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png" ContentType="image/pn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</p:sldIdLst>
  <p:sldSz cx="10058400" cy="10058401"/>
  <p:notesSz cx="10058400" cy="100584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88895" y="9282683"/>
            <a:ext cx="4268597" cy="507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004" y="593598"/>
            <a:ext cx="5968390" cy="88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004" y="1522222"/>
            <a:ext cx="5968390" cy="286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9304" y="9058986"/>
            <a:ext cx="17906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1.xml"/><Relationship Id="rId8" Type="http://schemas.openxmlformats.org/officeDocument/2006/relationships/slide" Target="slide13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slide" Target="slide26.xml"/><Relationship Id="rId12" Type="http://schemas.openxmlformats.org/officeDocument/2006/relationships/slide" Target="slide31.xml"/><Relationship Id="rId13" Type="http://schemas.openxmlformats.org/officeDocument/2006/relationships/slide" Target="slide33.xml"/><Relationship Id="rId14" Type="http://schemas.openxmlformats.org/officeDocument/2006/relationships/slide" Target="slide47.xml"/><Relationship Id="rId15" Type="http://schemas.openxmlformats.org/officeDocument/2006/relationships/slide" Target="slide50.xml"/><Relationship Id="rId16" Type="http://schemas.openxmlformats.org/officeDocument/2006/relationships/slide" Target="slide57.xml"/><Relationship Id="rId17" Type="http://schemas.openxmlformats.org/officeDocument/2006/relationships/slide" Target="slide58.xml"/><Relationship Id="rId18" Type="http://schemas.openxmlformats.org/officeDocument/2006/relationships/slide" Target="slide60.xml"/><Relationship Id="rId19" Type="http://schemas.openxmlformats.org/officeDocument/2006/relationships/slide" Target="slide61.xml"/><Relationship Id="rId20" Type="http://schemas.openxmlformats.org/officeDocument/2006/relationships/slide" Target="slide62.xml"/><Relationship Id="rId21" Type="http://schemas.openxmlformats.org/officeDocument/2006/relationships/slide" Target="slide67.xml"/><Relationship Id="rId22" Type="http://schemas.openxmlformats.org/officeDocument/2006/relationships/slide" Target="slide72.xml"/><Relationship Id="rId23" Type="http://schemas.openxmlformats.org/officeDocument/2006/relationships/slide" Target="slide73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jpg"/><Relationship Id="rId3" Type="http://schemas.openxmlformats.org/officeDocument/2006/relationships/hyperlink" Target="http://www.cdc.gov/nhsn/acute-care-hospital/ssi/index.html" TargetMode="Externa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jpg"/><Relationship Id="rId3" Type="http://schemas.openxmlformats.org/officeDocument/2006/relationships/hyperlink" Target="http://www.cdc.gov/nhsn/acute-care-hospital/ssi/index.html" TargetMode="Externa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jp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jpg"/><Relationship Id="rId3" Type="http://schemas.openxmlformats.org/officeDocument/2006/relationships/image" Target="../media/image155.png"/><Relationship Id="rId4" Type="http://schemas.openxmlformats.org/officeDocument/2006/relationships/hyperlink" Target="http://www.cdc.gov/nhsn/pdfs/faqs/psc/faqs-ssi.pdf" TargetMode="Externa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9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jp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dc.gov/nhsn" TargetMode="External"/><Relationship Id="rId3" Type="http://schemas.openxmlformats.org/officeDocument/2006/relationships/image" Target="../media/image171.jpg"/><Relationship Id="rId4" Type="http://schemas.openxmlformats.org/officeDocument/2006/relationships/image" Target="../media/image172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8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jpg"/><Relationship Id="rId3" Type="http://schemas.openxmlformats.org/officeDocument/2006/relationships/hyperlink" Target="http://www.hhs.gov/ocr/privacy/hipaa/faq/minimum_necessary/207.html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hyperlink" Target="http://www.cdc.gov/nhsn/validation/2016/index.html)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Relationship Id="rId3" Type="http://schemas.openxmlformats.org/officeDocument/2006/relationships/hyperlink" Target="http://www.hhs.gov/ocr/privacy/hipaa/understanding/coveredentities/usesanddisclosuresfortpo.htm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slide" Target="slide115.xml"/><Relationship Id="rId4" Type="http://schemas.openxmlformats.org/officeDocument/2006/relationships/slide" Target="slide122.xml"/><Relationship Id="rId5" Type="http://schemas.openxmlformats.org/officeDocument/2006/relationships/slide" Target="slide31.xml"/><Relationship Id="rId6" Type="http://schemas.openxmlformats.org/officeDocument/2006/relationships/slide" Target="slide2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slide" Target="slide12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slide" Target="slide12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slide" Target="slide12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" Target="slide122.xml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slide" Target="slide12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slide" Target="slide75.xml"/><Relationship Id="rId4" Type="http://schemas.openxmlformats.org/officeDocument/2006/relationships/slide" Target="slide81.xml"/><Relationship Id="rId5" Type="http://schemas.openxmlformats.org/officeDocument/2006/relationships/slide" Target="slide95.xml"/><Relationship Id="rId6" Type="http://schemas.openxmlformats.org/officeDocument/2006/relationships/slide" Target="slide102.xml"/><Relationship Id="rId7" Type="http://schemas.openxmlformats.org/officeDocument/2006/relationships/slide" Target="slide109.xml"/><Relationship Id="rId8" Type="http://schemas.openxmlformats.org/officeDocument/2006/relationships/slide" Target="slide111.xml"/><Relationship Id="rId9" Type="http://schemas.openxmlformats.org/officeDocument/2006/relationships/slide" Target="slide112.xml"/><Relationship Id="rId10" Type="http://schemas.openxmlformats.org/officeDocument/2006/relationships/slide" Target="slide120.xml"/><Relationship Id="rId11" Type="http://schemas.openxmlformats.org/officeDocument/2006/relationships/slide" Target="slide122.xml"/><Relationship Id="rId12" Type="http://schemas.openxmlformats.org/officeDocument/2006/relationships/slide" Target="slide128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slide" Target="slide47.xml"/><Relationship Id="rId4" Type="http://schemas.openxmlformats.org/officeDocument/2006/relationships/hyperlink" Target="http://www.cdc.gov/nhsn/PS-Analysis-resources/reference-guides.html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slide" Target="slide3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slide" Target="slide50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slide" Target="slide50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slide" Target="slide58.xml"/><Relationship Id="rId4" Type="http://schemas.openxmlformats.org/officeDocument/2006/relationships/slide" Target="slide61.xml"/><Relationship Id="rId5" Type="http://schemas.openxmlformats.org/officeDocument/2006/relationships/slide" Target="slide75.xml"/><Relationship Id="rId6" Type="http://schemas.openxmlformats.org/officeDocument/2006/relationships/hyperlink" Target="http://www.tn.gov/health/topic/hai" TargetMode="External"/><Relationship Id="rId7" Type="http://schemas.openxmlformats.org/officeDocument/2006/relationships/slide" Target="slide115.xml"/><Relationship Id="rId8" Type="http://schemas.openxmlformats.org/officeDocument/2006/relationships/slide" Target="slide122.xml"/><Relationship Id="rId9" Type="http://schemas.openxmlformats.org/officeDocument/2006/relationships/hyperlink" Target="http://www.cdc.gov/nhsn/forms/instr/57_103-TOI.pdf" TargetMode="External"/><Relationship Id="rId10" Type="http://schemas.openxmlformats.org/officeDocument/2006/relationships/hyperlink" Target="http://www.cdc.gov/nhsn/PDFs/pscManual/validation/pcsManual-2016-valid.pdf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hyperlink" Target="http://www.cdc.gov/nhsn/PDFs/pscManual/validation/pcsManual-2016-valid.pdf" TargetMode="External"/><Relationship Id="rId4" Type="http://schemas.openxmlformats.org/officeDocument/2006/relationships/slide" Target="slide58.xml"/><Relationship Id="rId5" Type="http://schemas.openxmlformats.org/officeDocument/2006/relationships/slide" Target="slide62.xml"/><Relationship Id="rId6" Type="http://schemas.openxmlformats.org/officeDocument/2006/relationships/slide" Target="slide61.xml"/><Relationship Id="rId7" Type="http://schemas.openxmlformats.org/officeDocument/2006/relationships/slide" Target="slide60.xml"/><Relationship Id="rId8" Type="http://schemas.openxmlformats.org/officeDocument/2006/relationships/hyperlink" Target="http://www.cdc.gov/nhsn/PDFs/NHSNMissingDenomData_Sep2013.pdf" TargetMode="External"/><Relationship Id="rId9" Type="http://schemas.openxmlformats.org/officeDocument/2006/relationships/slide" Target="slide122.xml"/><Relationship Id="rId10" Type="http://schemas.openxmlformats.org/officeDocument/2006/relationships/slide" Target="slide3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slide" Target="slide60.xml"/><Relationship Id="rId4" Type="http://schemas.openxmlformats.org/officeDocument/2006/relationships/slide" Target="slide31.xml"/><Relationship Id="rId5" Type="http://schemas.openxmlformats.org/officeDocument/2006/relationships/slide" Target="slide12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hyperlink" Target="http://www.tn.gov/health/topic/hai)" TargetMode="External"/><Relationship Id="rId4" Type="http://schemas.openxmlformats.org/officeDocument/2006/relationships/slide" Target="slide115.xml"/><Relationship Id="rId5" Type="http://schemas.openxmlformats.org/officeDocument/2006/relationships/slide" Target="slide62.xml"/><Relationship Id="rId6" Type="http://schemas.openxmlformats.org/officeDocument/2006/relationships/slide" Target="slide1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slide" Target="slide12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hyperlink" Target="http://www.cdc.gov/nhsn/validation/index.html" TargetMode="External"/><Relationship Id="rId4" Type="http://schemas.openxmlformats.org/officeDocument/2006/relationships/hyperlink" Target="mailto:NHSN@cdc.gov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Relationship Id="rId3" Type="http://schemas.openxmlformats.org/officeDocument/2006/relationships/image" Target="../media/image7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Relationship Id="rId3" Type="http://schemas.openxmlformats.org/officeDocument/2006/relationships/slide" Target="slide1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slide" Target="slide1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Relationship Id="rId3" Type="http://schemas.openxmlformats.org/officeDocument/2006/relationships/slide" Target="slide1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Relationship Id="rId3" Type="http://schemas.openxmlformats.org/officeDocument/2006/relationships/hyperlink" Target="http://www.cdc.gov/nhsn/PDFs/NHSNMissingDenomData_Sep2013.pdf)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Relationship Id="rId3" Type="http://schemas.openxmlformats.org/officeDocument/2006/relationships/hyperlink" Target="http://www.cdc.gov/nhsn/PDFs/NHSNMissingDenomData_Sep2013.pdf)" TargetMode="Externa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hyperlink" Target="http://www.cdc.gov/nhsn/PDFs/NHSNMissingDenomData_Sep2013.pdf)" TargetMode="Externa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Relationship Id="rId3" Type="http://schemas.openxmlformats.org/officeDocument/2006/relationships/hyperlink" Target="http://www.cdc.gov/nhsn/PDFs/pscManual/validation/pcsManual-2014-valid.pdf" TargetMode="External"/><Relationship Id="rId4" Type="http://schemas.openxmlformats.org/officeDocument/2006/relationships/hyperlink" Target="http://www.cdc.gov/nhsn/forms/instr/57_127.pdf" TargetMode="Externa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Relationship Id="rId3" Type="http://schemas.openxmlformats.org/officeDocument/2006/relationships/hyperlink" Target="http://www.cdc.gov/nhsn/PDFs/pscManual/validation/pcsManual-2014-valid.pdf" TargetMode="External"/><Relationship Id="rId4" Type="http://schemas.openxmlformats.org/officeDocument/2006/relationships/hyperlink" Target="http://www.cdc.gov/nhsn/forms/instr/57_127.pdf" TargetMode="Externa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Relationship Id="rId3" Type="http://schemas.openxmlformats.org/officeDocument/2006/relationships/hyperlink" Target="http://www.cdc.gov/nhsn/acute-care-hospital/clabsi/index.html" TargetMode="Externa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Relationship Id="rId3" Type="http://schemas.openxmlformats.org/officeDocument/2006/relationships/hyperlink" Target="http://www.cdc.gov/nhsn/acute-care-hospital/clabsi/index.html" TargetMode="Externa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Relationship Id="rId3" Type="http://schemas.openxmlformats.org/officeDocument/2006/relationships/hyperlink" Target="http://www.cdc.gov/nhsn/acute-care-" TargetMode="Externa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jpg"/><Relationship Id="rId3" Type="http://schemas.openxmlformats.org/officeDocument/2006/relationships/hyperlink" Target="http://www.cdc.gov/nhsn/acute-care-" TargetMode="Externa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slide" Target="slide31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jp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jpg"/><Relationship Id="rId3" Type="http://schemas.openxmlformats.org/officeDocument/2006/relationships/hyperlink" Target="http://www.cdc.gov/nhsn/acute-care-hospital/ssi/index.html" TargetMode="Externa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jpg"/><Relationship Id="rId3" Type="http://schemas.openxmlformats.org/officeDocument/2006/relationships/hyperlink" Target="http://www.cdc.gov/nhsn/acute-care-hospital/ssi/index.html" TargetMode="Externa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jp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3.jpg"/><Relationship Id="rId3" Type="http://schemas.openxmlformats.org/officeDocument/2006/relationships/image" Target="../media/image144.png"/><Relationship Id="rId4" Type="http://schemas.openxmlformats.org/officeDocument/2006/relationships/hyperlink" Target="http://www.cdc.gov/nhsn/pdfs/faqs/psc/faqs-ssi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82683"/>
            <a:ext cx="4268597" cy="507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833475"/>
            <a:ext cx="5964555" cy="793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53110">
              <a:lnSpc>
                <a:spcPct val="112300"/>
              </a:lnSpc>
              <a:spcBef>
                <a:spcPts val="95"/>
              </a:spcBef>
            </a:pPr>
            <a:r>
              <a:rPr dirty="0" sz="1400" spc="-100" b="1">
                <a:solidFill>
                  <a:srgbClr val="4F81BC"/>
                </a:solidFill>
                <a:latin typeface="Georgia"/>
                <a:cs typeface="Georgia"/>
              </a:rPr>
              <a:t>National Healthcare </a:t>
            </a:r>
            <a:r>
              <a:rPr dirty="0" sz="1400" spc="-90" b="1">
                <a:solidFill>
                  <a:srgbClr val="4F81BC"/>
                </a:solidFill>
                <a:latin typeface="Georgia"/>
                <a:cs typeface="Georgia"/>
              </a:rPr>
              <a:t>Safety </a:t>
            </a:r>
            <a:r>
              <a:rPr dirty="0" sz="1400" spc="-100" b="1">
                <a:solidFill>
                  <a:srgbClr val="4F81BC"/>
                </a:solidFill>
                <a:latin typeface="Georgia"/>
                <a:cs typeface="Georgia"/>
              </a:rPr>
              <a:t>Network </a:t>
            </a:r>
            <a:r>
              <a:rPr dirty="0" sz="1400" spc="-175" b="1">
                <a:solidFill>
                  <a:srgbClr val="4F81BC"/>
                </a:solidFill>
                <a:latin typeface="Georgia"/>
                <a:cs typeface="Georgia"/>
              </a:rPr>
              <a:t>(NHSN) </a:t>
            </a:r>
            <a:r>
              <a:rPr dirty="0" sz="1400" spc="-95" b="1">
                <a:solidFill>
                  <a:srgbClr val="4F81BC"/>
                </a:solidFill>
                <a:latin typeface="Georgia"/>
                <a:cs typeface="Georgia"/>
              </a:rPr>
              <a:t>External </a:t>
            </a:r>
            <a:r>
              <a:rPr dirty="0" sz="1400" spc="-90" b="1">
                <a:solidFill>
                  <a:srgbClr val="4F81BC"/>
                </a:solidFill>
                <a:latin typeface="Georgia"/>
                <a:cs typeface="Georgia"/>
              </a:rPr>
              <a:t>Validation  </a:t>
            </a:r>
            <a:r>
              <a:rPr dirty="0" sz="1400" spc="-110" b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400" spc="-105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400" spc="-70" b="1">
                <a:solidFill>
                  <a:srgbClr val="4F81BC"/>
                </a:solidFill>
                <a:latin typeface="Georgia"/>
                <a:cs typeface="Georgia"/>
              </a:rPr>
              <a:t>Toolkit </a:t>
            </a:r>
            <a:r>
              <a:rPr dirty="0" sz="1400" spc="-60" b="1">
                <a:solidFill>
                  <a:srgbClr val="4F81BC"/>
                </a:solidFill>
                <a:latin typeface="Georgia"/>
                <a:cs typeface="Georgia"/>
              </a:rPr>
              <a:t>2016, </a:t>
            </a:r>
            <a:r>
              <a:rPr dirty="0" sz="1400" spc="-15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400" spc="80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400" spc="-20">
                <a:solidFill>
                  <a:srgbClr val="4F81BC"/>
                </a:solidFill>
                <a:latin typeface="Georgia"/>
                <a:cs typeface="Georgia"/>
              </a:rPr>
              <a:t>of</a:t>
            </a:r>
            <a:endParaRPr sz="1400">
              <a:latin typeface="Georgia"/>
              <a:cs typeface="Georgia"/>
            </a:endParaRPr>
          </a:p>
          <a:p>
            <a:pPr marL="469265" indent="-22796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14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Central Line-Associated </a:t>
            </a:r>
            <a:r>
              <a:rPr dirty="0" sz="1400" spc="-25">
                <a:solidFill>
                  <a:srgbClr val="4F81BC"/>
                </a:solidFill>
                <a:latin typeface="Georgia"/>
                <a:cs typeface="Georgia"/>
              </a:rPr>
              <a:t>Bloodstream </a:t>
            </a: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400" spc="-65">
                <a:solidFill>
                  <a:srgbClr val="4F81BC"/>
                </a:solidFill>
                <a:latin typeface="Georgia"/>
                <a:cs typeface="Georgia"/>
              </a:rPr>
              <a:t>(CLABSI) 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in</a:t>
            </a:r>
            <a:r>
              <a:rPr dirty="0" sz="1400" spc="-80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400" spc="-95">
                <a:solidFill>
                  <a:srgbClr val="4F81BC"/>
                </a:solidFill>
                <a:latin typeface="Georgia"/>
                <a:cs typeface="Georgia"/>
              </a:rPr>
              <a:t>ICUs</a:t>
            </a:r>
            <a:endParaRPr sz="1400">
              <a:latin typeface="Georgia"/>
              <a:cs typeface="Georgia"/>
            </a:endParaRPr>
          </a:p>
          <a:p>
            <a:pPr marL="469265" indent="-227965">
              <a:lnSpc>
                <a:spcPct val="100000"/>
              </a:lnSpc>
              <a:spcBef>
                <a:spcPts val="21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14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400" spc="-25">
                <a:solidFill>
                  <a:srgbClr val="4F81BC"/>
                </a:solidFill>
                <a:latin typeface="Georgia"/>
                <a:cs typeface="Georgia"/>
              </a:rPr>
              <a:t>Catheter-Associated </a:t>
            </a: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Urinary </a:t>
            </a:r>
            <a:r>
              <a:rPr dirty="0" sz="1400" spc="-20">
                <a:solidFill>
                  <a:srgbClr val="4F81BC"/>
                </a:solidFill>
                <a:latin typeface="Georgia"/>
                <a:cs typeface="Georgia"/>
              </a:rPr>
              <a:t>Tract </a:t>
            </a: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400" spc="-65">
                <a:solidFill>
                  <a:srgbClr val="4F81BC"/>
                </a:solidFill>
                <a:latin typeface="Georgia"/>
                <a:cs typeface="Georgia"/>
              </a:rPr>
              <a:t>(CAUTI) </a:t>
            </a:r>
            <a:r>
              <a:rPr dirty="0" sz="1400" spc="-40">
                <a:solidFill>
                  <a:srgbClr val="4F81BC"/>
                </a:solidFill>
                <a:latin typeface="Georgia"/>
                <a:cs typeface="Georgia"/>
              </a:rPr>
              <a:t>in</a:t>
            </a:r>
            <a:r>
              <a:rPr dirty="0" sz="1400" spc="-95">
                <a:solidFill>
                  <a:srgbClr val="4F81BC"/>
                </a:solidFill>
                <a:latin typeface="Georgia"/>
                <a:cs typeface="Georgia"/>
              </a:rPr>
              <a:t> ICUs</a:t>
            </a:r>
            <a:endParaRPr sz="1400">
              <a:latin typeface="Georgia"/>
              <a:cs typeface="Georgia"/>
            </a:endParaRPr>
          </a:p>
          <a:p>
            <a:pPr marL="469265" marR="261620" indent="-227965">
              <a:lnSpc>
                <a:spcPct val="1121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Site Infection </a:t>
            </a:r>
            <a:r>
              <a:rPr dirty="0" sz="1400" spc="-50">
                <a:solidFill>
                  <a:srgbClr val="4F81BC"/>
                </a:solidFill>
                <a:latin typeface="Georgia"/>
                <a:cs typeface="Georgia"/>
              </a:rPr>
              <a:t>(SSI) </a:t>
            </a:r>
            <a:r>
              <a:rPr dirty="0" sz="1400" spc="-20">
                <a:solidFill>
                  <a:srgbClr val="4F81BC"/>
                </a:solidFill>
                <a:latin typeface="Georgia"/>
                <a:cs typeface="Georgia"/>
              </a:rPr>
              <a:t>following </a:t>
            </a:r>
            <a:r>
              <a:rPr dirty="0" sz="1400" spc="10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400" spc="-40">
                <a:solidFill>
                  <a:srgbClr val="4F81BC"/>
                </a:solidFill>
                <a:latin typeface="Georgia"/>
                <a:cs typeface="Georgia"/>
              </a:rPr>
              <a:t>Abdominal </a:t>
            </a:r>
            <a:r>
              <a:rPr dirty="0" sz="1400" spc="-25">
                <a:solidFill>
                  <a:srgbClr val="4F81BC"/>
                </a:solidFill>
                <a:latin typeface="Georgia"/>
                <a:cs typeface="Georgia"/>
              </a:rPr>
              <a:t>Hysterectomy  </a:t>
            </a:r>
            <a:r>
              <a:rPr dirty="0" sz="1400" spc="-60">
                <a:solidFill>
                  <a:srgbClr val="4F81BC"/>
                </a:solidFill>
                <a:latin typeface="Georgia"/>
                <a:cs typeface="Georgia"/>
              </a:rPr>
              <a:t>(HYST)</a:t>
            </a:r>
            <a:r>
              <a:rPr dirty="0" sz="1400" spc="-4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400" spc="-20">
                <a:solidFill>
                  <a:srgbClr val="4F81BC"/>
                </a:solidFill>
                <a:latin typeface="Georgia"/>
                <a:cs typeface="Georgia"/>
              </a:rPr>
              <a:t>Procedure</a:t>
            </a:r>
            <a:endParaRPr sz="1400">
              <a:latin typeface="Georgia"/>
              <a:cs typeface="Georgia"/>
            </a:endParaRPr>
          </a:p>
          <a:p>
            <a:pPr marL="469265" indent="-227965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1400" spc="-30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Site Infection </a:t>
            </a:r>
            <a:r>
              <a:rPr dirty="0" sz="1400" spc="-50">
                <a:solidFill>
                  <a:srgbClr val="4F81BC"/>
                </a:solidFill>
                <a:latin typeface="Georgia"/>
                <a:cs typeface="Georgia"/>
              </a:rPr>
              <a:t>(SSI) </a:t>
            </a:r>
            <a:r>
              <a:rPr dirty="0" sz="1400" spc="-20">
                <a:solidFill>
                  <a:srgbClr val="4F81BC"/>
                </a:solidFill>
                <a:latin typeface="Georgia"/>
                <a:cs typeface="Georgia"/>
              </a:rPr>
              <a:t>following </a:t>
            </a:r>
            <a:r>
              <a:rPr dirty="0" sz="1400" spc="10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400" spc="-45">
                <a:solidFill>
                  <a:srgbClr val="4F81BC"/>
                </a:solidFill>
                <a:latin typeface="Georgia"/>
                <a:cs typeface="Georgia"/>
              </a:rPr>
              <a:t>Colon </a:t>
            </a:r>
            <a:r>
              <a:rPr dirty="0" sz="1400" spc="-75">
                <a:solidFill>
                  <a:srgbClr val="4F81BC"/>
                </a:solidFill>
                <a:latin typeface="Georgia"/>
                <a:cs typeface="Georgia"/>
              </a:rPr>
              <a:t>(COLO)</a:t>
            </a:r>
            <a:r>
              <a:rPr dirty="0" sz="1400" spc="-20">
                <a:solidFill>
                  <a:srgbClr val="4F81BC"/>
                </a:solidFill>
                <a:latin typeface="Georgia"/>
                <a:cs typeface="Georgia"/>
              </a:rPr>
              <a:t> Procedure</a:t>
            </a:r>
            <a:endParaRPr sz="1400">
              <a:latin typeface="Georgia"/>
              <a:cs typeface="Georgia"/>
            </a:endParaRPr>
          </a:p>
          <a:p>
            <a:pPr marL="469265" marR="226060" indent="-227965">
              <a:lnSpc>
                <a:spcPct val="112100"/>
              </a:lnSpc>
              <a:spcBef>
                <a:spcPts val="1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14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Methicillin-Resistant </a:t>
            </a:r>
            <a:r>
              <a:rPr dirty="0" sz="1400" spc="-60" i="1">
                <a:solidFill>
                  <a:srgbClr val="4F81BC"/>
                </a:solidFill>
                <a:latin typeface="Georgia"/>
                <a:cs typeface="Georgia"/>
              </a:rPr>
              <a:t>Staphylococcus </a:t>
            </a:r>
            <a:r>
              <a:rPr dirty="0" sz="1400" spc="-65" i="1">
                <a:solidFill>
                  <a:srgbClr val="4F81BC"/>
                </a:solidFill>
                <a:latin typeface="Georgia"/>
                <a:cs typeface="Georgia"/>
              </a:rPr>
              <a:t>aureus </a:t>
            </a:r>
            <a:r>
              <a:rPr dirty="0" sz="1400" spc="-75">
                <a:solidFill>
                  <a:srgbClr val="4F81BC"/>
                </a:solidFill>
                <a:latin typeface="Georgia"/>
                <a:cs typeface="Georgia"/>
              </a:rPr>
              <a:t>(MRSA) </a:t>
            </a:r>
            <a:r>
              <a:rPr dirty="0" sz="1400" spc="-25">
                <a:solidFill>
                  <a:srgbClr val="4F81BC"/>
                </a:solidFill>
                <a:latin typeface="Georgia"/>
                <a:cs typeface="Georgia"/>
              </a:rPr>
              <a:t>Bacteremia  </a:t>
            </a:r>
            <a:r>
              <a:rPr dirty="0" sz="1400" spc="-70">
                <a:solidFill>
                  <a:srgbClr val="4F81BC"/>
                </a:solidFill>
                <a:latin typeface="Georgia"/>
                <a:cs typeface="Georgia"/>
              </a:rPr>
              <a:t>LabID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 Event</a:t>
            </a:r>
            <a:endParaRPr sz="1400">
              <a:latin typeface="Georgia"/>
              <a:cs typeface="Georgia"/>
            </a:endParaRPr>
          </a:p>
          <a:p>
            <a:pPr marL="469265" indent="-22796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14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400" spc="-65" i="1">
                <a:solidFill>
                  <a:srgbClr val="4F81BC"/>
                </a:solidFill>
                <a:latin typeface="Georgia"/>
                <a:cs typeface="Georgia"/>
              </a:rPr>
              <a:t>Clostridium </a:t>
            </a:r>
            <a:r>
              <a:rPr dirty="0" sz="1400" spc="-45" i="1">
                <a:solidFill>
                  <a:srgbClr val="4F81BC"/>
                </a:solidFill>
                <a:latin typeface="Georgia"/>
                <a:cs typeface="Georgia"/>
              </a:rPr>
              <a:t>difficile 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400" spc="-65">
                <a:solidFill>
                  <a:srgbClr val="4F81BC"/>
                </a:solidFill>
                <a:latin typeface="Georgia"/>
                <a:cs typeface="Georgia"/>
              </a:rPr>
              <a:t>(CDI) </a:t>
            </a:r>
            <a:r>
              <a:rPr dirty="0" sz="1400" spc="-70">
                <a:solidFill>
                  <a:srgbClr val="4F81BC"/>
                </a:solidFill>
                <a:latin typeface="Georgia"/>
                <a:cs typeface="Georgia"/>
              </a:rPr>
              <a:t>LabID</a:t>
            </a:r>
            <a:r>
              <a:rPr dirty="0" sz="1400" spc="1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400" spc="-35">
                <a:solidFill>
                  <a:srgbClr val="4F81BC"/>
                </a:solidFill>
                <a:latin typeface="Georgia"/>
                <a:cs typeface="Georgia"/>
              </a:rPr>
              <a:t>Event</a:t>
            </a:r>
            <a:endParaRPr sz="1400">
              <a:latin typeface="Georgia"/>
              <a:cs typeface="Georgia"/>
            </a:endParaRPr>
          </a:p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1400" spc="-100" b="1">
                <a:latin typeface="Georgia"/>
                <a:cs typeface="Georgia"/>
              </a:rPr>
              <a:t>Contents</a:t>
            </a:r>
            <a:endParaRPr sz="1400">
              <a:latin typeface="Georgia"/>
              <a:cs typeface="Georgia"/>
            </a:endParaRPr>
          </a:p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ABOUT </a:t>
            </a:r>
            <a:r>
              <a:rPr dirty="0" sz="1000" spc="-85" b="1">
                <a:latin typeface="Trebuchet MS"/>
                <a:cs typeface="Trebuchet MS"/>
                <a:hlinkClick r:id="rId3" action="ppaction://hlinksldjump"/>
              </a:rPr>
              <a:t>THE 2016 </a:t>
            </a:r>
            <a:r>
              <a:rPr dirty="0" sz="1000" spc="-30" b="1">
                <a:latin typeface="Trebuchet MS"/>
                <a:cs typeface="Trebuchet MS"/>
                <a:hlinkClick r:id="rId3" action="ppaction://hlinksldjump"/>
              </a:rPr>
              <a:t>NHSN </a:t>
            </a:r>
            <a:r>
              <a:rPr dirty="0" sz="1000" spc="-75" b="1">
                <a:latin typeface="Trebuchet MS"/>
                <a:cs typeface="Trebuchet MS"/>
                <a:hlinkClick r:id="rId3" action="ppaction://hlinksldjump"/>
              </a:rPr>
              <a:t>EXTERNAL </a:t>
            </a:r>
            <a:r>
              <a:rPr dirty="0" sz="1000" spc="-45" b="1">
                <a:latin typeface="Trebuchet MS"/>
                <a:cs typeface="Trebuchet MS"/>
                <a:hlinkClick r:id="rId3" action="ppaction://hlinksldjump"/>
              </a:rPr>
              <a:t>VALIDATION </a:t>
            </a:r>
            <a:r>
              <a:rPr dirty="0" sz="1000" spc="-40" b="1">
                <a:latin typeface="Trebuchet MS"/>
                <a:cs typeface="Trebuchet MS"/>
                <a:hlinkClick r:id="rId3" action="ppaction://hlinksldjump"/>
              </a:rPr>
              <a:t>GUIDANCE </a:t>
            </a:r>
            <a:r>
              <a:rPr dirty="0" sz="1000" spc="-20" b="1">
                <a:latin typeface="Trebuchet MS"/>
                <a:cs typeface="Trebuchet MS"/>
                <a:hlinkClick r:id="rId3" action="ppaction://hlinksldjump"/>
              </a:rPr>
              <a:t>AND </a:t>
            </a:r>
            <a:r>
              <a:rPr dirty="0" sz="1000" spc="-75" b="1">
                <a:latin typeface="Trebuchet MS"/>
                <a:cs typeface="Trebuchet MS"/>
                <a:hlinkClick r:id="rId3" action="ppaction://hlinksldjump"/>
              </a:rPr>
              <a:t>TOOLKIT</a:t>
            </a: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..........................................................IV</a:t>
            </a:r>
            <a:endParaRPr sz="1000">
              <a:latin typeface="Trebuchet MS"/>
              <a:cs typeface="Trebuchet MS"/>
            </a:endParaRPr>
          </a:p>
          <a:p>
            <a:pPr marL="152400">
              <a:lnSpc>
                <a:spcPct val="100000"/>
              </a:lnSpc>
              <a:spcBef>
                <a:spcPts val="805"/>
              </a:spcBef>
            </a:pPr>
            <a:r>
              <a:rPr dirty="0" sz="1000" spc="-105">
                <a:latin typeface="Arial"/>
                <a:cs typeface="Arial"/>
                <a:hlinkClick r:id="rId4" action="ppaction://hlinksldjump"/>
              </a:rPr>
              <a:t>A</a:t>
            </a:r>
            <a:r>
              <a:rPr dirty="0" sz="800" spc="-105">
                <a:latin typeface="Arial"/>
                <a:cs typeface="Arial"/>
                <a:hlinkClick r:id="rId4" action="ppaction://hlinksldjump"/>
              </a:rPr>
              <a:t>CKNOWLEDGEMENTS   </a:t>
            </a:r>
            <a:r>
              <a:rPr dirty="0" sz="800" spc="-75">
                <a:latin typeface="Arial"/>
                <a:cs typeface="Arial"/>
                <a:hlinkClick r:id="rId4" action="ppaction://hlinksldjump"/>
              </a:rPr>
              <a:t>AND   </a:t>
            </a:r>
            <a:r>
              <a:rPr dirty="0" sz="1000" spc="-105">
                <a:latin typeface="Arial"/>
                <a:cs typeface="Arial"/>
                <a:hlinkClick r:id="rId4" action="ppaction://hlinksldjump"/>
              </a:rPr>
              <a:t>T</a:t>
            </a:r>
            <a:r>
              <a:rPr dirty="0" sz="800" spc="-105">
                <a:latin typeface="Arial"/>
                <a:cs typeface="Arial"/>
                <a:hlinkClick r:id="rId4" action="ppaction://hlinksldjump"/>
              </a:rPr>
              <a:t>HANKS</a:t>
            </a:r>
            <a:r>
              <a:rPr dirty="0" sz="800" spc="-90">
                <a:latin typeface="Arial"/>
                <a:cs typeface="Arial"/>
                <a:hlinkClick r:id="rId4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4" action="ppaction://hlinksldjump"/>
              </a:rPr>
              <a:t>..................................................................................................................................</a:t>
            </a:r>
            <a:r>
              <a:rPr dirty="0" sz="800" spc="-30">
                <a:latin typeface="Arial"/>
                <a:cs typeface="Arial"/>
                <a:hlinkClick r:id="rId4" action="ppaction://hlinksldjump"/>
              </a:rPr>
              <a:t>V</a:t>
            </a:r>
            <a:endParaRPr sz="8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-90">
                <a:latin typeface="Arial"/>
                <a:cs typeface="Arial"/>
                <a:hlinkClick r:id="rId5" action="ppaction://hlinksldjump"/>
              </a:rPr>
              <a:t>A</a:t>
            </a:r>
            <a:r>
              <a:rPr dirty="0" sz="800" spc="-90">
                <a:latin typeface="Arial"/>
                <a:cs typeface="Arial"/>
                <a:hlinkClick r:id="rId5" action="ppaction://hlinksldjump"/>
              </a:rPr>
              <a:t>BBREVIATIONS</a:t>
            </a:r>
            <a:r>
              <a:rPr dirty="0" sz="1000" spc="-90">
                <a:latin typeface="Arial"/>
                <a:cs typeface="Arial"/>
                <a:hlinkClick r:id="rId5" action="ppaction://hlinksldjump"/>
              </a:rPr>
              <a:t>, </a:t>
            </a:r>
            <a:r>
              <a:rPr dirty="0" sz="1000" spc="-105">
                <a:latin typeface="Arial"/>
                <a:cs typeface="Arial"/>
                <a:hlinkClick r:id="rId5" action="ppaction://hlinksldjump"/>
              </a:rPr>
              <a:t>T</a:t>
            </a:r>
            <a:r>
              <a:rPr dirty="0" sz="800" spc="-105">
                <a:latin typeface="Arial"/>
                <a:cs typeface="Arial"/>
                <a:hlinkClick r:id="rId5" action="ppaction://hlinksldjump"/>
              </a:rPr>
              <a:t>ERMS</a:t>
            </a:r>
            <a:r>
              <a:rPr dirty="0" sz="1000" spc="-105">
                <a:latin typeface="Arial"/>
                <a:cs typeface="Arial"/>
                <a:hlinkClick r:id="rId5" action="ppaction://hlinksldjump"/>
              </a:rPr>
              <a:t>, </a:t>
            </a:r>
            <a:r>
              <a:rPr dirty="0" sz="800" spc="-75">
                <a:latin typeface="Arial"/>
                <a:cs typeface="Arial"/>
                <a:hlinkClick r:id="rId5" action="ppaction://hlinksldjump"/>
              </a:rPr>
              <a:t>AND  </a:t>
            </a:r>
            <a:r>
              <a:rPr dirty="0" sz="1000" spc="-110">
                <a:latin typeface="Arial"/>
                <a:cs typeface="Arial"/>
                <a:hlinkClick r:id="rId5" action="ppaction://hlinksldjump"/>
              </a:rPr>
              <a:t>A</a:t>
            </a:r>
            <a:r>
              <a:rPr dirty="0" sz="800" spc="-110">
                <a:latin typeface="Arial"/>
                <a:cs typeface="Arial"/>
                <a:hlinkClick r:id="rId5" action="ppaction://hlinksldjump"/>
              </a:rPr>
              <a:t>CRONYMS  </a:t>
            </a:r>
            <a:r>
              <a:rPr dirty="0" sz="1000" spc="-120">
                <a:latin typeface="Arial"/>
                <a:cs typeface="Arial"/>
                <a:hlinkClick r:id="rId5" action="ppaction://hlinksldjump"/>
              </a:rPr>
              <a:t>U</a:t>
            </a:r>
            <a:r>
              <a:rPr dirty="0" sz="800" spc="-120">
                <a:latin typeface="Arial"/>
                <a:cs typeface="Arial"/>
                <a:hlinkClick r:id="rId5" action="ppaction://hlinksldjump"/>
              </a:rPr>
              <a:t>SED  </a:t>
            </a:r>
            <a:r>
              <a:rPr dirty="0" sz="800" spc="-40">
                <a:latin typeface="Arial"/>
                <a:cs typeface="Arial"/>
                <a:hlinkClick r:id="rId5" action="ppaction://hlinksldjump"/>
              </a:rPr>
              <a:t>IN </a:t>
            </a:r>
            <a:r>
              <a:rPr dirty="0" sz="800" spc="-95">
                <a:latin typeface="Arial"/>
                <a:cs typeface="Arial"/>
                <a:hlinkClick r:id="rId5" action="ppaction://hlinksldjump"/>
              </a:rPr>
              <a:t>THIS  </a:t>
            </a:r>
            <a:r>
              <a:rPr dirty="0" sz="1000" spc="-90">
                <a:latin typeface="Arial"/>
                <a:cs typeface="Arial"/>
                <a:hlinkClick r:id="rId5" action="ppaction://hlinksldjump"/>
              </a:rPr>
              <a:t>D</a:t>
            </a:r>
            <a:r>
              <a:rPr dirty="0" sz="800" spc="-90">
                <a:latin typeface="Arial"/>
                <a:cs typeface="Arial"/>
                <a:hlinkClick r:id="rId5" action="ppaction://hlinksldjump"/>
              </a:rPr>
              <a:t>OCUMENT </a:t>
            </a:r>
            <a:r>
              <a:rPr dirty="0" sz="1000" spc="-30">
                <a:latin typeface="Arial"/>
                <a:cs typeface="Arial"/>
                <a:hlinkClick r:id="rId5" action="ppaction://hlinksldjump"/>
              </a:rPr>
              <a:t>......................................................................................</a:t>
            </a:r>
            <a:r>
              <a:rPr dirty="0" sz="1000" spc="-125"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800" spc="-55">
                <a:latin typeface="Arial"/>
                <a:cs typeface="Arial"/>
                <a:hlinkClick r:id="rId5" action="ppaction://hlinksldjump"/>
              </a:rPr>
              <a:t>VI</a:t>
            </a:r>
            <a:endParaRPr sz="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00"/>
              </a:spcBef>
            </a:pPr>
            <a:r>
              <a:rPr dirty="0" sz="1000" spc="-75" b="1">
                <a:latin typeface="Trebuchet MS"/>
                <a:cs typeface="Trebuchet MS"/>
                <a:hlinkClick r:id="rId6" action="ppaction://hlinksldjump"/>
              </a:rPr>
              <a:t>CHAPTER </a:t>
            </a:r>
            <a:r>
              <a:rPr dirty="0" sz="1000" spc="-90" b="1">
                <a:latin typeface="Trebuchet MS"/>
                <a:cs typeface="Trebuchet MS"/>
                <a:hlinkClick r:id="rId6" action="ppaction://hlinksldjump"/>
              </a:rPr>
              <a:t>1:  </a:t>
            </a:r>
            <a:r>
              <a:rPr dirty="0" sz="1000" spc="-45" b="1">
                <a:latin typeface="Trebuchet MS"/>
                <a:cs typeface="Trebuchet MS"/>
                <a:hlinkClick r:id="rId6" action="ppaction://hlinksldjump"/>
              </a:rPr>
              <a:t>OVERVIEW </a:t>
            </a:r>
            <a:r>
              <a:rPr dirty="0" sz="1000" spc="-25" b="1">
                <a:latin typeface="Trebuchet MS"/>
                <a:cs typeface="Trebuchet MS"/>
                <a:hlinkClick r:id="rId6" action="ppaction://hlinksldjump"/>
              </a:rPr>
              <a:t>AND </a:t>
            </a:r>
            <a:r>
              <a:rPr dirty="0" sz="1000" spc="-85" b="1">
                <a:latin typeface="Trebuchet MS"/>
                <a:cs typeface="Trebuchet MS"/>
                <a:hlinkClick r:id="rId6" action="ppaction://hlinksldjump"/>
              </a:rPr>
              <a:t>2016 </a:t>
            </a:r>
            <a:r>
              <a:rPr dirty="0" sz="1000" spc="-45" b="1">
                <a:latin typeface="Trebuchet MS"/>
                <a:cs typeface="Trebuchet MS"/>
                <a:hlinkClick r:id="rId6" action="ppaction://hlinksldjump"/>
              </a:rPr>
              <a:t>VALIDATION </a:t>
            </a:r>
            <a:r>
              <a:rPr dirty="0" sz="1000" spc="-40" b="1">
                <a:latin typeface="Trebuchet MS"/>
                <a:cs typeface="Trebuchet MS"/>
                <a:hlinkClick r:id="rId6" action="ppaction://hlinksldjump"/>
              </a:rPr>
              <a:t>STANDARDS </a:t>
            </a:r>
            <a:r>
              <a:rPr dirty="0" sz="1000" spc="-110" b="1">
                <a:latin typeface="Trebuchet MS"/>
                <a:cs typeface="Trebuchet MS"/>
                <a:hlinkClick r:id="rId6" action="ppaction://hlinksldjump"/>
              </a:rPr>
              <a:t>................................................................................</a:t>
            </a:r>
            <a:r>
              <a:rPr dirty="0" sz="1000" spc="-180" b="1">
                <a:latin typeface="Trebuchet MS"/>
                <a:cs typeface="Trebuchet MS"/>
                <a:hlinkClick r:id="rId6" action="ppaction://hlinksldjump"/>
              </a:rPr>
              <a:t> </a:t>
            </a:r>
            <a:r>
              <a:rPr dirty="0" sz="1000" spc="-85" b="1">
                <a:latin typeface="Trebuchet MS"/>
                <a:cs typeface="Trebuchet MS"/>
                <a:hlinkClick r:id="rId6" action="ppaction://hlinksldjump"/>
              </a:rPr>
              <a:t>1</a:t>
            </a:r>
            <a:endParaRPr sz="10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805"/>
              </a:spcBef>
            </a:pPr>
            <a:r>
              <a:rPr dirty="0" sz="1000" spc="-75" b="1">
                <a:latin typeface="Trebuchet MS"/>
                <a:cs typeface="Trebuchet MS"/>
                <a:hlinkClick r:id="rId7" action="ppaction://hlinksldjump"/>
              </a:rPr>
              <a:t>CHAPTER </a:t>
            </a:r>
            <a:r>
              <a:rPr dirty="0" sz="1000" spc="-90" b="1">
                <a:latin typeface="Trebuchet MS"/>
                <a:cs typeface="Trebuchet MS"/>
                <a:hlinkClick r:id="rId7" action="ppaction://hlinksldjump"/>
              </a:rPr>
              <a:t>2: </a:t>
            </a:r>
            <a:r>
              <a:rPr dirty="0" sz="1000" spc="-40" b="1">
                <a:latin typeface="Trebuchet MS"/>
                <a:cs typeface="Trebuchet MS"/>
                <a:hlinkClick r:id="rId7" action="ppaction://hlinksldjump"/>
              </a:rPr>
              <a:t>GUIDANCE </a:t>
            </a:r>
            <a:r>
              <a:rPr dirty="0" sz="1000" spc="-70" b="1">
                <a:latin typeface="Trebuchet MS"/>
                <a:cs typeface="Trebuchet MS"/>
                <a:hlinkClick r:id="rId7" action="ppaction://hlinksldjump"/>
              </a:rPr>
              <a:t>FOR </a:t>
            </a:r>
            <a:r>
              <a:rPr dirty="0" sz="1000" spc="-45" b="1">
                <a:latin typeface="Trebuchet MS"/>
                <a:cs typeface="Trebuchet MS"/>
                <a:hlinkClick r:id="rId7" action="ppaction://hlinksldjump"/>
              </a:rPr>
              <a:t>CONDUCTING </a:t>
            </a:r>
            <a:r>
              <a:rPr dirty="0" sz="1000" spc="-80" b="1">
                <a:latin typeface="Trebuchet MS"/>
                <a:cs typeface="Trebuchet MS"/>
                <a:hlinkClick r:id="rId7" action="ppaction://hlinksldjump"/>
              </a:rPr>
              <a:t>2016 </a:t>
            </a:r>
            <a:r>
              <a:rPr dirty="0" sz="1000" spc="-35" b="1">
                <a:latin typeface="Trebuchet MS"/>
                <a:cs typeface="Trebuchet MS"/>
                <a:hlinkClick r:id="rId7" action="ppaction://hlinksldjump"/>
              </a:rPr>
              <a:t>NHSN </a:t>
            </a:r>
            <a:r>
              <a:rPr dirty="0" sz="1000" spc="-45" b="1">
                <a:latin typeface="Trebuchet MS"/>
                <a:cs typeface="Trebuchet MS"/>
                <a:hlinkClick r:id="rId7" action="ppaction://hlinksldjump"/>
              </a:rPr>
              <a:t>VALIDATION </a:t>
            </a:r>
            <a:r>
              <a:rPr dirty="0" sz="1000" spc="-110" b="1">
                <a:latin typeface="Trebuchet MS"/>
                <a:cs typeface="Trebuchet MS"/>
                <a:hlinkClick r:id="rId7" action="ppaction://hlinksldjump"/>
              </a:rPr>
              <a:t>.....................................................................</a:t>
            </a:r>
            <a:r>
              <a:rPr dirty="0" sz="1000" spc="-85" b="1">
                <a:latin typeface="Trebuchet MS"/>
                <a:cs typeface="Trebuchet MS"/>
                <a:hlinkClick r:id="rId7" action="ppaction://hlinksldjump"/>
              </a:rPr>
              <a:t> 3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67000"/>
              </a:lnSpc>
            </a:pPr>
            <a:r>
              <a:rPr dirty="0" sz="1000" spc="-75" b="1">
                <a:latin typeface="Trebuchet MS"/>
                <a:cs typeface="Trebuchet MS"/>
                <a:hlinkClick r:id="rId8" action="ppaction://hlinksldjump"/>
              </a:rPr>
              <a:t>CHAPTER </a:t>
            </a:r>
            <a:r>
              <a:rPr dirty="0" sz="1000" spc="-90" b="1">
                <a:latin typeface="Trebuchet MS"/>
                <a:cs typeface="Trebuchet MS"/>
                <a:hlinkClick r:id="rId8" action="ppaction://hlinksldjump"/>
              </a:rPr>
              <a:t>3: </a:t>
            </a:r>
            <a:r>
              <a:rPr dirty="0" sz="1000" spc="-55" b="1">
                <a:latin typeface="Trebuchet MS"/>
                <a:cs typeface="Trebuchet MS"/>
                <a:hlinkClick r:id="rId8" action="ppaction://hlinksldjump"/>
              </a:rPr>
              <a:t>PREPARATION </a:t>
            </a:r>
            <a:r>
              <a:rPr dirty="0" sz="1000" spc="-70" b="1">
                <a:latin typeface="Trebuchet MS"/>
                <a:cs typeface="Trebuchet MS"/>
                <a:hlinkClick r:id="rId8" action="ppaction://hlinksldjump"/>
              </a:rPr>
              <a:t>FOR </a:t>
            </a:r>
            <a:r>
              <a:rPr dirty="0" sz="1000" spc="-75" b="1">
                <a:latin typeface="Trebuchet MS"/>
                <a:cs typeface="Trebuchet MS"/>
                <a:hlinkClick r:id="rId8" action="ppaction://hlinksldjump"/>
              </a:rPr>
              <a:t>EXTERNAL </a:t>
            </a:r>
            <a:r>
              <a:rPr dirty="0" sz="1000" spc="-45" b="1">
                <a:latin typeface="Trebuchet MS"/>
                <a:cs typeface="Trebuchet MS"/>
                <a:hlinkClick r:id="rId8" action="ppaction://hlinksldjump"/>
              </a:rPr>
              <a:t>VALIDATION </a:t>
            </a:r>
            <a:r>
              <a:rPr dirty="0" sz="1000" spc="-110" b="1">
                <a:latin typeface="Trebuchet MS"/>
                <a:cs typeface="Trebuchet MS"/>
                <a:hlinkClick r:id="rId8" action="ppaction://hlinksldjump"/>
              </a:rPr>
              <a:t>....................................................................................... </a:t>
            </a:r>
            <a:r>
              <a:rPr dirty="0" sz="1000" spc="-85" b="1">
                <a:latin typeface="Trebuchet MS"/>
                <a:cs typeface="Trebuchet MS"/>
                <a:hlinkClick r:id="rId8" action="ppaction://hlinksldjump"/>
              </a:rPr>
              <a:t>5 </a:t>
            </a:r>
            <a:r>
              <a:rPr dirty="0" sz="1000" spc="-85" b="1">
                <a:latin typeface="Trebuchet MS"/>
                <a:cs typeface="Trebuchet MS"/>
              </a:rPr>
              <a:t> </a:t>
            </a:r>
            <a:r>
              <a:rPr dirty="0" sz="1000" spc="-75" b="1">
                <a:latin typeface="Trebuchet MS"/>
                <a:cs typeface="Trebuchet MS"/>
                <a:hlinkClick r:id="rId9" action="ppaction://hlinksldjump"/>
              </a:rPr>
              <a:t>CHAPTER </a:t>
            </a:r>
            <a:r>
              <a:rPr dirty="0" sz="1000" spc="-90" b="1">
                <a:latin typeface="Trebuchet MS"/>
                <a:cs typeface="Trebuchet MS"/>
                <a:hlinkClick r:id="rId9" action="ppaction://hlinksldjump"/>
              </a:rPr>
              <a:t>4: </a:t>
            </a:r>
            <a:r>
              <a:rPr dirty="0" sz="1000" spc="-70" b="1">
                <a:latin typeface="Trebuchet MS"/>
                <a:cs typeface="Trebuchet MS"/>
                <a:hlinkClick r:id="rId9" action="ppaction://hlinksldjump"/>
              </a:rPr>
              <a:t>TARGETED </a:t>
            </a:r>
            <a:r>
              <a:rPr dirty="0" sz="1000" spc="-25" b="1">
                <a:latin typeface="Trebuchet MS"/>
                <a:cs typeface="Trebuchet MS"/>
                <a:hlinkClick r:id="rId9" action="ppaction://hlinksldjump"/>
              </a:rPr>
              <a:t>SAMPLING </a:t>
            </a:r>
            <a:r>
              <a:rPr dirty="0" sz="1000" spc="-85" b="1">
                <a:latin typeface="Trebuchet MS"/>
                <a:cs typeface="Trebuchet MS"/>
                <a:hlinkClick r:id="rId9" action="ppaction://hlinksldjump"/>
              </a:rPr>
              <a:t>OF </a:t>
            </a:r>
            <a:r>
              <a:rPr dirty="0" sz="1000" spc="-70" b="1">
                <a:latin typeface="Trebuchet MS"/>
                <a:cs typeface="Trebuchet MS"/>
                <a:hlinkClick r:id="rId9" action="ppaction://hlinksldjump"/>
              </a:rPr>
              <a:t>FACILITIES </a:t>
            </a:r>
            <a:r>
              <a:rPr dirty="0" sz="1000" spc="-20" b="1">
                <a:latin typeface="Trebuchet MS"/>
                <a:cs typeface="Trebuchet MS"/>
                <a:hlinkClick r:id="rId9" action="ppaction://hlinksldjump"/>
              </a:rPr>
              <a:t>AND </a:t>
            </a:r>
            <a:r>
              <a:rPr dirty="0" sz="1000" spc="-35" b="1">
                <a:latin typeface="Trebuchet MS"/>
                <a:cs typeface="Trebuchet MS"/>
                <a:hlinkClick r:id="rId9" action="ppaction://hlinksldjump"/>
              </a:rPr>
              <a:t>MEDICAL </a:t>
            </a:r>
            <a:r>
              <a:rPr dirty="0" sz="1000" spc="-50" b="1">
                <a:latin typeface="Trebuchet MS"/>
                <a:cs typeface="Trebuchet MS"/>
                <a:hlinkClick r:id="rId9" action="ppaction://hlinksldjump"/>
              </a:rPr>
              <a:t>RECORDS </a:t>
            </a:r>
            <a:r>
              <a:rPr dirty="0" sz="1000" spc="-110" b="1">
                <a:latin typeface="Trebuchet MS"/>
                <a:cs typeface="Trebuchet MS"/>
                <a:hlinkClick r:id="rId9" action="ppaction://hlinksldjump"/>
              </a:rPr>
              <a:t>.........................................................</a:t>
            </a:r>
            <a:r>
              <a:rPr dirty="0" sz="1000" spc="-70" b="1">
                <a:latin typeface="Trebuchet MS"/>
                <a:cs typeface="Trebuchet MS"/>
                <a:hlinkClick r:id="rId9" action="ppaction://hlinksldjump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9" action="ppaction://hlinksldjump"/>
              </a:rPr>
              <a:t>15</a:t>
            </a:r>
            <a:endParaRPr sz="1000">
              <a:latin typeface="Trebuchet MS"/>
              <a:cs typeface="Trebuchet MS"/>
            </a:endParaRPr>
          </a:p>
          <a:p>
            <a:pPr marL="152400">
              <a:lnSpc>
                <a:spcPct val="100000"/>
              </a:lnSpc>
              <a:spcBef>
                <a:spcPts val="805"/>
              </a:spcBef>
            </a:pPr>
            <a:r>
              <a:rPr dirty="0" sz="1000" spc="-120">
                <a:latin typeface="Arial"/>
                <a:cs typeface="Arial"/>
                <a:hlinkClick r:id="rId9" action="ppaction://hlinksldjump"/>
              </a:rPr>
              <a:t>T</a:t>
            </a:r>
            <a:r>
              <a:rPr dirty="0" sz="800" spc="-120">
                <a:latin typeface="Arial"/>
                <a:cs typeface="Arial"/>
                <a:hlinkClick r:id="rId9" action="ppaction://hlinksldjump"/>
              </a:rPr>
              <a:t>ARGETED  </a:t>
            </a:r>
            <a:r>
              <a:rPr dirty="0" sz="1000" spc="-100">
                <a:latin typeface="Arial"/>
                <a:cs typeface="Arial"/>
                <a:hlinkClick r:id="rId9" action="ppaction://hlinksldjump"/>
              </a:rPr>
              <a:t>F</a:t>
            </a:r>
            <a:r>
              <a:rPr dirty="0" sz="800" spc="-100">
                <a:latin typeface="Arial"/>
                <a:cs typeface="Arial"/>
                <a:hlinkClick r:id="rId9" action="ppaction://hlinksldjump"/>
              </a:rPr>
              <a:t>ACILITY  </a:t>
            </a:r>
            <a:r>
              <a:rPr dirty="0" sz="1000" spc="-90">
                <a:latin typeface="Arial"/>
                <a:cs typeface="Arial"/>
                <a:hlinkClick r:id="rId9" action="ppaction://hlinksldjump"/>
              </a:rPr>
              <a:t>S</a:t>
            </a:r>
            <a:r>
              <a:rPr dirty="0" sz="800" spc="-90">
                <a:latin typeface="Arial"/>
                <a:cs typeface="Arial"/>
                <a:hlinkClick r:id="rId9" action="ppaction://hlinksldjump"/>
              </a:rPr>
              <a:t>AMPLING  </a:t>
            </a:r>
            <a:r>
              <a:rPr dirty="0" sz="1000" spc="-100">
                <a:latin typeface="Arial"/>
                <a:cs typeface="Arial"/>
                <a:hlinkClick r:id="rId9" action="ppaction://hlinksldjump"/>
              </a:rPr>
              <a:t>O</a:t>
            </a:r>
            <a:r>
              <a:rPr dirty="0" sz="800" spc="-100">
                <a:latin typeface="Arial"/>
                <a:cs typeface="Arial"/>
                <a:hlinkClick r:id="rId9" action="ppaction://hlinksldjump"/>
              </a:rPr>
              <a:t>VERVIEW  </a:t>
            </a:r>
            <a:r>
              <a:rPr dirty="0" sz="1000" spc="-125">
                <a:latin typeface="Arial"/>
                <a:cs typeface="Arial"/>
                <a:hlinkClick r:id="rId9" action="ppaction://hlinksldjump"/>
              </a:rPr>
              <a:t>(</a:t>
            </a:r>
            <a:r>
              <a:rPr dirty="0" sz="800" spc="-125">
                <a:latin typeface="Arial"/>
                <a:cs typeface="Arial"/>
                <a:hlinkClick r:id="rId9" action="ppaction://hlinksldjump"/>
              </a:rPr>
              <a:t>SEE  </a:t>
            </a:r>
            <a:r>
              <a:rPr dirty="0" sz="800" spc="-100">
                <a:latin typeface="Arial"/>
                <a:cs typeface="Arial"/>
                <a:hlinkClick r:id="rId9" action="ppaction://hlinksldjump"/>
              </a:rPr>
              <a:t>DETAILED  </a:t>
            </a:r>
            <a:r>
              <a:rPr dirty="0" sz="800" spc="-80">
                <a:latin typeface="Arial"/>
                <a:cs typeface="Arial"/>
                <a:hlinkClick r:id="rId9" action="ppaction://hlinksldjump"/>
              </a:rPr>
              <a:t>ALGORITHM </a:t>
            </a:r>
            <a:r>
              <a:rPr dirty="0" sz="800" spc="-50">
                <a:latin typeface="Arial"/>
                <a:cs typeface="Arial"/>
                <a:hlinkClick r:id="rId9" action="ppaction://hlinksldjump"/>
              </a:rPr>
              <a:t>IN </a:t>
            </a:r>
            <a:r>
              <a:rPr dirty="0" sz="1000" spc="-100">
                <a:latin typeface="Arial"/>
                <a:cs typeface="Arial"/>
                <a:hlinkClick r:id="rId9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9" action="ppaction://hlinksldjump"/>
              </a:rPr>
              <a:t>PPENDIX</a:t>
            </a:r>
            <a:r>
              <a:rPr dirty="0" sz="800" spc="-75"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9" action="ppaction://hlinksldjump"/>
              </a:rPr>
              <a:t>1.1)...........................................................15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-120">
                <a:latin typeface="Arial"/>
                <a:cs typeface="Arial"/>
                <a:hlinkClick r:id="rId10" action="ppaction://hlinksldjump"/>
              </a:rPr>
              <a:t>T</a:t>
            </a:r>
            <a:r>
              <a:rPr dirty="0" sz="800" spc="-120">
                <a:latin typeface="Arial"/>
                <a:cs typeface="Arial"/>
                <a:hlinkClick r:id="rId10" action="ppaction://hlinksldjump"/>
              </a:rPr>
              <a:t>ARGETED  </a:t>
            </a:r>
            <a:r>
              <a:rPr dirty="0" sz="1000" spc="-85">
                <a:latin typeface="Arial"/>
                <a:cs typeface="Arial"/>
                <a:hlinkClick r:id="rId10" action="ppaction://hlinksldjump"/>
              </a:rPr>
              <a:t>M</a:t>
            </a:r>
            <a:r>
              <a:rPr dirty="0" sz="800" spc="-85">
                <a:latin typeface="Arial"/>
                <a:cs typeface="Arial"/>
                <a:hlinkClick r:id="rId10" action="ppaction://hlinksldjump"/>
              </a:rPr>
              <a:t>EDICAL </a:t>
            </a:r>
            <a:r>
              <a:rPr dirty="0" sz="1000" spc="-140">
                <a:latin typeface="Arial"/>
                <a:cs typeface="Arial"/>
                <a:hlinkClick r:id="rId10" action="ppaction://hlinksldjump"/>
              </a:rPr>
              <a:t>R</a:t>
            </a:r>
            <a:r>
              <a:rPr dirty="0" sz="800" spc="-140">
                <a:latin typeface="Arial"/>
                <a:cs typeface="Arial"/>
                <a:hlinkClick r:id="rId10" action="ppaction://hlinksldjump"/>
              </a:rPr>
              <a:t>ECORD  </a:t>
            </a:r>
            <a:r>
              <a:rPr dirty="0" sz="1000" spc="-90">
                <a:latin typeface="Arial"/>
                <a:cs typeface="Arial"/>
                <a:hlinkClick r:id="rId10" action="ppaction://hlinksldjump"/>
              </a:rPr>
              <a:t>S</a:t>
            </a:r>
            <a:r>
              <a:rPr dirty="0" sz="800" spc="-90">
                <a:latin typeface="Arial"/>
                <a:cs typeface="Arial"/>
                <a:hlinkClick r:id="rId10" action="ppaction://hlinksldjump"/>
              </a:rPr>
              <a:t>AMPLING </a:t>
            </a:r>
            <a:r>
              <a:rPr dirty="0" sz="1000" spc="-100">
                <a:latin typeface="Arial"/>
                <a:cs typeface="Arial"/>
                <a:hlinkClick r:id="rId10" action="ppaction://hlinksldjump"/>
              </a:rPr>
              <a:t>O</a:t>
            </a:r>
            <a:r>
              <a:rPr dirty="0" sz="800" spc="-100">
                <a:latin typeface="Arial"/>
                <a:cs typeface="Arial"/>
                <a:hlinkClick r:id="rId10" action="ppaction://hlinksldjump"/>
              </a:rPr>
              <a:t>VERVIEW  </a:t>
            </a:r>
            <a:r>
              <a:rPr dirty="0" sz="1000" spc="-125">
                <a:latin typeface="Arial"/>
                <a:cs typeface="Arial"/>
                <a:hlinkClick r:id="rId10" action="ppaction://hlinksldjump"/>
              </a:rPr>
              <a:t>(</a:t>
            </a:r>
            <a:r>
              <a:rPr dirty="0" sz="800" spc="-125">
                <a:latin typeface="Arial"/>
                <a:cs typeface="Arial"/>
                <a:hlinkClick r:id="rId10" action="ppaction://hlinksldjump"/>
              </a:rPr>
              <a:t>SEE  </a:t>
            </a:r>
            <a:r>
              <a:rPr dirty="0" sz="800" spc="-100">
                <a:latin typeface="Arial"/>
                <a:cs typeface="Arial"/>
                <a:hlinkClick r:id="rId10" action="ppaction://hlinksldjump"/>
              </a:rPr>
              <a:t>DETAILED  </a:t>
            </a:r>
            <a:r>
              <a:rPr dirty="0" sz="800" spc="-90">
                <a:latin typeface="Arial"/>
                <a:cs typeface="Arial"/>
                <a:hlinkClick r:id="rId10" action="ppaction://hlinksldjump"/>
              </a:rPr>
              <a:t>ALGORITHMS </a:t>
            </a:r>
            <a:r>
              <a:rPr dirty="0" sz="800" spc="-40">
                <a:latin typeface="Arial"/>
                <a:cs typeface="Arial"/>
                <a:hlinkClick r:id="rId10" action="ppaction://hlinksldjump"/>
              </a:rPr>
              <a:t>IN </a:t>
            </a:r>
            <a:r>
              <a:rPr dirty="0" sz="1000" spc="-100">
                <a:latin typeface="Arial"/>
                <a:cs typeface="Arial"/>
                <a:hlinkClick r:id="rId10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0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10" action="ppaction://hlinksldjump"/>
              </a:rPr>
              <a:t>1.3)</a:t>
            </a:r>
            <a:r>
              <a:rPr dirty="0" sz="1000" spc="10"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10" action="ppaction://hlinksldjump"/>
              </a:rPr>
              <a:t>............................................16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67000"/>
              </a:lnSpc>
            </a:pPr>
            <a:r>
              <a:rPr dirty="0" sz="1000" spc="-75" b="1">
                <a:latin typeface="Trebuchet MS"/>
                <a:cs typeface="Trebuchet MS"/>
                <a:hlinkClick r:id="rId11" action="ppaction://hlinksldjump"/>
              </a:rPr>
              <a:t>CHAPTER </a:t>
            </a:r>
            <a:r>
              <a:rPr dirty="0" sz="1000" spc="-90" b="1">
                <a:latin typeface="Trebuchet MS"/>
                <a:cs typeface="Trebuchet MS"/>
                <a:hlinkClick r:id="rId11" action="ppaction://hlinksldjump"/>
              </a:rPr>
              <a:t>5: </a:t>
            </a:r>
            <a:r>
              <a:rPr dirty="0" sz="1000" spc="-60" b="1">
                <a:latin typeface="Trebuchet MS"/>
                <a:cs typeface="Trebuchet MS"/>
                <a:hlinkClick r:id="rId11" action="ppaction://hlinksldjump"/>
              </a:rPr>
              <a:t>ACTIVITIES </a:t>
            </a:r>
            <a:r>
              <a:rPr dirty="0" sz="1000" spc="-25" b="1">
                <a:latin typeface="Trebuchet MS"/>
                <a:cs typeface="Trebuchet MS"/>
                <a:hlinkClick r:id="rId11" action="ppaction://hlinksldjump"/>
              </a:rPr>
              <a:t>DURING AND </a:t>
            </a:r>
            <a:r>
              <a:rPr dirty="0" sz="1000" spc="-85" b="1">
                <a:latin typeface="Trebuchet MS"/>
                <a:cs typeface="Trebuchet MS"/>
                <a:hlinkClick r:id="rId11" action="ppaction://hlinksldjump"/>
              </a:rPr>
              <a:t>AFTER </a:t>
            </a:r>
            <a:r>
              <a:rPr dirty="0" sz="1000" spc="-80" b="1">
                <a:latin typeface="Trebuchet MS"/>
                <a:cs typeface="Trebuchet MS"/>
                <a:hlinkClick r:id="rId11" action="ppaction://hlinksldjump"/>
              </a:rPr>
              <a:t>THE FACILITY </a:t>
            </a:r>
            <a:r>
              <a:rPr dirty="0" sz="1000" spc="-65" b="1">
                <a:latin typeface="Trebuchet MS"/>
                <a:cs typeface="Trebuchet MS"/>
                <a:hlinkClick r:id="rId11" action="ppaction://hlinksldjump"/>
              </a:rPr>
              <a:t>SITE </a:t>
            </a:r>
            <a:r>
              <a:rPr dirty="0" sz="1000" spc="-50" b="1">
                <a:latin typeface="Trebuchet MS"/>
                <a:cs typeface="Trebuchet MS"/>
                <a:hlinkClick r:id="rId11" action="ppaction://hlinksldjump"/>
              </a:rPr>
              <a:t>VISIT </a:t>
            </a:r>
            <a:r>
              <a:rPr dirty="0" sz="1000" spc="-110" b="1">
                <a:latin typeface="Trebuchet MS"/>
                <a:cs typeface="Trebuchet MS"/>
                <a:hlinkClick r:id="rId11" action="ppaction://hlinksldjump"/>
              </a:rPr>
              <a:t>.................................................................. </a:t>
            </a:r>
            <a:r>
              <a:rPr dirty="0" sz="1000" spc="-90" b="1">
                <a:latin typeface="Trebuchet MS"/>
                <a:cs typeface="Trebuchet MS"/>
                <a:hlinkClick r:id="rId11" action="ppaction://hlinksldjump"/>
              </a:rPr>
              <a:t>18 </a:t>
            </a:r>
            <a:r>
              <a:rPr dirty="0" sz="1000" spc="-90" b="1">
                <a:latin typeface="Trebuchet MS"/>
                <a:cs typeface="Trebuchet MS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REFERENCES......................................................................................................................................................... </a:t>
            </a:r>
            <a:r>
              <a:rPr dirty="0" sz="1000" spc="-90" b="1">
                <a:latin typeface="Trebuchet MS"/>
                <a:cs typeface="Trebuchet MS"/>
                <a:hlinkClick r:id="rId12" action="ppaction://hlinksldjump"/>
              </a:rPr>
              <a:t>23 </a:t>
            </a:r>
            <a:r>
              <a:rPr dirty="0" sz="1000" spc="-90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13" action="ppaction://hlinksldjump"/>
              </a:rPr>
              <a:t>APPENDIX </a:t>
            </a:r>
            <a:r>
              <a:rPr dirty="0" sz="1000" spc="-90" b="1">
                <a:latin typeface="Trebuchet MS"/>
                <a:cs typeface="Trebuchet MS"/>
                <a:hlinkClick r:id="rId13" action="ppaction://hlinksldjump"/>
              </a:rPr>
              <a:t>1: </a:t>
            </a:r>
            <a:r>
              <a:rPr dirty="0" sz="1000" spc="-50" b="1">
                <a:latin typeface="Trebuchet MS"/>
                <a:cs typeface="Trebuchet MS"/>
                <a:hlinkClick r:id="rId13" action="ppaction://hlinksldjump"/>
              </a:rPr>
              <a:t>PREPARATION </a:t>
            </a:r>
            <a:r>
              <a:rPr dirty="0" sz="1000" spc="-75" b="1">
                <a:latin typeface="Trebuchet MS"/>
                <a:cs typeface="Trebuchet MS"/>
                <a:hlinkClick r:id="rId13" action="ppaction://hlinksldjump"/>
              </a:rPr>
              <a:t>TOOLS </a:t>
            </a:r>
            <a:r>
              <a:rPr dirty="0" sz="1000" spc="-70" b="1">
                <a:latin typeface="Trebuchet MS"/>
                <a:cs typeface="Trebuchet MS"/>
                <a:hlinkClick r:id="rId13" action="ppaction://hlinksldjump"/>
              </a:rPr>
              <a:t>FOR EXTERNAL </a:t>
            </a:r>
            <a:r>
              <a:rPr dirty="0" sz="1000" spc="-100" b="1">
                <a:latin typeface="Trebuchet MS"/>
                <a:cs typeface="Trebuchet MS"/>
                <a:hlinkClick r:id="rId13" action="ppaction://hlinksldjump"/>
              </a:rPr>
              <a:t>VALIDATION...........................................................................</a:t>
            </a:r>
            <a:r>
              <a:rPr dirty="0" sz="1000" spc="-135" b="1">
                <a:latin typeface="Trebuchet MS"/>
                <a:cs typeface="Trebuchet MS"/>
                <a:hlinkClick r:id="rId13" action="ppaction://hlinksldjump"/>
              </a:rPr>
              <a:t> </a:t>
            </a:r>
            <a:r>
              <a:rPr dirty="0" sz="1000" spc="-85" b="1">
                <a:latin typeface="Trebuchet MS"/>
                <a:cs typeface="Trebuchet MS"/>
                <a:hlinkClick r:id="rId13" action="ppaction://hlinksldjump"/>
              </a:rPr>
              <a:t>1</a:t>
            </a:r>
            <a:endParaRPr sz="1000">
              <a:latin typeface="Trebuchet MS"/>
              <a:cs typeface="Trebuchet MS"/>
            </a:endParaRPr>
          </a:p>
          <a:p>
            <a:pPr algn="just" marL="152400" marR="5080">
              <a:lnSpc>
                <a:spcPct val="117000"/>
              </a:lnSpc>
              <a:spcBef>
                <a:spcPts val="600"/>
              </a:spcBef>
            </a:pPr>
            <a:r>
              <a:rPr dirty="0" sz="1000" spc="-100">
                <a:latin typeface="Arial"/>
                <a:cs typeface="Arial"/>
                <a:hlinkClick r:id="rId13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3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13" action="ppaction://hlinksldjump"/>
              </a:rPr>
              <a:t>1.1: </a:t>
            </a:r>
            <a:r>
              <a:rPr dirty="0" sz="1000" spc="-125">
                <a:latin typeface="Arial"/>
                <a:cs typeface="Arial"/>
                <a:hlinkClick r:id="rId13" action="ppaction://hlinksldjump"/>
              </a:rPr>
              <a:t>S</a:t>
            </a:r>
            <a:r>
              <a:rPr dirty="0" sz="800" spc="-125">
                <a:latin typeface="Arial"/>
                <a:cs typeface="Arial"/>
                <a:hlinkClick r:id="rId13" action="ppaction://hlinksldjump"/>
              </a:rPr>
              <a:t>TEP</a:t>
            </a:r>
            <a:r>
              <a:rPr dirty="0" sz="1000" spc="-125">
                <a:latin typeface="Arial"/>
                <a:cs typeface="Arial"/>
                <a:hlinkClick r:id="rId13" action="ppaction://hlinksldjump"/>
              </a:rPr>
              <a:t>-</a:t>
            </a:r>
            <a:r>
              <a:rPr dirty="0" sz="800" spc="-125">
                <a:latin typeface="Arial"/>
                <a:cs typeface="Arial"/>
                <a:hlinkClick r:id="rId13" action="ppaction://hlinksldjump"/>
              </a:rPr>
              <a:t>BY</a:t>
            </a:r>
            <a:r>
              <a:rPr dirty="0" sz="1000" spc="-125">
                <a:latin typeface="Arial"/>
                <a:cs typeface="Arial"/>
                <a:hlinkClick r:id="rId13" action="ppaction://hlinksldjump"/>
              </a:rPr>
              <a:t>-S</a:t>
            </a:r>
            <a:r>
              <a:rPr dirty="0" sz="800" spc="-125">
                <a:latin typeface="Arial"/>
                <a:cs typeface="Arial"/>
                <a:hlinkClick r:id="rId13" action="ppaction://hlinksldjump"/>
              </a:rPr>
              <a:t>TEP </a:t>
            </a:r>
            <a:r>
              <a:rPr dirty="0" sz="1000" spc="-120">
                <a:latin typeface="Arial"/>
                <a:cs typeface="Arial"/>
                <a:hlinkClick r:id="rId13" action="ppaction://hlinksldjump"/>
              </a:rPr>
              <a:t>T</a:t>
            </a:r>
            <a:r>
              <a:rPr dirty="0" sz="800" spc="-120">
                <a:latin typeface="Arial"/>
                <a:cs typeface="Arial"/>
                <a:hlinkClick r:id="rId13" action="ppaction://hlinksldjump"/>
              </a:rPr>
              <a:t>ARGETED </a:t>
            </a:r>
            <a:r>
              <a:rPr dirty="0" sz="1000" spc="-100">
                <a:latin typeface="Arial"/>
                <a:cs typeface="Arial"/>
                <a:hlinkClick r:id="rId13" action="ppaction://hlinksldjump"/>
              </a:rPr>
              <a:t>F</a:t>
            </a:r>
            <a:r>
              <a:rPr dirty="0" sz="800" spc="-100">
                <a:latin typeface="Arial"/>
                <a:cs typeface="Arial"/>
                <a:hlinkClick r:id="rId13" action="ppaction://hlinksldjump"/>
              </a:rPr>
              <a:t>ACILITY </a:t>
            </a:r>
            <a:r>
              <a:rPr dirty="0" sz="1000" spc="-95">
                <a:latin typeface="Arial"/>
                <a:cs typeface="Arial"/>
                <a:hlinkClick r:id="rId13" action="ppaction://hlinksldjump"/>
              </a:rPr>
              <a:t>R</a:t>
            </a:r>
            <a:r>
              <a:rPr dirty="0" sz="800" spc="-95">
                <a:latin typeface="Arial"/>
                <a:cs typeface="Arial"/>
                <a:hlinkClick r:id="rId13" action="ppaction://hlinksldjump"/>
              </a:rPr>
              <a:t>ANKING </a:t>
            </a:r>
            <a:r>
              <a:rPr dirty="0" sz="1000" spc="-30">
                <a:latin typeface="Arial"/>
                <a:cs typeface="Arial"/>
                <a:hlinkClick r:id="rId13" action="ppaction://hlinksldjump"/>
              </a:rPr>
              <a:t>..................................................................................................1 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14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4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14" action="ppaction://hlinksldjump"/>
              </a:rPr>
              <a:t>1.2: </a:t>
            </a:r>
            <a:r>
              <a:rPr dirty="0" sz="1000" spc="-110">
                <a:latin typeface="Arial"/>
                <a:cs typeface="Arial"/>
                <a:hlinkClick r:id="rId14" action="ppaction://hlinksldjump"/>
              </a:rPr>
              <a:t>S</a:t>
            </a:r>
            <a:r>
              <a:rPr dirty="0" sz="800" spc="-110">
                <a:latin typeface="Arial"/>
                <a:cs typeface="Arial"/>
                <a:hlinkClick r:id="rId14" action="ppaction://hlinksldjump"/>
              </a:rPr>
              <a:t>AMPLE </a:t>
            </a:r>
            <a:r>
              <a:rPr dirty="0" sz="1000" spc="-130">
                <a:latin typeface="Arial"/>
                <a:cs typeface="Arial"/>
                <a:hlinkClick r:id="rId14" action="ppaction://hlinksldjump"/>
              </a:rPr>
              <a:t>L</a:t>
            </a:r>
            <a:r>
              <a:rPr dirty="0" sz="800" spc="-130">
                <a:latin typeface="Arial"/>
                <a:cs typeface="Arial"/>
                <a:hlinkClick r:id="rId14" action="ppaction://hlinksldjump"/>
              </a:rPr>
              <a:t>ETTER </a:t>
            </a:r>
            <a:r>
              <a:rPr dirty="0" sz="1000" spc="-110">
                <a:latin typeface="Arial"/>
                <a:cs typeface="Arial"/>
                <a:hlinkClick r:id="rId14" action="ppaction://hlinksldjump"/>
              </a:rPr>
              <a:t>R</a:t>
            </a:r>
            <a:r>
              <a:rPr dirty="0" sz="800" spc="-110">
                <a:latin typeface="Arial"/>
                <a:cs typeface="Arial"/>
                <a:hlinkClick r:id="rId14" action="ppaction://hlinksldjump"/>
              </a:rPr>
              <a:t>EQUESTING </a:t>
            </a:r>
            <a:r>
              <a:rPr dirty="0" sz="1000" spc="-125">
                <a:latin typeface="Arial"/>
                <a:cs typeface="Arial"/>
                <a:hlinkClick r:id="rId14" action="ppaction://hlinksldjump"/>
              </a:rPr>
              <a:t>S</a:t>
            </a:r>
            <a:r>
              <a:rPr dirty="0" sz="800" spc="-125">
                <a:latin typeface="Arial"/>
                <a:cs typeface="Arial"/>
                <a:hlinkClick r:id="rId14" action="ppaction://hlinksldjump"/>
              </a:rPr>
              <a:t>ITE </a:t>
            </a:r>
            <a:r>
              <a:rPr dirty="0" sz="1000" spc="-85">
                <a:latin typeface="Arial"/>
                <a:cs typeface="Arial"/>
                <a:hlinkClick r:id="rId14" action="ppaction://hlinksldjump"/>
              </a:rPr>
              <a:t>V</a:t>
            </a:r>
            <a:r>
              <a:rPr dirty="0" sz="800" spc="-85">
                <a:latin typeface="Arial"/>
                <a:cs typeface="Arial"/>
                <a:hlinkClick r:id="rId14" action="ppaction://hlinksldjump"/>
              </a:rPr>
              <a:t>ISIT </a:t>
            </a:r>
            <a:r>
              <a:rPr dirty="0" sz="800" spc="-75">
                <a:latin typeface="Arial"/>
                <a:cs typeface="Arial"/>
                <a:hlinkClick r:id="rId14" action="ppaction://hlinksldjump"/>
              </a:rPr>
              <a:t>AND </a:t>
            </a:r>
            <a:r>
              <a:rPr dirty="0" sz="1000" spc="-90">
                <a:latin typeface="Arial"/>
                <a:cs typeface="Arial"/>
                <a:hlinkClick r:id="rId14" action="ppaction://hlinksldjump"/>
              </a:rPr>
              <a:t>L</a:t>
            </a:r>
            <a:r>
              <a:rPr dirty="0" sz="800" spc="-90">
                <a:latin typeface="Arial"/>
                <a:cs typeface="Arial"/>
                <a:hlinkClick r:id="rId14" action="ppaction://hlinksldjump"/>
              </a:rPr>
              <a:t>INE </a:t>
            </a:r>
            <a:r>
              <a:rPr dirty="0" sz="1000" spc="-105">
                <a:latin typeface="Arial"/>
                <a:cs typeface="Arial"/>
                <a:hlinkClick r:id="rId14" action="ppaction://hlinksldjump"/>
              </a:rPr>
              <a:t>L</a:t>
            </a:r>
            <a:r>
              <a:rPr dirty="0" sz="800" spc="-105">
                <a:latin typeface="Arial"/>
                <a:cs typeface="Arial"/>
                <a:hlinkClick r:id="rId14" action="ppaction://hlinksldjump"/>
              </a:rPr>
              <a:t>ISTINGS </a:t>
            </a:r>
            <a:r>
              <a:rPr dirty="0" sz="800" spc="-125">
                <a:latin typeface="Arial"/>
                <a:cs typeface="Arial"/>
                <a:hlinkClick r:id="rId14" action="ppaction://hlinksldjump"/>
              </a:rPr>
              <a:t>FOR </a:t>
            </a:r>
            <a:r>
              <a:rPr dirty="0" sz="1000" spc="-120">
                <a:latin typeface="Arial"/>
                <a:cs typeface="Arial"/>
                <a:hlinkClick r:id="rId14" action="ppaction://hlinksldjump"/>
              </a:rPr>
              <a:t>E</a:t>
            </a:r>
            <a:r>
              <a:rPr dirty="0" sz="800" spc="-120">
                <a:latin typeface="Arial"/>
                <a:cs typeface="Arial"/>
                <a:hlinkClick r:id="rId14" action="ppaction://hlinksldjump"/>
              </a:rPr>
              <a:t>XTERNAL </a:t>
            </a:r>
            <a:r>
              <a:rPr dirty="0" sz="1000" spc="-35">
                <a:latin typeface="Arial"/>
                <a:cs typeface="Arial"/>
                <a:hlinkClick r:id="rId14" action="ppaction://hlinksldjump"/>
              </a:rPr>
              <a:t>V</a:t>
            </a:r>
            <a:r>
              <a:rPr dirty="0" sz="800" spc="-35">
                <a:latin typeface="Arial"/>
                <a:cs typeface="Arial"/>
                <a:hlinkClick r:id="rId14" action="ppaction://hlinksldjump"/>
              </a:rPr>
              <a:t>ALIDATION</a:t>
            </a:r>
            <a:r>
              <a:rPr dirty="0" sz="1000" spc="-35">
                <a:latin typeface="Arial"/>
                <a:cs typeface="Arial"/>
                <a:hlinkClick r:id="rId14" action="ppaction://hlinksldjump"/>
              </a:rPr>
              <a:t>.........................................1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15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5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15" action="ppaction://hlinksldjump"/>
              </a:rPr>
              <a:t>1.3: </a:t>
            </a:r>
            <a:r>
              <a:rPr dirty="0" sz="1000" spc="-125">
                <a:latin typeface="Arial"/>
                <a:cs typeface="Arial"/>
                <a:hlinkClick r:id="rId15" action="ppaction://hlinksldjump"/>
              </a:rPr>
              <a:t>S</a:t>
            </a:r>
            <a:r>
              <a:rPr dirty="0" sz="800" spc="-125">
                <a:latin typeface="Arial"/>
                <a:cs typeface="Arial"/>
                <a:hlinkClick r:id="rId15" action="ppaction://hlinksldjump"/>
              </a:rPr>
              <a:t>TEP</a:t>
            </a:r>
            <a:r>
              <a:rPr dirty="0" sz="1000" spc="-125">
                <a:latin typeface="Arial"/>
                <a:cs typeface="Arial"/>
                <a:hlinkClick r:id="rId15" action="ppaction://hlinksldjump"/>
              </a:rPr>
              <a:t>-</a:t>
            </a:r>
            <a:r>
              <a:rPr dirty="0" sz="800" spc="-125">
                <a:latin typeface="Arial"/>
                <a:cs typeface="Arial"/>
                <a:hlinkClick r:id="rId15" action="ppaction://hlinksldjump"/>
              </a:rPr>
              <a:t>BY</a:t>
            </a:r>
            <a:r>
              <a:rPr dirty="0" sz="1000" spc="-125">
                <a:latin typeface="Arial"/>
                <a:cs typeface="Arial"/>
                <a:hlinkClick r:id="rId15" action="ppaction://hlinksldjump"/>
              </a:rPr>
              <a:t>-S</a:t>
            </a:r>
            <a:r>
              <a:rPr dirty="0" sz="800" spc="-125">
                <a:latin typeface="Arial"/>
                <a:cs typeface="Arial"/>
                <a:hlinkClick r:id="rId15" action="ppaction://hlinksldjump"/>
              </a:rPr>
              <a:t>TEP </a:t>
            </a:r>
            <a:r>
              <a:rPr dirty="0" sz="1000" spc="-120">
                <a:latin typeface="Arial"/>
                <a:cs typeface="Arial"/>
                <a:hlinkClick r:id="rId15" action="ppaction://hlinksldjump"/>
              </a:rPr>
              <a:t>T</a:t>
            </a:r>
            <a:r>
              <a:rPr dirty="0" sz="800" spc="-120">
                <a:latin typeface="Arial"/>
                <a:cs typeface="Arial"/>
                <a:hlinkClick r:id="rId15" action="ppaction://hlinksldjump"/>
              </a:rPr>
              <a:t>ARGETED </a:t>
            </a:r>
            <a:r>
              <a:rPr dirty="0" sz="1000" spc="-85">
                <a:latin typeface="Arial"/>
                <a:cs typeface="Arial"/>
                <a:hlinkClick r:id="rId15" action="ppaction://hlinksldjump"/>
              </a:rPr>
              <a:t>M</a:t>
            </a:r>
            <a:r>
              <a:rPr dirty="0" sz="800" spc="-85">
                <a:latin typeface="Arial"/>
                <a:cs typeface="Arial"/>
                <a:hlinkClick r:id="rId15" action="ppaction://hlinksldjump"/>
              </a:rPr>
              <a:t>EDICAL </a:t>
            </a:r>
            <a:r>
              <a:rPr dirty="0" sz="1000" spc="-135">
                <a:latin typeface="Arial"/>
                <a:cs typeface="Arial"/>
                <a:hlinkClick r:id="rId15" action="ppaction://hlinksldjump"/>
              </a:rPr>
              <a:t>R</a:t>
            </a:r>
            <a:r>
              <a:rPr dirty="0" sz="800" spc="-135">
                <a:latin typeface="Arial"/>
                <a:cs typeface="Arial"/>
                <a:hlinkClick r:id="rId15" action="ppaction://hlinksldjump"/>
              </a:rPr>
              <a:t>ECORD </a:t>
            </a:r>
            <a:r>
              <a:rPr dirty="0" sz="1000" spc="-120">
                <a:latin typeface="Arial"/>
                <a:cs typeface="Arial"/>
                <a:hlinkClick r:id="rId15" action="ppaction://hlinksldjump"/>
              </a:rPr>
              <a:t>S</a:t>
            </a:r>
            <a:r>
              <a:rPr dirty="0" sz="800" spc="-120">
                <a:latin typeface="Arial"/>
                <a:cs typeface="Arial"/>
                <a:hlinkClick r:id="rId15" action="ppaction://hlinksldjump"/>
              </a:rPr>
              <a:t>ELECTION </a:t>
            </a:r>
            <a:r>
              <a:rPr dirty="0" sz="1000" spc="-30">
                <a:latin typeface="Arial"/>
                <a:cs typeface="Arial"/>
                <a:hlinkClick r:id="rId15" action="ppaction://hlinksldjump"/>
              </a:rPr>
              <a:t>...................................................................................1 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16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6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16" action="ppaction://hlinksldjump"/>
              </a:rPr>
              <a:t>1.4: </a:t>
            </a:r>
            <a:r>
              <a:rPr dirty="0" sz="1000" spc="-110">
                <a:latin typeface="Arial"/>
                <a:cs typeface="Arial"/>
                <a:hlinkClick r:id="rId16" action="ppaction://hlinksldjump"/>
              </a:rPr>
              <a:t>S</a:t>
            </a:r>
            <a:r>
              <a:rPr dirty="0" sz="800" spc="-110">
                <a:latin typeface="Arial"/>
                <a:cs typeface="Arial"/>
                <a:hlinkClick r:id="rId16" action="ppaction://hlinksldjump"/>
              </a:rPr>
              <a:t>AMPLE  </a:t>
            </a:r>
            <a:r>
              <a:rPr dirty="0" sz="1000" spc="-130">
                <a:latin typeface="Arial"/>
                <a:cs typeface="Arial"/>
                <a:hlinkClick r:id="rId16" action="ppaction://hlinksldjump"/>
              </a:rPr>
              <a:t>L</a:t>
            </a:r>
            <a:r>
              <a:rPr dirty="0" sz="800" spc="-130">
                <a:latin typeface="Arial"/>
                <a:cs typeface="Arial"/>
                <a:hlinkClick r:id="rId16" action="ppaction://hlinksldjump"/>
              </a:rPr>
              <a:t>ETTER  </a:t>
            </a:r>
            <a:r>
              <a:rPr dirty="0" sz="1000" spc="-110">
                <a:latin typeface="Arial"/>
                <a:cs typeface="Arial"/>
                <a:hlinkClick r:id="rId16" action="ppaction://hlinksldjump"/>
              </a:rPr>
              <a:t>R</a:t>
            </a:r>
            <a:r>
              <a:rPr dirty="0" sz="800" spc="-110">
                <a:latin typeface="Arial"/>
                <a:cs typeface="Arial"/>
                <a:hlinkClick r:id="rId16" action="ppaction://hlinksldjump"/>
              </a:rPr>
              <a:t>EQUESTING  </a:t>
            </a:r>
            <a:r>
              <a:rPr dirty="0" sz="1000" spc="-80">
                <a:latin typeface="Arial"/>
                <a:cs typeface="Arial"/>
                <a:hlinkClick r:id="rId16" action="ppaction://hlinksldjump"/>
              </a:rPr>
              <a:t>A</a:t>
            </a:r>
            <a:r>
              <a:rPr dirty="0" sz="800" spc="-80">
                <a:latin typeface="Arial"/>
                <a:cs typeface="Arial"/>
                <a:hlinkClick r:id="rId16" action="ppaction://hlinksldjump"/>
              </a:rPr>
              <a:t>VAILABILITY </a:t>
            </a:r>
            <a:r>
              <a:rPr dirty="0" sz="800" spc="-110">
                <a:latin typeface="Arial"/>
                <a:cs typeface="Arial"/>
                <a:hlinkClick r:id="rId16" action="ppaction://hlinksldjump"/>
              </a:rPr>
              <a:t>OF  </a:t>
            </a:r>
            <a:r>
              <a:rPr dirty="0" sz="1000" spc="-85">
                <a:latin typeface="Arial"/>
                <a:cs typeface="Arial"/>
                <a:hlinkClick r:id="rId16" action="ppaction://hlinksldjump"/>
              </a:rPr>
              <a:t>M</a:t>
            </a:r>
            <a:r>
              <a:rPr dirty="0" sz="800" spc="-85">
                <a:latin typeface="Arial"/>
                <a:cs typeface="Arial"/>
                <a:hlinkClick r:id="rId16" action="ppaction://hlinksldjump"/>
              </a:rPr>
              <a:t>EDICAL </a:t>
            </a:r>
            <a:r>
              <a:rPr dirty="0" sz="1000" spc="-140">
                <a:latin typeface="Arial"/>
                <a:cs typeface="Arial"/>
                <a:hlinkClick r:id="rId16" action="ppaction://hlinksldjump"/>
              </a:rPr>
              <a:t>R</a:t>
            </a:r>
            <a:r>
              <a:rPr dirty="0" sz="800" spc="-140">
                <a:latin typeface="Arial"/>
                <a:cs typeface="Arial"/>
                <a:hlinkClick r:id="rId16" action="ppaction://hlinksldjump"/>
              </a:rPr>
              <a:t>ECORDS   </a:t>
            </a:r>
            <a:r>
              <a:rPr dirty="0" sz="800" spc="-125">
                <a:latin typeface="Arial"/>
                <a:cs typeface="Arial"/>
                <a:hlinkClick r:id="rId16" action="ppaction://hlinksldjump"/>
              </a:rPr>
              <a:t>FOR </a:t>
            </a:r>
            <a:r>
              <a:rPr dirty="0" sz="800" spc="-75">
                <a:latin typeface="Arial"/>
                <a:cs typeface="Arial"/>
                <a:hlinkClick r:id="rId16" action="ppaction://hlinksldjump"/>
              </a:rPr>
              <a:t> </a:t>
            </a:r>
            <a:r>
              <a:rPr dirty="0" sz="1000" spc="-35">
                <a:latin typeface="Arial"/>
                <a:cs typeface="Arial"/>
                <a:hlinkClick r:id="rId16" action="ppaction://hlinksldjump"/>
              </a:rPr>
              <a:t>A</a:t>
            </a:r>
            <a:r>
              <a:rPr dirty="0" sz="800" spc="-35">
                <a:latin typeface="Arial"/>
                <a:cs typeface="Arial"/>
                <a:hlinkClick r:id="rId16" action="ppaction://hlinksldjump"/>
              </a:rPr>
              <a:t>UDIT</a:t>
            </a:r>
            <a:r>
              <a:rPr dirty="0" sz="1000" spc="-35">
                <a:latin typeface="Arial"/>
                <a:cs typeface="Arial"/>
                <a:hlinkClick r:id="rId16" action="ppaction://hlinksldjump"/>
              </a:rPr>
              <a:t>......................................................4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000" spc="-45" b="1">
                <a:latin typeface="Trebuchet MS"/>
                <a:cs typeface="Trebuchet MS"/>
                <a:hlinkClick r:id="rId17" action="ppaction://hlinksldjump"/>
              </a:rPr>
              <a:t>APPENDIX </a:t>
            </a:r>
            <a:r>
              <a:rPr dirty="0" sz="1000" spc="-90" b="1">
                <a:latin typeface="Trebuchet MS"/>
                <a:cs typeface="Trebuchet MS"/>
                <a:hlinkClick r:id="rId17" action="ppaction://hlinksldjump"/>
              </a:rPr>
              <a:t>2:  </a:t>
            </a:r>
            <a:r>
              <a:rPr dirty="0" sz="1000" spc="-60" b="1">
                <a:latin typeface="Trebuchet MS"/>
                <a:cs typeface="Trebuchet MS"/>
                <a:hlinkClick r:id="rId17" action="ppaction://hlinksldjump"/>
              </a:rPr>
              <a:t>SURVEILLANCE </a:t>
            </a:r>
            <a:r>
              <a:rPr dirty="0" sz="1000" spc="-55" b="1">
                <a:latin typeface="Trebuchet MS"/>
                <a:cs typeface="Trebuchet MS"/>
                <a:hlinkClick r:id="rId17" action="ppaction://hlinksldjump"/>
              </a:rPr>
              <a:t>SURVEYS </a:t>
            </a:r>
            <a:r>
              <a:rPr dirty="0" sz="1000" spc="-110" b="1">
                <a:latin typeface="Trebuchet MS"/>
                <a:cs typeface="Trebuchet MS"/>
                <a:hlinkClick r:id="rId17" action="ppaction://hlinksldjump"/>
              </a:rPr>
              <a:t>...................................................................................................................</a:t>
            </a:r>
            <a:r>
              <a:rPr dirty="0" sz="1000" spc="-135" b="1">
                <a:latin typeface="Trebuchet MS"/>
                <a:cs typeface="Trebuchet MS"/>
                <a:hlinkClick r:id="rId17" action="ppaction://hlinksldjump"/>
              </a:rPr>
              <a:t> </a:t>
            </a:r>
            <a:r>
              <a:rPr dirty="0" sz="1000" spc="-85" b="1">
                <a:latin typeface="Trebuchet MS"/>
                <a:cs typeface="Trebuchet MS"/>
                <a:hlinkClick r:id="rId17" action="ppaction://hlinksldjump"/>
              </a:rPr>
              <a:t>1</a:t>
            </a:r>
            <a:endParaRPr sz="1000">
              <a:latin typeface="Trebuchet MS"/>
              <a:cs typeface="Trebuchet MS"/>
            </a:endParaRPr>
          </a:p>
          <a:p>
            <a:pPr marL="152400" marR="5080">
              <a:lnSpc>
                <a:spcPct val="117000"/>
              </a:lnSpc>
              <a:spcBef>
                <a:spcPts val="600"/>
              </a:spcBef>
            </a:pPr>
            <a:r>
              <a:rPr dirty="0" sz="1000" spc="-100">
                <a:latin typeface="Arial"/>
                <a:cs typeface="Arial"/>
                <a:hlinkClick r:id="rId17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7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17" action="ppaction://hlinksldjump"/>
              </a:rPr>
              <a:t>2.1: </a:t>
            </a:r>
            <a:r>
              <a:rPr dirty="0" sz="1000" spc="-105">
                <a:latin typeface="Arial"/>
                <a:cs typeface="Arial"/>
                <a:hlinkClick r:id="rId17" action="ppaction://hlinksldjump"/>
              </a:rPr>
              <a:t>CLABSI/CAUTI </a:t>
            </a:r>
            <a:r>
              <a:rPr dirty="0" sz="1000" spc="-110">
                <a:latin typeface="Arial"/>
                <a:cs typeface="Arial"/>
                <a:hlinkClick r:id="rId17" action="ppaction://hlinksldjump"/>
              </a:rPr>
              <a:t>S</a:t>
            </a:r>
            <a:r>
              <a:rPr dirty="0" sz="800" spc="-110">
                <a:latin typeface="Arial"/>
                <a:cs typeface="Arial"/>
                <a:hlinkClick r:id="rId17" action="ppaction://hlinksldjump"/>
              </a:rPr>
              <a:t>URVEILLANCE </a:t>
            </a:r>
            <a:r>
              <a:rPr dirty="0" sz="1000" spc="-100">
                <a:latin typeface="Arial"/>
                <a:cs typeface="Arial"/>
                <a:hlinkClick r:id="rId17" action="ppaction://hlinksldjump"/>
              </a:rPr>
              <a:t>C</a:t>
            </a:r>
            <a:r>
              <a:rPr dirty="0" sz="800" spc="-100">
                <a:latin typeface="Arial"/>
                <a:cs typeface="Arial"/>
                <a:hlinkClick r:id="rId17" action="ppaction://hlinksldjump"/>
              </a:rPr>
              <a:t>OORDINATOR </a:t>
            </a:r>
            <a:r>
              <a:rPr dirty="0" sz="1000" spc="-35">
                <a:latin typeface="Arial"/>
                <a:cs typeface="Arial"/>
                <a:hlinkClick r:id="rId17" action="ppaction://hlinksldjump"/>
              </a:rPr>
              <a:t>S</a:t>
            </a:r>
            <a:r>
              <a:rPr dirty="0" sz="800" spc="-35">
                <a:latin typeface="Arial"/>
                <a:cs typeface="Arial"/>
                <a:hlinkClick r:id="rId17" action="ppaction://hlinksldjump"/>
              </a:rPr>
              <a:t>URVEY</a:t>
            </a:r>
            <a:r>
              <a:rPr dirty="0" sz="1000" spc="-35">
                <a:latin typeface="Arial"/>
                <a:cs typeface="Arial"/>
                <a:hlinkClick r:id="rId17" action="ppaction://hlinksldjump"/>
              </a:rPr>
              <a:t>...................................................................................1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18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8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18" action="ppaction://hlinksldjump"/>
              </a:rPr>
              <a:t>2.2: </a:t>
            </a:r>
            <a:r>
              <a:rPr dirty="0" sz="1000" spc="-85">
                <a:latin typeface="Arial"/>
                <a:cs typeface="Arial"/>
                <a:hlinkClick r:id="rId18" action="ppaction://hlinksldjump"/>
              </a:rPr>
              <a:t>D</a:t>
            </a:r>
            <a:r>
              <a:rPr dirty="0" sz="800" spc="-85">
                <a:latin typeface="Arial"/>
                <a:cs typeface="Arial"/>
                <a:hlinkClick r:id="rId18" action="ppaction://hlinksldjump"/>
              </a:rPr>
              <a:t>OCUMENTATION </a:t>
            </a:r>
            <a:r>
              <a:rPr dirty="0" sz="800" spc="-114">
                <a:latin typeface="Arial"/>
                <a:cs typeface="Arial"/>
                <a:hlinkClick r:id="rId18" action="ppaction://hlinksldjump"/>
              </a:rPr>
              <a:t>OF  </a:t>
            </a:r>
            <a:r>
              <a:rPr dirty="0" sz="1000" spc="-120">
                <a:latin typeface="Arial"/>
                <a:cs typeface="Arial"/>
                <a:hlinkClick r:id="rId18" action="ppaction://hlinksldjump"/>
              </a:rPr>
              <a:t>E</a:t>
            </a:r>
            <a:r>
              <a:rPr dirty="0" sz="800" spc="-120">
                <a:latin typeface="Arial"/>
                <a:cs typeface="Arial"/>
                <a:hlinkClick r:id="rId18" action="ppaction://hlinksldjump"/>
              </a:rPr>
              <a:t>LECTRONIC  </a:t>
            </a:r>
            <a:r>
              <a:rPr dirty="0" sz="1000" spc="-105">
                <a:latin typeface="Arial"/>
                <a:cs typeface="Arial"/>
                <a:hlinkClick r:id="rId18" action="ppaction://hlinksldjump"/>
              </a:rPr>
              <a:t>CLABSI/CAUTI </a:t>
            </a:r>
            <a:r>
              <a:rPr dirty="0" sz="1000" spc="-80">
                <a:latin typeface="Arial"/>
                <a:cs typeface="Arial"/>
                <a:hlinkClick r:id="rId18" action="ppaction://hlinksldjump"/>
              </a:rPr>
              <a:t>D</a:t>
            </a:r>
            <a:r>
              <a:rPr dirty="0" sz="800" spc="-80">
                <a:latin typeface="Arial"/>
                <a:cs typeface="Arial"/>
                <a:hlinkClick r:id="rId18" action="ppaction://hlinksldjump"/>
              </a:rPr>
              <a:t>ENOMINATOR</a:t>
            </a:r>
            <a:r>
              <a:rPr dirty="0" sz="800" spc="-90">
                <a:latin typeface="Arial"/>
                <a:cs typeface="Arial"/>
                <a:hlinkClick r:id="rId18" action="ppaction://hlinksldjump"/>
              </a:rPr>
              <a:t> </a:t>
            </a:r>
            <a:r>
              <a:rPr dirty="0" sz="1000" spc="-35">
                <a:latin typeface="Arial"/>
                <a:cs typeface="Arial"/>
                <a:hlinkClick r:id="rId18" action="ppaction://hlinksldjump"/>
              </a:rPr>
              <a:t>V</a:t>
            </a:r>
            <a:r>
              <a:rPr dirty="0" sz="800" spc="-35">
                <a:latin typeface="Arial"/>
                <a:cs typeface="Arial"/>
                <a:hlinkClick r:id="rId18" action="ppaction://hlinksldjump"/>
              </a:rPr>
              <a:t>ALIDATION</a:t>
            </a:r>
            <a:r>
              <a:rPr dirty="0" sz="1000" spc="-35">
                <a:latin typeface="Arial"/>
                <a:cs typeface="Arial"/>
                <a:hlinkClick r:id="rId18" action="ppaction://hlinksldjump"/>
              </a:rPr>
              <a:t>..................................................1</a:t>
            </a:r>
            <a:endParaRPr sz="1000">
              <a:latin typeface="Arial"/>
              <a:cs typeface="Arial"/>
            </a:endParaRPr>
          </a:p>
          <a:p>
            <a:pPr marL="152400" marR="5080">
              <a:lnSpc>
                <a:spcPct val="117000"/>
              </a:lnSpc>
            </a:pPr>
            <a:r>
              <a:rPr dirty="0" sz="1000" spc="-100">
                <a:latin typeface="Arial"/>
                <a:cs typeface="Arial"/>
                <a:hlinkClick r:id="rId19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9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19" action="ppaction://hlinksldjump"/>
              </a:rPr>
              <a:t>2.3: </a:t>
            </a:r>
            <a:r>
              <a:rPr dirty="0" sz="1000" spc="-110">
                <a:latin typeface="Arial"/>
                <a:cs typeface="Arial"/>
                <a:hlinkClick r:id="rId19" action="ppaction://hlinksldjump"/>
              </a:rPr>
              <a:t>C</a:t>
            </a:r>
            <a:r>
              <a:rPr dirty="0" sz="800" spc="-110">
                <a:latin typeface="Arial"/>
                <a:cs typeface="Arial"/>
                <a:hlinkClick r:id="rId19" action="ppaction://hlinksldjump"/>
              </a:rPr>
              <a:t>ONTACT </a:t>
            </a:r>
            <a:r>
              <a:rPr dirty="0" sz="1000" spc="-75">
                <a:latin typeface="Arial"/>
                <a:cs typeface="Arial"/>
                <a:hlinkClick r:id="rId19" action="ppaction://hlinksldjump"/>
              </a:rPr>
              <a:t>I</a:t>
            </a:r>
            <a:r>
              <a:rPr dirty="0" sz="800" spc="-75">
                <a:latin typeface="Arial"/>
                <a:cs typeface="Arial"/>
                <a:hlinkClick r:id="rId19" action="ppaction://hlinksldjump"/>
              </a:rPr>
              <a:t>NFORMATION </a:t>
            </a:r>
            <a:r>
              <a:rPr dirty="0" sz="800" spc="-125">
                <a:latin typeface="Arial"/>
                <a:cs typeface="Arial"/>
                <a:hlinkClick r:id="rId19" action="ppaction://hlinksldjump"/>
              </a:rPr>
              <a:t>FOR </a:t>
            </a:r>
            <a:r>
              <a:rPr dirty="0" sz="1000" spc="-60">
                <a:latin typeface="Arial"/>
                <a:cs typeface="Arial"/>
                <a:hlinkClick r:id="rId19" action="ppaction://hlinksldjump"/>
              </a:rPr>
              <a:t>M</a:t>
            </a:r>
            <a:r>
              <a:rPr dirty="0" sz="800" spc="-60">
                <a:latin typeface="Arial"/>
                <a:cs typeface="Arial"/>
                <a:hlinkClick r:id="rId19" action="ppaction://hlinksldjump"/>
              </a:rPr>
              <a:t>ANUAL </a:t>
            </a:r>
            <a:r>
              <a:rPr dirty="0" sz="1000" spc="-135">
                <a:latin typeface="Arial"/>
                <a:cs typeface="Arial"/>
                <a:hlinkClick r:id="rId19" action="ppaction://hlinksldjump"/>
              </a:rPr>
              <a:t>CLABSI </a:t>
            </a:r>
            <a:r>
              <a:rPr dirty="0" sz="1000" spc="105">
                <a:latin typeface="Arial"/>
                <a:cs typeface="Arial"/>
                <a:hlinkClick r:id="rId19" action="ppaction://hlinksldjump"/>
              </a:rPr>
              <a:t>/ </a:t>
            </a:r>
            <a:r>
              <a:rPr dirty="0" sz="1000" spc="-105">
                <a:latin typeface="Arial"/>
                <a:cs typeface="Arial"/>
                <a:hlinkClick r:id="rId19" action="ppaction://hlinksldjump"/>
              </a:rPr>
              <a:t>CAUTI </a:t>
            </a:r>
            <a:r>
              <a:rPr dirty="0" sz="1000" spc="-80">
                <a:latin typeface="Arial"/>
                <a:cs typeface="Arial"/>
                <a:hlinkClick r:id="rId19" action="ppaction://hlinksldjump"/>
              </a:rPr>
              <a:t>D</a:t>
            </a:r>
            <a:r>
              <a:rPr dirty="0" sz="800" spc="-80">
                <a:latin typeface="Arial"/>
                <a:cs typeface="Arial"/>
                <a:hlinkClick r:id="rId19" action="ppaction://hlinksldjump"/>
              </a:rPr>
              <a:t>ENOMINATOR </a:t>
            </a:r>
            <a:r>
              <a:rPr dirty="0" sz="1000" spc="-45">
                <a:latin typeface="Arial"/>
                <a:cs typeface="Arial"/>
                <a:hlinkClick r:id="rId19" action="ppaction://hlinksldjump"/>
              </a:rPr>
              <a:t>C</a:t>
            </a:r>
            <a:r>
              <a:rPr dirty="0" sz="800" spc="-45">
                <a:latin typeface="Arial"/>
                <a:cs typeface="Arial"/>
                <a:hlinkClick r:id="rId19" action="ppaction://hlinksldjump"/>
              </a:rPr>
              <a:t>OUNTERS</a:t>
            </a:r>
            <a:r>
              <a:rPr dirty="0" sz="1000" spc="-45">
                <a:latin typeface="Arial"/>
                <a:cs typeface="Arial"/>
                <a:hlinkClick r:id="rId19" action="ppaction://hlinksldjump"/>
              </a:rPr>
              <a:t>............................................2 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20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20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20" action="ppaction://hlinksldjump"/>
              </a:rPr>
              <a:t>2.4:  </a:t>
            </a:r>
            <a:r>
              <a:rPr dirty="0" sz="1000" spc="-135">
                <a:latin typeface="Arial"/>
                <a:cs typeface="Arial"/>
                <a:hlinkClick r:id="rId20" action="ppaction://hlinksldjump"/>
              </a:rPr>
              <a:t>CLABSI</a:t>
            </a:r>
            <a:r>
              <a:rPr dirty="0" sz="1000" spc="5">
                <a:latin typeface="Arial"/>
                <a:cs typeface="Arial"/>
                <a:hlinkClick r:id="rId20" action="ppaction://hlinksldjump"/>
              </a:rPr>
              <a:t> </a:t>
            </a:r>
            <a:r>
              <a:rPr dirty="0" sz="800" spc="-75">
                <a:latin typeface="Arial"/>
                <a:cs typeface="Arial"/>
                <a:hlinkClick r:id="rId20" action="ppaction://hlinksldjump"/>
              </a:rPr>
              <a:t>AND </a:t>
            </a:r>
            <a:r>
              <a:rPr dirty="0" sz="1000" spc="-110">
                <a:latin typeface="Arial"/>
                <a:cs typeface="Arial"/>
                <a:hlinkClick r:id="rId20" action="ppaction://hlinksldjump"/>
              </a:rPr>
              <a:t>CAUTI </a:t>
            </a:r>
            <a:r>
              <a:rPr dirty="0" sz="1000" spc="-80">
                <a:latin typeface="Arial"/>
                <a:cs typeface="Arial"/>
                <a:hlinkClick r:id="rId20" action="ppaction://hlinksldjump"/>
              </a:rPr>
              <a:t>D</a:t>
            </a:r>
            <a:r>
              <a:rPr dirty="0" sz="800" spc="-80">
                <a:latin typeface="Arial"/>
                <a:cs typeface="Arial"/>
                <a:hlinkClick r:id="rId20" action="ppaction://hlinksldjump"/>
              </a:rPr>
              <a:t>ENOMINATOR </a:t>
            </a:r>
            <a:r>
              <a:rPr dirty="0" sz="1000" spc="-90">
                <a:latin typeface="Arial"/>
                <a:cs typeface="Arial"/>
                <a:hlinkClick r:id="rId20" action="ppaction://hlinksldjump"/>
              </a:rPr>
              <a:t>C</a:t>
            </a:r>
            <a:r>
              <a:rPr dirty="0" sz="800" spc="-90">
                <a:latin typeface="Arial"/>
                <a:cs typeface="Arial"/>
                <a:hlinkClick r:id="rId20" action="ppaction://hlinksldjump"/>
              </a:rPr>
              <a:t>OUNTING  </a:t>
            </a:r>
            <a:r>
              <a:rPr dirty="0" sz="1000" spc="-135">
                <a:latin typeface="Arial"/>
                <a:cs typeface="Arial"/>
                <a:hlinkClick r:id="rId20" action="ppaction://hlinksldjump"/>
              </a:rPr>
              <a:t>S</a:t>
            </a:r>
            <a:r>
              <a:rPr dirty="0" sz="800" spc="-135">
                <a:latin typeface="Arial"/>
                <a:cs typeface="Arial"/>
                <a:hlinkClick r:id="rId20" action="ppaction://hlinksldjump"/>
              </a:rPr>
              <a:t>URVEY  </a:t>
            </a:r>
            <a:r>
              <a:rPr dirty="0" sz="1000" spc="-60">
                <a:latin typeface="Arial"/>
                <a:cs typeface="Arial"/>
                <a:hlinkClick r:id="rId20" action="ppaction://hlinksldjump"/>
              </a:rPr>
              <a:t>(</a:t>
            </a:r>
            <a:r>
              <a:rPr dirty="0" sz="800" spc="-60">
                <a:latin typeface="Arial"/>
                <a:cs typeface="Arial"/>
                <a:hlinkClick r:id="rId20" action="ppaction://hlinksldjump"/>
              </a:rPr>
              <a:t>WITH </a:t>
            </a:r>
            <a:r>
              <a:rPr dirty="0" sz="1000" spc="-120">
                <a:latin typeface="Arial"/>
                <a:cs typeface="Arial"/>
                <a:hlinkClick r:id="rId20" action="ppaction://hlinksldjump"/>
              </a:rPr>
              <a:t>K</a:t>
            </a:r>
            <a:r>
              <a:rPr dirty="0" sz="800" spc="-120">
                <a:latin typeface="Arial"/>
                <a:cs typeface="Arial"/>
                <a:hlinkClick r:id="rId20" action="ppaction://hlinksldjump"/>
              </a:rPr>
              <a:t>EY</a:t>
            </a:r>
            <a:r>
              <a:rPr dirty="0" sz="1000" spc="-120">
                <a:latin typeface="Arial"/>
                <a:cs typeface="Arial"/>
                <a:hlinkClick r:id="rId20" action="ppaction://hlinksldjump"/>
              </a:rPr>
              <a:t>)</a:t>
            </a:r>
            <a:r>
              <a:rPr dirty="0" sz="1000" spc="-150">
                <a:latin typeface="Arial"/>
                <a:cs typeface="Arial"/>
                <a:hlinkClick r:id="rId20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20" action="ppaction://hlinksldjump"/>
              </a:rPr>
              <a:t>................................................................1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-100">
                <a:latin typeface="Arial"/>
                <a:cs typeface="Arial"/>
                <a:hlinkClick r:id="rId21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21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21" action="ppaction://hlinksldjump"/>
              </a:rPr>
              <a:t>2.5: </a:t>
            </a:r>
            <a:r>
              <a:rPr dirty="0" sz="1000" spc="-114">
                <a:latin typeface="Arial"/>
                <a:cs typeface="Arial"/>
                <a:hlinkClick r:id="rId21" action="ppaction://hlinksldjump"/>
              </a:rPr>
              <a:t>S</a:t>
            </a:r>
            <a:r>
              <a:rPr dirty="0" sz="800" spc="-114">
                <a:latin typeface="Arial"/>
                <a:cs typeface="Arial"/>
                <a:hlinkClick r:id="rId21" action="ppaction://hlinksldjump"/>
              </a:rPr>
              <a:t>URGICAL  </a:t>
            </a:r>
            <a:r>
              <a:rPr dirty="0" sz="1000" spc="-130">
                <a:latin typeface="Arial"/>
                <a:cs typeface="Arial"/>
                <a:hlinkClick r:id="rId21" action="ppaction://hlinksldjump"/>
              </a:rPr>
              <a:t>P</a:t>
            </a:r>
            <a:r>
              <a:rPr dirty="0" sz="800" spc="-130">
                <a:latin typeface="Arial"/>
                <a:cs typeface="Arial"/>
                <a:hlinkClick r:id="rId21" action="ppaction://hlinksldjump"/>
              </a:rPr>
              <a:t>ROCEDURE  </a:t>
            </a:r>
            <a:r>
              <a:rPr dirty="0" sz="800" spc="-75">
                <a:latin typeface="Arial"/>
                <a:cs typeface="Arial"/>
                <a:hlinkClick r:id="rId21" action="ppaction://hlinksldjump"/>
              </a:rPr>
              <a:t>AND </a:t>
            </a:r>
            <a:r>
              <a:rPr dirty="0" sz="1000" spc="-155">
                <a:latin typeface="Arial"/>
                <a:cs typeface="Arial"/>
                <a:hlinkClick r:id="rId21" action="ppaction://hlinksldjump"/>
              </a:rPr>
              <a:t>SSI  </a:t>
            </a:r>
            <a:r>
              <a:rPr dirty="0" sz="1000" spc="-110">
                <a:latin typeface="Arial"/>
                <a:cs typeface="Arial"/>
                <a:hlinkClick r:id="rId21" action="ppaction://hlinksldjump"/>
              </a:rPr>
              <a:t>S</a:t>
            </a:r>
            <a:r>
              <a:rPr dirty="0" sz="800" spc="-110">
                <a:latin typeface="Arial"/>
                <a:cs typeface="Arial"/>
                <a:hlinkClick r:id="rId21" action="ppaction://hlinksldjump"/>
              </a:rPr>
              <a:t>URVEILLANCE  </a:t>
            </a:r>
            <a:r>
              <a:rPr dirty="0" sz="1000" spc="-95">
                <a:latin typeface="Arial"/>
                <a:cs typeface="Arial"/>
                <a:hlinkClick r:id="rId21" action="ppaction://hlinksldjump"/>
              </a:rPr>
              <a:t>M</a:t>
            </a:r>
            <a:r>
              <a:rPr dirty="0" sz="800" spc="-95">
                <a:latin typeface="Arial"/>
                <a:cs typeface="Arial"/>
                <a:hlinkClick r:id="rId21" action="ppaction://hlinksldjump"/>
              </a:rPr>
              <a:t>ETHODS  </a:t>
            </a:r>
            <a:r>
              <a:rPr dirty="0" sz="1000" spc="-135">
                <a:latin typeface="Arial"/>
                <a:cs typeface="Arial"/>
                <a:hlinkClick r:id="rId21" action="ppaction://hlinksldjump"/>
              </a:rPr>
              <a:t>S</a:t>
            </a:r>
            <a:r>
              <a:rPr dirty="0" sz="800" spc="-135">
                <a:latin typeface="Arial"/>
                <a:cs typeface="Arial"/>
                <a:hlinkClick r:id="rId21" action="ppaction://hlinksldjump"/>
              </a:rPr>
              <a:t>URVEY  </a:t>
            </a:r>
            <a:r>
              <a:rPr dirty="0" sz="1000" spc="-60">
                <a:latin typeface="Arial"/>
                <a:cs typeface="Arial"/>
                <a:hlinkClick r:id="rId21" action="ppaction://hlinksldjump"/>
              </a:rPr>
              <a:t>(</a:t>
            </a:r>
            <a:r>
              <a:rPr dirty="0" sz="800" spc="-60">
                <a:latin typeface="Arial"/>
                <a:cs typeface="Arial"/>
                <a:hlinkClick r:id="rId21" action="ppaction://hlinksldjump"/>
              </a:rPr>
              <a:t>WITH</a:t>
            </a:r>
            <a:r>
              <a:rPr dirty="0" sz="800" spc="-65">
                <a:latin typeface="Arial"/>
                <a:cs typeface="Arial"/>
                <a:hlinkClick r:id="rId21" action="ppaction://hlinksldjump"/>
              </a:rPr>
              <a:t> </a:t>
            </a:r>
            <a:r>
              <a:rPr dirty="0" sz="1000" spc="-35">
                <a:latin typeface="Arial"/>
                <a:cs typeface="Arial"/>
                <a:hlinkClick r:id="rId21" action="ppaction://hlinksldjump"/>
              </a:rPr>
              <a:t>K</a:t>
            </a:r>
            <a:r>
              <a:rPr dirty="0" sz="800" spc="-35">
                <a:latin typeface="Arial"/>
                <a:cs typeface="Arial"/>
                <a:hlinkClick r:id="rId21" action="ppaction://hlinksldjump"/>
              </a:rPr>
              <a:t>EY</a:t>
            </a:r>
            <a:r>
              <a:rPr dirty="0" sz="1000" spc="-35">
                <a:latin typeface="Arial"/>
                <a:cs typeface="Arial"/>
                <a:hlinkClick r:id="rId21" action="ppaction://hlinksldjump"/>
              </a:rPr>
              <a:t>).....................................................6</a:t>
            </a:r>
            <a:endParaRPr sz="1000">
              <a:latin typeface="Arial"/>
              <a:cs typeface="Arial"/>
            </a:endParaRPr>
          </a:p>
          <a:p>
            <a:pPr marL="152400" marR="5080">
              <a:lnSpc>
                <a:spcPct val="117000"/>
              </a:lnSpc>
            </a:pPr>
            <a:r>
              <a:rPr dirty="0" sz="1000" spc="-100">
                <a:latin typeface="Arial"/>
                <a:cs typeface="Arial"/>
                <a:hlinkClick r:id="rId22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22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22" action="ppaction://hlinksldjump"/>
              </a:rPr>
              <a:t>2.6: </a:t>
            </a:r>
            <a:r>
              <a:rPr dirty="0" sz="1000" spc="-90">
                <a:latin typeface="Arial"/>
                <a:cs typeface="Arial"/>
                <a:hlinkClick r:id="rId22" action="ppaction://hlinksldjump"/>
              </a:rPr>
              <a:t>L</a:t>
            </a:r>
            <a:r>
              <a:rPr dirty="0" sz="800" spc="-90">
                <a:latin typeface="Arial"/>
                <a:cs typeface="Arial"/>
                <a:hlinkClick r:id="rId22" action="ppaction://hlinksldjump"/>
              </a:rPr>
              <a:t>AB</a:t>
            </a:r>
            <a:r>
              <a:rPr dirty="0" sz="1000" spc="-90">
                <a:latin typeface="Arial"/>
                <a:cs typeface="Arial"/>
                <a:hlinkClick r:id="rId22" action="ppaction://hlinksldjump"/>
              </a:rPr>
              <a:t>ID </a:t>
            </a:r>
            <a:r>
              <a:rPr dirty="0" sz="1000" spc="-114">
                <a:latin typeface="Arial"/>
                <a:cs typeface="Arial"/>
                <a:hlinkClick r:id="rId22" action="ppaction://hlinksldjump"/>
              </a:rPr>
              <a:t>E</a:t>
            </a:r>
            <a:r>
              <a:rPr dirty="0" sz="800" spc="-114">
                <a:latin typeface="Arial"/>
                <a:cs typeface="Arial"/>
                <a:hlinkClick r:id="rId22" action="ppaction://hlinksldjump"/>
              </a:rPr>
              <a:t>VENT </a:t>
            </a:r>
            <a:r>
              <a:rPr dirty="0" sz="1000" spc="-114">
                <a:latin typeface="Arial"/>
                <a:cs typeface="Arial"/>
                <a:hlinkClick r:id="rId22" action="ppaction://hlinksldjump"/>
              </a:rPr>
              <a:t>S</a:t>
            </a:r>
            <a:r>
              <a:rPr dirty="0" sz="800" spc="-114">
                <a:latin typeface="Arial"/>
                <a:cs typeface="Arial"/>
                <a:hlinkClick r:id="rId22" action="ppaction://hlinksldjump"/>
              </a:rPr>
              <a:t>URVEILLANCE </a:t>
            </a:r>
            <a:r>
              <a:rPr dirty="0" sz="1000" spc="-95">
                <a:latin typeface="Arial"/>
                <a:cs typeface="Arial"/>
                <a:hlinkClick r:id="rId22" action="ppaction://hlinksldjump"/>
              </a:rPr>
              <a:t>M</a:t>
            </a:r>
            <a:r>
              <a:rPr dirty="0" sz="800" spc="-95">
                <a:latin typeface="Arial"/>
                <a:cs typeface="Arial"/>
                <a:hlinkClick r:id="rId22" action="ppaction://hlinksldjump"/>
              </a:rPr>
              <a:t>ETHODS </a:t>
            </a:r>
            <a:r>
              <a:rPr dirty="0" sz="1000" spc="-135">
                <a:latin typeface="Arial"/>
                <a:cs typeface="Arial"/>
                <a:hlinkClick r:id="rId22" action="ppaction://hlinksldjump"/>
              </a:rPr>
              <a:t>S</a:t>
            </a:r>
            <a:r>
              <a:rPr dirty="0" sz="800" spc="-135">
                <a:latin typeface="Arial"/>
                <a:cs typeface="Arial"/>
                <a:hlinkClick r:id="rId22" action="ppaction://hlinksldjump"/>
              </a:rPr>
              <a:t>URVEY </a:t>
            </a:r>
            <a:r>
              <a:rPr dirty="0" sz="1000" spc="-60">
                <a:latin typeface="Arial"/>
                <a:cs typeface="Arial"/>
                <a:hlinkClick r:id="rId22" action="ppaction://hlinksldjump"/>
              </a:rPr>
              <a:t>(</a:t>
            </a:r>
            <a:r>
              <a:rPr dirty="0" sz="800" spc="-60">
                <a:latin typeface="Arial"/>
                <a:cs typeface="Arial"/>
                <a:hlinkClick r:id="rId22" action="ppaction://hlinksldjump"/>
              </a:rPr>
              <a:t>WITH </a:t>
            </a:r>
            <a:r>
              <a:rPr dirty="0" sz="1000" spc="-30">
                <a:latin typeface="Arial"/>
                <a:cs typeface="Arial"/>
                <a:hlinkClick r:id="rId22" action="ppaction://hlinksldjump"/>
              </a:rPr>
              <a:t>K</a:t>
            </a:r>
            <a:r>
              <a:rPr dirty="0" sz="800" spc="-30">
                <a:latin typeface="Arial"/>
                <a:cs typeface="Arial"/>
                <a:hlinkClick r:id="rId22" action="ppaction://hlinksldjump"/>
              </a:rPr>
              <a:t>EY</a:t>
            </a:r>
            <a:r>
              <a:rPr dirty="0" sz="1000" spc="-30">
                <a:latin typeface="Arial"/>
                <a:cs typeface="Arial"/>
                <a:hlinkClick r:id="rId22" action="ppaction://hlinksldjump"/>
              </a:rPr>
              <a:t>).............................................................................1 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23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23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23" action="ppaction://hlinksldjump"/>
              </a:rPr>
              <a:t>2.7: </a:t>
            </a:r>
            <a:r>
              <a:rPr dirty="0" sz="1000" spc="-105">
                <a:latin typeface="Arial"/>
                <a:cs typeface="Arial"/>
                <a:hlinkClick r:id="rId23" action="ppaction://hlinksldjump"/>
              </a:rPr>
              <a:t>T</a:t>
            </a:r>
            <a:r>
              <a:rPr dirty="0" sz="800" spc="-105">
                <a:latin typeface="Arial"/>
                <a:cs typeface="Arial"/>
                <a:hlinkClick r:id="rId23" action="ppaction://hlinksldjump"/>
              </a:rPr>
              <a:t>EMPLATE  </a:t>
            </a:r>
            <a:r>
              <a:rPr dirty="0" sz="800" spc="-125">
                <a:latin typeface="Arial"/>
                <a:cs typeface="Arial"/>
                <a:hlinkClick r:id="rId23" action="ppaction://hlinksldjump"/>
              </a:rPr>
              <a:t>FOR  </a:t>
            </a:r>
            <a:r>
              <a:rPr dirty="0" sz="1000" spc="-95">
                <a:latin typeface="Arial"/>
                <a:cs typeface="Arial"/>
                <a:hlinkClick r:id="rId23" action="ppaction://hlinksldjump"/>
              </a:rPr>
              <a:t>I</a:t>
            </a:r>
            <a:r>
              <a:rPr dirty="0" sz="800" spc="-95">
                <a:latin typeface="Arial"/>
                <a:cs typeface="Arial"/>
                <a:hlinkClick r:id="rId23" action="ppaction://hlinksldjump"/>
              </a:rPr>
              <a:t>NTERNAL </a:t>
            </a:r>
            <a:r>
              <a:rPr dirty="0" sz="1000" spc="-75">
                <a:latin typeface="Arial"/>
                <a:cs typeface="Arial"/>
                <a:hlinkClick r:id="rId23" action="ppaction://hlinksldjump"/>
              </a:rPr>
              <a:t>V</a:t>
            </a:r>
            <a:r>
              <a:rPr dirty="0" sz="800" spc="-75">
                <a:latin typeface="Arial"/>
                <a:cs typeface="Arial"/>
                <a:hlinkClick r:id="rId23" action="ppaction://hlinksldjump"/>
              </a:rPr>
              <a:t>ALIDATION </a:t>
            </a:r>
            <a:r>
              <a:rPr dirty="0" sz="800" spc="-110">
                <a:latin typeface="Arial"/>
                <a:cs typeface="Arial"/>
                <a:hlinkClick r:id="rId23" action="ppaction://hlinksldjump"/>
              </a:rPr>
              <a:t>OF  </a:t>
            </a:r>
            <a:r>
              <a:rPr dirty="0" sz="1000" spc="-90">
                <a:latin typeface="Arial"/>
                <a:cs typeface="Arial"/>
                <a:hlinkClick r:id="rId23" action="ppaction://hlinksldjump"/>
              </a:rPr>
              <a:t>L</a:t>
            </a:r>
            <a:r>
              <a:rPr dirty="0" sz="800" spc="-90">
                <a:latin typeface="Arial"/>
                <a:cs typeface="Arial"/>
                <a:hlinkClick r:id="rId23" action="ppaction://hlinksldjump"/>
              </a:rPr>
              <a:t>AB</a:t>
            </a:r>
            <a:r>
              <a:rPr dirty="0" sz="1000" spc="-90">
                <a:latin typeface="Arial"/>
                <a:cs typeface="Arial"/>
                <a:hlinkClick r:id="rId23" action="ppaction://hlinksldjump"/>
              </a:rPr>
              <a:t>ID </a:t>
            </a:r>
            <a:r>
              <a:rPr dirty="0" sz="1000" spc="-114">
                <a:latin typeface="Arial"/>
                <a:cs typeface="Arial"/>
                <a:hlinkClick r:id="rId23" action="ppaction://hlinksldjump"/>
              </a:rPr>
              <a:t>E</a:t>
            </a:r>
            <a:r>
              <a:rPr dirty="0" sz="800" spc="-114">
                <a:latin typeface="Arial"/>
                <a:cs typeface="Arial"/>
                <a:hlinkClick r:id="rId23" action="ppaction://hlinksldjump"/>
              </a:rPr>
              <a:t>VENT  </a:t>
            </a:r>
            <a:r>
              <a:rPr dirty="0" sz="1000" spc="-80">
                <a:latin typeface="Arial"/>
                <a:cs typeface="Arial"/>
                <a:hlinkClick r:id="rId23" action="ppaction://hlinksldjump"/>
              </a:rPr>
              <a:t>D</a:t>
            </a:r>
            <a:r>
              <a:rPr dirty="0" sz="800" spc="-80">
                <a:latin typeface="Arial"/>
                <a:cs typeface="Arial"/>
                <a:hlinkClick r:id="rId23" action="ppaction://hlinksldjump"/>
              </a:rPr>
              <a:t>ENOMINATOR</a:t>
            </a:r>
            <a:r>
              <a:rPr dirty="0" sz="800" spc="-85">
                <a:latin typeface="Arial"/>
                <a:cs typeface="Arial"/>
                <a:hlinkClick r:id="rId23" action="ppaction://hlinksldjump"/>
              </a:rPr>
              <a:t> </a:t>
            </a:r>
            <a:r>
              <a:rPr dirty="0" sz="1000" spc="-40">
                <a:latin typeface="Arial"/>
                <a:cs typeface="Arial"/>
                <a:hlinkClick r:id="rId23" action="ppaction://hlinksldjump"/>
              </a:rPr>
              <a:t>(F</a:t>
            </a:r>
            <a:r>
              <a:rPr dirty="0" sz="800" spc="-40">
                <a:latin typeface="Arial"/>
                <a:cs typeface="Arial"/>
                <a:hlinkClick r:id="rId23" action="ppaction://hlinksldjump"/>
              </a:rPr>
              <a:t>AC</a:t>
            </a:r>
            <a:r>
              <a:rPr dirty="0" sz="1000" spc="-40">
                <a:latin typeface="Arial"/>
                <a:cs typeface="Arial"/>
                <a:hlinkClick r:id="rId23" action="ppaction://hlinksldjump"/>
              </a:rPr>
              <a:t>W</a:t>
            </a:r>
            <a:r>
              <a:rPr dirty="0" sz="800" spc="-40">
                <a:latin typeface="Arial"/>
                <a:cs typeface="Arial"/>
                <a:hlinkClick r:id="rId23" action="ppaction://hlinksldjump"/>
              </a:rPr>
              <a:t>IDE</a:t>
            </a:r>
            <a:r>
              <a:rPr dirty="0" sz="1000" spc="-40">
                <a:latin typeface="Arial"/>
                <a:cs typeface="Arial"/>
                <a:hlinkClick r:id="rId23" action="ppaction://hlinksldjump"/>
              </a:rPr>
              <a:t>IN)..........................................1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912642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5">
                <a:latin typeface="Arial"/>
                <a:cs typeface="Arial"/>
              </a:rPr>
              <a:t>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58205" cy="674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80" b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200" spc="-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200" spc="-80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survey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65">
                <a:latin typeface="Arial"/>
                <a:cs typeface="Arial"/>
              </a:rPr>
              <a:t>process </a:t>
            </a:r>
            <a:r>
              <a:rPr dirty="0" sz="1100" spc="-45">
                <a:latin typeface="Arial"/>
                <a:cs typeface="Arial"/>
              </a:rPr>
              <a:t>conducted by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75">
                <a:latin typeface="Arial"/>
                <a:cs typeface="Arial"/>
              </a:rPr>
              <a:t>agency </a:t>
            </a:r>
            <a:r>
              <a:rPr dirty="0" sz="1100" spc="-30">
                <a:latin typeface="Arial"/>
                <a:cs typeface="Arial"/>
              </a:rPr>
              <a:t>outside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endParaRPr sz="1100">
              <a:latin typeface="Arial"/>
              <a:cs typeface="Arial"/>
            </a:endParaRPr>
          </a:p>
          <a:p>
            <a:pPr marL="12700" marR="100965">
              <a:lnSpc>
                <a:spcPct val="117000"/>
              </a:lnSpc>
              <a:spcBef>
                <a:spcPts val="5"/>
              </a:spcBef>
            </a:pPr>
            <a:r>
              <a:rPr dirty="0" sz="1100" spc="-55">
                <a:latin typeface="Arial"/>
                <a:cs typeface="Arial"/>
              </a:rPr>
              <a:t>(e.g.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25">
                <a:latin typeface="Arial"/>
                <a:cs typeface="Arial"/>
              </a:rPr>
              <a:t>health </a:t>
            </a:r>
            <a:r>
              <a:rPr dirty="0" sz="1100" spc="-30">
                <a:latin typeface="Arial"/>
                <a:cs typeface="Arial"/>
              </a:rPr>
              <a:t>department),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facility’s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30">
                <a:latin typeface="Arial"/>
                <a:cs typeface="Arial"/>
              </a:rPr>
              <a:t>determinations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50">
                <a:latin typeface="Arial"/>
                <a:cs typeface="Arial"/>
              </a:rPr>
              <a:t>are  </a:t>
            </a:r>
            <a:r>
              <a:rPr dirty="0" sz="1100" spc="-35">
                <a:latin typeface="Arial"/>
                <a:cs typeface="Arial"/>
              </a:rPr>
              <a:t>investigated </a:t>
            </a:r>
            <a:r>
              <a:rPr dirty="0" sz="1100" spc="-45">
                <a:latin typeface="Arial"/>
                <a:cs typeface="Arial"/>
              </a:rPr>
              <a:t>by one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5">
                <a:latin typeface="Arial"/>
                <a:cs typeface="Arial"/>
              </a:rPr>
              <a:t>more </a:t>
            </a:r>
            <a:r>
              <a:rPr dirty="0" sz="1100" spc="-20">
                <a:latin typeface="Arial"/>
                <a:cs typeface="Arial"/>
              </a:rPr>
              <a:t>trained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-25">
                <a:latin typeface="Arial"/>
                <a:cs typeface="Arial"/>
              </a:rPr>
              <a:t>who </a:t>
            </a:r>
            <a:r>
              <a:rPr dirty="0" sz="1100" spc="-20">
                <a:latin typeface="Arial"/>
                <a:cs typeface="Arial"/>
              </a:rPr>
              <a:t>work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70">
                <a:latin typeface="Arial"/>
                <a:cs typeface="Arial"/>
              </a:rPr>
              <a:t>agency,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evaluate  surveillance </a:t>
            </a:r>
            <a:r>
              <a:rPr dirty="0" sz="1100" spc="-40">
                <a:latin typeface="Arial"/>
                <a:cs typeface="Arial"/>
              </a:rPr>
              <a:t>program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50">
                <a:latin typeface="Arial"/>
                <a:cs typeface="Arial"/>
              </a:rPr>
              <a:t>(e.g. </a:t>
            </a:r>
            <a:r>
              <a:rPr dirty="0" sz="1100" spc="-45">
                <a:latin typeface="Arial"/>
                <a:cs typeface="Arial"/>
              </a:rPr>
              <a:t>knowledge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practices),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completeness and </a:t>
            </a:r>
            <a:r>
              <a:rPr dirty="0" sz="1100" spc="-65">
                <a:latin typeface="Arial"/>
                <a:cs typeface="Arial"/>
              </a:rPr>
              <a:t>accuracy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20">
                <a:latin typeface="Arial"/>
                <a:cs typeface="Arial"/>
              </a:rPr>
              <a:t>reporting. </a:t>
            </a:r>
            <a:r>
              <a:rPr dirty="0" sz="1100" spc="-65">
                <a:latin typeface="Arial"/>
                <a:cs typeface="Arial"/>
              </a:rPr>
              <a:t>Findings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correct </a:t>
            </a:r>
            <a:r>
              <a:rPr dirty="0" sz="1100" spc="-15">
                <a:latin typeface="Arial"/>
                <a:cs typeface="Arial"/>
              </a:rPr>
              <a:t>reporter </a:t>
            </a:r>
            <a:r>
              <a:rPr dirty="0" sz="1100" spc="-45">
                <a:latin typeface="Arial"/>
                <a:cs typeface="Arial"/>
              </a:rPr>
              <a:t>misconceptions </a:t>
            </a:r>
            <a:r>
              <a:rPr dirty="0" sz="1100" spc="-30">
                <a:latin typeface="Arial"/>
                <a:cs typeface="Arial"/>
              </a:rPr>
              <a:t>about 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definitions, </a:t>
            </a:r>
            <a:r>
              <a:rPr dirty="0" sz="1100" spc="-20">
                <a:latin typeface="Arial"/>
                <a:cs typeface="Arial"/>
              </a:rPr>
              <a:t>criteria,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5">
                <a:latin typeface="Arial"/>
                <a:cs typeface="Arial"/>
              </a:rPr>
              <a:t>requirements.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result, </a:t>
            </a:r>
            <a:r>
              <a:rPr dirty="0" sz="1100" spc="-30">
                <a:latin typeface="Arial"/>
                <a:cs typeface="Arial"/>
              </a:rPr>
              <a:t>external validation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35">
                <a:latin typeface="Arial"/>
                <a:cs typeface="Arial"/>
              </a:rPr>
              <a:t>help </a:t>
            </a:r>
            <a:r>
              <a:rPr dirty="0" sz="1100" spc="-70">
                <a:latin typeface="Arial"/>
                <a:cs typeface="Arial"/>
              </a:rPr>
              <a:t>assure  </a:t>
            </a:r>
            <a:r>
              <a:rPr dirty="0" sz="1100" spc="-50">
                <a:latin typeface="Arial"/>
                <a:cs typeface="Arial"/>
              </a:rPr>
              <a:t>adherence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5">
                <a:latin typeface="Arial"/>
                <a:cs typeface="Arial"/>
              </a:rPr>
              <a:t>NHSN’s </a:t>
            </a:r>
            <a:r>
              <a:rPr dirty="0" sz="1100" spc="-45">
                <a:latin typeface="Arial"/>
                <a:cs typeface="Arial"/>
              </a:rPr>
              <a:t>specifications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HAI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20">
                <a:latin typeface="Arial"/>
                <a:cs typeface="Arial"/>
              </a:rPr>
              <a:t>identifying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correcting </a:t>
            </a:r>
            <a:r>
              <a:rPr dirty="0" sz="1100" spc="-45">
                <a:latin typeface="Arial"/>
                <a:cs typeface="Arial"/>
              </a:rPr>
              <a:t>shortcomings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">
                <a:latin typeface="Arial"/>
                <a:cs typeface="Arial"/>
              </a:rPr>
              <a:t>difficult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address </a:t>
            </a:r>
            <a:r>
              <a:rPr dirty="0" sz="1100" spc="-25">
                <a:latin typeface="Arial"/>
                <a:cs typeface="Arial"/>
              </a:rPr>
              <a:t>through </a:t>
            </a:r>
            <a:r>
              <a:rPr dirty="0" sz="1100" spc="-20">
                <a:latin typeface="Arial"/>
                <a:cs typeface="Arial"/>
              </a:rPr>
              <a:t>internal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5">
                <a:latin typeface="Arial"/>
                <a:cs typeface="Arial"/>
              </a:rPr>
              <a:t>alone.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correction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completion </a:t>
            </a:r>
            <a:r>
              <a:rPr dirty="0" sz="1100" spc="-45">
                <a:latin typeface="Arial"/>
                <a:cs typeface="Arial"/>
              </a:rPr>
              <a:t>should 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reporters,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helping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-40">
                <a:latin typeface="Arial"/>
                <a:cs typeface="Arial"/>
              </a:rPr>
              <a:t>understand </a:t>
            </a:r>
            <a:r>
              <a:rPr dirty="0" sz="1100" spc="-20">
                <a:latin typeface="Arial"/>
                <a:cs typeface="Arial"/>
              </a:rPr>
              <a:t>what </a:t>
            </a:r>
            <a:r>
              <a:rPr dirty="0" sz="1100" spc="-35">
                <a:latin typeface="Arial"/>
                <a:cs typeface="Arial"/>
              </a:rPr>
              <a:t>led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65">
                <a:latin typeface="Arial"/>
                <a:cs typeface="Arial"/>
              </a:rPr>
              <a:t>enhances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25">
                <a:latin typeface="Arial"/>
                <a:cs typeface="Arial"/>
              </a:rPr>
              <a:t>likelihood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better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10">
                <a:latin typeface="Arial"/>
                <a:cs typeface="Arial"/>
              </a:rPr>
              <a:t>future. </a:t>
            </a:r>
            <a:r>
              <a:rPr dirty="0" sz="1100" spc="-70">
                <a:latin typeface="Arial"/>
                <a:cs typeface="Arial"/>
              </a:rPr>
              <a:t>Common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50">
                <a:latin typeface="Arial"/>
                <a:cs typeface="Arial"/>
              </a:rPr>
              <a:t>and challenging </a:t>
            </a:r>
            <a:r>
              <a:rPr dirty="0" sz="1100" spc="-100">
                <a:latin typeface="Arial"/>
                <a:cs typeface="Arial"/>
              </a:rPr>
              <a:t>cases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5">
                <a:latin typeface="Arial"/>
                <a:cs typeface="Arial"/>
              </a:rPr>
              <a:t>be  </a:t>
            </a:r>
            <a:r>
              <a:rPr dirty="0" sz="1100" spc="-35">
                <a:latin typeface="Arial"/>
                <a:cs typeface="Arial"/>
              </a:rPr>
              <a:t>documented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derive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teaching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improve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future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reporting.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71120">
              <a:lnSpc>
                <a:spcPct val="117000"/>
              </a:lnSpc>
            </a:pP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hospitals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done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variety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ways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meet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different  </a:t>
            </a:r>
            <a:r>
              <a:rPr dirty="0" sz="1100" spc="-60">
                <a:latin typeface="Arial"/>
                <a:cs typeface="Arial"/>
              </a:rPr>
              <a:t>goals.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typically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possible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necessary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validators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visit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every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every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 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65">
                <a:latin typeface="Arial"/>
                <a:cs typeface="Arial"/>
              </a:rPr>
              <a:t>search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80">
                <a:latin typeface="Arial"/>
                <a:cs typeface="Arial"/>
              </a:rPr>
              <a:t>HAIs. </a:t>
            </a:r>
            <a:r>
              <a:rPr dirty="0" sz="1100" spc="-70">
                <a:latin typeface="Arial"/>
                <a:cs typeface="Arial"/>
              </a:rPr>
              <a:t>Sampling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practical </a:t>
            </a:r>
            <a:r>
              <a:rPr dirty="0" sz="1100" spc="-55">
                <a:latin typeface="Arial"/>
                <a:cs typeface="Arial"/>
              </a:rPr>
              <a:t>necessity,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45">
                <a:latin typeface="Arial"/>
                <a:cs typeface="Arial"/>
              </a:rPr>
              <a:t>should  </a:t>
            </a:r>
            <a:r>
              <a:rPr dirty="0" sz="1100" spc="-30">
                <a:latin typeface="Arial"/>
                <a:cs typeface="Arial"/>
              </a:rPr>
              <a:t>strike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60">
                <a:latin typeface="Arial"/>
                <a:cs typeface="Arial"/>
              </a:rPr>
              <a:t>balance </a:t>
            </a:r>
            <a:r>
              <a:rPr dirty="0" sz="1100" spc="-35">
                <a:latin typeface="Arial"/>
                <a:cs typeface="Arial"/>
              </a:rPr>
              <a:t>between </a:t>
            </a:r>
            <a:r>
              <a:rPr dirty="0" sz="1100" spc="-50">
                <a:latin typeface="Arial"/>
                <a:cs typeface="Arial"/>
              </a:rPr>
              <a:t>resource </a:t>
            </a:r>
            <a:r>
              <a:rPr dirty="0" sz="1100" spc="-30">
                <a:latin typeface="Arial"/>
                <a:cs typeface="Arial"/>
              </a:rPr>
              <a:t>availability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programmatic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200" spc="-80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200" spc="-6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200" spc="-95" b="1">
                <a:solidFill>
                  <a:srgbClr val="4F81BC"/>
                </a:solidFill>
                <a:latin typeface="Georgia"/>
                <a:cs typeface="Georgia"/>
              </a:rPr>
              <a:t>Guidance</a:t>
            </a:r>
            <a:endParaRPr sz="1200">
              <a:latin typeface="Georgia"/>
              <a:cs typeface="Georgia"/>
            </a:endParaRPr>
          </a:p>
          <a:p>
            <a:pPr marL="12700" marR="194310">
              <a:lnSpc>
                <a:spcPts val="1540"/>
              </a:lnSpc>
              <a:spcBef>
                <a:spcPts val="50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validation, this </a:t>
            </a:r>
            <a:r>
              <a:rPr dirty="0" sz="1100" spc="-55">
                <a:latin typeface="Arial"/>
                <a:cs typeface="Arial"/>
              </a:rPr>
              <a:t>guidance </a:t>
            </a:r>
            <a:r>
              <a:rPr dirty="0" sz="1100" spc="-35">
                <a:latin typeface="Arial"/>
                <a:cs typeface="Arial"/>
              </a:rPr>
              <a:t>document </a:t>
            </a:r>
            <a:r>
              <a:rPr dirty="0" sz="1100" spc="-55">
                <a:latin typeface="Arial"/>
                <a:cs typeface="Arial"/>
              </a:rPr>
              <a:t>specifies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25">
                <a:latin typeface="Arial"/>
                <a:cs typeface="Arial"/>
              </a:rPr>
              <a:t>algorithm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targeted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40">
                <a:latin typeface="Arial"/>
                <a:cs typeface="Arial"/>
              </a:rPr>
              <a:t>provides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efficient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investigation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potential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problems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highly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exposed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medical records, </a:t>
            </a:r>
            <a:r>
              <a:rPr dirty="0" sz="1100" spc="-30">
                <a:latin typeface="Arial"/>
                <a:cs typeface="Arial"/>
              </a:rPr>
              <a:t>where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most </a:t>
            </a:r>
            <a:r>
              <a:rPr dirty="0" sz="1100" spc="-45">
                <a:latin typeface="Arial"/>
                <a:cs typeface="Arial"/>
              </a:rPr>
              <a:t>expected. </a:t>
            </a:r>
            <a:r>
              <a:rPr dirty="0" sz="1100" spc="-75">
                <a:latin typeface="Arial"/>
                <a:cs typeface="Arial"/>
              </a:rPr>
              <a:t>Exposure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 spc="-50">
                <a:latin typeface="Arial"/>
                <a:cs typeface="Arial"/>
              </a:rPr>
              <a:t>derives </a:t>
            </a:r>
            <a:r>
              <a:rPr dirty="0" sz="1100" spc="-15">
                <a:latin typeface="Arial"/>
                <a:cs typeface="Arial"/>
              </a:rPr>
              <a:t>from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increased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100"/>
              </a:lnSpc>
              <a:spcBef>
                <a:spcPts val="5"/>
              </a:spcBef>
            </a:pPr>
            <a:r>
              <a:rPr dirty="0" sz="1100" spc="-50">
                <a:latin typeface="Arial"/>
                <a:cs typeface="Arial"/>
              </a:rPr>
              <a:t>device </a:t>
            </a:r>
            <a:r>
              <a:rPr dirty="0" sz="1100" spc="-65">
                <a:latin typeface="Arial"/>
                <a:cs typeface="Arial"/>
              </a:rPr>
              <a:t>days,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45">
                <a:latin typeface="Arial"/>
                <a:cs typeface="Arial"/>
              </a:rPr>
              <a:t>procedures,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45">
                <a:latin typeface="Arial"/>
                <a:cs typeface="Arial"/>
              </a:rPr>
              <a:t>specified </a:t>
            </a:r>
            <a:r>
              <a:rPr dirty="0" sz="1100" spc="-30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20">
                <a:latin typeface="Arial"/>
                <a:cs typeface="Arial"/>
              </a:rPr>
              <a:t>test </a:t>
            </a:r>
            <a:r>
              <a:rPr dirty="0" sz="1100" spc="-40">
                <a:latin typeface="Arial"/>
                <a:cs typeface="Arial"/>
              </a:rPr>
              <a:t>results,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targeting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0">
                <a:latin typeface="Arial"/>
                <a:cs typeface="Arial"/>
              </a:rPr>
              <a:t>driven </a:t>
            </a:r>
            <a:r>
              <a:rPr dirty="0" sz="1100" spc="-55">
                <a:latin typeface="Arial"/>
                <a:cs typeface="Arial"/>
              </a:rPr>
              <a:t>by  </a:t>
            </a:r>
            <a:r>
              <a:rPr dirty="0" sz="1100" spc="-15">
                <a:latin typeface="Arial"/>
                <a:cs typeface="Arial"/>
              </a:rPr>
              <a:t>either </a:t>
            </a:r>
            <a:r>
              <a:rPr dirty="0" sz="1100" spc="-45">
                <a:latin typeface="Arial"/>
                <a:cs typeface="Arial"/>
              </a:rPr>
              <a:t>high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5">
                <a:latin typeface="Arial"/>
                <a:cs typeface="Arial"/>
              </a:rPr>
              <a:t>low </a:t>
            </a:r>
            <a:r>
              <a:rPr dirty="0" sz="1100" spc="-30">
                <a:latin typeface="Arial"/>
                <a:cs typeface="Arial"/>
              </a:rPr>
              <a:t>event </a:t>
            </a:r>
            <a:r>
              <a:rPr dirty="0" sz="1100" spc="-20">
                <a:latin typeface="Arial"/>
                <a:cs typeface="Arial"/>
              </a:rPr>
              <a:t>reporting. </a:t>
            </a:r>
            <a:r>
              <a:rPr dirty="0" sz="1100" spc="-30">
                <a:latin typeface="Arial"/>
                <a:cs typeface="Arial"/>
              </a:rPr>
              <a:t>In targeted </a:t>
            </a:r>
            <a:r>
              <a:rPr dirty="0" sz="1100" spc="-65">
                <a:latin typeface="Arial"/>
                <a:cs typeface="Arial"/>
              </a:rPr>
              <a:t>samples, </a:t>
            </a:r>
            <a:r>
              <a:rPr dirty="0" sz="1100" spc="-15">
                <a:latin typeface="Arial"/>
                <a:cs typeface="Arial"/>
              </a:rPr>
              <a:t>the ability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produce </a:t>
            </a:r>
            <a:r>
              <a:rPr dirty="0" sz="1100" spc="-50">
                <a:latin typeface="Arial"/>
                <a:cs typeface="Arial"/>
              </a:rPr>
              <a:t>generalizable </a:t>
            </a:r>
            <a:r>
              <a:rPr dirty="0" sz="1100" spc="-15">
                <a:latin typeface="Arial"/>
                <a:cs typeface="Arial"/>
              </a:rPr>
              <a:t>information  </a:t>
            </a:r>
            <a:r>
              <a:rPr dirty="0" sz="1100" spc="-25">
                <a:latin typeface="Arial"/>
                <a:cs typeface="Arial"/>
              </a:rPr>
              <a:t>about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population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whole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0">
                <a:latin typeface="Arial"/>
                <a:cs typeface="Arial"/>
              </a:rPr>
              <a:t>constrained.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favorable outcome under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suggests 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95">
                <a:latin typeface="Arial"/>
                <a:cs typeface="Arial"/>
              </a:rPr>
              <a:t>success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even </a:t>
            </a:r>
            <a:r>
              <a:rPr dirty="0" sz="1100" spc="-30">
                <a:latin typeface="Arial"/>
                <a:cs typeface="Arial"/>
              </a:rPr>
              <a:t>more likely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probability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40">
                <a:latin typeface="Arial"/>
                <a:cs typeface="Arial"/>
              </a:rPr>
              <a:t>representing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entire </a:t>
            </a:r>
            <a:r>
              <a:rPr dirty="0" sz="1100" spc="-25">
                <a:latin typeface="Arial"/>
                <a:cs typeface="Arial"/>
              </a:rPr>
              <a:t>population </a:t>
            </a:r>
            <a:r>
              <a:rPr dirty="0" sz="1100" spc="-10">
                <a:latin typeface="Arial"/>
                <a:cs typeface="Arial"/>
              </a:rPr>
              <a:t>at  </a:t>
            </a:r>
            <a:r>
              <a:rPr dirty="0" sz="1100" spc="-35">
                <a:latin typeface="Arial"/>
                <a:cs typeface="Arial"/>
              </a:rPr>
              <a:t>risk. </a:t>
            </a:r>
            <a:r>
              <a:rPr dirty="0" sz="1100" spc="-85">
                <a:latin typeface="Arial"/>
                <a:cs typeface="Arial"/>
              </a:rPr>
              <a:t>Because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held </a:t>
            </a:r>
            <a:r>
              <a:rPr dirty="0" sz="1100" spc="-45">
                <a:latin typeface="Arial"/>
                <a:cs typeface="Arial"/>
              </a:rPr>
              <a:t>accountable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accurate </a:t>
            </a:r>
            <a:r>
              <a:rPr dirty="0" sz="1100" spc="-20">
                <a:latin typeface="Arial"/>
                <a:cs typeface="Arial"/>
              </a:rPr>
              <a:t>reporting,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smaller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">
                <a:latin typeface="Arial"/>
                <a:cs typeface="Arial"/>
              </a:rPr>
              <a:t>that 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unlikely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given </a:t>
            </a:r>
            <a:r>
              <a:rPr dirty="0" sz="1100" spc="-15">
                <a:latin typeface="Arial"/>
                <a:cs typeface="Arial"/>
              </a:rPr>
              <a:t>low </a:t>
            </a:r>
            <a:r>
              <a:rPr dirty="0" sz="1100" spc="-55">
                <a:latin typeface="Arial"/>
                <a:cs typeface="Arial"/>
              </a:rPr>
              <a:t>exposure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35">
                <a:latin typeface="Arial"/>
                <a:cs typeface="Arial"/>
              </a:rPr>
              <a:t>actually derive great </a:t>
            </a:r>
            <a:r>
              <a:rPr dirty="0" sz="1100" spc="-30">
                <a:latin typeface="Arial"/>
                <a:cs typeface="Arial"/>
              </a:rPr>
              <a:t>benefits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validation,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125">
                <a:latin typeface="Arial"/>
                <a:cs typeface="Arial"/>
              </a:rPr>
              <a:t>5%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drawn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80">
                <a:latin typeface="Arial"/>
                <a:cs typeface="Arial"/>
              </a:rPr>
              <a:t>has  </a:t>
            </a:r>
            <a:r>
              <a:rPr dirty="0" sz="1100" spc="-50">
                <a:latin typeface="Arial"/>
                <a:cs typeface="Arial"/>
              </a:rPr>
              <a:t>been </a:t>
            </a:r>
            <a:r>
              <a:rPr dirty="0" sz="1100" spc="-45">
                <a:latin typeface="Arial"/>
                <a:cs typeface="Arial"/>
              </a:rPr>
              <a:t>selected. </a:t>
            </a:r>
            <a:r>
              <a:rPr dirty="0" sz="1100" spc="-65">
                <a:latin typeface="Arial"/>
                <a:cs typeface="Arial"/>
              </a:rPr>
              <a:t>States </a:t>
            </a:r>
            <a:r>
              <a:rPr dirty="0" sz="1100" spc="-50">
                <a:latin typeface="Arial"/>
                <a:cs typeface="Arial"/>
              </a:rPr>
              <a:t>should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constrained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algorithm,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80">
                <a:latin typeface="Arial"/>
                <a:cs typeface="Arial"/>
              </a:rPr>
              <a:t>seek </a:t>
            </a:r>
            <a:r>
              <a:rPr dirty="0" sz="1100" spc="-45">
                <a:latin typeface="Arial"/>
                <a:cs typeface="Arial"/>
              </a:rPr>
              <a:t>adequate </a:t>
            </a:r>
            <a:r>
              <a:rPr dirty="0" sz="1100" spc="-15">
                <a:latin typeface="Arial"/>
                <a:cs typeface="Arial"/>
              </a:rPr>
              <a:t>reporter  </a:t>
            </a:r>
            <a:r>
              <a:rPr dirty="0" sz="1100" spc="-20">
                <a:latin typeface="Arial"/>
                <a:cs typeface="Arial"/>
              </a:rPr>
              <a:t>training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internal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70">
                <a:latin typeface="Arial"/>
                <a:cs typeface="Arial"/>
              </a:rPr>
              <a:t>assurance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25">
                <a:latin typeface="Arial"/>
                <a:cs typeface="Arial"/>
              </a:rPr>
              <a:t>jurisdiction, </a:t>
            </a:r>
            <a:r>
              <a:rPr dirty="0" sz="1100" spc="-55">
                <a:latin typeface="Arial"/>
                <a:cs typeface="Arial"/>
              </a:rPr>
              <a:t>even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50">
                <a:latin typeface="Arial"/>
                <a:cs typeface="Arial"/>
              </a:rPr>
              <a:t>are 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audited.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2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768095"/>
          <a:ext cx="7019925" cy="4203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/>
                <a:gridCol w="228600"/>
                <a:gridCol w="3599815"/>
                <a:gridCol w="1938020"/>
              </a:tblGrid>
              <a:tr h="42227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7.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Outcome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2016 </a:t>
                      </a: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COLO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SSI</a:t>
                      </a:r>
                      <a:r>
                        <a:rPr dirty="0" sz="1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audit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7(A):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Select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(a), (b),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(c);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(b)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selected,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define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7(B)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 gridSpan="4"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SSI: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definition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279">
                <a:tc rowSpan="3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(b)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SSI: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 marR="96520" indent="28575">
                        <a:lnSpc>
                          <a:spcPct val="101699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deepest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surveillance 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window)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935" indent="-228600">
                        <a:lnSpc>
                          <a:spcPts val="1185"/>
                        </a:lnSpc>
                        <a:buFont typeface="Wingdings"/>
                        <a:buChar char=""/>
                        <a:tabLst>
                          <a:tab pos="36957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(b1) Superficial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incisional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 marL="82550" marR="20066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(date </a:t>
                      </a:r>
                      <a:r>
                        <a:rPr dirty="0" sz="1000" spc="-15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 the 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deepest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incisional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the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period)):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935" indent="-228600">
                        <a:lnSpc>
                          <a:spcPts val="1195"/>
                        </a:lnSpc>
                        <a:buFont typeface="Wingdings"/>
                        <a:buChar char=""/>
                        <a:tabLst>
                          <a:tab pos="36957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(b2)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incisional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935" indent="-22860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369570" algn="l"/>
                          <a:tab pos="3579495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(b3)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(Specify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site)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075">
                <a:tc gridSpan="4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(c) No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6235">
                <a:tc gridSpan="4">
                  <a:txBody>
                    <a:bodyPr/>
                    <a:lstStyle/>
                    <a:p>
                      <a:pPr marL="342265" marR="459740" indent="-260985">
                        <a:lnSpc>
                          <a:spcPct val="101000"/>
                        </a:lnSpc>
                        <a:spcBef>
                          <a:spcPts val="55"/>
                        </a:spcBef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7(B)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area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at the time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index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SSI-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details on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PATOS,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refer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9-13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7(B):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Attribution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Procedure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 gridSpan="4">
                  <a:txBody>
                    <a:bodyPr/>
                    <a:lstStyle/>
                    <a:p>
                      <a:pPr marL="310515" marR="139065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COLO,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manipulation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operative site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procedure?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2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50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0" i="1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validator: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context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serial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manipulations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(including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surgery)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affecting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same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2550" marR="60325">
                        <a:lnSpc>
                          <a:spcPct val="101800"/>
                        </a:lnSpc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operative site,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most recent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intervention.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context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incision,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incisional infections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highest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hierarchy*,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way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distinguish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led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infection.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SSIs,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examined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attribution;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e.g.,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5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HYST,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vaginal 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cuff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HYST.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e.g.;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SPLE,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abscess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bed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spleen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SPLE.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e.g.;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COLO,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pelvic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HYST,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whereas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assign 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peritonitis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COLO.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(*See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hierarchy</a:t>
                      </a:r>
                      <a:r>
                        <a:rPr dirty="0" sz="1000" spc="-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957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0515" marR="123825" indent="-228600">
                        <a:lnSpc>
                          <a:spcPct val="101699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COLO;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ts val="1190"/>
                        </a:lnSpc>
                        <a:tabLst>
                          <a:tab pos="1346200" algn="l"/>
                        </a:tabLst>
                      </a:pPr>
                      <a:r>
                        <a:rPr dirty="0" u="sng" sz="100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5293740"/>
          <a:ext cx="3908425" cy="156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515620"/>
                <a:gridCol w="2858135"/>
              </a:tblGrid>
              <a:tr h="252729">
                <a:tc gridSpan="3">
                  <a:txBody>
                    <a:bodyPr/>
                    <a:lstStyle/>
                    <a:p>
                      <a:pPr marL="71120" marR="110489">
                        <a:lnSpc>
                          <a:spcPts val="969"/>
                        </a:lnSpc>
                      </a:pPr>
                      <a:r>
                        <a:rPr dirty="0" sz="800" spc="-10" b="1">
                          <a:latin typeface="Trebuchet MS"/>
                          <a:cs typeface="Trebuchet MS"/>
                        </a:rPr>
                        <a:t>*NHSN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Principal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Operative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Procedure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Category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Selection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Lists,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5" b="1">
                          <a:latin typeface="Trebuchet MS"/>
                          <a:cs typeface="Trebuchet MS"/>
                        </a:rPr>
                        <a:t>Manual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9,  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4.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5"/>
                        </a:lnSpc>
                      </a:pPr>
                      <a:r>
                        <a:rPr dirty="0" sz="800" spc="-50" b="1">
                          <a:latin typeface="Trebuchet MS"/>
                          <a:cs typeface="Trebuchet MS"/>
                        </a:rPr>
                        <a:t>Priority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5"/>
                        </a:lnSpc>
                      </a:pPr>
                      <a:r>
                        <a:rPr dirty="0" sz="800" spc="-50" b="1">
                          <a:latin typeface="Trebuchet MS"/>
                          <a:cs typeface="Trebuchet MS"/>
                        </a:rPr>
                        <a:t>Code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5"/>
                        </a:lnSpc>
                      </a:pPr>
                      <a:r>
                        <a:rPr dirty="0" sz="800" spc="-35" b="1">
                          <a:latin typeface="Trebuchet MS"/>
                          <a:cs typeface="Trebuchet MS"/>
                        </a:rPr>
                        <a:t>Abdominal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0" b="1">
                          <a:latin typeface="Trebuchet MS"/>
                          <a:cs typeface="Trebuchet MS"/>
                        </a:rPr>
                        <a:t>Operations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5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5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LTP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5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Liver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transplant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4">
                          <a:latin typeface="Arial"/>
                          <a:cs typeface="Arial"/>
                        </a:rPr>
                        <a:t>COLO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Colon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65">
                          <a:latin typeface="Arial"/>
                          <a:cs typeface="Arial"/>
                        </a:rPr>
                        <a:t>BILI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Bile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duct, liver,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pancreatic</a:t>
                      </a:r>
                      <a:r>
                        <a:rPr dirty="0" sz="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35">
                          <a:latin typeface="Arial"/>
                          <a:cs typeface="Arial"/>
                        </a:rPr>
                        <a:t>SB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Small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bowel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50">
                          <a:latin typeface="Arial"/>
                          <a:cs typeface="Arial"/>
                        </a:rPr>
                        <a:t>REC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Rectal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KTP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transplant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14">
                          <a:latin typeface="Arial"/>
                          <a:cs typeface="Arial"/>
                        </a:rPr>
                        <a:t>GAST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Gastric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70">
                          <a:latin typeface="Arial"/>
                          <a:cs typeface="Arial"/>
                        </a:rPr>
                        <a:t>AAA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Abdominal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aortic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aneurysm</a:t>
                      </a:r>
                      <a:r>
                        <a:rPr dirty="0" sz="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repair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25">
                          <a:latin typeface="Arial"/>
                          <a:cs typeface="Arial"/>
                        </a:rPr>
                        <a:t>HYST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Abdominal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hysterectomy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45008"/>
          <a:ext cx="3908425" cy="143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515620"/>
                <a:gridCol w="2858135"/>
              </a:tblGrid>
              <a:tr h="254000">
                <a:tc gridSpan="3">
                  <a:txBody>
                    <a:bodyPr/>
                    <a:lstStyle/>
                    <a:p>
                      <a:pPr marL="71120" marR="110489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latin typeface="Trebuchet MS"/>
                          <a:cs typeface="Trebuchet MS"/>
                        </a:rPr>
                        <a:t>*NHSN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Principal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Operative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Procedure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Category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Selection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Lists,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5" b="1">
                          <a:latin typeface="Trebuchet MS"/>
                          <a:cs typeface="Trebuchet MS"/>
                        </a:rPr>
                        <a:t>Manual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9,  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4.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9539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55">
                          <a:latin typeface="Arial"/>
                          <a:cs typeface="Arial"/>
                        </a:rPr>
                        <a:t>CSEC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60">
                          <a:latin typeface="Arial"/>
                          <a:cs typeface="Arial"/>
                        </a:rPr>
                        <a:t>Cesarean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section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XLAP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Exploratory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laparotomy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4">
                          <a:latin typeface="Arial"/>
                          <a:cs typeface="Arial"/>
                        </a:rPr>
                        <a:t>APPY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35">
                          <a:latin typeface="Arial"/>
                          <a:cs typeface="Arial"/>
                        </a:rPr>
                        <a:t>Appendix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20">
                          <a:latin typeface="Arial"/>
                          <a:cs typeface="Arial"/>
                        </a:rPr>
                        <a:t>HER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Herniorrhaphy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NEPH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20">
                          <a:latin typeface="Arial"/>
                          <a:cs typeface="Arial"/>
                        </a:rPr>
                        <a:t>VHYS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Vaginal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hysterectomy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40">
                          <a:latin typeface="Arial"/>
                          <a:cs typeface="Arial"/>
                        </a:rPr>
                        <a:t>SPLE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55">
                          <a:latin typeface="Arial"/>
                          <a:cs typeface="Arial"/>
                        </a:rPr>
                        <a:t>Spleen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CHOL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Gall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bladder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20">
                          <a:latin typeface="Arial"/>
                          <a:cs typeface="Arial"/>
                        </a:rPr>
                        <a:t>OVRY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Ovarian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2202433"/>
          <a:ext cx="7025005" cy="1090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715"/>
                <a:gridCol w="4057650"/>
              </a:tblGrid>
              <a:tr h="19050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8.</a:t>
                      </a:r>
                      <a:r>
                        <a:rPr dirty="0" sz="1100" spc="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(For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health department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use) </a:t>
                      </a: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SSI was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missed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facility,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what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reason?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1855">
                <a:tc>
                  <a:txBody>
                    <a:bodyPr/>
                    <a:lstStyle/>
                    <a:p>
                      <a:pPr marL="539115" indent="-228600">
                        <a:lnSpc>
                          <a:spcPts val="1290"/>
                        </a:lnSpc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missed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Misinterpreted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Incorrect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site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MD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ruled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out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  <a:tab pos="2182495" algn="l"/>
                        </a:tabLst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detail: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3272154"/>
            <a:ext cx="4269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Don’t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forget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006FC0"/>
                </a:solidFill>
                <a:latin typeface="Trebuchet MS"/>
                <a:cs typeface="Trebuchet MS"/>
              </a:rPr>
              <a:t>to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006FC0"/>
                </a:solidFill>
                <a:latin typeface="Trebuchet MS"/>
                <a:cs typeface="Trebuchet MS"/>
              </a:rPr>
              <a:t>record</a:t>
            </a:r>
            <a:r>
              <a:rPr dirty="0" sz="1400" spc="-10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006FC0"/>
                </a:solidFill>
                <a:latin typeface="Trebuchet MS"/>
                <a:cs typeface="Trebuchet MS"/>
              </a:rPr>
              <a:t>the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abstraction</a:t>
            </a:r>
            <a:r>
              <a:rPr dirty="0" sz="1400" spc="-10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006FC0"/>
                </a:solidFill>
                <a:latin typeface="Trebuchet MS"/>
                <a:cs typeface="Trebuchet MS"/>
              </a:rPr>
              <a:t>end</a:t>
            </a:r>
            <a:r>
              <a:rPr dirty="0" sz="1400" spc="-10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time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006FC0"/>
                </a:solidFill>
                <a:latin typeface="Trebuchet MS"/>
                <a:cs typeface="Trebuchet MS"/>
              </a:rPr>
              <a:t>on</a:t>
            </a:r>
            <a:r>
              <a:rPr dirty="0" sz="1400" spc="-10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006FC0"/>
                </a:solidFill>
                <a:latin typeface="Trebuchet MS"/>
                <a:cs typeface="Trebuchet MS"/>
              </a:rPr>
              <a:t>page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1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364087"/>
            <a:ext cx="7129145" cy="51435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990725">
              <a:lnSpc>
                <a:spcPct val="100000"/>
              </a:lnSpc>
              <a:spcBef>
                <a:spcPts val="550"/>
              </a:spcBef>
            </a:pPr>
            <a:r>
              <a:rPr dirty="0" sz="16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120">
                <a:solidFill>
                  <a:srgbClr val="4F81BC"/>
                </a:solidFill>
                <a:latin typeface="Georgia"/>
                <a:cs typeface="Georgia"/>
              </a:rPr>
              <a:t>HYST </a:t>
            </a:r>
            <a:r>
              <a:rPr dirty="0" sz="1600" spc="-40">
                <a:solidFill>
                  <a:srgbClr val="4F81BC"/>
                </a:solidFill>
                <a:latin typeface="Georgia"/>
                <a:cs typeface="Georgia"/>
              </a:rPr>
              <a:t>Procedure/SSI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Medical </a:t>
            </a:r>
            <a:r>
              <a:rPr dirty="0" sz="1600" spc="-40">
                <a:solidFill>
                  <a:srgbClr val="4F81BC"/>
                </a:solidFill>
                <a:latin typeface="Georgia"/>
                <a:cs typeface="Georgia"/>
              </a:rPr>
              <a:t>Record </a:t>
            </a:r>
            <a:r>
              <a:rPr dirty="0" sz="1600" spc="-35">
                <a:solidFill>
                  <a:srgbClr val="4F81BC"/>
                </a:solidFill>
                <a:latin typeface="Georgia"/>
                <a:cs typeface="Georgia"/>
              </a:rPr>
              <a:t>Abstraction</a:t>
            </a:r>
            <a:r>
              <a:rPr dirty="0" sz="1600" spc="-23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60">
                <a:solidFill>
                  <a:srgbClr val="4F81BC"/>
                </a:solidFill>
                <a:latin typeface="Georgia"/>
                <a:cs typeface="Georgia"/>
              </a:rPr>
              <a:t>Tool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-60">
                <a:latin typeface="Arial"/>
                <a:cs typeface="Arial"/>
              </a:rPr>
              <a:t>For </a:t>
            </a:r>
            <a:r>
              <a:rPr dirty="0" sz="1000" spc="-75">
                <a:latin typeface="Arial"/>
                <a:cs typeface="Arial"/>
              </a:rPr>
              <a:t>use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40">
                <a:latin typeface="Arial"/>
                <a:cs typeface="Arial"/>
              </a:rPr>
              <a:t>acute </a:t>
            </a:r>
            <a:r>
              <a:rPr dirty="0" sz="1000" spc="-55">
                <a:latin typeface="Arial"/>
                <a:cs typeface="Arial"/>
              </a:rPr>
              <a:t>care </a:t>
            </a:r>
            <a:r>
              <a:rPr dirty="0" sz="1000" spc="-30">
                <a:latin typeface="Arial"/>
                <a:cs typeface="Arial"/>
              </a:rPr>
              <a:t>hospital </a:t>
            </a:r>
            <a:r>
              <a:rPr dirty="0" sz="1000" spc="-155">
                <a:latin typeface="Arial"/>
                <a:cs typeface="Arial"/>
              </a:rPr>
              <a:t>SSI </a:t>
            </a:r>
            <a:r>
              <a:rPr dirty="0" sz="1000" spc="-25">
                <a:latin typeface="Arial"/>
                <a:cs typeface="Arial"/>
              </a:rPr>
              <a:t>validation </a:t>
            </a:r>
            <a:r>
              <a:rPr dirty="0" sz="1000" spc="-20">
                <a:latin typeface="Arial"/>
                <a:cs typeface="Arial"/>
              </a:rPr>
              <a:t>following </a:t>
            </a:r>
            <a:r>
              <a:rPr dirty="0" sz="1000" spc="-15">
                <a:latin typeface="Arial"/>
                <a:cs typeface="Arial"/>
              </a:rPr>
              <a:t>inpatient </a:t>
            </a:r>
            <a:r>
              <a:rPr dirty="0" sz="1000" spc="-160">
                <a:latin typeface="Arial"/>
                <a:cs typeface="Arial"/>
              </a:rPr>
              <a:t>HYST </a:t>
            </a:r>
            <a:r>
              <a:rPr dirty="0" sz="1000" spc="-45">
                <a:latin typeface="Arial"/>
                <a:cs typeface="Arial"/>
              </a:rPr>
              <a:t>procedures </a:t>
            </a:r>
            <a:r>
              <a:rPr dirty="0" sz="1000" spc="-25">
                <a:latin typeface="Arial"/>
                <a:cs typeface="Arial"/>
              </a:rPr>
              <a:t>performed </a:t>
            </a:r>
            <a:r>
              <a:rPr dirty="0" sz="1000" spc="-30">
                <a:latin typeface="Arial"/>
                <a:cs typeface="Arial"/>
              </a:rPr>
              <a:t>during </a:t>
            </a:r>
            <a:r>
              <a:rPr dirty="0" sz="1000" spc="-60">
                <a:latin typeface="Arial"/>
                <a:cs typeface="Arial"/>
              </a:rPr>
              <a:t>Q1-Q4,</a:t>
            </a:r>
            <a:r>
              <a:rPr dirty="0" sz="1000" spc="-13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873505"/>
          <a:ext cx="7025005" cy="558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/>
                <a:gridCol w="341629"/>
                <a:gridCol w="402590"/>
                <a:gridCol w="318770"/>
                <a:gridCol w="425450"/>
                <a:gridCol w="52069"/>
                <a:gridCol w="742314"/>
                <a:gridCol w="247650"/>
                <a:gridCol w="645160"/>
                <a:gridCol w="372110"/>
                <a:gridCol w="1169669"/>
                <a:gridCol w="489585"/>
                <a:gridCol w="675639"/>
                <a:gridCol w="524509"/>
              </a:tblGrid>
              <a:tr h="189865">
                <a:tc gridSpan="1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Record</a:t>
                      </a:r>
                      <a:r>
                        <a:rPr dirty="0" sz="1100" spc="-1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IDENTIFIERS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OrgID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064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Audit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937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Reviewer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Initials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5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105">
                          <a:latin typeface="Arial"/>
                          <a:cs typeface="Arial"/>
                        </a:rPr>
                        <a:t>HICNO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1280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DOB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Gender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 gridSpan="9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 Date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(for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index </a:t>
                      </a:r>
                      <a:r>
                        <a:rPr dirty="0" sz="1000" spc="-16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0010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1: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3">
                  <a:txBody>
                    <a:bodyPr/>
                    <a:lstStyle/>
                    <a:p>
                      <a:pPr marL="8953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Time: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185"/>
                        </a:lnSpc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Time: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4635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spent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reviewing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(minutes):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925">
                <a:tc gridSpan="9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1567180" algn="l"/>
                          <a:tab pos="1829435" algn="l"/>
                        </a:tabLst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Date:</a:t>
                      </a:r>
                      <a:r>
                        <a:rPr dirty="0" u="sng" sz="11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/2016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11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(USE </a:t>
                      </a:r>
                      <a:r>
                        <a:rPr dirty="0" sz="900" spc="-10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12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TOOL </a:t>
                      </a:r>
                      <a:r>
                        <a:rPr dirty="0" sz="900" spc="-12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13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3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HYSTs </a:t>
                      </a:r>
                      <a:r>
                        <a:rPr dirty="0" sz="900" spc="-12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 spc="-3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15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2016)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rowSpan="2">
                  <a:txBody>
                    <a:bodyPr/>
                    <a:lstStyle/>
                    <a:p>
                      <a:pPr marL="80010" marR="139700">
                        <a:lnSpc>
                          <a:spcPct val="102000"/>
                        </a:lnSpc>
                        <a:spcBef>
                          <a:spcPts val="30"/>
                        </a:spcBef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Describe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words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procedure(s)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index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HYST 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surgery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hysterectomy,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bilateral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salpingoophorectomy  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(BSO),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cesarean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section,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appendectomy)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2047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1915" marR="541020">
                        <a:lnSpc>
                          <a:spcPct val="101699"/>
                        </a:lnSpc>
                      </a:pPr>
                      <a:r>
                        <a:rPr dirty="0" sz="900" spc="-50" i="1">
                          <a:latin typeface="Arial"/>
                          <a:cs typeface="Arial"/>
                        </a:rPr>
                        <a:t>Link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section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ICD-10-PCS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CPT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codes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 be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found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“Supporting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materials”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section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the link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below:  </a:t>
                      </a:r>
                      <a:r>
                        <a:rPr dirty="0" sz="900" spc="-20" i="1">
                          <a:latin typeface="Arial"/>
                          <a:cs typeface="Arial"/>
                          <a:hlinkClick r:id="rId3"/>
                        </a:rPr>
                        <a:t>http://www.cdc.gov/nhsn/acute-care-hospital/ssi/index.html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150">
                <a:tc gridSpan="1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75" i="1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later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dates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 only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they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occur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Procedure (Procedure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30).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9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91945" algn="l"/>
                          <a:tab pos="1830070" algn="l"/>
                          <a:tab pos="215773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2:</a:t>
                      </a:r>
                      <a:r>
                        <a:rPr dirty="0" u="sng" sz="10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62735" algn="l"/>
                          <a:tab pos="1801495" algn="l"/>
                          <a:tab pos="2129155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2:</a:t>
                      </a:r>
                      <a:r>
                        <a:rPr dirty="0" u="sng" sz="10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9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1591945" algn="l"/>
                          <a:tab pos="1830070" algn="l"/>
                          <a:tab pos="215773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3:</a:t>
                      </a:r>
                      <a:r>
                        <a:rPr dirty="0" u="sng" sz="10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0010">
                        <a:lnSpc>
                          <a:spcPts val="1185"/>
                        </a:lnSpc>
                        <a:tabLst>
                          <a:tab pos="1562735" algn="l"/>
                          <a:tab pos="1801495" algn="l"/>
                          <a:tab pos="2129155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3:</a:t>
                      </a:r>
                      <a:r>
                        <a:rPr dirty="0" u="sng" sz="10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 gridSpan="14">
                  <a:txBody>
                    <a:bodyPr/>
                    <a:lstStyle/>
                    <a:p>
                      <a:pPr marL="310515">
                        <a:lnSpc>
                          <a:spcPts val="129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2. </a:t>
                      </a: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Operative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Procedure</a:t>
                      </a:r>
                      <a:r>
                        <a:rPr dirty="0" sz="1100" spc="-1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1995">
                <a:tc gridSpan="4">
                  <a:txBody>
                    <a:bodyPr/>
                    <a:lstStyle/>
                    <a:p>
                      <a:pPr marL="310515" marR="80010" indent="-228600">
                        <a:lnSpc>
                          <a:spcPct val="101400"/>
                        </a:lnSpc>
                        <a:spcBef>
                          <a:spcPts val="30"/>
                        </a:spcBef>
                        <a:buSzPct val="111111"/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operative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procedure? 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(NHSN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Manual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9-2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9-3)*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just" marL="310515" marR="52705" indent="-228600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trip to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hospital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O.R./equivalent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≥1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9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made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skin/mucous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membrane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(including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laparoscopic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approach),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during  reoperation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via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left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open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46672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Note incisional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is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longer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definition,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addressed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risk-adjustment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50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1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HSYT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SSI; </a:t>
                      </a:r>
                      <a:r>
                        <a:rPr dirty="0" sz="11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097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300"/>
                        </a:lnSpc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81915">
                        <a:lnSpc>
                          <a:spcPts val="13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3.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06805">
                <a:tc gridSpan="14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*Notes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validator: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Symbol"/>
                        <a:buChar char="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0" i="1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40" i="1">
                          <a:latin typeface="Arial"/>
                          <a:cs typeface="Arial"/>
                        </a:rPr>
                        <a:t>ASA</a:t>
                      </a:r>
                      <a:r>
                        <a:rPr dirty="0" sz="10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score=6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310515" marR="153035" indent="-228600">
                        <a:lnSpc>
                          <a:spcPct val="101699"/>
                        </a:lnSpc>
                        <a:spcBef>
                          <a:spcPts val="360"/>
                        </a:spcBef>
                        <a:buSzPct val="133333"/>
                        <a:buFont typeface="Symbol"/>
                        <a:buChar char=""/>
                        <a:tabLst>
                          <a:tab pos="337185" algn="l"/>
                        </a:tabLst>
                      </a:pPr>
                      <a:r>
                        <a:rPr dirty="0" sz="900" spc="-35" i="1">
                          <a:latin typeface="Trebuchet MS"/>
                          <a:cs typeface="Trebuchet MS"/>
                        </a:rPr>
                        <a:t>“NHSN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”: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whose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healthcare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takes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O.R./equivalent.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“O.R.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equivalent”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may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include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-section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interventional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radiology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cardiac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catheterization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lab meeting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FGI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AIA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criteria;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9-3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details.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87630" indent="-228600">
                        <a:lnSpc>
                          <a:spcPct val="102200"/>
                        </a:lnSpc>
                        <a:spcBef>
                          <a:spcPts val="340"/>
                        </a:spcBef>
                        <a:buSzPct val="133333"/>
                        <a:buFont typeface="Symbol"/>
                        <a:buChar char="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Regardless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time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(primary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non-primary)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denominator,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infections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meeting 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reported.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445008"/>
          <a:ext cx="7011670" cy="6266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595"/>
                <a:gridCol w="914400"/>
                <a:gridCol w="1372234"/>
                <a:gridCol w="654050"/>
                <a:gridCol w="621664"/>
                <a:gridCol w="97154"/>
                <a:gridCol w="90804"/>
                <a:gridCol w="1381760"/>
              </a:tblGrid>
              <a:tr h="173355">
                <a:tc gridSpan="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85" b="1">
                          <a:latin typeface="Trebuchet MS"/>
                          <a:cs typeface="Trebuchet MS"/>
                        </a:rPr>
                        <a:t>3.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HYST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Risk-Adjustment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Variables in </a:t>
                      </a:r>
                      <a:r>
                        <a:rPr dirty="0" sz="1000" spc="-30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Record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Comparison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607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closure: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 marR="125095">
                        <a:lnSpc>
                          <a:spcPct val="101699"/>
                        </a:lnSpc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Definitions: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Closure: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“is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defined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closure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skin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level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during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original surgery,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regardless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presence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wires,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wicks,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drains,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other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devices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objects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extruding through the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incision.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category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includes surgeries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skin is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means.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Thus,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900" spc="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234315">
                        <a:lnSpc>
                          <a:spcPct val="102200"/>
                        </a:lnSpc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portion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level,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any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manner, 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designation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assigned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surgery.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334010">
                        <a:lnSpc>
                          <a:spcPct val="101099"/>
                        </a:lnSpc>
                      </a:pPr>
                      <a:r>
                        <a:rPr dirty="0" sz="900" spc="-40" b="1" i="1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incision/laparoscopic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trocar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sites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incisions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primarily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technique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recorded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closed.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60" i="1">
                          <a:latin typeface="Trebuchet MS"/>
                          <a:cs typeface="Trebuchet MS"/>
                        </a:rPr>
                        <a:t>“(See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Manual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Ch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-5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detail).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Primary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Primary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995"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127000">
                        <a:lnSpc>
                          <a:spcPct val="102200"/>
                        </a:lnSpc>
                        <a:spcBef>
                          <a:spcPts val="5"/>
                        </a:spcBef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Definition: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indicates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requiring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management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insulin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non-insulin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anti-diabetic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agent.</a:t>
                      </a:r>
                      <a:r>
                        <a:rPr dirty="0" sz="90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includes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patients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“insulin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resistance”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management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anti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-diabetic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agents.</a:t>
                      </a:r>
                      <a:r>
                        <a:rPr dirty="0" sz="900" spc="-1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also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63182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50" i="1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diabetes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noncompliant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medications.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just" marL="81915" marR="59690" indent="25400">
                        <a:lnSpc>
                          <a:spcPct val="101699"/>
                        </a:lnSpc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ICD-10-CM codes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reflect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answer </a:t>
                      </a:r>
                      <a:r>
                        <a:rPr dirty="0" sz="900" spc="-175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field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question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entry.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codes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 be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found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under  Supporting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site: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http://www.cdc.gov/nhsn/acute-care-hospital/ssi/index.html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233679">
                        <a:lnSpc>
                          <a:spcPct val="101800"/>
                        </a:lnSpc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excludes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diabetes.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excludes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receive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insulin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perioperative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control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hyperglycemia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gestational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7625">
                        <a:lnSpc>
                          <a:spcPts val="1185"/>
                        </a:lnSpc>
                      </a:pPr>
                      <a:r>
                        <a:rPr dirty="0" sz="1000" spc="-135">
                          <a:latin typeface="Arial"/>
                          <a:cs typeface="Arial"/>
                        </a:rPr>
                        <a:t>ASA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score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(circle</a:t>
                      </a:r>
                      <a:r>
                        <a:rPr dirty="0" sz="10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1 2 3 4 5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ASA=6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4">
                  <a:txBody>
                    <a:bodyPr/>
                    <a:lstStyle/>
                    <a:p>
                      <a:pPr algn="r" marR="49530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General anesthesia (Select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one):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7320">
                <a:tc gridSpan="4">
                  <a:txBody>
                    <a:bodyPr/>
                    <a:lstStyle/>
                    <a:p>
                      <a:pPr algn="r" marR="48260">
                        <a:lnSpc>
                          <a:spcPts val="1065"/>
                        </a:lnSpc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Scope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one):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065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4">
                  <a:txBody>
                    <a:bodyPr/>
                    <a:lstStyle/>
                    <a:p>
                      <a:pPr marL="2240280">
                        <a:lnSpc>
                          <a:spcPts val="1075"/>
                        </a:lnSpc>
                      </a:pPr>
                      <a:r>
                        <a:rPr dirty="0" sz="900" spc="-65">
                          <a:latin typeface="Arial"/>
                          <a:cs typeface="Arial"/>
                        </a:rPr>
                        <a:t>Emergency?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(non-elective,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unscheduled)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one)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075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4">
                  <a:txBody>
                    <a:bodyPr/>
                    <a:lstStyle/>
                    <a:p>
                      <a:pPr marL="2338070">
                        <a:lnSpc>
                          <a:spcPts val="1070"/>
                        </a:lnSpc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Trauma?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blunt 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penetrating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injury)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90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one)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4">
                  <a:txBody>
                    <a:bodyPr/>
                    <a:lstStyle/>
                    <a:p>
                      <a:pPr algn="r" marR="46990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Gender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one):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4">
                  <a:txBody>
                    <a:bodyPr/>
                    <a:lstStyle/>
                    <a:p>
                      <a:pPr algn="r" marR="49530">
                        <a:lnSpc>
                          <a:spcPts val="107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(years):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6990">
                        <a:lnSpc>
                          <a:spcPts val="118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ight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280">
                        <a:lnSpc>
                          <a:spcPts val="1185"/>
                        </a:lnSpc>
                        <a:tabLst>
                          <a:tab pos="270510" algn="l"/>
                          <a:tab pos="716280" algn="l"/>
                          <a:tab pos="1534160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feet/</a:t>
                      </a: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inches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u="sng" sz="10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	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meters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560">
                <a:tc gridSpan="4">
                  <a:txBody>
                    <a:bodyPr/>
                    <a:lstStyle/>
                    <a:p>
                      <a:pPr algn="r" marR="47625">
                        <a:lnSpc>
                          <a:spcPts val="118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gh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332740" algn="l"/>
                          <a:tab pos="1184910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pounds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u="sng" sz="10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kilograms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gridSpan="4"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one):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 spc="-175">
                          <a:latin typeface="Arial"/>
                          <a:cs typeface="Arial"/>
                        </a:rPr>
                        <a:t>C CC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CO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HYST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duration*: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start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(mil):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finish*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finish*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(mil):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9914" sz="975" spc="-52">
                          <a:latin typeface="Arial"/>
                          <a:cs typeface="Arial"/>
                        </a:rPr>
                        <a:t>nd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hours**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8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3381375" algn="l"/>
                          <a:tab pos="4340860" algn="l"/>
                        </a:tabLst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duration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(derived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information):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hours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minutes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445008"/>
          <a:ext cx="7011670" cy="521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"/>
                <a:gridCol w="3715385"/>
                <a:gridCol w="2560319"/>
              </a:tblGrid>
              <a:tr h="17335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spc="-85" b="1">
                          <a:latin typeface="Trebuchet MS"/>
                          <a:cs typeface="Trebuchet MS"/>
                        </a:rPr>
                        <a:t>3.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HYST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Risk-Adjustment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Variables in </a:t>
                      </a:r>
                      <a:r>
                        <a:rPr dirty="0" sz="1000" spc="-30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Record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Comparison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 gridSpan="3">
                  <a:txBody>
                    <a:bodyPr/>
                    <a:lstStyle/>
                    <a:p>
                      <a:pPr marL="81915" marR="34544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*Procedure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finish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instruments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sponge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are completed 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verified,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post-op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x-rays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done,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dressings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drains are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secured,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physicians/surgeons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procedure-related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activities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 gridSpan="3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45" i="1">
                          <a:latin typeface="Arial"/>
                          <a:cs typeface="Arial"/>
                        </a:rPr>
                        <a:t>**If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pt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goes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again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procedure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performed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u="sng" sz="9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24 hours </a:t>
                      </a:r>
                      <a:r>
                        <a:rPr dirty="0" u="sng" sz="900" spc="-1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u="sng" sz="9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u="sng" sz="9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original</a:t>
                      </a:r>
                      <a:r>
                        <a:rPr dirty="0" u="sng" sz="900" spc="-6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4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u="sng" sz="9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finish</a:t>
                      </a:r>
                      <a:r>
                        <a:rPr dirty="0" u="sng" sz="900" spc="-4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11493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admission,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combining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durations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higher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125" i="1">
                          <a:latin typeface="Arial"/>
                          <a:cs typeface="Arial"/>
                        </a:rPr>
                        <a:t>ASA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scores.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4.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Subsequent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Surgery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/Invasive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 </a:t>
                      </a: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(HYST)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SSI</a:t>
                      </a:r>
                      <a:r>
                        <a:rPr dirty="0" sz="10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Surveillance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Window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9285">
                <a:tc gridSpan="3">
                  <a:txBody>
                    <a:bodyPr/>
                    <a:lstStyle/>
                    <a:p>
                      <a:pPr marL="310515" marR="76200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subsequent surgery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performed through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beyond </a:t>
                      </a:r>
                      <a:r>
                        <a:rPr dirty="0" u="sng" sz="10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u="sng" sz="10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hours 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original </a:t>
                      </a:r>
                      <a:r>
                        <a:rPr dirty="0" u="sng" sz="10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finish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but  within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30-day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window following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original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procedure,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otherwise entered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manipulated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invasively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(e.g.,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drain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hematoma)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30-day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[Date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1]?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19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9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ocument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procedure(s)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dates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consideration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1: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2: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any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procedures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310515" algn="l"/>
                        </a:tabLst>
                      </a:pP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5.	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Additional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/Post-Discharge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Infection</a:t>
                      </a:r>
                      <a:r>
                        <a:rPr dirty="0" sz="1000" spc="-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Surveillance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3709">
                <a:tc gridSpan="3">
                  <a:txBody>
                    <a:bodyPr/>
                    <a:lstStyle/>
                    <a:p>
                      <a:pPr marL="310515" marR="138430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documentation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window,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including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while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hospitalized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post-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communication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from patient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hospital,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visits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clinic)?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surgical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detected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different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facility).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19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9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9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Yes,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abstract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regarding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status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space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below,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6.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</a:t>
                      </a:r>
                      <a:r>
                        <a:rPr dirty="0" sz="1000" spc="-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01700">
                <a:tc gridSpan="3">
                  <a:txBody>
                    <a:bodyPr/>
                    <a:lstStyle/>
                    <a:p>
                      <a:pPr marL="310515" marR="182880" indent="-228600">
                        <a:lnSpc>
                          <a:spcPts val="1150"/>
                        </a:lnSpc>
                        <a:spcBef>
                          <a:spcPts val="25"/>
                        </a:spcBef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50" spc="-55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114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50" spc="-75" i="1">
                          <a:latin typeface="Arial"/>
                          <a:cs typeface="Arial"/>
                        </a:rPr>
                        <a:t>(see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following),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infection 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(date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50" spc="-65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95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50" spc="-114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criterion</a:t>
                      </a:r>
                      <a:r>
                        <a:rPr dirty="0" sz="95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occurred).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68580" indent="27305">
                        <a:lnSpc>
                          <a:spcPct val="101600"/>
                        </a:lnSpc>
                      </a:pPr>
                      <a:r>
                        <a:rPr dirty="0" sz="95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may progress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5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deep);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entire infection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event and record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155" b="1" i="1">
                          <a:latin typeface="Arial"/>
                          <a:cs typeface="Arial"/>
                        </a:rPr>
                        <a:t>DEEPEST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SSI 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window. </a:t>
                      </a:r>
                      <a:r>
                        <a:rPr dirty="0" sz="950" spc="-90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55" i="1">
                          <a:latin typeface="Arial"/>
                          <a:cs typeface="Arial"/>
                        </a:rPr>
                        <a:t>open </a:t>
                      </a:r>
                      <a:r>
                        <a:rPr dirty="0" sz="950" spc="-75" i="1">
                          <a:latin typeface="Arial"/>
                          <a:cs typeface="Arial"/>
                        </a:rPr>
                        <a:t>space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5 above,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95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follows </a:t>
                      </a:r>
                      <a:r>
                        <a:rPr dirty="0" sz="95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decision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making. 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5" i="1">
                          <a:latin typeface="Arial"/>
                          <a:cs typeface="Arial"/>
                        </a:rPr>
                        <a:t>audit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below,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14" i="1">
                          <a:latin typeface="Arial"/>
                          <a:cs typeface="Arial"/>
                        </a:rPr>
                        <a:t>SSIs,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continue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85" i="1">
                          <a:latin typeface="Arial"/>
                          <a:cs typeface="Arial"/>
                        </a:rPr>
                        <a:t>7B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assignment.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6303009"/>
          <a:ext cx="691070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980"/>
                <a:gridCol w="2171699"/>
                <a:gridCol w="2571114"/>
              </a:tblGrid>
              <a:tr h="184150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(continued):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 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Definitions: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establish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elements</a:t>
                      </a:r>
                      <a:r>
                        <a:rPr dirty="0" sz="10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9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Incisional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5">
                          <a:latin typeface="Arial"/>
                          <a:cs typeface="Arial"/>
                        </a:rPr>
                        <a:t>SSI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65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incisional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5">
                          <a:latin typeface="Arial"/>
                          <a:cs typeface="Arial"/>
                        </a:rPr>
                        <a:t>SSI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5">
                          <a:latin typeface="Arial"/>
                          <a:cs typeface="Arial"/>
                        </a:rPr>
                        <a:t>SSI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03245" y="2289429"/>
            <a:ext cx="2162810" cy="1589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75327" y="3888359"/>
            <a:ext cx="2552954" cy="252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155" y="6426403"/>
            <a:ext cx="2107946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723" y="445008"/>
          <a:ext cx="6910705" cy="644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980"/>
                <a:gridCol w="2171699"/>
                <a:gridCol w="2571114"/>
              </a:tblGrid>
              <a:tr h="18224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(continued):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 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Definitions: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establish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elements</a:t>
                      </a:r>
                      <a:r>
                        <a:rPr dirty="0" sz="10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3230">
                <a:tc>
                  <a:txBody>
                    <a:bodyPr/>
                    <a:lstStyle/>
                    <a:p>
                      <a:pPr marL="310515" marR="129539" indent="-228600">
                        <a:lnSpc>
                          <a:spcPct val="101800"/>
                        </a:lnSpc>
                        <a:spcBef>
                          <a:spcPts val="10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(whichever 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comes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first);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58419" indent="-228600">
                        <a:lnSpc>
                          <a:spcPct val="101800"/>
                        </a:lnSpc>
                        <a:spcBef>
                          <a:spcPts val="10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(HYST)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(whichever 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comes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first);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158750" indent="-228600">
                        <a:lnSpc>
                          <a:spcPct val="101800"/>
                        </a:lnSpc>
                        <a:spcBef>
                          <a:spcPts val="10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(HYST)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(whichever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comes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first);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81915">
                        <a:lnSpc>
                          <a:spcPts val="1075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5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5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marL="310515" marR="119380" indent="-228600">
                        <a:lnSpc>
                          <a:spcPct val="101099"/>
                        </a:lnSpc>
                        <a:spcBef>
                          <a:spcPts val="57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Involves </a:t>
                      </a:r>
                      <a:r>
                        <a:rPr dirty="0" u="sng" sz="9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u="sng" sz="9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skin </a:t>
                      </a:r>
                      <a:r>
                        <a:rPr dirty="0" u="sng" sz="9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u="sng" sz="900" spc="-16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subcutaneous </a:t>
                      </a:r>
                      <a:r>
                        <a:rPr dirty="0" u="sng" sz="9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121920" indent="-228600">
                        <a:lnSpc>
                          <a:spcPct val="101099"/>
                        </a:lnSpc>
                        <a:spcBef>
                          <a:spcPts val="57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Involves </a:t>
                      </a:r>
                      <a:r>
                        <a:rPr dirty="0" u="sng" sz="9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deep </a:t>
                      </a:r>
                      <a:r>
                        <a:rPr dirty="0" u="sng" sz="9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soft </a:t>
                      </a:r>
                      <a:r>
                        <a:rPr dirty="0" u="sng" sz="9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tissues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(e.g.,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fascia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muscle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layers)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83185" indent="-228600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Involves </a:t>
                      </a:r>
                      <a:r>
                        <a:rPr dirty="0" u="sng" sz="9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any </a:t>
                      </a:r>
                      <a:r>
                        <a:rPr dirty="0" u="sng" sz="9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body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part </a:t>
                      </a:r>
                      <a:r>
                        <a:rPr dirty="0" u="sng" sz="9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opened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u="sng" sz="900" spc="-1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manipulated </a:t>
                      </a:r>
                      <a:r>
                        <a:rPr dirty="0" u="sng" sz="9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u="sng" sz="9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surgery except skin </a:t>
                      </a:r>
                      <a:r>
                        <a:rPr dirty="0" u="sng" sz="9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incision, </a:t>
                      </a:r>
                      <a:r>
                        <a:rPr dirty="0" u="sng" sz="9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fascia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muscle.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075"/>
                        </a:lnSpc>
                        <a:spcBef>
                          <a:spcPts val="12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boxes: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ts val="1075"/>
                        </a:lnSpc>
                        <a:spcBef>
                          <a:spcPts val="12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boxes: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ts val="1075"/>
                        </a:lnSpc>
                        <a:spcBef>
                          <a:spcPts val="12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boxes: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539115" marR="495300" indent="-228600">
                        <a:lnSpc>
                          <a:spcPct val="101099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Purulent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drainage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22860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Purulence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231775" indent="-228600">
                        <a:lnSpc>
                          <a:spcPct val="101099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Purulence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drain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organ/space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598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9115" marR="59055" indent="-228600">
                        <a:lnSpc>
                          <a:spcPct val="117100"/>
                        </a:lnSpc>
                        <a:spcBef>
                          <a:spcPts val="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aseptically-obtained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subcutaneous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tissue 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method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purposes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clinical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treatment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39750" marR="54610" indent="-228600">
                        <a:lnSpc>
                          <a:spcPct val="101800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aseptically-obtained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fluid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tissue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organ/space 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purposes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clinical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treatment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2538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9115" marR="141605" indent="-228600">
                        <a:lnSpc>
                          <a:spcPct val="101099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Attending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physician*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deliberately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opened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marR="238125" indent="-228600">
                        <a:lnSpc>
                          <a:spcPct val="101099"/>
                        </a:lnSpc>
                        <a:spcBef>
                          <a:spcPts val="5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marR="114935" indent="-228600">
                        <a:lnSpc>
                          <a:spcPct val="101099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signs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symptoms: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06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tenderness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localized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swelling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erythema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5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heat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48260" indent="-228600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that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spontaneously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dehisces,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deliberately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opened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aspirated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surgeon, and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organism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non-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purposes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clinical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treatment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Font typeface="Wingdings"/>
                        <a:buChar char=""/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750" marR="163830" indent="-228600">
                        <a:lnSpc>
                          <a:spcPct val="101299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method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750" indent="-228600">
                        <a:lnSpc>
                          <a:spcPts val="1035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8600">
                        <a:lnSpc>
                          <a:spcPts val="111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3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(&gt;38.0°C)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8600">
                        <a:lnSpc>
                          <a:spcPts val="114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3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localized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tenderness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39750" marR="288290" indent="-228600">
                        <a:lnSpc>
                          <a:spcPct val="101099"/>
                        </a:lnSpc>
                        <a:spcBef>
                          <a:spcPts val="61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evidence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involving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0" marR="61594" indent="-228600">
                        <a:lnSpc>
                          <a:spcPct val="101699"/>
                        </a:lnSpc>
                        <a:spcBef>
                          <a:spcPts val="5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infection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involving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9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(at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of)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539115" marR="55244" indent="-228600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incisional 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attending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physician*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155" y="1970862"/>
            <a:ext cx="4279900" cy="71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445008"/>
          <a:ext cx="6910705" cy="3329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980"/>
                <a:gridCol w="2171699"/>
                <a:gridCol w="2571114"/>
              </a:tblGrid>
              <a:tr h="17335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(continued):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 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Definitions: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establish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elements</a:t>
                      </a:r>
                      <a:r>
                        <a:rPr dirty="0" sz="10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5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112395">
                        <a:lnSpc>
                          <a:spcPct val="102400"/>
                        </a:lnSpc>
                        <a:spcBef>
                          <a:spcPts val="114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(at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 one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of)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68350" indent="-228600">
                        <a:lnSpc>
                          <a:spcPts val="106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350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Gross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anatomical**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68350" indent="-228600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350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Histopathologic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examination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68350" indent="-228600">
                        <a:lnSpc>
                          <a:spcPts val="114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35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Imaging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test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768350" indent="-228600">
                        <a:lnSpc>
                          <a:spcPts val="1155"/>
                        </a:lnSpc>
                        <a:spcBef>
                          <a:spcPts val="40"/>
                        </a:spcBef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Gross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anatomical**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68350" indent="-228600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Histopathologic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examination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68350" indent="-228600">
                        <a:lnSpc>
                          <a:spcPts val="114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Imaging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test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586740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10" i="1">
                          <a:latin typeface="Arial"/>
                          <a:cs typeface="Arial"/>
                        </a:rPr>
                        <a:t>*Note: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term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attending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physician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purposes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application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interpreted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mean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surgeon(s),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infectious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disease,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physician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900" spc="-20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case,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emergency physician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 physician’s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designee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(nurse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practitioner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physician’s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assista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nt).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2557780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95" i="1">
                          <a:latin typeface="Arial"/>
                          <a:cs typeface="Arial"/>
                        </a:rPr>
                        <a:t>**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terms are provided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Frequently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Asked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Questions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 be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accessed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 </a:t>
                      </a:r>
                      <a:r>
                        <a:rPr dirty="0" u="sng" sz="900" spc="-3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www.cdc.gov/nhsn/pdfs/faqs/psc/faqs-ssi.pdf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5"/>
                        </a:lnSpc>
                        <a:spcBef>
                          <a:spcPts val="70"/>
                        </a:spcBef>
                      </a:pPr>
                      <a:r>
                        <a:rPr dirty="0" sz="900" spc="-2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5822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 marR="268605" indent="-228600">
                        <a:lnSpc>
                          <a:spcPct val="101899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Meets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specific  organ/space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site;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particularly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(for 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COLO)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IAB,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GIT,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OUTI,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OREP. </a:t>
                      </a:r>
                      <a:r>
                        <a:rPr dirty="0" sz="900" spc="-5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Document  </a:t>
                      </a:r>
                      <a:r>
                        <a:rPr dirty="0" sz="9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using </a:t>
                      </a:r>
                      <a:r>
                        <a:rPr dirty="0" sz="9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Tennessee</a:t>
                      </a:r>
                      <a:r>
                        <a:rPr dirty="0" sz="900" spc="-9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Checklist.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67005">
                <a:tc gridSpan="3">
                  <a:txBody>
                    <a:bodyPr/>
                    <a:lstStyle/>
                    <a:p>
                      <a:pPr algn="ctr" marL="256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Notes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FA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95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0515" marR="66675" indent="-228600">
                        <a:lnSpc>
                          <a:spcPct val="101699"/>
                        </a:lnSpc>
                        <a:spcBef>
                          <a:spcPts val="780"/>
                        </a:spcBef>
                        <a:buFont typeface="Wingdings"/>
                        <a:buChar char="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stitch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abscess,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localized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stab wound,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pin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cellulitis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alone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1150" marR="231140" indent="-228600">
                        <a:lnSpc>
                          <a:spcPct val="101899"/>
                        </a:lnSpc>
                        <a:buFont typeface="Wingdings"/>
                        <a:buChar char="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(SI,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DI,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O/S)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reflect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deepest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tissue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layer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involved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during the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window.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1150" marR="349250" indent="-228600">
                        <a:lnSpc>
                          <a:spcPct val="101899"/>
                        </a:lnSpc>
                        <a:buFont typeface="Wingdings"/>
                        <a:buChar char=""/>
                        <a:tabLst>
                          <a:tab pos="311150" algn="l"/>
                          <a:tab pos="311785" algn="l"/>
                        </a:tabLst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O/S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 during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subsequent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continuation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meeting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O/S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SSI.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768095"/>
          <a:ext cx="7019925" cy="435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/>
                <a:gridCol w="228600"/>
                <a:gridCol w="3599815"/>
                <a:gridCol w="1938020"/>
              </a:tblGrid>
              <a:tr h="42227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7.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Outcome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2016 HYST </a:t>
                      </a:r>
                      <a:r>
                        <a:rPr dirty="0" sz="1000" spc="-30" b="1">
                          <a:latin typeface="Trebuchet MS"/>
                          <a:cs typeface="Trebuchet MS"/>
                        </a:rPr>
                        <a:t>SSI</a:t>
                      </a: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audit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7(A):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Select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(a), (b),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(c);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(b)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selected,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define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7(B)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 gridSpan="4"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000" spc="-16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SSI: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definition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279">
                <a:tc rowSpan="3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(b)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SSI: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 marR="67945" indent="57785">
                        <a:lnSpc>
                          <a:spcPct val="101699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deepest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surveillance 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window)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935" indent="-228600">
                        <a:lnSpc>
                          <a:spcPts val="1185"/>
                        </a:lnSpc>
                        <a:buFont typeface="Wingdings"/>
                        <a:buChar char=""/>
                        <a:tabLst>
                          <a:tab pos="36957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(b1) Superficial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incisional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 marL="82550" marR="11620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(date </a:t>
                      </a:r>
                      <a:r>
                        <a:rPr dirty="0" sz="1000" spc="-15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 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depth):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935" indent="-228600">
                        <a:lnSpc>
                          <a:spcPts val="1195"/>
                        </a:lnSpc>
                        <a:buFont typeface="Wingdings"/>
                        <a:buChar char=""/>
                        <a:tabLst>
                          <a:tab pos="36957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(b2)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incisional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935" indent="-22860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369570" algn="l"/>
                          <a:tab pos="357886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(b3)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(Specify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site)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075">
                <a:tc gridSpan="4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(c)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6235">
                <a:tc gridSpan="4">
                  <a:txBody>
                    <a:bodyPr/>
                    <a:lstStyle/>
                    <a:p>
                      <a:pPr marL="340995" marR="552450" indent="-259079">
                        <a:lnSpc>
                          <a:spcPct val="101299"/>
                        </a:lnSpc>
                        <a:spcBef>
                          <a:spcPts val="50"/>
                        </a:spcBef>
                        <a:tabLst>
                          <a:tab pos="5790565" algn="l"/>
                          <a:tab pos="62833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7(B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vi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fe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ame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details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PATOS,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9-13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7(C):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Attribution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HYST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Procedure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 gridSpan="4">
                  <a:txBody>
                    <a:bodyPr/>
                    <a:lstStyle/>
                    <a:p>
                      <a:pPr marL="310515" marR="173355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HYST,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manipulation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6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operative site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after the </a:t>
                      </a:r>
                      <a:r>
                        <a:rPr dirty="0" sz="1000" spc="-16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procedure?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2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6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0" i="1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validator: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context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serial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manipulations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(including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surgery)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affecting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same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2550" marR="60325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operative site,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most recent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intervention.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context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incision,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incisional infections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highest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hierarchy*,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way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distinguish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led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infection.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SSIs,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examined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attribution;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e.g.,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5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HYST,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vaginal 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cuff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HYST.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E.g.;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SPLE,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abscess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bed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spleen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SPLE.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E.g.;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concurrent 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COLO,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pelvic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attributed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HYST,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whereas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assign 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peritonitis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COLO.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(*See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hierarchy</a:t>
                      </a:r>
                      <a:r>
                        <a:rPr dirty="0" sz="1000" spc="-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944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0515" marR="123825" indent="-228600">
                        <a:lnSpc>
                          <a:spcPct val="101699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HYST;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ts val="1190"/>
                        </a:lnSpc>
                        <a:tabLst>
                          <a:tab pos="1346200" algn="l"/>
                        </a:tabLst>
                      </a:pPr>
                      <a:r>
                        <a:rPr dirty="0" u="sng" sz="100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5444616"/>
          <a:ext cx="3908425" cy="143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515620"/>
                <a:gridCol w="2858135"/>
              </a:tblGrid>
              <a:tr h="254635">
                <a:tc gridSpan="3">
                  <a:txBody>
                    <a:bodyPr/>
                    <a:lstStyle/>
                    <a:p>
                      <a:pPr marL="71120" marR="110489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10" b="1">
                          <a:latin typeface="Trebuchet MS"/>
                          <a:cs typeface="Trebuchet MS"/>
                        </a:rPr>
                        <a:t>*NHSN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Principal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Operative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Procedure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Category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Selection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Lists,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5" b="1">
                          <a:latin typeface="Trebuchet MS"/>
                          <a:cs typeface="Trebuchet MS"/>
                        </a:rPr>
                        <a:t>Manual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9,  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4.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50" b="1">
                          <a:latin typeface="Trebuchet MS"/>
                          <a:cs typeface="Trebuchet MS"/>
                        </a:rPr>
                        <a:t>Priority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50" b="1">
                          <a:latin typeface="Trebuchet MS"/>
                          <a:cs typeface="Trebuchet MS"/>
                        </a:rPr>
                        <a:t>Code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35" b="1">
                          <a:latin typeface="Trebuchet MS"/>
                          <a:cs typeface="Trebuchet MS"/>
                        </a:rPr>
                        <a:t>Abdominal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0" b="1">
                          <a:latin typeface="Trebuchet MS"/>
                          <a:cs typeface="Trebuchet MS"/>
                        </a:rPr>
                        <a:t>Operations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LTP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Liver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transplant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14">
                          <a:latin typeface="Arial"/>
                          <a:cs typeface="Arial"/>
                        </a:rPr>
                        <a:t>COLO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Colon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65">
                          <a:latin typeface="Arial"/>
                          <a:cs typeface="Arial"/>
                        </a:rPr>
                        <a:t>BILI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Bile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duct, liver,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pancreatic</a:t>
                      </a:r>
                      <a:r>
                        <a:rPr dirty="0" sz="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35">
                          <a:latin typeface="Arial"/>
                          <a:cs typeface="Arial"/>
                        </a:rPr>
                        <a:t>SB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Small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bowel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50">
                          <a:latin typeface="Arial"/>
                          <a:cs typeface="Arial"/>
                        </a:rPr>
                        <a:t>REC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Rectal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KTP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transplant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14">
                          <a:latin typeface="Arial"/>
                          <a:cs typeface="Arial"/>
                        </a:rPr>
                        <a:t>GAST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Gastric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70">
                          <a:latin typeface="Arial"/>
                          <a:cs typeface="Arial"/>
                        </a:rPr>
                        <a:t>AAA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Abdominal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aortic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aneurysm</a:t>
                      </a:r>
                      <a:r>
                        <a:rPr dirty="0" sz="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repair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45008"/>
          <a:ext cx="3908425" cy="156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515620"/>
                <a:gridCol w="2858135"/>
              </a:tblGrid>
              <a:tr h="254000">
                <a:tc gridSpan="3">
                  <a:txBody>
                    <a:bodyPr/>
                    <a:lstStyle/>
                    <a:p>
                      <a:pPr marL="71120" marR="110489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latin typeface="Trebuchet MS"/>
                          <a:cs typeface="Trebuchet MS"/>
                        </a:rPr>
                        <a:t>*NHSN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Principal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Operative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Procedure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Category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Selection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Lists,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45" b="1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5" b="1">
                          <a:latin typeface="Trebuchet MS"/>
                          <a:cs typeface="Trebuchet MS"/>
                        </a:rPr>
                        <a:t>Manual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60" b="1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9,  </a:t>
                      </a:r>
                      <a:r>
                        <a:rPr dirty="0" sz="800" spc="-55" b="1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8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75" b="1">
                          <a:latin typeface="Trebuchet MS"/>
                          <a:cs typeface="Trebuchet MS"/>
                        </a:rPr>
                        <a:t>4.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9539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25">
                          <a:latin typeface="Arial"/>
                          <a:cs typeface="Arial"/>
                        </a:rPr>
                        <a:t>HYST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Abdominal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hysterectomy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55">
                          <a:latin typeface="Arial"/>
                          <a:cs typeface="Arial"/>
                        </a:rPr>
                        <a:t>CSEC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60">
                          <a:latin typeface="Arial"/>
                          <a:cs typeface="Arial"/>
                        </a:rPr>
                        <a:t>Cesarean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section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XLAP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Exploratory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laparotomy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14">
                          <a:latin typeface="Arial"/>
                          <a:cs typeface="Arial"/>
                        </a:rPr>
                        <a:t>APPY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35">
                          <a:latin typeface="Arial"/>
                          <a:cs typeface="Arial"/>
                        </a:rPr>
                        <a:t>Appendix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20">
                          <a:latin typeface="Arial"/>
                          <a:cs typeface="Arial"/>
                        </a:rPr>
                        <a:t>HER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Herniorrhaphy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NEPH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20">
                          <a:latin typeface="Arial"/>
                          <a:cs typeface="Arial"/>
                        </a:rPr>
                        <a:t>VHYS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Vaginal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hysterectomy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40">
                          <a:latin typeface="Arial"/>
                          <a:cs typeface="Arial"/>
                        </a:rPr>
                        <a:t>SPLE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55">
                          <a:latin typeface="Arial"/>
                          <a:cs typeface="Arial"/>
                        </a:rPr>
                        <a:t>Spleen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CHOL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Gall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bladder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120">
                          <a:latin typeface="Arial"/>
                          <a:cs typeface="Arial"/>
                        </a:rPr>
                        <a:t>OVRY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919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Ovarian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2179573"/>
          <a:ext cx="7025005" cy="1090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715"/>
                <a:gridCol w="4057650"/>
              </a:tblGrid>
              <a:tr h="19050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8.</a:t>
                      </a:r>
                      <a:r>
                        <a:rPr dirty="0" sz="1100" spc="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(For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health department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use) </a:t>
                      </a: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SSI was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missed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facility,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what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reason?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1855">
                <a:tc>
                  <a:txBody>
                    <a:bodyPr/>
                    <a:lstStyle/>
                    <a:p>
                      <a:pPr marL="539115" indent="-228600">
                        <a:lnSpc>
                          <a:spcPts val="1290"/>
                        </a:lnSpc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missed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Misinterpreted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Incorrect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site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MD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ruled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out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539750" algn="l"/>
                          <a:tab pos="2182495" algn="l"/>
                        </a:tabLst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detail: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3249295"/>
            <a:ext cx="4269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Don’t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forget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006FC0"/>
                </a:solidFill>
                <a:latin typeface="Trebuchet MS"/>
                <a:cs typeface="Trebuchet MS"/>
              </a:rPr>
              <a:t>to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006FC0"/>
                </a:solidFill>
                <a:latin typeface="Trebuchet MS"/>
                <a:cs typeface="Trebuchet MS"/>
              </a:rPr>
              <a:t>record</a:t>
            </a:r>
            <a:r>
              <a:rPr dirty="0" sz="1400" spc="-10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006FC0"/>
                </a:solidFill>
                <a:latin typeface="Trebuchet MS"/>
                <a:cs typeface="Trebuchet MS"/>
              </a:rPr>
              <a:t>the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abstraction</a:t>
            </a:r>
            <a:r>
              <a:rPr dirty="0" sz="1400" spc="-10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006FC0"/>
                </a:solidFill>
                <a:latin typeface="Trebuchet MS"/>
                <a:cs typeface="Trebuchet MS"/>
              </a:rPr>
              <a:t>end</a:t>
            </a:r>
            <a:r>
              <a:rPr dirty="0" sz="1400" spc="-10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006FC0"/>
                </a:solidFill>
                <a:latin typeface="Trebuchet MS"/>
                <a:cs typeface="Trebuchet MS"/>
              </a:rPr>
              <a:t>time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006FC0"/>
                </a:solidFill>
                <a:latin typeface="Trebuchet MS"/>
                <a:cs typeface="Trebuchet MS"/>
              </a:rPr>
              <a:t>on</a:t>
            </a:r>
            <a:r>
              <a:rPr dirty="0" sz="1400" spc="-10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006FC0"/>
                </a:solidFill>
                <a:latin typeface="Trebuchet MS"/>
                <a:cs typeface="Trebuchet MS"/>
              </a:rPr>
              <a:t>page</a:t>
            </a:r>
            <a:r>
              <a:rPr dirty="0" sz="1400" spc="-110" b="1">
                <a:solidFill>
                  <a:srgbClr val="006FC0"/>
                </a:solidFill>
                <a:latin typeface="Trebuchet MS"/>
                <a:cs typeface="Trebuchet MS"/>
              </a:rPr>
              <a:t> 1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57948"/>
            <a:ext cx="9157970" cy="106362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6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140">
                <a:solidFill>
                  <a:srgbClr val="4F81BC"/>
                </a:solidFill>
                <a:latin typeface="Georgia"/>
                <a:cs typeface="Georgia"/>
              </a:rPr>
              <a:t>MRSA </a:t>
            </a:r>
            <a:r>
              <a:rPr dirty="0" sz="1600" spc="-30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600" spc="-85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Event </a:t>
            </a:r>
            <a:r>
              <a:rPr dirty="0" sz="1600" spc="-55">
                <a:solidFill>
                  <a:srgbClr val="4F81BC"/>
                </a:solidFill>
                <a:latin typeface="Georgia"/>
                <a:cs typeface="Georgia"/>
              </a:rPr>
              <a:t>(FacWideIN) </a:t>
            </a:r>
            <a:r>
              <a:rPr dirty="0" sz="1600" spc="-45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600" spc="-16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60">
                <a:solidFill>
                  <a:srgbClr val="4F81BC"/>
                </a:solidFill>
                <a:latin typeface="Georgia"/>
                <a:cs typeface="Georgia"/>
              </a:rPr>
              <a:t>Tool</a:t>
            </a:r>
            <a:endParaRPr sz="1600">
              <a:latin typeface="Georgia"/>
              <a:cs typeface="Georgia"/>
            </a:endParaRPr>
          </a:p>
          <a:p>
            <a:pPr marL="70485" marR="5080">
              <a:lnSpc>
                <a:spcPct val="101699"/>
              </a:lnSpc>
              <a:spcBef>
                <a:spcPts val="265"/>
              </a:spcBef>
            </a:pPr>
            <a:r>
              <a:rPr dirty="0" sz="900" spc="-55">
                <a:latin typeface="Arial"/>
                <a:cs typeface="Arial"/>
              </a:rPr>
              <a:t>For </a:t>
            </a:r>
            <a:r>
              <a:rPr dirty="0" sz="900" spc="-25">
                <a:latin typeface="Arial"/>
                <a:cs typeface="Arial"/>
              </a:rPr>
              <a:t>validation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105">
                <a:latin typeface="Arial"/>
                <a:cs typeface="Arial"/>
              </a:rPr>
              <a:t>MRSA </a:t>
            </a:r>
            <a:r>
              <a:rPr dirty="0" sz="900" spc="-35">
                <a:latin typeface="Arial"/>
                <a:cs typeface="Arial"/>
              </a:rPr>
              <a:t>bacteremia </a:t>
            </a:r>
            <a:r>
              <a:rPr dirty="0" sz="900" spc="-30">
                <a:latin typeface="Arial"/>
                <a:cs typeface="Arial"/>
              </a:rPr>
              <a:t>(only) </a:t>
            </a:r>
            <a:r>
              <a:rPr dirty="0" sz="900" spc="-70">
                <a:latin typeface="Arial"/>
                <a:cs typeface="Arial"/>
              </a:rPr>
              <a:t>LabID </a:t>
            </a:r>
            <a:r>
              <a:rPr dirty="0" sz="900" spc="-50">
                <a:latin typeface="Arial"/>
                <a:cs typeface="Arial"/>
              </a:rPr>
              <a:t>Event </a:t>
            </a:r>
            <a:r>
              <a:rPr dirty="0" sz="900" spc="-20">
                <a:latin typeface="Arial"/>
                <a:cs typeface="Arial"/>
              </a:rPr>
              <a:t>reporting </a:t>
            </a:r>
            <a:r>
              <a:rPr dirty="0" sz="900" spc="-15">
                <a:latin typeface="Arial"/>
                <a:cs typeface="Arial"/>
              </a:rPr>
              <a:t>in </a:t>
            </a:r>
            <a:r>
              <a:rPr dirty="0" sz="900" spc="-35">
                <a:latin typeface="Arial"/>
                <a:cs typeface="Arial"/>
              </a:rPr>
              <a:t>acute </a:t>
            </a:r>
            <a:r>
              <a:rPr dirty="0" sz="900" spc="-45">
                <a:latin typeface="Arial"/>
                <a:cs typeface="Arial"/>
              </a:rPr>
              <a:t>care </a:t>
            </a:r>
            <a:r>
              <a:rPr dirty="0" sz="900" spc="-35">
                <a:latin typeface="Arial"/>
                <a:cs typeface="Arial"/>
              </a:rPr>
              <a:t>hospitals conducting </a:t>
            </a:r>
            <a:r>
              <a:rPr dirty="0" sz="900" spc="-70">
                <a:latin typeface="Arial"/>
                <a:cs typeface="Arial"/>
              </a:rPr>
              <a:t>LabID </a:t>
            </a:r>
            <a:r>
              <a:rPr dirty="0" sz="900" spc="-50">
                <a:latin typeface="Arial"/>
                <a:cs typeface="Arial"/>
              </a:rPr>
              <a:t>Event </a:t>
            </a:r>
            <a:r>
              <a:rPr dirty="0" sz="900" spc="-40">
                <a:latin typeface="Arial"/>
                <a:cs typeface="Arial"/>
              </a:rPr>
              <a:t>surveillance </a:t>
            </a:r>
            <a:r>
              <a:rPr dirty="0" sz="900" spc="10">
                <a:latin typeface="Arial"/>
                <a:cs typeface="Arial"/>
              </a:rPr>
              <a:t>for </a:t>
            </a:r>
            <a:r>
              <a:rPr dirty="0" sz="900" spc="-15">
                <a:latin typeface="Arial"/>
                <a:cs typeface="Arial"/>
              </a:rPr>
              <a:t>either </a:t>
            </a:r>
            <a:r>
              <a:rPr dirty="0" sz="900" spc="-105">
                <a:latin typeface="Arial"/>
                <a:cs typeface="Arial"/>
              </a:rPr>
              <a:t>MRSA </a:t>
            </a:r>
            <a:r>
              <a:rPr dirty="0" sz="900" spc="-35">
                <a:latin typeface="Arial"/>
                <a:cs typeface="Arial"/>
              </a:rPr>
              <a:t>bacteremia </a:t>
            </a:r>
            <a:r>
              <a:rPr dirty="0" sz="900" spc="-10">
                <a:latin typeface="Arial"/>
                <a:cs typeface="Arial"/>
              </a:rPr>
              <a:t>or </a:t>
            </a:r>
            <a:r>
              <a:rPr dirty="0" sz="900" spc="-25">
                <a:latin typeface="Arial"/>
                <a:cs typeface="Arial"/>
              </a:rPr>
              <a:t>all </a:t>
            </a:r>
            <a:r>
              <a:rPr dirty="0" sz="900" spc="-105">
                <a:latin typeface="Arial"/>
                <a:cs typeface="Arial"/>
              </a:rPr>
              <a:t>MRSA </a:t>
            </a:r>
            <a:r>
              <a:rPr dirty="0" sz="900" spc="-30">
                <a:latin typeface="Arial"/>
                <a:cs typeface="Arial"/>
              </a:rPr>
              <a:t>clinical </a:t>
            </a:r>
            <a:r>
              <a:rPr dirty="0" sz="900" spc="-55">
                <a:latin typeface="Arial"/>
                <a:cs typeface="Arial"/>
              </a:rPr>
              <a:t>specimens </a:t>
            </a:r>
            <a:r>
              <a:rPr dirty="0" sz="900" spc="-130">
                <a:latin typeface="Arial"/>
                <a:cs typeface="Arial"/>
              </a:rPr>
              <a:t>(EXCLUDES  SCREENING </a:t>
            </a:r>
            <a:r>
              <a:rPr dirty="0" sz="900" spc="-135">
                <a:latin typeface="Arial"/>
                <a:cs typeface="Arial"/>
              </a:rPr>
              <a:t>CULTURES </a:t>
            </a:r>
            <a:r>
              <a:rPr dirty="0" sz="900">
                <a:latin typeface="Arial"/>
                <a:cs typeface="Arial"/>
              </a:rPr>
              <a:t>for </a:t>
            </a:r>
            <a:r>
              <a:rPr dirty="0" sz="900" spc="-30">
                <a:latin typeface="Arial"/>
                <a:cs typeface="Arial"/>
              </a:rPr>
              <a:t>colonization). </a:t>
            </a:r>
            <a:r>
              <a:rPr dirty="0" sz="900" spc="-25">
                <a:latin typeface="Arial"/>
                <a:cs typeface="Arial"/>
              </a:rPr>
              <a:t>Note: </a:t>
            </a:r>
            <a:r>
              <a:rPr dirty="0" sz="900" spc="-75">
                <a:latin typeface="Arial"/>
                <a:cs typeface="Arial"/>
              </a:rPr>
              <a:t>Based </a:t>
            </a:r>
            <a:r>
              <a:rPr dirty="0" sz="900" spc="-25">
                <a:latin typeface="Arial"/>
                <a:cs typeface="Arial"/>
              </a:rPr>
              <a:t>on </a:t>
            </a:r>
            <a:r>
              <a:rPr dirty="0" sz="900" spc="-150">
                <a:latin typeface="Arial"/>
                <a:cs typeface="Arial"/>
              </a:rPr>
              <a:t>CDC </a:t>
            </a:r>
            <a:r>
              <a:rPr dirty="0" sz="900" spc="-45">
                <a:latin typeface="Arial"/>
                <a:cs typeface="Arial"/>
              </a:rPr>
              <a:t>sampling guidance, </a:t>
            </a:r>
            <a:r>
              <a:rPr dirty="0" sz="900" spc="-20">
                <a:latin typeface="Arial"/>
                <a:cs typeface="Arial"/>
              </a:rPr>
              <a:t>this </a:t>
            </a:r>
            <a:r>
              <a:rPr dirty="0" sz="900">
                <a:latin typeface="Arial"/>
                <a:cs typeface="Arial"/>
              </a:rPr>
              <a:t>tool will </a:t>
            </a:r>
            <a:r>
              <a:rPr dirty="0" sz="900" spc="-45">
                <a:latin typeface="Arial"/>
                <a:cs typeface="Arial"/>
              </a:rPr>
              <a:t>be </a:t>
            </a:r>
            <a:r>
              <a:rPr dirty="0" sz="900" spc="-55">
                <a:latin typeface="Arial"/>
                <a:cs typeface="Arial"/>
              </a:rPr>
              <a:t>used </a:t>
            </a:r>
            <a:r>
              <a:rPr dirty="0" sz="900" spc="-10">
                <a:latin typeface="Arial"/>
                <a:cs typeface="Arial"/>
              </a:rPr>
              <a:t>in </a:t>
            </a:r>
            <a:r>
              <a:rPr dirty="0" sz="900" spc="5">
                <a:latin typeface="Arial"/>
                <a:cs typeface="Arial"/>
              </a:rPr>
              <a:t>two </a:t>
            </a:r>
            <a:r>
              <a:rPr dirty="0" sz="900" spc="-50">
                <a:latin typeface="Arial"/>
                <a:cs typeface="Arial"/>
              </a:rPr>
              <a:t>ways; </a:t>
            </a:r>
            <a:r>
              <a:rPr dirty="0" sz="900" spc="-55">
                <a:latin typeface="Arial"/>
                <a:cs typeface="Arial"/>
              </a:rPr>
              <a:t>[Sample </a:t>
            </a:r>
            <a:r>
              <a:rPr dirty="0" sz="900" spc="-30">
                <a:latin typeface="Arial"/>
                <a:cs typeface="Arial"/>
              </a:rPr>
              <a:t>A]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30">
                <a:latin typeface="Arial"/>
                <a:cs typeface="Arial"/>
              </a:rPr>
              <a:t>validate </a:t>
            </a:r>
            <a:r>
              <a:rPr dirty="0" sz="900" spc="-10">
                <a:latin typeface="Arial"/>
                <a:cs typeface="Arial"/>
              </a:rPr>
              <a:t>reportability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130">
                <a:latin typeface="Arial"/>
                <a:cs typeface="Arial"/>
              </a:rPr>
              <a:t>FIRST </a:t>
            </a:r>
            <a:r>
              <a:rPr dirty="0" sz="900" spc="-15">
                <a:latin typeface="Arial"/>
                <a:cs typeface="Arial"/>
              </a:rPr>
              <a:t>inpatient </a:t>
            </a:r>
            <a:r>
              <a:rPr dirty="0" sz="900" spc="-105">
                <a:latin typeface="Arial"/>
                <a:cs typeface="Arial"/>
              </a:rPr>
              <a:t>MRSA </a:t>
            </a:r>
            <a:r>
              <a:rPr dirty="0" sz="900" spc="-20">
                <a:latin typeface="Arial"/>
                <a:cs typeface="Arial"/>
              </a:rPr>
              <a:t>culture </a:t>
            </a:r>
            <a:r>
              <a:rPr dirty="0" sz="900">
                <a:latin typeface="Arial"/>
                <a:cs typeface="Arial"/>
              </a:rPr>
              <a:t>for </a:t>
            </a:r>
            <a:r>
              <a:rPr dirty="0" sz="900" spc="-70">
                <a:latin typeface="Arial"/>
                <a:cs typeface="Arial"/>
              </a:rPr>
              <a:t>a  </a:t>
            </a:r>
            <a:r>
              <a:rPr dirty="0" sz="900" spc="-15">
                <a:latin typeface="Arial"/>
                <a:cs typeface="Arial"/>
              </a:rPr>
              <a:t>patient </a:t>
            </a:r>
            <a:r>
              <a:rPr dirty="0" sz="900" spc="-45">
                <a:latin typeface="Arial"/>
                <a:cs typeface="Arial"/>
              </a:rPr>
              <a:t>and episode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45">
                <a:latin typeface="Arial"/>
                <a:cs typeface="Arial"/>
              </a:rPr>
              <a:t>care, and </a:t>
            </a:r>
            <a:r>
              <a:rPr dirty="0" sz="900" spc="-55">
                <a:latin typeface="Arial"/>
                <a:cs typeface="Arial"/>
              </a:rPr>
              <a:t>[Sample </a:t>
            </a:r>
            <a:r>
              <a:rPr dirty="0" sz="900" spc="-45">
                <a:latin typeface="Arial"/>
                <a:cs typeface="Arial"/>
              </a:rPr>
              <a:t>B]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25">
                <a:latin typeface="Arial"/>
                <a:cs typeface="Arial"/>
              </a:rPr>
              <a:t>validate </a:t>
            </a:r>
            <a:r>
              <a:rPr dirty="0" sz="900" spc="-10">
                <a:latin typeface="Arial"/>
                <a:cs typeface="Arial"/>
              </a:rPr>
              <a:t>reportability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70">
                <a:latin typeface="Arial"/>
                <a:cs typeface="Arial"/>
              </a:rPr>
              <a:t>a </a:t>
            </a:r>
            <a:r>
              <a:rPr dirty="0" sz="900" spc="-45">
                <a:latin typeface="Arial"/>
                <a:cs typeface="Arial"/>
              </a:rPr>
              <a:t>subsequent </a:t>
            </a:r>
            <a:r>
              <a:rPr dirty="0" sz="900" spc="-150">
                <a:latin typeface="Arial"/>
                <a:cs typeface="Arial"/>
              </a:rPr>
              <a:t>SELECTED </a:t>
            </a:r>
            <a:r>
              <a:rPr dirty="0" sz="900" spc="-20">
                <a:latin typeface="Arial"/>
                <a:cs typeface="Arial"/>
              </a:rPr>
              <a:t>(non-first) </a:t>
            </a:r>
            <a:r>
              <a:rPr dirty="0" sz="900" spc="-105">
                <a:latin typeface="Arial"/>
                <a:cs typeface="Arial"/>
              </a:rPr>
              <a:t>MRSA </a:t>
            </a:r>
            <a:r>
              <a:rPr dirty="0" sz="900" spc="-20">
                <a:latin typeface="Arial"/>
                <a:cs typeface="Arial"/>
              </a:rPr>
              <a:t>culture </a:t>
            </a:r>
            <a:r>
              <a:rPr dirty="0" sz="900">
                <a:latin typeface="Arial"/>
                <a:cs typeface="Arial"/>
              </a:rPr>
              <a:t>for </a:t>
            </a:r>
            <a:r>
              <a:rPr dirty="0" sz="900" spc="-70">
                <a:latin typeface="Arial"/>
                <a:cs typeface="Arial"/>
              </a:rPr>
              <a:t>a </a:t>
            </a:r>
            <a:r>
              <a:rPr dirty="0" sz="900" spc="-10">
                <a:latin typeface="Arial"/>
                <a:cs typeface="Arial"/>
              </a:rPr>
              <a:t>patient </a:t>
            </a:r>
            <a:r>
              <a:rPr dirty="0" sz="900" spc="-45">
                <a:latin typeface="Arial"/>
                <a:cs typeface="Arial"/>
              </a:rPr>
              <a:t>and episode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45">
                <a:latin typeface="Arial"/>
                <a:cs typeface="Arial"/>
              </a:rPr>
              <a:t>care. </a:t>
            </a:r>
            <a:r>
              <a:rPr dirty="0" sz="900" spc="-65">
                <a:latin typeface="Arial"/>
                <a:cs typeface="Arial"/>
              </a:rPr>
              <a:t>Sample </a:t>
            </a:r>
            <a:r>
              <a:rPr dirty="0" sz="900" spc="-80">
                <a:latin typeface="Arial"/>
                <a:cs typeface="Arial"/>
              </a:rPr>
              <a:t>A </a:t>
            </a:r>
            <a:r>
              <a:rPr dirty="0" sz="900" spc="-45">
                <a:latin typeface="Arial"/>
                <a:cs typeface="Arial"/>
              </a:rPr>
              <a:t>evaluates </a:t>
            </a:r>
            <a:r>
              <a:rPr dirty="0" sz="900" spc="-10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facility’s </a:t>
            </a:r>
            <a:r>
              <a:rPr dirty="0" sz="900" spc="-15">
                <a:latin typeface="Arial"/>
                <a:cs typeface="Arial"/>
              </a:rPr>
              <a:t>ability </a:t>
            </a:r>
            <a:r>
              <a:rPr dirty="0" sz="900" spc="10">
                <a:latin typeface="Arial"/>
                <a:cs typeface="Arial"/>
              </a:rPr>
              <a:t>to  </a:t>
            </a:r>
            <a:r>
              <a:rPr dirty="0" sz="900" spc="-20">
                <a:latin typeface="Arial"/>
                <a:cs typeface="Arial"/>
              </a:rPr>
              <a:t>link </a:t>
            </a:r>
            <a:r>
              <a:rPr dirty="0" sz="900" spc="-35">
                <a:latin typeface="Arial"/>
                <a:cs typeface="Arial"/>
              </a:rPr>
              <a:t>early </a:t>
            </a:r>
            <a:r>
              <a:rPr dirty="0" sz="900" spc="-15">
                <a:latin typeface="Arial"/>
                <a:cs typeface="Arial"/>
              </a:rPr>
              <a:t>inpatient </a:t>
            </a:r>
            <a:r>
              <a:rPr dirty="0" sz="900" spc="-105">
                <a:latin typeface="Arial"/>
                <a:cs typeface="Arial"/>
              </a:rPr>
              <a:t>MRSA </a:t>
            </a:r>
            <a:r>
              <a:rPr dirty="0" sz="900" spc="-30">
                <a:latin typeface="Arial"/>
                <a:cs typeface="Arial"/>
              </a:rPr>
              <a:t>cultures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30">
                <a:latin typeface="Arial"/>
                <a:cs typeface="Arial"/>
              </a:rPr>
              <a:t>recent </a:t>
            </a:r>
            <a:r>
              <a:rPr dirty="0" sz="900" spc="-50">
                <a:latin typeface="Arial"/>
                <a:cs typeface="Arial"/>
              </a:rPr>
              <a:t>episodes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45">
                <a:latin typeface="Arial"/>
                <a:cs typeface="Arial"/>
              </a:rPr>
              <a:t>care and </a:t>
            </a:r>
            <a:r>
              <a:rPr dirty="0" sz="900" spc="-15">
                <a:latin typeface="Arial"/>
                <a:cs typeface="Arial"/>
              </a:rPr>
              <a:t>affiliated </a:t>
            </a:r>
            <a:r>
              <a:rPr dirty="0" sz="900" spc="-20">
                <a:latin typeface="Arial"/>
                <a:cs typeface="Arial"/>
              </a:rPr>
              <a:t>ED/outpatient </a:t>
            </a:r>
            <a:r>
              <a:rPr dirty="0" sz="900" spc="-55">
                <a:latin typeface="Arial"/>
                <a:cs typeface="Arial"/>
              </a:rPr>
              <a:t>specimens </a:t>
            </a:r>
            <a:r>
              <a:rPr dirty="0" sz="900" spc="-25">
                <a:latin typeface="Arial"/>
                <a:cs typeface="Arial"/>
              </a:rPr>
              <a:t>on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5">
                <a:latin typeface="Arial"/>
                <a:cs typeface="Arial"/>
              </a:rPr>
              <a:t>date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40">
                <a:latin typeface="Arial"/>
                <a:cs typeface="Arial"/>
              </a:rPr>
              <a:t>admission. </a:t>
            </a:r>
            <a:r>
              <a:rPr dirty="0" sz="900" spc="-65">
                <a:latin typeface="Arial"/>
                <a:cs typeface="Arial"/>
              </a:rPr>
              <a:t>Sample </a:t>
            </a:r>
            <a:r>
              <a:rPr dirty="0" sz="900" spc="-114">
                <a:latin typeface="Arial"/>
                <a:cs typeface="Arial"/>
              </a:rPr>
              <a:t>B </a:t>
            </a:r>
            <a:r>
              <a:rPr dirty="0" sz="900" spc="-45">
                <a:latin typeface="Arial"/>
                <a:cs typeface="Arial"/>
              </a:rPr>
              <a:t>evaluates </a:t>
            </a:r>
            <a:r>
              <a:rPr dirty="0" sz="900" spc="-10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facility’s </a:t>
            </a:r>
            <a:r>
              <a:rPr dirty="0" sz="900" spc="-15">
                <a:latin typeface="Arial"/>
                <a:cs typeface="Arial"/>
              </a:rPr>
              <a:t>ability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25">
                <a:latin typeface="Arial"/>
                <a:cs typeface="Arial"/>
              </a:rPr>
              <a:t>correctly </a:t>
            </a:r>
            <a:r>
              <a:rPr dirty="0" sz="900" spc="-50">
                <a:latin typeface="Arial"/>
                <a:cs typeface="Arial"/>
              </a:rPr>
              <a:t>classify </a:t>
            </a:r>
            <a:r>
              <a:rPr dirty="0" sz="900" spc="-30">
                <a:latin typeface="Arial"/>
                <a:cs typeface="Arial"/>
              </a:rPr>
              <a:t>duplicate  </a:t>
            </a:r>
            <a:r>
              <a:rPr dirty="0" sz="900" spc="-60">
                <a:latin typeface="Arial"/>
                <a:cs typeface="Arial"/>
              </a:rPr>
              <a:t>vs. </a:t>
            </a:r>
            <a:r>
              <a:rPr dirty="0" sz="900" spc="-20">
                <a:latin typeface="Arial"/>
                <a:cs typeface="Arial"/>
              </a:rPr>
              <a:t>reportable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events.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3004" y="1416050"/>
          <a:ext cx="9415145" cy="550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"/>
                <a:gridCol w="403860"/>
                <a:gridCol w="284480"/>
                <a:gridCol w="171450"/>
                <a:gridCol w="220344"/>
                <a:gridCol w="292100"/>
                <a:gridCol w="481964"/>
                <a:gridCol w="146685"/>
                <a:gridCol w="109219"/>
                <a:gridCol w="575944"/>
                <a:gridCol w="395604"/>
                <a:gridCol w="60325"/>
                <a:gridCol w="513079"/>
                <a:gridCol w="509904"/>
                <a:gridCol w="174625"/>
                <a:gridCol w="57150"/>
                <a:gridCol w="52704"/>
                <a:gridCol w="802639"/>
                <a:gridCol w="95250"/>
                <a:gridCol w="132079"/>
                <a:gridCol w="163829"/>
                <a:gridCol w="863600"/>
                <a:gridCol w="171450"/>
                <a:gridCol w="456565"/>
                <a:gridCol w="455929"/>
                <a:gridCol w="224154"/>
                <a:gridCol w="459104"/>
                <a:gridCol w="684529"/>
              </a:tblGrid>
              <a:tr h="322580">
                <a:tc gridSpan="16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5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50" spc="-75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Event Surveillance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50" spc="-100">
                          <a:latin typeface="Arial"/>
                          <a:cs typeface="Arial"/>
                        </a:rPr>
                        <a:t>(NHSN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monthly reporting</a:t>
                      </a:r>
                      <a:r>
                        <a:rPr dirty="0" sz="9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plan)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marL="548005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SzPct val="105263"/>
                        <a:buFont typeface="Wingdings"/>
                        <a:buChar char=""/>
                        <a:tabLst>
                          <a:tab pos="548005" algn="l"/>
                        </a:tabLst>
                      </a:pPr>
                      <a:r>
                        <a:rPr dirty="0" sz="95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omit </a:t>
                      </a:r>
                      <a:r>
                        <a:rPr dirty="0" sz="95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5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)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548005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5263"/>
                        <a:buFont typeface="Wingdings"/>
                        <a:buChar char=""/>
                        <a:tabLst>
                          <a:tab pos="548005" algn="l"/>
                        </a:tabLst>
                      </a:pPr>
                      <a:r>
                        <a:rPr dirty="0" sz="95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50" spc="-5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95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5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950" spc="-30">
                          <a:latin typeface="Arial"/>
                          <a:cs typeface="Arial"/>
                        </a:rPr>
                        <a:t>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50" spc="-50" b="1">
                          <a:latin typeface="Trebuchet MS"/>
                          <a:cs typeface="Trebuchet MS"/>
                        </a:rPr>
                        <a:t>Sample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50" spc="-85" b="1" i="1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950" spc="-6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75" b="1" i="1">
                          <a:latin typeface="Arial"/>
                          <a:cs typeface="Arial"/>
                        </a:rPr>
                        <a:t>one: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4">
                  <a:txBody>
                    <a:bodyPr/>
                    <a:lstStyle/>
                    <a:p>
                      <a:pPr marL="216535" indent="-13398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Wingdings"/>
                        <a:buChar char=""/>
                        <a:tabLst>
                          <a:tab pos="217170" algn="l"/>
                        </a:tabLst>
                      </a:pPr>
                      <a:r>
                        <a:rPr dirty="0" sz="950" spc="-65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A: </a:t>
                      </a:r>
                      <a:r>
                        <a:rPr dirty="0" sz="950" spc="-30">
                          <a:latin typeface="Arial"/>
                          <a:cs typeface="Arial"/>
                        </a:rPr>
                        <a:t>validating </a:t>
                      </a:r>
                      <a:r>
                        <a:rPr dirty="0" sz="950" spc="20">
                          <a:latin typeface="Arial"/>
                          <a:cs typeface="Arial"/>
                        </a:rPr>
                        <a:t>“first”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50" spc="-110">
                          <a:latin typeface="Arial"/>
                          <a:cs typeface="Arial"/>
                        </a:rPr>
                        <a:t>MRSA</a:t>
                      </a:r>
                      <a:r>
                        <a:rPr dirty="0" sz="95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culture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15">
                          <a:latin typeface="Arial"/>
                          <a:cs typeface="Arial"/>
                        </a:rPr>
                        <a:t>“first”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9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culture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26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4">
                  <a:txBody>
                    <a:bodyPr/>
                    <a:lstStyle/>
                    <a:p>
                      <a:pPr marL="216535" indent="-13398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Wingdings"/>
                        <a:buChar char=""/>
                        <a:tabLst>
                          <a:tab pos="217170" algn="l"/>
                        </a:tabLst>
                      </a:pPr>
                      <a:r>
                        <a:rPr dirty="0" sz="950" spc="-65">
                          <a:latin typeface="Arial"/>
                          <a:cs typeface="Arial"/>
                        </a:rPr>
                        <a:t>Sample B: </a:t>
                      </a:r>
                      <a:r>
                        <a:rPr dirty="0" sz="950" spc="-30">
                          <a:latin typeface="Arial"/>
                          <a:cs typeface="Arial"/>
                        </a:rPr>
                        <a:t>validating </a:t>
                      </a:r>
                      <a:r>
                        <a:rPr dirty="0" sz="950" spc="-160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50" spc="-110">
                          <a:latin typeface="Arial"/>
                          <a:cs typeface="Arial"/>
                        </a:rPr>
                        <a:t>MRSA</a:t>
                      </a:r>
                      <a:r>
                        <a:rPr dirty="0" sz="9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culture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160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lab</a:t>
                      </a:r>
                      <a:r>
                        <a:rPr dirty="0" sz="95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culture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3370">
                <a:tc gridSpan="2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70" b="1" i="1">
                          <a:latin typeface="Arial"/>
                          <a:cs typeface="Arial"/>
                        </a:rPr>
                        <a:t>Instructions: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43180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u="sng" sz="900" spc="-6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For Sample </a:t>
                      </a:r>
                      <a:r>
                        <a:rPr dirty="0" u="sng" sz="9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A: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Begin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80" i="1">
                          <a:latin typeface="Trebuchet MS"/>
                          <a:cs typeface="Trebuchet MS"/>
                        </a:rPr>
                        <a:t>“first”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inpati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bacteremia.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Next,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identify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MRSA-positive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other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facility-affiliated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outpatient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date.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such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pecimen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identified,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enter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2,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row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S1. Then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enter the </a:t>
                      </a:r>
                      <a:r>
                        <a:rPr dirty="0" sz="900" spc="-80" i="1">
                          <a:latin typeface="Trebuchet MS"/>
                          <a:cs typeface="Trebuchet MS"/>
                        </a:rPr>
                        <a:t>“first”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specimen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row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S2.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ED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facilit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y-affiliated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outpatient 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specimen is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identified,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enter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80" i="1">
                          <a:latin typeface="Trebuchet MS"/>
                          <a:cs typeface="Trebuchet MS"/>
                        </a:rPr>
                        <a:t>“first”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5" i="1">
                          <a:latin typeface="Trebuchet MS"/>
                          <a:cs typeface="Trebuchet MS"/>
                        </a:rPr>
                        <a:t>MRSA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Culture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2,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ow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S1.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Exception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affiliated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outpatient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admission,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reporters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allowed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assign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admission.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investigation,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determine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had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stay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14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collection,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whether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MRSA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Culture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reported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60" i="1">
                          <a:latin typeface="Trebuchet MS"/>
                          <a:cs typeface="Trebuchet MS"/>
                        </a:rPr>
                        <a:t>collected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within that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timeframe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same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location.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Working across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row, determine </a:t>
                      </a:r>
                      <a:r>
                        <a:rPr dirty="0" sz="900" spc="-80" i="1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chosen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(“first”)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laboratory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reportable*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NHSN.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76200">
                        <a:lnSpc>
                          <a:spcPct val="101899"/>
                        </a:lnSpc>
                      </a:pPr>
                      <a:r>
                        <a:rPr dirty="0" u="sng" sz="900" spc="-6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For Sample </a:t>
                      </a:r>
                      <a:r>
                        <a:rPr dirty="0" u="sng" sz="900" spc="-6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B: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Begin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culture.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sorted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list,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identify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most recent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specimen.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found, enter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theses specimens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starting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row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S1.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was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location, enter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(non-first) 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row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S1.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Working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row,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laboratory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reportable*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NHSN.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5735">
                <a:tc gridSpan="28">
                  <a:txBody>
                    <a:bodyPr/>
                    <a:lstStyle/>
                    <a:p>
                      <a:pPr marL="81915">
                        <a:lnSpc>
                          <a:spcPts val="1140"/>
                        </a:lnSpc>
                        <a:spcBef>
                          <a:spcPts val="70"/>
                        </a:spcBef>
                      </a:pPr>
                      <a:r>
                        <a:rPr dirty="0" sz="950" spc="-55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950" spc="-45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950" spc="-35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950" spc="-65" b="1">
                          <a:latin typeface="Trebuchet MS"/>
                          <a:cs typeface="Trebuchet MS"/>
                        </a:rPr>
                        <a:t>Record</a:t>
                      </a:r>
                      <a:r>
                        <a:rPr dirty="0" sz="950" spc="-1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50" spc="-50" b="1">
                          <a:latin typeface="Trebuchet MS"/>
                          <a:cs typeface="Trebuchet MS"/>
                        </a:rPr>
                        <a:t>IDENTIFIERS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845">
                <a:tc gridSpan="7">
                  <a:txBody>
                    <a:bodyPr/>
                    <a:lstStyle/>
                    <a:p>
                      <a:pPr marL="81915">
                        <a:lnSpc>
                          <a:spcPts val="1135"/>
                        </a:lnSpc>
                      </a:pPr>
                      <a:r>
                        <a:rPr dirty="0" sz="950" spc="-114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orgID#: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marL="10985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Audit: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marL="92710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Arial"/>
                          <a:cs typeface="Arial"/>
                        </a:rPr>
                        <a:t>Reviewer</a:t>
                      </a:r>
                      <a:r>
                        <a:rPr dirty="0" sz="9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Initials: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845">
                <a:tc gridSpan="7">
                  <a:txBody>
                    <a:bodyPr/>
                    <a:lstStyle/>
                    <a:p>
                      <a:pPr marL="81915">
                        <a:lnSpc>
                          <a:spcPts val="1140"/>
                        </a:lnSpc>
                      </a:pPr>
                      <a:r>
                        <a:rPr dirty="0" sz="950" spc="-60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Time: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marL="109855">
                        <a:lnSpc>
                          <a:spcPts val="1140"/>
                        </a:lnSpc>
                      </a:pPr>
                      <a:r>
                        <a:rPr dirty="0" sz="950" spc="-8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Time: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marL="90805">
                        <a:lnSpc>
                          <a:spcPts val="1140"/>
                        </a:lnSpc>
                      </a:pPr>
                      <a:r>
                        <a:rPr dirty="0" sz="950" spc="-5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spent reviewing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50" spc="-3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9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(minutes):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480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125"/>
                        </a:lnSpc>
                      </a:pPr>
                      <a:r>
                        <a:rPr dirty="0" sz="95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50" spc="-65">
                          <a:latin typeface="Arial"/>
                          <a:cs typeface="Arial"/>
                        </a:rPr>
                        <a:t> ID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3185">
                        <a:lnSpc>
                          <a:spcPts val="1125"/>
                        </a:lnSpc>
                      </a:pPr>
                      <a:r>
                        <a:rPr dirty="0" sz="95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14">
                          <a:latin typeface="Arial"/>
                          <a:cs typeface="Arial"/>
                        </a:rPr>
                        <a:t>DOB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marL="59690" marR="240029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dirty="0" u="sng" sz="950" spc="-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Date (Date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 inpatient  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50" spc="-9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“observation” 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“admitted”</a:t>
                      </a:r>
                      <a:r>
                        <a:rPr dirty="0" sz="9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patient):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marL="91440" marR="246379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dirty="0" sz="950" spc="-40">
                          <a:latin typeface="Arial"/>
                          <a:cs typeface="Arial"/>
                        </a:rPr>
                        <a:t>Facility Location 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1 (Specific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50" spc="-40">
                          <a:latin typeface="Arial"/>
                          <a:cs typeface="Arial"/>
                        </a:rPr>
                        <a:t>bedded 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name;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not  </a:t>
                      </a:r>
                      <a:r>
                        <a:rPr dirty="0" sz="950" spc="-85">
                          <a:latin typeface="Arial"/>
                          <a:cs typeface="Arial"/>
                        </a:rPr>
                        <a:t>ED):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542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50" spc="-100">
                          <a:latin typeface="Arial"/>
                          <a:cs typeface="Arial"/>
                        </a:rPr>
                        <a:t>HICNO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585470" algn="l"/>
                        </a:tabLst>
                      </a:pPr>
                      <a:r>
                        <a:rPr dirty="0" sz="950" spc="-55">
                          <a:latin typeface="Arial"/>
                          <a:cs typeface="Arial"/>
                        </a:rPr>
                        <a:t>Gender	</a:t>
                      </a:r>
                      <a:r>
                        <a:rPr dirty="0" sz="950" spc="-14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15">
                          <a:latin typeface="Arial"/>
                          <a:cs typeface="Arial"/>
                        </a:rPr>
                        <a:t>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450">
                <a:tc gridSpan="28">
                  <a:txBody>
                    <a:bodyPr/>
                    <a:lstStyle/>
                    <a:p>
                      <a:pPr marL="81915" marR="246379">
                        <a:lnSpc>
                          <a:spcPct val="102200"/>
                        </a:lnSpc>
                        <a:spcBef>
                          <a:spcPts val="45"/>
                        </a:spcBef>
                      </a:pPr>
                      <a:r>
                        <a:rPr dirty="0" sz="900" spc="-6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900" spc="-80" b="1">
                          <a:latin typeface="Trebuchet MS"/>
                          <a:cs typeface="Trebuchet MS"/>
                        </a:rPr>
                        <a:t>1: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900" spc="-65" b="1">
                          <a:latin typeface="Trebuchet MS"/>
                          <a:cs typeface="Trebuchet MS"/>
                        </a:rPr>
                        <a:t>care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locations and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transfer </a:t>
                      </a:r>
                      <a:r>
                        <a:rPr dirty="0" sz="900" spc="-50" b="1">
                          <a:latin typeface="Trebuchet MS"/>
                          <a:cs typeface="Trebuchet MS"/>
                        </a:rPr>
                        <a:t>dates: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validating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dates and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ADT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900" spc="-75" b="1" i="1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900" spc="-40" b="1" i="1">
                          <a:latin typeface="Arial"/>
                          <a:cs typeface="Arial"/>
                        </a:rPr>
                        <a:t>to the date </a:t>
                      </a:r>
                      <a:r>
                        <a:rPr dirty="0" sz="900" spc="-4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5" b="1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75" b="1" i="1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900" spc="-12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step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validation)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5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88900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5250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gridSpan="5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88900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5250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gridSpan="2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6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900" spc="-80" b="1">
                          <a:latin typeface="Trebuchet MS"/>
                          <a:cs typeface="Trebuchet MS"/>
                        </a:rPr>
                        <a:t>2: </a:t>
                      </a:r>
                      <a:r>
                        <a:rPr dirty="0" sz="900" spc="-50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900" b="1">
                          <a:latin typeface="Trebuchet MS"/>
                          <a:cs typeface="Trebuchet MS"/>
                        </a:rPr>
                        <a:t>MRSA </a:t>
                      </a:r>
                      <a:r>
                        <a:rPr dirty="0" sz="900" spc="-35" b="1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z="9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Cultures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290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A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B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C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4455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6360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89535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F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93980" marR="134620">
                        <a:lnSpc>
                          <a:spcPts val="1110"/>
                        </a:lnSpc>
                      </a:pPr>
                      <a:r>
                        <a:rPr dirty="0" sz="900" spc="-35" b="1">
                          <a:latin typeface="Trebuchet MS"/>
                          <a:cs typeface="Trebuchet MS"/>
                        </a:rPr>
                        <a:t>G </a:t>
                      </a:r>
                      <a:r>
                        <a:rPr dirty="0" sz="900" spc="-70" b="1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900" spc="-70" b="1" i="1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900" spc="-65" b="1" i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25" b="1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30" b="1" i="1">
                          <a:latin typeface="Arial"/>
                          <a:cs typeface="Arial"/>
                        </a:rPr>
                        <a:t>all  </a:t>
                      </a:r>
                      <a:r>
                        <a:rPr dirty="0" sz="900" spc="-85" b="1" i="1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1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 b="1" i="1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900" spc="-65" b="1"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ts val="1070"/>
                        </a:lnSpc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H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8325">
                <a:tc>
                  <a:txBody>
                    <a:bodyPr/>
                    <a:lstStyle/>
                    <a:p>
                      <a:pPr marL="81915" marR="8890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Lab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#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915" marR="15430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collection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2550" marR="7556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collection*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4455" marR="21971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since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Culture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6360" marR="10668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location?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89535" marR="110489" indent="2540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“duplicate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specimen”,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i.e.;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≤14 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since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Culture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9535" marR="19177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patient in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(could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9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care)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93980" marR="18288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9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3980" marR="1689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9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month?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 marR="39560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Reportable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NHSN**?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S1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900" spc="-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9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spc="2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1070"/>
                        </a:lnSpc>
                        <a:tabLst>
                          <a:tab pos="333375" algn="l"/>
                        </a:tabLst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3360" indent="-127635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1399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4629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1526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590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1653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65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1653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17804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17804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0979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2161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2288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4154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2479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30504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81915">
                        <a:lnSpc>
                          <a:spcPts val="1065"/>
                        </a:lnSpc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S2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900" spc="-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9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spc="2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4455">
                        <a:lnSpc>
                          <a:spcPts val="1065"/>
                        </a:lnSpc>
                        <a:tabLst>
                          <a:tab pos="333375" algn="l"/>
                        </a:tabLst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4629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1526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15900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1653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17804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17804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0979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2161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0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2288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4154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2479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30504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indent="-128270">
                        <a:lnSpc>
                          <a:spcPts val="106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81915">
                        <a:lnSpc>
                          <a:spcPts val="1075"/>
                        </a:lnSpc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S3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07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900" spc="-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9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 spc="2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4455">
                        <a:lnSpc>
                          <a:spcPts val="1075"/>
                        </a:lnSpc>
                        <a:tabLst>
                          <a:tab pos="333375" algn="l"/>
                        </a:tabLst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4629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1526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15900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1653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17804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17804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0979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2161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2250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2288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4154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2479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30504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indent="-128270">
                        <a:lnSpc>
                          <a:spcPts val="107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020">
                <a:tc gridSpan="28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*Reportable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if: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42965" cy="19678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Chapter </a:t>
            </a:r>
            <a:r>
              <a:rPr dirty="0" sz="1600" spc="-100" b="1">
                <a:solidFill>
                  <a:srgbClr val="4F81BC"/>
                </a:solidFill>
                <a:latin typeface="Georgia"/>
                <a:cs typeface="Georgia"/>
              </a:rPr>
              <a:t>2: </a:t>
            </a:r>
            <a:r>
              <a:rPr dirty="0" sz="1600" spc="-125" b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Conducting </a:t>
            </a:r>
            <a:r>
              <a:rPr dirty="0" sz="1600" spc="-4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600" spc="19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265" b="1">
                <a:solidFill>
                  <a:srgbClr val="4F81BC"/>
                </a:solidFill>
                <a:latin typeface="Georgia"/>
                <a:cs typeface="Georgia"/>
              </a:rPr>
              <a:t>NHSN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600">
              <a:latin typeface="Georgia"/>
              <a:cs typeface="Georgia"/>
            </a:endParaRPr>
          </a:p>
          <a:p>
            <a:pPr marL="12700" marR="5080">
              <a:lnSpc>
                <a:spcPct val="117100"/>
              </a:lnSpc>
              <a:spcBef>
                <a:spcPts val="35"/>
              </a:spcBef>
            </a:pP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targeted validation </a:t>
            </a:r>
            <a:r>
              <a:rPr dirty="0" sz="1100" spc="-50">
                <a:latin typeface="Arial"/>
                <a:cs typeface="Arial"/>
              </a:rPr>
              <a:t>approach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use </a:t>
            </a:r>
            <a:r>
              <a:rPr dirty="0" sz="1100" spc="-55">
                <a:latin typeface="Arial"/>
                <a:cs typeface="Arial"/>
              </a:rPr>
              <a:t>resources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efficiently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possible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errors, </a:t>
            </a:r>
            <a:r>
              <a:rPr dirty="0" sz="1100" spc="-25">
                <a:latin typeface="Arial"/>
                <a:cs typeface="Arial"/>
              </a:rPr>
              <a:t>particularly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75">
                <a:latin typeface="Arial"/>
                <a:cs typeface="Arial"/>
              </a:rPr>
              <a:t>caused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correctable </a:t>
            </a:r>
            <a:r>
              <a:rPr dirty="0" sz="1100" spc="-45">
                <a:latin typeface="Arial"/>
                <a:cs typeface="Arial"/>
              </a:rPr>
              <a:t>systematic surveillance </a:t>
            </a:r>
            <a:r>
              <a:rPr dirty="0" sz="1100" spc="-40">
                <a:latin typeface="Arial"/>
                <a:cs typeface="Arial"/>
              </a:rPr>
              <a:t>problems </a:t>
            </a:r>
            <a:r>
              <a:rPr dirty="0" sz="1100" spc="-5">
                <a:latin typeface="Arial"/>
                <a:cs typeface="Arial"/>
              </a:rPr>
              <a:t>or  </a:t>
            </a:r>
            <a:r>
              <a:rPr dirty="0" sz="1100" spc="-45">
                <a:latin typeface="Arial"/>
                <a:cs typeface="Arial"/>
              </a:rPr>
              <a:t>misconceptions.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recommended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85">
                <a:latin typeface="Arial"/>
                <a:cs typeface="Arial"/>
              </a:rPr>
              <a:t>sizes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enriched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50">
                <a:latin typeface="Arial"/>
                <a:cs typeface="Arial"/>
              </a:rPr>
              <a:t>frames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reasonable  </a:t>
            </a:r>
            <a:r>
              <a:rPr dirty="0" sz="1100" spc="-65">
                <a:latin typeface="Arial"/>
                <a:cs typeface="Arial"/>
              </a:rPr>
              <a:t>chance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20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they </a:t>
            </a:r>
            <a:r>
              <a:rPr dirty="0" sz="1100" spc="-35">
                <a:latin typeface="Arial"/>
                <a:cs typeface="Arial"/>
              </a:rPr>
              <a:t>exist.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70">
                <a:latin typeface="Arial"/>
                <a:cs typeface="Arial"/>
              </a:rPr>
              <a:t>scope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5">
                <a:latin typeface="Arial"/>
                <a:cs typeface="Arial"/>
              </a:rPr>
              <a:t>includes </a:t>
            </a:r>
            <a:r>
              <a:rPr dirty="0" sz="1100" spc="-65">
                <a:latin typeface="Arial"/>
                <a:cs typeface="Arial"/>
              </a:rPr>
              <a:t>six </a:t>
            </a:r>
            <a:r>
              <a:rPr dirty="0" sz="1100" spc="-35">
                <a:latin typeface="Arial"/>
                <a:cs typeface="Arial"/>
              </a:rPr>
              <a:t>metrics: 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locations,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locations,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135">
                <a:latin typeface="Arial"/>
                <a:cs typeface="Arial"/>
              </a:rPr>
              <a:t>SSI,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135">
                <a:latin typeface="Arial"/>
                <a:cs typeface="Arial"/>
              </a:rPr>
              <a:t>SSI,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5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40">
                <a:latin typeface="Arial"/>
                <a:cs typeface="Arial"/>
              </a:rPr>
              <a:t>consistent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40">
                <a:latin typeface="Arial"/>
                <a:cs typeface="Arial"/>
              </a:rPr>
              <a:t>CMS </a:t>
            </a:r>
            <a:r>
              <a:rPr dirty="0" sz="1100" spc="-20">
                <a:latin typeface="Arial"/>
                <a:cs typeface="Arial"/>
              </a:rPr>
              <a:t>Inpatient </a:t>
            </a:r>
            <a:r>
              <a:rPr dirty="0" sz="1100" spc="-35">
                <a:latin typeface="Arial"/>
                <a:cs typeface="Arial"/>
              </a:rPr>
              <a:t>Quality </a:t>
            </a:r>
            <a:r>
              <a:rPr dirty="0" sz="1100" spc="-45">
                <a:latin typeface="Arial"/>
                <a:cs typeface="Arial"/>
              </a:rPr>
              <a:t>Reporting </a:t>
            </a:r>
            <a:r>
              <a:rPr dirty="0" sz="1100" spc="-55">
                <a:latin typeface="Arial"/>
                <a:cs typeface="Arial"/>
              </a:rPr>
              <a:t>Program  </a:t>
            </a:r>
            <a:r>
              <a:rPr dirty="0" sz="1100" spc="-3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752" y="2557526"/>
            <a:ext cx="5938520" cy="68961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If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unable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secure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resources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complete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10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validation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standard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all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six</a:t>
            </a:r>
            <a:r>
              <a:rPr dirty="0" sz="1100" spc="-10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HAIs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listed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above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at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endParaRPr sz="1100">
              <a:latin typeface="Trebuchet MS"/>
              <a:cs typeface="Trebuchet MS"/>
            </a:endParaRPr>
          </a:p>
          <a:p>
            <a:pPr marL="67945" marR="246379">
              <a:lnSpc>
                <a:spcPct val="101800"/>
              </a:lnSpc>
            </a:pP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prescribed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number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facilities,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then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narrow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scope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HAIs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validated,</a:t>
            </a:r>
            <a:r>
              <a:rPr dirty="0" sz="1100" spc="-10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while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maintaining 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sample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sizes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chosen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metrics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recommended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number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facilities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derive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robust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5"/>
              </a:spcBef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information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about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performance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facilities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selected</a:t>
            </a:r>
            <a:r>
              <a:rPr dirty="0" sz="1100" spc="-21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metrics.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394685"/>
            <a:ext cx="5906135" cy="557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730">
              <a:lnSpc>
                <a:spcPct val="117000"/>
              </a:lnSpc>
              <a:spcBef>
                <a:spcPts val="100"/>
              </a:spcBef>
            </a:pPr>
            <a:r>
              <a:rPr dirty="0" sz="1100" spc="-50">
                <a:latin typeface="Arial"/>
                <a:cs typeface="Arial"/>
              </a:rPr>
              <a:t>When </a:t>
            </a:r>
            <a:r>
              <a:rPr dirty="0" sz="1100" spc="-45">
                <a:latin typeface="Arial"/>
                <a:cs typeface="Arial"/>
              </a:rPr>
              <a:t>selecting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validate, oversight </a:t>
            </a:r>
            <a:r>
              <a:rPr dirty="0" sz="1100" spc="-70">
                <a:latin typeface="Arial"/>
                <a:cs typeface="Arial"/>
              </a:rPr>
              <a:t>agencies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65">
                <a:latin typeface="Arial"/>
                <a:cs typeface="Arial"/>
              </a:rPr>
              <a:t>choose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50">
                <a:latin typeface="Arial"/>
                <a:cs typeface="Arial"/>
              </a:rPr>
              <a:t>experience </a:t>
            </a:r>
            <a:r>
              <a:rPr dirty="0" sz="1100" spc="-10">
                <a:latin typeface="Arial"/>
                <a:cs typeface="Arial"/>
              </a:rPr>
              <a:t>and/or </a:t>
            </a:r>
            <a:r>
              <a:rPr dirty="0" sz="1100" spc="-40">
                <a:latin typeface="Arial"/>
                <a:cs typeface="Arial"/>
              </a:rPr>
              <a:t>data  </a:t>
            </a:r>
            <a:r>
              <a:rPr dirty="0" sz="1100" spc="-60">
                <a:latin typeface="Arial"/>
                <a:cs typeface="Arial"/>
              </a:rPr>
              <a:t>analysis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prioritize </a:t>
            </a:r>
            <a:r>
              <a:rPr dirty="0" sz="1100" spc="-60">
                <a:latin typeface="Arial"/>
                <a:cs typeface="Arial"/>
              </a:rPr>
              <a:t>choices.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example, </a:t>
            </a:r>
            <a:r>
              <a:rPr dirty="0" sz="1100" spc="15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2015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Toolkit, </a:t>
            </a:r>
            <a:r>
              <a:rPr dirty="0" sz="1100" spc="-70">
                <a:latin typeface="Arial"/>
                <a:cs typeface="Arial"/>
              </a:rPr>
              <a:t>agencies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80">
                <a:latin typeface="Arial"/>
                <a:cs typeface="Arial"/>
              </a:rPr>
              <a:t>seek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focus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2016. </a:t>
            </a:r>
            <a:r>
              <a:rPr dirty="0" sz="1100" spc="-85">
                <a:latin typeface="Arial"/>
                <a:cs typeface="Arial"/>
              </a:rPr>
              <a:t>Those 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high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rates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particular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40">
                <a:latin typeface="Arial"/>
                <a:cs typeface="Arial"/>
              </a:rPr>
              <a:t>wish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focus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problem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assist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  </a:t>
            </a:r>
            <a:r>
              <a:rPr dirty="0" sz="1100" spc="-25">
                <a:latin typeface="Arial"/>
                <a:cs typeface="Arial"/>
              </a:rPr>
              <a:t>prevention.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17100"/>
              </a:lnSpc>
            </a:pPr>
            <a:r>
              <a:rPr dirty="0" sz="1100" spc="-45">
                <a:latin typeface="Arial"/>
                <a:cs typeface="Arial"/>
              </a:rPr>
              <a:t>Facilities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audits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65">
                <a:latin typeface="Arial"/>
                <a:cs typeface="Arial"/>
              </a:rPr>
              <a:t>suggested </a:t>
            </a:r>
            <a:r>
              <a:rPr dirty="0" sz="1100" spc="-50">
                <a:latin typeface="Arial"/>
                <a:cs typeface="Arial"/>
              </a:rPr>
              <a:t>sampling </a:t>
            </a:r>
            <a:r>
              <a:rPr dirty="0" sz="1100" spc="-25">
                <a:latin typeface="Arial"/>
                <a:cs typeface="Arial"/>
              </a:rPr>
              <a:t>method 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still</a:t>
            </a:r>
            <a:r>
              <a:rPr dirty="0" sz="1100" spc="-50">
                <a:latin typeface="Arial"/>
                <a:cs typeface="Arial"/>
              </a:rPr>
              <a:t> be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held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accountable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high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quality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programs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conducting  </a:t>
            </a:r>
            <a:r>
              <a:rPr dirty="0" sz="1100" spc="-15">
                <a:latin typeface="Arial"/>
                <a:cs typeface="Arial"/>
              </a:rPr>
              <a:t>internal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0">
                <a:latin typeface="Arial"/>
                <a:cs typeface="Arial"/>
              </a:rPr>
              <a:t>activities. </a:t>
            </a:r>
            <a:r>
              <a:rPr dirty="0" sz="1100" spc="-60">
                <a:latin typeface="Arial"/>
                <a:cs typeface="Arial"/>
              </a:rPr>
              <a:t>Requesting </a:t>
            </a:r>
            <a:r>
              <a:rPr dirty="0" sz="1100" spc="-50">
                <a:latin typeface="Arial"/>
                <a:cs typeface="Arial"/>
              </a:rPr>
              <a:t>evidence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up-to-date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15">
                <a:latin typeface="Arial"/>
                <a:cs typeface="Arial"/>
              </a:rPr>
              <a:t>reporter </a:t>
            </a:r>
            <a:r>
              <a:rPr dirty="0" sz="1100" spc="-20">
                <a:latin typeface="Arial"/>
                <a:cs typeface="Arial"/>
              </a:rPr>
              <a:t>training </a:t>
            </a:r>
            <a:r>
              <a:rPr dirty="0" sz="1100" spc="-65">
                <a:latin typeface="Arial"/>
                <a:cs typeface="Arial"/>
              </a:rPr>
              <a:t>(such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60">
                <a:latin typeface="Arial"/>
                <a:cs typeface="Arial"/>
              </a:rPr>
              <a:t>2016  </a:t>
            </a:r>
            <a:r>
              <a:rPr dirty="0" sz="1100" spc="-20">
                <a:latin typeface="Arial"/>
                <a:cs typeface="Arial"/>
              </a:rPr>
              <a:t>certificate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5">
                <a:latin typeface="Arial"/>
                <a:cs typeface="Arial"/>
              </a:rPr>
              <a:t>successful </a:t>
            </a:r>
            <a:r>
              <a:rPr dirty="0" sz="1100" spc="-25">
                <a:latin typeface="Arial"/>
                <a:cs typeface="Arial"/>
              </a:rPr>
              <a:t>completion </a:t>
            </a:r>
            <a:r>
              <a:rPr dirty="0" sz="1100" spc="-40">
                <a:latin typeface="Arial"/>
                <a:cs typeface="Arial"/>
              </a:rPr>
              <a:t>produced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5">
                <a:latin typeface="Arial"/>
                <a:cs typeface="Arial"/>
              </a:rPr>
              <a:t>NHSN’s </a:t>
            </a:r>
            <a:r>
              <a:rPr dirty="0" sz="1100" spc="-25">
                <a:latin typeface="Arial"/>
                <a:cs typeface="Arial"/>
              </a:rPr>
              <a:t>multimedia training </a:t>
            </a:r>
            <a:r>
              <a:rPr dirty="0" sz="1100" spc="-45">
                <a:latin typeface="Arial"/>
                <a:cs typeface="Arial"/>
              </a:rPr>
              <a:t>modules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all  facilities)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50">
                <a:latin typeface="Arial"/>
                <a:cs typeface="Arial"/>
              </a:rPr>
              <a:t>way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25">
                <a:latin typeface="Arial"/>
                <a:cs typeface="Arial"/>
              </a:rPr>
              <a:t>appropriate </a:t>
            </a:r>
            <a:r>
              <a:rPr dirty="0" sz="1100" spc="-15">
                <a:latin typeface="Arial"/>
                <a:cs typeface="Arial"/>
              </a:rPr>
              <a:t>reporter </a:t>
            </a:r>
            <a:r>
              <a:rPr dirty="0" sz="1100" spc="-25">
                <a:latin typeface="Arial"/>
                <a:cs typeface="Arial"/>
              </a:rPr>
              <a:t>training </a:t>
            </a:r>
            <a:r>
              <a:rPr dirty="0" sz="1100">
                <a:latin typeface="Arial"/>
                <a:cs typeface="Arial"/>
              </a:rPr>
              <a:t>without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5">
                <a:latin typeface="Arial"/>
                <a:cs typeface="Arial"/>
              </a:rPr>
              <a:t>visit. </a:t>
            </a:r>
            <a:r>
              <a:rPr dirty="0" sz="1100" spc="-95">
                <a:latin typeface="Arial"/>
                <a:cs typeface="Arial"/>
              </a:rPr>
              <a:t>Some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40">
                <a:latin typeface="Arial"/>
                <a:cs typeface="Arial"/>
              </a:rPr>
              <a:t>wish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30">
                <a:latin typeface="Arial"/>
                <a:cs typeface="Arial"/>
              </a:rPr>
              <a:t>administer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65">
                <a:latin typeface="Arial"/>
                <a:cs typeface="Arial"/>
              </a:rPr>
              <a:t>process surveys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internal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0">
                <a:latin typeface="Arial"/>
                <a:cs typeface="Arial"/>
              </a:rPr>
              <a:t>activities </a:t>
            </a:r>
            <a:r>
              <a:rPr dirty="0" sz="1100" spc="-45">
                <a:latin typeface="Arial"/>
                <a:cs typeface="Arial"/>
              </a:rPr>
              <a:t>by  </a:t>
            </a:r>
            <a:r>
              <a:rPr dirty="0" sz="1100" spc="-25">
                <a:latin typeface="Arial"/>
                <a:cs typeface="Arial"/>
              </a:rPr>
              <a:t>facilities.</a:t>
            </a:r>
            <a:endParaRPr sz="1100">
              <a:latin typeface="Arial"/>
              <a:cs typeface="Arial"/>
            </a:endParaRPr>
          </a:p>
          <a:p>
            <a:pPr marL="12700" marR="26670">
              <a:lnSpc>
                <a:spcPct val="116900"/>
              </a:lnSpc>
              <a:spcBef>
                <a:spcPts val="990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audited facilities,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45">
                <a:latin typeface="Arial"/>
                <a:cs typeface="Arial"/>
              </a:rPr>
              <a:t>includes </a:t>
            </a:r>
            <a:r>
              <a:rPr dirty="0" sz="1100" spc="-75">
                <a:latin typeface="Arial"/>
                <a:cs typeface="Arial"/>
              </a:rPr>
              <a:t>assessment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numerators,  denominators,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risk-adjustment </a:t>
            </a:r>
            <a:r>
              <a:rPr dirty="0" sz="1100" spc="-45">
                <a:latin typeface="Arial"/>
                <a:cs typeface="Arial"/>
              </a:rPr>
              <a:t>variables,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55">
                <a:latin typeface="Arial"/>
                <a:cs typeface="Arial"/>
              </a:rPr>
              <a:t>focused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45">
                <a:latin typeface="Arial"/>
                <a:cs typeface="Arial"/>
              </a:rPr>
              <a:t>outcomes  </a:t>
            </a:r>
            <a:r>
              <a:rPr dirty="0" sz="1100" spc="-35">
                <a:latin typeface="Arial"/>
                <a:cs typeface="Arial"/>
              </a:rPr>
              <a:t>(numerators). </a:t>
            </a:r>
            <a:r>
              <a:rPr dirty="0" sz="1100" spc="-30">
                <a:latin typeface="Arial"/>
                <a:cs typeface="Arial"/>
              </a:rPr>
              <a:t>Numerator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assured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65">
                <a:latin typeface="Arial"/>
                <a:cs typeface="Arial"/>
              </a:rPr>
              <a:t>a) </a:t>
            </a:r>
            <a:r>
              <a:rPr dirty="0" sz="1100" spc="-45">
                <a:latin typeface="Arial"/>
                <a:cs typeface="Arial"/>
              </a:rPr>
              <a:t>adequate </a:t>
            </a:r>
            <a:r>
              <a:rPr dirty="0" sz="1100" spc="-15">
                <a:latin typeface="Arial"/>
                <a:cs typeface="Arial"/>
              </a:rPr>
              <a:t>reporter </a:t>
            </a:r>
            <a:r>
              <a:rPr dirty="0" sz="1100" spc="-45">
                <a:latin typeface="Arial"/>
                <a:cs typeface="Arial"/>
              </a:rPr>
              <a:t>knowledge </a:t>
            </a:r>
            <a:r>
              <a:rPr dirty="0" sz="1100" spc="-85">
                <a:latin typeface="Arial"/>
                <a:cs typeface="Arial"/>
              </a:rPr>
              <a:t>(as </a:t>
            </a:r>
            <a:r>
              <a:rPr dirty="0" sz="1100" spc="-35">
                <a:latin typeface="Arial"/>
                <a:cs typeface="Arial"/>
              </a:rPr>
              <a:t>demonstrated 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 spc="-30">
                <a:latin typeface="Arial"/>
                <a:cs typeface="Arial"/>
              </a:rPr>
              <a:t>certificates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25">
                <a:latin typeface="Arial"/>
                <a:cs typeface="Arial"/>
              </a:rPr>
              <a:t>online multimedia </a:t>
            </a:r>
            <a:r>
              <a:rPr dirty="0" sz="1100" spc="-70">
                <a:latin typeface="Arial"/>
                <a:cs typeface="Arial"/>
              </a:rPr>
              <a:t>assessments), </a:t>
            </a:r>
            <a:r>
              <a:rPr dirty="0" sz="1100" spc="-35">
                <a:latin typeface="Arial"/>
                <a:cs typeface="Arial"/>
              </a:rPr>
              <a:t>b) </a:t>
            </a:r>
            <a:r>
              <a:rPr dirty="0" sz="1100" spc="-55">
                <a:latin typeface="Arial"/>
                <a:cs typeface="Arial"/>
              </a:rPr>
              <a:t>good </a:t>
            </a:r>
            <a:r>
              <a:rPr dirty="0" sz="1100" spc="-45">
                <a:latin typeface="Arial"/>
                <a:cs typeface="Arial"/>
              </a:rPr>
              <a:t>surveillance practices  </a:t>
            </a:r>
            <a:r>
              <a:rPr dirty="0" sz="1100" spc="-90">
                <a:latin typeface="Arial"/>
                <a:cs typeface="Arial"/>
              </a:rPr>
              <a:t>(assessed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50">
                <a:latin typeface="Arial"/>
                <a:cs typeface="Arial"/>
              </a:rPr>
              <a:t>survey),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c) </a:t>
            </a:r>
            <a:r>
              <a:rPr dirty="0" sz="1100" spc="-50">
                <a:latin typeface="Arial"/>
                <a:cs typeface="Arial"/>
              </a:rPr>
              <a:t>evidence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correct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0">
                <a:latin typeface="Arial"/>
                <a:cs typeface="Arial"/>
              </a:rPr>
              <a:t>(by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50">
                <a:latin typeface="Arial"/>
                <a:cs typeface="Arial"/>
              </a:rPr>
              <a:t>showing  </a:t>
            </a:r>
            <a:r>
              <a:rPr dirty="0" sz="1100" spc="-55">
                <a:latin typeface="Arial"/>
                <a:cs typeface="Arial"/>
              </a:rPr>
              <a:t>concordance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validator </a:t>
            </a:r>
            <a:r>
              <a:rPr dirty="0" sz="1100" spc="-45">
                <a:latin typeface="Arial"/>
                <a:cs typeface="Arial"/>
              </a:rPr>
              <a:t>outcomes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5">
                <a:latin typeface="Arial"/>
                <a:cs typeface="Arial"/>
              </a:rPr>
              <a:t>events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0">
                <a:latin typeface="Arial"/>
                <a:cs typeface="Arial"/>
              </a:rPr>
              <a:t>NHSN). </a:t>
            </a:r>
            <a:r>
              <a:rPr dirty="0" sz="1100" spc="-45">
                <a:latin typeface="Arial"/>
                <a:cs typeface="Arial"/>
              </a:rPr>
              <a:t>Denominators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95">
                <a:latin typeface="Arial"/>
                <a:cs typeface="Arial"/>
              </a:rPr>
              <a:t>assessed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79375">
              <a:lnSpc>
                <a:spcPct val="117300"/>
              </a:lnSpc>
            </a:pPr>
            <a:r>
              <a:rPr dirty="0" sz="1100" spc="-60">
                <a:latin typeface="Arial"/>
                <a:cs typeface="Arial"/>
              </a:rPr>
              <a:t>a)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records, b)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25">
                <a:latin typeface="Arial"/>
                <a:cs typeface="Arial"/>
              </a:rPr>
              <a:t>collection </a:t>
            </a:r>
            <a:r>
              <a:rPr dirty="0" sz="1100" spc="-50">
                <a:latin typeface="Arial"/>
                <a:cs typeface="Arial"/>
              </a:rPr>
              <a:t>practices </a:t>
            </a:r>
            <a:r>
              <a:rPr dirty="0" sz="1100" spc="-60">
                <a:latin typeface="Arial"/>
                <a:cs typeface="Arial"/>
              </a:rPr>
              <a:t>surveys,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c) </a:t>
            </a:r>
            <a:r>
              <a:rPr dirty="0" sz="1100" spc="-10">
                <a:latin typeface="Arial"/>
                <a:cs typeface="Arial"/>
              </a:rPr>
              <a:t>(for </a:t>
            </a:r>
            <a:r>
              <a:rPr dirty="0" sz="1100" spc="-160">
                <a:latin typeface="Arial"/>
                <a:cs typeface="Arial"/>
              </a:rPr>
              <a:t>COLO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procedures) comparison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crude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35">
                <a:latin typeface="Arial"/>
                <a:cs typeface="Arial"/>
              </a:rPr>
              <a:t>procedure </a:t>
            </a:r>
            <a:r>
              <a:rPr dirty="0" sz="1100" spc="-45">
                <a:latin typeface="Arial"/>
                <a:cs typeface="Arial"/>
              </a:rPr>
              <a:t>counts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14">
                <a:latin typeface="Arial"/>
                <a:cs typeface="Arial"/>
              </a:rPr>
              <a:t>ICD-10-PCS </a:t>
            </a:r>
            <a:r>
              <a:rPr dirty="0" sz="1100" spc="-70">
                <a:latin typeface="Arial"/>
                <a:cs typeface="Arial"/>
              </a:rPr>
              <a:t>codes  </a:t>
            </a:r>
            <a:r>
              <a:rPr dirty="0" sz="1100" spc="-40">
                <a:latin typeface="Arial"/>
                <a:cs typeface="Arial"/>
              </a:rPr>
              <a:t>generated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20">
                <a:latin typeface="Arial"/>
                <a:cs typeface="Arial"/>
              </a:rPr>
              <a:t>the facility. </a:t>
            </a:r>
            <a:r>
              <a:rPr dirty="0" sz="1100" spc="-95">
                <a:latin typeface="Arial"/>
                <a:cs typeface="Arial"/>
              </a:rPr>
              <a:t>Risk </a:t>
            </a:r>
            <a:r>
              <a:rPr dirty="0" sz="1100" spc="-30">
                <a:latin typeface="Arial"/>
                <a:cs typeface="Arial"/>
              </a:rPr>
              <a:t>adjustment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internal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20">
                <a:latin typeface="Arial"/>
                <a:cs typeface="Arial"/>
              </a:rPr>
              <a:t>work 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0">
                <a:latin typeface="Arial"/>
                <a:cs typeface="Arial"/>
              </a:rPr>
              <a:t>should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reviewed.</a:t>
            </a:r>
            <a:endParaRPr sz="1100">
              <a:latin typeface="Arial"/>
              <a:cs typeface="Arial"/>
            </a:endParaRPr>
          </a:p>
          <a:p>
            <a:pPr marL="12700" marR="6350">
              <a:lnSpc>
                <a:spcPct val="117000"/>
              </a:lnSpc>
              <a:spcBef>
                <a:spcPts val="985"/>
              </a:spcBef>
            </a:pP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guidance and </a:t>
            </a:r>
            <a:r>
              <a:rPr dirty="0" sz="1100" spc="-5">
                <a:latin typeface="Arial"/>
                <a:cs typeface="Arial"/>
              </a:rPr>
              <a:t>toolkit, </a:t>
            </a:r>
            <a:r>
              <a:rPr dirty="0" sz="1100" spc="-25">
                <a:latin typeface="Arial"/>
                <a:cs typeface="Arial"/>
              </a:rPr>
              <a:t>informed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0">
                <a:latin typeface="Arial"/>
                <a:cs typeface="Arial"/>
              </a:rPr>
              <a:t>experience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need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  </a:t>
            </a:r>
            <a:r>
              <a:rPr dirty="0" sz="1100" spc="-50">
                <a:latin typeface="Arial"/>
                <a:cs typeface="Arial"/>
              </a:rPr>
              <a:t>standardized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methods, </a:t>
            </a:r>
            <a:r>
              <a:rPr dirty="0" sz="1100" spc="-50">
                <a:latin typeface="Arial"/>
                <a:cs typeface="Arial"/>
              </a:rPr>
              <a:t>recommends </a:t>
            </a:r>
            <a:r>
              <a:rPr dirty="0" sz="1100" spc="-35">
                <a:latin typeface="Arial"/>
                <a:cs typeface="Arial"/>
              </a:rPr>
              <a:t>on-site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45">
                <a:latin typeface="Arial"/>
                <a:cs typeface="Arial"/>
              </a:rPr>
              <a:t>reviews by </a:t>
            </a:r>
            <a:r>
              <a:rPr dirty="0" sz="1100" spc="-20">
                <a:latin typeface="Arial"/>
                <a:cs typeface="Arial"/>
              </a:rPr>
              <a:t>trained </a:t>
            </a:r>
            <a:r>
              <a:rPr dirty="0" sz="1100" spc="-35">
                <a:latin typeface="Arial"/>
                <a:cs typeface="Arial"/>
              </a:rPr>
              <a:t>validators 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abstraction </a:t>
            </a:r>
            <a:r>
              <a:rPr dirty="0" sz="1100">
                <a:latin typeface="Arial"/>
                <a:cs typeface="Arial"/>
              </a:rPr>
              <a:t>tool that </a:t>
            </a:r>
            <a:r>
              <a:rPr dirty="0" sz="1100" spc="-25">
                <a:latin typeface="Arial"/>
                <a:cs typeface="Arial"/>
              </a:rPr>
              <a:t>follows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definitions,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85">
                <a:latin typeface="Arial"/>
                <a:cs typeface="Arial"/>
              </a:rPr>
              <a:t>CDC  </a:t>
            </a:r>
            <a:r>
              <a:rPr dirty="0" sz="1100" spc="-50">
                <a:latin typeface="Arial"/>
                <a:cs typeface="Arial"/>
              </a:rPr>
              <a:t>serving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30">
                <a:latin typeface="Arial"/>
                <a:cs typeface="Arial"/>
              </a:rPr>
              <a:t>adjudicator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discordant </a:t>
            </a:r>
            <a:r>
              <a:rPr dirty="0" sz="1100" spc="-45">
                <a:latin typeface="Arial"/>
                <a:cs typeface="Arial"/>
              </a:rPr>
              <a:t>outcomes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70">
                <a:latin typeface="Arial"/>
                <a:cs typeface="Arial"/>
              </a:rPr>
              <a:t>necessary. </a:t>
            </a:r>
            <a:r>
              <a:rPr dirty="0" sz="1100" spc="-50">
                <a:latin typeface="Arial"/>
                <a:cs typeface="Arial"/>
              </a:rPr>
              <a:t>On-site </a:t>
            </a:r>
            <a:r>
              <a:rPr dirty="0" sz="1100" spc="-30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provides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optimal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3004" y="445008"/>
          <a:ext cx="9415145" cy="798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1235"/>
                <a:gridCol w="4572635"/>
              </a:tblGrid>
              <a:tr h="31369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5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50" spc="-75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Event Surveillance </a:t>
                      </a:r>
                      <a:r>
                        <a:rPr dirty="0" sz="950" spc="-15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50" spc="-100">
                          <a:latin typeface="Arial"/>
                          <a:cs typeface="Arial"/>
                        </a:rPr>
                        <a:t>(NHSN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monthly reporting</a:t>
                      </a:r>
                      <a:r>
                        <a:rPr dirty="0" sz="9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plan)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SzPct val="105263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95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50" spc="-45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omit </a:t>
                      </a:r>
                      <a:r>
                        <a:rPr dirty="0" sz="95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5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950" spc="-35">
                          <a:latin typeface="Arial"/>
                          <a:cs typeface="Arial"/>
                        </a:rPr>
                        <a:t>)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539750" indent="-229235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105263"/>
                        <a:buFont typeface="Wingdings"/>
                        <a:buChar char=""/>
                        <a:tabLst>
                          <a:tab pos="539750" algn="l"/>
                        </a:tabLst>
                      </a:pPr>
                      <a:r>
                        <a:rPr dirty="0" sz="95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50" spc="-5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95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5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950" spc="-30">
                          <a:latin typeface="Arial"/>
                          <a:cs typeface="Arial"/>
                        </a:rPr>
                        <a:t>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conducting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surveillance, </a:t>
                      </a:r>
                      <a:r>
                        <a:rPr dirty="0" u="sng" sz="900" spc="-8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month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(Table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G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yes).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patient in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since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71932"/>
            <a:ext cx="9222105" cy="1173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</a:t>
            </a:r>
            <a:r>
              <a:rPr dirty="0" sz="1100" spc="-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600" spc="30">
                <a:solidFill>
                  <a:srgbClr val="4F81BC"/>
                </a:solidFill>
                <a:latin typeface="Georgia"/>
                <a:cs typeface="Georgia"/>
              </a:rPr>
              <a:t>2015 </a:t>
            </a:r>
            <a:r>
              <a:rPr dirty="0" sz="1600" spc="-130">
                <a:solidFill>
                  <a:srgbClr val="4F81BC"/>
                </a:solidFill>
                <a:latin typeface="Georgia"/>
                <a:cs typeface="Georgia"/>
              </a:rPr>
              <a:t>CDI </a:t>
            </a:r>
            <a:r>
              <a:rPr dirty="0" sz="1600" spc="-85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Event </a:t>
            </a:r>
            <a:r>
              <a:rPr dirty="0" sz="1600" spc="-55">
                <a:solidFill>
                  <a:srgbClr val="4F81BC"/>
                </a:solidFill>
                <a:latin typeface="Georgia"/>
                <a:cs typeface="Georgia"/>
              </a:rPr>
              <a:t>(FacWideIN)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600" spc="-180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60">
                <a:solidFill>
                  <a:srgbClr val="4F81BC"/>
                </a:solidFill>
                <a:latin typeface="Georgia"/>
                <a:cs typeface="Georgia"/>
              </a:rPr>
              <a:t>Tool</a:t>
            </a:r>
            <a:endParaRPr sz="1600">
              <a:latin typeface="Georgia"/>
              <a:cs typeface="Georgia"/>
            </a:endParaRPr>
          </a:p>
          <a:p>
            <a:pPr marL="70485" marR="5080">
              <a:lnSpc>
                <a:spcPct val="101899"/>
              </a:lnSpc>
              <a:spcBef>
                <a:spcPts val="245"/>
              </a:spcBef>
            </a:pPr>
            <a:r>
              <a:rPr dirty="0" sz="900" spc="-55">
                <a:latin typeface="Arial"/>
                <a:cs typeface="Arial"/>
              </a:rPr>
              <a:t>For </a:t>
            </a:r>
            <a:r>
              <a:rPr dirty="0" sz="900" spc="-65">
                <a:latin typeface="Arial"/>
                <a:cs typeface="Arial"/>
              </a:rPr>
              <a:t>use </a:t>
            </a:r>
            <a:r>
              <a:rPr dirty="0" sz="900" spc="-10">
                <a:latin typeface="Arial"/>
                <a:cs typeface="Arial"/>
              </a:rPr>
              <a:t>in </a:t>
            </a:r>
            <a:r>
              <a:rPr dirty="0" sz="900" spc="-35">
                <a:latin typeface="Arial"/>
                <a:cs typeface="Arial"/>
              </a:rPr>
              <a:t>acute </a:t>
            </a:r>
            <a:r>
              <a:rPr dirty="0" sz="900" spc="-45">
                <a:latin typeface="Arial"/>
                <a:cs typeface="Arial"/>
              </a:rPr>
              <a:t>care </a:t>
            </a:r>
            <a:r>
              <a:rPr dirty="0" sz="900" spc="-35">
                <a:latin typeface="Arial"/>
                <a:cs typeface="Arial"/>
              </a:rPr>
              <a:t>hospitals </a:t>
            </a:r>
            <a:r>
              <a:rPr dirty="0" sz="900" spc="-70">
                <a:latin typeface="Arial"/>
                <a:cs typeface="Arial"/>
              </a:rPr>
              <a:t>(ACH). </a:t>
            </a:r>
            <a:r>
              <a:rPr dirty="0" sz="900" spc="-25">
                <a:latin typeface="Arial"/>
                <a:cs typeface="Arial"/>
              </a:rPr>
              <a:t>Note: </a:t>
            </a:r>
            <a:r>
              <a:rPr dirty="0" sz="900" spc="-65">
                <a:latin typeface="Arial"/>
                <a:cs typeface="Arial"/>
              </a:rPr>
              <a:t>This </a:t>
            </a:r>
            <a:r>
              <a:rPr dirty="0" sz="900">
                <a:latin typeface="Arial"/>
                <a:cs typeface="Arial"/>
              </a:rPr>
              <a:t>tool will </a:t>
            </a:r>
            <a:r>
              <a:rPr dirty="0" sz="900" spc="-45">
                <a:latin typeface="Arial"/>
                <a:cs typeface="Arial"/>
              </a:rPr>
              <a:t>be </a:t>
            </a:r>
            <a:r>
              <a:rPr dirty="0" sz="900" spc="-55">
                <a:latin typeface="Arial"/>
                <a:cs typeface="Arial"/>
              </a:rPr>
              <a:t>used </a:t>
            </a:r>
            <a:r>
              <a:rPr dirty="0" sz="900" spc="-10">
                <a:latin typeface="Arial"/>
                <a:cs typeface="Arial"/>
              </a:rPr>
              <a:t>in </a:t>
            </a:r>
            <a:r>
              <a:rPr dirty="0" sz="900" spc="5">
                <a:latin typeface="Arial"/>
                <a:cs typeface="Arial"/>
              </a:rPr>
              <a:t>two </a:t>
            </a:r>
            <a:r>
              <a:rPr dirty="0" sz="900" spc="-50">
                <a:latin typeface="Arial"/>
                <a:cs typeface="Arial"/>
              </a:rPr>
              <a:t>ways; </a:t>
            </a:r>
            <a:r>
              <a:rPr dirty="0" sz="900" spc="-55">
                <a:latin typeface="Arial"/>
                <a:cs typeface="Arial"/>
              </a:rPr>
              <a:t>[Sample </a:t>
            </a:r>
            <a:r>
              <a:rPr dirty="0" sz="900" spc="-30">
                <a:latin typeface="Arial"/>
                <a:cs typeface="Arial"/>
              </a:rPr>
              <a:t>A]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25">
                <a:latin typeface="Arial"/>
                <a:cs typeface="Arial"/>
              </a:rPr>
              <a:t>validate </a:t>
            </a:r>
            <a:r>
              <a:rPr dirty="0" sz="900" spc="-10">
                <a:latin typeface="Arial"/>
                <a:cs typeface="Arial"/>
              </a:rPr>
              <a:t>reportability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130">
                <a:latin typeface="Arial"/>
                <a:cs typeface="Arial"/>
              </a:rPr>
              <a:t>FIRST </a:t>
            </a:r>
            <a:r>
              <a:rPr dirty="0" sz="900" spc="-15">
                <a:latin typeface="Arial"/>
                <a:cs typeface="Arial"/>
              </a:rPr>
              <a:t>inpatient </a:t>
            </a:r>
            <a:r>
              <a:rPr dirty="0" sz="900" spc="-100">
                <a:latin typeface="Arial"/>
                <a:cs typeface="Arial"/>
              </a:rPr>
              <a:t>CDI </a:t>
            </a:r>
            <a:r>
              <a:rPr dirty="0" sz="900" spc="-20">
                <a:latin typeface="Arial"/>
                <a:cs typeface="Arial"/>
              </a:rPr>
              <a:t>toxin-positive </a:t>
            </a:r>
            <a:r>
              <a:rPr dirty="0" sz="900" spc="-50">
                <a:latin typeface="Arial"/>
                <a:cs typeface="Arial"/>
              </a:rPr>
              <a:t>specimen </a:t>
            </a:r>
            <a:r>
              <a:rPr dirty="0" sz="900" spc="5">
                <a:latin typeface="Arial"/>
                <a:cs typeface="Arial"/>
              </a:rPr>
              <a:t>for </a:t>
            </a:r>
            <a:r>
              <a:rPr dirty="0" sz="900" spc="-70">
                <a:latin typeface="Arial"/>
                <a:cs typeface="Arial"/>
              </a:rPr>
              <a:t>a </a:t>
            </a:r>
            <a:r>
              <a:rPr dirty="0" sz="900" spc="-15">
                <a:latin typeface="Arial"/>
                <a:cs typeface="Arial"/>
              </a:rPr>
              <a:t>patient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45">
                <a:latin typeface="Arial"/>
                <a:cs typeface="Arial"/>
              </a:rPr>
              <a:t>episode </a:t>
            </a:r>
            <a:r>
              <a:rPr dirty="0" sz="900">
                <a:latin typeface="Arial"/>
                <a:cs typeface="Arial"/>
              </a:rPr>
              <a:t>of  </a:t>
            </a:r>
            <a:r>
              <a:rPr dirty="0" sz="900" spc="-45">
                <a:latin typeface="Arial"/>
                <a:cs typeface="Arial"/>
              </a:rPr>
              <a:t>care, and </a:t>
            </a:r>
            <a:r>
              <a:rPr dirty="0" sz="900" spc="-50">
                <a:latin typeface="Arial"/>
                <a:cs typeface="Arial"/>
              </a:rPr>
              <a:t>[Sample </a:t>
            </a:r>
            <a:r>
              <a:rPr dirty="0" sz="900" spc="-45">
                <a:latin typeface="Arial"/>
                <a:cs typeface="Arial"/>
              </a:rPr>
              <a:t>B]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30">
                <a:latin typeface="Arial"/>
                <a:cs typeface="Arial"/>
              </a:rPr>
              <a:t>validate </a:t>
            </a:r>
            <a:r>
              <a:rPr dirty="0" sz="900" spc="-10">
                <a:latin typeface="Arial"/>
                <a:cs typeface="Arial"/>
              </a:rPr>
              <a:t>reportability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70">
                <a:latin typeface="Arial"/>
                <a:cs typeface="Arial"/>
              </a:rPr>
              <a:t>a </a:t>
            </a:r>
            <a:r>
              <a:rPr dirty="0" sz="900" spc="-45">
                <a:latin typeface="Arial"/>
                <a:cs typeface="Arial"/>
              </a:rPr>
              <a:t>subsequent </a:t>
            </a:r>
            <a:r>
              <a:rPr dirty="0" sz="900" spc="-150">
                <a:latin typeface="Arial"/>
                <a:cs typeface="Arial"/>
              </a:rPr>
              <a:t>SELECTED </a:t>
            </a:r>
            <a:r>
              <a:rPr dirty="0" sz="900" spc="-20">
                <a:latin typeface="Arial"/>
                <a:cs typeface="Arial"/>
              </a:rPr>
              <a:t>(non-first) </a:t>
            </a:r>
            <a:r>
              <a:rPr dirty="0" sz="900" spc="-100">
                <a:latin typeface="Arial"/>
                <a:cs typeface="Arial"/>
              </a:rPr>
              <a:t>CDI </a:t>
            </a:r>
            <a:r>
              <a:rPr dirty="0" sz="900" spc="-25">
                <a:latin typeface="Arial"/>
                <a:cs typeface="Arial"/>
              </a:rPr>
              <a:t>toxin-positive </a:t>
            </a:r>
            <a:r>
              <a:rPr dirty="0" sz="900" spc="-50">
                <a:latin typeface="Arial"/>
                <a:cs typeface="Arial"/>
              </a:rPr>
              <a:t>specimen </a:t>
            </a:r>
            <a:r>
              <a:rPr dirty="0" sz="900">
                <a:latin typeface="Arial"/>
                <a:cs typeface="Arial"/>
              </a:rPr>
              <a:t>for </a:t>
            </a:r>
            <a:r>
              <a:rPr dirty="0" sz="900" spc="-70">
                <a:latin typeface="Arial"/>
                <a:cs typeface="Arial"/>
              </a:rPr>
              <a:t>a </a:t>
            </a:r>
            <a:r>
              <a:rPr dirty="0" sz="900" spc="-15">
                <a:latin typeface="Arial"/>
                <a:cs typeface="Arial"/>
              </a:rPr>
              <a:t>patient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45">
                <a:latin typeface="Arial"/>
                <a:cs typeface="Arial"/>
              </a:rPr>
              <a:t>episode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45">
                <a:latin typeface="Arial"/>
                <a:cs typeface="Arial"/>
              </a:rPr>
              <a:t>care. </a:t>
            </a:r>
            <a:r>
              <a:rPr dirty="0" sz="900" spc="-65">
                <a:latin typeface="Arial"/>
                <a:cs typeface="Arial"/>
              </a:rPr>
              <a:t>Sample </a:t>
            </a:r>
            <a:r>
              <a:rPr dirty="0" sz="900" spc="-80">
                <a:latin typeface="Arial"/>
                <a:cs typeface="Arial"/>
              </a:rPr>
              <a:t>A </a:t>
            </a:r>
            <a:r>
              <a:rPr dirty="0" sz="900" spc="-45">
                <a:latin typeface="Arial"/>
                <a:cs typeface="Arial"/>
              </a:rPr>
              <a:t>evaluates </a:t>
            </a:r>
            <a:r>
              <a:rPr dirty="0" sz="900" spc="-10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facility’s </a:t>
            </a:r>
            <a:r>
              <a:rPr dirty="0" sz="900" spc="-15">
                <a:latin typeface="Arial"/>
                <a:cs typeface="Arial"/>
              </a:rPr>
              <a:t>ability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15">
                <a:latin typeface="Arial"/>
                <a:cs typeface="Arial"/>
              </a:rPr>
              <a:t>link  inpatient </a:t>
            </a:r>
            <a:r>
              <a:rPr dirty="0" sz="900" spc="-55">
                <a:latin typeface="Arial"/>
                <a:cs typeface="Arial"/>
              </a:rPr>
              <a:t>specimens </a:t>
            </a:r>
            <a:r>
              <a:rPr dirty="0" sz="900" spc="10">
                <a:latin typeface="Arial"/>
                <a:cs typeface="Arial"/>
              </a:rPr>
              <a:t>to </a:t>
            </a:r>
            <a:r>
              <a:rPr dirty="0" sz="900" spc="-25">
                <a:latin typeface="Arial"/>
                <a:cs typeface="Arial"/>
              </a:rPr>
              <a:t>recent </a:t>
            </a:r>
            <a:r>
              <a:rPr dirty="0" sz="900" spc="-50">
                <a:latin typeface="Arial"/>
                <a:cs typeface="Arial"/>
              </a:rPr>
              <a:t>episodes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45">
                <a:latin typeface="Arial"/>
                <a:cs typeface="Arial"/>
              </a:rPr>
              <a:t>care and </a:t>
            </a:r>
            <a:r>
              <a:rPr dirty="0" sz="900" spc="-15">
                <a:latin typeface="Arial"/>
                <a:cs typeface="Arial"/>
              </a:rPr>
              <a:t>affiliated </a:t>
            </a:r>
            <a:r>
              <a:rPr dirty="0" sz="900" spc="-20">
                <a:latin typeface="Arial"/>
                <a:cs typeface="Arial"/>
              </a:rPr>
              <a:t>ED/outpatient </a:t>
            </a:r>
            <a:r>
              <a:rPr dirty="0" sz="900" spc="-55">
                <a:latin typeface="Arial"/>
                <a:cs typeface="Arial"/>
              </a:rPr>
              <a:t>specimens </a:t>
            </a:r>
            <a:r>
              <a:rPr dirty="0" sz="900" spc="-25">
                <a:latin typeface="Arial"/>
                <a:cs typeface="Arial"/>
              </a:rPr>
              <a:t>on </a:t>
            </a:r>
            <a:r>
              <a:rPr dirty="0" sz="900" spc="-10">
                <a:latin typeface="Arial"/>
                <a:cs typeface="Arial"/>
              </a:rPr>
              <a:t>the </a:t>
            </a:r>
            <a:r>
              <a:rPr dirty="0" sz="900" spc="-30">
                <a:latin typeface="Arial"/>
                <a:cs typeface="Arial"/>
              </a:rPr>
              <a:t>date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45">
                <a:latin typeface="Arial"/>
                <a:cs typeface="Arial"/>
              </a:rPr>
              <a:t>admission, </a:t>
            </a:r>
            <a:r>
              <a:rPr dirty="0" sz="900" spc="-20">
                <a:latin typeface="Arial"/>
                <a:cs typeface="Arial"/>
              </a:rPr>
              <a:t>which </a:t>
            </a:r>
            <a:r>
              <a:rPr dirty="0" sz="900" spc="-35">
                <a:latin typeface="Arial"/>
                <a:cs typeface="Arial"/>
              </a:rPr>
              <a:t>could </a:t>
            </a:r>
            <a:r>
              <a:rPr dirty="0" sz="900" spc="-25">
                <a:latin typeface="Arial"/>
                <a:cs typeface="Arial"/>
              </a:rPr>
              <a:t>render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5">
                <a:latin typeface="Arial"/>
                <a:cs typeface="Arial"/>
              </a:rPr>
              <a:t>first </a:t>
            </a:r>
            <a:r>
              <a:rPr dirty="0" sz="900" spc="-15">
                <a:latin typeface="Arial"/>
                <a:cs typeface="Arial"/>
              </a:rPr>
              <a:t>inpatient </a:t>
            </a:r>
            <a:r>
              <a:rPr dirty="0" sz="900" spc="-50">
                <a:latin typeface="Arial"/>
                <a:cs typeface="Arial"/>
              </a:rPr>
              <a:t>specimen </a:t>
            </a:r>
            <a:r>
              <a:rPr dirty="0" sz="900" spc="-25">
                <a:latin typeface="Arial"/>
                <a:cs typeface="Arial"/>
              </a:rPr>
              <a:t>non-reportable; </a:t>
            </a:r>
            <a:r>
              <a:rPr dirty="0" sz="900" spc="-65">
                <a:latin typeface="Arial"/>
                <a:cs typeface="Arial"/>
              </a:rPr>
              <a:t>Sample </a:t>
            </a:r>
            <a:r>
              <a:rPr dirty="0" sz="900" spc="-114">
                <a:latin typeface="Arial"/>
                <a:cs typeface="Arial"/>
              </a:rPr>
              <a:t>B </a:t>
            </a:r>
            <a:r>
              <a:rPr dirty="0" sz="900" spc="-45">
                <a:latin typeface="Arial"/>
                <a:cs typeface="Arial"/>
              </a:rPr>
              <a:t>evaluates 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facility’s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ability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to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correctly</a:t>
            </a:r>
            <a:r>
              <a:rPr dirty="0" sz="900" spc="-50">
                <a:latin typeface="Arial"/>
                <a:cs typeface="Arial"/>
              </a:rPr>
              <a:t> classify </a:t>
            </a:r>
            <a:r>
              <a:rPr dirty="0" sz="900" spc="-30">
                <a:latin typeface="Arial"/>
                <a:cs typeface="Arial"/>
              </a:rPr>
              <a:t>duplicate</a:t>
            </a:r>
            <a:r>
              <a:rPr dirty="0" sz="900" spc="-55">
                <a:latin typeface="Arial"/>
                <a:cs typeface="Arial"/>
              </a:rPr>
              <a:t> vs.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reportable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events.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6772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1640077"/>
          <a:ext cx="9462770" cy="5091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344805"/>
                <a:gridCol w="113029"/>
                <a:gridCol w="340360"/>
                <a:gridCol w="287020"/>
                <a:gridCol w="346710"/>
                <a:gridCol w="285750"/>
                <a:gridCol w="170180"/>
                <a:gridCol w="232410"/>
                <a:gridCol w="343535"/>
                <a:gridCol w="111760"/>
                <a:gridCol w="518794"/>
                <a:gridCol w="56514"/>
                <a:gridCol w="342900"/>
                <a:gridCol w="228600"/>
                <a:gridCol w="457200"/>
                <a:gridCol w="114300"/>
                <a:gridCol w="250189"/>
                <a:gridCol w="207645"/>
                <a:gridCol w="400050"/>
                <a:gridCol w="663575"/>
                <a:gridCol w="492760"/>
                <a:gridCol w="594995"/>
                <a:gridCol w="116204"/>
                <a:gridCol w="971550"/>
                <a:gridCol w="114934"/>
                <a:gridCol w="457834"/>
                <a:gridCol w="515620"/>
              </a:tblGrid>
              <a:tr h="159385">
                <a:tc gridSpan="2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55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900" spc="-30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Record</a:t>
                      </a:r>
                      <a:r>
                        <a:rPr dirty="0" sz="9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 b="1">
                          <a:latin typeface="Trebuchet MS"/>
                          <a:cs typeface="Trebuchet MS"/>
                        </a:rPr>
                        <a:t>IDENTIFIERS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8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orgID#: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marL="7810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Audit: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marL="7556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Reviewer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Initials: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085">
                <a:tc gridSpan="8">
                  <a:txBody>
                    <a:bodyPr/>
                    <a:lstStyle/>
                    <a:p>
                      <a:pPr marL="8953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Time: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8105">
                        <a:lnSpc>
                          <a:spcPts val="1185"/>
                        </a:lnSpc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Time: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4">
                  <a:txBody>
                    <a:bodyPr/>
                    <a:lstStyle/>
                    <a:p>
                      <a:pPr marL="7556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spent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reviewing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(minutes):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0835">
                <a:tc gridSpan="3"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DOB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 rowSpan="2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row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105">
                          <a:latin typeface="Arial"/>
                          <a:cs typeface="Arial"/>
                        </a:rPr>
                        <a:t>HICNO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marL="76200" marR="396240">
                        <a:lnSpc>
                          <a:spcPct val="102299"/>
                        </a:lnSpc>
                        <a:spcBef>
                          <a:spcPts val="40"/>
                        </a:spcBef>
                      </a:pPr>
                      <a:r>
                        <a:rPr dirty="0" u="sng" sz="1000" spc="-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 (Date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inpatient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observation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admitted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3025" marR="156845">
                        <a:lnSpc>
                          <a:spcPct val="102299"/>
                        </a:lnSpc>
                        <a:spcBef>
                          <a:spcPts val="4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 (Specific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bedded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name;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ED):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2415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150">
                <a:tc gridSpan="2" rowSpan="2">
                  <a:txBody>
                    <a:bodyPr/>
                    <a:lstStyle/>
                    <a:p>
                      <a:pPr marL="81915" marR="297815">
                        <a:lnSpc>
                          <a:spcPct val="102000"/>
                        </a:lnSpc>
                        <a:spcBef>
                          <a:spcPts val="45"/>
                        </a:spcBef>
                      </a:pPr>
                      <a:r>
                        <a:rPr dirty="0" sz="1000" spc="-5" b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00" spc="-5" b="1" i="1">
                          <a:latin typeface="Arial"/>
                          <a:cs typeface="Arial"/>
                        </a:rPr>
                        <a:t>elect </a:t>
                      </a:r>
                      <a:r>
                        <a:rPr dirty="0" sz="1000" spc="-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 b="1" i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7">
                  <a:txBody>
                    <a:bodyPr/>
                    <a:lstStyle/>
                    <a:p>
                      <a:pPr marL="223520" indent="-141605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Wingdings"/>
                        <a:buChar char=""/>
                        <a:tabLst>
                          <a:tab pos="224154" algn="l"/>
                        </a:tabLst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A: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validating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chosen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“first”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specimen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chosen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“first”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specimen: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24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7">
                  <a:txBody>
                    <a:bodyPr/>
                    <a:lstStyle/>
                    <a:p>
                      <a:pPr marL="223520" indent="-141605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Wingdings"/>
                        <a:buChar char=""/>
                        <a:tabLst>
                          <a:tab pos="224154" algn="l"/>
                        </a:tabLst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B: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validating </a:t>
                      </a:r>
                      <a:r>
                        <a:rPr dirty="0" sz="1000" spc="-165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10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specimen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specimen: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910">
                <a:tc gridSpan="2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900" spc="-12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step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only.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validating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dates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ADT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SELECTED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gridSpan="5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5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683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556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2390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5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683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556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2390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845">
                <a:tc gridSpan="5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683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556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2390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99260">
                <a:tc gridSpan="2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65" b="1" i="1">
                          <a:latin typeface="Arial"/>
                          <a:cs typeface="Arial"/>
                        </a:rPr>
                        <a:t>Instructions: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11938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dirty="0" sz="900" spc="-60" i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Sample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A: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Begin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chosen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(“first”)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. Through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additional investigation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was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other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facility-affiliated outpatient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admission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date. If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such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specimen is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identified,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enter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row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C1.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Then enter the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chosen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(“first”)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inpa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tient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row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C2.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facility-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affiliated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outpatient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specimen is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identified,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enter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chosen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(“first </a:t>
                      </a:r>
                      <a:r>
                        <a:rPr dirty="0" sz="900" spc="-85" i="1">
                          <a:latin typeface="Trebuchet MS"/>
                          <a:cs typeface="Trebuchet MS"/>
                        </a:rPr>
                        <a:t>“)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inpatien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row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C1.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Note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affiliated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outpatient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on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calendar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day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admission,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reporters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allowed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assign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admission.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37401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investigation,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had a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stay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14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days,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location.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Working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row,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determine </a:t>
                      </a:r>
                      <a:r>
                        <a:rPr dirty="0" sz="900" spc="-80" i="1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chosen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(“first”)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laboratory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line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list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reportable†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900" spc="-18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NHSN.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174625">
                        <a:lnSpc>
                          <a:spcPct val="101499"/>
                        </a:lnSpc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For Sample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B: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Begin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sorted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list, identify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most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recent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specimen.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found, enter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row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C1;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C2.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was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location, enter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toxin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assay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row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C1.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Working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row,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(non-first)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laboratory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line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list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was</a:t>
                      </a:r>
                      <a:r>
                        <a:rPr dirty="0" sz="900" spc="-204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reportable† to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NHSN.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67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A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B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C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F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latin typeface="Trebuchet MS"/>
                          <a:cs typeface="Trebuchet MS"/>
                        </a:rPr>
                        <a:t>G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7990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Lab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12890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#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256540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0645">
                        <a:lnSpc>
                          <a:spcPts val="1070"/>
                        </a:lnSpc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 marR="322580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specimen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8740" marR="15621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result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75565" marR="197485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location?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4295" indent="25400">
                        <a:lnSpc>
                          <a:spcPts val="1070"/>
                        </a:lnSpc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“duplicate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specimen”,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i.e.;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≤14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4295" marR="211454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(could include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care)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 marR="255904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Reportable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NHSN†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C1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  <a:tabLst>
                          <a:tab pos="636905" algn="l"/>
                        </a:tabLst>
                      </a:pPr>
                      <a:r>
                        <a:rPr dirty="0" u="sng" baseline="12345" sz="13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baseline="12345" sz="13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 </a:t>
                      </a:r>
                      <a:r>
                        <a:rPr dirty="0" u="sng" baseline="12345" sz="1350" spc="-157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2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8740">
                        <a:lnSpc>
                          <a:spcPts val="1070"/>
                        </a:lnSpc>
                        <a:tabLst>
                          <a:tab pos="331470" algn="l"/>
                        </a:tabLst>
                      </a:pPr>
                      <a:r>
                        <a:rPr dirty="0" u="sng" baseline="-10101" sz="1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baseline="-10101" sz="1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05104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574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0256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320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066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129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939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002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19939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C2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  <a:tabLst>
                          <a:tab pos="636905" algn="l"/>
                        </a:tabLst>
                      </a:pPr>
                      <a:r>
                        <a:rPr dirty="0" u="sng" baseline="12345" sz="13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baseline="12345" sz="13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 </a:t>
                      </a:r>
                      <a:r>
                        <a:rPr dirty="0" u="sng" baseline="12345" sz="1350" spc="-157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2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8740">
                        <a:lnSpc>
                          <a:spcPts val="1070"/>
                        </a:lnSpc>
                        <a:tabLst>
                          <a:tab pos="331470" algn="l"/>
                        </a:tabLst>
                      </a:pPr>
                      <a:r>
                        <a:rPr dirty="0" u="sng" baseline="-10101" sz="1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baseline="-10101" sz="1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0256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320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066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129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939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002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19939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C3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  <a:tabLst>
                          <a:tab pos="636905" algn="l"/>
                        </a:tabLst>
                      </a:pPr>
                      <a:r>
                        <a:rPr dirty="0" u="sng" baseline="12345" sz="13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baseline="12345" sz="13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 </a:t>
                      </a:r>
                      <a:r>
                        <a:rPr dirty="0" u="sng" baseline="12345" sz="1350" spc="-157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2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8740">
                        <a:lnSpc>
                          <a:spcPts val="1070"/>
                        </a:lnSpc>
                        <a:tabLst>
                          <a:tab pos="331470" algn="l"/>
                        </a:tabLst>
                      </a:pPr>
                      <a:r>
                        <a:rPr dirty="0" u="sng" baseline="-10101" sz="1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baseline="-10101" sz="16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0383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447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0256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320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066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1295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9390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20002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indent="-128270">
                        <a:lnSpc>
                          <a:spcPts val="1070"/>
                        </a:lnSpc>
                        <a:buFont typeface="Wingdings"/>
                        <a:buChar char=""/>
                        <a:tabLst>
                          <a:tab pos="199390" algn="l"/>
                        </a:tabLst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471932"/>
            <a:ext cx="5008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 Validation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681227"/>
          <a:ext cx="9462770" cy="93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0860"/>
              </a:tblGrid>
              <a:tr h="158750">
                <a:tc>
                  <a:txBody>
                    <a:bodyPr/>
                    <a:lstStyle/>
                    <a:p>
                      <a:pPr marL="81915">
                        <a:lnSpc>
                          <a:spcPts val="1075"/>
                        </a:lnSpc>
                        <a:spcBef>
                          <a:spcPts val="75"/>
                        </a:spcBef>
                      </a:pPr>
                      <a:r>
                        <a:rPr dirty="0" sz="900" spc="-55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900" spc="-30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Record</a:t>
                      </a:r>
                      <a:r>
                        <a:rPr dirty="0" sz="9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 b="1">
                          <a:latin typeface="Trebuchet MS"/>
                          <a:cs typeface="Trebuchet MS"/>
                        </a:rPr>
                        <a:t>IDENTIFIERS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952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81915" marR="475615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*If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affiliated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outpatient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admission,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reporters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allowed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assign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entered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admission,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establish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community-association.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†Reportable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if: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specimen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–OR--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since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31800" y="6772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88" y="1939798"/>
            <a:ext cx="6508115" cy="592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4: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Documentation of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External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6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Results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50" b="1">
                <a:solidFill>
                  <a:srgbClr val="4F81BC"/>
                </a:solidFill>
                <a:latin typeface="Georgia"/>
                <a:cs typeface="Georgia"/>
              </a:rPr>
              <a:t>4.1: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(Optional) Templates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for Audit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Discrepancies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Discussion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with 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Facilities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48" y="2556382"/>
            <a:ext cx="9139555" cy="224154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ts val="1635"/>
              </a:lnSpc>
            </a:pP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feel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free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adapt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these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templates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meet</a:t>
            </a:r>
            <a:r>
              <a:rPr dirty="0" sz="1400" spc="-9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your</a:t>
            </a:r>
            <a:r>
              <a:rPr dirty="0" sz="1400" spc="-9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state’s</a:t>
            </a:r>
            <a:r>
              <a:rPr dirty="0" sz="1400" spc="-114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needs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discuss</a:t>
            </a:r>
            <a:r>
              <a:rPr dirty="0" sz="1400" spc="-114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discordant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outcomes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and</a:t>
            </a:r>
            <a:r>
              <a:rPr dirty="0" sz="1400" spc="-9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request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changes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588" y="2738145"/>
            <a:ext cx="8999220" cy="1058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 marR="5080">
              <a:lnSpc>
                <a:spcPct val="117000"/>
              </a:lnSpc>
              <a:spcBef>
                <a:spcPts val="100"/>
              </a:spcBef>
            </a:pPr>
            <a:r>
              <a:rPr dirty="0" sz="1000" spc="-70" b="1" i="1">
                <a:latin typeface="Arial"/>
                <a:cs typeface="Arial"/>
              </a:rPr>
              <a:t>(Instructions: </a:t>
            </a:r>
            <a:r>
              <a:rPr dirty="0" sz="1000" spc="-95" b="1" i="1">
                <a:latin typeface="Arial"/>
                <a:cs typeface="Arial"/>
              </a:rPr>
              <a:t>For </a:t>
            </a:r>
            <a:r>
              <a:rPr dirty="0" sz="1000" spc="-85" b="1" i="1">
                <a:latin typeface="Arial"/>
                <a:cs typeface="Arial"/>
              </a:rPr>
              <a:t>each </a:t>
            </a:r>
            <a:r>
              <a:rPr dirty="0" sz="1000" spc="-75" b="1" i="1">
                <a:latin typeface="Arial"/>
                <a:cs typeface="Arial"/>
              </a:rPr>
              <a:t>HAI </a:t>
            </a:r>
            <a:r>
              <a:rPr dirty="0" sz="1000" spc="-85" b="1" i="1">
                <a:latin typeface="Arial"/>
                <a:cs typeface="Arial"/>
              </a:rPr>
              <a:t>Event </a:t>
            </a:r>
            <a:r>
              <a:rPr dirty="0" sz="1000" spc="-40" b="1" i="1">
                <a:latin typeface="Arial"/>
                <a:cs typeface="Arial"/>
              </a:rPr>
              <a:t>with </a:t>
            </a:r>
            <a:r>
              <a:rPr dirty="0" sz="1000" spc="-75" b="1" i="1">
                <a:latin typeface="Arial"/>
                <a:cs typeface="Arial"/>
              </a:rPr>
              <a:t>discordant </a:t>
            </a:r>
            <a:r>
              <a:rPr dirty="0" sz="1000" spc="-80" b="1" i="1">
                <a:latin typeface="Arial"/>
                <a:cs typeface="Arial"/>
              </a:rPr>
              <a:t>outcome </a:t>
            </a:r>
            <a:r>
              <a:rPr dirty="0" sz="1000" spc="-60" b="1" i="1">
                <a:latin typeface="Arial"/>
                <a:cs typeface="Arial"/>
              </a:rPr>
              <a:t>between </a:t>
            </a:r>
            <a:r>
              <a:rPr dirty="0" sz="1000" spc="-65" b="1" i="1">
                <a:latin typeface="Arial"/>
                <a:cs typeface="Arial"/>
              </a:rPr>
              <a:t>reporters </a:t>
            </a:r>
            <a:r>
              <a:rPr dirty="0" sz="1000" spc="-70" b="1" i="1">
                <a:latin typeface="Arial"/>
                <a:cs typeface="Arial"/>
              </a:rPr>
              <a:t>and </a:t>
            </a:r>
            <a:r>
              <a:rPr dirty="0" sz="1000" spc="-60" b="1" i="1">
                <a:latin typeface="Arial"/>
                <a:cs typeface="Arial"/>
              </a:rPr>
              <a:t>validators, </a:t>
            </a:r>
            <a:r>
              <a:rPr dirty="0" sz="1000" spc="-80" b="1" i="1">
                <a:latin typeface="Arial"/>
                <a:cs typeface="Arial"/>
              </a:rPr>
              <a:t>record </a:t>
            </a:r>
            <a:r>
              <a:rPr dirty="0" sz="1000" spc="-50" b="1" i="1">
                <a:latin typeface="Arial"/>
                <a:cs typeface="Arial"/>
              </a:rPr>
              <a:t>the </a:t>
            </a:r>
            <a:r>
              <a:rPr dirty="0" sz="1000" spc="-60" b="1" i="1">
                <a:latin typeface="Arial"/>
                <a:cs typeface="Arial"/>
              </a:rPr>
              <a:t>following </a:t>
            </a:r>
            <a:r>
              <a:rPr dirty="0" sz="1000" spc="-45" b="1" i="1">
                <a:latin typeface="Arial"/>
                <a:cs typeface="Arial"/>
              </a:rPr>
              <a:t>[first </a:t>
            </a:r>
            <a:r>
              <a:rPr dirty="0" sz="1000" spc="-50" b="1" i="1">
                <a:latin typeface="Arial"/>
                <a:cs typeface="Arial"/>
              </a:rPr>
              <a:t>row-enter </a:t>
            </a:r>
            <a:r>
              <a:rPr dirty="0" sz="1000" spc="-65" b="1" i="1">
                <a:latin typeface="Arial"/>
                <a:cs typeface="Arial"/>
              </a:rPr>
              <a:t>hospital </a:t>
            </a:r>
            <a:r>
              <a:rPr dirty="0" sz="1000" spc="-55" b="1" i="1">
                <a:latin typeface="Arial"/>
                <a:cs typeface="Arial"/>
              </a:rPr>
              <a:t>report; </a:t>
            </a:r>
            <a:r>
              <a:rPr dirty="0" sz="1000" spc="-110" b="1" i="1">
                <a:latin typeface="Arial"/>
                <a:cs typeface="Arial"/>
              </a:rPr>
              <a:t>second </a:t>
            </a:r>
            <a:r>
              <a:rPr dirty="0" sz="1000" spc="-50" b="1" i="1">
                <a:latin typeface="Arial"/>
                <a:cs typeface="Arial"/>
              </a:rPr>
              <a:t>row-enter  </a:t>
            </a:r>
            <a:r>
              <a:rPr dirty="0" sz="1000" spc="-85" b="1" i="1">
                <a:latin typeface="Arial"/>
                <a:cs typeface="Arial"/>
              </a:rPr>
              <a:t>recommended </a:t>
            </a:r>
            <a:r>
              <a:rPr dirty="0" sz="1000" spc="-75" b="1" i="1">
                <a:latin typeface="Arial"/>
                <a:cs typeface="Arial"/>
              </a:rPr>
              <a:t>changes]. </a:t>
            </a:r>
            <a:r>
              <a:rPr dirty="0" sz="1000" spc="-105" b="1" i="1">
                <a:latin typeface="Arial"/>
                <a:cs typeface="Arial"/>
              </a:rPr>
              <a:t>Use </a:t>
            </a:r>
            <a:r>
              <a:rPr dirty="0" sz="1000" spc="-50" b="1" i="1">
                <a:latin typeface="Arial"/>
                <a:cs typeface="Arial"/>
              </a:rPr>
              <a:t>the </a:t>
            </a:r>
            <a:r>
              <a:rPr dirty="0" sz="1000" spc="-90" b="1" i="1">
                <a:latin typeface="Arial"/>
                <a:cs typeface="Arial"/>
              </a:rPr>
              <a:t>Comment </a:t>
            </a:r>
            <a:r>
              <a:rPr dirty="0" sz="1000" spc="-45" b="1" i="1">
                <a:latin typeface="Arial"/>
                <a:cs typeface="Arial"/>
              </a:rPr>
              <a:t>area </a:t>
            </a:r>
            <a:r>
              <a:rPr dirty="0" sz="1000" spc="-40" b="1" i="1">
                <a:latin typeface="Arial"/>
                <a:cs typeface="Arial"/>
              </a:rPr>
              <a:t>to </a:t>
            </a:r>
            <a:r>
              <a:rPr dirty="0" sz="1000" spc="-85" b="1" i="1">
                <a:latin typeface="Arial"/>
                <a:cs typeface="Arial"/>
              </a:rPr>
              <a:t>document </a:t>
            </a:r>
            <a:r>
              <a:rPr dirty="0" sz="1000" spc="-95" b="1" i="1">
                <a:latin typeface="Arial"/>
                <a:cs typeface="Arial"/>
              </a:rPr>
              <a:t>reasons </a:t>
            </a:r>
            <a:r>
              <a:rPr dirty="0" sz="1000" spc="-50" b="1" i="1">
                <a:latin typeface="Arial"/>
                <a:cs typeface="Arial"/>
              </a:rPr>
              <a:t>for </a:t>
            </a:r>
            <a:r>
              <a:rPr dirty="0" sz="1000" spc="-55" b="1" i="1">
                <a:latin typeface="Arial"/>
                <a:cs typeface="Arial"/>
              </a:rPr>
              <a:t>error, </a:t>
            </a:r>
            <a:r>
              <a:rPr dirty="0" sz="1000" spc="-50" b="1" i="1">
                <a:latin typeface="Arial"/>
                <a:cs typeface="Arial"/>
              </a:rPr>
              <a:t>e.g.: </a:t>
            </a:r>
            <a:r>
              <a:rPr dirty="0" sz="1000" spc="-75" b="1" i="1">
                <a:latin typeface="Arial"/>
                <a:cs typeface="Arial"/>
              </a:rPr>
              <a:t>overlooked </a:t>
            </a:r>
            <a:r>
              <a:rPr dirty="0" sz="1000" spc="-65" b="1" i="1">
                <a:latin typeface="Arial"/>
                <a:cs typeface="Arial"/>
              </a:rPr>
              <a:t>candidate culture; </a:t>
            </a:r>
            <a:r>
              <a:rPr dirty="0" sz="1000" spc="-90" b="1" i="1">
                <a:latin typeface="Arial"/>
                <a:cs typeface="Arial"/>
              </a:rPr>
              <a:t>confusion </a:t>
            </a:r>
            <a:r>
              <a:rPr dirty="0" sz="1000" spc="-60" b="1" i="1">
                <a:latin typeface="Arial"/>
                <a:cs typeface="Arial"/>
              </a:rPr>
              <a:t>re </a:t>
            </a:r>
            <a:r>
              <a:rPr dirty="0" sz="1000" spc="-100" b="1" i="1">
                <a:latin typeface="Arial"/>
                <a:cs typeface="Arial"/>
              </a:rPr>
              <a:t>common </a:t>
            </a:r>
            <a:r>
              <a:rPr dirty="0" sz="1000" spc="-95" b="1" i="1">
                <a:latin typeface="Arial"/>
                <a:cs typeface="Arial"/>
              </a:rPr>
              <a:t>commensals; </a:t>
            </a:r>
            <a:r>
              <a:rPr dirty="0" sz="1000" spc="-70" b="1" i="1">
                <a:latin typeface="Arial"/>
                <a:cs typeface="Arial"/>
              </a:rPr>
              <a:t>did </a:t>
            </a:r>
            <a:r>
              <a:rPr dirty="0" sz="1000" spc="-55" b="1" i="1">
                <a:latin typeface="Arial"/>
                <a:cs typeface="Arial"/>
              </a:rPr>
              <a:t>not meet  </a:t>
            </a:r>
            <a:r>
              <a:rPr dirty="0" sz="1000" spc="-45" b="1" i="1">
                <a:latin typeface="Arial"/>
                <a:cs typeface="Arial"/>
              </a:rPr>
              <a:t>alternative </a:t>
            </a:r>
            <a:r>
              <a:rPr dirty="0" sz="1000" spc="-60" b="1" i="1">
                <a:latin typeface="Arial"/>
                <a:cs typeface="Arial"/>
              </a:rPr>
              <a:t>primary </a:t>
            </a:r>
            <a:r>
              <a:rPr dirty="0" sz="1000" spc="-50" b="1" i="1">
                <a:latin typeface="Arial"/>
                <a:cs typeface="Arial"/>
              </a:rPr>
              <a:t>definition, </a:t>
            </a:r>
            <a:r>
              <a:rPr dirty="0" sz="1000" spc="-55" b="1" i="1">
                <a:latin typeface="Arial"/>
                <a:cs typeface="Arial"/>
              </a:rPr>
              <a:t>not </a:t>
            </a:r>
            <a:r>
              <a:rPr dirty="0" sz="1000" spc="-60" b="1" i="1">
                <a:latin typeface="Arial"/>
                <a:cs typeface="Arial"/>
              </a:rPr>
              <a:t>an </a:t>
            </a:r>
            <a:r>
              <a:rPr dirty="0" sz="1000" spc="-65" b="1" i="1">
                <a:latin typeface="Arial"/>
                <a:cs typeface="Arial"/>
              </a:rPr>
              <a:t>uropathogen, </a:t>
            </a:r>
            <a:r>
              <a:rPr dirty="0" sz="1000" spc="-55" b="1" i="1">
                <a:latin typeface="Arial"/>
                <a:cs typeface="Arial"/>
              </a:rPr>
              <a:t>etc. </a:t>
            </a:r>
            <a:r>
              <a:rPr dirty="0" sz="1000" spc="-45" b="1" i="1">
                <a:latin typeface="Arial"/>
                <a:cs typeface="Arial"/>
              </a:rPr>
              <a:t>Many </a:t>
            </a:r>
            <a:r>
              <a:rPr dirty="0" sz="1000" spc="-70" b="1" i="1">
                <a:latin typeface="Arial"/>
                <a:cs typeface="Arial"/>
              </a:rPr>
              <a:t>states have </a:t>
            </a:r>
            <a:r>
              <a:rPr dirty="0" sz="1000" spc="-75" b="1" i="1">
                <a:latin typeface="Arial"/>
                <a:cs typeface="Arial"/>
              </a:rPr>
              <a:t>examined this </a:t>
            </a:r>
            <a:r>
              <a:rPr dirty="0" sz="1000" spc="-60" b="1" i="1">
                <a:latin typeface="Arial"/>
                <a:cs typeface="Arial"/>
              </a:rPr>
              <a:t>type </a:t>
            </a:r>
            <a:r>
              <a:rPr dirty="0" sz="1000" spc="-55" b="1" i="1">
                <a:latin typeface="Arial"/>
                <a:cs typeface="Arial"/>
              </a:rPr>
              <a:t>of </a:t>
            </a:r>
            <a:r>
              <a:rPr dirty="0" sz="1000" spc="-35" b="1" i="1">
                <a:latin typeface="Arial"/>
                <a:cs typeface="Arial"/>
              </a:rPr>
              <a:t>data </a:t>
            </a:r>
            <a:r>
              <a:rPr dirty="0" sz="1000" spc="-40" b="1" i="1">
                <a:latin typeface="Arial"/>
                <a:cs typeface="Arial"/>
              </a:rPr>
              <a:t>to </a:t>
            </a:r>
            <a:r>
              <a:rPr dirty="0" sz="1000" spc="-50" b="1" i="1">
                <a:latin typeface="Arial"/>
                <a:cs typeface="Arial"/>
              </a:rPr>
              <a:t>identify </a:t>
            </a:r>
            <a:r>
              <a:rPr dirty="0" sz="1000" spc="-95" b="1" i="1">
                <a:latin typeface="Arial"/>
                <a:cs typeface="Arial"/>
              </a:rPr>
              <a:t>common </a:t>
            </a:r>
            <a:r>
              <a:rPr dirty="0" sz="1000" spc="-75" b="1" i="1">
                <a:latin typeface="Arial"/>
                <a:cs typeface="Arial"/>
              </a:rPr>
              <a:t>errors </a:t>
            </a:r>
            <a:r>
              <a:rPr dirty="0" sz="1000" spc="-70" b="1" i="1">
                <a:latin typeface="Arial"/>
                <a:cs typeface="Arial"/>
              </a:rPr>
              <a:t>and </a:t>
            </a:r>
            <a:r>
              <a:rPr dirty="0" sz="1000" spc="-65" b="1" i="1">
                <a:latin typeface="Arial"/>
                <a:cs typeface="Arial"/>
              </a:rPr>
              <a:t>direct </a:t>
            </a:r>
            <a:r>
              <a:rPr dirty="0" sz="1000" spc="-50" b="1" i="1">
                <a:latin typeface="Arial"/>
                <a:cs typeface="Arial"/>
              </a:rPr>
              <a:t>future </a:t>
            </a:r>
            <a:r>
              <a:rPr dirty="0" sz="1000" spc="-70" b="1" i="1">
                <a:latin typeface="Arial"/>
                <a:cs typeface="Arial"/>
              </a:rPr>
              <a:t>education and </a:t>
            </a:r>
            <a:r>
              <a:rPr dirty="0" sz="1000" spc="-40" b="1" i="1">
                <a:latin typeface="Arial"/>
                <a:cs typeface="Arial"/>
              </a:rPr>
              <a:t>training.  </a:t>
            </a:r>
            <a:r>
              <a:rPr dirty="0" sz="1000" spc="-105" b="1" i="1">
                <a:latin typeface="Arial"/>
                <a:cs typeface="Arial"/>
              </a:rPr>
              <a:t>Keep </a:t>
            </a:r>
            <a:r>
              <a:rPr dirty="0" sz="1000" spc="-35" b="1" i="1">
                <a:latin typeface="Arial"/>
                <a:cs typeface="Arial"/>
              </a:rPr>
              <a:t>a </a:t>
            </a:r>
            <a:r>
              <a:rPr dirty="0" sz="1000" spc="-105" b="1" i="1">
                <a:latin typeface="Arial"/>
                <a:cs typeface="Arial"/>
              </a:rPr>
              <a:t>copy </a:t>
            </a:r>
            <a:r>
              <a:rPr dirty="0" sz="1000" spc="-55" b="1" i="1">
                <a:latin typeface="Arial"/>
                <a:cs typeface="Arial"/>
              </a:rPr>
              <a:t>for </a:t>
            </a:r>
            <a:r>
              <a:rPr dirty="0" sz="1000" spc="-80" b="1" i="1">
                <a:latin typeface="Arial"/>
                <a:cs typeface="Arial"/>
              </a:rPr>
              <a:t>your </a:t>
            </a:r>
            <a:r>
              <a:rPr dirty="0" sz="1000" spc="-90" b="1" i="1">
                <a:latin typeface="Arial"/>
                <a:cs typeface="Arial"/>
              </a:rPr>
              <a:t>records </a:t>
            </a:r>
            <a:r>
              <a:rPr dirty="0" sz="1000" spc="-70" b="1" i="1">
                <a:latin typeface="Arial"/>
                <a:cs typeface="Arial"/>
              </a:rPr>
              <a:t>and </a:t>
            </a:r>
            <a:r>
              <a:rPr dirty="0" sz="1000" spc="-65" b="1" i="1">
                <a:latin typeface="Arial"/>
                <a:cs typeface="Arial"/>
              </a:rPr>
              <a:t>leave </a:t>
            </a:r>
            <a:r>
              <a:rPr dirty="0" sz="1000" spc="-35" b="1" i="1">
                <a:latin typeface="Arial"/>
                <a:cs typeface="Arial"/>
              </a:rPr>
              <a:t>a </a:t>
            </a:r>
            <a:r>
              <a:rPr dirty="0" sz="1000" spc="-105" b="1" i="1">
                <a:latin typeface="Arial"/>
                <a:cs typeface="Arial"/>
              </a:rPr>
              <a:t>copy </a:t>
            </a:r>
            <a:r>
              <a:rPr dirty="0" sz="1000" spc="-40" b="1" i="1">
                <a:latin typeface="Arial"/>
                <a:cs typeface="Arial"/>
              </a:rPr>
              <a:t>with </a:t>
            </a:r>
            <a:r>
              <a:rPr dirty="0" sz="1000" spc="-50" b="1" i="1">
                <a:latin typeface="Arial"/>
                <a:cs typeface="Arial"/>
              </a:rPr>
              <a:t>the </a:t>
            </a:r>
            <a:r>
              <a:rPr dirty="0" sz="1000" spc="-45" b="1" i="1">
                <a:latin typeface="Arial"/>
                <a:cs typeface="Arial"/>
              </a:rPr>
              <a:t>facility).</a:t>
            </a:r>
            <a:r>
              <a:rPr dirty="0" sz="1000" spc="-60" b="1" i="1">
                <a:latin typeface="Arial"/>
                <a:cs typeface="Arial"/>
              </a:rPr>
              <a:t> </a:t>
            </a:r>
            <a:r>
              <a:rPr dirty="0" sz="1000" spc="-70" b="1" i="1">
                <a:latin typeface="Arial"/>
                <a:cs typeface="Arial"/>
              </a:rPr>
              <a:t>H=hospital; </a:t>
            </a:r>
            <a:r>
              <a:rPr dirty="0" sz="1000" spc="-55" b="1" i="1">
                <a:latin typeface="Arial"/>
                <a:cs typeface="Arial"/>
              </a:rPr>
              <a:t>V=validator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Central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line-associated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Bloodstream Infection </a:t>
            </a:r>
            <a:r>
              <a:rPr dirty="0" sz="1100" spc="-114" b="1">
                <a:solidFill>
                  <a:srgbClr val="4F81BC"/>
                </a:solidFill>
                <a:latin typeface="Georgia"/>
                <a:cs typeface="Georgia"/>
              </a:rPr>
              <a:t>(CLABSI)</a:t>
            </a:r>
            <a:r>
              <a:rPr dirty="0" sz="1100" spc="-9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Discrepancies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7200" y="3810634"/>
          <a:ext cx="8988425" cy="286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159"/>
                <a:gridCol w="236220"/>
                <a:gridCol w="1293495"/>
                <a:gridCol w="647064"/>
                <a:gridCol w="763270"/>
                <a:gridCol w="499110"/>
                <a:gridCol w="549275"/>
                <a:gridCol w="701675"/>
                <a:gridCol w="513714"/>
                <a:gridCol w="1039494"/>
                <a:gridCol w="1196975"/>
                <a:gridCol w="1010920"/>
              </a:tblGrid>
              <a:tr h="47244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Pt.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9017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event: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75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One: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LCBI,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 marR="176530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26733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LCBI,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MBI*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LCBI?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5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5651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CLABSI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Alternative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 marR="24828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primary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LCBI1,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6794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LCBI2,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LCB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POA,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6200" marR="5461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&gt;2d?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attribution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70"/>
                        </a:lnSpc>
                      </a:pPr>
                      <a:r>
                        <a:rPr dirty="0" sz="1000" spc="-135">
                          <a:latin typeface="Arial"/>
                          <a:cs typeface="Arial"/>
                        </a:rPr>
                        <a:t>CLABSI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0010" marR="10668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95">
                          <a:latin typeface="Arial"/>
                          <a:cs typeface="Arial"/>
                        </a:rPr>
                        <a:t>VALIDATION 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16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175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471932"/>
            <a:ext cx="5008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 Validation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681227"/>
          <a:ext cx="8988425" cy="2388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159"/>
                <a:gridCol w="236220"/>
                <a:gridCol w="1293495"/>
                <a:gridCol w="647064"/>
                <a:gridCol w="763270"/>
                <a:gridCol w="499110"/>
                <a:gridCol w="549275"/>
                <a:gridCol w="701675"/>
                <a:gridCol w="513714"/>
                <a:gridCol w="1039494"/>
                <a:gridCol w="1196975"/>
                <a:gridCol w="1010920"/>
              </a:tblGrid>
              <a:tr h="47117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Pt.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259715">
                        <a:lnSpc>
                          <a:spcPct val="10200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event: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One: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LCBI,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 marR="176530">
                        <a:lnSpc>
                          <a:spcPct val="102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LCBI,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 marR="339090">
                        <a:lnSpc>
                          <a:spcPct val="102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MBI*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LCB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5651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CLABSI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Alternative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 marR="248285">
                        <a:lnSpc>
                          <a:spcPct val="102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primary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LCBI1,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67945">
                        <a:lnSpc>
                          <a:spcPct val="10200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LCBI2,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LCB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POA,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6200" marR="54610">
                        <a:lnSpc>
                          <a:spcPct val="102000"/>
                        </a:lnSpc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&gt;2d?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attribution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70"/>
                        </a:lnSpc>
                      </a:pPr>
                      <a:r>
                        <a:rPr dirty="0" sz="1000" spc="-135">
                          <a:latin typeface="Arial"/>
                          <a:cs typeface="Arial"/>
                        </a:rPr>
                        <a:t>CLABSI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0010" marR="106680">
                        <a:lnSpc>
                          <a:spcPct val="102000"/>
                        </a:lnSpc>
                      </a:pPr>
                      <a:r>
                        <a:rPr dirty="0" sz="1000" spc="-95">
                          <a:latin typeface="Arial"/>
                          <a:cs typeface="Arial"/>
                        </a:rPr>
                        <a:t>VALIDATION 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16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2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175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1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95" b="1" i="1">
                          <a:latin typeface="Arial"/>
                          <a:cs typeface="Arial"/>
                        </a:rPr>
                        <a:t>*LCBI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1, 2,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(NHSN): types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0" b="1" i="1">
                          <a:latin typeface="Arial"/>
                          <a:cs typeface="Arial"/>
                        </a:rPr>
                        <a:t>laboratory-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confirmed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bloodstream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infection.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MBI-LCBI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(NHSN)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mucosal </a:t>
                      </a:r>
                      <a:r>
                        <a:rPr dirty="0" sz="1000" spc="-50" b="1" i="1">
                          <a:latin typeface="Arial"/>
                          <a:cs typeface="Arial"/>
                        </a:rPr>
                        <a:t>barrier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injury </a:t>
                      </a:r>
                      <a:r>
                        <a:rPr dirty="0" sz="1000" spc="-114" b="1" i="1">
                          <a:latin typeface="Arial"/>
                          <a:cs typeface="Arial"/>
                        </a:rPr>
                        <a:t>LCBI. See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110" b="1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4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b="1" i="1">
                          <a:latin typeface="Arial"/>
                          <a:cs typeface="Arial"/>
                        </a:rPr>
                        <a:t>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31800" y="6772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36" y="3202051"/>
            <a:ext cx="429831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Catheter-associated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Urinary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Tract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100" spc="-100" b="1">
                <a:solidFill>
                  <a:srgbClr val="4F81BC"/>
                </a:solidFill>
                <a:latin typeface="Georgia"/>
                <a:cs typeface="Georgia"/>
              </a:rPr>
              <a:t>(CAUTI)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Discrepancies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200" y="3411346"/>
          <a:ext cx="9142730" cy="3190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325"/>
                <a:gridCol w="219709"/>
                <a:gridCol w="1344294"/>
                <a:gridCol w="647700"/>
                <a:gridCol w="749935"/>
                <a:gridCol w="638175"/>
                <a:gridCol w="1231264"/>
                <a:gridCol w="565150"/>
                <a:gridCol w="756920"/>
                <a:gridCol w="1296670"/>
                <a:gridCol w="1111884"/>
              </a:tblGrid>
              <a:tr h="16129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Pt.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310515">
                        <a:lnSpc>
                          <a:spcPct val="10200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event: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One: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UTI,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16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5778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CAUTI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SUTI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SUTI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ABUTI*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86360">
                        <a:lnSpc>
                          <a:spcPct val="101699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criteria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below)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POA,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 marR="109855">
                        <a:lnSpc>
                          <a:spcPct val="102000"/>
                        </a:lnSpc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Urethral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&gt;2d?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attribution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110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 marR="213995">
                        <a:lnSpc>
                          <a:spcPct val="102000"/>
                        </a:lnSpc>
                      </a:pPr>
                      <a:r>
                        <a:rPr dirty="0" sz="1000" spc="-95">
                          <a:latin typeface="Arial"/>
                          <a:cs typeface="Arial"/>
                        </a:rPr>
                        <a:t>VALIDATION 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65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471932"/>
            <a:ext cx="5008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 Validation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681227"/>
          <a:ext cx="9142730" cy="2705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325"/>
                <a:gridCol w="219709"/>
                <a:gridCol w="1344294"/>
                <a:gridCol w="647700"/>
                <a:gridCol w="749935"/>
                <a:gridCol w="638175"/>
                <a:gridCol w="1231264"/>
                <a:gridCol w="565150"/>
                <a:gridCol w="756920"/>
                <a:gridCol w="1296670"/>
                <a:gridCol w="1111884"/>
              </a:tblGrid>
              <a:tr h="16129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Pt.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310515">
                        <a:lnSpc>
                          <a:spcPct val="10200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event: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One: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UTI,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16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5778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CAUTI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SUTI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SUTI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ABUTI*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86360">
                        <a:lnSpc>
                          <a:spcPct val="101699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criteria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below)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POA,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 marR="10985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Urethral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&gt;2d?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attribution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110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 marR="21399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95">
                          <a:latin typeface="Arial"/>
                          <a:cs typeface="Arial"/>
                        </a:rPr>
                        <a:t>VALIDATION 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7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593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dirty="0" sz="1000" b="1" i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 i="1">
                          <a:latin typeface="Arial"/>
                          <a:cs typeface="Arial"/>
                        </a:rPr>
                        <a:t>*SUTI </a:t>
                      </a:r>
                      <a:r>
                        <a:rPr dirty="0" sz="1000" spc="-35" b="1" i="1">
                          <a:latin typeface="Arial"/>
                          <a:cs typeface="Arial"/>
                        </a:rPr>
                        <a:t>1a, 2a,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(NHSN): types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symptomatic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urinary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tract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infection. </a:t>
                      </a:r>
                      <a:r>
                        <a:rPr dirty="0" sz="1000" spc="-100" b="1" i="1">
                          <a:latin typeface="Arial"/>
                          <a:cs typeface="Arial"/>
                        </a:rPr>
                        <a:t>ABUTI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(NHSN):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asymptomatic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urinary </a:t>
                      </a:r>
                      <a:r>
                        <a:rPr dirty="0" sz="1000" spc="-45" b="1" i="1">
                          <a:latin typeface="Arial"/>
                          <a:cs typeface="Arial"/>
                        </a:rPr>
                        <a:t>tract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infection. </a:t>
                      </a:r>
                      <a:r>
                        <a:rPr dirty="0" sz="1000" spc="-114" b="1" i="1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000" spc="-110" b="1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1800" y="6772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50952"/>
            <a:ext cx="5008245" cy="40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95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 Validation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 Surgical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Site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100" spc="-105" b="1">
                <a:solidFill>
                  <a:srgbClr val="4F81BC"/>
                </a:solidFill>
                <a:latin typeface="Georgia"/>
                <a:cs typeface="Georgia"/>
              </a:rPr>
              <a:t>(SSI)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Following </a:t>
            </a:r>
            <a:r>
              <a:rPr dirty="0" sz="1100" spc="-95" b="1">
                <a:solidFill>
                  <a:srgbClr val="4F81BC"/>
                </a:solidFill>
                <a:latin typeface="Georgia"/>
                <a:cs typeface="Georgia"/>
              </a:rPr>
              <a:t>Colon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(COLO)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 Discrepancies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6772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870458"/>
          <a:ext cx="9209405" cy="574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75"/>
                <a:gridCol w="260984"/>
                <a:gridCol w="711835"/>
                <a:gridCol w="789305"/>
                <a:gridCol w="805180"/>
                <a:gridCol w="571499"/>
                <a:gridCol w="654050"/>
                <a:gridCol w="695325"/>
                <a:gridCol w="831214"/>
                <a:gridCol w="437514"/>
                <a:gridCol w="422275"/>
                <a:gridCol w="446404"/>
                <a:gridCol w="685800"/>
                <a:gridCol w="629284"/>
                <a:gridCol w="800100"/>
              </a:tblGrid>
              <a:tr h="16002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Pt.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 marR="9906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Pro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 marR="89535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window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closed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16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One: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0485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SSI,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Factors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61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NHSN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9113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8829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SI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O/S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SSI*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(specify)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12446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Att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 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COLO?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114">
                          <a:latin typeface="Arial"/>
                          <a:cs typeface="Arial"/>
                        </a:rPr>
                        <a:t>ASA</a:t>
                      </a:r>
                      <a:r>
                        <a:rPr dirty="0" baseline="29914" sz="975" spc="-172">
                          <a:latin typeface="Arial"/>
                          <a:cs typeface="Arial"/>
                        </a:rPr>
                        <a:t>†</a:t>
                      </a:r>
                      <a:endParaRPr baseline="29914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Age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140">
                          <a:latin typeface="Arial"/>
                          <a:cs typeface="Arial"/>
                        </a:rPr>
                        <a:t>SW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baseline="29914" sz="975" spc="-112">
                          <a:latin typeface="Arial"/>
                          <a:cs typeface="Arial"/>
                        </a:rPr>
                        <a:t>‡</a:t>
                      </a:r>
                      <a:endParaRPr baseline="29914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303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Diabetes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Closure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type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9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00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6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1805">
                <a:tc gridSpan="1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 b="1" i="1">
                          <a:latin typeface="Arial"/>
                          <a:cs typeface="Arial"/>
                        </a:rPr>
                        <a:t>*SI, </a:t>
                      </a:r>
                      <a:r>
                        <a:rPr dirty="0" sz="1000" spc="-45" b="1" i="1">
                          <a:latin typeface="Arial"/>
                          <a:cs typeface="Arial"/>
                        </a:rPr>
                        <a:t>DI,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O/S </a:t>
                      </a:r>
                      <a:r>
                        <a:rPr dirty="0" sz="1000" spc="-140" b="1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(NHSN):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depth (superficial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incisional,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incisional,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organ/space)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000" spc="3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infections.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baseline="29914" sz="975" spc="-187" b="1" i="1">
                          <a:latin typeface="Arial"/>
                          <a:cs typeface="Arial"/>
                        </a:rPr>
                        <a:t>†</a:t>
                      </a:r>
                      <a:r>
                        <a:rPr dirty="0" sz="1000" spc="-125" b="1" i="1">
                          <a:latin typeface="Arial"/>
                          <a:cs typeface="Arial"/>
                        </a:rPr>
                        <a:t>ASA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score: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American </a:t>
                      </a:r>
                      <a:r>
                        <a:rPr dirty="0" sz="1000" spc="-90" b="1" i="1">
                          <a:latin typeface="Arial"/>
                          <a:cs typeface="Arial"/>
                        </a:rPr>
                        <a:t>Society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b="1" i="1">
                          <a:latin typeface="Arial"/>
                          <a:cs typeface="Arial"/>
                        </a:rPr>
                        <a:t>Anesthesiologists</a:t>
                      </a:r>
                      <a:r>
                        <a:rPr dirty="0" sz="1000" spc="-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 b="1" i="1">
                          <a:latin typeface="Arial"/>
                          <a:cs typeface="Arial"/>
                        </a:rPr>
                        <a:t>Score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baseline="29914" sz="975" spc="-60" b="1" i="1">
                          <a:latin typeface="Arial"/>
                          <a:cs typeface="Arial"/>
                        </a:rPr>
                        <a:t>‡ </a:t>
                      </a:r>
                      <a:r>
                        <a:rPr dirty="0" sz="1000" spc="-125" b="1" i="1">
                          <a:latin typeface="Arial"/>
                          <a:cs typeface="Arial"/>
                        </a:rPr>
                        <a:t>SW </a:t>
                      </a:r>
                      <a:r>
                        <a:rPr dirty="0" sz="1000" spc="-100" b="1" i="1">
                          <a:latin typeface="Arial"/>
                          <a:cs typeface="Arial"/>
                        </a:rPr>
                        <a:t>class: </a:t>
                      </a:r>
                      <a:r>
                        <a:rPr dirty="0" sz="1000" spc="-85" b="1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class. </a:t>
                      </a:r>
                      <a:r>
                        <a:rPr dirty="0" sz="1000" spc="-114" b="1" i="1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000" spc="-110" b="1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8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b="1" i="1">
                          <a:latin typeface="Arial"/>
                          <a:cs typeface="Arial"/>
                        </a:rPr>
                        <a:t>9.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59765"/>
            <a:ext cx="6223000" cy="40386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</a:t>
            </a:r>
            <a:r>
              <a:rPr dirty="0" sz="1100" spc="-2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Site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100" spc="-105" b="1">
                <a:solidFill>
                  <a:srgbClr val="4F81BC"/>
                </a:solidFill>
                <a:latin typeface="Georgia"/>
                <a:cs typeface="Georgia"/>
              </a:rPr>
              <a:t>(SSI)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Following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Abdominal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Hysterectomy Procedure</a:t>
            </a:r>
            <a:r>
              <a:rPr dirty="0" sz="1100" spc="10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(HYST)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Discrepancies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6681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6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778763"/>
          <a:ext cx="9037320" cy="581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241300"/>
                <a:gridCol w="728344"/>
                <a:gridCol w="800100"/>
                <a:gridCol w="685800"/>
                <a:gridCol w="513715"/>
                <a:gridCol w="743585"/>
                <a:gridCol w="628014"/>
                <a:gridCol w="765175"/>
                <a:gridCol w="384175"/>
                <a:gridCol w="451485"/>
                <a:gridCol w="515620"/>
                <a:gridCol w="686434"/>
                <a:gridCol w="628015"/>
                <a:gridCol w="800100"/>
              </a:tblGrid>
              <a:tr h="16002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Pt.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 marR="11557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Pro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 marR="10160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window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closed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One: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SSI,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 marR="259079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71755">
                        <a:lnSpc>
                          <a:spcPts val="116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Factors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61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NHSN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 marR="7302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37782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SI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O/S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SSI*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(specify)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5778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Att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 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HYST?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Y/N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85"/>
                        </a:lnSpc>
                      </a:pPr>
                      <a:r>
                        <a:rPr dirty="0" sz="1000" spc="-114">
                          <a:latin typeface="Arial"/>
                          <a:cs typeface="Arial"/>
                        </a:rPr>
                        <a:t>ASA</a:t>
                      </a:r>
                      <a:r>
                        <a:rPr dirty="0" baseline="29914" sz="975" spc="-172">
                          <a:latin typeface="Arial"/>
                          <a:cs typeface="Arial"/>
                        </a:rPr>
                        <a:t>†</a:t>
                      </a:r>
                      <a:endParaRPr baseline="29914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Age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140">
                          <a:latin typeface="Arial"/>
                          <a:cs typeface="Arial"/>
                        </a:rPr>
                        <a:t>SW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75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baseline="29914" sz="975" spc="-112">
                          <a:latin typeface="Arial"/>
                          <a:cs typeface="Arial"/>
                        </a:rPr>
                        <a:t>‡</a:t>
                      </a:r>
                      <a:endParaRPr baseline="29914" sz="97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5430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Diabetes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Closure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type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43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9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6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85" b="1" i="1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1805">
                <a:tc gridSpan="15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 b="1" i="1">
                          <a:latin typeface="Arial"/>
                          <a:cs typeface="Arial"/>
                        </a:rPr>
                        <a:t>*SI, </a:t>
                      </a:r>
                      <a:r>
                        <a:rPr dirty="0" sz="1000" spc="-45" b="1" i="1">
                          <a:latin typeface="Arial"/>
                          <a:cs typeface="Arial"/>
                        </a:rPr>
                        <a:t>DI,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O/S </a:t>
                      </a:r>
                      <a:r>
                        <a:rPr dirty="0" sz="1000" spc="-140" b="1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(NHSN):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depth (superficial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incisional,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incisional,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organ/space)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000" spc="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infections.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baseline="29914" sz="975" spc="-187" b="1" i="1">
                          <a:latin typeface="Arial"/>
                          <a:cs typeface="Arial"/>
                        </a:rPr>
                        <a:t>†</a:t>
                      </a:r>
                      <a:r>
                        <a:rPr dirty="0" sz="1000" spc="-125" b="1" i="1">
                          <a:latin typeface="Arial"/>
                          <a:cs typeface="Arial"/>
                        </a:rPr>
                        <a:t>ASA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score: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American </a:t>
                      </a:r>
                      <a:r>
                        <a:rPr dirty="0" sz="1000" spc="-90" b="1" i="1">
                          <a:latin typeface="Arial"/>
                          <a:cs typeface="Arial"/>
                        </a:rPr>
                        <a:t>Society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b="1" i="1">
                          <a:latin typeface="Arial"/>
                          <a:cs typeface="Arial"/>
                        </a:rPr>
                        <a:t>Anesthesiologists</a:t>
                      </a:r>
                      <a:r>
                        <a:rPr dirty="0" sz="1000" spc="-3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 b="1" i="1">
                          <a:latin typeface="Arial"/>
                          <a:cs typeface="Arial"/>
                        </a:rPr>
                        <a:t>Score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baseline="29914" sz="975" spc="-60" b="1" i="1">
                          <a:latin typeface="Arial"/>
                          <a:cs typeface="Arial"/>
                        </a:rPr>
                        <a:t>‡ </a:t>
                      </a:r>
                      <a:r>
                        <a:rPr dirty="0" sz="1000" spc="-125" b="1" i="1">
                          <a:latin typeface="Arial"/>
                          <a:cs typeface="Arial"/>
                        </a:rPr>
                        <a:t>SW </a:t>
                      </a:r>
                      <a:r>
                        <a:rPr dirty="0" sz="1000" spc="-100" b="1" i="1">
                          <a:latin typeface="Arial"/>
                          <a:cs typeface="Arial"/>
                        </a:rPr>
                        <a:t>class: </a:t>
                      </a:r>
                      <a:r>
                        <a:rPr dirty="0" sz="1000" spc="-85" b="1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80" b="1" i="1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class. </a:t>
                      </a:r>
                      <a:r>
                        <a:rPr dirty="0" sz="1000" spc="-114" b="1" i="1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000" spc="-110" b="1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 b="1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75" b="1" i="1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7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b="1" i="1">
                          <a:latin typeface="Arial"/>
                          <a:cs typeface="Arial"/>
                        </a:rPr>
                        <a:t>9.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80491"/>
            <a:ext cx="5824220" cy="70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</a:t>
            </a:r>
            <a:r>
              <a:rPr dirty="0" sz="1100" spc="-1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Methicillin-resistant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Staphylococcus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aureus </a:t>
            </a:r>
            <a:r>
              <a:rPr dirty="0" sz="1100" spc="-120" b="1">
                <a:solidFill>
                  <a:srgbClr val="4F81BC"/>
                </a:solidFill>
                <a:latin typeface="Georgia"/>
                <a:cs typeface="Georgia"/>
              </a:rPr>
              <a:t>(MRSA)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Event</a:t>
            </a:r>
            <a:r>
              <a:rPr dirty="0" sz="1100" spc="-114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Discrepancies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6681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102105"/>
          <a:ext cx="8854440" cy="5530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/>
                <a:gridCol w="217804"/>
                <a:gridCol w="1028064"/>
                <a:gridCol w="1485900"/>
                <a:gridCol w="904875"/>
                <a:gridCol w="1257300"/>
                <a:gridCol w="2237104"/>
                <a:gridCol w="1221740"/>
              </a:tblGrid>
              <a:tr h="565150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Pt.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5" b="1">
                          <a:latin typeface="Trebuchet MS"/>
                          <a:cs typeface="Trebuchet MS"/>
                        </a:rPr>
                        <a:t>ID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Admission</a:t>
                      </a:r>
                      <a:r>
                        <a:rPr dirty="0" sz="10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Date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88595">
                        <a:lnSpc>
                          <a:spcPts val="121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dirty="0" sz="10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reportable 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dirty="0" sz="1000" spc="-1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this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2390">
                        <a:lnSpc>
                          <a:spcPts val="1185"/>
                        </a:lnSpc>
                      </a:pP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inpatient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stay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62865">
                        <a:lnSpc>
                          <a:spcPts val="1210"/>
                        </a:lnSpc>
                      </a:pP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1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 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</a:t>
                      </a:r>
                      <a:r>
                        <a:rPr dirty="0" sz="1000" spc="-2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80010">
                        <a:lnSpc>
                          <a:spcPts val="1210"/>
                        </a:lnSpc>
                      </a:pP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MRSA</a:t>
                      </a:r>
                      <a:r>
                        <a:rPr dirty="0" sz="1000" spc="-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blood 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culture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date</a:t>
                      </a:r>
                      <a:r>
                        <a:rPr dirty="0" sz="10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>
                        <a:lnSpc>
                          <a:spcPts val="1185"/>
                        </a:lnSpc>
                      </a:pP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admission?</a:t>
                      </a: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168910">
                        <a:lnSpc>
                          <a:spcPts val="121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MRSA</a:t>
                      </a:r>
                      <a:r>
                        <a:rPr dirty="0" sz="1000" spc="-20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same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  within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0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days?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660">
                        <a:lnSpc>
                          <a:spcPts val="1185"/>
                        </a:lnSpc>
                      </a:pP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262255">
                        <a:lnSpc>
                          <a:spcPts val="121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reason</a:t>
                      </a:r>
                      <a:r>
                        <a:rPr dirty="0" sz="1000" spc="-1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for 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error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9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9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6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59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5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9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6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380491"/>
            <a:ext cx="5008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 Validation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589787"/>
          <a:ext cx="8854440" cy="73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/>
                <a:gridCol w="217804"/>
                <a:gridCol w="1028064"/>
                <a:gridCol w="1485900"/>
                <a:gridCol w="904875"/>
                <a:gridCol w="1257300"/>
                <a:gridCol w="2237104"/>
                <a:gridCol w="1221740"/>
              </a:tblGrid>
              <a:tr h="565150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Pt.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5" b="1">
                          <a:latin typeface="Trebuchet MS"/>
                          <a:cs typeface="Trebuchet MS"/>
                        </a:rPr>
                        <a:t>ID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Admission</a:t>
                      </a:r>
                      <a:r>
                        <a:rPr dirty="0" sz="10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Date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dirty="0" sz="10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reportable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2390" marR="188595">
                        <a:lnSpc>
                          <a:spcPct val="10200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dirty="0" sz="1000" spc="-1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this  inpatient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stay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10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</a:t>
                      </a:r>
                      <a:r>
                        <a:rPr dirty="0" sz="10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MRSA</a:t>
                      </a:r>
                      <a:r>
                        <a:rPr dirty="0" sz="1000" spc="-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blood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 marR="231140">
                        <a:lnSpc>
                          <a:spcPct val="102000"/>
                        </a:lnSpc>
                      </a:pP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culture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date</a:t>
                      </a:r>
                      <a:r>
                        <a:rPr dirty="0" sz="10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 admission?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MRSA</a:t>
                      </a:r>
                      <a:r>
                        <a:rPr dirty="0" sz="1000" spc="-2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same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660" marR="1045844">
                        <a:lnSpc>
                          <a:spcPct val="102000"/>
                        </a:lnSpc>
                      </a:pP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within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0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days? 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17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reason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error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31800" y="6681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88" y="1429257"/>
            <a:ext cx="39839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Clostridium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difficile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100" spc="-100" b="1">
                <a:solidFill>
                  <a:srgbClr val="4F81BC"/>
                </a:solidFill>
                <a:latin typeface="Georgia"/>
                <a:cs typeface="Georgia"/>
              </a:rPr>
              <a:t>(CDI)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Event</a:t>
            </a:r>
            <a:r>
              <a:rPr dirty="0" sz="1100" spc="7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Discrepancies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200" y="1638554"/>
          <a:ext cx="8854440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/>
                <a:gridCol w="217804"/>
                <a:gridCol w="1028064"/>
                <a:gridCol w="1485900"/>
                <a:gridCol w="904875"/>
                <a:gridCol w="1257300"/>
                <a:gridCol w="2237104"/>
                <a:gridCol w="1221740"/>
              </a:tblGrid>
              <a:tr h="626110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Pt.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5" b="1">
                          <a:latin typeface="Trebuchet MS"/>
                          <a:cs typeface="Trebuchet MS"/>
                        </a:rPr>
                        <a:t>ID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Admission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Date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dirty="0" sz="10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reportable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2390" marR="188595">
                        <a:lnSpc>
                          <a:spcPct val="10200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dirty="0" sz="1000" spc="-1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this  inpatient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stay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1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</a:t>
                      </a:r>
                      <a:r>
                        <a:rPr dirty="0" sz="10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CDI</a:t>
                      </a: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toxin-positive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 marR="18034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result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from date</a:t>
                      </a:r>
                      <a:r>
                        <a:rPr dirty="0" sz="10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admission 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specimen?</a:t>
                      </a: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CDI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toxin-positive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result</a:t>
                      </a:r>
                      <a:r>
                        <a:rPr dirty="0" sz="10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from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660" marR="281305">
                        <a:lnSpc>
                          <a:spcPct val="10200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same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 within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000" spc="-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days? 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17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reason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error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5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593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6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59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5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00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6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380491"/>
            <a:ext cx="5008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Guidance 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 External Validation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589787"/>
          <a:ext cx="8854440" cy="1433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/>
                <a:gridCol w="217804"/>
                <a:gridCol w="1028064"/>
                <a:gridCol w="1485900"/>
                <a:gridCol w="904875"/>
                <a:gridCol w="1257300"/>
                <a:gridCol w="2237104"/>
                <a:gridCol w="1221740"/>
              </a:tblGrid>
              <a:tr h="626110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Pt.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15" b="1">
                          <a:latin typeface="Trebuchet MS"/>
                          <a:cs typeface="Trebuchet MS"/>
                        </a:rPr>
                        <a:t>ID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Admission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Date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dirty="0" sz="10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reportable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2390" marR="188595">
                        <a:lnSpc>
                          <a:spcPct val="10200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</a:t>
                      </a:r>
                      <a:r>
                        <a:rPr dirty="0" sz="1000" spc="-1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this  inpatient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stay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1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LabID</a:t>
                      </a:r>
                      <a:r>
                        <a:rPr dirty="0" sz="10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Event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CDI</a:t>
                      </a: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toxin-positive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025" marR="18034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result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from date</a:t>
                      </a:r>
                      <a:r>
                        <a:rPr dirty="0" sz="100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admission 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specimen?</a:t>
                      </a: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CDI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toxin-positive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result</a:t>
                      </a:r>
                      <a:r>
                        <a:rPr dirty="0" sz="10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from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3660" marR="281305">
                        <a:lnSpc>
                          <a:spcPct val="102000"/>
                        </a:lnSpc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same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location within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prior 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000" spc="-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days? 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Y/N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170"/>
                        </a:lnSpc>
                      </a:pP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reason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for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error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H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612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Trebuchet MS"/>
                          <a:cs typeface="Trebuchet MS"/>
                        </a:rPr>
                        <a:t>V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96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Comment: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1800" y="6681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436880"/>
            <a:ext cx="5914390" cy="299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70485" marR="5080">
              <a:lnSpc>
                <a:spcPct val="117100"/>
              </a:lnSpc>
            </a:pPr>
            <a:r>
              <a:rPr dirty="0" sz="1100" spc="-10">
                <a:latin typeface="Arial"/>
                <a:cs typeface="Arial"/>
              </a:rPr>
              <a:t>opportunity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gain </a:t>
            </a:r>
            <a:r>
              <a:rPr dirty="0" sz="1100">
                <a:latin typeface="Arial"/>
                <a:cs typeface="Arial"/>
              </a:rPr>
              <a:t>full </a:t>
            </a:r>
            <a:r>
              <a:rPr dirty="0" sz="1100" spc="-95">
                <a:latin typeface="Arial"/>
                <a:cs typeface="Arial"/>
              </a:rPr>
              <a:t>access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40">
                <a:latin typeface="Arial"/>
                <a:cs typeface="Arial"/>
              </a:rPr>
              <a:t>documented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-40">
                <a:latin typeface="Arial"/>
                <a:cs typeface="Arial"/>
              </a:rPr>
              <a:t>when  conducting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strengthen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relationships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through</a:t>
            </a:r>
            <a:r>
              <a:rPr dirty="0" sz="1100" spc="-45">
                <a:latin typeface="Arial"/>
                <a:cs typeface="Arial"/>
              </a:rPr>
              <a:t> transparency.  </a:t>
            </a: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70">
                <a:latin typeface="Arial"/>
                <a:cs typeface="Arial"/>
              </a:rPr>
              <a:t>systems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60">
                <a:latin typeface="Arial"/>
                <a:cs typeface="Arial"/>
              </a:rPr>
              <a:t>made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0">
                <a:latin typeface="Arial"/>
                <a:cs typeface="Arial"/>
              </a:rPr>
              <a:t>distance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45">
                <a:latin typeface="Arial"/>
                <a:cs typeface="Arial"/>
              </a:rPr>
              <a:t>feasible, </a:t>
            </a:r>
            <a:r>
              <a:rPr dirty="0" sz="1100" spc="-30">
                <a:latin typeface="Arial"/>
                <a:cs typeface="Arial"/>
              </a:rPr>
              <a:t>though </a:t>
            </a:r>
            <a:r>
              <a:rPr dirty="0" sz="1100" spc="-55">
                <a:latin typeface="Arial"/>
                <a:cs typeface="Arial"/>
              </a:rPr>
              <a:t>perhaps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sub-optimal </a:t>
            </a:r>
            <a:r>
              <a:rPr dirty="0" sz="1100" spc="-25">
                <a:latin typeface="Arial"/>
                <a:cs typeface="Arial"/>
              </a:rPr>
              <a:t>alternative </a:t>
            </a:r>
            <a:r>
              <a:rPr dirty="0" sz="1100" spc="-50">
                <a:latin typeface="Arial"/>
                <a:cs typeface="Arial"/>
              </a:rPr>
              <a:t>way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45">
                <a:latin typeface="Arial"/>
                <a:cs typeface="Arial"/>
              </a:rPr>
              <a:t>medical records.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-50">
                <a:latin typeface="Arial"/>
                <a:cs typeface="Arial"/>
              </a:rPr>
              <a:t>approach </a:t>
            </a:r>
            <a:r>
              <a:rPr dirty="0" sz="1100" spc="-60">
                <a:latin typeface="Arial"/>
                <a:cs typeface="Arial"/>
              </a:rPr>
              <a:t>may  </a:t>
            </a:r>
            <a:r>
              <a:rPr dirty="0" sz="1100" spc="-25">
                <a:latin typeface="Arial"/>
                <a:cs typeface="Arial"/>
              </a:rPr>
              <a:t>require </a:t>
            </a:r>
            <a:r>
              <a:rPr dirty="0" sz="1100" spc="-35">
                <a:latin typeface="Arial"/>
                <a:cs typeface="Arial"/>
              </a:rPr>
              <a:t>technical </a:t>
            </a:r>
            <a:r>
              <a:rPr dirty="0" sz="1100" spc="-45">
                <a:latin typeface="Arial"/>
                <a:cs typeface="Arial"/>
              </a:rPr>
              <a:t>expertise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iterative </a:t>
            </a:r>
            <a:r>
              <a:rPr dirty="0" sz="1100" spc="-20">
                <a:latin typeface="Arial"/>
                <a:cs typeface="Arial"/>
              </a:rPr>
              <a:t>work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25">
                <a:latin typeface="Arial"/>
                <a:cs typeface="Arial"/>
              </a:rPr>
              <a:t>validator </a:t>
            </a:r>
            <a:r>
              <a:rPr dirty="0" sz="1100" spc="-95">
                <a:latin typeface="Arial"/>
                <a:cs typeface="Arial"/>
              </a:rPr>
              <a:t>access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0">
                <a:latin typeface="Arial"/>
                <a:cs typeface="Arial"/>
              </a:rPr>
              <a:t>relevant  documentation. In </a:t>
            </a:r>
            <a:r>
              <a:rPr dirty="0" sz="1100" spc="-25">
                <a:latin typeface="Arial"/>
                <a:cs typeface="Arial"/>
              </a:rPr>
              <a:t>addition, </a:t>
            </a:r>
            <a:r>
              <a:rPr dirty="0" sz="1100">
                <a:latin typeface="Arial"/>
                <a:cs typeface="Arial"/>
              </a:rPr>
              <a:t>without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40">
                <a:latin typeface="Arial"/>
                <a:cs typeface="Arial"/>
              </a:rPr>
              <a:t>visits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opportunities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interaction, </a:t>
            </a:r>
            <a:r>
              <a:rPr dirty="0" sz="1100" spc="-35">
                <a:latin typeface="Arial"/>
                <a:cs typeface="Arial"/>
              </a:rPr>
              <a:t>education,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40">
                <a:latin typeface="Arial"/>
                <a:cs typeface="Arial"/>
              </a:rPr>
              <a:t>understanding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overall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40">
                <a:latin typeface="Arial"/>
                <a:cs typeface="Arial"/>
              </a:rPr>
              <a:t>program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likely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reduced. </a:t>
            </a:r>
            <a:r>
              <a:rPr dirty="0" sz="1100" spc="-60">
                <a:latin typeface="Arial"/>
                <a:cs typeface="Arial"/>
              </a:rPr>
              <a:t>Remote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40">
                <a:latin typeface="Arial"/>
                <a:cs typeface="Arial"/>
              </a:rPr>
              <a:t>copied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55">
                <a:latin typeface="Arial"/>
                <a:cs typeface="Arial"/>
              </a:rPr>
              <a:t>is discouraged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program </a:t>
            </a:r>
            <a:r>
              <a:rPr dirty="0" sz="1100" spc="-35">
                <a:latin typeface="Arial"/>
                <a:cs typeface="Arial"/>
              </a:rPr>
              <a:t>methodology,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0">
                <a:latin typeface="Arial"/>
                <a:cs typeface="Arial"/>
              </a:rPr>
              <a:t>potentially  </a:t>
            </a:r>
            <a:r>
              <a:rPr dirty="0" sz="1100" spc="-50">
                <a:latin typeface="Arial"/>
                <a:cs typeface="Arial"/>
              </a:rPr>
              <a:t>lacking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00">
                <a:latin typeface="Arial"/>
                <a:cs typeface="Arial"/>
              </a:rPr>
              <a:t>access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the interactivity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30">
                <a:latin typeface="Arial"/>
                <a:cs typeface="Arial"/>
              </a:rPr>
              <a:t>facilitates </a:t>
            </a:r>
            <a:r>
              <a:rPr dirty="0" sz="1100" spc="-40">
                <a:latin typeface="Arial"/>
                <a:cs typeface="Arial"/>
              </a:rPr>
              <a:t>program </a:t>
            </a:r>
            <a:r>
              <a:rPr dirty="0" sz="1100" spc="-50">
                <a:latin typeface="Arial"/>
                <a:cs typeface="Arial"/>
              </a:rPr>
              <a:t>capacity </a:t>
            </a:r>
            <a:r>
              <a:rPr dirty="0" sz="1100" spc="-30">
                <a:latin typeface="Arial"/>
                <a:cs typeface="Arial"/>
              </a:rPr>
              <a:t>building. </a:t>
            </a:r>
            <a:r>
              <a:rPr dirty="0" sz="1100" spc="-35">
                <a:latin typeface="Arial"/>
                <a:cs typeface="Arial"/>
              </a:rPr>
              <a:t>Ideally,  validators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5">
                <a:latin typeface="Arial"/>
                <a:cs typeface="Arial"/>
              </a:rPr>
              <a:t>either </a:t>
            </a:r>
            <a:r>
              <a:rPr dirty="0" sz="1100" spc="-40">
                <a:latin typeface="Arial"/>
                <a:cs typeface="Arial"/>
              </a:rPr>
              <a:t>employed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0">
                <a:latin typeface="Arial"/>
                <a:cs typeface="Arial"/>
              </a:rPr>
              <a:t>contracted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70">
                <a:latin typeface="Arial"/>
                <a:cs typeface="Arial"/>
              </a:rPr>
              <a:t>agencies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35">
                <a:latin typeface="Arial"/>
                <a:cs typeface="Arial"/>
              </a:rPr>
              <a:t>oversight responsibilities </a:t>
            </a:r>
            <a:r>
              <a:rPr dirty="0" sz="1100">
                <a:latin typeface="Arial"/>
                <a:cs typeface="Arial"/>
              </a:rPr>
              <a:t>for 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45">
                <a:latin typeface="Arial"/>
                <a:cs typeface="Arial"/>
              </a:rPr>
              <a:t>safety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public </a:t>
            </a:r>
            <a:r>
              <a:rPr dirty="0" sz="1100" spc="-25">
                <a:latin typeface="Arial"/>
                <a:cs typeface="Arial"/>
              </a:rPr>
              <a:t>health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30">
                <a:latin typeface="Arial"/>
                <a:cs typeface="Arial"/>
              </a:rPr>
              <a:t>audited </a:t>
            </a:r>
            <a:r>
              <a:rPr dirty="0" sz="1100" spc="-40">
                <a:latin typeface="Arial"/>
                <a:cs typeface="Arial"/>
              </a:rPr>
              <a:t>healthcare </a:t>
            </a:r>
            <a:r>
              <a:rPr dirty="0" sz="1100" spc="-30">
                <a:latin typeface="Arial"/>
                <a:cs typeface="Arial"/>
              </a:rPr>
              <a:t>facilities,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75">
                <a:latin typeface="Arial"/>
                <a:cs typeface="Arial"/>
              </a:rPr>
              <a:t>across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continuum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35">
                <a:latin typeface="Arial"/>
                <a:cs typeface="Arial"/>
              </a:rPr>
              <a:t>healthcare.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70" i="1">
                <a:solidFill>
                  <a:srgbClr val="4F81BC"/>
                </a:solidFill>
                <a:latin typeface="Georgia"/>
                <a:cs typeface="Georgia"/>
              </a:rPr>
              <a:t>CDC-Recommended </a:t>
            </a:r>
            <a:r>
              <a:rPr dirty="0" sz="1100" spc="-50" i="1">
                <a:solidFill>
                  <a:srgbClr val="4F81BC"/>
                </a:solidFill>
                <a:latin typeface="Georgia"/>
                <a:cs typeface="Georgia"/>
              </a:rPr>
              <a:t>Validation Elements </a:t>
            </a:r>
            <a:r>
              <a:rPr dirty="0" sz="1100" spc="-60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45" i="1">
                <a:solidFill>
                  <a:srgbClr val="4F81BC"/>
                </a:solidFill>
                <a:latin typeface="Georgia"/>
                <a:cs typeface="Georgia"/>
              </a:rPr>
              <a:t>Preferred</a:t>
            </a:r>
            <a:r>
              <a:rPr dirty="0" sz="1100" spc="85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55" i="1">
                <a:solidFill>
                  <a:srgbClr val="4F81BC"/>
                </a:solidFill>
                <a:latin typeface="Georgia"/>
                <a:cs typeface="Georgia"/>
              </a:rPr>
              <a:t>Approach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4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7991" y="3449446"/>
          <a:ext cx="6472555" cy="315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3040"/>
                <a:gridCol w="641985"/>
                <a:gridCol w="1073785"/>
                <a:gridCol w="745489"/>
              </a:tblGrid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Validation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Element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Off-site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On-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sz="1100" spc="-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Off-site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On-site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Validator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assessment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analysis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completeness,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timeliness,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quality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Facility selection,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request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listings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(CLABSI,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CAUTI,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MRSA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443865">
                        <a:lnSpc>
                          <a:spcPct val="10180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bacteremia,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CDI),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counts 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(COLO,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HYST)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Sampling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Frame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Development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Medical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Selection,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download,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arrangements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audit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Practices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Surveys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(Appendix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mapping, bed</a:t>
                      </a:r>
                      <a:r>
                        <a:rPr dirty="0" sz="11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size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Medical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Reviews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(Appendix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 marR="476250">
                        <a:lnSpc>
                          <a:spcPts val="133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Post-review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conference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re: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 practices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medical records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audit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discrepancies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 marR="341630">
                        <a:lnSpc>
                          <a:spcPts val="133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Administration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additional denominator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counting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surveys,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 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results,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strengths,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weaknesses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Follow-up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corrections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administration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9377324"/>
            <a:ext cx="3500247" cy="41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5187" y="296062"/>
            <a:ext cx="6172835" cy="66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4.2: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Example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Validation Follow-up Letters, </a:t>
            </a:r>
            <a:r>
              <a:rPr dirty="0" sz="1300" spc="-110" b="1">
                <a:solidFill>
                  <a:srgbClr val="4F81BC"/>
                </a:solidFill>
                <a:latin typeface="Georgia"/>
                <a:cs typeface="Georgia"/>
              </a:rPr>
              <a:t>With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Without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Identified 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Problems</a:t>
            </a:r>
            <a:endParaRPr sz="13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200"/>
              </a:spcBef>
            </a:pPr>
            <a:r>
              <a:rPr dirty="0" sz="1100" spc="-65" i="1">
                <a:latin typeface="Arial"/>
                <a:cs typeface="Arial"/>
              </a:rPr>
              <a:t>(Courtesy </a:t>
            </a:r>
            <a:r>
              <a:rPr dirty="0" sz="1100" spc="-10" i="1">
                <a:latin typeface="Arial"/>
                <a:cs typeface="Arial"/>
              </a:rPr>
              <a:t>of </a:t>
            </a:r>
            <a:r>
              <a:rPr dirty="0" sz="1100" spc="-65" i="1">
                <a:latin typeface="Arial"/>
                <a:cs typeface="Arial"/>
              </a:rPr>
              <a:t>New </a:t>
            </a:r>
            <a:r>
              <a:rPr dirty="0" sz="1100" spc="-75" i="1">
                <a:latin typeface="Arial"/>
                <a:cs typeface="Arial"/>
              </a:rPr>
              <a:t>York </a:t>
            </a:r>
            <a:r>
              <a:rPr dirty="0" sz="1100" spc="-50" i="1">
                <a:latin typeface="Arial"/>
                <a:cs typeface="Arial"/>
              </a:rPr>
              <a:t>State </a:t>
            </a:r>
            <a:r>
              <a:rPr dirty="0" sz="1100" spc="-35" i="1">
                <a:latin typeface="Arial"/>
                <a:cs typeface="Arial"/>
              </a:rPr>
              <a:t>Department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120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Health)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848" y="986027"/>
            <a:ext cx="6396355" cy="2247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ts val="1639"/>
              </a:lnSpc>
            </a:pP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feel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free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adapt</a:t>
            </a:r>
            <a:r>
              <a:rPr dirty="0" sz="1400" spc="-1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these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templates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meet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your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state’s</a:t>
            </a:r>
            <a:r>
              <a:rPr dirty="0" sz="1400" spc="-114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187" y="1298803"/>
            <a:ext cx="6466205" cy="7245984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Version </a:t>
            </a:r>
            <a:r>
              <a:rPr dirty="0" sz="1100" spc="-95" b="1">
                <a:solidFill>
                  <a:srgbClr val="4F81BC"/>
                </a:solidFill>
                <a:latin typeface="Georgia"/>
                <a:cs typeface="Georgia"/>
              </a:rPr>
              <a:t>One: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Problems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identified. Letter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should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be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adapted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to</a:t>
            </a:r>
            <a:r>
              <a:rPr dirty="0" sz="1100" spc="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circumstances.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70"/>
              </a:spcBef>
            </a:pPr>
            <a:r>
              <a:rPr dirty="0" sz="1100" spc="-60" b="1">
                <a:latin typeface="Trebuchet MS"/>
                <a:cs typeface="Trebuchet MS"/>
              </a:rPr>
              <a:t>Dear </a:t>
            </a:r>
            <a:r>
              <a:rPr dirty="0" sz="1100" spc="-70" b="1">
                <a:latin typeface="Trebuchet MS"/>
                <a:cs typeface="Trebuchet MS"/>
              </a:rPr>
              <a:t>CEO</a:t>
            </a:r>
            <a:r>
              <a:rPr dirty="0" sz="1100" spc="-120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Name,</a:t>
            </a:r>
            <a:endParaRPr sz="1100">
              <a:latin typeface="Trebuchet MS"/>
              <a:cs typeface="Trebuchet MS"/>
            </a:endParaRPr>
          </a:p>
          <a:p>
            <a:pPr marL="70485" marR="711200">
              <a:lnSpc>
                <a:spcPct val="117300"/>
              </a:lnSpc>
              <a:spcBef>
                <a:spcPts val="980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[</a:t>
            </a:r>
            <a:r>
              <a:rPr dirty="0" sz="1100" spc="-30" i="1">
                <a:latin typeface="Arial"/>
                <a:cs typeface="Arial"/>
              </a:rPr>
              <a:t>Department </a:t>
            </a:r>
            <a:r>
              <a:rPr dirty="0" sz="1100" spc="-10" i="1">
                <a:latin typeface="Arial"/>
                <a:cs typeface="Arial"/>
              </a:rPr>
              <a:t>of </a:t>
            </a:r>
            <a:r>
              <a:rPr dirty="0" sz="1100" spc="-30" i="1">
                <a:latin typeface="Arial"/>
                <a:cs typeface="Arial"/>
              </a:rPr>
              <a:t>Health</a:t>
            </a:r>
            <a:r>
              <a:rPr dirty="0" sz="1100" spc="-30">
                <a:latin typeface="Arial"/>
                <a:cs typeface="Arial"/>
              </a:rPr>
              <a:t>] </a:t>
            </a:r>
            <a:r>
              <a:rPr dirty="0" sz="1100" spc="-45">
                <a:latin typeface="Arial"/>
                <a:cs typeface="Arial"/>
              </a:rPr>
              <a:t>Healthcare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65">
                <a:latin typeface="Arial"/>
                <a:cs typeface="Arial"/>
              </a:rPr>
              <a:t>(HAI) </a:t>
            </a:r>
            <a:r>
              <a:rPr dirty="0" sz="1100" spc="-45">
                <a:latin typeface="Arial"/>
                <a:cs typeface="Arial"/>
              </a:rPr>
              <a:t>Reporting </a:t>
            </a:r>
            <a:r>
              <a:rPr dirty="0" sz="1100" spc="-60">
                <a:latin typeface="Arial"/>
                <a:cs typeface="Arial"/>
              </a:rPr>
              <a:t>Program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 spc="-60">
                <a:latin typeface="Arial"/>
                <a:cs typeface="Arial"/>
              </a:rPr>
              <a:t>an 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0">
                <a:latin typeface="Arial"/>
                <a:cs typeface="Arial"/>
              </a:rPr>
              <a:t>visit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[year] </a:t>
            </a:r>
            <a:r>
              <a:rPr dirty="0" sz="1100" spc="-20">
                <a:latin typeface="Arial"/>
                <a:cs typeface="Arial"/>
              </a:rPr>
              <a:t>at </a:t>
            </a:r>
            <a:r>
              <a:rPr dirty="0" sz="1100" spc="-30">
                <a:latin typeface="Arial"/>
                <a:cs typeface="Arial"/>
              </a:rPr>
              <a:t>your </a:t>
            </a:r>
            <a:r>
              <a:rPr dirty="0" sz="1100" spc="-20">
                <a:latin typeface="Arial"/>
                <a:cs typeface="Arial"/>
              </a:rPr>
              <a:t>facility. </a:t>
            </a:r>
            <a:r>
              <a:rPr dirty="0" sz="1100" spc="-60">
                <a:latin typeface="Arial"/>
                <a:cs typeface="Arial"/>
              </a:rPr>
              <a:t>We </a:t>
            </a:r>
            <a:r>
              <a:rPr dirty="0" sz="1100" spc="-40">
                <a:latin typeface="Arial"/>
                <a:cs typeface="Arial"/>
              </a:rPr>
              <a:t>wish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thank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20">
                <a:latin typeface="Arial"/>
                <a:cs typeface="Arial"/>
              </a:rPr>
              <a:t>staff,  </a:t>
            </a:r>
            <a:r>
              <a:rPr dirty="0" sz="1100" spc="-25">
                <a:latin typeface="Arial"/>
                <a:cs typeface="Arial"/>
              </a:rPr>
              <a:t>particularly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35">
                <a:latin typeface="Arial"/>
                <a:cs typeface="Arial"/>
              </a:rPr>
              <a:t>Control, </a:t>
            </a:r>
            <a:r>
              <a:rPr dirty="0" sz="1100" spc="-30">
                <a:latin typeface="Arial"/>
                <a:cs typeface="Arial"/>
              </a:rPr>
              <a:t>Microbiology,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Medical </a:t>
            </a:r>
            <a:r>
              <a:rPr dirty="0" sz="1100" spc="-75">
                <a:latin typeface="Arial"/>
                <a:cs typeface="Arial"/>
              </a:rPr>
              <a:t>Records </a:t>
            </a:r>
            <a:r>
              <a:rPr dirty="0" sz="1100" spc="-20">
                <a:latin typeface="Arial"/>
                <a:cs typeface="Arial"/>
              </a:rPr>
              <a:t>staff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their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cooperation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effort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contributed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during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r>
              <a:rPr dirty="0" sz="1100" spc="-55">
                <a:latin typeface="Arial"/>
                <a:cs typeface="Arial"/>
              </a:rPr>
              <a:t> 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70485" marR="5080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purposes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30">
                <a:latin typeface="Arial"/>
                <a:cs typeface="Arial"/>
              </a:rPr>
              <a:t>were </a:t>
            </a:r>
            <a:r>
              <a:rPr dirty="0" sz="1100" spc="-10">
                <a:latin typeface="Arial"/>
                <a:cs typeface="Arial"/>
              </a:rPr>
              <a:t>initially </a:t>
            </a:r>
            <a:r>
              <a:rPr dirty="0" sz="1100" spc="-40">
                <a:latin typeface="Arial"/>
                <a:cs typeface="Arial"/>
              </a:rPr>
              <a:t>presented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letter of </a:t>
            </a:r>
            <a:r>
              <a:rPr dirty="0" sz="1100" spc="-15">
                <a:latin typeface="Arial"/>
                <a:cs typeface="Arial"/>
              </a:rPr>
              <a:t>notification. </a:t>
            </a:r>
            <a:r>
              <a:rPr dirty="0" sz="1100" spc="-95">
                <a:latin typeface="Arial"/>
                <a:cs typeface="Arial"/>
              </a:rPr>
              <a:t>Based </a:t>
            </a:r>
            <a:r>
              <a:rPr dirty="0" sz="1100" spc="-35">
                <a:latin typeface="Arial"/>
                <a:cs typeface="Arial"/>
              </a:rPr>
              <a:t>upon </a:t>
            </a:r>
            <a:r>
              <a:rPr dirty="0" sz="1100" spc="-15">
                <a:latin typeface="Arial"/>
                <a:cs typeface="Arial"/>
              </a:rPr>
              <a:t>our </a:t>
            </a:r>
            <a:r>
              <a:rPr dirty="0" sz="1100" spc="-35">
                <a:latin typeface="Arial"/>
                <a:cs typeface="Arial"/>
              </a:rPr>
              <a:t>review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20">
                <a:latin typeface="Arial"/>
                <a:cs typeface="Arial"/>
              </a:rPr>
              <a:t>the audit, there </a:t>
            </a:r>
            <a:r>
              <a:rPr dirty="0" sz="1100" spc="-35">
                <a:latin typeface="Arial"/>
                <a:cs typeface="Arial"/>
              </a:rPr>
              <a:t>were [e.g.: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65">
                <a:latin typeface="Arial"/>
                <a:cs typeface="Arial"/>
              </a:rPr>
              <a:t>missed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unreported </a:t>
            </a:r>
            <a:r>
              <a:rPr dirty="0" sz="1100" spc="-30">
                <a:latin typeface="Arial"/>
                <a:cs typeface="Arial"/>
              </a:rPr>
              <a:t>central </a:t>
            </a:r>
            <a:r>
              <a:rPr dirty="0" sz="1100" spc="-45">
                <a:latin typeface="Arial"/>
                <a:cs typeface="Arial"/>
              </a:rPr>
              <a:t>line-associated 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10">
                <a:latin typeface="Arial"/>
                <a:cs typeface="Arial"/>
              </a:rPr>
              <a:t>(CLABSIs),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65">
                <a:latin typeface="Arial"/>
                <a:cs typeface="Arial"/>
              </a:rPr>
              <a:t>missed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unreported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05">
                <a:latin typeface="Arial"/>
                <a:cs typeface="Arial"/>
              </a:rPr>
              <a:t>(SSIs),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100">
                <a:latin typeface="Arial"/>
                <a:cs typeface="Arial"/>
              </a:rPr>
              <a:t>(X </a:t>
            </a:r>
            <a:r>
              <a:rPr dirty="0" sz="1100" spc="-40">
                <a:latin typeface="Arial"/>
                <a:cs typeface="Arial"/>
              </a:rPr>
              <a:t>types),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140">
                <a:latin typeface="Arial"/>
                <a:cs typeface="Arial"/>
              </a:rPr>
              <a:t>CLABSIs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50">
                <a:latin typeface="Arial"/>
                <a:cs typeface="Arial"/>
              </a:rPr>
              <a:t>need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deleted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database].</a:t>
            </a:r>
            <a:endParaRPr sz="1100">
              <a:latin typeface="Arial"/>
              <a:cs typeface="Arial"/>
            </a:endParaRPr>
          </a:p>
          <a:p>
            <a:pPr marL="70485" marR="32384">
              <a:lnSpc>
                <a:spcPct val="117100"/>
              </a:lnSpc>
              <a:spcBef>
                <a:spcPts val="985"/>
              </a:spcBef>
            </a:pPr>
            <a:r>
              <a:rPr dirty="0" sz="1100" spc="-60">
                <a:latin typeface="Arial"/>
                <a:cs typeface="Arial"/>
              </a:rPr>
              <a:t>We </a:t>
            </a:r>
            <a:r>
              <a:rPr dirty="0" sz="1100" spc="-50">
                <a:latin typeface="Arial"/>
                <a:cs typeface="Arial"/>
              </a:rPr>
              <a:t>observed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30">
                <a:latin typeface="Arial"/>
                <a:cs typeface="Arial"/>
              </a:rPr>
              <a:t>trends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15">
                <a:latin typeface="Arial"/>
                <a:cs typeface="Arial"/>
              </a:rPr>
              <a:t>contribute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55">
                <a:latin typeface="Arial"/>
                <a:cs typeface="Arial"/>
              </a:rPr>
              <a:t>inaccuracies: </a:t>
            </a:r>
            <a:r>
              <a:rPr dirty="0" sz="1100" spc="-40">
                <a:latin typeface="Arial"/>
                <a:cs typeface="Arial"/>
              </a:rPr>
              <a:t>[e.g.: </a:t>
            </a:r>
            <a:r>
              <a:rPr dirty="0" sz="1100" spc="-5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35">
                <a:latin typeface="Arial"/>
                <a:cs typeface="Arial"/>
              </a:rPr>
              <a:t>colon  procedure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35">
                <a:latin typeface="Arial"/>
                <a:cs typeface="Arial"/>
              </a:rPr>
              <a:t>reviewed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30">
                <a:latin typeface="Arial"/>
                <a:cs typeface="Arial"/>
              </a:rPr>
              <a:t>entered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55">
                <a:latin typeface="Arial"/>
                <a:cs typeface="Arial"/>
              </a:rPr>
              <a:t>database,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35">
                <a:latin typeface="Arial"/>
                <a:cs typeface="Arial"/>
              </a:rPr>
              <a:t>were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45">
                <a:latin typeface="Arial"/>
                <a:cs typeface="Arial"/>
              </a:rPr>
              <a:t>procedures. </a:t>
            </a:r>
            <a:r>
              <a:rPr dirty="0" sz="1100" spc="-85">
                <a:latin typeface="Arial"/>
                <a:cs typeface="Arial"/>
              </a:rPr>
              <a:t>The 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non-colon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5">
                <a:latin typeface="Arial"/>
                <a:cs typeface="Arial"/>
              </a:rPr>
              <a:t>control </a:t>
            </a:r>
            <a:r>
              <a:rPr dirty="0" sz="1100" spc="-40">
                <a:latin typeface="Arial"/>
                <a:cs typeface="Arial"/>
              </a:rPr>
              <a:t>program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65">
                <a:latin typeface="Arial"/>
                <a:cs typeface="Arial"/>
              </a:rPr>
              <a:t>system </a:t>
            </a:r>
            <a:r>
              <a:rPr dirty="0" sz="1100" spc="-60">
                <a:latin typeface="Arial"/>
                <a:cs typeface="Arial"/>
              </a:rPr>
              <a:t>issue.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addition,  infection </a:t>
            </a:r>
            <a:r>
              <a:rPr dirty="0" sz="1100" spc="-15">
                <a:latin typeface="Arial"/>
                <a:cs typeface="Arial"/>
              </a:rPr>
              <a:t>control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55">
                <a:latin typeface="Arial"/>
                <a:cs typeface="Arial"/>
              </a:rPr>
              <a:t>made </a:t>
            </a:r>
            <a:r>
              <a:rPr dirty="0" sz="1100" spc="-50">
                <a:latin typeface="Arial"/>
                <a:cs typeface="Arial"/>
              </a:rPr>
              <a:t>aware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5">
                <a:latin typeface="Arial"/>
                <a:cs typeface="Arial"/>
              </a:rPr>
              <a:t>identified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microbiology </a:t>
            </a:r>
            <a:r>
              <a:rPr dirty="0" sz="1100" spc="-25">
                <a:latin typeface="Arial"/>
                <a:cs typeface="Arial"/>
              </a:rPr>
              <a:t>laboratory, 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30">
                <a:latin typeface="Arial"/>
                <a:cs typeface="Arial"/>
              </a:rPr>
              <a:t>resulted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45">
                <a:latin typeface="Arial"/>
                <a:cs typeface="Arial"/>
              </a:rPr>
              <a:t>omissions.] </a:t>
            </a:r>
            <a:r>
              <a:rPr dirty="0" sz="1100" spc="-70">
                <a:latin typeface="Arial"/>
                <a:cs typeface="Arial"/>
              </a:rPr>
              <a:t>We </a:t>
            </a:r>
            <a:r>
              <a:rPr dirty="0" sz="1100" spc="-35">
                <a:latin typeface="Arial"/>
                <a:cs typeface="Arial"/>
              </a:rPr>
              <a:t>reviewed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requirements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[Name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IP]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[she] 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missing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deleting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85">
                <a:latin typeface="Arial"/>
                <a:cs typeface="Arial"/>
              </a:rPr>
              <a:t>non-NHSN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procedures. </a:t>
            </a:r>
            <a:r>
              <a:rPr dirty="0" sz="1100" spc="-105">
                <a:latin typeface="Arial"/>
                <a:cs typeface="Arial"/>
              </a:rPr>
              <a:t>Each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25">
                <a:latin typeface="Arial"/>
                <a:cs typeface="Arial"/>
              </a:rPr>
              <a:t>requiring  </a:t>
            </a:r>
            <a:r>
              <a:rPr dirty="0" sz="1100" spc="-35">
                <a:latin typeface="Arial"/>
                <a:cs typeface="Arial"/>
              </a:rPr>
              <a:t>corrections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35">
                <a:latin typeface="Arial"/>
                <a:cs typeface="Arial"/>
              </a:rPr>
              <a:t>reviewed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0">
                <a:latin typeface="Arial"/>
                <a:cs typeface="Arial"/>
              </a:rPr>
              <a:t>[Name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IP]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entry </a:t>
            </a:r>
            <a:r>
              <a:rPr dirty="0" sz="1100" spc="-30">
                <a:latin typeface="Arial"/>
                <a:cs typeface="Arial"/>
              </a:rPr>
              <a:t>edits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made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35">
                <a:latin typeface="Arial"/>
                <a:cs typeface="Arial"/>
              </a:rPr>
              <a:t>provided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10">
                <a:latin typeface="Arial"/>
                <a:cs typeface="Arial"/>
              </a:rPr>
              <a:t>[her].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missed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entry </a:t>
            </a:r>
            <a:r>
              <a:rPr dirty="0" sz="1100" spc="-35">
                <a:latin typeface="Arial"/>
                <a:cs typeface="Arial"/>
              </a:rPr>
              <a:t>must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0">
                <a:latin typeface="Arial"/>
                <a:cs typeface="Arial"/>
              </a:rPr>
              <a:t>edited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base </a:t>
            </a:r>
            <a:r>
              <a:rPr dirty="0" sz="1100">
                <a:latin typeface="Arial"/>
                <a:cs typeface="Arial"/>
              </a:rPr>
              <a:t>within </a:t>
            </a:r>
            <a:r>
              <a:rPr dirty="0" sz="1100" spc="-60">
                <a:latin typeface="Arial"/>
                <a:cs typeface="Arial"/>
              </a:rPr>
              <a:t>30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notice.</a:t>
            </a:r>
            <a:endParaRPr sz="1100">
              <a:latin typeface="Arial"/>
              <a:cs typeface="Arial"/>
            </a:endParaRPr>
          </a:p>
          <a:p>
            <a:pPr marL="70485" marR="36195">
              <a:lnSpc>
                <a:spcPct val="117300"/>
              </a:lnSpc>
              <a:spcBef>
                <a:spcPts val="990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5">
                <a:latin typeface="Arial"/>
                <a:cs typeface="Arial"/>
              </a:rPr>
              <a:t>preventionist/infection </a:t>
            </a:r>
            <a:r>
              <a:rPr dirty="0" sz="1100" spc="-25">
                <a:latin typeface="Arial"/>
                <a:cs typeface="Arial"/>
              </a:rPr>
              <a:t>prevention </a:t>
            </a:r>
            <a:r>
              <a:rPr dirty="0" sz="1100" spc="-60">
                <a:latin typeface="Arial"/>
                <a:cs typeface="Arial"/>
              </a:rPr>
              <a:t>manager </a:t>
            </a:r>
            <a:r>
              <a:rPr dirty="0" sz="1100" spc="-40">
                <a:latin typeface="Arial"/>
                <a:cs typeface="Arial"/>
              </a:rPr>
              <a:t>continues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enter </a:t>
            </a:r>
            <a:r>
              <a:rPr dirty="0" sz="1100" spc="-55">
                <a:latin typeface="Arial"/>
                <a:cs typeface="Arial"/>
              </a:rPr>
              <a:t>surgical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">
                <a:latin typeface="Arial"/>
                <a:cs typeface="Arial"/>
              </a:rPr>
              <a:t>into </a:t>
            </a:r>
            <a:r>
              <a:rPr dirty="0" sz="1100" spc="-135">
                <a:latin typeface="Arial"/>
                <a:cs typeface="Arial"/>
              </a:rPr>
              <a:t>NHSN  </a:t>
            </a:r>
            <a:r>
              <a:rPr dirty="0" sz="1100" spc="-40">
                <a:latin typeface="Arial"/>
                <a:cs typeface="Arial"/>
              </a:rPr>
              <a:t>manually,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labor-intensive </a:t>
            </a:r>
            <a:r>
              <a:rPr dirty="0" sz="1100" spc="-25">
                <a:latin typeface="Arial"/>
                <a:cs typeface="Arial"/>
              </a:rPr>
              <a:t>method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larger </a:t>
            </a:r>
            <a:r>
              <a:rPr dirty="0" sz="1100" spc="-40">
                <a:latin typeface="Arial"/>
                <a:cs typeface="Arial"/>
              </a:rPr>
              <a:t>hospitals. </a:t>
            </a:r>
            <a:r>
              <a:rPr dirty="0" sz="1100" spc="-55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entry </a:t>
            </a:r>
            <a:r>
              <a:rPr dirty="0" sz="1100" spc="-40">
                <a:latin typeface="Arial"/>
                <a:cs typeface="Arial"/>
              </a:rPr>
              <a:t>could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done by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clerical </a:t>
            </a:r>
            <a:r>
              <a:rPr dirty="0" sz="1100" spc="-50">
                <a:latin typeface="Arial"/>
                <a:cs typeface="Arial"/>
              </a:rPr>
              <a:t>person 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40">
                <a:latin typeface="Arial"/>
                <a:cs typeface="Arial"/>
              </a:rPr>
              <a:t>oversight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55">
                <a:latin typeface="Arial"/>
                <a:cs typeface="Arial"/>
              </a:rPr>
              <a:t>submission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25">
                <a:latin typeface="Arial"/>
                <a:cs typeface="Arial"/>
              </a:rPr>
              <a:t>editing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source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65">
                <a:latin typeface="Arial"/>
                <a:cs typeface="Arial"/>
              </a:rPr>
              <a:t>accuracy </a:t>
            </a:r>
            <a:r>
              <a:rPr dirty="0" sz="1100" spc="-50">
                <a:latin typeface="Arial"/>
                <a:cs typeface="Arial"/>
              </a:rPr>
              <a:t>by 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5">
                <a:latin typeface="Arial"/>
                <a:cs typeface="Arial"/>
              </a:rPr>
              <a:t>control </a:t>
            </a:r>
            <a:r>
              <a:rPr dirty="0" sz="1100" spc="-25">
                <a:latin typeface="Arial"/>
                <a:cs typeface="Arial"/>
              </a:rPr>
              <a:t>staff. Additional </a:t>
            </a:r>
            <a:r>
              <a:rPr dirty="0" sz="1100" spc="-85">
                <a:latin typeface="Arial"/>
                <a:cs typeface="Arial"/>
              </a:rPr>
              <a:t>IT </a:t>
            </a:r>
            <a:r>
              <a:rPr dirty="0" sz="1100" spc="-25">
                <a:latin typeface="Arial"/>
                <a:cs typeface="Arial"/>
              </a:rPr>
              <a:t>support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make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  <a:p>
            <a:pPr marL="70485" marR="44450">
              <a:lnSpc>
                <a:spcPct val="117300"/>
              </a:lnSpc>
              <a:spcBef>
                <a:spcPts val="980"/>
              </a:spcBef>
            </a:pPr>
            <a:r>
              <a:rPr dirty="0" sz="1100" spc="-60">
                <a:latin typeface="Arial"/>
                <a:cs typeface="Arial"/>
              </a:rPr>
              <a:t>We </a:t>
            </a:r>
            <a:r>
              <a:rPr dirty="0" sz="1100" spc="-40">
                <a:latin typeface="Arial"/>
                <a:cs typeface="Arial"/>
              </a:rPr>
              <a:t>investigated </a:t>
            </a:r>
            <a:r>
              <a:rPr dirty="0" sz="1100" spc="-25">
                <a:latin typeface="Arial"/>
                <a:cs typeface="Arial"/>
              </a:rPr>
              <a:t>your facility’s </a:t>
            </a:r>
            <a:r>
              <a:rPr dirty="0" sz="1100" spc="-15">
                <a:latin typeface="Arial"/>
                <a:cs typeface="Arial"/>
              </a:rPr>
              <a:t>notification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5">
                <a:latin typeface="Arial"/>
                <a:cs typeface="Arial"/>
              </a:rPr>
              <a:t>hospitals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30">
                <a:latin typeface="Arial"/>
                <a:cs typeface="Arial"/>
              </a:rPr>
              <a:t>patients who </a:t>
            </a:r>
            <a:r>
              <a:rPr dirty="0" sz="1100" spc="-25">
                <a:latin typeface="Arial"/>
                <a:cs typeface="Arial"/>
              </a:rPr>
              <a:t>underwent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20">
                <a:latin typeface="Arial"/>
                <a:cs typeface="Arial"/>
              </a:rPr>
              <a:t>there  </a:t>
            </a:r>
            <a:r>
              <a:rPr dirty="0" sz="1100" spc="-30">
                <a:latin typeface="Arial"/>
                <a:cs typeface="Arial"/>
              </a:rPr>
              <a:t>were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admitted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hospital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0">
                <a:latin typeface="Arial"/>
                <a:cs typeface="Arial"/>
              </a:rPr>
              <a:t> surgical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site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infections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during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post-operative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period,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we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found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lacking. </a:t>
            </a:r>
            <a:r>
              <a:rPr dirty="0" sz="1100" spc="-35">
                <a:latin typeface="Arial"/>
                <a:cs typeface="Arial"/>
              </a:rPr>
              <a:t>[</a:t>
            </a:r>
            <a:r>
              <a:rPr dirty="0" sz="1100" spc="-35" i="1">
                <a:latin typeface="Arial"/>
                <a:cs typeface="Arial"/>
              </a:rPr>
              <a:t>Stipulate </a:t>
            </a:r>
            <a:r>
              <a:rPr dirty="0" sz="1100" spc="-30" i="1">
                <a:latin typeface="Arial"/>
                <a:cs typeface="Arial"/>
              </a:rPr>
              <a:t>state </a:t>
            </a:r>
            <a:r>
              <a:rPr dirty="0" sz="1100" spc="-45" i="1">
                <a:latin typeface="Arial"/>
                <a:cs typeface="Arial"/>
              </a:rPr>
              <a:t>requirements </a:t>
            </a:r>
            <a:r>
              <a:rPr dirty="0" sz="1100" spc="20" i="1">
                <a:latin typeface="Arial"/>
                <a:cs typeface="Arial"/>
              </a:rPr>
              <a:t>if </a:t>
            </a:r>
            <a:r>
              <a:rPr dirty="0" sz="1100" spc="-35" i="1">
                <a:latin typeface="Arial"/>
                <a:cs typeface="Arial"/>
              </a:rPr>
              <a:t>they exist</a:t>
            </a:r>
            <a:r>
              <a:rPr dirty="0" sz="1100" spc="-35">
                <a:latin typeface="Arial"/>
                <a:cs typeface="Arial"/>
              </a:rPr>
              <a:t>].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20">
                <a:latin typeface="Arial"/>
                <a:cs typeface="Arial"/>
              </a:rPr>
              <a:t>note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70">
                <a:latin typeface="Arial"/>
                <a:cs typeface="Arial"/>
              </a:rPr>
              <a:t>such </a:t>
            </a:r>
            <a:r>
              <a:rPr dirty="0" sz="1100" spc="-25">
                <a:latin typeface="Arial"/>
                <a:cs typeface="Arial"/>
              </a:rPr>
              <a:t>notifications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75">
                <a:latin typeface="Arial"/>
                <a:cs typeface="Arial"/>
              </a:rPr>
              <a:t>necessary </a:t>
            </a:r>
            <a:r>
              <a:rPr dirty="0" sz="1100">
                <a:latin typeface="Arial"/>
                <a:cs typeface="Arial"/>
              </a:rPr>
              <a:t>for 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30">
                <a:latin typeface="Arial"/>
                <a:cs typeface="Arial"/>
              </a:rPr>
              <a:t>statewide,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permitted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100">
                <a:latin typeface="Arial"/>
                <a:cs typeface="Arial"/>
              </a:rPr>
              <a:t>HIPAA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purpose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healthcare </a:t>
            </a:r>
            <a:r>
              <a:rPr dirty="0" sz="1100" spc="-35">
                <a:latin typeface="Arial"/>
                <a:cs typeface="Arial"/>
              </a:rPr>
              <a:t>operations.  </a:t>
            </a:r>
            <a:r>
              <a:rPr dirty="0" sz="1100" spc="-60">
                <a:latin typeface="Arial"/>
                <a:cs typeface="Arial"/>
              </a:rPr>
              <a:t>We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also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timeliness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found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50">
                <a:latin typeface="Arial"/>
                <a:cs typeface="Arial"/>
              </a:rPr>
              <a:t> acceptable.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70485" marR="39370">
              <a:lnSpc>
                <a:spcPct val="117100"/>
              </a:lnSpc>
              <a:spcBef>
                <a:spcPts val="5"/>
              </a:spcBef>
            </a:pPr>
            <a:r>
              <a:rPr dirty="0" sz="1100" spc="-60">
                <a:latin typeface="Arial"/>
                <a:cs typeface="Arial"/>
              </a:rPr>
              <a:t>Given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issue </a:t>
            </a:r>
            <a:r>
              <a:rPr dirty="0" sz="1100" spc="-15">
                <a:latin typeface="Arial"/>
                <a:cs typeface="Arial"/>
              </a:rPr>
              <a:t>identified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25">
                <a:latin typeface="Arial"/>
                <a:cs typeface="Arial"/>
              </a:rPr>
              <a:t>reporting, </a:t>
            </a:r>
            <a:r>
              <a:rPr dirty="0" sz="1100" spc="-35">
                <a:latin typeface="Arial"/>
                <a:cs typeface="Arial"/>
              </a:rPr>
              <a:t>we request </a:t>
            </a:r>
            <a:r>
              <a:rPr dirty="0" sz="1100" spc="-30">
                <a:latin typeface="Arial"/>
                <a:cs typeface="Arial"/>
              </a:rPr>
              <a:t>your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15">
                <a:latin typeface="Arial"/>
                <a:cs typeface="Arial"/>
              </a:rPr>
              <a:t>inpatient 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30">
                <a:latin typeface="Arial"/>
                <a:cs typeface="Arial"/>
              </a:rPr>
              <a:t>entered </a:t>
            </a:r>
            <a:r>
              <a:rPr dirty="0" sz="1100" spc="-20">
                <a:latin typeface="Arial"/>
                <a:cs typeface="Arial"/>
              </a:rPr>
              <a:t>in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validate </a:t>
            </a:r>
            <a:r>
              <a:rPr dirty="0" sz="1100" spc="-25">
                <a:latin typeface="Arial"/>
                <a:cs typeface="Arial"/>
              </a:rPr>
              <a:t>they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45">
                <a:latin typeface="Arial"/>
                <a:cs typeface="Arial"/>
              </a:rPr>
              <a:t>procedures.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follow- </a:t>
            </a:r>
            <a:r>
              <a:rPr dirty="0" sz="1100" spc="-35">
                <a:latin typeface="Arial"/>
                <a:cs typeface="Arial"/>
              </a:rPr>
              <a:t>up communication </a:t>
            </a:r>
            <a:r>
              <a:rPr dirty="0" sz="1100" spc="-105">
                <a:latin typeface="Arial"/>
                <a:cs typeface="Arial"/>
              </a:rPr>
              <a:t>as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40">
                <a:latin typeface="Arial"/>
                <a:cs typeface="Arial"/>
              </a:rPr>
              <a:t>findings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action </a:t>
            </a:r>
            <a:r>
              <a:rPr dirty="0" sz="1100" spc="-55">
                <a:latin typeface="Arial"/>
                <a:cs typeface="Arial"/>
              </a:rPr>
              <a:t>plans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eliminate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80">
                <a:latin typeface="Arial"/>
                <a:cs typeface="Arial"/>
              </a:rPr>
              <a:t>non-NHSN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sent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my  </a:t>
            </a:r>
            <a:r>
              <a:rPr dirty="0" sz="1100" spc="-10">
                <a:latin typeface="Arial"/>
                <a:cs typeface="Arial"/>
              </a:rPr>
              <a:t>attention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later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than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[Date].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Your </a:t>
            </a:r>
            <a:r>
              <a:rPr dirty="0" sz="1100" spc="-60">
                <a:latin typeface="Arial"/>
                <a:cs typeface="Arial"/>
              </a:rPr>
              <a:t>response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faxed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0">
                <a:latin typeface="Arial"/>
                <a:cs typeface="Arial"/>
              </a:rPr>
              <a:t>electronically </a:t>
            </a:r>
            <a:r>
              <a:rPr dirty="0" sz="1100" spc="-40">
                <a:latin typeface="Arial"/>
                <a:cs typeface="Arial"/>
              </a:rPr>
              <a:t>sent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me.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55">
                <a:latin typeface="Arial"/>
                <a:cs typeface="Arial"/>
              </a:rPr>
              <a:t>need any 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65">
                <a:latin typeface="Arial"/>
                <a:cs typeface="Arial"/>
              </a:rPr>
              <a:t>have any </a:t>
            </a:r>
            <a:r>
              <a:rPr dirty="0" sz="1100" spc="-5">
                <a:latin typeface="Arial"/>
                <a:cs typeface="Arial"/>
              </a:rPr>
              <a:t>further </a:t>
            </a:r>
            <a:r>
              <a:rPr dirty="0" sz="1100" spc="-45">
                <a:latin typeface="Arial"/>
                <a:cs typeface="Arial"/>
              </a:rPr>
              <a:t>questions regarding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0">
                <a:latin typeface="Arial"/>
                <a:cs typeface="Arial"/>
              </a:rPr>
              <a:t>visit </a:t>
            </a:r>
            <a:r>
              <a:rPr dirty="0" sz="1100" spc="-65">
                <a:latin typeface="Arial"/>
                <a:cs typeface="Arial"/>
              </a:rPr>
              <a:t>please </a:t>
            </a:r>
            <a:r>
              <a:rPr dirty="0" sz="1100" spc="-30">
                <a:latin typeface="Arial"/>
                <a:cs typeface="Arial"/>
              </a:rPr>
              <a:t>contact </a:t>
            </a:r>
            <a:r>
              <a:rPr dirty="0" sz="1100" spc="-55">
                <a:latin typeface="Arial"/>
                <a:cs typeface="Arial"/>
              </a:rPr>
              <a:t>me </a:t>
            </a:r>
            <a:r>
              <a:rPr dirty="0" sz="1100" spc="-20">
                <a:latin typeface="Arial"/>
                <a:cs typeface="Arial"/>
              </a:rPr>
              <a:t>directly </a:t>
            </a:r>
            <a:r>
              <a:rPr dirty="0" sz="1100" spc="-10">
                <a:latin typeface="Arial"/>
                <a:cs typeface="Arial"/>
              </a:rPr>
              <a:t>at  </a:t>
            </a:r>
            <a:r>
              <a:rPr dirty="0" sz="1100" spc="-30">
                <a:latin typeface="Arial"/>
                <a:cs typeface="Arial"/>
              </a:rPr>
              <a:t>[phone, </a:t>
            </a:r>
            <a:r>
              <a:rPr dirty="0" sz="1100" spc="-45">
                <a:latin typeface="Arial"/>
                <a:cs typeface="Arial"/>
              </a:rPr>
              <a:t>fax,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email].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9377324"/>
            <a:ext cx="3500247" cy="41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5187" y="300329"/>
            <a:ext cx="6483350" cy="808863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Version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two: </a:t>
            </a:r>
            <a:r>
              <a:rPr dirty="0" sz="1100" spc="-130" b="1">
                <a:solidFill>
                  <a:srgbClr val="4F81BC"/>
                </a:solidFill>
                <a:latin typeface="Georgia"/>
                <a:cs typeface="Georgia"/>
              </a:rPr>
              <a:t>No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problems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identified. Letter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should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be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adapted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to</a:t>
            </a:r>
            <a:r>
              <a:rPr dirty="0" sz="1100" spc="1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circumstances.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70"/>
              </a:spcBef>
            </a:pPr>
            <a:r>
              <a:rPr dirty="0" sz="1100" spc="-60" b="1">
                <a:latin typeface="Trebuchet MS"/>
                <a:cs typeface="Trebuchet MS"/>
              </a:rPr>
              <a:t>Dear </a:t>
            </a:r>
            <a:r>
              <a:rPr dirty="0" sz="1100" spc="-70" b="1">
                <a:latin typeface="Trebuchet MS"/>
                <a:cs typeface="Trebuchet MS"/>
              </a:rPr>
              <a:t>CEO</a:t>
            </a:r>
            <a:r>
              <a:rPr dirty="0" sz="1100" spc="-120" b="1">
                <a:latin typeface="Trebuchet MS"/>
                <a:cs typeface="Trebuchet MS"/>
              </a:rPr>
              <a:t> </a:t>
            </a:r>
            <a:r>
              <a:rPr dirty="0" sz="1100" spc="-75" b="1">
                <a:latin typeface="Trebuchet MS"/>
                <a:cs typeface="Trebuchet MS"/>
              </a:rPr>
              <a:t>name,</a:t>
            </a:r>
            <a:endParaRPr sz="1100">
              <a:latin typeface="Trebuchet MS"/>
              <a:cs typeface="Trebuchet MS"/>
            </a:endParaRPr>
          </a:p>
          <a:p>
            <a:pPr marL="70485" marR="101600">
              <a:lnSpc>
                <a:spcPct val="117300"/>
              </a:lnSpc>
              <a:spcBef>
                <a:spcPts val="980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[Department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Health] </a:t>
            </a:r>
            <a:r>
              <a:rPr dirty="0" sz="1100" spc="-40">
                <a:latin typeface="Arial"/>
                <a:cs typeface="Arial"/>
              </a:rPr>
              <a:t>Hospital </a:t>
            </a:r>
            <a:r>
              <a:rPr dirty="0" sz="1100" spc="-45">
                <a:latin typeface="Arial"/>
                <a:cs typeface="Arial"/>
              </a:rPr>
              <a:t>Acquired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65">
                <a:latin typeface="Arial"/>
                <a:cs typeface="Arial"/>
              </a:rPr>
              <a:t>(HAI) </a:t>
            </a:r>
            <a:r>
              <a:rPr dirty="0" sz="1100" spc="-45">
                <a:latin typeface="Arial"/>
                <a:cs typeface="Arial"/>
              </a:rPr>
              <a:t>Reporting </a:t>
            </a:r>
            <a:r>
              <a:rPr dirty="0" sz="1100" spc="-55">
                <a:latin typeface="Arial"/>
                <a:cs typeface="Arial"/>
              </a:rPr>
              <a:t>Program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5">
                <a:latin typeface="Arial"/>
                <a:cs typeface="Arial"/>
              </a:rPr>
              <a:t>visit 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[year]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facility.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We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wish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thank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0">
                <a:latin typeface="Arial"/>
                <a:cs typeface="Arial"/>
              </a:rPr>
              <a:t> 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staff,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particularly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Infection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Control,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Microbiology,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Medical </a:t>
            </a:r>
            <a:r>
              <a:rPr dirty="0" sz="1100" spc="-75">
                <a:latin typeface="Arial"/>
                <a:cs typeface="Arial"/>
              </a:rPr>
              <a:t>Records </a:t>
            </a:r>
            <a:r>
              <a:rPr dirty="0" sz="1100" spc="-20">
                <a:latin typeface="Arial"/>
                <a:cs typeface="Arial"/>
              </a:rPr>
              <a:t>staff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30">
                <a:latin typeface="Arial"/>
                <a:cs typeface="Arial"/>
              </a:rPr>
              <a:t>cooperation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5">
                <a:latin typeface="Arial"/>
                <a:cs typeface="Arial"/>
              </a:rPr>
              <a:t>effort </a:t>
            </a:r>
            <a:r>
              <a:rPr dirty="0" sz="1100" spc="-25">
                <a:latin typeface="Arial"/>
                <a:cs typeface="Arial"/>
              </a:rPr>
              <a:t>they </a:t>
            </a:r>
            <a:r>
              <a:rPr dirty="0" sz="1100" spc="-20">
                <a:latin typeface="Arial"/>
                <a:cs typeface="Arial"/>
              </a:rPr>
              <a:t>contributed </a:t>
            </a:r>
            <a:r>
              <a:rPr dirty="0" sz="1100" spc="-35">
                <a:latin typeface="Arial"/>
                <a:cs typeface="Arial"/>
              </a:rPr>
              <a:t>during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audit  </a:t>
            </a:r>
            <a:r>
              <a:rPr dirty="0" sz="1100" spc="-6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70485" marR="103505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purposes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were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initially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presented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letter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notification.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Based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upon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165">
                <a:latin typeface="Arial"/>
                <a:cs typeface="Arial"/>
              </a:rPr>
              <a:t>X </a:t>
            </a:r>
            <a:r>
              <a:rPr dirty="0" sz="1100" spc="-45">
                <a:latin typeface="Arial"/>
                <a:cs typeface="Arial"/>
              </a:rPr>
              <a:t>medical records, </a:t>
            </a:r>
            <a:r>
              <a:rPr dirty="0" sz="1100" spc="-35">
                <a:latin typeface="Arial"/>
                <a:cs typeface="Arial"/>
              </a:rPr>
              <a:t>no significant </a:t>
            </a:r>
            <a:r>
              <a:rPr dirty="0" sz="1100" spc="-50">
                <a:latin typeface="Arial"/>
                <a:cs typeface="Arial"/>
              </a:rPr>
              <a:t>compliance </a:t>
            </a:r>
            <a:r>
              <a:rPr dirty="0" sz="1100" spc="-80">
                <a:latin typeface="Arial"/>
                <a:cs typeface="Arial"/>
              </a:rPr>
              <a:t>issues </a:t>
            </a:r>
            <a:r>
              <a:rPr dirty="0" sz="1100" spc="-35">
                <a:latin typeface="Arial"/>
                <a:cs typeface="Arial"/>
              </a:rPr>
              <a:t>were </a:t>
            </a:r>
            <a:r>
              <a:rPr dirty="0" sz="1100" spc="-30">
                <a:latin typeface="Arial"/>
                <a:cs typeface="Arial"/>
              </a:rPr>
              <a:t>detected. </a:t>
            </a:r>
            <a:r>
              <a:rPr dirty="0" sz="1100" spc="-45">
                <a:latin typeface="Arial"/>
                <a:cs typeface="Arial"/>
              </a:rPr>
              <a:t>During </a:t>
            </a:r>
            <a:r>
              <a:rPr dirty="0" sz="1100" spc="-15">
                <a:latin typeface="Arial"/>
                <a:cs typeface="Arial"/>
              </a:rPr>
              <a:t>our [date] </a:t>
            </a:r>
            <a:r>
              <a:rPr dirty="0" sz="1100" spc="-20">
                <a:latin typeface="Arial"/>
                <a:cs typeface="Arial"/>
              </a:rPr>
              <a:t>audit, </a:t>
            </a:r>
            <a:r>
              <a:rPr dirty="0" sz="1100" spc="-35">
                <a:latin typeface="Arial"/>
                <a:cs typeface="Arial"/>
              </a:rPr>
              <a:t>we </a:t>
            </a:r>
            <a:r>
              <a:rPr dirty="0" sz="1100" spc="-15">
                <a:latin typeface="Arial"/>
                <a:cs typeface="Arial"/>
              </a:rPr>
              <a:t>identified </a:t>
            </a:r>
            <a:r>
              <a:rPr dirty="0" sz="1100" spc="-35">
                <a:latin typeface="Arial"/>
                <a:cs typeface="Arial"/>
              </a:rPr>
              <a:t>[one  colon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14">
                <a:latin typeface="Arial"/>
                <a:cs typeface="Arial"/>
              </a:rPr>
              <a:t>(SSI)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5">
                <a:latin typeface="Arial"/>
                <a:cs typeface="Arial"/>
              </a:rPr>
              <a:t>two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55">
                <a:latin typeface="Arial"/>
                <a:cs typeface="Arial"/>
              </a:rPr>
              <a:t>need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deleted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50">
                <a:latin typeface="Arial"/>
                <a:cs typeface="Arial"/>
              </a:rPr>
              <a:t>database].  </a:t>
            </a:r>
            <a:r>
              <a:rPr dirty="0" sz="1100" spc="-60">
                <a:latin typeface="Arial"/>
                <a:cs typeface="Arial"/>
              </a:rPr>
              <a:t>There </a:t>
            </a:r>
            <a:r>
              <a:rPr dirty="0" sz="1100" spc="-35">
                <a:latin typeface="Arial"/>
                <a:cs typeface="Arial"/>
              </a:rPr>
              <a:t>were no </a:t>
            </a:r>
            <a:r>
              <a:rPr dirty="0" sz="1100" spc="-25">
                <a:latin typeface="Arial"/>
                <a:cs typeface="Arial"/>
              </a:rPr>
              <a:t>unreported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5">
                <a:latin typeface="Arial"/>
                <a:cs typeface="Arial"/>
              </a:rPr>
              <a:t>identified 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35">
                <a:latin typeface="Arial"/>
                <a:cs typeface="Arial"/>
              </a:rPr>
              <a:t>reviewed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20">
                <a:latin typeface="Arial"/>
                <a:cs typeface="Arial"/>
              </a:rPr>
              <a:t>audit visit. </a:t>
            </a:r>
            <a:r>
              <a:rPr dirty="0" sz="1100" spc="-70">
                <a:latin typeface="Arial"/>
                <a:cs typeface="Arial"/>
              </a:rPr>
              <a:t>We </a:t>
            </a:r>
            <a:r>
              <a:rPr dirty="0" sz="1100" spc="-60">
                <a:latin typeface="Arial"/>
                <a:cs typeface="Arial"/>
              </a:rPr>
              <a:t>also  </a:t>
            </a:r>
            <a:r>
              <a:rPr dirty="0" sz="1100" spc="-35">
                <a:latin typeface="Arial"/>
                <a:cs typeface="Arial"/>
              </a:rPr>
              <a:t>reviewed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timeliness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have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found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it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acceptable.</a:t>
            </a:r>
            <a:endParaRPr sz="1100">
              <a:latin typeface="Arial"/>
              <a:cs typeface="Arial"/>
            </a:endParaRPr>
          </a:p>
          <a:p>
            <a:pPr marL="70485" marR="683895">
              <a:lnSpc>
                <a:spcPct val="117200"/>
              </a:lnSpc>
              <a:spcBef>
                <a:spcPts val="985"/>
              </a:spcBef>
            </a:pPr>
            <a:r>
              <a:rPr dirty="0" sz="1100" spc="-60">
                <a:latin typeface="Arial"/>
                <a:cs typeface="Arial"/>
              </a:rPr>
              <a:t>There </a:t>
            </a:r>
            <a:r>
              <a:rPr dirty="0" sz="1100" spc="-40">
                <a:latin typeface="Arial"/>
                <a:cs typeface="Arial"/>
              </a:rPr>
              <a:t>continues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only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25">
                <a:latin typeface="Arial"/>
                <a:cs typeface="Arial"/>
              </a:rPr>
              <a:t>individual, </a:t>
            </a:r>
            <a:r>
              <a:rPr dirty="0" sz="1100" spc="-40">
                <a:latin typeface="Arial"/>
                <a:cs typeface="Arial"/>
              </a:rPr>
              <a:t>[Name],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95">
                <a:latin typeface="Arial"/>
                <a:cs typeface="Arial"/>
              </a:rPr>
              <a:t>access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manage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 </a:t>
            </a:r>
            <a:r>
              <a:rPr dirty="0" sz="1100" spc="-35">
                <a:latin typeface="Arial"/>
                <a:cs typeface="Arial"/>
              </a:rPr>
              <a:t>data</a:t>
            </a:r>
            <a:r>
              <a:rPr dirty="0" sz="1100" spc="-55">
                <a:latin typeface="Arial"/>
                <a:cs typeface="Arial"/>
              </a:rPr>
              <a:t> system.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[specify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past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years]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post-audit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letters,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recommended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select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another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  </a:t>
            </a:r>
            <a:r>
              <a:rPr dirty="0" sz="1100" spc="-55">
                <a:latin typeface="Arial"/>
                <a:cs typeface="Arial"/>
              </a:rPr>
              <a:t>user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receive </a:t>
            </a:r>
            <a:r>
              <a:rPr dirty="0" sz="1100" spc="-30">
                <a:latin typeface="Arial"/>
                <a:cs typeface="Arial"/>
              </a:rPr>
              <a:t>administrative </a:t>
            </a:r>
            <a:r>
              <a:rPr dirty="0" sz="1100" spc="-90">
                <a:latin typeface="Arial"/>
                <a:cs typeface="Arial"/>
              </a:rPr>
              <a:t>access,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serve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60">
                <a:latin typeface="Arial"/>
                <a:cs typeface="Arial"/>
              </a:rPr>
              <a:t>backup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25">
                <a:latin typeface="Arial"/>
                <a:cs typeface="Arial"/>
              </a:rPr>
              <a:t>preventionist </a:t>
            </a:r>
            <a:r>
              <a:rPr dirty="0" sz="1100" spc="-60">
                <a:latin typeface="Arial"/>
                <a:cs typeface="Arial"/>
              </a:rPr>
              <a:t>(IP). </a:t>
            </a:r>
            <a:r>
              <a:rPr dirty="0" sz="1100" spc="-70">
                <a:latin typeface="Arial"/>
                <a:cs typeface="Arial"/>
              </a:rPr>
              <a:t>We  </a:t>
            </a:r>
            <a:r>
              <a:rPr dirty="0" sz="1100" spc="-30">
                <a:latin typeface="Arial"/>
                <a:cs typeface="Arial"/>
              </a:rPr>
              <a:t>continue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strongly </a:t>
            </a:r>
            <a:r>
              <a:rPr dirty="0" sz="1100" spc="-45">
                <a:latin typeface="Arial"/>
                <a:cs typeface="Arial"/>
              </a:rPr>
              <a:t>recommend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0">
                <a:latin typeface="Arial"/>
                <a:cs typeface="Arial"/>
              </a:rPr>
              <a:t>add </a:t>
            </a:r>
            <a:r>
              <a:rPr dirty="0" sz="1100" spc="-25">
                <a:latin typeface="Arial"/>
                <a:cs typeface="Arial"/>
              </a:rPr>
              <a:t>another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0">
                <a:latin typeface="Arial"/>
                <a:cs typeface="Arial"/>
              </a:rPr>
              <a:t>administrative </a:t>
            </a:r>
            <a:r>
              <a:rPr dirty="0" sz="1100" spc="-60">
                <a:latin typeface="Arial"/>
                <a:cs typeface="Arial"/>
              </a:rPr>
              <a:t>user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soon </a:t>
            </a:r>
            <a:r>
              <a:rPr dirty="0" sz="1100" spc="-105">
                <a:latin typeface="Arial"/>
                <a:cs typeface="Arial"/>
              </a:rPr>
              <a:t>as  </a:t>
            </a:r>
            <a:r>
              <a:rPr dirty="0" sz="1100" spc="-50">
                <a:latin typeface="Arial"/>
                <a:cs typeface="Arial"/>
              </a:rPr>
              <a:t>possible. </a:t>
            </a:r>
            <a:r>
              <a:rPr dirty="0" sz="1100" spc="-8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0">
                <a:latin typeface="Arial"/>
                <a:cs typeface="Arial"/>
              </a:rPr>
              <a:t>administrative </a:t>
            </a:r>
            <a:r>
              <a:rPr dirty="0" sz="1100" spc="-55">
                <a:latin typeface="Arial"/>
                <a:cs typeface="Arial"/>
              </a:rPr>
              <a:t>user </a:t>
            </a:r>
            <a:r>
              <a:rPr dirty="0" sz="1100" spc="-20">
                <a:latin typeface="Arial"/>
                <a:cs typeface="Arial"/>
              </a:rPr>
              <a:t>role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reviewed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0">
                <a:latin typeface="Arial"/>
                <a:cs typeface="Arial"/>
              </a:rPr>
              <a:t>individual periodically  during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year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ensure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be able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meet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regulatory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requirements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  </a:t>
            </a:r>
            <a:r>
              <a:rPr dirty="0" sz="1100" spc="-55">
                <a:latin typeface="Arial"/>
                <a:cs typeface="Arial"/>
              </a:rPr>
              <a:t>submission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105">
                <a:latin typeface="Arial"/>
                <a:cs typeface="Arial"/>
              </a:rPr>
              <a:t>IP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unable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work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50">
                <a:latin typeface="Arial"/>
                <a:cs typeface="Arial"/>
              </a:rPr>
              <a:t>reason.</a:t>
            </a:r>
            <a:endParaRPr sz="1100">
              <a:latin typeface="Arial"/>
              <a:cs typeface="Arial"/>
            </a:endParaRPr>
          </a:p>
          <a:p>
            <a:pPr marL="70485" marR="66040">
              <a:lnSpc>
                <a:spcPct val="117300"/>
              </a:lnSpc>
              <a:spcBef>
                <a:spcPts val="985"/>
              </a:spcBef>
            </a:pPr>
            <a:r>
              <a:rPr dirty="0" sz="1100" spc="-60">
                <a:latin typeface="Arial"/>
                <a:cs typeface="Arial"/>
              </a:rPr>
              <a:t>We also </a:t>
            </a:r>
            <a:r>
              <a:rPr dirty="0" sz="1100" spc="-40">
                <a:latin typeface="Arial"/>
                <a:cs typeface="Arial"/>
              </a:rPr>
              <a:t>investigated </a:t>
            </a:r>
            <a:r>
              <a:rPr dirty="0" sz="1100" spc="-25">
                <a:latin typeface="Arial"/>
                <a:cs typeface="Arial"/>
              </a:rPr>
              <a:t>your facility’s </a:t>
            </a:r>
            <a:r>
              <a:rPr dirty="0" sz="1100" spc="-15">
                <a:latin typeface="Arial"/>
                <a:cs typeface="Arial"/>
              </a:rPr>
              <a:t>notification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hospitals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30">
                <a:latin typeface="Arial"/>
                <a:cs typeface="Arial"/>
              </a:rPr>
              <a:t>patients </a:t>
            </a:r>
            <a:r>
              <a:rPr dirty="0" sz="1100" spc="-25">
                <a:latin typeface="Arial"/>
                <a:cs typeface="Arial"/>
              </a:rPr>
              <a:t>who underwent </a:t>
            </a:r>
            <a:r>
              <a:rPr dirty="0" sz="1100" spc="-50">
                <a:latin typeface="Arial"/>
                <a:cs typeface="Arial"/>
              </a:rPr>
              <a:t>procedures  </a:t>
            </a:r>
            <a:r>
              <a:rPr dirty="0" sz="1100" spc="-15">
                <a:latin typeface="Arial"/>
                <a:cs typeface="Arial"/>
              </a:rPr>
              <a:t>there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were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admitted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hospital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surgical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site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infections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during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post-operative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recovery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period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25">
                <a:latin typeface="Arial"/>
                <a:cs typeface="Arial"/>
              </a:rPr>
              <a:t>found </a:t>
            </a:r>
            <a:r>
              <a:rPr dirty="0" sz="1100" spc="35">
                <a:latin typeface="Arial"/>
                <a:cs typeface="Arial"/>
              </a:rPr>
              <a:t>it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adequate. </a:t>
            </a:r>
            <a:r>
              <a:rPr dirty="0" sz="1100" spc="-35">
                <a:latin typeface="Arial"/>
                <a:cs typeface="Arial"/>
              </a:rPr>
              <a:t>[</a:t>
            </a:r>
            <a:r>
              <a:rPr dirty="0" sz="1100" spc="-35" i="1">
                <a:latin typeface="Arial"/>
                <a:cs typeface="Arial"/>
              </a:rPr>
              <a:t>Stipulate </a:t>
            </a:r>
            <a:r>
              <a:rPr dirty="0" sz="1100" spc="-45" i="1">
                <a:latin typeface="Arial"/>
                <a:cs typeface="Arial"/>
              </a:rPr>
              <a:t>requirements </a:t>
            </a:r>
            <a:r>
              <a:rPr dirty="0" sz="1100" spc="20" i="1">
                <a:latin typeface="Arial"/>
                <a:cs typeface="Arial"/>
              </a:rPr>
              <a:t>if </a:t>
            </a:r>
            <a:r>
              <a:rPr dirty="0" sz="1100" spc="-40" i="1">
                <a:latin typeface="Arial"/>
                <a:cs typeface="Arial"/>
              </a:rPr>
              <a:t>they </a:t>
            </a:r>
            <a:r>
              <a:rPr dirty="0" sz="1100" spc="-30" i="1">
                <a:latin typeface="Arial"/>
                <a:cs typeface="Arial"/>
              </a:rPr>
              <a:t>exist</a:t>
            </a:r>
            <a:r>
              <a:rPr dirty="0" sz="1100" spc="-30">
                <a:latin typeface="Arial"/>
                <a:cs typeface="Arial"/>
              </a:rPr>
              <a:t>].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20">
                <a:latin typeface="Arial"/>
                <a:cs typeface="Arial"/>
              </a:rPr>
              <a:t>note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70">
                <a:latin typeface="Arial"/>
                <a:cs typeface="Arial"/>
              </a:rPr>
              <a:t>such </a:t>
            </a:r>
            <a:r>
              <a:rPr dirty="0" sz="1100" spc="-20">
                <a:latin typeface="Arial"/>
                <a:cs typeface="Arial"/>
              </a:rPr>
              <a:t>notifications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75">
                <a:latin typeface="Arial"/>
                <a:cs typeface="Arial"/>
              </a:rPr>
              <a:t>necessary 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30">
                <a:latin typeface="Arial"/>
                <a:cs typeface="Arial"/>
              </a:rPr>
              <a:t>statewide,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permitted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105">
                <a:latin typeface="Arial"/>
                <a:cs typeface="Arial"/>
              </a:rPr>
              <a:t>HIPAA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purpose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healthcare  </a:t>
            </a:r>
            <a:r>
              <a:rPr dirty="0" sz="1100" spc="-35">
                <a:latin typeface="Arial"/>
                <a:cs typeface="Arial"/>
              </a:rPr>
              <a:t>operations.</a:t>
            </a:r>
            <a:endParaRPr sz="1100">
              <a:latin typeface="Arial"/>
              <a:cs typeface="Arial"/>
            </a:endParaRPr>
          </a:p>
          <a:p>
            <a:pPr marL="70485" marR="118745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25">
                <a:latin typeface="Arial"/>
                <a:cs typeface="Arial"/>
              </a:rPr>
              <a:t>prevention </a:t>
            </a:r>
            <a:r>
              <a:rPr dirty="0" sz="1100" spc="-60">
                <a:latin typeface="Arial"/>
                <a:cs typeface="Arial"/>
              </a:rPr>
              <a:t>manager </a:t>
            </a:r>
            <a:r>
              <a:rPr dirty="0" sz="1100" spc="-40">
                <a:latin typeface="Arial"/>
                <a:cs typeface="Arial"/>
              </a:rPr>
              <a:t>continues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manually </a:t>
            </a:r>
            <a:r>
              <a:rPr dirty="0" sz="1100" spc="-20">
                <a:latin typeface="Arial"/>
                <a:cs typeface="Arial"/>
              </a:rPr>
              <a:t>enter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40">
                <a:latin typeface="Arial"/>
                <a:cs typeface="Arial"/>
              </a:rPr>
              <a:t>procedure data </a:t>
            </a:r>
            <a:r>
              <a:rPr dirty="0" sz="1100" spc="-5">
                <a:latin typeface="Arial"/>
                <a:cs typeface="Arial"/>
              </a:rPr>
              <a:t>into </a:t>
            </a:r>
            <a:r>
              <a:rPr dirty="0" sz="1100" spc="-110">
                <a:latin typeface="Arial"/>
                <a:cs typeface="Arial"/>
              </a:rPr>
              <a:t>NHSN.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entry  </a:t>
            </a:r>
            <a:r>
              <a:rPr dirty="0" sz="1100" spc="-35">
                <a:latin typeface="Arial"/>
                <a:cs typeface="Arial"/>
              </a:rPr>
              <a:t>could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done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clerical </a:t>
            </a:r>
            <a:r>
              <a:rPr dirty="0" sz="1100" spc="-45">
                <a:latin typeface="Arial"/>
                <a:cs typeface="Arial"/>
              </a:rPr>
              <a:t>person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35">
                <a:latin typeface="Arial"/>
                <a:cs typeface="Arial"/>
              </a:rPr>
              <a:t>Control oversight.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5">
                <a:latin typeface="Arial"/>
                <a:cs typeface="Arial"/>
              </a:rPr>
              <a:t>does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electronic  </a:t>
            </a:r>
            <a:r>
              <a:rPr dirty="0" sz="1100" spc="-55">
                <a:latin typeface="Arial"/>
                <a:cs typeface="Arial"/>
              </a:rPr>
              <a:t>submission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">
                <a:latin typeface="Arial"/>
                <a:cs typeface="Arial"/>
              </a:rPr>
              <a:t>into their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60">
                <a:latin typeface="Arial"/>
                <a:cs typeface="Arial"/>
              </a:rPr>
              <a:t>database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0">
                <a:latin typeface="Arial"/>
                <a:cs typeface="Arial"/>
              </a:rPr>
              <a:t>option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165">
                <a:latin typeface="Arial"/>
                <a:cs typeface="Arial"/>
              </a:rPr>
              <a:t>OR 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 spc="-70">
                <a:latin typeface="Arial"/>
                <a:cs typeface="Arial"/>
              </a:rPr>
              <a:t>becomes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electronic.</a:t>
            </a:r>
            <a:endParaRPr sz="1100">
              <a:latin typeface="Arial"/>
              <a:cs typeface="Arial"/>
            </a:endParaRPr>
          </a:p>
          <a:p>
            <a:pPr marL="70485" marR="8255">
              <a:lnSpc>
                <a:spcPct val="117300"/>
              </a:lnSpc>
              <a:spcBef>
                <a:spcPts val="985"/>
              </a:spcBef>
            </a:pPr>
            <a:r>
              <a:rPr dirty="0" sz="1100" spc="-60">
                <a:latin typeface="Arial"/>
                <a:cs typeface="Arial"/>
              </a:rPr>
              <a:t>We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70">
                <a:latin typeface="Arial"/>
                <a:cs typeface="Arial"/>
              </a:rPr>
              <a:t>discussed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25">
                <a:latin typeface="Arial"/>
                <a:cs typeface="Arial"/>
              </a:rPr>
              <a:t>definitions, </a:t>
            </a:r>
            <a:r>
              <a:rPr dirty="0" sz="1100" spc="-20">
                <a:latin typeface="Arial"/>
                <a:cs typeface="Arial"/>
              </a:rPr>
              <a:t>reporting,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entry </a:t>
            </a:r>
            <a:r>
              <a:rPr dirty="0" sz="1100" spc="-80">
                <a:latin typeface="Arial"/>
                <a:cs typeface="Arial"/>
              </a:rPr>
              <a:t>issues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60">
                <a:latin typeface="Arial"/>
                <a:cs typeface="Arial"/>
              </a:rPr>
              <a:t>concerns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55">
                <a:latin typeface="Arial"/>
                <a:cs typeface="Arial"/>
              </a:rPr>
              <a:t>[Name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IP]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60">
                <a:latin typeface="Arial"/>
                <a:cs typeface="Arial"/>
              </a:rPr>
              <a:t>have  </a:t>
            </a:r>
            <a:r>
              <a:rPr dirty="0" sz="1100" spc="-50">
                <a:latin typeface="Arial"/>
                <a:cs typeface="Arial"/>
              </a:rPr>
              <a:t>had,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45">
                <a:latin typeface="Arial"/>
                <a:cs typeface="Arial"/>
              </a:rPr>
              <a:t>ongoing </a:t>
            </a:r>
            <a:r>
              <a:rPr dirty="0" sz="1100" spc="5">
                <a:latin typeface="Arial"/>
                <a:cs typeface="Arial"/>
              </a:rPr>
              <a:t>effort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support </a:t>
            </a:r>
            <a:r>
              <a:rPr dirty="0" sz="1100" spc="-15">
                <a:latin typeface="Arial"/>
                <a:cs typeface="Arial"/>
              </a:rPr>
              <a:t>the [state]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mandatory </a:t>
            </a:r>
            <a:r>
              <a:rPr dirty="0" sz="1100" spc="-20">
                <a:latin typeface="Arial"/>
                <a:cs typeface="Arial"/>
              </a:rPr>
              <a:t>reporting. </a:t>
            </a:r>
            <a:r>
              <a:rPr dirty="0" sz="1100" spc="-65">
                <a:latin typeface="Arial"/>
                <a:cs typeface="Arial"/>
              </a:rPr>
              <a:t>There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70">
                <a:latin typeface="Arial"/>
                <a:cs typeface="Arial"/>
              </a:rPr>
              <a:t>some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entry </a:t>
            </a:r>
            <a:r>
              <a:rPr dirty="0" sz="1100" spc="-35">
                <a:latin typeface="Arial"/>
                <a:cs typeface="Arial"/>
              </a:rPr>
              <a:t>corrections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0">
                <a:latin typeface="Arial"/>
                <a:cs typeface="Arial"/>
              </a:rPr>
              <a:t>made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your </a:t>
            </a:r>
            <a:r>
              <a:rPr dirty="0" sz="1100" spc="-20">
                <a:latin typeface="Arial"/>
                <a:cs typeface="Arial"/>
              </a:rPr>
              <a:t>staff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55">
                <a:latin typeface="Arial"/>
                <a:cs typeface="Arial"/>
              </a:rPr>
              <a:t>system.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30">
                <a:latin typeface="Arial"/>
                <a:cs typeface="Arial"/>
              </a:rPr>
              <a:t>record requiring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edits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35">
                <a:latin typeface="Arial"/>
                <a:cs typeface="Arial"/>
              </a:rPr>
              <a:t>reviewed 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[Name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IP].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entry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corrections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30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days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visit.</a:t>
            </a:r>
            <a:endParaRPr sz="1100">
              <a:latin typeface="Arial"/>
              <a:cs typeface="Arial"/>
            </a:endParaRPr>
          </a:p>
          <a:p>
            <a:pPr marL="70485" marR="75565">
              <a:lnSpc>
                <a:spcPct val="117400"/>
              </a:lnSpc>
              <a:spcBef>
                <a:spcPts val="980"/>
              </a:spcBef>
            </a:pPr>
            <a:r>
              <a:rPr dirty="0" sz="1100" spc="-50">
                <a:latin typeface="Arial"/>
                <a:cs typeface="Arial"/>
              </a:rPr>
              <a:t>[Name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IP]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member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our </a:t>
            </a:r>
            <a:r>
              <a:rPr dirty="0" sz="1100" spc="-55">
                <a:latin typeface="Arial"/>
                <a:cs typeface="Arial"/>
              </a:rPr>
              <a:t>State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public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60">
                <a:latin typeface="Arial"/>
                <a:cs typeface="Arial"/>
              </a:rPr>
              <a:t>Technical </a:t>
            </a:r>
            <a:r>
              <a:rPr dirty="0" sz="1100" spc="-50">
                <a:latin typeface="Arial"/>
                <a:cs typeface="Arial"/>
              </a:rPr>
              <a:t>Advisory </a:t>
            </a:r>
            <a:r>
              <a:rPr dirty="0" sz="1100" spc="-35">
                <a:latin typeface="Arial"/>
                <a:cs typeface="Arial"/>
              </a:rPr>
              <a:t>Workgroup. </a:t>
            </a:r>
            <a:r>
              <a:rPr dirty="0" sz="1100" spc="-30">
                <a:latin typeface="Arial"/>
                <a:cs typeface="Arial"/>
              </a:rPr>
              <a:t>I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30">
                <a:latin typeface="Arial"/>
                <a:cs typeface="Arial"/>
              </a:rPr>
              <a:t>like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35">
                <a:latin typeface="Arial"/>
                <a:cs typeface="Arial"/>
              </a:rPr>
              <a:t>take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opportunity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thank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supporting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her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membership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attendance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semiannual </a:t>
            </a:r>
            <a:r>
              <a:rPr dirty="0" sz="1100" spc="-40">
                <a:latin typeface="Arial"/>
                <a:cs typeface="Arial"/>
              </a:rPr>
              <a:t>workshop  </a:t>
            </a:r>
            <a:r>
              <a:rPr dirty="0" sz="1100" spc="-45">
                <a:latin typeface="Arial"/>
                <a:cs typeface="Arial"/>
              </a:rPr>
              <a:t>meetings. </a:t>
            </a:r>
            <a:r>
              <a:rPr dirty="0" sz="1100" spc="-55">
                <a:latin typeface="Arial"/>
                <a:cs typeface="Arial"/>
              </a:rPr>
              <a:t>Her </a:t>
            </a:r>
            <a:r>
              <a:rPr dirty="0" sz="1100" spc="-20">
                <a:latin typeface="Arial"/>
                <a:cs typeface="Arial"/>
              </a:rPr>
              <a:t>contributions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 spc="-30">
                <a:latin typeface="Arial"/>
                <a:cs typeface="Arial"/>
              </a:rPr>
              <a:t>workgroup </a:t>
            </a:r>
            <a:r>
              <a:rPr dirty="0" sz="1100" spc="-45">
                <a:latin typeface="Arial"/>
                <a:cs typeface="Arial"/>
              </a:rPr>
              <a:t>are valued by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public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  <a:p>
            <a:pPr marL="70485" marR="5080" indent="31750">
              <a:lnSpc>
                <a:spcPct val="118200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0">
                <a:latin typeface="Arial"/>
                <a:cs typeface="Arial"/>
              </a:rPr>
              <a:t> need</a:t>
            </a:r>
            <a:r>
              <a:rPr dirty="0" sz="1100" spc="-60">
                <a:latin typeface="Arial"/>
                <a:cs typeface="Arial"/>
              </a:rPr>
              <a:t> any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additional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have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any </a:t>
            </a:r>
            <a:r>
              <a:rPr dirty="0" sz="1100" spc="-5">
                <a:latin typeface="Arial"/>
                <a:cs typeface="Arial"/>
              </a:rPr>
              <a:t>further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questions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regarding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site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visit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please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contact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me  </a:t>
            </a:r>
            <a:r>
              <a:rPr dirty="0" sz="1100" spc="-20">
                <a:latin typeface="Arial"/>
                <a:cs typeface="Arial"/>
              </a:rPr>
              <a:t>directly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35">
                <a:latin typeface="Arial"/>
                <a:cs typeface="Arial"/>
              </a:rPr>
              <a:t>[phone, </a:t>
            </a:r>
            <a:r>
              <a:rPr dirty="0" sz="1100" spc="-45">
                <a:latin typeface="Arial"/>
                <a:cs typeface="Arial"/>
              </a:rPr>
              <a:t>fax,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email.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4758" y="266191"/>
            <a:ext cx="1037590" cy="4984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90170" marR="5080" indent="233045">
              <a:lnSpc>
                <a:spcPts val="919"/>
              </a:lnSpc>
              <a:spcBef>
                <a:spcPts val="165"/>
              </a:spcBef>
            </a:pPr>
            <a:r>
              <a:rPr dirty="0" sz="800" spc="-5">
                <a:latin typeface="Arial"/>
                <a:cs typeface="Arial"/>
              </a:rPr>
              <a:t>Form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Approved  OMB No.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0920-0666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dirty="0" sz="800" spc="-5">
                <a:latin typeface="Arial"/>
                <a:cs typeface="Arial"/>
              </a:rPr>
              <a:t>Exp. Date: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10/31/2016</a:t>
            </a:r>
            <a:endParaRPr sz="800">
              <a:latin typeface="Arial"/>
              <a:cs typeface="Arial"/>
            </a:endParaRPr>
          </a:p>
          <a:p>
            <a:pPr marL="175260">
              <a:lnSpc>
                <a:spcPts val="940"/>
              </a:lnSpc>
            </a:pPr>
            <a:r>
              <a:rPr dirty="0" sz="800" spc="-5">
                <a:latin typeface="Arial"/>
                <a:cs typeface="Arial"/>
                <a:hlinkClick r:id="rId2"/>
              </a:rPr>
              <a:t>www.cdc.gov/nhsn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0" y="9544811"/>
            <a:ext cx="2886709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9609" y="245877"/>
            <a:ext cx="1024476" cy="39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3748" y="892418"/>
            <a:ext cx="5597525" cy="6165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04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4.3: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External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Validation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Data</a:t>
            </a:r>
            <a:r>
              <a:rPr dirty="0" sz="1300" spc="-6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30" b="1">
                <a:solidFill>
                  <a:srgbClr val="4F81BC"/>
                </a:solidFill>
                <a:latin typeface="Georgia"/>
                <a:cs typeface="Georgia"/>
              </a:rPr>
              <a:t>Form</a:t>
            </a:r>
            <a:endParaRPr sz="1300">
              <a:latin typeface="Georgia"/>
              <a:cs typeface="Georgia"/>
            </a:endParaRPr>
          </a:p>
          <a:p>
            <a:pPr marL="1289685">
              <a:lnSpc>
                <a:spcPts val="1905"/>
              </a:lnSpc>
              <a:spcBef>
                <a:spcPts val="135"/>
              </a:spcBef>
            </a:pPr>
            <a:r>
              <a:rPr dirty="0" sz="1600" spc="-5" b="1">
                <a:latin typeface="Arial"/>
                <a:cs typeface="Arial"/>
              </a:rPr>
              <a:t>State Health Department Validation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944"/>
              </a:lnSpc>
              <a:tabLst>
                <a:tab pos="5172075" algn="l"/>
              </a:tabLst>
            </a:pPr>
            <a:r>
              <a:rPr dirty="0" sz="800" spc="-5">
                <a:latin typeface="Arial"/>
                <a:cs typeface="Arial"/>
              </a:rPr>
              <a:t>Page </a:t>
            </a:r>
            <a:r>
              <a:rPr dirty="0" sz="800">
                <a:latin typeface="Arial"/>
                <a:cs typeface="Arial"/>
              </a:rPr>
              <a:t>1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of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6	</a:t>
            </a:r>
            <a:r>
              <a:rPr dirty="0" sz="800" spc="-5">
                <a:latin typeface="Arial"/>
                <a:cs typeface="Arial"/>
              </a:rPr>
              <a:t>*required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7450" y="1360677"/>
            <a:ext cx="10623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**conditionally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required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6709" y="5983964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2990" y="5983964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56709" y="6288764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42990" y="6288764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56709" y="6584420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42990" y="6584420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56709" y="6872456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42990" y="6872456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56709" y="7186400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42990" y="7186400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56709" y="7602833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42990" y="7602833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 h="0">
                <a:moveTo>
                  <a:pt x="0" y="0"/>
                </a:moveTo>
                <a:lnTo>
                  <a:pt x="42235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91895" y="5308727"/>
          <a:ext cx="6534784" cy="286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898014"/>
                <a:gridCol w="1257300"/>
                <a:gridCol w="1715134"/>
              </a:tblGrid>
              <a:tr h="45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Sampling frame elements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Sampling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Frame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838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(# elements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eligible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year)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15938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Total # events from facility  reported to NHSN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(before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73025" marR="148590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**Validation locations  (including NICU)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CLABSI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94945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Medical records with positive  blood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culture(s)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73025" marR="182245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**Validation locations  (excluding NICU)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94945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Medical records with positive  urine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culture(s)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**DI/OS</a:t>
                      </a:r>
                      <a:r>
                        <a:rPr dirty="0" baseline="51282" sz="975" spc="-7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COLO procedures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**DI/OS</a:t>
                      </a:r>
                      <a:r>
                        <a:rPr dirty="0" baseline="51282" sz="975" spc="-7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8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procedures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73025" marR="104775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**MRSA bacteremia labID  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459740">
                        <a:lnSpc>
                          <a:spcPts val="115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baseline="51282" sz="975" spc="-7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blood cultures  positive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MRSA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**CDI labID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73025" marR="130810">
                        <a:lnSpc>
                          <a:spcPct val="96100"/>
                        </a:lnSpc>
                        <a:spcBef>
                          <a:spcPts val="3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baseline="51282" sz="975" spc="-7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stools toxin-positive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C. difficile, excluding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those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“baby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baseline="51282" sz="975" spc="-7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DI/OS - deep incisional or organ/space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SSI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ts val="1165"/>
                        </a:lnSpc>
                        <a:spcBef>
                          <a:spcPts val="254"/>
                        </a:spcBef>
                      </a:pPr>
                      <a:r>
                        <a:rPr dirty="0" baseline="51282" sz="975" spc="-7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Inpatient includes specimens collected 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admission 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 other outpatient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61772" y="1499869"/>
          <a:ext cx="6936105" cy="8002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7690"/>
              </a:tblGrid>
              <a:tr h="19494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Facility Validation Overview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130550">
                <a:tc>
                  <a:txBody>
                    <a:bodyPr/>
                    <a:lstStyle/>
                    <a:p>
                      <a:pPr marL="74295">
                        <a:lnSpc>
                          <a:spcPts val="113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*Facility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ID: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ts val="1725"/>
                        </a:lnSpc>
                        <a:tabLst>
                          <a:tab pos="1047115" algn="l"/>
                          <a:tab pos="2589530" algn="l"/>
                        </a:tabLst>
                      </a:pPr>
                      <a:r>
                        <a:rPr dirty="0" baseline="11111" sz="1500" spc="-7">
                          <a:latin typeface="Arial"/>
                          <a:cs typeface="Arial"/>
                        </a:rPr>
                        <a:t>*Facility</a:t>
                      </a:r>
                      <a:r>
                        <a:rPr dirty="0" baseline="11111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111" sz="1500" spc="-7">
                          <a:latin typeface="Arial"/>
                          <a:cs typeface="Arial"/>
                        </a:rPr>
                        <a:t>Type: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hospital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Long term acute care hospital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(LTAC/LTCH)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47115">
                        <a:lnSpc>
                          <a:spcPts val="1730"/>
                        </a:lnSpc>
                        <a:tabLst>
                          <a:tab pos="258953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Oncology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hospital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Inpatient rehabilitation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(IRF)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ts val="1630"/>
                        </a:lnSpc>
                        <a:tabLst>
                          <a:tab pos="1275715" algn="l"/>
                        </a:tabLst>
                      </a:pPr>
                      <a:r>
                        <a:rPr dirty="0" baseline="11111" sz="1500" spc="-7">
                          <a:latin typeface="Arial"/>
                          <a:cs typeface="Arial"/>
                        </a:rPr>
                        <a:t>*Sampling</a:t>
                      </a:r>
                      <a:r>
                        <a:rPr dirty="0" baseline="11111" sz="1500" spc="2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1111" sz="1500" spc="-7">
                          <a:latin typeface="Arial"/>
                          <a:cs typeface="Arial"/>
                        </a:rPr>
                        <a:t>version: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CDC Version 1 (Targeted</a:t>
                      </a:r>
                      <a:r>
                        <a:rPr dirty="0" sz="10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Sampling)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ts val="1670"/>
                        </a:lnSpc>
                        <a:tabLst>
                          <a:tab pos="127571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*Data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year:	</a:t>
                      </a:r>
                      <a:r>
                        <a:rPr dirty="0" baseline="-7407" sz="225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baseline="-11111" sz="1500" spc="-15">
                          <a:latin typeface="Arial"/>
                          <a:cs typeface="Arial"/>
                        </a:rPr>
                        <a:t>2016</a:t>
                      </a:r>
                      <a:endParaRPr baseline="-11111" sz="150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*HAI validated at this facility, and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reason: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7530" indent="-150495">
                        <a:lnSpc>
                          <a:spcPts val="1764"/>
                        </a:lnSpc>
                        <a:spcBef>
                          <a:spcPts val="65"/>
                        </a:spcBef>
                        <a:buSzPct val="150000"/>
                        <a:buChar char="□"/>
                        <a:tabLst>
                          <a:tab pos="5581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CLABSI (Validation locations, includes NICUs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applicable)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7530" indent="-150495">
                        <a:lnSpc>
                          <a:spcPts val="1730"/>
                        </a:lnSpc>
                        <a:buSzPct val="150000"/>
                        <a:buChar char="□"/>
                        <a:tabLst>
                          <a:tab pos="5581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CAUTI (Validation locations, excludes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NICUs)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7530" indent="-150495">
                        <a:lnSpc>
                          <a:spcPts val="1720"/>
                        </a:lnSpc>
                        <a:buSzPct val="150000"/>
                        <a:buChar char="□"/>
                        <a:tabLst>
                          <a:tab pos="5581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COLO (DI/OS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SSI)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7530" indent="-150495">
                        <a:lnSpc>
                          <a:spcPts val="1720"/>
                        </a:lnSpc>
                        <a:buSzPct val="150000"/>
                        <a:buChar char="□"/>
                        <a:tabLst>
                          <a:tab pos="558165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(DI/OS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SSI)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7530" indent="-150495">
                        <a:lnSpc>
                          <a:spcPts val="1730"/>
                        </a:lnSpc>
                        <a:buSzPct val="150000"/>
                        <a:buChar char="□"/>
                        <a:tabLst>
                          <a:tab pos="5581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MRSA bacteremia LabID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7530" indent="-150495">
                        <a:lnSpc>
                          <a:spcPts val="1764"/>
                        </a:lnSpc>
                        <a:buSzPct val="150000"/>
                        <a:buChar char="□"/>
                        <a:tabLst>
                          <a:tab pos="5581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CDI LabID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5167630">
                        <a:lnSpc>
                          <a:spcPts val="1160"/>
                        </a:lnSpc>
                        <a:spcBef>
                          <a:spcPts val="11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Reason: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60730">
                        <a:lnSpc>
                          <a:spcPts val="1760"/>
                        </a:lnSpc>
                        <a:tabLst>
                          <a:tab pos="2533015" algn="l"/>
                          <a:tab pos="3846829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All facilities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validated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Targeted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facility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5% random sample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Numerator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3299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*Sampling information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numerator audit at this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algn="just" marL="74295" marR="353060">
                        <a:lnSpc>
                          <a:spcPts val="800"/>
                        </a:lnSpc>
                        <a:spcBef>
                          <a:spcPts val="55"/>
                        </a:spcBef>
                      </a:pPr>
                      <a:r>
                        <a:rPr dirty="0" sz="700" spc="-5">
                          <a:latin typeface="Arial"/>
                          <a:cs typeface="Arial"/>
                        </a:rPr>
                        <a:t>Assurance of Confidentiality: The voluntarily provided information obtained in this surveillance system that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permit identification of any individual or institution is  collected with a guarantee that it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be held in strict confidence,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be used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for the purposes stated, and will not otherwise be disclosed or released without the  consent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individual,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in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accordance</a:t>
                      </a:r>
                      <a:r>
                        <a:rPr dirty="0" sz="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Sections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304,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306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308(d)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Act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(42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USC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242b,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242k,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242m(d)).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4295" marR="66675">
                        <a:lnSpc>
                          <a:spcPct val="96100"/>
                        </a:lnSpc>
                      </a:pPr>
                      <a:r>
                        <a:rPr dirty="0" sz="700" spc="-5">
                          <a:latin typeface="Arial"/>
                          <a:cs typeface="Arial"/>
                        </a:rPr>
                        <a:t>Public reporting burden of this collection of information is estimated to average 15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minutes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per response, including the time for reviewing instructions, searching existing  data sources, gathering and maintaining the data needed, and completing and reviewing the collection of information. An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agency may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not conduct or sponsor, and a person  is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respond to a collection of information unless it displays a currently valid OMB control number. Send comments regarding this burden estimate or any other  aspect of this collection of information, including suggestions for reducing this burden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CDC, Reports Clearance Officer, 1600 Clifton Rd.,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MS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D-74,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Atlanta, GA 30333,  ATTN: PRA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(0920-0666).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ts val="805"/>
                        </a:lnSpc>
                      </a:pPr>
                      <a:r>
                        <a:rPr dirty="0" sz="700" spc="-5">
                          <a:latin typeface="Arial"/>
                          <a:cs typeface="Arial"/>
                        </a:rPr>
                        <a:t>CDC 57.600 (Front)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v8.3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495" y="9453371"/>
            <a:ext cx="4268597" cy="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114" y="313436"/>
            <a:ext cx="4166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State Health Department Validation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487" y="699516"/>
            <a:ext cx="6903720" cy="182880"/>
          </a:xfrm>
          <a:custGeom>
            <a:avLst/>
            <a:gdLst/>
            <a:ahLst/>
            <a:cxnLst/>
            <a:rect l="l" t="t" r="r" b="b"/>
            <a:pathLst>
              <a:path w="6903720" h="182880">
                <a:moveTo>
                  <a:pt x="0" y="182879"/>
                </a:moveTo>
                <a:lnTo>
                  <a:pt x="6903719" y="182879"/>
                </a:lnTo>
                <a:lnTo>
                  <a:pt x="6903719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448" y="717804"/>
            <a:ext cx="6780530" cy="144780"/>
          </a:xfrm>
          <a:custGeom>
            <a:avLst/>
            <a:gdLst/>
            <a:ahLst/>
            <a:cxnLst/>
            <a:rect l="l" t="t" r="r" b="b"/>
            <a:pathLst>
              <a:path w="6780530" h="144780">
                <a:moveTo>
                  <a:pt x="0" y="144779"/>
                </a:moveTo>
                <a:lnTo>
                  <a:pt x="6780276" y="144779"/>
                </a:lnTo>
                <a:lnTo>
                  <a:pt x="6780276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3963" y="69189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059" y="694944"/>
            <a:ext cx="6899275" cy="0"/>
          </a:xfrm>
          <a:custGeom>
            <a:avLst/>
            <a:gdLst/>
            <a:ahLst/>
            <a:cxnLst/>
            <a:rect l="l" t="t" r="r" b="b"/>
            <a:pathLst>
              <a:path w="6899275" h="0">
                <a:moveTo>
                  <a:pt x="0" y="0"/>
                </a:moveTo>
                <a:lnTo>
                  <a:pt x="689914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963" y="885444"/>
            <a:ext cx="6905625" cy="0"/>
          </a:xfrm>
          <a:custGeom>
            <a:avLst/>
            <a:gdLst/>
            <a:ahLst/>
            <a:cxnLst/>
            <a:rect l="l" t="t" r="r" b="b"/>
            <a:pathLst>
              <a:path w="6905625" h="0">
                <a:moveTo>
                  <a:pt x="0" y="0"/>
                </a:moveTo>
                <a:lnTo>
                  <a:pt x="69052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3748" y="539957"/>
            <a:ext cx="2980690" cy="7054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800" spc="-5">
                <a:latin typeface="Arial"/>
                <a:cs typeface="Arial"/>
              </a:rPr>
              <a:t>Page </a:t>
            </a:r>
            <a:r>
              <a:rPr dirty="0" sz="800">
                <a:latin typeface="Arial"/>
                <a:cs typeface="Arial"/>
              </a:rPr>
              <a:t>2 </a:t>
            </a:r>
            <a:r>
              <a:rPr dirty="0" sz="800" spc="-10">
                <a:latin typeface="Arial"/>
                <a:cs typeface="Arial"/>
              </a:rPr>
              <a:t>of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-5" b="1">
                <a:latin typeface="Arial"/>
                <a:cs typeface="Arial"/>
              </a:rPr>
              <a:t>Numerator Validation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(continued)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latin typeface="Arial"/>
                <a:cs typeface="Arial"/>
              </a:rPr>
              <a:t>*Facility audit results,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numerators</a:t>
            </a:r>
            <a:endParaRPr sz="10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244"/>
              </a:spcBef>
            </a:pPr>
            <a:r>
              <a:rPr dirty="0" sz="1000" spc="-5">
                <a:latin typeface="Arial"/>
                <a:cs typeface="Arial"/>
              </a:rPr>
              <a:t>**CLABSI in validation locations (including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NICU):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0800" y="1254505"/>
          <a:ext cx="6019800" cy="85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5260"/>
                <a:gridCol w="1351914"/>
                <a:gridCol w="374650"/>
                <a:gridCol w="938529"/>
                <a:gridCol w="616585"/>
              </a:tblGrid>
              <a:tr h="286385">
                <a:tc>
                  <a:txBody>
                    <a:bodyPr/>
                    <a:lstStyle/>
                    <a:p>
                      <a:pPr marL="73025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determination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Audit-CLABSI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CLABSI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CLABSI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0128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880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004569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975994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975994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83768" y="2227833"/>
            <a:ext cx="27838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**CAUTI </a:t>
            </a:r>
            <a:r>
              <a:rPr dirty="0" sz="1000" spc="-10">
                <a:latin typeface="Arial"/>
                <a:cs typeface="Arial"/>
              </a:rPr>
              <a:t>in </a:t>
            </a:r>
            <a:r>
              <a:rPr dirty="0" sz="1000" spc="-5">
                <a:latin typeface="Arial"/>
                <a:cs typeface="Arial"/>
              </a:rPr>
              <a:t>validation locations (excluding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NICU):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20800" y="2414270"/>
          <a:ext cx="6019800" cy="861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0"/>
                <a:gridCol w="1318895"/>
                <a:gridCol w="409575"/>
                <a:gridCol w="906145"/>
                <a:gridCol w="687070"/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determination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94360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Audit-CAUTI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Audit-CAUTI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reported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04838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436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04013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0445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055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0445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83768" y="3389502"/>
            <a:ext cx="1139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**DI/OS COLO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SSI: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20800" y="3575939"/>
          <a:ext cx="6019800" cy="861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570"/>
                <a:gridCol w="1179830"/>
                <a:gridCol w="240029"/>
                <a:gridCol w="308610"/>
                <a:gridCol w="767714"/>
                <a:gridCol w="239395"/>
                <a:gridCol w="484504"/>
              </a:tblGrid>
              <a:tr h="286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determination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91490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Audit-DI/OS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Audit-DI/OS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DI/OS SSI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reported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DI/OS SSI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94551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9149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93726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26745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108077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674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08077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83768" y="4550791"/>
            <a:ext cx="11182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**DI/OS HYST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SSI: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20800" y="4737227"/>
          <a:ext cx="6019800" cy="85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570"/>
                <a:gridCol w="1179830"/>
                <a:gridCol w="239395"/>
                <a:gridCol w="307975"/>
                <a:gridCol w="767079"/>
                <a:gridCol w="238760"/>
                <a:gridCol w="483870"/>
              </a:tblGrid>
              <a:tr h="286385">
                <a:tc>
                  <a:txBody>
                    <a:bodyPr/>
                    <a:lstStyle/>
                    <a:p>
                      <a:pPr marL="73025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determination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Audit-DI/OS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Audit-DI/OS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175"/>
                        </a:lnSpc>
                        <a:spcBef>
                          <a:spcPts val="9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DI/OS SSI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reported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DI/OS SSI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94551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9149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93726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26745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08077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674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08077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83768" y="5710809"/>
            <a:ext cx="1908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**MRSA bacteremia LabID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event: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20800" y="5897245"/>
          <a:ext cx="6019800" cy="120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3730"/>
                <a:gridCol w="1273174"/>
                <a:gridCol w="1553210"/>
              </a:tblGrid>
              <a:tr h="596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75"/>
                        </a:lnSpc>
                        <a:spcBef>
                          <a:spcPts val="894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determination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21285">
                        <a:lnSpc>
                          <a:spcPct val="957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Audit-MRSA  bacteremia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culture  reportable LabID  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57785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Audit-MRSA  bacteremia culture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 reportable LabID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MRSA blood culture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LabID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844"/>
                        </a:lnSpc>
                        <a:spcBef>
                          <a:spcPts val="545"/>
                        </a:spcBef>
                        <a:tabLst>
                          <a:tab pos="5543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844"/>
                        </a:lnSpc>
                        <a:spcBef>
                          <a:spcPts val="545"/>
                        </a:spcBef>
                        <a:tabLst>
                          <a:tab pos="5962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9220">
                <a:tc>
                  <a:txBody>
                    <a:bodyPr/>
                    <a:lstStyle/>
                    <a:p>
                      <a:pPr marL="73025">
                        <a:lnSpc>
                          <a:spcPts val="76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73025">
                        <a:lnSpc>
                          <a:spcPts val="112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MRSA blood culture NOT reported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844"/>
                        </a:lnSpc>
                        <a:spcBef>
                          <a:spcPts val="495"/>
                        </a:spcBef>
                        <a:tabLst>
                          <a:tab pos="54610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844"/>
                        </a:lnSpc>
                        <a:spcBef>
                          <a:spcPts val="495"/>
                        </a:spcBef>
                        <a:tabLst>
                          <a:tab pos="59626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4935">
                <a:tc>
                  <a:txBody>
                    <a:bodyPr/>
                    <a:lstStyle/>
                    <a:p>
                      <a:pPr marL="73025">
                        <a:lnSpc>
                          <a:spcPts val="81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83768" y="7218044"/>
            <a:ext cx="10972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**CDI LabID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event: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20800" y="7404481"/>
          <a:ext cx="6019800" cy="102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2935"/>
                <a:gridCol w="683260"/>
                <a:gridCol w="552450"/>
                <a:gridCol w="763270"/>
                <a:gridCol w="840104"/>
              </a:tblGrid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6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determination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1112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Audit-CDI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orta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172720" indent="-2095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test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Audit-CDI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orta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114935" indent="-2095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test NOT  LabID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CDI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 as LabID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Date-matched CDI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test NOT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reported as LabID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56515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55689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11969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2950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1969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d.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467868" y="691895"/>
            <a:ext cx="0" cy="7854950"/>
          </a:xfrm>
          <a:custGeom>
            <a:avLst/>
            <a:gdLst/>
            <a:ahLst/>
            <a:cxnLst/>
            <a:rect l="l" t="t" r="r" b="b"/>
            <a:pathLst>
              <a:path w="0" h="7854950">
                <a:moveTo>
                  <a:pt x="0" y="0"/>
                </a:moveTo>
                <a:lnTo>
                  <a:pt x="0" y="785444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772" y="85463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1772" y="85463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3963" y="8552433"/>
            <a:ext cx="6905625" cy="0"/>
          </a:xfrm>
          <a:custGeom>
            <a:avLst/>
            <a:gdLst/>
            <a:ahLst/>
            <a:cxnLst/>
            <a:rect l="l" t="t" r="r" b="b"/>
            <a:pathLst>
              <a:path w="6905625" h="0">
                <a:moveTo>
                  <a:pt x="0" y="0"/>
                </a:moveTo>
                <a:lnTo>
                  <a:pt x="690524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85304" y="691895"/>
            <a:ext cx="0" cy="7854950"/>
          </a:xfrm>
          <a:custGeom>
            <a:avLst/>
            <a:gdLst/>
            <a:ahLst/>
            <a:cxnLst/>
            <a:rect l="l" t="t" r="r" b="b"/>
            <a:pathLst>
              <a:path w="0" h="7854950">
                <a:moveTo>
                  <a:pt x="0" y="0"/>
                </a:moveTo>
                <a:lnTo>
                  <a:pt x="0" y="785444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79207" y="85463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79207" y="85463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3100" y="9325071"/>
            <a:ext cx="115697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"/>
                <a:cs typeface="Arial"/>
              </a:rPr>
              <a:t>CDC 57.600 (Back),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v8.3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495" y="9368155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114" y="313436"/>
            <a:ext cx="4166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State Health Department Validation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9325071"/>
            <a:ext cx="115697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"/>
                <a:cs typeface="Arial"/>
              </a:rPr>
              <a:t>CDC 57.600 (Back),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v8.3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748" y="554227"/>
            <a:ext cx="5473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Page </a:t>
            </a:r>
            <a:r>
              <a:rPr dirty="0" sz="800">
                <a:latin typeface="Arial"/>
                <a:cs typeface="Arial"/>
              </a:rPr>
              <a:t>3 </a:t>
            </a:r>
            <a:r>
              <a:rPr dirty="0" sz="800" spc="-10">
                <a:latin typeface="Arial"/>
                <a:cs typeface="Arial"/>
              </a:rPr>
              <a:t>of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4944" y="2821177"/>
          <a:ext cx="6468110" cy="111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771014"/>
                <a:gridCol w="1257300"/>
                <a:gridCol w="1028700"/>
                <a:gridCol w="1028064"/>
              </a:tblGrid>
              <a:tr h="154940">
                <a:tc>
                  <a:txBody>
                    <a:bodyPr/>
                    <a:lstStyle/>
                    <a:p>
                      <a:pPr marL="6985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Location of 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Month of 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method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Count 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Count 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4944" y="6761353"/>
          <a:ext cx="6468110" cy="111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771014"/>
                <a:gridCol w="1257300"/>
                <a:gridCol w="1028700"/>
                <a:gridCol w="1028064"/>
              </a:tblGrid>
              <a:tr h="154940">
                <a:tc>
                  <a:txBody>
                    <a:bodyPr/>
                    <a:lstStyle/>
                    <a:p>
                      <a:pPr marL="6985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Location of 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Month of 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method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Count 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Count 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4819" y="691895"/>
          <a:ext cx="6926580" cy="791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7690"/>
              </a:tblGrid>
              <a:tr h="19050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Denominator Validation: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CLABSI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750945">
                <a:tc>
                  <a:txBody>
                    <a:bodyPr/>
                    <a:lstStyle/>
                    <a:p>
                      <a:pPr marL="71120" marR="255270">
                        <a:lnSpc>
                          <a:spcPts val="1150"/>
                        </a:lnSpc>
                        <a:spcBef>
                          <a:spcPts val="3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**Which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 locations denominator (patient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and central line  days) counting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year?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8470" indent="-168910">
                        <a:lnSpc>
                          <a:spcPts val="1525"/>
                        </a:lnSpc>
                        <a:spcBef>
                          <a:spcPts val="180"/>
                        </a:spcBef>
                        <a:buSzPct val="150000"/>
                        <a:buChar char="□"/>
                        <a:tabLst>
                          <a:tab pos="459105" algn="l"/>
                          <a:tab pos="1615440" algn="l"/>
                          <a:tab pos="30435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Manual counting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and electronic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tabLst>
                          <a:tab pos="5673090" algn="l"/>
                          <a:tab pos="624459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**Has this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completed an internal validation of CLABSI in validation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denominator	</a:t>
                      </a:r>
                      <a:r>
                        <a:rPr dirty="0" baseline="-16666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16666" sz="2250" spc="-20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000" sz="1500" spc="-7">
                          <a:latin typeface="Arial"/>
                          <a:cs typeface="Arial"/>
                        </a:rPr>
                        <a:t>Yes	</a:t>
                      </a:r>
                      <a:r>
                        <a:rPr dirty="0" baseline="-16666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16666" sz="2250" spc="-21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000" sz="1500" spc="-7">
                          <a:latin typeface="Arial"/>
                          <a:cs typeface="Arial"/>
                        </a:rPr>
                        <a:t>No</a:t>
                      </a:r>
                      <a:endParaRPr baseline="-25000" sz="15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09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Note: Validation of manual denominator data counting requires</a:t>
                      </a:r>
                      <a:r>
                        <a:rPr dirty="0" sz="1000" spc="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either: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345440" indent="22923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803275" algn="l"/>
                          <a:tab pos="803910" algn="l"/>
                        </a:tabLst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Method A – Concurrent dual counting (with more experienced counter as reference) for ≥ three months</a:t>
                      </a:r>
                      <a:r>
                        <a:rPr dirty="0" sz="1000" spc="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OR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345440" marR="788035" indent="229235">
                        <a:lnSpc>
                          <a:spcPts val="115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803275" algn="l"/>
                          <a:tab pos="803910" algn="l"/>
                        </a:tabLst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Method B – Concurrent patient level data (reference) and standard counting for ≥ three months 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Validation of electronic denominator data counting</a:t>
                      </a:r>
                      <a:r>
                        <a:rPr dirty="0" sz="10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requires: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345440" indent="229235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803275" algn="l"/>
                          <a:tab pos="803910" algn="l"/>
                        </a:tabLst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Method C – Concurrent manual denominator counting (reference)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vs.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electronic data for ≥ three</a:t>
                      </a:r>
                      <a:r>
                        <a:rPr dirty="0" sz="1000" spc="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months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**If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provide the following information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all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 and months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validated: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ts val="117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Note: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ts val="115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chosen, Count 1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“Usual Count” and Count 2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“Expert (Referent)</a:t>
                      </a:r>
                      <a:r>
                        <a:rPr dirty="0" sz="1000" spc="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Count”;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5440" marR="275590">
                        <a:lnSpc>
                          <a:spcPts val="1140"/>
                        </a:lnSpc>
                        <a:spcBef>
                          <a:spcPts val="65"/>
                        </a:spcBef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chosen, Count 1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“Usual Count” and Count 2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”Patient-level (Referent)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Count”; 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Method C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chosen, Count 1 should 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“Manual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Count”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and Count 2 should be “Electronic</a:t>
                      </a:r>
                      <a:r>
                        <a:rPr dirty="0" sz="1000" spc="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Count.”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Denominator Validation: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CAUTI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781425">
                <a:tc>
                  <a:txBody>
                    <a:bodyPr/>
                    <a:lstStyle/>
                    <a:p>
                      <a:pPr marL="71120" marR="494030">
                        <a:lnSpc>
                          <a:spcPts val="1150"/>
                        </a:lnSpc>
                        <a:spcBef>
                          <a:spcPts val="3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**Which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CAUTI IN VALIDATION LOCATIONS denominator (patient days and  catheter days) counting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8470" indent="-168910">
                        <a:lnSpc>
                          <a:spcPts val="1530"/>
                        </a:lnSpc>
                        <a:spcBef>
                          <a:spcPts val="180"/>
                        </a:spcBef>
                        <a:buSzPct val="150000"/>
                        <a:buChar char="□"/>
                        <a:tabLst>
                          <a:tab pos="459105" algn="l"/>
                          <a:tab pos="1615440" algn="l"/>
                          <a:tab pos="30435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Manual counting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and electronic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455"/>
                        </a:lnSpc>
                        <a:tabLst>
                          <a:tab pos="5673090" algn="l"/>
                          <a:tab pos="624459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**Has this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completed an internal validation 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	</a:t>
                      </a:r>
                      <a:r>
                        <a:rPr dirty="0" baseline="-16666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16666" sz="2250" spc="-20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000" sz="1500" spc="-7">
                          <a:latin typeface="Arial"/>
                          <a:cs typeface="Arial"/>
                        </a:rPr>
                        <a:t>Yes	</a:t>
                      </a:r>
                      <a:r>
                        <a:rPr dirty="0" baseline="-16666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16666" sz="2250" spc="-21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25000" sz="1500" spc="-7">
                          <a:latin typeface="Arial"/>
                          <a:cs typeface="Arial"/>
                        </a:rPr>
                        <a:t>No</a:t>
                      </a:r>
                      <a:endParaRPr baseline="-25000" sz="15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09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denominator data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5440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Note: Validation of manual denominator data counting requires</a:t>
                      </a:r>
                      <a:r>
                        <a:rPr dirty="0" sz="1000" spc="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either: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345440" indent="22923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803275" algn="l"/>
                          <a:tab pos="803910" algn="l"/>
                        </a:tabLst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Method A – Concurrent dual counting (with more experienced counter as reference) for ≥ three months</a:t>
                      </a:r>
                      <a:r>
                        <a:rPr dirty="0" sz="1000" spc="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OR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345440" marR="784860" indent="229235">
                        <a:lnSpc>
                          <a:spcPts val="1140"/>
                        </a:lnSpc>
                        <a:spcBef>
                          <a:spcPts val="110"/>
                        </a:spcBef>
                        <a:buFont typeface="Symbol"/>
                        <a:buChar char=""/>
                        <a:tabLst>
                          <a:tab pos="803275" algn="l"/>
                          <a:tab pos="803910" algn="l"/>
                        </a:tabLst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Method B – Concurrent patient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data (reference) and standard counting for ≥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three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months 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Validation of electronic denominator data counting</a:t>
                      </a:r>
                      <a:r>
                        <a:rPr dirty="0" sz="10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requires: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345440" indent="229235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803275" algn="l"/>
                          <a:tab pos="803910" algn="l"/>
                        </a:tabLst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Method C – Concurrent manual denominator counting (reference)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vs.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electronic data for ≥ three</a:t>
                      </a:r>
                      <a:r>
                        <a:rPr dirty="0" sz="1000" spc="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months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**If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provide the following information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all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 and months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validated: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>
                        <a:lnSpc>
                          <a:spcPts val="117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Note: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ts val="115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chosen, Count 1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“Usual Count” and Count 2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“Expert (Referent)</a:t>
                      </a:r>
                      <a:r>
                        <a:rPr dirty="0" sz="1000" spc="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Count”;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99720" marR="32131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chosen, Count 1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“Usual Count” and Count 2 should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”Patient-level (Referent)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Count”; 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Method C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chosen, Count 1 should 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“Manual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Count”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and Count 2 should be “Electronic</a:t>
                      </a:r>
                      <a:r>
                        <a:rPr dirty="0" sz="1000" spc="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Count.”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495" y="9368155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114" y="313436"/>
            <a:ext cx="4166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State Health Department Validation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100" y="9325071"/>
            <a:ext cx="115697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"/>
                <a:cs typeface="Arial"/>
              </a:rPr>
              <a:t>CDC 57.600 (Back),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v8.3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748" y="554227"/>
            <a:ext cx="546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Page </a:t>
            </a:r>
            <a:r>
              <a:rPr dirty="0" sz="800">
                <a:latin typeface="Arial"/>
                <a:cs typeface="Arial"/>
              </a:rPr>
              <a:t>4 </a:t>
            </a:r>
            <a:r>
              <a:rPr dirty="0" sz="800" spc="-10">
                <a:latin typeface="Arial"/>
                <a:cs typeface="Arial"/>
              </a:rPr>
              <a:t>of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8148" y="1163066"/>
          <a:ext cx="4524375" cy="154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/>
                <a:gridCol w="1829435"/>
                <a:gridCol w="1829435"/>
              </a:tblGrid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Month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1120" marR="9271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COLO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procedures  entered into NHSN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27329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ICD-10-PCS  procedure codes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COLO  identified from hospital  discharge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billing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38148" y="3365627"/>
          <a:ext cx="4524375" cy="154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/>
                <a:gridCol w="1829435"/>
                <a:gridCol w="1829435"/>
              </a:tblGrid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Month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1120" marR="113030">
                        <a:lnSpc>
                          <a:spcPct val="955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procedures  entered into NHSN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48920">
                        <a:lnSpc>
                          <a:spcPct val="9570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ICD-10-PCS  procedure codes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HYST  identified from hospital  discharge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billing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48283" y="5888101"/>
          <a:ext cx="6365875" cy="117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294"/>
                <a:gridCol w="1633855"/>
                <a:gridCol w="900429"/>
                <a:gridCol w="1778635"/>
                <a:gridCol w="1078864"/>
              </a:tblGrid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49250">
                        <a:lnSpc>
                          <a:spcPts val="1150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Current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CDC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  code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designation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51765">
                        <a:lnSpc>
                          <a:spcPts val="1150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bed  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68605">
                        <a:lnSpc>
                          <a:spcPts val="1150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Recommended CDC  location code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designation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37160">
                        <a:lnSpc>
                          <a:spcPts val="1150"/>
                        </a:lnSpc>
                        <a:spcBef>
                          <a:spcPts val="6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Reco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4819" y="691895"/>
          <a:ext cx="6926580" cy="7920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7690"/>
              </a:tblGrid>
              <a:tr h="19050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Denominator Validation: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COLO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**Document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procedures 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systems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month: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Denominator Validation: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HYST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201485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**Document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procedures 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systems by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month: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Denominator Validation: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bacteremia LabID event &amp; CDI LabID</a:t>
                      </a:r>
                      <a:r>
                        <a:rPr dirty="0" sz="10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308985">
                <a:tc>
                  <a:txBody>
                    <a:bodyPr/>
                    <a:lstStyle/>
                    <a:p>
                      <a:pPr marL="71120">
                        <a:lnSpc>
                          <a:spcPts val="1140"/>
                        </a:lnSpc>
                        <a:spcBef>
                          <a:spcPts val="114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NHSN inpatient location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739"/>
                        </a:lnSpc>
                        <a:tabLst>
                          <a:tab pos="4429125" algn="l"/>
                          <a:tab pos="498729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**Do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inpatient locations require mapping 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re-mapping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NHSN?	</a:t>
                      </a:r>
                      <a:r>
                        <a:rPr dirty="0" baseline="-7407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7407" sz="2250" spc="-20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1111" sz="1500" spc="-7">
                          <a:latin typeface="Arial"/>
                          <a:cs typeface="Arial"/>
                        </a:rPr>
                        <a:t>Yes	</a:t>
                      </a:r>
                      <a:r>
                        <a:rPr dirty="0" baseline="-7407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7407" sz="2250" spc="-20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1111" sz="1500" spc="-7">
                          <a:latin typeface="Arial"/>
                          <a:cs typeface="Arial"/>
                        </a:rPr>
                        <a:t>No</a:t>
                      </a:r>
                      <a:endParaRPr baseline="-11111" sz="1500">
                        <a:latin typeface="Arial"/>
                        <a:cs typeface="Arial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**If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indicate which locations need to be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mapped/re-mapped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recommendations: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**How does this facility obtain inpatient admissions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data?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0690" indent="-151130">
                        <a:lnSpc>
                          <a:spcPts val="1764"/>
                        </a:lnSpc>
                        <a:spcBef>
                          <a:spcPts val="65"/>
                        </a:spcBef>
                        <a:buSzPct val="150000"/>
                        <a:buChar char="□"/>
                        <a:tabLst>
                          <a:tab pos="441325" algn="l"/>
                          <a:tab pos="1943100" algn="l"/>
                          <a:tab pos="44659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billing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Electronic from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vendor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system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Electronic from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ADT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0690" indent="-151130">
                        <a:lnSpc>
                          <a:spcPts val="1764"/>
                        </a:lnSpc>
                        <a:buSzPct val="150000"/>
                        <a:buChar char="□"/>
                        <a:tabLst>
                          <a:tab pos="441325" algn="l"/>
                          <a:tab pos="447738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(specify):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**How does this facility obtain inpatient patient days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data?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0690" indent="-151130">
                        <a:lnSpc>
                          <a:spcPts val="1764"/>
                        </a:lnSpc>
                        <a:spcBef>
                          <a:spcPts val="65"/>
                        </a:spcBef>
                        <a:buSzPct val="150000"/>
                        <a:buChar char="□"/>
                        <a:tabLst>
                          <a:tab pos="441325" algn="l"/>
                          <a:tab pos="1943100" algn="l"/>
                          <a:tab pos="44659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billing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Electronic from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vendor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system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Electronic from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ADT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0690" indent="-151130">
                        <a:lnSpc>
                          <a:spcPts val="1764"/>
                        </a:lnSpc>
                        <a:buSzPct val="150000"/>
                        <a:buChar char="□"/>
                        <a:tabLst>
                          <a:tab pos="441325" algn="l"/>
                          <a:tab pos="447738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(specify):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7495" y="937005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114" y="316484"/>
            <a:ext cx="4166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State Health Department Validation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9325071"/>
            <a:ext cx="115697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"/>
                <a:cs typeface="Arial"/>
              </a:rPr>
              <a:t>CDC 57.600 (Back),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v8.3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748" y="555751"/>
            <a:ext cx="546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Page </a:t>
            </a:r>
            <a:r>
              <a:rPr dirty="0" sz="800">
                <a:latin typeface="Arial"/>
                <a:cs typeface="Arial"/>
              </a:rPr>
              <a:t>5 </a:t>
            </a:r>
            <a:r>
              <a:rPr dirty="0" sz="800" spc="-10">
                <a:latin typeface="Arial"/>
                <a:cs typeface="Arial"/>
              </a:rPr>
              <a:t>of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4944" y="2249677"/>
          <a:ext cx="6469380" cy="133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360"/>
                <a:gridCol w="1213485"/>
                <a:gridCol w="972819"/>
                <a:gridCol w="972819"/>
                <a:gridCol w="973454"/>
                <a:gridCol w="972820"/>
              </a:tblGrid>
              <a:tr h="188595">
                <a:tc gridSpan="6"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Bef>
                          <a:spcPts val="22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bacteremia LabID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Location of 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Month 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Admissions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153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Days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Usual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Usual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4819" y="694944"/>
          <a:ext cx="6932930" cy="810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70"/>
                <a:gridCol w="1356360"/>
                <a:gridCol w="1213484"/>
                <a:gridCol w="972819"/>
                <a:gridCol w="972820"/>
                <a:gridCol w="973454"/>
                <a:gridCol w="972820"/>
                <a:gridCol w="227965"/>
              </a:tblGrid>
              <a:tr h="191770">
                <a:tc gridSpan="8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Denominator Validation: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bacteremia LabID event &amp; CDI LabID event</a:t>
                      </a:r>
                      <a:r>
                        <a:rPr dirty="0" sz="10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(continued)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75915">
                <a:tc gridSpan="8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**Has this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internal validation of LabID event denominator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counting?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>
                        <a:lnSpc>
                          <a:spcPts val="1770"/>
                        </a:lnSpc>
                        <a:spcBef>
                          <a:spcPts val="70"/>
                        </a:spcBef>
                        <a:tabLst>
                          <a:tab pos="86233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Yes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marR="87630">
                        <a:lnSpc>
                          <a:spcPts val="1150"/>
                        </a:lnSpc>
                        <a:spcBef>
                          <a:spcPts val="45"/>
                        </a:spcBef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Note: Validation of denominator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counting requires concurrent patient level denominator counting (reference)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vs. 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standard electronic data for three specified location types [one ICU, one LDRP if available, and one or more wards  where observation patients are frequently housed] for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≥1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month; validated data should fall within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of the reference  standard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(see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validation Guidance and Toolkit Appendix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1).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**If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provide the following information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all months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validated: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104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6">
                  <a:txBody>
                    <a:bodyPr/>
                    <a:lstStyle/>
                    <a:p>
                      <a:pPr algn="ctr" marL="977900">
                        <a:lnSpc>
                          <a:spcPts val="580"/>
                        </a:lnSpc>
                      </a:pPr>
                      <a:r>
                        <a:rPr dirty="0" sz="700" b="1">
                          <a:latin typeface="Arial"/>
                          <a:cs typeface="Arial"/>
                        </a:rPr>
                        <a:t>c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 marR="38735">
                        <a:lnSpc>
                          <a:spcPts val="94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CDI LabID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Location of 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Month 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Admissions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153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Days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Usual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Usual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  <a:spcBef>
                          <a:spcPts val="23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6555">
                <a:tc gridSpan="8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baseline="51282" sz="975" spc="-7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Excludes ‘baby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locations’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4945">
                <a:tc gridSpan="8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Risk Adjustment Variable</a:t>
                      </a:r>
                      <a:r>
                        <a:rPr dirty="0" sz="10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Validation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1658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5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**ICU mapping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(CLABSI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 VALIDATION LOCATIONS [includes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NICUs], CAUTI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 VALIDATION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LOCATIONS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[excludes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NICUs])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4928870" algn="l"/>
                          <a:tab pos="559498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ICU locations correctly mapped as ICUs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NHSN (includes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NICUs):	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8925" marR="1316355">
                        <a:lnSpc>
                          <a:spcPct val="120000"/>
                        </a:lnSpc>
                        <a:tabLst>
                          <a:tab pos="4928870" algn="l"/>
                          <a:tab pos="559498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locations incorrectly mapped as ICUs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(includes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NICUs):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ICUs (includes NICUs) omitted from ICU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mapping: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4928870" algn="l"/>
                          <a:tab pos="559498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ICU mapping errors (ICUs vs.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non-ICUs):	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1120" marR="34734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**Teaching hospital affiliation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(CLABSI 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VALIDATION LOCATIONS,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 VALIDATION LOCATIONS, MRSA  bacteremia LabID event,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 teaching hospital affiliation reported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2016 NHSN annual facility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survey: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marR="1216660" indent="114300">
                        <a:lnSpc>
                          <a:spcPts val="1550"/>
                        </a:lnSpc>
                        <a:spcBef>
                          <a:spcPts val="315"/>
                        </a:spcBef>
                        <a:tabLst>
                          <a:tab pos="1557655" algn="l"/>
                          <a:tab pos="2301240" algn="l"/>
                          <a:tab pos="3215640" algn="l"/>
                          <a:tab pos="3787775" algn="l"/>
                          <a:tab pos="453009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Non-teaching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Major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Graduate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Undergraduate	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N/A (IRF &amp;</a:t>
                      </a:r>
                      <a:r>
                        <a:rPr dirty="0" sz="1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LTAC)  Is facility teaching hospital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affiliation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correct?	</a:t>
                      </a:r>
                      <a:r>
                        <a:rPr dirty="0" baseline="-7407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7407" sz="2250" spc="-20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1111" sz="1500" spc="-7">
                          <a:latin typeface="Arial"/>
                          <a:cs typeface="Arial"/>
                        </a:rPr>
                        <a:t>Yes	</a:t>
                      </a:r>
                      <a:r>
                        <a:rPr dirty="0" baseline="-7407" sz="2250">
                          <a:latin typeface="Arial"/>
                          <a:cs typeface="Arial"/>
                        </a:rPr>
                        <a:t>□</a:t>
                      </a:r>
                      <a:r>
                        <a:rPr dirty="0" baseline="-7407" sz="2250" spc="-209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1111" sz="1500" spc="-7">
                          <a:latin typeface="Arial"/>
                          <a:cs typeface="Arial"/>
                        </a:rPr>
                        <a:t>No</a:t>
                      </a:r>
                      <a:endParaRPr baseline="-11111" sz="15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**ASA score (COLO,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HYST)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marR="3432175">
                        <a:lnSpc>
                          <a:spcPct val="120000"/>
                        </a:lnSpc>
                        <a:tabLst>
                          <a:tab pos="2813685" algn="l"/>
                          <a:tab pos="347916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(% of audited) correct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COLO: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(% of audited) correct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HYST: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61931"/>
            <a:ext cx="4268597" cy="50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5414" y="417067"/>
            <a:ext cx="4166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State Health Department Validation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748" y="656335"/>
            <a:ext cx="546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Page </a:t>
            </a:r>
            <a:r>
              <a:rPr dirty="0" sz="800">
                <a:latin typeface="Arial"/>
                <a:cs typeface="Arial"/>
              </a:rPr>
              <a:t>6 </a:t>
            </a:r>
            <a:r>
              <a:rPr dirty="0" sz="800" spc="-10">
                <a:latin typeface="Arial"/>
                <a:cs typeface="Arial"/>
              </a:rPr>
              <a:t>of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19" y="2917041"/>
            <a:ext cx="1551940" cy="0"/>
          </a:xfrm>
          <a:custGeom>
            <a:avLst/>
            <a:gdLst/>
            <a:ahLst/>
            <a:cxnLst/>
            <a:rect l="l" t="t" r="r" b="b"/>
            <a:pathLst>
              <a:path w="1551939" h="0">
                <a:moveTo>
                  <a:pt x="0" y="0"/>
                </a:moveTo>
                <a:lnTo>
                  <a:pt x="155167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754" y="2917041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 h="0">
                <a:moveTo>
                  <a:pt x="0" y="0"/>
                </a:moveTo>
                <a:lnTo>
                  <a:pt x="210310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1019" y="3063345"/>
            <a:ext cx="1623695" cy="0"/>
          </a:xfrm>
          <a:custGeom>
            <a:avLst/>
            <a:gdLst/>
            <a:ahLst/>
            <a:cxnLst/>
            <a:rect l="l" t="t" r="r" b="b"/>
            <a:pathLst>
              <a:path w="1623695" h="0">
                <a:moveTo>
                  <a:pt x="0" y="0"/>
                </a:moveTo>
                <a:lnTo>
                  <a:pt x="1623144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65857" y="3063345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 h="0">
                <a:moveTo>
                  <a:pt x="0" y="0"/>
                </a:moveTo>
                <a:lnTo>
                  <a:pt x="140206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41142" y="3063345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 h="0">
                <a:moveTo>
                  <a:pt x="0" y="0"/>
                </a:moveTo>
                <a:lnTo>
                  <a:pt x="98777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98086" y="3063345"/>
            <a:ext cx="1623695" cy="0"/>
          </a:xfrm>
          <a:custGeom>
            <a:avLst/>
            <a:gdLst/>
            <a:ahLst/>
            <a:cxnLst/>
            <a:rect l="l" t="t" r="r" b="b"/>
            <a:pathLst>
              <a:path w="1623695" h="0">
                <a:moveTo>
                  <a:pt x="0" y="0"/>
                </a:moveTo>
                <a:lnTo>
                  <a:pt x="1623144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00090" y="3063345"/>
            <a:ext cx="987425" cy="0"/>
          </a:xfrm>
          <a:custGeom>
            <a:avLst/>
            <a:gdLst/>
            <a:ahLst/>
            <a:cxnLst/>
            <a:rect l="l" t="t" r="r" b="b"/>
            <a:pathLst>
              <a:path w="987425" h="0">
                <a:moveTo>
                  <a:pt x="0" y="0"/>
                </a:moveTo>
                <a:lnTo>
                  <a:pt x="987143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1019" y="3208125"/>
            <a:ext cx="1623695" cy="0"/>
          </a:xfrm>
          <a:custGeom>
            <a:avLst/>
            <a:gdLst/>
            <a:ahLst/>
            <a:cxnLst/>
            <a:rect l="l" t="t" r="r" b="b"/>
            <a:pathLst>
              <a:path w="1623695" h="0">
                <a:moveTo>
                  <a:pt x="0" y="0"/>
                </a:moveTo>
                <a:lnTo>
                  <a:pt x="1623144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65857" y="3208125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 h="0">
                <a:moveTo>
                  <a:pt x="0" y="0"/>
                </a:moveTo>
                <a:lnTo>
                  <a:pt x="140206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41142" y="3208125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 h="0">
                <a:moveTo>
                  <a:pt x="0" y="0"/>
                </a:moveTo>
                <a:lnTo>
                  <a:pt x="987777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8086" y="3208125"/>
            <a:ext cx="1623695" cy="0"/>
          </a:xfrm>
          <a:custGeom>
            <a:avLst/>
            <a:gdLst/>
            <a:ahLst/>
            <a:cxnLst/>
            <a:rect l="l" t="t" r="r" b="b"/>
            <a:pathLst>
              <a:path w="1623695" h="0">
                <a:moveTo>
                  <a:pt x="0" y="0"/>
                </a:moveTo>
                <a:lnTo>
                  <a:pt x="1623144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00090" y="3208125"/>
            <a:ext cx="987425" cy="0"/>
          </a:xfrm>
          <a:custGeom>
            <a:avLst/>
            <a:gdLst/>
            <a:ahLst/>
            <a:cxnLst/>
            <a:rect l="l" t="t" r="r" b="b"/>
            <a:pathLst>
              <a:path w="987425" h="0">
                <a:moveTo>
                  <a:pt x="0" y="0"/>
                </a:moveTo>
                <a:lnTo>
                  <a:pt x="987143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58" y="795527"/>
          <a:ext cx="6936740" cy="435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550"/>
                <a:gridCol w="1302385"/>
                <a:gridCol w="930275"/>
                <a:gridCol w="1796414"/>
                <a:gridCol w="530860"/>
                <a:gridCol w="1130299"/>
              </a:tblGrid>
              <a:tr h="194945">
                <a:tc gridSpan="6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Risk Adjustment Variable Validation</a:t>
                      </a:r>
                      <a:r>
                        <a:rPr dirty="0" sz="10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(continued)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02080">
                <a:tc gridSpan="6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**Patient age (COLO,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HYST)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90195" marR="3427729">
                        <a:lnSpc>
                          <a:spcPct val="120000"/>
                        </a:lnSpc>
                        <a:tabLst>
                          <a:tab pos="2814320" algn="l"/>
                          <a:tab pos="347980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(% of audited) correct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COLO: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Number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(% of audited) correct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HYST: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90195" marR="180975" indent="-218440">
                        <a:lnSpc>
                          <a:spcPct val="120000"/>
                        </a:lnSpc>
                        <a:tabLst>
                          <a:tab pos="4015740" algn="l"/>
                          <a:tab pos="468122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**Facility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size (all inpatient locations, including ‘baby locations’) (MRSA bacteremia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event, CDI LabID event)  Facility bed size reported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2016 NHSN annual facility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survey: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4015740" algn="l"/>
                          <a:tab pos="468122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Validated bed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size: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3040">
                <a:tc gridSpan="6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Custom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Fields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6708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Label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1535">
                        <a:lnSpc>
                          <a:spcPct val="100000"/>
                        </a:lnSpc>
                        <a:tabLst>
                          <a:tab pos="1132840" algn="l"/>
                          <a:tab pos="1449705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  <a:tabLst>
                          <a:tab pos="536575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Label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1730375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tabLst>
                          <a:tab pos="362585" algn="l"/>
                          <a:tab pos="679450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tabLst>
                          <a:tab pos="537210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/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10">
                <a:tc gridSpan="6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Comments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750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673100" y="9325071"/>
            <a:ext cx="115697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">
                <a:latin typeface="Arial"/>
                <a:cs typeface="Arial"/>
              </a:rPr>
              <a:t>CDC 57.600 (Back),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v8.3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58215"/>
            <a:ext cx="6293485" cy="50800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0"/>
              </a:spcBef>
            </a:pP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600" spc="-80" b="1">
                <a:solidFill>
                  <a:srgbClr val="4F81BC"/>
                </a:solidFill>
                <a:latin typeface="Georgia"/>
                <a:cs typeface="Georgia"/>
              </a:rPr>
              <a:t>5: </a:t>
            </a:r>
            <a:r>
              <a:rPr dirty="0" sz="1600" spc="-90" b="1">
                <a:solidFill>
                  <a:srgbClr val="4F81BC"/>
                </a:solidFill>
                <a:latin typeface="Georgia"/>
                <a:cs typeface="Georgia"/>
              </a:rPr>
              <a:t>Facility/Provider </a:t>
            </a:r>
            <a:r>
              <a:rPr dirty="0" sz="1600" spc="-95" b="1">
                <a:solidFill>
                  <a:srgbClr val="4F81BC"/>
                </a:solidFill>
                <a:latin typeface="Georgia"/>
                <a:cs typeface="Georgia"/>
              </a:rPr>
              <a:t>to </a:t>
            </a:r>
            <a:r>
              <a:rPr dirty="0" sz="1600" spc="-90" b="1">
                <a:solidFill>
                  <a:srgbClr val="4F81BC"/>
                </a:solidFill>
                <a:latin typeface="Georgia"/>
                <a:cs typeface="Georgia"/>
              </a:rPr>
              <a:t>Facility/Provider </a:t>
            </a:r>
            <a:r>
              <a:rPr dirty="0" sz="1600" spc="-130" b="1">
                <a:solidFill>
                  <a:srgbClr val="4F81BC"/>
                </a:solidFill>
                <a:latin typeface="Georgia"/>
                <a:cs typeface="Georgia"/>
              </a:rPr>
              <a:t>Communications 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under </a:t>
            </a:r>
            <a:r>
              <a:rPr dirty="0" sz="1600" spc="-210" b="1">
                <a:solidFill>
                  <a:srgbClr val="4F81BC"/>
                </a:solidFill>
                <a:latin typeface="Georgia"/>
                <a:cs typeface="Georgia"/>
              </a:rPr>
              <a:t>HIPAA: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Questions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600" spc="1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Answers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800" y="8967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48" y="999744"/>
            <a:ext cx="6853555" cy="4730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175"/>
              </a:lnSpc>
            </a:pPr>
            <a:r>
              <a:rPr dirty="0" sz="1000" spc="-35" i="1">
                <a:latin typeface="Arial"/>
                <a:cs typeface="Arial"/>
              </a:rPr>
              <a:t>Note: </a:t>
            </a:r>
            <a:r>
              <a:rPr dirty="0" sz="1000" spc="-90" i="1">
                <a:latin typeface="Arial"/>
                <a:cs typeface="Arial"/>
              </a:rPr>
              <a:t>The </a:t>
            </a:r>
            <a:r>
              <a:rPr dirty="0" sz="1000" spc="-20" i="1">
                <a:latin typeface="Arial"/>
                <a:cs typeface="Arial"/>
              </a:rPr>
              <a:t>following </a:t>
            </a:r>
            <a:r>
              <a:rPr dirty="0" sz="1000" spc="-45" i="1">
                <a:latin typeface="Arial"/>
                <a:cs typeface="Arial"/>
              </a:rPr>
              <a:t>document </a:t>
            </a:r>
            <a:r>
              <a:rPr dirty="0" sz="1000" spc="-60" i="1">
                <a:latin typeface="Arial"/>
                <a:cs typeface="Arial"/>
              </a:rPr>
              <a:t>was </a:t>
            </a:r>
            <a:r>
              <a:rPr dirty="0" sz="1000" spc="-55" i="1">
                <a:latin typeface="Arial"/>
                <a:cs typeface="Arial"/>
              </a:rPr>
              <a:t>developed </a:t>
            </a:r>
            <a:r>
              <a:rPr dirty="0" sz="1000" spc="-50" i="1">
                <a:latin typeface="Arial"/>
                <a:cs typeface="Arial"/>
              </a:rPr>
              <a:t>by </a:t>
            </a:r>
            <a:r>
              <a:rPr dirty="0" sz="1000" spc="-175" i="1">
                <a:latin typeface="Arial"/>
                <a:cs typeface="Arial"/>
              </a:rPr>
              <a:t>CDC </a:t>
            </a:r>
            <a:r>
              <a:rPr dirty="0" sz="1000" spc="-45" i="1">
                <a:latin typeface="Arial"/>
                <a:cs typeface="Arial"/>
              </a:rPr>
              <a:t>scientists and lawyers </a:t>
            </a:r>
            <a:r>
              <a:rPr dirty="0" sz="1000" spc="-20" i="1">
                <a:latin typeface="Arial"/>
                <a:cs typeface="Arial"/>
              </a:rPr>
              <a:t>in </a:t>
            </a:r>
            <a:r>
              <a:rPr dirty="0" sz="1000" spc="-25" i="1">
                <a:latin typeface="Arial"/>
                <a:cs typeface="Arial"/>
              </a:rPr>
              <a:t>collaboration </a:t>
            </a:r>
            <a:r>
              <a:rPr dirty="0" sz="1000" i="1">
                <a:latin typeface="Arial"/>
                <a:cs typeface="Arial"/>
              </a:rPr>
              <a:t>with </a:t>
            </a:r>
            <a:r>
              <a:rPr dirty="0" sz="1000" spc="-140" i="1">
                <a:latin typeface="Arial"/>
                <a:cs typeface="Arial"/>
              </a:rPr>
              <a:t>HHS </a:t>
            </a:r>
            <a:r>
              <a:rPr dirty="0" sz="1000" spc="-45" i="1">
                <a:latin typeface="Arial"/>
                <a:cs typeface="Arial"/>
              </a:rPr>
              <a:t>Office </a:t>
            </a:r>
            <a:r>
              <a:rPr dirty="0" sz="1000" spc="-10" i="1">
                <a:latin typeface="Arial"/>
                <a:cs typeface="Arial"/>
              </a:rPr>
              <a:t>of </a:t>
            </a:r>
            <a:r>
              <a:rPr dirty="0" sz="1000" spc="-55" i="1">
                <a:latin typeface="Arial"/>
                <a:cs typeface="Arial"/>
              </a:rPr>
              <a:t>Civil Rights</a:t>
            </a:r>
            <a:r>
              <a:rPr dirty="0" sz="1000" spc="-160" i="1">
                <a:latin typeface="Arial"/>
                <a:cs typeface="Arial"/>
              </a:rPr>
              <a:t> </a:t>
            </a:r>
            <a:r>
              <a:rPr dirty="0" sz="1000" spc="-110" i="1">
                <a:latin typeface="Arial"/>
                <a:cs typeface="Arial"/>
              </a:rPr>
              <a:t>(OCR)</a:t>
            </a:r>
            <a:endParaRPr sz="1000">
              <a:latin typeface="Arial"/>
              <a:cs typeface="Arial"/>
            </a:endParaRPr>
          </a:p>
          <a:p>
            <a:pPr marL="68580" marR="213995">
              <a:lnSpc>
                <a:spcPct val="102000"/>
              </a:lnSpc>
            </a:pPr>
            <a:r>
              <a:rPr dirty="0" sz="1000" spc="-35" i="1">
                <a:latin typeface="Arial"/>
                <a:cs typeface="Arial"/>
              </a:rPr>
              <a:t>program </a:t>
            </a:r>
            <a:r>
              <a:rPr dirty="0" sz="1000" spc="-45" i="1">
                <a:latin typeface="Arial"/>
                <a:cs typeface="Arial"/>
              </a:rPr>
              <a:t>and </a:t>
            </a:r>
            <a:r>
              <a:rPr dirty="0" sz="1000" spc="-35" i="1">
                <a:latin typeface="Arial"/>
                <a:cs typeface="Arial"/>
              </a:rPr>
              <a:t>legal </a:t>
            </a:r>
            <a:r>
              <a:rPr dirty="0" sz="1000" spc="-20" i="1">
                <a:latin typeface="Arial"/>
                <a:cs typeface="Arial"/>
              </a:rPr>
              <a:t>staff, </a:t>
            </a:r>
            <a:r>
              <a:rPr dirty="0" sz="1000" spc="-35" i="1">
                <a:latin typeface="Arial"/>
                <a:cs typeface="Arial"/>
              </a:rPr>
              <a:t>who </a:t>
            </a:r>
            <a:r>
              <a:rPr dirty="0" sz="1000" spc="-70" i="1">
                <a:latin typeface="Arial"/>
                <a:cs typeface="Arial"/>
              </a:rPr>
              <a:t>oversee </a:t>
            </a:r>
            <a:r>
              <a:rPr dirty="0" sz="1000" spc="-20" i="1">
                <a:latin typeface="Arial"/>
                <a:cs typeface="Arial"/>
              </a:rPr>
              <a:t>administration </a:t>
            </a:r>
            <a:r>
              <a:rPr dirty="0" sz="1000" spc="-10" i="1">
                <a:latin typeface="Arial"/>
                <a:cs typeface="Arial"/>
              </a:rPr>
              <a:t>of </a:t>
            </a:r>
            <a:r>
              <a:rPr dirty="0" sz="1000" spc="-25" i="1">
                <a:latin typeface="Arial"/>
                <a:cs typeface="Arial"/>
              </a:rPr>
              <a:t>the </a:t>
            </a:r>
            <a:r>
              <a:rPr dirty="0" sz="1000" spc="-35" i="1">
                <a:latin typeface="Arial"/>
                <a:cs typeface="Arial"/>
              </a:rPr>
              <a:t>Health </a:t>
            </a:r>
            <a:r>
              <a:rPr dirty="0" sz="1000" spc="-55" i="1">
                <a:latin typeface="Arial"/>
                <a:cs typeface="Arial"/>
              </a:rPr>
              <a:t>Insurance </a:t>
            </a:r>
            <a:r>
              <a:rPr dirty="0" sz="1000" spc="-20" i="1">
                <a:latin typeface="Arial"/>
                <a:cs typeface="Arial"/>
              </a:rPr>
              <a:t>Portability </a:t>
            </a:r>
            <a:r>
              <a:rPr dirty="0" sz="1000" spc="-50" i="1">
                <a:latin typeface="Arial"/>
                <a:cs typeface="Arial"/>
              </a:rPr>
              <a:t>and </a:t>
            </a:r>
            <a:r>
              <a:rPr dirty="0" sz="1000" spc="-30" i="1">
                <a:latin typeface="Arial"/>
                <a:cs typeface="Arial"/>
              </a:rPr>
              <a:t>Accountability </a:t>
            </a:r>
            <a:r>
              <a:rPr dirty="0" sz="1000" spc="-45" i="1">
                <a:latin typeface="Arial"/>
                <a:cs typeface="Arial"/>
              </a:rPr>
              <a:t>Act </a:t>
            </a:r>
            <a:r>
              <a:rPr dirty="0" sz="1000" spc="-10" i="1">
                <a:latin typeface="Arial"/>
                <a:cs typeface="Arial"/>
              </a:rPr>
              <a:t>of </a:t>
            </a:r>
            <a:r>
              <a:rPr dirty="0" sz="1000" spc="-55" i="1">
                <a:latin typeface="Arial"/>
                <a:cs typeface="Arial"/>
              </a:rPr>
              <a:t>1996 </a:t>
            </a:r>
            <a:r>
              <a:rPr dirty="0" sz="1000" spc="-70" i="1">
                <a:latin typeface="Arial"/>
                <a:cs typeface="Arial"/>
              </a:rPr>
              <a:t>(HIPAA).  </a:t>
            </a:r>
            <a:r>
              <a:rPr dirty="0" sz="1000" spc="-75" i="1">
                <a:latin typeface="Arial"/>
                <a:cs typeface="Arial"/>
              </a:rPr>
              <a:t>This </a:t>
            </a:r>
            <a:r>
              <a:rPr dirty="0" sz="1000" spc="-15" i="1">
                <a:latin typeface="Arial"/>
                <a:cs typeface="Arial"/>
              </a:rPr>
              <a:t>information </a:t>
            </a:r>
            <a:r>
              <a:rPr dirty="0" sz="1000" spc="-50" i="1">
                <a:latin typeface="Arial"/>
                <a:cs typeface="Arial"/>
              </a:rPr>
              <a:t>may </a:t>
            </a:r>
            <a:r>
              <a:rPr dirty="0" sz="1000" spc="-15" i="1">
                <a:latin typeface="Arial"/>
                <a:cs typeface="Arial"/>
              </a:rPr>
              <a:t>not </a:t>
            </a:r>
            <a:r>
              <a:rPr dirty="0" sz="1000" spc="-65" i="1">
                <a:latin typeface="Arial"/>
                <a:cs typeface="Arial"/>
              </a:rPr>
              <a:t>be </a:t>
            </a:r>
            <a:r>
              <a:rPr dirty="0" sz="1000" spc="-30" i="1">
                <a:latin typeface="Arial"/>
                <a:cs typeface="Arial"/>
              </a:rPr>
              <a:t>modified </a:t>
            </a:r>
            <a:r>
              <a:rPr dirty="0" sz="1000" spc="-5" i="1">
                <a:latin typeface="Arial"/>
                <a:cs typeface="Arial"/>
              </a:rPr>
              <a:t>without </a:t>
            </a:r>
            <a:r>
              <a:rPr dirty="0" sz="1000" spc="-75" i="1">
                <a:latin typeface="Arial"/>
                <a:cs typeface="Arial"/>
              </a:rPr>
              <a:t>express </a:t>
            </a:r>
            <a:r>
              <a:rPr dirty="0" sz="1000" spc="-50" i="1">
                <a:latin typeface="Arial"/>
                <a:cs typeface="Arial"/>
              </a:rPr>
              <a:t>permission </a:t>
            </a:r>
            <a:r>
              <a:rPr dirty="0" sz="1000" spc="-10" i="1">
                <a:latin typeface="Arial"/>
                <a:cs typeface="Arial"/>
              </a:rPr>
              <a:t>of</a:t>
            </a:r>
            <a:r>
              <a:rPr dirty="0" sz="1000" spc="-165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OCR.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671574"/>
            <a:ext cx="6870700" cy="6931659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635885" marR="1098550" indent="-1521460">
              <a:lnSpc>
                <a:spcPct val="101499"/>
              </a:lnSpc>
              <a:spcBef>
                <a:spcPts val="70"/>
              </a:spcBef>
            </a:pPr>
            <a:r>
              <a:rPr dirty="0" sz="1300" spc="-75" b="1">
                <a:latin typeface="Trebuchet MS"/>
                <a:cs typeface="Trebuchet MS"/>
              </a:rPr>
              <a:t>Facility/Provider </a:t>
            </a:r>
            <a:r>
              <a:rPr dirty="0" sz="1300" spc="-55" b="1">
                <a:latin typeface="Trebuchet MS"/>
                <a:cs typeface="Trebuchet MS"/>
              </a:rPr>
              <a:t>to </a:t>
            </a:r>
            <a:r>
              <a:rPr dirty="0" sz="1300" spc="-75" b="1">
                <a:latin typeface="Trebuchet MS"/>
                <a:cs typeface="Trebuchet MS"/>
              </a:rPr>
              <a:t>Facility/Provider </a:t>
            </a:r>
            <a:r>
              <a:rPr dirty="0" sz="1300" spc="-70" b="1">
                <a:latin typeface="Trebuchet MS"/>
                <a:cs typeface="Trebuchet MS"/>
              </a:rPr>
              <a:t>Communications </a:t>
            </a:r>
            <a:r>
              <a:rPr dirty="0" sz="1300" spc="-80" b="1">
                <a:latin typeface="Trebuchet MS"/>
                <a:cs typeface="Trebuchet MS"/>
              </a:rPr>
              <a:t>under</a:t>
            </a:r>
            <a:r>
              <a:rPr dirty="0" sz="1300" spc="-250" b="1">
                <a:latin typeface="Trebuchet MS"/>
                <a:cs typeface="Trebuchet MS"/>
              </a:rPr>
              <a:t> </a:t>
            </a:r>
            <a:r>
              <a:rPr dirty="0" sz="1300" spc="-60" b="1">
                <a:latin typeface="Trebuchet MS"/>
                <a:cs typeface="Trebuchet MS"/>
              </a:rPr>
              <a:t>HIPAA:  </a:t>
            </a:r>
            <a:r>
              <a:rPr dirty="0" sz="1300" spc="-65" b="1">
                <a:latin typeface="Trebuchet MS"/>
                <a:cs typeface="Trebuchet MS"/>
              </a:rPr>
              <a:t>Questions and</a:t>
            </a:r>
            <a:r>
              <a:rPr dirty="0" sz="1300" spc="-130" b="1">
                <a:latin typeface="Trebuchet MS"/>
                <a:cs typeface="Trebuchet MS"/>
              </a:rPr>
              <a:t> </a:t>
            </a:r>
            <a:r>
              <a:rPr dirty="0" sz="1300" spc="-65" b="1">
                <a:latin typeface="Trebuchet MS"/>
                <a:cs typeface="Trebuchet MS"/>
              </a:rPr>
              <a:t>Answers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  <a:spcBef>
                <a:spcPts val="1065"/>
              </a:spcBef>
            </a:pPr>
            <a:r>
              <a:rPr dirty="0" sz="1200" spc="-45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40">
                <a:latin typeface="Arial"/>
                <a:cs typeface="Arial"/>
              </a:rPr>
              <a:t>providers </a:t>
            </a:r>
            <a:r>
              <a:rPr dirty="0" sz="1200" spc="-25">
                <a:latin typeface="Arial"/>
                <a:cs typeface="Arial"/>
              </a:rPr>
              <a:t>[i.e., </a:t>
            </a:r>
            <a:r>
              <a:rPr dirty="0" sz="1200" spc="-30">
                <a:latin typeface="Arial"/>
                <a:cs typeface="Arial"/>
              </a:rPr>
              <a:t>individual </a:t>
            </a:r>
            <a:r>
              <a:rPr dirty="0" sz="1200" spc="-45">
                <a:latin typeface="Arial"/>
                <a:cs typeface="Arial"/>
              </a:rPr>
              <a:t>clinicians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30">
                <a:latin typeface="Arial"/>
                <a:cs typeface="Arial"/>
              </a:rPr>
              <a:t>facilities </a:t>
            </a:r>
            <a:r>
              <a:rPr dirty="0" sz="1200" spc="-40">
                <a:latin typeface="Arial"/>
                <a:cs typeface="Arial"/>
              </a:rPr>
              <a:t>(including </a:t>
            </a:r>
            <a:r>
              <a:rPr dirty="0" sz="1200" spc="-45">
                <a:latin typeface="Arial"/>
                <a:cs typeface="Arial"/>
              </a:rPr>
              <a:t>hospitals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15">
                <a:latin typeface="Arial"/>
                <a:cs typeface="Arial"/>
              </a:rPr>
              <a:t>other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30">
                <a:latin typeface="Arial"/>
                <a:cs typeface="Arial"/>
              </a:rPr>
              <a:t>facilities  </a:t>
            </a:r>
            <a:r>
              <a:rPr dirty="0" sz="1200" spc="-80">
                <a:latin typeface="Arial"/>
                <a:cs typeface="Arial"/>
              </a:rPr>
              <a:t>such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-50">
                <a:latin typeface="Arial"/>
                <a:cs typeface="Arial"/>
              </a:rPr>
              <a:t>nursing </a:t>
            </a:r>
            <a:r>
              <a:rPr dirty="0" sz="1200" spc="-70">
                <a:latin typeface="Arial"/>
                <a:cs typeface="Arial"/>
              </a:rPr>
              <a:t>homes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rehabilitation </a:t>
            </a:r>
            <a:r>
              <a:rPr dirty="0" sz="1200" spc="-25">
                <a:latin typeface="Arial"/>
                <a:cs typeface="Arial"/>
              </a:rPr>
              <a:t>facilities)] </a:t>
            </a:r>
            <a:r>
              <a:rPr dirty="0" sz="1200" spc="-50">
                <a:latin typeface="Arial"/>
                <a:cs typeface="Arial"/>
              </a:rPr>
              <a:t>are increasingly </a:t>
            </a:r>
            <a:r>
              <a:rPr dirty="0" sz="1200" spc="-45">
                <a:latin typeface="Arial"/>
                <a:cs typeface="Arial"/>
              </a:rPr>
              <a:t>active </a:t>
            </a:r>
            <a:r>
              <a:rPr dirty="0" sz="1200" spc="-15">
                <a:latin typeface="Arial"/>
                <a:cs typeface="Arial"/>
              </a:rPr>
              <a:t>in </a:t>
            </a:r>
            <a:r>
              <a:rPr dirty="0" sz="1200" spc="-65">
                <a:latin typeface="Arial"/>
                <a:cs typeface="Arial"/>
              </a:rPr>
              <a:t>addressing concerns </a:t>
            </a:r>
            <a:r>
              <a:rPr dirty="0" sz="1200" spc="-35">
                <a:latin typeface="Arial"/>
                <a:cs typeface="Arial"/>
              </a:rPr>
              <a:t>about  </a:t>
            </a:r>
            <a:r>
              <a:rPr dirty="0" sz="1200" spc="-15">
                <a:latin typeface="Arial"/>
                <a:cs typeface="Arial"/>
              </a:rPr>
              <a:t>patient </a:t>
            </a:r>
            <a:r>
              <a:rPr dirty="0" sz="1200" spc="-45">
                <a:latin typeface="Arial"/>
                <a:cs typeface="Arial"/>
              </a:rPr>
              <a:t>safety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35">
                <a:latin typeface="Arial"/>
                <a:cs typeface="Arial"/>
              </a:rPr>
              <a:t>minimizing </a:t>
            </a:r>
            <a:r>
              <a:rPr dirty="0" sz="1200" spc="-25">
                <a:latin typeface="Arial"/>
                <a:cs typeface="Arial"/>
              </a:rPr>
              <a:t>patients’ </a:t>
            </a:r>
            <a:r>
              <a:rPr dirty="0" sz="1200" spc="-60">
                <a:latin typeface="Arial"/>
                <a:cs typeface="Arial"/>
              </a:rPr>
              <a:t>risks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70">
                <a:latin typeface="Arial"/>
                <a:cs typeface="Arial"/>
              </a:rPr>
              <a:t>adverse </a:t>
            </a:r>
            <a:r>
              <a:rPr dirty="0" sz="1200" spc="-45">
                <a:latin typeface="Arial"/>
                <a:cs typeface="Arial"/>
              </a:rPr>
              <a:t>healthcare </a:t>
            </a:r>
            <a:r>
              <a:rPr dirty="0" sz="1200" spc="-50">
                <a:latin typeface="Arial"/>
                <a:cs typeface="Arial"/>
              </a:rPr>
              <a:t>events. </a:t>
            </a:r>
            <a:r>
              <a:rPr dirty="0" sz="1200" spc="-35">
                <a:latin typeface="Arial"/>
                <a:cs typeface="Arial"/>
              </a:rPr>
              <a:t>In </a:t>
            </a:r>
            <a:r>
              <a:rPr dirty="0" sz="1200" spc="-75">
                <a:latin typeface="Arial"/>
                <a:cs typeface="Arial"/>
              </a:rPr>
              <a:t>an </a:t>
            </a:r>
            <a:r>
              <a:rPr dirty="0" sz="1200" spc="-50">
                <a:latin typeface="Arial"/>
                <a:cs typeface="Arial"/>
              </a:rPr>
              <a:t>era </a:t>
            </a:r>
            <a:r>
              <a:rPr dirty="0" sz="1200" spc="-45">
                <a:latin typeface="Arial"/>
                <a:cs typeface="Arial"/>
              </a:rPr>
              <a:t>when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40">
                <a:latin typeface="Arial"/>
                <a:cs typeface="Arial"/>
              </a:rPr>
              <a:t>public,  </a:t>
            </a:r>
            <a:r>
              <a:rPr dirty="0" sz="1200" spc="-50">
                <a:latin typeface="Arial"/>
                <a:cs typeface="Arial"/>
              </a:rPr>
              <a:t>policymakers, </a:t>
            </a:r>
            <a:r>
              <a:rPr dirty="0" sz="1200" spc="-60">
                <a:latin typeface="Arial"/>
                <a:cs typeface="Arial"/>
              </a:rPr>
              <a:t>and many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40">
                <a:latin typeface="Arial"/>
                <a:cs typeface="Arial"/>
              </a:rPr>
              <a:t>providers </a:t>
            </a:r>
            <a:r>
              <a:rPr dirty="0" sz="1200" spc="-90">
                <a:latin typeface="Arial"/>
                <a:cs typeface="Arial"/>
              </a:rPr>
              <a:t>seek </a:t>
            </a:r>
            <a:r>
              <a:rPr dirty="0" sz="1200" spc="-35">
                <a:latin typeface="Arial"/>
                <a:cs typeface="Arial"/>
              </a:rPr>
              <a:t>greater </a:t>
            </a:r>
            <a:r>
              <a:rPr dirty="0" sz="1200" spc="-50">
                <a:latin typeface="Arial"/>
                <a:cs typeface="Arial"/>
              </a:rPr>
              <a:t>transparency </a:t>
            </a:r>
            <a:r>
              <a:rPr dirty="0" sz="1200" spc="-55">
                <a:latin typeface="Arial"/>
                <a:cs typeface="Arial"/>
              </a:rPr>
              <a:t>and </a:t>
            </a:r>
            <a:r>
              <a:rPr dirty="0" sz="1200" spc="-35">
                <a:latin typeface="Arial"/>
                <a:cs typeface="Arial"/>
              </a:rPr>
              <a:t>accountability </a:t>
            </a:r>
            <a:r>
              <a:rPr dirty="0" sz="1200" spc="-15">
                <a:latin typeface="Arial"/>
                <a:cs typeface="Arial"/>
              </a:rPr>
              <a:t>in </a:t>
            </a:r>
            <a:r>
              <a:rPr dirty="0" sz="1200" spc="-45">
                <a:latin typeface="Arial"/>
                <a:cs typeface="Arial"/>
              </a:rPr>
              <a:t>healthcare,  </a:t>
            </a:r>
            <a:r>
              <a:rPr dirty="0" sz="1200" spc="-50">
                <a:latin typeface="Arial"/>
                <a:cs typeface="Arial"/>
              </a:rPr>
              <a:t>these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efforts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include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but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are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limited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new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renewed </a:t>
            </a:r>
            <a:r>
              <a:rPr dirty="0" sz="1200" spc="-70">
                <a:latin typeface="Arial"/>
                <a:cs typeface="Arial"/>
              </a:rPr>
              <a:t>emphasis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information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sharing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among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providers  </a:t>
            </a:r>
            <a:r>
              <a:rPr dirty="0" sz="1200" spc="-55">
                <a:latin typeface="Arial"/>
                <a:cs typeface="Arial"/>
              </a:rPr>
              <a:t>themselves </a:t>
            </a:r>
            <a:r>
              <a:rPr dirty="0" sz="1200" spc="-30">
                <a:latin typeface="Arial"/>
                <a:cs typeface="Arial"/>
              </a:rPr>
              <a:t>about </a:t>
            </a:r>
            <a:r>
              <a:rPr dirty="0" sz="1200" spc="-70">
                <a:latin typeface="Arial"/>
                <a:cs typeface="Arial"/>
              </a:rPr>
              <a:t>adverse </a:t>
            </a:r>
            <a:r>
              <a:rPr dirty="0" sz="1200" spc="-50">
                <a:latin typeface="Arial"/>
                <a:cs typeface="Arial"/>
              </a:rPr>
              <a:t>events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55">
                <a:latin typeface="Arial"/>
                <a:cs typeface="Arial"/>
              </a:rPr>
              <a:t>are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70">
                <a:latin typeface="Arial"/>
                <a:cs typeface="Arial"/>
              </a:rPr>
              <a:t>consequence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70">
                <a:latin typeface="Arial"/>
                <a:cs typeface="Arial"/>
              </a:rPr>
              <a:t>process,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75">
                <a:latin typeface="Arial"/>
                <a:cs typeface="Arial"/>
              </a:rPr>
              <a:t>process </a:t>
            </a:r>
            <a:r>
              <a:rPr dirty="0" sz="1200" spc="-50">
                <a:latin typeface="Arial"/>
                <a:cs typeface="Arial"/>
              </a:rPr>
              <a:t>omission,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75">
                <a:latin typeface="Arial"/>
                <a:cs typeface="Arial"/>
              </a:rPr>
              <a:t>some  </a:t>
            </a:r>
            <a:r>
              <a:rPr dirty="0" sz="1200" spc="-15">
                <a:latin typeface="Arial"/>
                <a:cs typeface="Arial"/>
              </a:rPr>
              <a:t>other </a:t>
            </a:r>
            <a:r>
              <a:rPr dirty="0" sz="1200" spc="-40">
                <a:latin typeface="Arial"/>
                <a:cs typeface="Arial"/>
              </a:rPr>
              <a:t>risk </a:t>
            </a:r>
            <a:r>
              <a:rPr dirty="0" sz="1200" spc="-60">
                <a:latin typeface="Arial"/>
                <a:cs typeface="Arial"/>
              </a:rPr>
              <a:t>exposure </a:t>
            </a:r>
            <a:r>
              <a:rPr dirty="0" sz="1200" spc="-40">
                <a:latin typeface="Arial"/>
                <a:cs typeface="Arial"/>
              </a:rPr>
              <a:t>during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55">
                <a:latin typeface="Arial"/>
                <a:cs typeface="Arial"/>
              </a:rPr>
              <a:t>episode, </a:t>
            </a:r>
            <a:r>
              <a:rPr dirty="0" sz="1200" spc="-80">
                <a:latin typeface="Arial"/>
                <a:cs typeface="Arial"/>
              </a:rPr>
              <a:t>such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-60">
                <a:latin typeface="Arial"/>
                <a:cs typeface="Arial"/>
              </a:rPr>
              <a:t>exposure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65">
                <a:latin typeface="Arial"/>
                <a:cs typeface="Arial"/>
              </a:rPr>
              <a:t>an </a:t>
            </a:r>
            <a:r>
              <a:rPr dirty="0" sz="1200" spc="-35">
                <a:latin typeface="Arial"/>
                <a:cs typeface="Arial"/>
              </a:rPr>
              <a:t>infectious</a:t>
            </a:r>
            <a:r>
              <a:rPr dirty="0" sz="1200" spc="-19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agent.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28575">
              <a:lnSpc>
                <a:spcPct val="101699"/>
              </a:lnSpc>
            </a:pPr>
            <a:r>
              <a:rPr dirty="0" sz="1200" spc="-45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40">
                <a:latin typeface="Arial"/>
                <a:cs typeface="Arial"/>
              </a:rPr>
              <a:t>providers </a:t>
            </a:r>
            <a:r>
              <a:rPr dirty="0" sz="1200" spc="-65">
                <a:latin typeface="Arial"/>
                <a:cs typeface="Arial"/>
              </a:rPr>
              <a:t>have </a:t>
            </a:r>
            <a:r>
              <a:rPr dirty="0" sz="1200" spc="-55">
                <a:latin typeface="Arial"/>
                <a:cs typeface="Arial"/>
              </a:rPr>
              <a:t>raised </a:t>
            </a:r>
            <a:r>
              <a:rPr dirty="0" sz="1200" spc="-50">
                <a:latin typeface="Arial"/>
                <a:cs typeface="Arial"/>
              </a:rPr>
              <a:t>questions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5">
                <a:latin typeface="Arial"/>
                <a:cs typeface="Arial"/>
              </a:rPr>
              <a:t>whether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10">
                <a:latin typeface="Arial"/>
                <a:cs typeface="Arial"/>
              </a:rPr>
              <a:t>HIPAA </a:t>
            </a:r>
            <a:r>
              <a:rPr dirty="0" sz="1200" spc="-70">
                <a:latin typeface="Arial"/>
                <a:cs typeface="Arial"/>
              </a:rPr>
              <a:t>Privacy </a:t>
            </a:r>
            <a:r>
              <a:rPr dirty="0" sz="1200" spc="-80">
                <a:latin typeface="Arial"/>
                <a:cs typeface="Arial"/>
              </a:rPr>
              <a:t>Rule </a:t>
            </a:r>
            <a:r>
              <a:rPr dirty="0" sz="1200" spc="-30">
                <a:latin typeface="Arial"/>
                <a:cs typeface="Arial"/>
              </a:rPr>
              <a:t>permits </a:t>
            </a:r>
            <a:r>
              <a:rPr dirty="0" sz="1200" spc="-20">
                <a:latin typeface="Arial"/>
                <a:cs typeface="Arial"/>
              </a:rPr>
              <a:t>information </a:t>
            </a:r>
            <a:r>
              <a:rPr dirty="0" sz="1200" spc="-55">
                <a:latin typeface="Arial"/>
                <a:cs typeface="Arial"/>
              </a:rPr>
              <a:t>sharing  </a:t>
            </a:r>
            <a:r>
              <a:rPr dirty="0" sz="1200" spc="-35">
                <a:latin typeface="Arial"/>
                <a:cs typeface="Arial"/>
              </a:rPr>
              <a:t>between </a:t>
            </a:r>
            <a:r>
              <a:rPr dirty="0" sz="1200" spc="-30">
                <a:latin typeface="Arial"/>
                <a:cs typeface="Arial"/>
              </a:rPr>
              <a:t>individual </a:t>
            </a:r>
            <a:r>
              <a:rPr dirty="0" sz="1200" spc="-40">
                <a:latin typeface="Arial"/>
                <a:cs typeface="Arial"/>
              </a:rPr>
              <a:t>providers </a:t>
            </a:r>
            <a:r>
              <a:rPr dirty="0" sz="1200" spc="-15">
                <a:latin typeface="Arial"/>
                <a:cs typeface="Arial"/>
              </a:rPr>
              <a:t>and/or </a:t>
            </a:r>
            <a:r>
              <a:rPr dirty="0" sz="1200" spc="-30">
                <a:latin typeface="Arial"/>
                <a:cs typeface="Arial"/>
              </a:rPr>
              <a:t>facilities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patient </a:t>
            </a:r>
            <a:r>
              <a:rPr dirty="0" sz="1200" spc="-35">
                <a:latin typeface="Arial"/>
                <a:cs typeface="Arial"/>
              </a:rPr>
              <a:t>safety-related </a:t>
            </a:r>
            <a:r>
              <a:rPr dirty="0" sz="1200" spc="-60">
                <a:latin typeface="Arial"/>
                <a:cs typeface="Arial"/>
              </a:rPr>
              <a:t>purposes. </a:t>
            </a:r>
            <a:r>
              <a:rPr dirty="0" sz="1200" spc="-80">
                <a:latin typeface="Arial"/>
                <a:cs typeface="Arial"/>
              </a:rPr>
              <a:t>This </a:t>
            </a:r>
            <a:r>
              <a:rPr dirty="0" sz="1200" spc="-65">
                <a:latin typeface="Arial"/>
                <a:cs typeface="Arial"/>
              </a:rPr>
              <a:t>guidance </a:t>
            </a:r>
            <a:r>
              <a:rPr dirty="0" sz="1200" spc="-95">
                <a:latin typeface="Arial"/>
                <a:cs typeface="Arial"/>
              </a:rPr>
              <a:t>assumes </a:t>
            </a:r>
            <a:r>
              <a:rPr dirty="0" sz="1200" spc="-5">
                <a:latin typeface="Arial"/>
                <a:cs typeface="Arial"/>
              </a:rPr>
              <a:t>that 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provider </a:t>
            </a:r>
            <a:r>
              <a:rPr dirty="0" sz="1200" spc="-70">
                <a:latin typeface="Arial"/>
                <a:cs typeface="Arial"/>
              </a:rPr>
              <a:t>seeking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70">
                <a:latin typeface="Arial"/>
                <a:cs typeface="Arial"/>
              </a:rPr>
              <a:t>share </a:t>
            </a:r>
            <a:r>
              <a:rPr dirty="0" sz="1200" spc="-80">
                <a:latin typeface="Arial"/>
                <a:cs typeface="Arial"/>
              </a:rPr>
              <a:t>such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15">
                <a:latin typeface="Arial"/>
                <a:cs typeface="Arial"/>
              </a:rPr>
              <a:t>information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110">
                <a:latin typeface="Arial"/>
                <a:cs typeface="Arial"/>
              </a:rPr>
              <a:t>HIPAA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10">
                <a:latin typeface="Arial"/>
                <a:cs typeface="Arial"/>
              </a:rPr>
              <a:t>entity. </a:t>
            </a:r>
            <a:r>
              <a:rPr dirty="0" sz="1200" spc="-35">
                <a:latin typeface="Arial"/>
                <a:cs typeface="Arial"/>
              </a:rPr>
              <a:t>While </a:t>
            </a:r>
            <a:r>
              <a:rPr dirty="0" sz="1200" spc="-70">
                <a:latin typeface="Arial"/>
                <a:cs typeface="Arial"/>
              </a:rPr>
              <a:t>any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 </a:t>
            </a:r>
            <a:r>
              <a:rPr dirty="0" sz="1200" spc="-30">
                <a:latin typeface="Arial"/>
                <a:cs typeface="Arial"/>
              </a:rPr>
              <a:t>provider </a:t>
            </a:r>
            <a:r>
              <a:rPr dirty="0" sz="1200" spc="-65">
                <a:latin typeface="Arial"/>
                <a:cs typeface="Arial"/>
              </a:rPr>
              <a:t>may </a:t>
            </a:r>
            <a:r>
              <a:rPr dirty="0" sz="1200" spc="-55">
                <a:latin typeface="Arial"/>
                <a:cs typeface="Arial"/>
              </a:rPr>
              <a:t>be faced </a:t>
            </a:r>
            <a:r>
              <a:rPr dirty="0" sz="1200" spc="5">
                <a:latin typeface="Arial"/>
                <a:cs typeface="Arial"/>
              </a:rPr>
              <a:t>with </a:t>
            </a:r>
            <a:r>
              <a:rPr dirty="0" sz="1200" spc="-50">
                <a:latin typeface="Arial"/>
                <a:cs typeface="Arial"/>
              </a:rPr>
              <a:t>these </a:t>
            </a:r>
            <a:r>
              <a:rPr dirty="0" sz="1200" spc="-45">
                <a:latin typeface="Arial"/>
                <a:cs typeface="Arial"/>
              </a:rPr>
              <a:t>questions, </a:t>
            </a:r>
            <a:r>
              <a:rPr dirty="0" sz="1200" spc="-30">
                <a:latin typeface="Arial"/>
                <a:cs typeface="Arial"/>
              </a:rPr>
              <a:t>they </a:t>
            </a:r>
            <a:r>
              <a:rPr dirty="0" sz="1200" spc="-25">
                <a:latin typeface="Arial"/>
                <a:cs typeface="Arial"/>
              </a:rPr>
              <a:t>tend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55">
                <a:latin typeface="Arial"/>
                <a:cs typeface="Arial"/>
              </a:rPr>
              <a:t>arise </a:t>
            </a:r>
            <a:r>
              <a:rPr dirty="0" sz="1200" spc="-40">
                <a:latin typeface="Arial"/>
                <a:cs typeface="Arial"/>
              </a:rPr>
              <a:t>more </a:t>
            </a:r>
            <a:r>
              <a:rPr dirty="0" sz="1200" spc="-20">
                <a:latin typeface="Arial"/>
                <a:cs typeface="Arial"/>
              </a:rPr>
              <a:t>frequently at the facility </a:t>
            </a:r>
            <a:r>
              <a:rPr dirty="0" sz="1200" spc="-40">
                <a:latin typeface="Arial"/>
                <a:cs typeface="Arial"/>
              </a:rPr>
              <a:t>level.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term  </a:t>
            </a:r>
            <a:r>
              <a:rPr dirty="0" sz="1200" spc="10">
                <a:latin typeface="Arial"/>
                <a:cs typeface="Arial"/>
              </a:rPr>
              <a:t>“patient”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70">
                <a:latin typeface="Arial"/>
                <a:cs typeface="Arial"/>
              </a:rPr>
              <a:t>also </a:t>
            </a:r>
            <a:r>
              <a:rPr dirty="0" sz="1200" spc="-75">
                <a:latin typeface="Arial"/>
                <a:cs typeface="Arial"/>
              </a:rPr>
              <a:t>used </a:t>
            </a:r>
            <a:r>
              <a:rPr dirty="0" sz="1200" spc="-45">
                <a:latin typeface="Arial"/>
                <a:cs typeface="Arial"/>
              </a:rPr>
              <a:t>here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75">
                <a:latin typeface="Arial"/>
                <a:cs typeface="Arial"/>
              </a:rPr>
              <a:t>encompass </a:t>
            </a:r>
            <a:r>
              <a:rPr dirty="0" sz="1200" spc="-65">
                <a:latin typeface="Arial"/>
                <a:cs typeface="Arial"/>
              </a:rPr>
              <a:t>persons </a:t>
            </a:r>
            <a:r>
              <a:rPr dirty="0" sz="1200" spc="-45">
                <a:latin typeface="Arial"/>
                <a:cs typeface="Arial"/>
              </a:rPr>
              <a:t>residing </a:t>
            </a:r>
            <a:r>
              <a:rPr dirty="0" sz="1200" spc="-1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nursing </a:t>
            </a:r>
            <a:r>
              <a:rPr dirty="0" sz="1200" spc="-70">
                <a:latin typeface="Arial"/>
                <a:cs typeface="Arial"/>
              </a:rPr>
              <a:t>homes </a:t>
            </a:r>
            <a:r>
              <a:rPr dirty="0" sz="1200" spc="-15">
                <a:latin typeface="Arial"/>
                <a:cs typeface="Arial"/>
              </a:rPr>
              <a:t>or other </a:t>
            </a:r>
            <a:r>
              <a:rPr dirty="0" sz="1200" spc="-30">
                <a:latin typeface="Arial"/>
                <a:cs typeface="Arial"/>
              </a:rPr>
              <a:t>facilities, where they </a:t>
            </a:r>
            <a:r>
              <a:rPr dirty="0" sz="1200" spc="-50">
                <a:latin typeface="Arial"/>
                <a:cs typeface="Arial"/>
              </a:rPr>
              <a:t>are  </a:t>
            </a:r>
            <a:r>
              <a:rPr dirty="0" sz="1200" spc="-15">
                <a:latin typeface="Arial"/>
                <a:cs typeface="Arial"/>
              </a:rPr>
              <a:t>often </a:t>
            </a:r>
            <a:r>
              <a:rPr dirty="0" sz="1200" spc="-25">
                <a:latin typeface="Arial"/>
                <a:cs typeface="Arial"/>
              </a:rPr>
              <a:t>referred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-25">
                <a:latin typeface="Arial"/>
                <a:cs typeface="Arial"/>
              </a:rPr>
              <a:t>“residents.” </a:t>
            </a:r>
            <a:r>
              <a:rPr dirty="0" sz="1200" spc="-55">
                <a:latin typeface="Arial"/>
                <a:cs typeface="Arial"/>
              </a:rPr>
              <a:t>“Source </a:t>
            </a:r>
            <a:r>
              <a:rPr dirty="0" sz="1200" spc="-5">
                <a:latin typeface="Arial"/>
                <a:cs typeface="Arial"/>
              </a:rPr>
              <a:t>facility”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40">
                <a:latin typeface="Arial"/>
                <a:cs typeface="Arial"/>
              </a:rPr>
              <a:t>“source </a:t>
            </a:r>
            <a:r>
              <a:rPr dirty="0" sz="1200" spc="-15">
                <a:latin typeface="Arial"/>
                <a:cs typeface="Arial"/>
              </a:rPr>
              <a:t>provider” </a:t>
            </a:r>
            <a:r>
              <a:rPr dirty="0" sz="1200" spc="-40">
                <a:latin typeface="Arial"/>
                <a:cs typeface="Arial"/>
              </a:rPr>
              <a:t>refers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20">
                <a:latin typeface="Arial"/>
                <a:cs typeface="Arial"/>
              </a:rPr>
              <a:t>facility</a:t>
            </a:r>
            <a:r>
              <a:rPr dirty="0" sz="1200" spc="-1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0" marR="423545">
              <a:lnSpc>
                <a:spcPct val="101699"/>
              </a:lnSpc>
              <a:spcBef>
                <a:spcPts val="10"/>
              </a:spcBef>
            </a:pPr>
            <a:r>
              <a:rPr dirty="0" sz="1200" spc="-30">
                <a:latin typeface="Arial"/>
                <a:cs typeface="Arial"/>
              </a:rPr>
              <a:t>individual provider </a:t>
            </a:r>
            <a:r>
              <a:rPr dirty="0" sz="1200" spc="-5">
                <a:latin typeface="Arial"/>
                <a:cs typeface="Arial"/>
              </a:rPr>
              <a:t>that first </a:t>
            </a:r>
            <a:r>
              <a:rPr dirty="0" sz="1200" spc="-60">
                <a:latin typeface="Arial"/>
                <a:cs typeface="Arial"/>
              </a:rPr>
              <a:t>cared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20">
                <a:latin typeface="Arial"/>
                <a:cs typeface="Arial"/>
              </a:rPr>
              <a:t>patient. </a:t>
            </a:r>
            <a:r>
              <a:rPr dirty="0" sz="1200" spc="-40">
                <a:latin typeface="Arial"/>
                <a:cs typeface="Arial"/>
              </a:rPr>
              <a:t>Protected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15">
                <a:latin typeface="Arial"/>
                <a:cs typeface="Arial"/>
              </a:rPr>
              <a:t>information </a:t>
            </a:r>
            <a:r>
              <a:rPr dirty="0" sz="1200" spc="-35">
                <a:latin typeface="Arial"/>
                <a:cs typeface="Arial"/>
              </a:rPr>
              <a:t>(“PHI”)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30">
                <a:latin typeface="Arial"/>
                <a:cs typeface="Arial"/>
              </a:rPr>
              <a:t>individually  </a:t>
            </a:r>
            <a:r>
              <a:rPr dirty="0" sz="1200" spc="-20">
                <a:latin typeface="Arial"/>
                <a:cs typeface="Arial"/>
              </a:rPr>
              <a:t>identifiable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15">
                <a:latin typeface="Arial"/>
                <a:cs typeface="Arial"/>
              </a:rPr>
              <a:t>information, </a:t>
            </a:r>
            <a:r>
              <a:rPr dirty="0" sz="1200" spc="-80">
                <a:latin typeface="Arial"/>
                <a:cs typeface="Arial"/>
              </a:rPr>
              <a:t>such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-20">
                <a:latin typeface="Arial"/>
                <a:cs typeface="Arial"/>
              </a:rPr>
              <a:t>information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25">
                <a:latin typeface="Arial"/>
                <a:cs typeface="Arial"/>
              </a:rPr>
              <a:t>identifies (or </a:t>
            </a:r>
            <a:r>
              <a:rPr dirty="0" sz="1200" spc="-85">
                <a:latin typeface="Arial"/>
                <a:cs typeface="Arial"/>
              </a:rPr>
              <a:t>can </a:t>
            </a:r>
            <a:r>
              <a:rPr dirty="0" sz="1200" spc="-55">
                <a:latin typeface="Arial"/>
                <a:cs typeface="Arial"/>
              </a:rPr>
              <a:t>be </a:t>
            </a:r>
            <a:r>
              <a:rPr dirty="0" sz="1200" spc="-75">
                <a:latin typeface="Arial"/>
                <a:cs typeface="Arial"/>
              </a:rPr>
              <a:t>used </a:t>
            </a:r>
            <a:r>
              <a:rPr dirty="0" sz="1200" spc="10">
                <a:latin typeface="Arial"/>
                <a:cs typeface="Arial"/>
              </a:rPr>
              <a:t>to</a:t>
            </a:r>
            <a:r>
              <a:rPr dirty="0" sz="1200" spc="-24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identify)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20">
                <a:latin typeface="Arial"/>
                <a:cs typeface="Arial"/>
              </a:rPr>
              <a:t>patient.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</a:t>
            </a:r>
            <a:r>
              <a:rPr dirty="0" u="sng" sz="12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159385">
              <a:lnSpc>
                <a:spcPct val="101699"/>
              </a:lnSpc>
            </a:pPr>
            <a:r>
              <a:rPr dirty="0" sz="1200" spc="-95">
                <a:latin typeface="Arial"/>
                <a:cs typeface="Arial"/>
              </a:rPr>
              <a:t>Does </a:t>
            </a:r>
            <a:r>
              <a:rPr dirty="0" sz="1200" spc="-110">
                <a:latin typeface="Arial"/>
                <a:cs typeface="Arial"/>
              </a:rPr>
              <a:t>HIPAA </a:t>
            </a:r>
            <a:r>
              <a:rPr dirty="0" sz="1200" spc="-15">
                <a:latin typeface="Arial"/>
                <a:cs typeface="Arial"/>
              </a:rPr>
              <a:t>permit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20">
                <a:latin typeface="Arial"/>
                <a:cs typeface="Arial"/>
              </a:rPr>
              <a:t>facility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70">
                <a:latin typeface="Arial"/>
                <a:cs typeface="Arial"/>
              </a:rPr>
              <a:t>share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5">
                <a:latin typeface="Arial"/>
                <a:cs typeface="Arial"/>
              </a:rPr>
              <a:t>with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60">
                <a:latin typeface="Arial"/>
                <a:cs typeface="Arial"/>
              </a:rPr>
              <a:t>source </a:t>
            </a:r>
            <a:r>
              <a:rPr dirty="0" sz="1200" spc="-20">
                <a:latin typeface="Arial"/>
                <a:cs typeface="Arial"/>
              </a:rPr>
              <a:t>facility </a:t>
            </a:r>
            <a:r>
              <a:rPr dirty="0" sz="1200" spc="-35">
                <a:latin typeface="Arial"/>
                <a:cs typeface="Arial"/>
              </a:rPr>
              <a:t>where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15">
                <a:latin typeface="Arial"/>
                <a:cs typeface="Arial"/>
              </a:rPr>
              <a:t>patient </a:t>
            </a:r>
            <a:r>
              <a:rPr dirty="0" sz="1200" spc="-85">
                <a:latin typeface="Arial"/>
                <a:cs typeface="Arial"/>
              </a:rPr>
              <a:t>was </a:t>
            </a:r>
            <a:r>
              <a:rPr dirty="0" sz="1200" spc="-45">
                <a:latin typeface="Arial"/>
                <a:cs typeface="Arial"/>
              </a:rPr>
              <a:t>previously  </a:t>
            </a:r>
            <a:r>
              <a:rPr dirty="0" sz="1200" spc="-20">
                <a:latin typeface="Arial"/>
                <a:cs typeface="Arial"/>
              </a:rPr>
              <a:t>treated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40">
                <a:latin typeface="Arial"/>
                <a:cs typeface="Arial"/>
              </a:rPr>
              <a:t>where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45">
                <a:latin typeface="Arial"/>
                <a:cs typeface="Arial"/>
              </a:rPr>
              <a:t>previously </a:t>
            </a:r>
            <a:r>
              <a:rPr dirty="0" sz="1200" spc="-50">
                <a:latin typeface="Arial"/>
                <a:cs typeface="Arial"/>
              </a:rPr>
              <a:t>resided, </a:t>
            </a:r>
            <a:r>
              <a:rPr dirty="0" sz="1200">
                <a:latin typeface="Arial"/>
                <a:cs typeface="Arial"/>
              </a:rPr>
              <a:t>without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25">
                <a:latin typeface="Arial"/>
                <a:cs typeface="Arial"/>
              </a:rPr>
              <a:t>patient’s </a:t>
            </a:r>
            <a:r>
              <a:rPr dirty="0" sz="1200" spc="-30">
                <a:latin typeface="Arial"/>
                <a:cs typeface="Arial"/>
              </a:rPr>
              <a:t>authorization,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65">
                <a:latin typeface="Arial"/>
                <a:cs typeface="Arial"/>
              </a:rPr>
              <a:t>purposes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35">
                <a:latin typeface="Arial"/>
                <a:cs typeface="Arial"/>
              </a:rPr>
              <a:t>providing  </a:t>
            </a:r>
            <a:r>
              <a:rPr dirty="0" sz="1200" spc="-15">
                <a:latin typeface="Arial"/>
                <a:cs typeface="Arial"/>
              </a:rPr>
              <a:t>notification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an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infection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potential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infection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control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implications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source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facility?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39090">
              <a:lnSpc>
                <a:spcPct val="101699"/>
              </a:lnSpc>
            </a:pPr>
            <a:r>
              <a:rPr dirty="0" sz="1200" spc="-3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these </a:t>
            </a:r>
            <a:r>
              <a:rPr dirty="0" sz="1200" spc="-65">
                <a:latin typeface="Arial"/>
                <a:cs typeface="Arial"/>
              </a:rPr>
              <a:t>scenarios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35">
                <a:latin typeface="Arial"/>
                <a:cs typeface="Arial"/>
              </a:rPr>
              <a:t>resident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0">
                <a:latin typeface="Arial"/>
                <a:cs typeface="Arial"/>
              </a:rPr>
              <a:t>nursing home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20">
                <a:latin typeface="Arial"/>
                <a:cs typeface="Arial"/>
              </a:rPr>
              <a:t>admitted </a:t>
            </a:r>
            <a:r>
              <a:rPr dirty="0" sz="1200" spc="-5">
                <a:latin typeface="Arial"/>
                <a:cs typeface="Arial"/>
              </a:rPr>
              <a:t>into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35">
                <a:latin typeface="Arial"/>
                <a:cs typeface="Arial"/>
              </a:rPr>
              <a:t>hospital, </a:t>
            </a:r>
            <a:r>
              <a:rPr dirty="0" sz="1200" spc="-30">
                <a:latin typeface="Arial"/>
                <a:cs typeface="Arial"/>
              </a:rPr>
              <a:t>certain </a:t>
            </a:r>
            <a:r>
              <a:rPr dirty="0" sz="1200" spc="-50">
                <a:latin typeface="Arial"/>
                <a:cs typeface="Arial"/>
              </a:rPr>
              <a:t>medical </a:t>
            </a:r>
            <a:r>
              <a:rPr dirty="0" sz="1200" spc="-35">
                <a:latin typeface="Arial"/>
                <a:cs typeface="Arial"/>
              </a:rPr>
              <a:t>conditions </a:t>
            </a:r>
            <a:r>
              <a:rPr dirty="0" sz="1200" spc="-50">
                <a:latin typeface="Arial"/>
                <a:cs typeface="Arial"/>
              </a:rPr>
              <a:t>are  </a:t>
            </a:r>
            <a:r>
              <a:rPr dirty="0" sz="1200" spc="-60">
                <a:latin typeface="Arial"/>
                <a:cs typeface="Arial"/>
              </a:rPr>
              <a:t>diagnosed,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hospital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wants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to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disclose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this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health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information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back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469900" marR="70485" indent="-228600">
              <a:lnSpc>
                <a:spcPct val="101699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200" spc="-110">
                <a:latin typeface="Arial"/>
                <a:cs typeface="Arial"/>
              </a:rPr>
              <a:t>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practitioner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at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hospital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diagnoses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patient’s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tuberculosis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and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wants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inform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  </a:t>
            </a:r>
            <a:r>
              <a:rPr dirty="0" sz="1200" spc="-90">
                <a:latin typeface="Arial"/>
                <a:cs typeface="Arial"/>
              </a:rPr>
              <a:t>so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staff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there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85">
                <a:latin typeface="Arial"/>
                <a:cs typeface="Arial"/>
              </a:rPr>
              <a:t>can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quarantine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coughing </a:t>
            </a:r>
            <a:r>
              <a:rPr dirty="0" sz="1200" spc="-30">
                <a:latin typeface="Arial"/>
                <a:cs typeface="Arial"/>
              </a:rPr>
              <a:t>roommate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index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85">
                <a:latin typeface="Arial"/>
                <a:cs typeface="Arial"/>
              </a:rPr>
              <a:t>case.</a:t>
            </a:r>
            <a:endParaRPr sz="1200">
              <a:latin typeface="Arial"/>
              <a:cs typeface="Arial"/>
            </a:endParaRPr>
          </a:p>
          <a:p>
            <a:pPr marL="469900" marR="200660" indent="-228600">
              <a:lnSpc>
                <a:spcPct val="1016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25">
                <a:latin typeface="Arial"/>
                <a:cs typeface="Arial"/>
              </a:rPr>
              <a:t>admitted </a:t>
            </a:r>
            <a:r>
              <a:rPr dirty="0" sz="1200" spc="5">
                <a:latin typeface="Arial"/>
                <a:cs typeface="Arial"/>
              </a:rPr>
              <a:t>with </a:t>
            </a:r>
            <a:r>
              <a:rPr dirty="0" sz="1200" spc="-85">
                <a:latin typeface="Arial"/>
                <a:cs typeface="Arial"/>
              </a:rPr>
              <a:t>sepsis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later </a:t>
            </a:r>
            <a:r>
              <a:rPr dirty="0" sz="1200" spc="-60">
                <a:latin typeface="Arial"/>
                <a:cs typeface="Arial"/>
              </a:rPr>
              <a:t>dies </a:t>
            </a:r>
            <a:r>
              <a:rPr dirty="0" sz="1200" spc="-15">
                <a:latin typeface="Arial"/>
                <a:cs typeface="Arial"/>
              </a:rPr>
              <a:t>in the </a:t>
            </a:r>
            <a:r>
              <a:rPr dirty="0" sz="1200" spc="-35">
                <a:latin typeface="Arial"/>
                <a:cs typeface="Arial"/>
              </a:rPr>
              <a:t>hospital. </a:t>
            </a:r>
            <a:r>
              <a:rPr dirty="0" sz="1200" spc="-55">
                <a:latin typeface="Arial"/>
                <a:cs typeface="Arial"/>
              </a:rPr>
              <a:t>Blood </a:t>
            </a:r>
            <a:r>
              <a:rPr dirty="0" sz="1200" spc="-40">
                <a:latin typeface="Arial"/>
                <a:cs typeface="Arial"/>
              </a:rPr>
              <a:t>cultures </a:t>
            </a:r>
            <a:r>
              <a:rPr dirty="0" sz="1200" spc="-35">
                <a:latin typeface="Arial"/>
                <a:cs typeface="Arial"/>
              </a:rPr>
              <a:t>drawn </a:t>
            </a:r>
            <a:r>
              <a:rPr dirty="0" sz="1200" spc="-20">
                <a:latin typeface="Arial"/>
                <a:cs typeface="Arial"/>
              </a:rPr>
              <a:t>at </a:t>
            </a:r>
            <a:r>
              <a:rPr dirty="0" sz="1200" spc="-60">
                <a:latin typeface="Arial"/>
                <a:cs typeface="Arial"/>
              </a:rPr>
              <a:t>admission  </a:t>
            </a:r>
            <a:r>
              <a:rPr dirty="0" sz="1200" spc="-35">
                <a:latin typeface="Arial"/>
                <a:cs typeface="Arial"/>
              </a:rPr>
              <a:t>grow </a:t>
            </a:r>
            <a:r>
              <a:rPr dirty="0" sz="1200" spc="-40">
                <a:latin typeface="Arial"/>
                <a:cs typeface="Arial"/>
              </a:rPr>
              <a:t>group </a:t>
            </a:r>
            <a:r>
              <a:rPr dirty="0" sz="1200" spc="-110">
                <a:latin typeface="Arial"/>
                <a:cs typeface="Arial"/>
              </a:rPr>
              <a:t>A </a:t>
            </a:r>
            <a:r>
              <a:rPr dirty="0" sz="1200" spc="-50">
                <a:latin typeface="Arial"/>
                <a:cs typeface="Arial"/>
              </a:rPr>
              <a:t>streptococcus.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35">
                <a:latin typeface="Arial"/>
                <a:cs typeface="Arial"/>
              </a:rPr>
              <a:t>hospital </a:t>
            </a:r>
            <a:r>
              <a:rPr dirty="0" sz="1200" spc="-100">
                <a:latin typeface="Arial"/>
                <a:cs typeface="Arial"/>
              </a:rPr>
              <a:t>seeks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65">
                <a:latin typeface="Arial"/>
                <a:cs typeface="Arial"/>
              </a:rPr>
              <a:t>disclose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30">
                <a:latin typeface="Arial"/>
                <a:cs typeface="Arial"/>
              </a:rPr>
              <a:t>this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85">
                <a:latin typeface="Arial"/>
                <a:cs typeface="Arial"/>
              </a:rPr>
              <a:t>was </a:t>
            </a:r>
            <a:r>
              <a:rPr dirty="0" sz="1200" spc="-65">
                <a:latin typeface="Arial"/>
                <a:cs typeface="Arial"/>
              </a:rPr>
              <a:t>diagnosed </a:t>
            </a:r>
            <a:r>
              <a:rPr dirty="0" sz="1200">
                <a:latin typeface="Arial"/>
                <a:cs typeface="Arial"/>
              </a:rPr>
              <a:t>with  </a:t>
            </a:r>
            <a:r>
              <a:rPr dirty="0" sz="1200" spc="-55">
                <a:latin typeface="Arial"/>
                <a:cs typeface="Arial"/>
              </a:rPr>
              <a:t>invasive </a:t>
            </a:r>
            <a:r>
              <a:rPr dirty="0" sz="1200" spc="-45">
                <a:latin typeface="Arial"/>
                <a:cs typeface="Arial"/>
              </a:rPr>
              <a:t>group </a:t>
            </a:r>
            <a:r>
              <a:rPr dirty="0" sz="1200" spc="-110">
                <a:latin typeface="Arial"/>
                <a:cs typeface="Arial"/>
              </a:rPr>
              <a:t>A </a:t>
            </a:r>
            <a:r>
              <a:rPr dirty="0" sz="1200" spc="-45">
                <a:latin typeface="Arial"/>
                <a:cs typeface="Arial"/>
              </a:rPr>
              <a:t>streptococcal </a:t>
            </a:r>
            <a:r>
              <a:rPr dirty="0" sz="1200" spc="-20">
                <a:latin typeface="Arial"/>
                <a:cs typeface="Arial"/>
              </a:rPr>
              <a:t>infection </a:t>
            </a:r>
            <a:r>
              <a:rPr dirty="0" sz="1200" spc="-40">
                <a:latin typeface="Arial"/>
                <a:cs typeface="Arial"/>
              </a:rPr>
              <a:t>(which </a:t>
            </a:r>
            <a:r>
              <a:rPr dirty="0" sz="1200" spc="-95">
                <a:latin typeface="Arial"/>
                <a:cs typeface="Arial"/>
              </a:rPr>
              <a:t>causes </a:t>
            </a:r>
            <a:r>
              <a:rPr dirty="0" sz="1200" spc="-60">
                <a:latin typeface="Arial"/>
                <a:cs typeface="Arial"/>
              </a:rPr>
              <a:t>serious </a:t>
            </a:r>
            <a:r>
              <a:rPr dirty="0" sz="1200" spc="-45">
                <a:latin typeface="Arial"/>
                <a:cs typeface="Arial"/>
              </a:rPr>
              <a:t>outbreaks </a:t>
            </a:r>
            <a:r>
              <a:rPr dirty="0" sz="1200" spc="-2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nursing </a:t>
            </a:r>
            <a:r>
              <a:rPr dirty="0" sz="1200" spc="-65">
                <a:latin typeface="Arial"/>
                <a:cs typeface="Arial"/>
              </a:rPr>
              <a:t>homes)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0">
                <a:latin typeface="Arial"/>
                <a:cs typeface="Arial"/>
              </a:rPr>
              <a:t>the  </a:t>
            </a:r>
            <a:r>
              <a:rPr dirty="0" sz="1200" spc="-45">
                <a:latin typeface="Arial"/>
                <a:cs typeface="Arial"/>
              </a:rPr>
              <a:t>nursing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infection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control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purposes, </a:t>
            </a:r>
            <a:r>
              <a:rPr dirty="0" sz="1200" spc="-65">
                <a:latin typeface="Arial"/>
                <a:cs typeface="Arial"/>
              </a:rPr>
              <a:t>even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though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patient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be </a:t>
            </a:r>
            <a:r>
              <a:rPr dirty="0" sz="1200" spc="-25">
                <a:latin typeface="Arial"/>
                <a:cs typeface="Arial"/>
              </a:rPr>
              <a:t>returning.</a:t>
            </a:r>
            <a:endParaRPr sz="1200">
              <a:latin typeface="Arial"/>
              <a:cs typeface="Arial"/>
            </a:endParaRPr>
          </a:p>
          <a:p>
            <a:pPr marL="469900" marR="333375" indent="-228600">
              <a:lnSpc>
                <a:spcPct val="102499"/>
              </a:lnSpc>
              <a:spcBef>
                <a:spcPts val="5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200" spc="-9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hospital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diagnoses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patient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with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influenza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early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flu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90">
                <a:latin typeface="Arial"/>
                <a:cs typeface="Arial"/>
              </a:rPr>
              <a:t>season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and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wants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65">
                <a:latin typeface="Arial"/>
                <a:cs typeface="Arial"/>
              </a:rPr>
              <a:t> disclose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this  </a:t>
            </a:r>
            <a:r>
              <a:rPr dirty="0" sz="1200" spc="-65">
                <a:latin typeface="Arial"/>
                <a:cs typeface="Arial"/>
              </a:rPr>
              <a:t>diagnosis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infection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control</a:t>
            </a:r>
            <a:r>
              <a:rPr dirty="0" sz="1200" spc="-60">
                <a:latin typeface="Arial"/>
                <a:cs typeface="Arial"/>
              </a:rPr>
              <a:t> purposes.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06400"/>
            <a:ext cx="6864984" cy="840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705">
              <a:lnSpc>
                <a:spcPct val="116700"/>
              </a:lnSpc>
              <a:spcBef>
                <a:spcPts val="100"/>
              </a:spcBef>
            </a:pPr>
            <a:r>
              <a:rPr dirty="0" sz="1200" spc="-35">
                <a:latin typeface="Arial"/>
                <a:cs typeface="Arial"/>
              </a:rPr>
              <a:t>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each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scenario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hospital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want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65">
                <a:latin typeface="Arial"/>
                <a:cs typeface="Arial"/>
              </a:rPr>
              <a:t> disclose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name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patient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90">
                <a:latin typeface="Arial"/>
                <a:cs typeface="Arial"/>
              </a:rPr>
              <a:t>so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85">
                <a:latin typeface="Arial"/>
                <a:cs typeface="Arial"/>
              </a:rPr>
              <a:t>can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verify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  </a:t>
            </a:r>
            <a:r>
              <a:rPr dirty="0" sz="1200" spc="-25">
                <a:latin typeface="Arial"/>
                <a:cs typeface="Arial"/>
              </a:rPr>
              <a:t>this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patient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had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been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a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resident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their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and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date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and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location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service.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Answer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39065">
              <a:lnSpc>
                <a:spcPct val="101699"/>
              </a:lnSpc>
            </a:pP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110">
                <a:latin typeface="Arial"/>
                <a:cs typeface="Arial"/>
              </a:rPr>
              <a:t>HIPAA </a:t>
            </a:r>
            <a:r>
              <a:rPr dirty="0" sz="1200" spc="-70">
                <a:latin typeface="Arial"/>
                <a:cs typeface="Arial"/>
              </a:rPr>
              <a:t>Privacy </a:t>
            </a:r>
            <a:r>
              <a:rPr dirty="0" sz="1200" spc="-85">
                <a:latin typeface="Arial"/>
                <a:cs typeface="Arial"/>
              </a:rPr>
              <a:t>Rule </a:t>
            </a:r>
            <a:r>
              <a:rPr dirty="0" sz="1200" spc="-30">
                <a:latin typeface="Arial"/>
                <a:cs typeface="Arial"/>
              </a:rPr>
              <a:t>permits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30">
                <a:latin typeface="Arial"/>
                <a:cs typeface="Arial"/>
              </a:rPr>
              <a:t>provider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u="sng" sz="1200" spc="-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 </a:t>
            </a:r>
            <a:r>
              <a:rPr dirty="0" u="sng" sz="12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dirty="0" u="sng" sz="1200" spc="-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disclose</a:t>
            </a:r>
            <a:r>
              <a:rPr dirty="0" sz="1200" spc="-70" i="1">
                <a:latin typeface="Arial"/>
                <a:cs typeface="Arial"/>
              </a:rPr>
              <a:t>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65">
                <a:latin typeface="Arial"/>
                <a:cs typeface="Arial"/>
              </a:rPr>
              <a:t>purposes  </a:t>
            </a:r>
            <a:r>
              <a:rPr dirty="0" sz="1200">
                <a:latin typeface="Arial"/>
                <a:cs typeface="Arial"/>
              </a:rPr>
              <a:t>without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authorization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20">
                <a:latin typeface="Arial"/>
                <a:cs typeface="Arial"/>
              </a:rPr>
              <a:t>the patient. </a:t>
            </a:r>
            <a:r>
              <a:rPr dirty="0" sz="1200" spc="-55">
                <a:latin typeface="Arial"/>
                <a:cs typeface="Arial"/>
              </a:rPr>
              <a:t>(Generally,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50">
                <a:latin typeface="Arial"/>
                <a:cs typeface="Arial"/>
              </a:rPr>
              <a:t>psychotherapy </a:t>
            </a:r>
            <a:r>
              <a:rPr dirty="0" sz="1200" spc="-45">
                <a:latin typeface="Arial"/>
                <a:cs typeface="Arial"/>
              </a:rPr>
              <a:t>notes </a:t>
            </a:r>
            <a:r>
              <a:rPr dirty="0" sz="1200" spc="-30">
                <a:latin typeface="Arial"/>
                <a:cs typeface="Arial"/>
              </a:rPr>
              <a:t>require </a:t>
            </a:r>
            <a:r>
              <a:rPr dirty="0" sz="1200">
                <a:latin typeface="Arial"/>
                <a:cs typeface="Arial"/>
              </a:rPr>
              <a:t>written  </a:t>
            </a:r>
            <a:r>
              <a:rPr dirty="0" sz="1200" spc="-15">
                <a:latin typeface="Arial"/>
                <a:cs typeface="Arial"/>
              </a:rPr>
              <a:t>patient </a:t>
            </a:r>
            <a:r>
              <a:rPr dirty="0" sz="1200" spc="-30">
                <a:latin typeface="Arial"/>
                <a:cs typeface="Arial"/>
              </a:rPr>
              <a:t>authorization, </a:t>
            </a:r>
            <a:r>
              <a:rPr dirty="0" sz="1200" spc="-10">
                <a:latin typeface="Arial"/>
                <a:cs typeface="Arial"/>
              </a:rPr>
              <a:t>but </a:t>
            </a:r>
            <a:r>
              <a:rPr dirty="0" sz="1200" spc="-50">
                <a:latin typeface="Arial"/>
                <a:cs typeface="Arial"/>
              </a:rPr>
              <a:t>these </a:t>
            </a:r>
            <a:r>
              <a:rPr dirty="0" sz="1200" spc="-45">
                <a:latin typeface="Arial"/>
                <a:cs typeface="Arial"/>
              </a:rPr>
              <a:t>notes </a:t>
            </a:r>
            <a:r>
              <a:rPr dirty="0" sz="1200" spc="-40">
                <a:latin typeface="Arial"/>
                <a:cs typeface="Arial"/>
              </a:rPr>
              <a:t>do </a:t>
            </a:r>
            <a:r>
              <a:rPr dirty="0" sz="1200" spc="-5">
                <a:latin typeface="Arial"/>
                <a:cs typeface="Arial"/>
              </a:rPr>
              <a:t>not </a:t>
            </a:r>
            <a:r>
              <a:rPr dirty="0" sz="1200" spc="-60">
                <a:latin typeface="Arial"/>
                <a:cs typeface="Arial"/>
              </a:rPr>
              <a:t>appear </a:t>
            </a:r>
            <a:r>
              <a:rPr dirty="0" sz="1200" spc="-35">
                <a:latin typeface="Arial"/>
                <a:cs typeface="Arial"/>
              </a:rPr>
              <a:t>relevant </a:t>
            </a:r>
            <a:r>
              <a:rPr dirty="0" sz="1200" spc="-40">
                <a:latin typeface="Arial"/>
                <a:cs typeface="Arial"/>
              </a:rPr>
              <a:t>here.) </a:t>
            </a:r>
            <a:r>
              <a:rPr dirty="0" sz="1200" spc="-65">
                <a:latin typeface="Arial"/>
                <a:cs typeface="Arial"/>
              </a:rPr>
              <a:t>45 </a:t>
            </a:r>
            <a:r>
              <a:rPr dirty="0" sz="1200" spc="-220">
                <a:latin typeface="Arial"/>
                <a:cs typeface="Arial"/>
              </a:rPr>
              <a:t>CFR </a:t>
            </a:r>
            <a:r>
              <a:rPr dirty="0" sz="1200" spc="-60">
                <a:latin typeface="Arial"/>
                <a:cs typeface="Arial"/>
              </a:rPr>
              <a:t>164.506(c) </a:t>
            </a:r>
            <a:r>
              <a:rPr dirty="0" sz="1200" spc="-55">
                <a:latin typeface="Arial"/>
                <a:cs typeface="Arial"/>
              </a:rPr>
              <a:t>and 164.508(a)(2).  </a:t>
            </a:r>
            <a:r>
              <a:rPr dirty="0" sz="1200" spc="-15">
                <a:latin typeface="Arial"/>
                <a:cs typeface="Arial"/>
              </a:rPr>
              <a:t>“Treatment”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35">
                <a:latin typeface="Arial"/>
                <a:cs typeface="Arial"/>
              </a:rPr>
              <a:t>defined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40">
                <a:latin typeface="Arial"/>
                <a:cs typeface="Arial"/>
              </a:rPr>
              <a:t>include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35">
                <a:latin typeface="Arial"/>
                <a:cs typeface="Arial"/>
              </a:rPr>
              <a:t>provision, </a:t>
            </a:r>
            <a:r>
              <a:rPr dirty="0" sz="1200" spc="-30">
                <a:latin typeface="Arial"/>
                <a:cs typeface="Arial"/>
              </a:rPr>
              <a:t>coordination,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55">
                <a:latin typeface="Arial"/>
                <a:cs typeface="Arial"/>
              </a:rPr>
              <a:t>management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5">
                <a:latin typeface="Arial"/>
                <a:cs typeface="Arial"/>
              </a:rPr>
              <a:t>“health </a:t>
            </a:r>
            <a:r>
              <a:rPr dirty="0" sz="1200" spc="-30">
                <a:latin typeface="Arial"/>
                <a:cs typeface="Arial"/>
              </a:rPr>
              <a:t>care”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30">
                <a:latin typeface="Arial"/>
                <a:cs typeface="Arial"/>
              </a:rPr>
              <a:t>related  </a:t>
            </a:r>
            <a:r>
              <a:rPr dirty="0" sz="1200" spc="-70">
                <a:latin typeface="Arial"/>
                <a:cs typeface="Arial"/>
              </a:rPr>
              <a:t>services. </a:t>
            </a:r>
            <a:r>
              <a:rPr dirty="0" sz="1200" spc="-60">
                <a:latin typeface="Arial"/>
                <a:cs typeface="Arial"/>
              </a:rPr>
              <a:t>45 </a:t>
            </a:r>
            <a:r>
              <a:rPr dirty="0" sz="1200" spc="-215">
                <a:latin typeface="Arial"/>
                <a:cs typeface="Arial"/>
              </a:rPr>
              <a:t>CFR </a:t>
            </a:r>
            <a:r>
              <a:rPr dirty="0" sz="1200" spc="-55">
                <a:latin typeface="Arial"/>
                <a:cs typeface="Arial"/>
              </a:rPr>
              <a:t>164.501. </a:t>
            </a:r>
            <a:r>
              <a:rPr dirty="0" sz="1200" spc="-25">
                <a:latin typeface="Arial"/>
                <a:cs typeface="Arial"/>
              </a:rPr>
              <a:t>“Health </a:t>
            </a:r>
            <a:r>
              <a:rPr dirty="0" sz="1200" spc="-30">
                <a:latin typeface="Arial"/>
                <a:cs typeface="Arial"/>
              </a:rPr>
              <a:t>care”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30">
                <a:latin typeface="Arial"/>
                <a:cs typeface="Arial"/>
              </a:rPr>
              <a:t>defined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40">
                <a:latin typeface="Arial"/>
                <a:cs typeface="Arial"/>
              </a:rPr>
              <a:t>include </a:t>
            </a:r>
            <a:r>
              <a:rPr dirty="0" sz="1200" spc="-35">
                <a:latin typeface="Arial"/>
                <a:cs typeface="Arial"/>
              </a:rPr>
              <a:t>preventive </a:t>
            </a:r>
            <a:r>
              <a:rPr dirty="0" sz="1200" spc="-60">
                <a:latin typeface="Arial"/>
                <a:cs typeface="Arial"/>
              </a:rPr>
              <a:t>care. </a:t>
            </a:r>
            <a:r>
              <a:rPr dirty="0" sz="1200" spc="-65">
                <a:latin typeface="Arial"/>
                <a:cs typeface="Arial"/>
              </a:rPr>
              <a:t>45 </a:t>
            </a:r>
            <a:r>
              <a:rPr dirty="0" sz="1200" spc="-215">
                <a:latin typeface="Arial"/>
                <a:cs typeface="Arial"/>
              </a:rPr>
              <a:t>CFR </a:t>
            </a:r>
            <a:r>
              <a:rPr dirty="0" sz="1200" spc="-55">
                <a:latin typeface="Arial"/>
                <a:cs typeface="Arial"/>
              </a:rPr>
              <a:t>160.103.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Treatment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</a:pPr>
            <a:r>
              <a:rPr dirty="0" sz="1200" spc="-35">
                <a:latin typeface="Arial"/>
                <a:cs typeface="Arial"/>
              </a:rPr>
              <a:t>refers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30">
                <a:latin typeface="Arial"/>
                <a:cs typeface="Arial"/>
              </a:rPr>
              <a:t>activities </a:t>
            </a:r>
            <a:r>
              <a:rPr dirty="0" sz="1200" spc="-40">
                <a:latin typeface="Arial"/>
                <a:cs typeface="Arial"/>
              </a:rPr>
              <a:t>undertaken </a:t>
            </a:r>
            <a:r>
              <a:rPr dirty="0" sz="1200" spc="-45">
                <a:latin typeface="Arial"/>
                <a:cs typeface="Arial"/>
              </a:rPr>
              <a:t>on </a:t>
            </a:r>
            <a:r>
              <a:rPr dirty="0" sz="1200" spc="-35">
                <a:latin typeface="Arial"/>
                <a:cs typeface="Arial"/>
              </a:rPr>
              <a:t>behalf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30">
                <a:latin typeface="Arial"/>
                <a:cs typeface="Arial"/>
              </a:rPr>
              <a:t>individual </a:t>
            </a:r>
            <a:r>
              <a:rPr dirty="0" sz="1200" spc="-35">
                <a:latin typeface="Arial"/>
                <a:cs typeface="Arial"/>
              </a:rPr>
              <a:t>patients. While </a:t>
            </a:r>
            <a:r>
              <a:rPr dirty="0" sz="1200" spc="-25">
                <a:latin typeface="Arial"/>
                <a:cs typeface="Arial"/>
              </a:rPr>
              <a:t>in </a:t>
            </a:r>
            <a:r>
              <a:rPr dirty="0" sz="1200" spc="-40">
                <a:latin typeface="Arial"/>
                <a:cs typeface="Arial"/>
              </a:rPr>
              <a:t>most </a:t>
            </a:r>
            <a:r>
              <a:rPr dirty="0" sz="1200" spc="-95">
                <a:latin typeface="Arial"/>
                <a:cs typeface="Arial"/>
              </a:rPr>
              <a:t>cases, </a:t>
            </a:r>
            <a:r>
              <a:rPr dirty="0" sz="1200" spc="-20">
                <a:latin typeface="Arial"/>
                <a:cs typeface="Arial"/>
              </a:rPr>
              <a:t>the information </a:t>
            </a:r>
            <a:r>
              <a:rPr dirty="0" sz="1200" spc="-50">
                <a:latin typeface="Arial"/>
                <a:cs typeface="Arial"/>
              </a:rPr>
              <a:t>regarding  </a:t>
            </a:r>
            <a:r>
              <a:rPr dirty="0" sz="1200" spc="-65">
                <a:latin typeface="Arial"/>
                <a:cs typeface="Arial"/>
              </a:rPr>
              <a:t>an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individual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is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needed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treatment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individual,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10">
                <a:latin typeface="Arial"/>
                <a:cs typeface="Arial"/>
              </a:rPr>
              <a:t>HIPAA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Privacy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Rule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also</a:t>
            </a:r>
            <a:r>
              <a:rPr dirty="0" sz="1200" spc="-50">
                <a:latin typeface="Arial"/>
                <a:cs typeface="Arial"/>
              </a:rPr>
              <a:t> allows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information  </a:t>
            </a:r>
            <a:r>
              <a:rPr dirty="0" sz="1200" spc="-45">
                <a:latin typeface="Arial"/>
                <a:cs typeface="Arial"/>
              </a:rPr>
              <a:t>regarding </a:t>
            </a:r>
            <a:r>
              <a:rPr dirty="0" sz="1200" spc="-55">
                <a:latin typeface="Arial"/>
                <a:cs typeface="Arial"/>
              </a:rPr>
              <a:t>one </a:t>
            </a:r>
            <a:r>
              <a:rPr dirty="0" sz="1200" spc="-30">
                <a:latin typeface="Arial"/>
                <a:cs typeface="Arial"/>
              </a:rPr>
              <a:t>individual </a:t>
            </a:r>
            <a:r>
              <a:rPr dirty="0" sz="1200" spc="-55">
                <a:latin typeface="Arial"/>
                <a:cs typeface="Arial"/>
              </a:rPr>
              <a:t>(e.g.,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20">
                <a:latin typeface="Arial"/>
                <a:cs typeface="Arial"/>
              </a:rPr>
              <a:t>patient)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55">
                <a:latin typeface="Arial"/>
                <a:cs typeface="Arial"/>
              </a:rPr>
              <a:t>be </a:t>
            </a:r>
            <a:r>
              <a:rPr dirty="0" sz="1200" spc="-75">
                <a:latin typeface="Arial"/>
                <a:cs typeface="Arial"/>
              </a:rPr>
              <a:t>used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60">
                <a:latin typeface="Arial"/>
                <a:cs typeface="Arial"/>
              </a:rPr>
              <a:t>disclosed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the treatment or </a:t>
            </a:r>
            <a:r>
              <a:rPr dirty="0" sz="1200" spc="-35">
                <a:latin typeface="Arial"/>
                <a:cs typeface="Arial"/>
              </a:rPr>
              <a:t>preventive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55">
                <a:latin typeface="Arial"/>
                <a:cs typeface="Arial"/>
              </a:rPr>
              <a:t>(e.g.,  </a:t>
            </a:r>
            <a:r>
              <a:rPr dirty="0" sz="1200" spc="-50">
                <a:latin typeface="Arial"/>
                <a:cs typeface="Arial"/>
              </a:rPr>
              <a:t>vaccinations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quarantine)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other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persons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(e.g.,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patients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at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risk).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8890">
              <a:lnSpc>
                <a:spcPct val="101899"/>
              </a:lnSpc>
            </a:pPr>
            <a:r>
              <a:rPr dirty="0" sz="1200" spc="-3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these </a:t>
            </a:r>
            <a:r>
              <a:rPr dirty="0" sz="1200" spc="-65">
                <a:latin typeface="Arial"/>
                <a:cs typeface="Arial"/>
              </a:rPr>
              <a:t>scenarios,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5">
                <a:latin typeface="Arial"/>
                <a:cs typeface="Arial"/>
              </a:rPr>
              <a:t>patient </a:t>
            </a:r>
            <a:r>
              <a:rPr dirty="0" sz="1200" spc="-60">
                <a:latin typeface="Arial"/>
                <a:cs typeface="Arial"/>
              </a:rPr>
              <a:t>(and </a:t>
            </a:r>
            <a:r>
              <a:rPr dirty="0" sz="1200" spc="-15">
                <a:latin typeface="Arial"/>
                <a:cs typeface="Arial"/>
              </a:rPr>
              <a:t>former </a:t>
            </a:r>
            <a:r>
              <a:rPr dirty="0" sz="1200" spc="-50">
                <a:latin typeface="Arial"/>
                <a:cs typeface="Arial"/>
              </a:rPr>
              <a:t>nursing home </a:t>
            </a:r>
            <a:r>
              <a:rPr dirty="0" sz="1200" spc="-35">
                <a:latin typeface="Arial"/>
                <a:cs typeface="Arial"/>
              </a:rPr>
              <a:t>resident) </a:t>
            </a:r>
            <a:r>
              <a:rPr dirty="0" sz="1200" spc="-90">
                <a:latin typeface="Arial"/>
                <a:cs typeface="Arial"/>
              </a:rPr>
              <a:t>has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60">
                <a:latin typeface="Arial"/>
                <a:cs typeface="Arial"/>
              </a:rPr>
              <a:t>had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0">
                <a:latin typeface="Arial"/>
                <a:cs typeface="Arial"/>
              </a:rPr>
              <a:t>medical </a:t>
            </a:r>
            <a:r>
              <a:rPr dirty="0" sz="1200" spc="-30">
                <a:latin typeface="Arial"/>
                <a:cs typeface="Arial"/>
              </a:rPr>
              <a:t>condition </a:t>
            </a:r>
            <a:r>
              <a:rPr dirty="0" sz="1200" spc="-25">
                <a:latin typeface="Arial"/>
                <a:cs typeface="Arial"/>
              </a:rPr>
              <a:t>while </a:t>
            </a:r>
            <a:r>
              <a:rPr dirty="0" sz="1200" spc="-15">
                <a:latin typeface="Arial"/>
                <a:cs typeface="Arial"/>
              </a:rPr>
              <a:t>at </a:t>
            </a:r>
            <a:r>
              <a:rPr dirty="0" sz="1200" spc="-20">
                <a:latin typeface="Arial"/>
                <a:cs typeface="Arial"/>
              </a:rPr>
              <a:t>the  </a:t>
            </a:r>
            <a:r>
              <a:rPr dirty="0" sz="1200" spc="-45">
                <a:latin typeface="Arial"/>
                <a:cs typeface="Arial"/>
              </a:rPr>
              <a:t>nursing </a:t>
            </a:r>
            <a:r>
              <a:rPr dirty="0" sz="1200" spc="-50">
                <a:latin typeface="Arial"/>
                <a:cs typeface="Arial"/>
              </a:rPr>
              <a:t>home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65">
                <a:latin typeface="Arial"/>
                <a:cs typeface="Arial"/>
              </a:rPr>
              <a:t>may </a:t>
            </a:r>
            <a:r>
              <a:rPr dirty="0" sz="1200" spc="-20">
                <a:latin typeface="Arial"/>
                <a:cs typeface="Arial"/>
              </a:rPr>
              <a:t>directly </a:t>
            </a:r>
            <a:r>
              <a:rPr dirty="0" sz="1200" spc="-35">
                <a:latin typeface="Arial"/>
                <a:cs typeface="Arial"/>
              </a:rPr>
              <a:t>impact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35">
                <a:latin typeface="Arial"/>
                <a:cs typeface="Arial"/>
              </a:rPr>
              <a:t>certain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25">
                <a:latin typeface="Arial"/>
                <a:cs typeface="Arial"/>
              </a:rPr>
              <a:t>all </a:t>
            </a:r>
            <a:r>
              <a:rPr dirty="0" sz="1200" spc="-50">
                <a:latin typeface="Arial"/>
                <a:cs typeface="Arial"/>
              </a:rPr>
              <a:t>residents </a:t>
            </a:r>
            <a:r>
              <a:rPr dirty="0" sz="1200" spc="-15">
                <a:latin typeface="Arial"/>
                <a:cs typeface="Arial"/>
              </a:rPr>
              <a:t>at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20">
                <a:latin typeface="Arial"/>
                <a:cs typeface="Arial"/>
              </a:rPr>
              <a:t>facility. </a:t>
            </a:r>
            <a:r>
              <a:rPr dirty="0" sz="1200" spc="-35">
                <a:latin typeface="Arial"/>
                <a:cs typeface="Arial"/>
              </a:rPr>
              <a:t>In </a:t>
            </a:r>
            <a:r>
              <a:rPr dirty="0" sz="1200" spc="-75">
                <a:latin typeface="Arial"/>
                <a:cs typeface="Arial"/>
              </a:rPr>
              <a:t>some </a:t>
            </a:r>
            <a:r>
              <a:rPr dirty="0" sz="1200" spc="-95">
                <a:latin typeface="Arial"/>
                <a:cs typeface="Arial"/>
              </a:rPr>
              <a:t>cases, </a:t>
            </a:r>
            <a:r>
              <a:rPr dirty="0" sz="1200" spc="-15">
                <a:latin typeface="Arial"/>
                <a:cs typeface="Arial"/>
              </a:rPr>
              <a:t>the  </a:t>
            </a:r>
            <a:r>
              <a:rPr dirty="0" sz="1200" spc="-45">
                <a:latin typeface="Arial"/>
                <a:cs typeface="Arial"/>
              </a:rPr>
              <a:t>nursing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did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know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this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condition,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condition</a:t>
            </a:r>
            <a:r>
              <a:rPr dirty="0" sz="1200" spc="-60">
                <a:latin typeface="Arial"/>
                <a:cs typeface="Arial"/>
              </a:rPr>
              <a:t> had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manifested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itself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time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patient  </a:t>
            </a:r>
            <a:r>
              <a:rPr dirty="0" sz="1200" spc="-85">
                <a:latin typeface="Arial"/>
                <a:cs typeface="Arial"/>
              </a:rPr>
              <a:t>was </a:t>
            </a:r>
            <a:r>
              <a:rPr dirty="0" sz="1200" spc="-15">
                <a:latin typeface="Arial"/>
                <a:cs typeface="Arial"/>
              </a:rPr>
              <a:t>at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0">
                <a:latin typeface="Arial"/>
                <a:cs typeface="Arial"/>
              </a:rPr>
              <a:t>nursing home.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35">
                <a:latin typeface="Arial"/>
                <a:cs typeface="Arial"/>
              </a:rPr>
              <a:t>hospital </a:t>
            </a:r>
            <a:r>
              <a:rPr dirty="0" sz="1200" spc="-65">
                <a:latin typeface="Arial"/>
                <a:cs typeface="Arial"/>
              </a:rPr>
              <a:t>may disclose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20">
                <a:latin typeface="Arial"/>
                <a:cs typeface="Arial"/>
              </a:rPr>
              <a:t>the patient </a:t>
            </a:r>
            <a:r>
              <a:rPr dirty="0" sz="1200" spc="-60">
                <a:latin typeface="Arial"/>
                <a:cs typeface="Arial"/>
              </a:rPr>
              <a:t>(and </a:t>
            </a:r>
            <a:r>
              <a:rPr dirty="0" sz="1200" spc="-20">
                <a:latin typeface="Arial"/>
                <a:cs typeface="Arial"/>
              </a:rPr>
              <a:t>former </a:t>
            </a:r>
            <a:r>
              <a:rPr dirty="0" sz="1200" spc="-50">
                <a:latin typeface="Arial"/>
                <a:cs typeface="Arial"/>
              </a:rPr>
              <a:t>nursing home </a:t>
            </a:r>
            <a:r>
              <a:rPr dirty="0" sz="1200" spc="-35">
                <a:latin typeface="Arial"/>
                <a:cs typeface="Arial"/>
              </a:rPr>
              <a:t>resident) </a:t>
            </a:r>
            <a:r>
              <a:rPr dirty="0" sz="1200" spc="10">
                <a:latin typeface="Arial"/>
                <a:cs typeface="Arial"/>
              </a:rPr>
              <a:t>to 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home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treatment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purposes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involving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other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residents.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9215">
              <a:lnSpc>
                <a:spcPct val="101699"/>
              </a:lnSpc>
              <a:spcBef>
                <a:spcPts val="5"/>
              </a:spcBef>
            </a:pPr>
            <a:r>
              <a:rPr dirty="0" sz="1200" spc="-110">
                <a:latin typeface="Arial"/>
                <a:cs typeface="Arial"/>
              </a:rPr>
              <a:t>A </a:t>
            </a:r>
            <a:r>
              <a:rPr dirty="0" sz="1200" spc="-25">
                <a:latin typeface="Arial"/>
                <a:cs typeface="Arial"/>
              </a:rPr>
              <a:t>distinction </a:t>
            </a:r>
            <a:r>
              <a:rPr dirty="0" sz="1200" spc="-65">
                <a:latin typeface="Arial"/>
                <a:cs typeface="Arial"/>
              </a:rPr>
              <a:t>is made </a:t>
            </a:r>
            <a:r>
              <a:rPr dirty="0" sz="1200" spc="-35">
                <a:latin typeface="Arial"/>
                <a:cs typeface="Arial"/>
              </a:rPr>
              <a:t>between </a:t>
            </a:r>
            <a:r>
              <a:rPr dirty="0" u="sng" sz="1200" spc="-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u="sng" sz="1200" spc="-6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disclosure</a:t>
            </a:r>
            <a:r>
              <a:rPr dirty="0" sz="1200" spc="-60" i="1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65">
                <a:latin typeface="Arial"/>
                <a:cs typeface="Arial"/>
              </a:rPr>
              <a:t>purposes </a:t>
            </a:r>
            <a:r>
              <a:rPr dirty="0" sz="1200">
                <a:latin typeface="Arial"/>
                <a:cs typeface="Arial"/>
              </a:rPr>
              <a:t>with </a:t>
            </a:r>
            <a:r>
              <a:rPr dirty="0" sz="1200" spc="-50">
                <a:latin typeface="Arial"/>
                <a:cs typeface="Arial"/>
              </a:rPr>
              <a:t>regard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“minimum  </a:t>
            </a:r>
            <a:r>
              <a:rPr dirty="0" sz="1200" spc="-60">
                <a:latin typeface="Arial"/>
                <a:cs typeface="Arial"/>
              </a:rPr>
              <a:t>necessary” </a:t>
            </a:r>
            <a:r>
              <a:rPr dirty="0" sz="1200" spc="-30">
                <a:latin typeface="Arial"/>
                <a:cs typeface="Arial"/>
              </a:rPr>
              <a:t>requirement.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15">
                <a:latin typeface="Arial"/>
                <a:cs typeface="Arial"/>
              </a:rPr>
              <a:t>“minimum </a:t>
            </a:r>
            <a:r>
              <a:rPr dirty="0" sz="1200" spc="-60">
                <a:latin typeface="Arial"/>
                <a:cs typeface="Arial"/>
              </a:rPr>
              <a:t>necessary” </a:t>
            </a:r>
            <a:r>
              <a:rPr dirty="0" sz="1200" spc="-25">
                <a:latin typeface="Arial"/>
                <a:cs typeface="Arial"/>
              </a:rPr>
              <a:t>requirement </a:t>
            </a:r>
            <a:r>
              <a:rPr dirty="0" sz="1200" spc="-75">
                <a:latin typeface="Arial"/>
                <a:cs typeface="Arial"/>
              </a:rPr>
              <a:t>does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dirty="0" sz="1200" spc="-45">
                <a:latin typeface="Arial"/>
                <a:cs typeface="Arial"/>
              </a:rPr>
              <a:t>apply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u="sng" sz="1200" spc="-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disclosures</a:t>
            </a:r>
            <a:r>
              <a:rPr dirty="0" sz="1200" spc="-70" i="1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>
                <a:latin typeface="Arial"/>
                <a:cs typeface="Arial"/>
              </a:rPr>
              <a:t>for 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60">
                <a:latin typeface="Arial"/>
                <a:cs typeface="Arial"/>
              </a:rPr>
              <a:t>purposes, and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-80">
                <a:latin typeface="Arial"/>
                <a:cs typeface="Arial"/>
              </a:rPr>
              <a:t>discussed </a:t>
            </a:r>
            <a:r>
              <a:rPr dirty="0" sz="1200" spc="-65">
                <a:latin typeface="Arial"/>
                <a:cs typeface="Arial"/>
              </a:rPr>
              <a:t>above </a:t>
            </a:r>
            <a:r>
              <a:rPr dirty="0" sz="1200" spc="-55">
                <a:latin typeface="Arial"/>
                <a:cs typeface="Arial"/>
              </a:rPr>
              <a:t>are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10">
                <a:latin typeface="Arial"/>
                <a:cs typeface="Arial"/>
              </a:rPr>
              <a:t>that </a:t>
            </a:r>
            <a:r>
              <a:rPr dirty="0" sz="1200" spc="-50">
                <a:latin typeface="Arial"/>
                <a:cs typeface="Arial"/>
              </a:rPr>
              <a:t>are </a:t>
            </a:r>
            <a:r>
              <a:rPr dirty="0" sz="1200" spc="-15">
                <a:latin typeface="Arial"/>
                <a:cs typeface="Arial"/>
              </a:rPr>
              <a:t>permitted </a:t>
            </a:r>
            <a:r>
              <a:rPr dirty="0" sz="1200" spc="-35">
                <a:latin typeface="Arial"/>
                <a:cs typeface="Arial"/>
              </a:rPr>
              <a:t>under 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110">
                <a:latin typeface="Arial"/>
                <a:cs typeface="Arial"/>
              </a:rPr>
              <a:t>HIPAA </a:t>
            </a:r>
            <a:r>
              <a:rPr dirty="0" sz="1200" spc="-70">
                <a:latin typeface="Arial"/>
                <a:cs typeface="Arial"/>
              </a:rPr>
              <a:t>Privacy Rule.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93345">
              <a:lnSpc>
                <a:spcPct val="101699"/>
              </a:lnSpc>
              <a:spcBef>
                <a:spcPts val="5"/>
              </a:spcBef>
            </a:pPr>
            <a:r>
              <a:rPr dirty="0" sz="1200" spc="-15">
                <a:latin typeface="Arial"/>
                <a:cs typeface="Arial"/>
              </a:rPr>
              <a:t>After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14">
                <a:latin typeface="Arial"/>
                <a:cs typeface="Arial"/>
              </a:rPr>
              <a:t>PHI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is</a:t>
            </a:r>
            <a:r>
              <a:rPr dirty="0" sz="1200" spc="-60">
                <a:latin typeface="Arial"/>
                <a:cs typeface="Arial"/>
              </a:rPr>
              <a:t> disclosed </a:t>
            </a:r>
            <a:r>
              <a:rPr dirty="0" sz="1200" spc="10">
                <a:latin typeface="Arial"/>
                <a:cs typeface="Arial"/>
              </a:rPr>
              <a:t>to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 home,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information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may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be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u="sng" sz="1200" spc="-8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dirty="0" sz="1200" spc="-5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provision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treatment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  </a:t>
            </a:r>
            <a:r>
              <a:rPr dirty="0" sz="1200" spc="-45">
                <a:latin typeface="Arial"/>
                <a:cs typeface="Arial"/>
              </a:rPr>
              <a:t>nursing </a:t>
            </a:r>
            <a:r>
              <a:rPr dirty="0" sz="1200" spc="-50">
                <a:latin typeface="Arial"/>
                <a:cs typeface="Arial"/>
              </a:rPr>
              <a:t>home </a:t>
            </a:r>
            <a:r>
              <a:rPr dirty="0" sz="1200" spc="-45">
                <a:latin typeface="Arial"/>
                <a:cs typeface="Arial"/>
              </a:rPr>
              <a:t>residents. </a:t>
            </a:r>
            <a:r>
              <a:rPr dirty="0" sz="1200" spc="-70">
                <a:latin typeface="Arial"/>
                <a:cs typeface="Arial"/>
              </a:rPr>
              <a:t>For </a:t>
            </a:r>
            <a:r>
              <a:rPr dirty="0" sz="1200" spc="-55">
                <a:latin typeface="Arial"/>
                <a:cs typeface="Arial"/>
              </a:rPr>
              <a:t>example, </a:t>
            </a:r>
            <a:r>
              <a:rPr dirty="0" sz="1200" spc="-35">
                <a:latin typeface="Arial"/>
                <a:cs typeface="Arial"/>
              </a:rPr>
              <a:t>preventive </a:t>
            </a:r>
            <a:r>
              <a:rPr dirty="0" sz="1200" spc="-70">
                <a:latin typeface="Arial"/>
                <a:cs typeface="Arial"/>
              </a:rPr>
              <a:t>measures, </a:t>
            </a:r>
            <a:r>
              <a:rPr dirty="0" sz="1200" spc="-80">
                <a:latin typeface="Arial"/>
                <a:cs typeface="Arial"/>
              </a:rPr>
              <a:t>such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-35">
                <a:latin typeface="Arial"/>
                <a:cs typeface="Arial"/>
              </a:rPr>
              <a:t>cohorting, isolation,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50">
                <a:latin typeface="Arial"/>
                <a:cs typeface="Arial"/>
              </a:rPr>
              <a:t>prophylaxis </a:t>
            </a:r>
            <a:r>
              <a:rPr dirty="0" sz="1200" spc="-10">
                <a:latin typeface="Arial"/>
                <a:cs typeface="Arial"/>
              </a:rPr>
              <a:t>of  </a:t>
            </a:r>
            <a:r>
              <a:rPr dirty="0" sz="1200" spc="-50">
                <a:latin typeface="Arial"/>
                <a:cs typeface="Arial"/>
              </a:rPr>
              <a:t>specific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patients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who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may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be </a:t>
            </a:r>
            <a:r>
              <a:rPr dirty="0" sz="1200" spc="-20">
                <a:latin typeface="Arial"/>
                <a:cs typeface="Arial"/>
              </a:rPr>
              <a:t>at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risk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nursing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home,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are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considered </a:t>
            </a:r>
            <a:r>
              <a:rPr dirty="0" sz="1200" spc="-15">
                <a:latin typeface="Arial"/>
                <a:cs typeface="Arial"/>
              </a:rPr>
              <a:t>treatment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under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Privacy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Rule.</a:t>
            </a:r>
            <a:endParaRPr sz="1200">
              <a:latin typeface="Arial"/>
              <a:cs typeface="Arial"/>
            </a:endParaRPr>
          </a:p>
          <a:p>
            <a:pPr marL="12700" marR="54610">
              <a:lnSpc>
                <a:spcPct val="101699"/>
              </a:lnSpc>
            </a:pPr>
            <a:r>
              <a:rPr dirty="0" sz="1200" spc="-85">
                <a:latin typeface="Arial"/>
                <a:cs typeface="Arial"/>
              </a:rPr>
              <a:t>The </a:t>
            </a:r>
            <a:r>
              <a:rPr dirty="0" u="sng" sz="1200" spc="-1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uses</a:t>
            </a:r>
            <a:r>
              <a:rPr dirty="0" sz="1200" spc="-110" i="1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-50">
                <a:latin typeface="Arial"/>
                <a:cs typeface="Arial"/>
              </a:rPr>
              <a:t>by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50">
                <a:latin typeface="Arial"/>
                <a:cs typeface="Arial"/>
              </a:rPr>
              <a:t>nursing home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65">
                <a:latin typeface="Arial"/>
                <a:cs typeface="Arial"/>
              </a:rPr>
              <a:t>purposes </a:t>
            </a:r>
            <a:r>
              <a:rPr dirty="0" sz="1200" spc="-15">
                <a:latin typeface="Arial"/>
                <a:cs typeface="Arial"/>
              </a:rPr>
              <a:t>in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65">
                <a:latin typeface="Arial"/>
                <a:cs typeface="Arial"/>
              </a:rPr>
              <a:t>above scenarios </a:t>
            </a:r>
            <a:r>
              <a:rPr dirty="0" u="sng" sz="12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subject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70">
                <a:latin typeface="Arial"/>
                <a:cs typeface="Arial"/>
              </a:rPr>
              <a:t>Privacy  Rule’s </a:t>
            </a:r>
            <a:r>
              <a:rPr dirty="0" sz="1200" spc="-15">
                <a:latin typeface="Arial"/>
                <a:cs typeface="Arial"/>
              </a:rPr>
              <a:t>“minimum </a:t>
            </a:r>
            <a:r>
              <a:rPr dirty="0" sz="1200" spc="-60">
                <a:latin typeface="Arial"/>
                <a:cs typeface="Arial"/>
              </a:rPr>
              <a:t>necessary” </a:t>
            </a:r>
            <a:r>
              <a:rPr dirty="0" sz="1200" spc="-30">
                <a:latin typeface="Arial"/>
                <a:cs typeface="Arial"/>
              </a:rPr>
              <a:t>requirement,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0">
                <a:latin typeface="Arial"/>
                <a:cs typeface="Arial"/>
              </a:rPr>
              <a:t>nursing home’s </a:t>
            </a:r>
            <a:r>
              <a:rPr dirty="0" sz="1200" spc="-30">
                <a:latin typeface="Arial"/>
                <a:cs typeface="Arial"/>
              </a:rPr>
              <a:t>minimum </a:t>
            </a:r>
            <a:r>
              <a:rPr dirty="0" sz="1200" spc="-75">
                <a:latin typeface="Arial"/>
                <a:cs typeface="Arial"/>
              </a:rPr>
              <a:t>necessary </a:t>
            </a:r>
            <a:r>
              <a:rPr dirty="0" sz="1200" spc="-45">
                <a:latin typeface="Arial"/>
                <a:cs typeface="Arial"/>
              </a:rPr>
              <a:t>policies. </a:t>
            </a:r>
            <a:r>
              <a:rPr dirty="0" sz="1200" spc="-110">
                <a:latin typeface="Arial"/>
                <a:cs typeface="Arial"/>
              </a:rPr>
              <a:t>A </a:t>
            </a:r>
            <a:r>
              <a:rPr dirty="0" sz="1200" spc="-50">
                <a:latin typeface="Arial"/>
                <a:cs typeface="Arial"/>
              </a:rPr>
              <a:t>nursing  </a:t>
            </a:r>
            <a:r>
              <a:rPr dirty="0" sz="1200" spc="-45">
                <a:latin typeface="Arial"/>
                <a:cs typeface="Arial"/>
              </a:rPr>
              <a:t>home,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10">
                <a:latin typeface="Arial"/>
                <a:cs typeface="Arial"/>
              </a:rPr>
              <a:t>entity, </a:t>
            </a:r>
            <a:r>
              <a:rPr dirty="0" sz="1200" spc="-35">
                <a:latin typeface="Arial"/>
                <a:cs typeface="Arial"/>
              </a:rPr>
              <a:t>must </a:t>
            </a:r>
            <a:r>
              <a:rPr dirty="0" sz="1200" spc="-15">
                <a:latin typeface="Arial"/>
                <a:cs typeface="Arial"/>
              </a:rPr>
              <a:t>identify </a:t>
            </a:r>
            <a:r>
              <a:rPr dirty="0" sz="1200" spc="-45">
                <a:latin typeface="Arial"/>
                <a:cs typeface="Arial"/>
              </a:rPr>
              <a:t>those </a:t>
            </a:r>
            <a:r>
              <a:rPr dirty="0" sz="1200" spc="-65">
                <a:latin typeface="Arial"/>
                <a:cs typeface="Arial"/>
              </a:rPr>
              <a:t>persons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95">
                <a:latin typeface="Arial"/>
                <a:cs typeface="Arial"/>
              </a:rPr>
              <a:t>classes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65">
                <a:latin typeface="Arial"/>
                <a:cs typeface="Arial"/>
              </a:rPr>
              <a:t>persons </a:t>
            </a:r>
            <a:r>
              <a:rPr dirty="0" sz="1200" spc="-15">
                <a:latin typeface="Arial"/>
                <a:cs typeface="Arial"/>
              </a:rPr>
              <a:t>in</a:t>
            </a:r>
            <a:r>
              <a:rPr dirty="0" sz="1200" spc="-2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its </a:t>
            </a:r>
            <a:r>
              <a:rPr dirty="0" sz="1200" spc="-30">
                <a:latin typeface="Arial"/>
                <a:cs typeface="Arial"/>
              </a:rPr>
              <a:t>workforce </a:t>
            </a:r>
            <a:r>
              <a:rPr dirty="0" sz="1200" spc="-35">
                <a:latin typeface="Arial"/>
                <a:cs typeface="Arial"/>
              </a:rPr>
              <a:t>who </a:t>
            </a:r>
            <a:r>
              <a:rPr dirty="0" sz="1200" spc="-60">
                <a:latin typeface="Arial"/>
                <a:cs typeface="Arial"/>
              </a:rPr>
              <a:t>need </a:t>
            </a:r>
            <a:r>
              <a:rPr dirty="0" sz="1200" spc="-105">
                <a:latin typeface="Arial"/>
                <a:cs typeface="Arial"/>
              </a:rPr>
              <a:t>access</a:t>
            </a:r>
            <a:endParaRPr sz="1200">
              <a:latin typeface="Arial"/>
              <a:cs typeface="Arial"/>
            </a:endParaRPr>
          </a:p>
          <a:p>
            <a:pPr marL="12700" marR="151765">
              <a:lnSpc>
                <a:spcPct val="101699"/>
              </a:lnSpc>
              <a:spcBef>
                <a:spcPts val="10"/>
              </a:spcBef>
            </a:pP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95">
                <a:latin typeface="Arial"/>
                <a:cs typeface="Arial"/>
              </a:rPr>
              <a:t>PHI, </a:t>
            </a:r>
            <a:r>
              <a:rPr dirty="0" sz="1200" spc="-5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80">
                <a:latin typeface="Arial"/>
                <a:cs typeface="Arial"/>
              </a:rPr>
              <a:t>each such </a:t>
            </a:r>
            <a:r>
              <a:rPr dirty="0" sz="1200" spc="-55">
                <a:latin typeface="Arial"/>
                <a:cs typeface="Arial"/>
              </a:rPr>
              <a:t>person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95">
                <a:latin typeface="Arial"/>
                <a:cs typeface="Arial"/>
              </a:rPr>
              <a:t>classes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50">
                <a:latin typeface="Arial"/>
                <a:cs typeface="Arial"/>
              </a:rPr>
              <a:t>person,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50">
                <a:latin typeface="Arial"/>
                <a:cs typeface="Arial"/>
              </a:rPr>
              <a:t>category </a:t>
            </a:r>
            <a:r>
              <a:rPr dirty="0" sz="1200" spc="-10">
                <a:latin typeface="Arial"/>
                <a:cs typeface="Arial"/>
              </a:rPr>
              <a:t>or </a:t>
            </a:r>
            <a:r>
              <a:rPr dirty="0" sz="1200" spc="-55">
                <a:latin typeface="Arial"/>
                <a:cs typeface="Arial"/>
              </a:rPr>
              <a:t>categories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40">
                <a:latin typeface="Arial"/>
                <a:cs typeface="Arial"/>
              </a:rPr>
              <a:t>which </a:t>
            </a:r>
            <a:r>
              <a:rPr dirty="0" sz="1200" spc="-105">
                <a:latin typeface="Arial"/>
                <a:cs typeface="Arial"/>
              </a:rPr>
              <a:t>access </a:t>
            </a:r>
            <a:r>
              <a:rPr dirty="0" sz="1200" spc="-65">
                <a:latin typeface="Arial"/>
                <a:cs typeface="Arial"/>
              </a:rPr>
              <a:t>is  </a:t>
            </a:r>
            <a:r>
              <a:rPr dirty="0" sz="1200" spc="-55">
                <a:latin typeface="Arial"/>
                <a:cs typeface="Arial"/>
              </a:rPr>
              <a:t>needed,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65">
                <a:latin typeface="Arial"/>
                <a:cs typeface="Arial"/>
              </a:rPr>
              <a:t>any </a:t>
            </a:r>
            <a:r>
              <a:rPr dirty="0" sz="1200" spc="-35">
                <a:latin typeface="Arial"/>
                <a:cs typeface="Arial"/>
              </a:rPr>
              <a:t>conditions </a:t>
            </a:r>
            <a:r>
              <a:rPr dirty="0" sz="1200" spc="-30">
                <a:latin typeface="Arial"/>
                <a:cs typeface="Arial"/>
              </a:rPr>
              <a:t>appropriate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80">
                <a:latin typeface="Arial"/>
                <a:cs typeface="Arial"/>
              </a:rPr>
              <a:t>such </a:t>
            </a:r>
            <a:r>
              <a:rPr dirty="0" sz="1200" spc="-95">
                <a:latin typeface="Arial"/>
                <a:cs typeface="Arial"/>
              </a:rPr>
              <a:t>access. </a:t>
            </a:r>
            <a:r>
              <a:rPr dirty="0" sz="1200" spc="-60">
                <a:latin typeface="Arial"/>
                <a:cs typeface="Arial"/>
              </a:rPr>
              <a:t>45 </a:t>
            </a:r>
            <a:r>
              <a:rPr dirty="0" sz="1200" spc="-215">
                <a:latin typeface="Arial"/>
                <a:cs typeface="Arial"/>
              </a:rPr>
              <a:t>CFR </a:t>
            </a:r>
            <a:r>
              <a:rPr dirty="0" sz="1200" spc="-50">
                <a:latin typeface="Arial"/>
                <a:cs typeface="Arial"/>
              </a:rPr>
              <a:t>164.514(d)(2). </a:t>
            </a:r>
            <a:r>
              <a:rPr dirty="0" sz="1200" spc="-70">
                <a:latin typeface="Arial"/>
                <a:cs typeface="Arial"/>
              </a:rPr>
              <a:t>For </a:t>
            </a:r>
            <a:r>
              <a:rPr dirty="0" sz="1200" spc="-25">
                <a:latin typeface="Arial"/>
                <a:cs typeface="Arial"/>
              </a:rPr>
              <a:t>more </a:t>
            </a:r>
            <a:r>
              <a:rPr dirty="0" sz="1200" spc="-20">
                <a:latin typeface="Arial"/>
                <a:cs typeface="Arial"/>
              </a:rPr>
              <a:t>information </a:t>
            </a:r>
            <a:r>
              <a:rPr dirty="0" sz="1200" spc="-45">
                <a:latin typeface="Arial"/>
                <a:cs typeface="Arial"/>
              </a:rPr>
              <a:t>on </a:t>
            </a:r>
            <a:r>
              <a:rPr dirty="0" sz="1200" spc="-15">
                <a:latin typeface="Arial"/>
                <a:cs typeface="Arial"/>
              </a:rPr>
              <a:t>the  </a:t>
            </a:r>
            <a:r>
              <a:rPr dirty="0" sz="1200" spc="-10">
                <a:latin typeface="Arial"/>
                <a:cs typeface="Arial"/>
              </a:rPr>
              <a:t>“minimum </a:t>
            </a:r>
            <a:r>
              <a:rPr dirty="0" sz="1200" spc="-60">
                <a:latin typeface="Arial"/>
                <a:cs typeface="Arial"/>
              </a:rPr>
              <a:t>necessary”</a:t>
            </a:r>
            <a:r>
              <a:rPr dirty="0" sz="1200" spc="-12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requirement,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75">
                <a:latin typeface="Arial"/>
                <a:cs typeface="Arial"/>
              </a:rPr>
              <a:t>see</a:t>
            </a:r>
            <a:r>
              <a:rPr dirty="0" sz="1200" spc="-75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dirty="0" sz="1200" spc="-45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u="sng" sz="1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http://www.hhs.gov/ocr/privacy/hipaa/faq/minimum_necessary/207.html</a:t>
            </a:r>
            <a:r>
              <a:rPr dirty="0" sz="1200" spc="-2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</a:t>
            </a:r>
            <a:r>
              <a:rPr dirty="0" u="sng" sz="12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95885">
              <a:lnSpc>
                <a:spcPct val="101699"/>
              </a:lnSpc>
            </a:pPr>
            <a:r>
              <a:rPr dirty="0" sz="1200" spc="-45">
                <a:latin typeface="Arial"/>
                <a:cs typeface="Arial"/>
              </a:rPr>
              <a:t>Under </a:t>
            </a:r>
            <a:r>
              <a:rPr dirty="0" sz="1200" spc="-100">
                <a:latin typeface="Arial"/>
                <a:cs typeface="Arial"/>
              </a:rPr>
              <a:t>HIPAA,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20">
                <a:latin typeface="Arial"/>
                <a:cs typeface="Arial"/>
              </a:rPr>
              <a:t>facility </a:t>
            </a:r>
            <a:r>
              <a:rPr dirty="0" sz="1200" spc="-15">
                <a:latin typeface="Arial"/>
                <a:cs typeface="Arial"/>
              </a:rPr>
              <a:t>permitted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65">
                <a:latin typeface="Arial"/>
                <a:cs typeface="Arial"/>
              </a:rPr>
              <a:t>share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5">
                <a:latin typeface="Arial"/>
                <a:cs typeface="Arial"/>
              </a:rPr>
              <a:t>with </a:t>
            </a:r>
            <a:r>
              <a:rPr dirty="0" sz="1200" spc="-30">
                <a:latin typeface="Arial"/>
                <a:cs typeface="Arial"/>
              </a:rPr>
              <a:t>another 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20">
                <a:latin typeface="Arial"/>
                <a:cs typeface="Arial"/>
              </a:rPr>
              <a:t>facility </a:t>
            </a:r>
            <a:r>
              <a:rPr dirty="0" sz="1200">
                <a:latin typeface="Arial"/>
                <a:cs typeface="Arial"/>
              </a:rPr>
              <a:t>that </a:t>
            </a:r>
            <a:r>
              <a:rPr dirty="0" sz="1200" spc="-45">
                <a:latin typeface="Arial"/>
                <a:cs typeface="Arial"/>
              </a:rPr>
              <a:t>previously  </a:t>
            </a:r>
            <a:r>
              <a:rPr dirty="0" sz="1200" spc="-20">
                <a:latin typeface="Arial"/>
                <a:cs typeface="Arial"/>
              </a:rPr>
              <a:t>treated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or</a:t>
            </a:r>
            <a:r>
              <a:rPr dirty="0" sz="1200" spc="-65">
                <a:latin typeface="Arial"/>
                <a:cs typeface="Arial"/>
              </a:rPr>
              <a:t> housed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patient,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patient’s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authorization,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purposes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notifying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this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source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facility 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20">
                <a:latin typeface="Arial"/>
                <a:cs typeface="Arial"/>
              </a:rPr>
              <a:t>potential </a:t>
            </a:r>
            <a:r>
              <a:rPr dirty="0" sz="1200" spc="-35">
                <a:latin typeface="Arial"/>
                <a:cs typeface="Arial"/>
              </a:rPr>
              <a:t>complication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30">
                <a:latin typeface="Arial"/>
                <a:cs typeface="Arial"/>
              </a:rPr>
              <a:t>related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55">
                <a:latin typeface="Arial"/>
                <a:cs typeface="Arial"/>
              </a:rPr>
              <a:t>care </a:t>
            </a:r>
            <a:r>
              <a:rPr dirty="0" sz="1200" spc="-40">
                <a:latin typeface="Arial"/>
                <a:cs typeface="Arial"/>
              </a:rPr>
              <a:t>provided </a:t>
            </a:r>
            <a:r>
              <a:rPr dirty="0" sz="1200" spc="-20">
                <a:latin typeface="Arial"/>
                <a:cs typeface="Arial"/>
              </a:rPr>
              <a:t>at the </a:t>
            </a:r>
            <a:r>
              <a:rPr dirty="0" sz="1200" spc="-65">
                <a:latin typeface="Arial"/>
                <a:cs typeface="Arial"/>
              </a:rPr>
              <a:t>source </a:t>
            </a:r>
            <a:r>
              <a:rPr dirty="0" sz="1200" spc="-15">
                <a:latin typeface="Arial"/>
                <a:cs typeface="Arial"/>
              </a:rPr>
              <a:t>facility </a:t>
            </a:r>
            <a:r>
              <a:rPr dirty="0" sz="1200" spc="-90">
                <a:latin typeface="Arial"/>
                <a:cs typeface="Arial"/>
              </a:rPr>
              <a:t>so </a:t>
            </a:r>
            <a:r>
              <a:rPr dirty="0" sz="1200" spc="-114">
                <a:latin typeface="Arial"/>
                <a:cs typeface="Arial"/>
              </a:rPr>
              <a:t>as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15">
                <a:latin typeface="Arial"/>
                <a:cs typeface="Arial"/>
              </a:rPr>
              <a:t>monitor  </a:t>
            </a:r>
            <a:r>
              <a:rPr dirty="0" sz="1200" spc="-55">
                <a:latin typeface="Arial"/>
                <a:cs typeface="Arial"/>
              </a:rPr>
              <a:t>and </a:t>
            </a:r>
            <a:r>
              <a:rPr dirty="0" sz="1200" spc="-35">
                <a:latin typeface="Arial"/>
                <a:cs typeface="Arial"/>
              </a:rPr>
              <a:t>improve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55">
                <a:latin typeface="Arial"/>
                <a:cs typeface="Arial"/>
              </a:rPr>
              <a:t>and </a:t>
            </a:r>
            <a:r>
              <a:rPr dirty="0" sz="1200" spc="-30">
                <a:latin typeface="Arial"/>
                <a:cs typeface="Arial"/>
              </a:rPr>
              <a:t>prevent </a:t>
            </a:r>
            <a:r>
              <a:rPr dirty="0" sz="1200" spc="-10">
                <a:latin typeface="Arial"/>
                <a:cs typeface="Arial"/>
              </a:rPr>
              <a:t>future</a:t>
            </a:r>
            <a:r>
              <a:rPr dirty="0" sz="1200" spc="-1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complications?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469900" marR="20955" indent="-228600">
              <a:lnSpc>
                <a:spcPct val="102499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200" spc="-110">
                <a:latin typeface="Arial"/>
                <a:cs typeface="Arial"/>
              </a:rPr>
              <a:t>A </a:t>
            </a:r>
            <a:r>
              <a:rPr dirty="0" sz="1200" spc="-35">
                <a:latin typeface="Arial"/>
                <a:cs typeface="Arial"/>
              </a:rPr>
              <a:t>hospital </a:t>
            </a:r>
            <a:r>
              <a:rPr dirty="0" sz="1200" spc="-25">
                <a:latin typeface="Arial"/>
                <a:cs typeface="Arial"/>
              </a:rPr>
              <a:t>identifies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5">
                <a:latin typeface="Arial"/>
                <a:cs typeface="Arial"/>
              </a:rPr>
              <a:t>surgical </a:t>
            </a:r>
            <a:r>
              <a:rPr dirty="0" sz="1200" spc="-35">
                <a:latin typeface="Arial"/>
                <a:cs typeface="Arial"/>
              </a:rPr>
              <a:t>site </a:t>
            </a:r>
            <a:r>
              <a:rPr dirty="0" sz="1200" spc="-25">
                <a:latin typeface="Arial"/>
                <a:cs typeface="Arial"/>
              </a:rPr>
              <a:t>infection </a:t>
            </a:r>
            <a:r>
              <a:rPr dirty="0" sz="1200" spc="-125">
                <a:latin typeface="Arial"/>
                <a:cs typeface="Arial"/>
              </a:rPr>
              <a:t>(SSI)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35">
                <a:latin typeface="Arial"/>
                <a:cs typeface="Arial"/>
              </a:rPr>
              <a:t>probably </a:t>
            </a:r>
            <a:r>
              <a:rPr dirty="0" sz="1200" spc="-15">
                <a:latin typeface="Arial"/>
                <a:cs typeface="Arial"/>
              </a:rPr>
              <a:t>attributable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75">
                <a:latin typeface="Arial"/>
                <a:cs typeface="Arial"/>
              </a:rPr>
              <a:t>an </a:t>
            </a:r>
            <a:r>
              <a:rPr dirty="0" sz="1200" spc="-35">
                <a:latin typeface="Arial"/>
                <a:cs typeface="Arial"/>
              </a:rPr>
              <a:t>ambulatory </a:t>
            </a:r>
            <a:r>
              <a:rPr dirty="0" sz="1200" spc="-60">
                <a:latin typeface="Arial"/>
                <a:cs typeface="Arial"/>
              </a:rPr>
              <a:t>surgical 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20">
                <a:latin typeface="Arial"/>
                <a:cs typeface="Arial"/>
              </a:rPr>
              <a:t>facility </a:t>
            </a:r>
            <a:r>
              <a:rPr dirty="0" sz="1200" spc="-15">
                <a:latin typeface="Arial"/>
                <a:cs typeface="Arial"/>
              </a:rPr>
              <a:t>and/or </a:t>
            </a:r>
            <a:r>
              <a:rPr dirty="0" sz="1200" spc="-60">
                <a:latin typeface="Arial"/>
                <a:cs typeface="Arial"/>
              </a:rPr>
              <a:t>surgeon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25">
                <a:latin typeface="Arial"/>
                <a:cs typeface="Arial"/>
              </a:rPr>
              <a:t>performed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5">
                <a:latin typeface="Arial"/>
                <a:cs typeface="Arial"/>
              </a:rPr>
              <a:t>surgery </a:t>
            </a:r>
            <a:r>
              <a:rPr dirty="0" sz="1200" spc="-5">
                <a:latin typeface="Arial"/>
                <a:cs typeface="Arial"/>
              </a:rPr>
              <a:t>within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5">
                <a:latin typeface="Arial"/>
                <a:cs typeface="Arial"/>
              </a:rPr>
              <a:t>past </a:t>
            </a:r>
            <a:r>
              <a:rPr dirty="0" sz="1200" spc="-60">
                <a:latin typeface="Arial"/>
                <a:cs typeface="Arial"/>
              </a:rPr>
              <a:t>12 </a:t>
            </a:r>
            <a:r>
              <a:rPr dirty="0" sz="1200" spc="-40">
                <a:latin typeface="Arial"/>
                <a:cs typeface="Arial"/>
              </a:rPr>
              <a:t>months.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35">
                <a:latin typeface="Arial"/>
                <a:cs typeface="Arial"/>
              </a:rPr>
              <a:t>hospital </a:t>
            </a:r>
            <a:r>
              <a:rPr dirty="0" sz="1200" spc="-100">
                <a:latin typeface="Arial"/>
                <a:cs typeface="Arial"/>
              </a:rPr>
              <a:t>seeks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0" y="8967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56350" y="6162802"/>
            <a:ext cx="351234" cy="253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85849" y="8134222"/>
            <a:ext cx="233795" cy="233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2004" y="436880"/>
            <a:ext cx="431927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Chapter </a:t>
            </a:r>
            <a:r>
              <a:rPr dirty="0" sz="1600" spc="-100" b="1">
                <a:solidFill>
                  <a:srgbClr val="4F81BC"/>
                </a:solidFill>
                <a:latin typeface="Georgia"/>
                <a:cs typeface="Georgia"/>
              </a:rPr>
              <a:t>3: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Preparation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for External</a:t>
            </a:r>
            <a:r>
              <a:rPr dirty="0" sz="1600" spc="16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1100" b="1">
                <a:solidFill>
                  <a:srgbClr val="4F81BC"/>
                </a:solidFill>
                <a:latin typeface="Georgia"/>
                <a:cs typeface="Georgia"/>
              </a:rPr>
              <a:t>1.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Assure or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update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validator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expertise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 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2016</a:t>
            </a:r>
            <a:r>
              <a:rPr dirty="0" sz="1100" spc="16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definitions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52" y="1486153"/>
            <a:ext cx="5938520" cy="275272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ts val="1275"/>
              </a:lnSpc>
            </a:pP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CLABSI,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aware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important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changes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NHSN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require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surveillance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for,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reporting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of,</a:t>
            </a:r>
            <a:endParaRPr sz="1100">
              <a:latin typeface="Trebuchet MS"/>
              <a:cs typeface="Trebuchet MS"/>
            </a:endParaRPr>
          </a:p>
          <a:p>
            <a:pPr marL="68580" marR="260985">
              <a:lnSpc>
                <a:spcPct val="116799"/>
              </a:lnSpc>
              <a:spcBef>
                <a:spcPts val="5"/>
              </a:spcBef>
            </a:pP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Mucosal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Barrier Injury-Laboratory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Confirmed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Bloodstream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Infection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(MBI-LCBI)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events. 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Additionally,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definition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neutropenia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MBI-LCBI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criteria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was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expanded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 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2016.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These 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additions and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definitions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can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affect case-ascertainment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classification for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CLABSI</a:t>
            </a:r>
            <a:r>
              <a:rPr dirty="0" sz="1100" spc="-1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events.</a:t>
            </a:r>
            <a:endParaRPr sz="1100">
              <a:latin typeface="Trebuchet MS"/>
              <a:cs typeface="Trebuchet MS"/>
            </a:endParaRPr>
          </a:p>
          <a:p>
            <a:pPr marL="68580" marR="187960">
              <a:lnSpc>
                <a:spcPct val="117000"/>
              </a:lnSpc>
              <a:spcBef>
                <a:spcPts val="5"/>
              </a:spcBef>
            </a:pP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Validators </a:t>
            </a:r>
            <a:r>
              <a:rPr dirty="0" sz="1100" spc="-20" b="1">
                <a:solidFill>
                  <a:srgbClr val="4F81BC"/>
                </a:solidFill>
                <a:latin typeface="Trebuchet MS"/>
                <a:cs typeface="Trebuchet MS"/>
              </a:rPr>
              <a:t>MUST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familiar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these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correctly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audit </a:t>
            </a: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NHSN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cases.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Medical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Records 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Abstraction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Tools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are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also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designed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support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these changes.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Additional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instructions for location 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mapping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may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affect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location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attribution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risk adjustment for device-associated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events,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part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audit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survey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process.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67945" marR="167640">
              <a:lnSpc>
                <a:spcPct val="116799"/>
              </a:lnSpc>
              <a:spcBef>
                <a:spcPts val="5"/>
              </a:spcBef>
            </a:pP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SSI,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aware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important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changes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definitions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include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addition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of: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height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weight; 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diabetes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status;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incisional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closure type (primary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vs.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non-primary);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modified definition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procedure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duration.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SSI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definition changes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can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affect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reporting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procedures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(denominators) 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SSI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case-ascertainment (numerators).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Validators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need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familiar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these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changes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correctly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audit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procedures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SSIs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254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NHSN.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389856"/>
            <a:ext cx="5880100" cy="13976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dirty="0" sz="1100" spc="-55">
                <a:latin typeface="Arial"/>
                <a:cs typeface="Arial"/>
              </a:rPr>
              <a:t>Surveillance and </a:t>
            </a:r>
            <a:r>
              <a:rPr dirty="0" sz="1100" spc="-25">
                <a:latin typeface="Arial"/>
                <a:cs typeface="Arial"/>
              </a:rPr>
              <a:t>validation require </a:t>
            </a:r>
            <a:r>
              <a:rPr dirty="0" sz="1100" spc="-35">
                <a:latin typeface="Arial"/>
                <a:cs typeface="Arial"/>
              </a:rPr>
              <a:t>rigorous </a:t>
            </a:r>
            <a:r>
              <a:rPr dirty="0" sz="1100" spc="-55">
                <a:latin typeface="Arial"/>
                <a:cs typeface="Arial"/>
              </a:rPr>
              <a:t>adherence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standard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0">
                <a:latin typeface="Arial"/>
                <a:cs typeface="Arial"/>
              </a:rPr>
              <a:t>protocols, </a:t>
            </a:r>
            <a:r>
              <a:rPr dirty="0" sz="1100" spc="-45">
                <a:latin typeface="Arial"/>
                <a:cs typeface="Arial"/>
              </a:rPr>
              <a:t>surveillance  </a:t>
            </a:r>
            <a:r>
              <a:rPr dirty="0" sz="1100" spc="-40">
                <a:latin typeface="Arial"/>
                <a:cs typeface="Arial"/>
              </a:rPr>
              <a:t>methods,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30">
                <a:latin typeface="Arial"/>
                <a:cs typeface="Arial"/>
              </a:rPr>
              <a:t>NSHN </a:t>
            </a:r>
            <a:r>
              <a:rPr dirty="0" sz="1100" spc="-25">
                <a:latin typeface="Arial"/>
                <a:cs typeface="Arial"/>
              </a:rPr>
              <a:t>definitions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>
                <a:latin typeface="Arial"/>
                <a:cs typeface="Arial"/>
              </a:rPr>
              <a:t>written. </a:t>
            </a:r>
            <a:r>
              <a:rPr dirty="0" sz="1100" spc="-75">
                <a:latin typeface="Arial"/>
                <a:cs typeface="Arial"/>
              </a:rPr>
              <a:t>Persons </a:t>
            </a:r>
            <a:r>
              <a:rPr dirty="0" sz="1100" spc="-40">
                <a:latin typeface="Arial"/>
                <a:cs typeface="Arial"/>
              </a:rPr>
              <a:t>conducting </a:t>
            </a:r>
            <a:r>
              <a:rPr dirty="0" sz="1100" spc="-35">
                <a:latin typeface="Arial"/>
                <a:cs typeface="Arial"/>
              </a:rPr>
              <a:t>audits must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5">
                <a:latin typeface="Arial"/>
                <a:cs typeface="Arial"/>
              </a:rPr>
              <a:t>trained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0">
                <a:latin typeface="Arial"/>
                <a:cs typeface="Arial"/>
              </a:rPr>
              <a:t>NHSN  </a:t>
            </a:r>
            <a:r>
              <a:rPr dirty="0" sz="1100" spc="-45">
                <a:latin typeface="Arial"/>
                <a:cs typeface="Arial"/>
              </a:rPr>
              <a:t>specifications, </a:t>
            </a:r>
            <a:r>
              <a:rPr dirty="0" sz="1100" spc="-35">
                <a:latin typeface="Arial"/>
                <a:cs typeface="Arial"/>
              </a:rPr>
              <a:t>remain </a:t>
            </a:r>
            <a:r>
              <a:rPr dirty="0" sz="1100" spc="-25">
                <a:latin typeface="Arial"/>
                <a:cs typeface="Arial"/>
              </a:rPr>
              <a:t>up-to-date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75">
                <a:latin typeface="Arial"/>
                <a:cs typeface="Arial"/>
              </a:rPr>
              <a:t>changes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made,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commit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25">
                <a:latin typeface="Arial"/>
                <a:cs typeface="Arial"/>
              </a:rPr>
              <a:t>appropriate </a:t>
            </a:r>
            <a:r>
              <a:rPr dirty="0" sz="1100" spc="-130">
                <a:latin typeface="Arial"/>
                <a:cs typeface="Arial"/>
              </a:rPr>
              <a:t>NHSN 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definitions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validate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system.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addition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reporter </a:t>
            </a:r>
            <a:r>
              <a:rPr dirty="0" sz="1100" spc="-25">
                <a:latin typeface="Arial"/>
                <a:cs typeface="Arial"/>
              </a:rPr>
              <a:t>training  </a:t>
            </a:r>
            <a:r>
              <a:rPr dirty="0" sz="1100" spc="-55">
                <a:latin typeface="Arial"/>
                <a:cs typeface="Arial"/>
              </a:rPr>
              <a:t>resources, </a:t>
            </a:r>
            <a:r>
              <a:rPr dirty="0" sz="1100" spc="-25">
                <a:latin typeface="Arial"/>
                <a:cs typeface="Arial"/>
              </a:rPr>
              <a:t>validator training </a:t>
            </a:r>
            <a:r>
              <a:rPr dirty="0" sz="1100" spc="-55">
                <a:latin typeface="Arial"/>
                <a:cs typeface="Arial"/>
              </a:rPr>
              <a:t>resources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 spc="-4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5">
                <a:latin typeface="Arial"/>
                <a:cs typeface="Arial"/>
              </a:rPr>
              <a:t>website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expanded </a:t>
            </a:r>
            <a:r>
              <a:rPr dirty="0" sz="1100" spc="-15">
                <a:latin typeface="Arial"/>
                <a:cs typeface="Arial"/>
              </a:rPr>
              <a:t>in the  </a:t>
            </a:r>
            <a:r>
              <a:rPr dirty="0" sz="1100" spc="-5">
                <a:latin typeface="Arial"/>
                <a:cs typeface="Arial"/>
              </a:rPr>
              <a:t>future </a:t>
            </a:r>
            <a:r>
              <a:rPr dirty="0" sz="1100" spc="-20">
                <a:latin typeface="Arial"/>
                <a:cs typeface="Arial"/>
              </a:rPr>
              <a:t>(</a:t>
            </a:r>
            <a:r>
              <a:rPr dirty="0" sz="1100" spc="-20">
                <a:latin typeface="Arial"/>
                <a:cs typeface="Arial"/>
                <a:hlinkClick r:id="rId5"/>
              </a:rPr>
              <a:t>http://www.cdc.gov/nhsn/validation/2016/index.html).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35">
                <a:latin typeface="Arial"/>
                <a:cs typeface="Arial"/>
              </a:rPr>
              <a:t>trainings </a:t>
            </a:r>
            <a:r>
              <a:rPr dirty="0" sz="1100" spc="-45">
                <a:latin typeface="Arial"/>
                <a:cs typeface="Arial"/>
              </a:rPr>
              <a:t>are available </a:t>
            </a:r>
            <a:r>
              <a:rPr dirty="0" sz="1100" spc="-30">
                <a:latin typeface="Arial"/>
                <a:cs typeface="Arial"/>
              </a:rPr>
              <a:t>on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training </a:t>
            </a:r>
            <a:r>
              <a:rPr dirty="0" sz="1100" spc="-35">
                <a:latin typeface="Arial"/>
                <a:cs typeface="Arial"/>
              </a:rPr>
              <a:t>website. </a:t>
            </a:r>
            <a:r>
              <a:rPr dirty="0" sz="1100" spc="-80">
                <a:latin typeface="Arial"/>
                <a:cs typeface="Arial"/>
              </a:rPr>
              <a:t>They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listed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order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recommendation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validators: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704" y="5811901"/>
          <a:ext cx="5908040" cy="2760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/>
                <a:gridCol w="2230120"/>
                <a:gridCol w="2456815"/>
              </a:tblGrid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Type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1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30" b="1">
                          <a:latin typeface="Trebuchet MS"/>
                          <a:cs typeface="Trebuchet MS"/>
                        </a:rPr>
                        <a:t>NHSN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Training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Recommended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Validator</a:t>
                      </a:r>
                      <a:r>
                        <a:rPr dirty="0" sz="11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Standard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Symbol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Key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for Online </a:t>
                      </a: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NHSN</a:t>
                      </a:r>
                      <a:r>
                        <a:rPr dirty="0" sz="1100" spc="-1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Training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Types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(Examples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1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below)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47307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Online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lti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Instruction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Modules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Assure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0287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successfully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courses 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component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they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will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validate,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provide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copies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certificates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completion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Self-paced,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interactive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trainings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8159" marR="67310">
                        <a:lnSpc>
                          <a:spcPct val="10180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gain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in-depth</a:t>
                      </a:r>
                      <a:r>
                        <a:rPr dirty="0" sz="11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knowledge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HAI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definitions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Slide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sets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Highly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recommended: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Slide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presentations include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case-studies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86385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help validators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implement</a:t>
                      </a:r>
                      <a:r>
                        <a:rPr dirty="0" sz="11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basic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content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presented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HAI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webinars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Presentations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studies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815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walk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difficult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8159" marR="7493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1100" spc="-95">
                          <a:latin typeface="Arial"/>
                          <a:cs typeface="Arial"/>
                        </a:rPr>
                        <a:t>cases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learn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apply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definitions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accurately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Webinars</a:t>
                      </a:r>
                      <a:r>
                        <a:rPr dirty="0" sz="11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&amp;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Podcasts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Basic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prerequisite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prospective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90525">
                        <a:lnSpc>
                          <a:spcPct val="10180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validators;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Basic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HAI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Webinars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podcasts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8159" marR="294005">
                        <a:lnSpc>
                          <a:spcPct val="10180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provide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basic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protocols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441348" y="7042150"/>
            <a:ext cx="300037" cy="299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9284" y="7905622"/>
            <a:ext cx="233680" cy="204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5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36880"/>
            <a:ext cx="6805295" cy="696658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69900" marR="88900">
              <a:lnSpc>
                <a:spcPct val="101699"/>
              </a:lnSpc>
              <a:spcBef>
                <a:spcPts val="75"/>
              </a:spcBef>
            </a:pP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notify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ambulatory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surgical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15">
                <a:latin typeface="Arial"/>
                <a:cs typeface="Arial"/>
              </a:rPr>
              <a:t>facility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about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45">
                <a:latin typeface="Arial"/>
                <a:cs typeface="Arial"/>
              </a:rPr>
              <a:t>SSI,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a</a:t>
            </a:r>
            <a:r>
              <a:rPr dirty="0" sz="1200" spc="-55">
                <a:latin typeface="Arial"/>
                <a:cs typeface="Arial"/>
              </a:rPr>
              <a:t> given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situation,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notify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surgeon  </a:t>
            </a:r>
            <a:r>
              <a:rPr dirty="0" sz="1200" spc="-25">
                <a:latin typeface="Arial"/>
                <a:cs typeface="Arial"/>
              </a:rPr>
              <a:t>directly.</a:t>
            </a:r>
            <a:endParaRPr sz="1200">
              <a:latin typeface="Arial"/>
              <a:cs typeface="Arial"/>
            </a:endParaRPr>
          </a:p>
          <a:p>
            <a:pPr marL="469900" marR="5080" indent="-228600">
              <a:lnSpc>
                <a:spcPct val="101800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200" spc="-110">
                <a:latin typeface="Arial"/>
                <a:cs typeface="Arial"/>
              </a:rPr>
              <a:t>A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20">
                <a:latin typeface="Arial"/>
                <a:cs typeface="Arial"/>
              </a:rPr>
              <a:t>admitted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45">
                <a:latin typeface="Arial"/>
                <a:cs typeface="Arial"/>
              </a:rPr>
              <a:t>Hospital </a:t>
            </a:r>
            <a:r>
              <a:rPr dirty="0" sz="1200" spc="-150">
                <a:latin typeface="Arial"/>
                <a:cs typeface="Arial"/>
              </a:rPr>
              <a:t>B </a:t>
            </a:r>
            <a:r>
              <a:rPr dirty="0" sz="1200">
                <a:latin typeface="Arial"/>
                <a:cs typeface="Arial"/>
              </a:rPr>
              <a:t>with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5">
                <a:latin typeface="Arial"/>
                <a:cs typeface="Arial"/>
              </a:rPr>
              <a:t>surgical </a:t>
            </a:r>
            <a:r>
              <a:rPr dirty="0" sz="1200" spc="-35">
                <a:latin typeface="Arial"/>
                <a:cs typeface="Arial"/>
              </a:rPr>
              <a:t>site </a:t>
            </a:r>
            <a:r>
              <a:rPr dirty="0" sz="1200" spc="-20">
                <a:latin typeface="Arial"/>
                <a:cs typeface="Arial"/>
              </a:rPr>
              <a:t>infection </a:t>
            </a:r>
            <a:r>
              <a:rPr dirty="0" sz="1200" spc="-125">
                <a:latin typeface="Arial"/>
                <a:cs typeface="Arial"/>
              </a:rPr>
              <a:t>(SSI) </a:t>
            </a:r>
            <a:r>
              <a:rPr dirty="0" sz="1200" spc="-5">
                <a:latin typeface="Arial"/>
                <a:cs typeface="Arial"/>
              </a:rPr>
              <a:t>after </a:t>
            </a:r>
            <a:r>
              <a:rPr dirty="0" sz="1200" spc="-65">
                <a:latin typeface="Arial"/>
                <a:cs typeface="Arial"/>
              </a:rPr>
              <a:t>an </a:t>
            </a:r>
            <a:r>
              <a:rPr dirty="0" sz="1200" spc="-30">
                <a:latin typeface="Arial"/>
                <a:cs typeface="Arial"/>
              </a:rPr>
              <a:t>operation </a:t>
            </a:r>
            <a:r>
              <a:rPr dirty="0" sz="1200" spc="-15">
                <a:latin typeface="Arial"/>
                <a:cs typeface="Arial"/>
              </a:rPr>
              <a:t>at </a:t>
            </a:r>
            <a:r>
              <a:rPr dirty="0" sz="1200" spc="-30">
                <a:latin typeface="Arial"/>
                <a:cs typeface="Arial"/>
              </a:rPr>
              <a:t>another  </a:t>
            </a:r>
            <a:r>
              <a:rPr dirty="0" sz="1200" spc="-35">
                <a:latin typeface="Arial"/>
                <a:cs typeface="Arial"/>
              </a:rPr>
              <a:t>hospital </a:t>
            </a:r>
            <a:r>
              <a:rPr dirty="0" sz="1200" spc="-45">
                <a:latin typeface="Arial"/>
                <a:cs typeface="Arial"/>
              </a:rPr>
              <a:t>(Hospital </a:t>
            </a:r>
            <a:r>
              <a:rPr dirty="0" sz="1200" spc="-60">
                <a:latin typeface="Arial"/>
                <a:cs typeface="Arial"/>
              </a:rPr>
              <a:t>A), </a:t>
            </a:r>
            <a:r>
              <a:rPr dirty="0" sz="1200" spc="-40">
                <a:latin typeface="Arial"/>
                <a:cs typeface="Arial"/>
              </a:rPr>
              <a:t>where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60">
                <a:latin typeface="Arial"/>
                <a:cs typeface="Arial"/>
              </a:rPr>
              <a:t>had been </a:t>
            </a:r>
            <a:r>
              <a:rPr dirty="0" sz="1200" spc="-35">
                <a:latin typeface="Arial"/>
                <a:cs typeface="Arial"/>
              </a:rPr>
              <a:t>operated </a:t>
            </a:r>
            <a:r>
              <a:rPr dirty="0" sz="1200" spc="-45">
                <a:latin typeface="Arial"/>
                <a:cs typeface="Arial"/>
              </a:rPr>
              <a:t>on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25">
                <a:latin typeface="Arial"/>
                <a:cs typeface="Arial"/>
              </a:rPr>
              <a:t>then </a:t>
            </a:r>
            <a:r>
              <a:rPr dirty="0" sz="1200" spc="-60">
                <a:latin typeface="Arial"/>
                <a:cs typeface="Arial"/>
              </a:rPr>
              <a:t>discharged </a:t>
            </a:r>
            <a:r>
              <a:rPr dirty="0" sz="1200" spc="-5">
                <a:latin typeface="Arial"/>
                <a:cs typeface="Arial"/>
              </a:rPr>
              <a:t>without </a:t>
            </a:r>
            <a:r>
              <a:rPr dirty="0" sz="1200" spc="-85">
                <a:latin typeface="Arial"/>
                <a:cs typeface="Arial"/>
              </a:rPr>
              <a:t>signs </a:t>
            </a:r>
            <a:r>
              <a:rPr dirty="0" sz="1200" spc="-15">
                <a:latin typeface="Arial"/>
                <a:cs typeface="Arial"/>
              </a:rPr>
              <a:t>or  </a:t>
            </a:r>
            <a:r>
              <a:rPr dirty="0" sz="1200" spc="-55">
                <a:latin typeface="Arial"/>
                <a:cs typeface="Arial"/>
              </a:rPr>
              <a:t>symptoms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20">
                <a:latin typeface="Arial"/>
                <a:cs typeface="Arial"/>
              </a:rPr>
              <a:t>infection. </a:t>
            </a:r>
            <a:r>
              <a:rPr dirty="0" sz="1200" spc="-95">
                <a:latin typeface="Arial"/>
                <a:cs typeface="Arial"/>
              </a:rPr>
              <a:t>Because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35">
                <a:latin typeface="Arial"/>
                <a:cs typeface="Arial"/>
              </a:rPr>
              <a:t>federal requirements </a:t>
            </a:r>
            <a:r>
              <a:rPr dirty="0" sz="1200" spc="-55">
                <a:latin typeface="Arial"/>
                <a:cs typeface="Arial"/>
              </a:rPr>
              <a:t>(e.g.,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70">
                <a:latin typeface="Arial"/>
                <a:cs typeface="Arial"/>
              </a:rPr>
              <a:t>Centers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45">
                <a:latin typeface="Arial"/>
                <a:cs typeface="Arial"/>
              </a:rPr>
              <a:t>Medicare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40">
                <a:latin typeface="Arial"/>
                <a:cs typeface="Arial"/>
              </a:rPr>
              <a:t>Medicaid  </a:t>
            </a:r>
            <a:r>
              <a:rPr dirty="0" sz="1200" spc="-70">
                <a:latin typeface="Arial"/>
                <a:cs typeface="Arial"/>
              </a:rPr>
              <a:t>Services’ </a:t>
            </a:r>
            <a:r>
              <a:rPr dirty="0" sz="1200" spc="-25">
                <a:latin typeface="Arial"/>
                <a:cs typeface="Arial"/>
              </a:rPr>
              <a:t>Inpatient </a:t>
            </a:r>
            <a:r>
              <a:rPr dirty="0" sz="1200" spc="-35">
                <a:latin typeface="Arial"/>
                <a:cs typeface="Arial"/>
              </a:rPr>
              <a:t>Quality </a:t>
            </a:r>
            <a:r>
              <a:rPr dirty="0" sz="1200" spc="-50">
                <a:latin typeface="Arial"/>
                <a:cs typeface="Arial"/>
              </a:rPr>
              <a:t>Reporting </a:t>
            </a:r>
            <a:r>
              <a:rPr dirty="0" sz="1200" spc="-40">
                <a:latin typeface="Arial"/>
                <a:cs typeface="Arial"/>
              </a:rPr>
              <a:t>program </a:t>
            </a:r>
            <a:r>
              <a:rPr dirty="0" sz="1200" spc="-35">
                <a:latin typeface="Arial"/>
                <a:cs typeface="Arial"/>
              </a:rPr>
              <a:t>requirements)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40">
                <a:latin typeface="Arial"/>
                <a:cs typeface="Arial"/>
              </a:rPr>
              <a:t>state </a:t>
            </a:r>
            <a:r>
              <a:rPr dirty="0" sz="1200" spc="-35">
                <a:latin typeface="Arial"/>
                <a:cs typeface="Arial"/>
              </a:rPr>
              <a:t>law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40">
                <a:latin typeface="Arial"/>
                <a:cs typeface="Arial"/>
              </a:rPr>
              <a:t>policy, </a:t>
            </a:r>
            <a:r>
              <a:rPr dirty="0" sz="1200" spc="-15">
                <a:latin typeface="Arial"/>
                <a:cs typeface="Arial"/>
              </a:rPr>
              <a:t>both </a:t>
            </a:r>
            <a:r>
              <a:rPr dirty="0" sz="1200" spc="-45">
                <a:latin typeface="Arial"/>
                <a:cs typeface="Arial"/>
              </a:rPr>
              <a:t>hospitals </a:t>
            </a:r>
            <a:r>
              <a:rPr dirty="0" sz="1200" spc="-55">
                <a:latin typeface="Arial"/>
                <a:cs typeface="Arial"/>
              </a:rPr>
              <a:t>are  </a:t>
            </a:r>
            <a:r>
              <a:rPr dirty="0" sz="1200" spc="-25">
                <a:latin typeface="Arial"/>
                <a:cs typeface="Arial"/>
              </a:rPr>
              <a:t>committed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5">
                <a:latin typeface="Arial"/>
                <a:cs typeface="Arial"/>
              </a:rPr>
              <a:t>reporting all </a:t>
            </a:r>
            <a:r>
              <a:rPr dirty="0" sz="1200" spc="-170">
                <a:latin typeface="Arial"/>
                <a:cs typeface="Arial"/>
              </a:rPr>
              <a:t>SSIs </a:t>
            </a:r>
            <a:r>
              <a:rPr dirty="0" sz="1200" spc="-25">
                <a:latin typeface="Arial"/>
                <a:cs typeface="Arial"/>
              </a:rPr>
              <a:t>following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type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25">
                <a:latin typeface="Arial"/>
                <a:cs typeface="Arial"/>
              </a:rPr>
              <a:t>operation </a:t>
            </a:r>
            <a:r>
              <a:rPr dirty="0" sz="1200" spc="-30">
                <a:latin typeface="Arial"/>
                <a:cs typeface="Arial"/>
              </a:rPr>
              <a:t>performed </a:t>
            </a:r>
            <a:r>
              <a:rPr dirty="0" sz="1200" spc="-45">
                <a:latin typeface="Arial"/>
                <a:cs typeface="Arial"/>
              </a:rPr>
              <a:t>on </a:t>
            </a:r>
            <a:r>
              <a:rPr dirty="0" sz="1200" spc="-20">
                <a:latin typeface="Arial"/>
                <a:cs typeface="Arial"/>
              </a:rPr>
              <a:t>the patient. </a:t>
            </a:r>
            <a:r>
              <a:rPr dirty="0" sz="1200" spc="-45">
                <a:latin typeface="Arial"/>
                <a:cs typeface="Arial"/>
              </a:rPr>
              <a:t>Hospital </a:t>
            </a:r>
            <a:r>
              <a:rPr dirty="0" sz="1200" spc="-150">
                <a:latin typeface="Arial"/>
                <a:cs typeface="Arial"/>
              </a:rPr>
              <a:t>B  </a:t>
            </a:r>
            <a:r>
              <a:rPr dirty="0" sz="1200" spc="-100">
                <a:latin typeface="Arial"/>
                <a:cs typeface="Arial"/>
              </a:rPr>
              <a:t>seeks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report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80">
                <a:latin typeface="Arial"/>
                <a:cs typeface="Arial"/>
              </a:rPr>
              <a:t>SSI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45">
                <a:latin typeface="Arial"/>
                <a:cs typeface="Arial"/>
              </a:rPr>
              <a:t>Hospital </a:t>
            </a:r>
            <a:r>
              <a:rPr dirty="0" sz="1200" spc="-70">
                <a:latin typeface="Arial"/>
                <a:cs typeface="Arial"/>
              </a:rPr>
              <a:t>A, </a:t>
            </a:r>
            <a:r>
              <a:rPr dirty="0" sz="1200" spc="-40">
                <a:latin typeface="Arial"/>
                <a:cs typeface="Arial"/>
              </a:rPr>
              <a:t>where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85">
                <a:latin typeface="Arial"/>
                <a:cs typeface="Arial"/>
              </a:rPr>
              <a:t>SSI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55">
                <a:latin typeface="Arial"/>
                <a:cs typeface="Arial"/>
              </a:rPr>
              <a:t>presumed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65">
                <a:latin typeface="Arial"/>
                <a:cs typeface="Arial"/>
              </a:rPr>
              <a:t>have </a:t>
            </a:r>
            <a:r>
              <a:rPr dirty="0" sz="1200" spc="-30">
                <a:latin typeface="Arial"/>
                <a:cs typeface="Arial"/>
              </a:rPr>
              <a:t>originated, </a:t>
            </a:r>
            <a:r>
              <a:rPr dirty="0" sz="1200" spc="-90">
                <a:latin typeface="Arial"/>
                <a:cs typeface="Arial"/>
              </a:rPr>
              <a:t>so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45">
                <a:latin typeface="Arial"/>
                <a:cs typeface="Arial"/>
              </a:rPr>
              <a:t>Hospital </a:t>
            </a:r>
            <a:r>
              <a:rPr dirty="0" sz="1200" spc="-110">
                <a:latin typeface="Arial"/>
                <a:cs typeface="Arial"/>
              </a:rPr>
              <a:t>A  </a:t>
            </a:r>
            <a:r>
              <a:rPr dirty="0" sz="1200" spc="-80">
                <a:latin typeface="Arial"/>
                <a:cs typeface="Arial"/>
              </a:rPr>
              <a:t>can </a:t>
            </a:r>
            <a:r>
              <a:rPr dirty="0" sz="1200" spc="-15">
                <a:latin typeface="Arial"/>
                <a:cs typeface="Arial"/>
              </a:rPr>
              <a:t>fully </a:t>
            </a:r>
            <a:r>
              <a:rPr dirty="0" sz="1200" spc="-50">
                <a:latin typeface="Arial"/>
                <a:cs typeface="Arial"/>
              </a:rPr>
              <a:t>account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70">
                <a:latin typeface="Arial"/>
                <a:cs typeface="Arial"/>
              </a:rPr>
              <a:t>SSIs </a:t>
            </a:r>
            <a:r>
              <a:rPr dirty="0" sz="1200" spc="-15">
                <a:latin typeface="Arial"/>
                <a:cs typeface="Arial"/>
              </a:rPr>
              <a:t>attributable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0">
                <a:latin typeface="Arial"/>
                <a:cs typeface="Arial"/>
              </a:rPr>
              <a:t>its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care.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Answer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203835">
              <a:lnSpc>
                <a:spcPct val="101699"/>
              </a:lnSpc>
              <a:spcBef>
                <a:spcPts val="5"/>
              </a:spcBef>
            </a:pP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110">
                <a:latin typeface="Arial"/>
                <a:cs typeface="Arial"/>
              </a:rPr>
              <a:t>HIPAA </a:t>
            </a:r>
            <a:r>
              <a:rPr dirty="0" sz="1200" spc="-70">
                <a:latin typeface="Arial"/>
                <a:cs typeface="Arial"/>
              </a:rPr>
              <a:t>Privacy </a:t>
            </a:r>
            <a:r>
              <a:rPr dirty="0" sz="1200" spc="-85">
                <a:latin typeface="Arial"/>
                <a:cs typeface="Arial"/>
              </a:rPr>
              <a:t>Rule </a:t>
            </a:r>
            <a:r>
              <a:rPr dirty="0" sz="1200" spc="-30">
                <a:latin typeface="Arial"/>
                <a:cs typeface="Arial"/>
              </a:rPr>
              <a:t>permits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10">
                <a:latin typeface="Arial"/>
                <a:cs typeface="Arial"/>
              </a:rPr>
              <a:t>entity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85">
                <a:latin typeface="Arial"/>
                <a:cs typeface="Arial"/>
              </a:rPr>
              <a:t>use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65">
                <a:latin typeface="Arial"/>
                <a:cs typeface="Arial"/>
              </a:rPr>
              <a:t>disclose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5">
                <a:latin typeface="Arial"/>
                <a:cs typeface="Arial"/>
              </a:rPr>
              <a:t>for </a:t>
            </a:r>
            <a:r>
              <a:rPr dirty="0" sz="1200" spc="-30">
                <a:latin typeface="Arial"/>
                <a:cs typeface="Arial"/>
              </a:rPr>
              <a:t>certain </a:t>
            </a:r>
            <a:r>
              <a:rPr dirty="0" sz="1200" spc="-15">
                <a:latin typeface="Arial"/>
                <a:cs typeface="Arial"/>
              </a:rPr>
              <a:t>“health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25">
                <a:latin typeface="Arial"/>
                <a:cs typeface="Arial"/>
              </a:rPr>
              <a:t>operations”  </a:t>
            </a:r>
            <a:r>
              <a:rPr dirty="0" sz="1200" spc="-65">
                <a:latin typeface="Arial"/>
                <a:cs typeface="Arial"/>
              </a:rPr>
              <a:t>purposes </a:t>
            </a:r>
            <a:r>
              <a:rPr dirty="0" sz="1200" spc="-5">
                <a:latin typeface="Arial"/>
                <a:cs typeface="Arial"/>
              </a:rPr>
              <a:t>without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authorization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20">
                <a:latin typeface="Arial"/>
                <a:cs typeface="Arial"/>
              </a:rPr>
              <a:t>the patient. </a:t>
            </a:r>
            <a:r>
              <a:rPr dirty="0" sz="1200" spc="-65">
                <a:latin typeface="Arial"/>
                <a:cs typeface="Arial"/>
              </a:rPr>
              <a:t>45 </a:t>
            </a:r>
            <a:r>
              <a:rPr dirty="0" sz="1200" spc="-215">
                <a:latin typeface="Arial"/>
                <a:cs typeface="Arial"/>
              </a:rPr>
              <a:t>CFR </a:t>
            </a:r>
            <a:r>
              <a:rPr dirty="0" sz="1200" spc="-55">
                <a:latin typeface="Arial"/>
                <a:cs typeface="Arial"/>
              </a:rPr>
              <a:t>164.506(c). </a:t>
            </a:r>
            <a:r>
              <a:rPr dirty="0" sz="1200" spc="-85">
                <a:latin typeface="Arial"/>
                <a:cs typeface="Arial"/>
              </a:rPr>
              <a:t>This </a:t>
            </a:r>
            <a:r>
              <a:rPr dirty="0" sz="1200" spc="-50">
                <a:latin typeface="Arial"/>
                <a:cs typeface="Arial"/>
              </a:rPr>
              <a:t>includes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10">
                <a:latin typeface="Arial"/>
                <a:cs typeface="Arial"/>
              </a:rPr>
              <a:t>entity  </a:t>
            </a:r>
            <a:r>
              <a:rPr dirty="0" sz="1200" spc="-55">
                <a:latin typeface="Arial"/>
                <a:cs typeface="Arial"/>
              </a:rPr>
              <a:t>disclosing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30">
                <a:latin typeface="Arial"/>
                <a:cs typeface="Arial"/>
              </a:rPr>
              <a:t>another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5">
                <a:latin typeface="Arial"/>
                <a:cs typeface="Arial"/>
              </a:rPr>
              <a:t>entity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35">
                <a:latin typeface="Arial"/>
                <a:cs typeface="Arial"/>
              </a:rPr>
              <a:t>certain </a:t>
            </a:r>
            <a:r>
              <a:rPr dirty="0" sz="1200" spc="-65">
                <a:latin typeface="Arial"/>
                <a:cs typeface="Arial"/>
              </a:rPr>
              <a:t>purposes </a:t>
            </a:r>
            <a:r>
              <a:rPr dirty="0" sz="1200" spc="10">
                <a:latin typeface="Arial"/>
                <a:cs typeface="Arial"/>
              </a:rPr>
              <a:t>if </a:t>
            </a:r>
            <a:r>
              <a:rPr dirty="0" sz="1200" spc="-75">
                <a:latin typeface="Arial"/>
                <a:cs typeface="Arial"/>
              </a:rPr>
              <a:t>each </a:t>
            </a:r>
            <a:r>
              <a:rPr dirty="0" sz="1200" spc="-10">
                <a:latin typeface="Arial"/>
                <a:cs typeface="Arial"/>
              </a:rPr>
              <a:t>entity </a:t>
            </a:r>
            <a:r>
              <a:rPr dirty="0" sz="1200" spc="-15">
                <a:latin typeface="Arial"/>
                <a:cs typeface="Arial"/>
              </a:rPr>
              <a:t>either </a:t>
            </a:r>
            <a:r>
              <a:rPr dirty="0" sz="1200" spc="-90">
                <a:latin typeface="Arial"/>
                <a:cs typeface="Arial"/>
              </a:rPr>
              <a:t>has </a:t>
            </a:r>
            <a:r>
              <a:rPr dirty="0" sz="1200" spc="-15">
                <a:latin typeface="Arial"/>
                <a:cs typeface="Arial"/>
              </a:rPr>
              <a:t>or </a:t>
            </a:r>
            <a:r>
              <a:rPr dirty="0" sz="1200" spc="-65">
                <a:latin typeface="Arial"/>
                <a:cs typeface="Arial"/>
              </a:rPr>
              <a:t>had </a:t>
            </a:r>
            <a:r>
              <a:rPr dirty="0" sz="1200" spc="-95">
                <a:latin typeface="Arial"/>
                <a:cs typeface="Arial"/>
              </a:rPr>
              <a:t>a </a:t>
            </a:r>
            <a:r>
              <a:rPr dirty="0" sz="1200" spc="-35">
                <a:latin typeface="Arial"/>
                <a:cs typeface="Arial"/>
              </a:rPr>
              <a:t>relationship  </a:t>
            </a:r>
            <a:r>
              <a:rPr dirty="0" sz="1200" spc="5">
                <a:latin typeface="Arial"/>
                <a:cs typeface="Arial"/>
              </a:rPr>
              <a:t>with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30">
                <a:latin typeface="Arial"/>
                <a:cs typeface="Arial"/>
              </a:rPr>
              <a:t>individual </a:t>
            </a:r>
            <a:r>
              <a:rPr dirty="0" sz="1200" spc="-35">
                <a:latin typeface="Arial"/>
                <a:cs typeface="Arial"/>
              </a:rPr>
              <a:t>who </a:t>
            </a:r>
            <a:r>
              <a:rPr dirty="0" sz="1200" spc="-70">
                <a:latin typeface="Arial"/>
                <a:cs typeface="Arial"/>
              </a:rPr>
              <a:t>is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45">
                <a:latin typeface="Arial"/>
                <a:cs typeface="Arial"/>
              </a:rPr>
              <a:t>subject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20">
                <a:latin typeface="Arial"/>
                <a:cs typeface="Arial"/>
              </a:rPr>
              <a:t>information,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-50">
                <a:latin typeface="Arial"/>
                <a:cs typeface="Arial"/>
              </a:rPr>
              <a:t>being </a:t>
            </a:r>
            <a:r>
              <a:rPr dirty="0" sz="1200" spc="-60">
                <a:latin typeface="Arial"/>
                <a:cs typeface="Arial"/>
              </a:rPr>
              <a:t>disclosed </a:t>
            </a:r>
            <a:r>
              <a:rPr dirty="0" sz="1200" spc="-40">
                <a:latin typeface="Arial"/>
                <a:cs typeface="Arial"/>
              </a:rPr>
              <a:t>pertains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20">
                <a:latin typeface="Arial"/>
                <a:cs typeface="Arial"/>
              </a:rPr>
              <a:t>the  </a:t>
            </a:r>
            <a:r>
              <a:rPr dirty="0" sz="1200" spc="-30">
                <a:latin typeface="Arial"/>
                <a:cs typeface="Arial"/>
              </a:rPr>
              <a:t>relationship. </a:t>
            </a:r>
            <a:r>
              <a:rPr dirty="0" sz="1200" spc="-65">
                <a:latin typeface="Arial"/>
                <a:cs typeface="Arial"/>
              </a:rPr>
              <a:t>45 </a:t>
            </a:r>
            <a:r>
              <a:rPr dirty="0" sz="1200" spc="-215">
                <a:latin typeface="Arial"/>
                <a:cs typeface="Arial"/>
              </a:rPr>
              <a:t>CFR </a:t>
            </a:r>
            <a:r>
              <a:rPr dirty="0" sz="1200" spc="-55">
                <a:latin typeface="Arial"/>
                <a:cs typeface="Arial"/>
              </a:rPr>
              <a:t>164.506(c)(4). </a:t>
            </a:r>
            <a:r>
              <a:rPr dirty="0" sz="1200" spc="-60">
                <a:latin typeface="Arial"/>
                <a:cs typeface="Arial"/>
              </a:rPr>
              <a:t>Of </a:t>
            </a:r>
            <a:r>
              <a:rPr dirty="0" sz="1200" spc="-55">
                <a:latin typeface="Arial"/>
                <a:cs typeface="Arial"/>
              </a:rPr>
              <a:t>relevance </a:t>
            </a:r>
            <a:r>
              <a:rPr dirty="0" sz="1200" spc="-40">
                <a:latin typeface="Arial"/>
                <a:cs typeface="Arial"/>
              </a:rPr>
              <a:t>here,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-50">
                <a:latin typeface="Arial"/>
                <a:cs typeface="Arial"/>
              </a:rPr>
              <a:t>are </a:t>
            </a:r>
            <a:r>
              <a:rPr dirty="0" sz="1200" spc="-15">
                <a:latin typeface="Arial"/>
                <a:cs typeface="Arial"/>
              </a:rPr>
              <a:t>permitted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5">
                <a:latin typeface="Arial"/>
                <a:cs typeface="Arial"/>
              </a:rPr>
              <a:t>purpose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20">
                <a:latin typeface="Arial"/>
                <a:cs typeface="Arial"/>
              </a:rPr>
              <a:t>the 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5">
                <a:latin typeface="Arial"/>
                <a:cs typeface="Arial"/>
              </a:rPr>
              <a:t>entity </a:t>
            </a:r>
            <a:r>
              <a:rPr dirty="0" sz="1200" spc="-45">
                <a:latin typeface="Arial"/>
                <a:cs typeface="Arial"/>
              </a:rPr>
              <a:t>receiving </a:t>
            </a:r>
            <a:r>
              <a:rPr dirty="0" sz="1200" spc="-15">
                <a:latin typeface="Arial"/>
                <a:cs typeface="Arial"/>
              </a:rPr>
              <a:t>the information </a:t>
            </a:r>
            <a:r>
              <a:rPr dirty="0" sz="1200" spc="-30">
                <a:latin typeface="Arial"/>
                <a:cs typeface="Arial"/>
              </a:rPr>
              <a:t>“conducting </a:t>
            </a:r>
            <a:r>
              <a:rPr dirty="0" sz="1200" spc="-25">
                <a:latin typeface="Arial"/>
                <a:cs typeface="Arial"/>
              </a:rPr>
              <a:t>quality </a:t>
            </a:r>
            <a:r>
              <a:rPr dirty="0" sz="1200" spc="-80">
                <a:latin typeface="Arial"/>
                <a:cs typeface="Arial"/>
              </a:rPr>
              <a:t>assessment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30">
                <a:latin typeface="Arial"/>
                <a:cs typeface="Arial"/>
              </a:rPr>
              <a:t>improvement activities; </a:t>
            </a:r>
            <a:r>
              <a:rPr dirty="0" sz="1200" spc="-35">
                <a:latin typeface="Arial"/>
                <a:cs typeface="Arial"/>
              </a:rPr>
              <a:t>. . .  </a:t>
            </a:r>
            <a:r>
              <a:rPr dirty="0" sz="1200" spc="-45">
                <a:latin typeface="Arial"/>
                <a:cs typeface="Arial"/>
              </a:rPr>
              <a:t>population-based </a:t>
            </a:r>
            <a:r>
              <a:rPr dirty="0" sz="1200" spc="-35">
                <a:latin typeface="Arial"/>
                <a:cs typeface="Arial"/>
              </a:rPr>
              <a:t>activities </a:t>
            </a:r>
            <a:r>
              <a:rPr dirty="0" sz="1200" spc="-30">
                <a:latin typeface="Arial"/>
                <a:cs typeface="Arial"/>
              </a:rPr>
              <a:t>relating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30">
                <a:latin typeface="Arial"/>
                <a:cs typeface="Arial"/>
              </a:rPr>
              <a:t>improving health </a:t>
            </a:r>
            <a:r>
              <a:rPr dirty="0" sz="1200" spc="-25">
                <a:latin typeface="Arial"/>
                <a:cs typeface="Arial"/>
              </a:rPr>
              <a:t>[and] protocol </a:t>
            </a:r>
            <a:r>
              <a:rPr dirty="0" sz="1200" spc="-30">
                <a:latin typeface="Arial"/>
                <a:cs typeface="Arial"/>
              </a:rPr>
              <a:t>development.” </a:t>
            </a:r>
            <a:r>
              <a:rPr dirty="0" sz="1200" spc="-60">
                <a:latin typeface="Arial"/>
                <a:cs typeface="Arial"/>
              </a:rPr>
              <a:t>45 </a:t>
            </a:r>
            <a:r>
              <a:rPr dirty="0" sz="1200" spc="-215">
                <a:latin typeface="Arial"/>
                <a:cs typeface="Arial"/>
              </a:rPr>
              <a:t>CFR</a:t>
            </a:r>
            <a:r>
              <a:rPr dirty="0" sz="1200" spc="-17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164.501</a:t>
            </a:r>
            <a:endParaRPr sz="1200">
              <a:latin typeface="Arial"/>
              <a:cs typeface="Arial"/>
            </a:endParaRPr>
          </a:p>
          <a:p>
            <a:pPr marL="12700" marR="50800">
              <a:lnSpc>
                <a:spcPct val="101699"/>
              </a:lnSpc>
              <a:spcBef>
                <a:spcPts val="10"/>
              </a:spcBef>
            </a:pPr>
            <a:r>
              <a:rPr dirty="0" sz="1200" spc="-15">
                <a:latin typeface="Arial"/>
                <a:cs typeface="Arial"/>
              </a:rPr>
              <a:t>(definition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“health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care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operations”).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Only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minimum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amount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14">
                <a:latin typeface="Arial"/>
                <a:cs typeface="Arial"/>
              </a:rPr>
              <a:t>PHI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necessary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particular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health 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40">
                <a:latin typeface="Arial"/>
                <a:cs typeface="Arial"/>
              </a:rPr>
              <a:t>operations </a:t>
            </a:r>
            <a:r>
              <a:rPr dirty="0" sz="1200" spc="-55">
                <a:latin typeface="Arial"/>
                <a:cs typeface="Arial"/>
              </a:rPr>
              <a:t>purpose </a:t>
            </a:r>
            <a:r>
              <a:rPr dirty="0" sz="1200" spc="-65">
                <a:latin typeface="Arial"/>
                <a:cs typeface="Arial"/>
              </a:rPr>
              <a:t>may </a:t>
            </a:r>
            <a:r>
              <a:rPr dirty="0" sz="1200" spc="-55">
                <a:latin typeface="Arial"/>
                <a:cs typeface="Arial"/>
              </a:rPr>
              <a:t>be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disclosed.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45720">
              <a:lnSpc>
                <a:spcPct val="101699"/>
              </a:lnSpc>
            </a:pP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-80">
                <a:latin typeface="Arial"/>
                <a:cs typeface="Arial"/>
              </a:rPr>
              <a:t>discussed </a:t>
            </a:r>
            <a:r>
              <a:rPr dirty="0" sz="1200" spc="-65">
                <a:latin typeface="Arial"/>
                <a:cs typeface="Arial"/>
              </a:rPr>
              <a:t>above </a:t>
            </a:r>
            <a:r>
              <a:rPr dirty="0" sz="1200" spc="-55">
                <a:latin typeface="Arial"/>
                <a:cs typeface="Arial"/>
              </a:rPr>
              <a:t>are </a:t>
            </a:r>
            <a:r>
              <a:rPr dirty="0" sz="1200" spc="-30">
                <a:latin typeface="Arial"/>
                <a:cs typeface="Arial"/>
              </a:rPr>
              <a:t>health </a:t>
            </a:r>
            <a:r>
              <a:rPr dirty="0" sz="1200" spc="-55">
                <a:latin typeface="Arial"/>
                <a:cs typeface="Arial"/>
              </a:rPr>
              <a:t>care </a:t>
            </a:r>
            <a:r>
              <a:rPr dirty="0" sz="1200" spc="-35">
                <a:latin typeface="Arial"/>
                <a:cs typeface="Arial"/>
              </a:rPr>
              <a:t>operations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50">
                <a:latin typeface="Arial"/>
                <a:cs typeface="Arial"/>
              </a:rPr>
              <a:t>are </a:t>
            </a:r>
            <a:r>
              <a:rPr dirty="0" sz="1200" spc="-15">
                <a:latin typeface="Arial"/>
                <a:cs typeface="Arial"/>
              </a:rPr>
              <a:t>permitted </a:t>
            </a:r>
            <a:r>
              <a:rPr dirty="0" sz="1200" spc="-40">
                <a:latin typeface="Arial"/>
                <a:cs typeface="Arial"/>
              </a:rPr>
              <a:t>under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10">
                <a:latin typeface="Arial"/>
                <a:cs typeface="Arial"/>
              </a:rPr>
              <a:t>HIPAA  </a:t>
            </a:r>
            <a:r>
              <a:rPr dirty="0" sz="1200" spc="-70">
                <a:latin typeface="Arial"/>
                <a:cs typeface="Arial"/>
              </a:rPr>
              <a:t>Privacy Rule. </a:t>
            </a:r>
            <a:r>
              <a:rPr dirty="0" sz="1200" spc="-4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these </a:t>
            </a:r>
            <a:r>
              <a:rPr dirty="0" sz="1200" spc="-65">
                <a:latin typeface="Arial"/>
                <a:cs typeface="Arial"/>
              </a:rPr>
              <a:t>scenarios </a:t>
            </a:r>
            <a:r>
              <a:rPr dirty="0" sz="1200" spc="-45">
                <a:latin typeface="Arial"/>
                <a:cs typeface="Arial"/>
              </a:rPr>
              <a:t>we </a:t>
            </a:r>
            <a:r>
              <a:rPr dirty="0" sz="1200" spc="-85">
                <a:latin typeface="Arial"/>
                <a:cs typeface="Arial"/>
              </a:rPr>
              <a:t>assume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45">
                <a:latin typeface="Arial"/>
                <a:cs typeface="Arial"/>
              </a:rPr>
              <a:t>hospitals </a:t>
            </a:r>
            <a:r>
              <a:rPr dirty="0" sz="1200" spc="-55">
                <a:latin typeface="Arial"/>
                <a:cs typeface="Arial"/>
              </a:rPr>
              <a:t>sharing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95">
                <a:latin typeface="Arial"/>
                <a:cs typeface="Arial"/>
              </a:rPr>
              <a:t>PHI,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35">
                <a:latin typeface="Arial"/>
                <a:cs typeface="Arial"/>
              </a:rPr>
              <a:t>ambulatory </a:t>
            </a:r>
            <a:r>
              <a:rPr dirty="0" sz="1200" spc="-60">
                <a:latin typeface="Arial"/>
                <a:cs typeface="Arial"/>
              </a:rPr>
              <a:t>surgical </a:t>
            </a:r>
            <a:r>
              <a:rPr dirty="0" sz="1200" spc="-65">
                <a:latin typeface="Arial"/>
                <a:cs typeface="Arial"/>
              </a:rPr>
              <a:t>care  </a:t>
            </a:r>
            <a:r>
              <a:rPr dirty="0" sz="1200" spc="-20">
                <a:latin typeface="Arial"/>
                <a:cs typeface="Arial"/>
              </a:rPr>
              <a:t>facility,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60">
                <a:latin typeface="Arial"/>
                <a:cs typeface="Arial"/>
              </a:rPr>
              <a:t>surgeon </a:t>
            </a:r>
            <a:r>
              <a:rPr dirty="0" sz="1200" spc="-50">
                <a:latin typeface="Arial"/>
                <a:cs typeface="Arial"/>
              </a:rPr>
              <a:t>are </a:t>
            </a:r>
            <a:r>
              <a:rPr dirty="0" sz="1200" spc="-25">
                <a:latin typeface="Arial"/>
                <a:cs typeface="Arial"/>
              </a:rPr>
              <a:t>all </a:t>
            </a:r>
            <a:r>
              <a:rPr dirty="0" sz="1200" spc="-114">
                <a:latin typeface="Arial"/>
                <a:cs typeface="Arial"/>
              </a:rPr>
              <a:t>HIPAA </a:t>
            </a:r>
            <a:r>
              <a:rPr dirty="0" sz="1200" spc="-55">
                <a:latin typeface="Arial"/>
                <a:cs typeface="Arial"/>
              </a:rPr>
              <a:t>covered </a:t>
            </a:r>
            <a:r>
              <a:rPr dirty="0" sz="1200" spc="-25">
                <a:latin typeface="Arial"/>
                <a:cs typeface="Arial"/>
              </a:rPr>
              <a:t>entities.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45">
                <a:latin typeface="Arial"/>
                <a:cs typeface="Arial"/>
              </a:rPr>
              <a:t>hospitals </a:t>
            </a:r>
            <a:r>
              <a:rPr dirty="0" sz="1200" spc="-55">
                <a:latin typeface="Arial"/>
                <a:cs typeface="Arial"/>
              </a:rPr>
              <a:t>disclosing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14">
                <a:latin typeface="Arial"/>
                <a:cs typeface="Arial"/>
              </a:rPr>
              <a:t>PHI </a:t>
            </a:r>
            <a:r>
              <a:rPr dirty="0" sz="1200" spc="-30">
                <a:latin typeface="Arial"/>
                <a:cs typeface="Arial"/>
              </a:rPr>
              <a:t>would </a:t>
            </a:r>
            <a:r>
              <a:rPr dirty="0" sz="1200" spc="-60">
                <a:latin typeface="Arial"/>
                <a:cs typeface="Arial"/>
              </a:rPr>
              <a:t>be </a:t>
            </a:r>
            <a:r>
              <a:rPr dirty="0" sz="1200" spc="-55">
                <a:latin typeface="Arial"/>
                <a:cs typeface="Arial"/>
              </a:rPr>
              <a:t>sharing  </a:t>
            </a:r>
            <a:r>
              <a:rPr dirty="0" sz="1200" spc="-15">
                <a:latin typeface="Arial"/>
                <a:cs typeface="Arial"/>
              </a:rPr>
              <a:t>information</a:t>
            </a:r>
            <a:r>
              <a:rPr dirty="0" sz="1200" spc="-50">
                <a:latin typeface="Arial"/>
                <a:cs typeface="Arial"/>
              </a:rPr>
              <a:t> regarding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a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patient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who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surgical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facilities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(either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ambulatory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care </a:t>
            </a:r>
            <a:r>
              <a:rPr dirty="0" sz="1200" spc="-15">
                <a:latin typeface="Arial"/>
                <a:cs typeface="Arial"/>
              </a:rPr>
              <a:t>facility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hospital)  </a:t>
            </a:r>
            <a:r>
              <a:rPr dirty="0" sz="1200" spc="-15">
                <a:latin typeface="Arial"/>
                <a:cs typeface="Arial"/>
              </a:rPr>
              <a:t>and/or </a:t>
            </a:r>
            <a:r>
              <a:rPr dirty="0" sz="1200" spc="-60">
                <a:latin typeface="Arial"/>
                <a:cs typeface="Arial"/>
              </a:rPr>
              <a:t>surgeon </a:t>
            </a:r>
            <a:r>
              <a:rPr dirty="0" sz="1200" spc="-65">
                <a:latin typeface="Arial"/>
                <a:cs typeface="Arial"/>
              </a:rPr>
              <a:t>had </a:t>
            </a:r>
            <a:r>
              <a:rPr dirty="0" sz="1200" spc="-20">
                <a:latin typeface="Arial"/>
                <a:cs typeface="Arial"/>
              </a:rPr>
              <a:t>treated,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40">
                <a:latin typeface="Arial"/>
                <a:cs typeface="Arial"/>
              </a:rPr>
              <a:t>communication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1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regard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60">
                <a:latin typeface="Arial"/>
                <a:cs typeface="Arial"/>
              </a:rPr>
              <a:t>had been </a:t>
            </a:r>
            <a:r>
              <a:rPr dirty="0" sz="1200" spc="-35">
                <a:latin typeface="Arial"/>
                <a:cs typeface="Arial"/>
              </a:rPr>
              <a:t>provided.  </a:t>
            </a:r>
            <a:r>
              <a:rPr dirty="0" sz="1200" spc="-90">
                <a:latin typeface="Arial"/>
                <a:cs typeface="Arial"/>
              </a:rPr>
              <a:t>The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 spc="-50">
                <a:latin typeface="Arial"/>
                <a:cs typeface="Arial"/>
              </a:rPr>
              <a:t>are </a:t>
            </a:r>
            <a:r>
              <a:rPr dirty="0" sz="1200" spc="-90">
                <a:latin typeface="Arial"/>
                <a:cs typeface="Arial"/>
              </a:rPr>
              <a:t>so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5">
                <a:latin typeface="Arial"/>
                <a:cs typeface="Arial"/>
              </a:rPr>
              <a:t>surgical </a:t>
            </a:r>
            <a:r>
              <a:rPr dirty="0" sz="1200" spc="-30">
                <a:latin typeface="Arial"/>
                <a:cs typeface="Arial"/>
              </a:rPr>
              <a:t>facilities </a:t>
            </a:r>
            <a:r>
              <a:rPr dirty="0" sz="1200" spc="-15">
                <a:latin typeface="Arial"/>
                <a:cs typeface="Arial"/>
              </a:rPr>
              <a:t>and/or </a:t>
            </a:r>
            <a:r>
              <a:rPr dirty="0" sz="1200" spc="-60">
                <a:latin typeface="Arial"/>
                <a:cs typeface="Arial"/>
              </a:rPr>
              <a:t>surgeon </a:t>
            </a:r>
            <a:r>
              <a:rPr dirty="0" sz="1200" spc="-80">
                <a:latin typeface="Arial"/>
                <a:cs typeface="Arial"/>
              </a:rPr>
              <a:t>can </a:t>
            </a:r>
            <a:r>
              <a:rPr dirty="0" sz="1200" spc="-15">
                <a:latin typeface="Arial"/>
                <a:cs typeface="Arial"/>
              </a:rPr>
              <a:t>monitor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35">
                <a:latin typeface="Arial"/>
                <a:cs typeface="Arial"/>
              </a:rPr>
              <a:t>improve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25">
                <a:latin typeface="Arial"/>
                <a:cs typeface="Arial"/>
              </a:rPr>
              <a:t>quality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65">
                <a:latin typeface="Arial"/>
                <a:cs typeface="Arial"/>
              </a:rPr>
              <a:t>care  </a:t>
            </a:r>
            <a:r>
              <a:rPr dirty="0" sz="1200" spc="-35">
                <a:latin typeface="Arial"/>
                <a:cs typeface="Arial"/>
              </a:rPr>
              <a:t>provided. </a:t>
            </a:r>
            <a:r>
              <a:rPr dirty="0" sz="1200" spc="-80">
                <a:latin typeface="Arial"/>
                <a:cs typeface="Arial"/>
              </a:rPr>
              <a:t>This </a:t>
            </a:r>
            <a:r>
              <a:rPr dirty="0" sz="1200" spc="-35">
                <a:latin typeface="Arial"/>
                <a:cs typeface="Arial"/>
              </a:rPr>
              <a:t>falls </a:t>
            </a:r>
            <a:r>
              <a:rPr dirty="0" sz="1200" spc="-40">
                <a:latin typeface="Arial"/>
                <a:cs typeface="Arial"/>
              </a:rPr>
              <a:t>under </a:t>
            </a:r>
            <a:r>
              <a:rPr dirty="0" sz="1200" spc="-30">
                <a:latin typeface="Arial"/>
                <a:cs typeface="Arial"/>
              </a:rPr>
              <a:t>“conducting </a:t>
            </a:r>
            <a:r>
              <a:rPr dirty="0" sz="1200" spc="-25">
                <a:latin typeface="Arial"/>
                <a:cs typeface="Arial"/>
              </a:rPr>
              <a:t>quality </a:t>
            </a:r>
            <a:r>
              <a:rPr dirty="0" sz="1200" spc="-80">
                <a:latin typeface="Arial"/>
                <a:cs typeface="Arial"/>
              </a:rPr>
              <a:t>assessment </a:t>
            </a:r>
            <a:r>
              <a:rPr dirty="0" sz="1200" spc="-60">
                <a:latin typeface="Arial"/>
                <a:cs typeface="Arial"/>
              </a:rPr>
              <a:t>and </a:t>
            </a:r>
            <a:r>
              <a:rPr dirty="0" sz="1200" spc="-35">
                <a:latin typeface="Arial"/>
                <a:cs typeface="Arial"/>
              </a:rPr>
              <a:t>improvement </a:t>
            </a:r>
            <a:r>
              <a:rPr dirty="0" sz="1200" spc="-20">
                <a:latin typeface="Arial"/>
                <a:cs typeface="Arial"/>
              </a:rPr>
              <a:t>activities,” </a:t>
            </a:r>
            <a:r>
              <a:rPr dirty="0" sz="1200" spc="-60">
                <a:latin typeface="Arial"/>
                <a:cs typeface="Arial"/>
              </a:rPr>
              <a:t>and perhaps  </a:t>
            </a:r>
            <a:r>
              <a:rPr dirty="0" sz="1200" spc="-35">
                <a:latin typeface="Arial"/>
                <a:cs typeface="Arial"/>
              </a:rPr>
              <a:t>“population-based </a:t>
            </a:r>
            <a:r>
              <a:rPr dirty="0" sz="1200" spc="-30">
                <a:latin typeface="Arial"/>
                <a:cs typeface="Arial"/>
              </a:rPr>
              <a:t>activities relating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35">
                <a:latin typeface="Arial"/>
                <a:cs typeface="Arial"/>
              </a:rPr>
              <a:t>improving </a:t>
            </a:r>
            <a:r>
              <a:rPr dirty="0" sz="1200" spc="-15">
                <a:latin typeface="Arial"/>
                <a:cs typeface="Arial"/>
              </a:rPr>
              <a:t>health,” and/or </a:t>
            </a:r>
            <a:r>
              <a:rPr dirty="0" sz="1200" spc="-10">
                <a:latin typeface="Arial"/>
                <a:cs typeface="Arial"/>
              </a:rPr>
              <a:t>“protocol </a:t>
            </a:r>
            <a:r>
              <a:rPr dirty="0" sz="1200" spc="-30">
                <a:latin typeface="Arial"/>
                <a:cs typeface="Arial"/>
              </a:rPr>
              <a:t>development.” </a:t>
            </a:r>
            <a:r>
              <a:rPr dirty="0" sz="1200" spc="-35">
                <a:latin typeface="Arial"/>
                <a:cs typeface="Arial"/>
              </a:rPr>
              <a:t>In </a:t>
            </a:r>
            <a:r>
              <a:rPr dirty="0" sz="1200" spc="-55">
                <a:latin typeface="Arial"/>
                <a:cs typeface="Arial"/>
              </a:rPr>
              <a:t>these  </a:t>
            </a:r>
            <a:r>
              <a:rPr dirty="0" sz="1200" spc="-65">
                <a:latin typeface="Arial"/>
                <a:cs typeface="Arial"/>
              </a:rPr>
              <a:t>scenarios, </a:t>
            </a:r>
            <a:r>
              <a:rPr dirty="0" sz="1200" spc="-20">
                <a:latin typeface="Arial"/>
                <a:cs typeface="Arial"/>
              </a:rPr>
              <a:t>information </a:t>
            </a:r>
            <a:r>
              <a:rPr dirty="0" sz="1200" spc="-45">
                <a:latin typeface="Arial"/>
                <a:cs typeface="Arial"/>
              </a:rPr>
              <a:t>regarding </a:t>
            </a:r>
            <a:r>
              <a:rPr dirty="0" sz="1200" spc="-20">
                <a:latin typeface="Arial"/>
                <a:cs typeface="Arial"/>
              </a:rPr>
              <a:t>the patient </a:t>
            </a:r>
            <a:r>
              <a:rPr dirty="0" sz="1200" spc="5">
                <a:latin typeface="Arial"/>
                <a:cs typeface="Arial"/>
              </a:rPr>
              <a:t>with </a:t>
            </a:r>
            <a:r>
              <a:rPr dirty="0" sz="1200" spc="-65">
                <a:latin typeface="Arial"/>
                <a:cs typeface="Arial"/>
              </a:rPr>
              <a:t>an </a:t>
            </a:r>
            <a:r>
              <a:rPr dirty="0" sz="1200" spc="-180">
                <a:latin typeface="Arial"/>
                <a:cs typeface="Arial"/>
              </a:rPr>
              <a:t>SSI </a:t>
            </a:r>
            <a:r>
              <a:rPr dirty="0" sz="1200" spc="-80">
                <a:latin typeface="Arial"/>
                <a:cs typeface="Arial"/>
              </a:rPr>
              <a:t>can </a:t>
            </a:r>
            <a:r>
              <a:rPr dirty="0" sz="1200" spc="-60">
                <a:latin typeface="Arial"/>
                <a:cs typeface="Arial"/>
              </a:rPr>
              <a:t>be </a:t>
            </a:r>
            <a:r>
              <a:rPr dirty="0" sz="1200" spc="-65">
                <a:latin typeface="Arial"/>
                <a:cs typeface="Arial"/>
              </a:rPr>
              <a:t>shared </a:t>
            </a:r>
            <a:r>
              <a:rPr dirty="0" sz="1200">
                <a:latin typeface="Arial"/>
                <a:cs typeface="Arial"/>
              </a:rPr>
              <a:t>with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55">
                <a:latin typeface="Arial"/>
                <a:cs typeface="Arial"/>
              </a:rPr>
              <a:t>surgical </a:t>
            </a:r>
            <a:r>
              <a:rPr dirty="0" sz="1200" spc="-25">
                <a:latin typeface="Arial"/>
                <a:cs typeface="Arial"/>
              </a:rPr>
              <a:t>facilities </a:t>
            </a:r>
            <a:r>
              <a:rPr dirty="0" sz="1200" spc="-15">
                <a:latin typeface="Arial"/>
                <a:cs typeface="Arial"/>
              </a:rPr>
              <a:t>and/or  </a:t>
            </a:r>
            <a:r>
              <a:rPr dirty="0" sz="1200" spc="-55">
                <a:latin typeface="Arial"/>
                <a:cs typeface="Arial"/>
              </a:rPr>
              <a:t>surgeon. </a:t>
            </a:r>
            <a:r>
              <a:rPr dirty="0" sz="1200" spc="-30">
                <a:latin typeface="Arial"/>
                <a:cs typeface="Arial"/>
              </a:rPr>
              <a:t>While only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25">
                <a:latin typeface="Arial"/>
                <a:cs typeface="Arial"/>
              </a:rPr>
              <a:t>minimum </a:t>
            </a:r>
            <a:r>
              <a:rPr dirty="0" sz="1200" spc="-35">
                <a:latin typeface="Arial"/>
                <a:cs typeface="Arial"/>
              </a:rPr>
              <a:t>amount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20">
                <a:latin typeface="Arial"/>
                <a:cs typeface="Arial"/>
              </a:rPr>
              <a:t>information </a:t>
            </a:r>
            <a:r>
              <a:rPr dirty="0" sz="1200" spc="-45">
                <a:latin typeface="Arial"/>
                <a:cs typeface="Arial"/>
              </a:rPr>
              <a:t>regarding </a:t>
            </a:r>
            <a:r>
              <a:rPr dirty="0" sz="1200" spc="-20">
                <a:latin typeface="Arial"/>
                <a:cs typeface="Arial"/>
              </a:rPr>
              <a:t>the patient </a:t>
            </a:r>
            <a:r>
              <a:rPr dirty="0" sz="1200" spc="-65">
                <a:latin typeface="Arial"/>
                <a:cs typeface="Arial"/>
              </a:rPr>
              <a:t>may </a:t>
            </a:r>
            <a:r>
              <a:rPr dirty="0" sz="1200" spc="-55">
                <a:latin typeface="Arial"/>
                <a:cs typeface="Arial"/>
              </a:rPr>
              <a:t>be </a:t>
            </a:r>
            <a:r>
              <a:rPr dirty="0" sz="1200" spc="-60">
                <a:latin typeface="Arial"/>
                <a:cs typeface="Arial"/>
              </a:rPr>
              <a:t>disclosed, </a:t>
            </a:r>
            <a:r>
              <a:rPr dirty="0" sz="1200" spc="-25">
                <a:latin typeface="Arial"/>
                <a:cs typeface="Arial"/>
              </a:rPr>
              <a:t>in </a:t>
            </a:r>
            <a:r>
              <a:rPr dirty="0" sz="1200" spc="-50">
                <a:latin typeface="Arial"/>
                <a:cs typeface="Arial"/>
              </a:rPr>
              <a:t>these  </a:t>
            </a:r>
            <a:r>
              <a:rPr dirty="0" sz="1200" spc="-65">
                <a:latin typeface="Arial"/>
                <a:cs typeface="Arial"/>
              </a:rPr>
              <a:t>scenarios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identity of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20">
                <a:latin typeface="Arial"/>
                <a:cs typeface="Arial"/>
              </a:rPr>
              <a:t>patient </a:t>
            </a:r>
            <a:r>
              <a:rPr dirty="0" sz="1200" spc="-65">
                <a:latin typeface="Arial"/>
                <a:cs typeface="Arial"/>
              </a:rPr>
              <a:t>may </a:t>
            </a:r>
            <a:r>
              <a:rPr dirty="0" sz="1200" spc="-55">
                <a:latin typeface="Arial"/>
                <a:cs typeface="Arial"/>
              </a:rPr>
              <a:t>be </a:t>
            </a:r>
            <a:r>
              <a:rPr dirty="0" sz="1200" spc="-65">
                <a:latin typeface="Arial"/>
                <a:cs typeface="Arial"/>
              </a:rPr>
              <a:t>shared </a:t>
            </a:r>
            <a:r>
              <a:rPr dirty="0" sz="1200" spc="-80">
                <a:latin typeface="Arial"/>
                <a:cs typeface="Arial"/>
              </a:rPr>
              <a:t>because </a:t>
            </a:r>
            <a:r>
              <a:rPr dirty="0" sz="1200" spc="30">
                <a:latin typeface="Arial"/>
                <a:cs typeface="Arial"/>
              </a:rPr>
              <a:t>it </a:t>
            </a:r>
            <a:r>
              <a:rPr dirty="0" sz="1200" spc="-65">
                <a:latin typeface="Arial"/>
                <a:cs typeface="Arial"/>
              </a:rPr>
              <a:t>is </a:t>
            </a:r>
            <a:r>
              <a:rPr dirty="0" sz="1200" spc="-60">
                <a:latin typeface="Arial"/>
                <a:cs typeface="Arial"/>
              </a:rPr>
              <a:t>needed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40">
                <a:latin typeface="Arial"/>
                <a:cs typeface="Arial"/>
              </a:rPr>
              <a:t>investigate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90">
                <a:latin typeface="Arial"/>
                <a:cs typeface="Arial"/>
              </a:rPr>
              <a:t>cause </a:t>
            </a:r>
            <a:r>
              <a:rPr dirty="0" sz="1200" spc="-10">
                <a:latin typeface="Arial"/>
                <a:cs typeface="Arial"/>
              </a:rPr>
              <a:t>of </a:t>
            </a:r>
            <a:r>
              <a:rPr dirty="0" sz="1200" spc="-15">
                <a:latin typeface="Arial"/>
                <a:cs typeface="Arial"/>
              </a:rPr>
              <a:t>the  </a:t>
            </a:r>
            <a:r>
              <a:rPr dirty="0" sz="1200" spc="-30">
                <a:latin typeface="Arial"/>
                <a:cs typeface="Arial"/>
              </a:rPr>
              <a:t>infections </a:t>
            </a:r>
            <a:r>
              <a:rPr dirty="0" sz="1200" spc="-55">
                <a:latin typeface="Arial"/>
                <a:cs typeface="Arial"/>
              </a:rPr>
              <a:t>(e.g., </a:t>
            </a:r>
            <a:r>
              <a:rPr dirty="0" sz="1200" spc="-15">
                <a:latin typeface="Arial"/>
                <a:cs typeface="Arial"/>
              </a:rPr>
              <a:t>the </a:t>
            </a:r>
            <a:r>
              <a:rPr dirty="0" sz="1200" spc="-60">
                <a:latin typeface="Arial"/>
                <a:cs typeface="Arial"/>
              </a:rPr>
              <a:t>dates </a:t>
            </a:r>
            <a:r>
              <a:rPr dirty="0" sz="1200" spc="-55">
                <a:latin typeface="Arial"/>
                <a:cs typeface="Arial"/>
              </a:rPr>
              <a:t>and </a:t>
            </a:r>
            <a:r>
              <a:rPr dirty="0" sz="1200" spc="-40">
                <a:latin typeface="Arial"/>
                <a:cs typeface="Arial"/>
              </a:rPr>
              <a:t>locations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60">
                <a:latin typeface="Arial"/>
                <a:cs typeface="Arial"/>
              </a:rPr>
              <a:t>care,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20">
                <a:latin typeface="Arial"/>
                <a:cs typeface="Arial"/>
              </a:rPr>
              <a:t>the </a:t>
            </a:r>
            <a:r>
              <a:rPr dirty="0" sz="1200" spc="-25">
                <a:latin typeface="Arial"/>
                <a:cs typeface="Arial"/>
              </a:rPr>
              <a:t>staff </a:t>
            </a:r>
            <a:r>
              <a:rPr dirty="0" sz="1200" spc="-40">
                <a:latin typeface="Arial"/>
                <a:cs typeface="Arial"/>
              </a:rPr>
              <a:t>involved.) </a:t>
            </a:r>
            <a:r>
              <a:rPr dirty="0" sz="1200" spc="-65">
                <a:latin typeface="Arial"/>
                <a:cs typeface="Arial"/>
              </a:rPr>
              <a:t>There is </a:t>
            </a:r>
            <a:r>
              <a:rPr dirty="0" sz="1200" spc="-30">
                <a:latin typeface="Arial"/>
                <a:cs typeface="Arial"/>
              </a:rPr>
              <a:t>likely </a:t>
            </a:r>
            <a:r>
              <a:rPr dirty="0" sz="1200" spc="10">
                <a:latin typeface="Arial"/>
                <a:cs typeface="Arial"/>
              </a:rPr>
              <a:t>to </a:t>
            </a:r>
            <a:r>
              <a:rPr dirty="0" sz="1200" spc="-60">
                <a:latin typeface="Arial"/>
                <a:cs typeface="Arial"/>
              </a:rPr>
              <a:t>be </a:t>
            </a:r>
            <a:r>
              <a:rPr dirty="0" sz="1200" spc="-40">
                <a:latin typeface="Arial"/>
                <a:cs typeface="Arial"/>
              </a:rPr>
              <a:t>no </a:t>
            </a:r>
            <a:r>
              <a:rPr dirty="0" sz="1200" spc="-60">
                <a:latin typeface="Arial"/>
                <a:cs typeface="Arial"/>
              </a:rPr>
              <a:t>need </a:t>
            </a:r>
            <a:r>
              <a:rPr dirty="0" sz="1200" spc="15">
                <a:latin typeface="Arial"/>
                <a:cs typeface="Arial"/>
              </a:rPr>
              <a:t>to </a:t>
            </a:r>
            <a:r>
              <a:rPr dirty="0" sz="1200" spc="-70">
                <a:latin typeface="Arial"/>
                <a:cs typeface="Arial"/>
              </a:rPr>
              <a:t>share  </a:t>
            </a:r>
            <a:r>
              <a:rPr dirty="0" sz="1200" spc="-30">
                <a:latin typeface="Arial"/>
                <a:cs typeface="Arial"/>
              </a:rPr>
              <a:t>health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information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regarding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these </a:t>
            </a:r>
            <a:r>
              <a:rPr dirty="0" sz="1200" spc="-30">
                <a:latin typeface="Arial"/>
                <a:cs typeface="Arial"/>
              </a:rPr>
              <a:t>patients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unrelated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to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investigating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45">
                <a:latin typeface="Arial"/>
                <a:cs typeface="Arial"/>
              </a:rPr>
              <a:t>SSI.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35915">
              <a:lnSpc>
                <a:spcPct val="101699"/>
              </a:lnSpc>
            </a:pPr>
            <a:r>
              <a:rPr dirty="0" sz="1200" spc="-70">
                <a:latin typeface="Arial"/>
                <a:cs typeface="Arial"/>
              </a:rPr>
              <a:t>For </a:t>
            </a:r>
            <a:r>
              <a:rPr dirty="0" sz="1200" spc="-30">
                <a:latin typeface="Arial"/>
                <a:cs typeface="Arial"/>
              </a:rPr>
              <a:t>additional </a:t>
            </a:r>
            <a:r>
              <a:rPr dirty="0" sz="1200" spc="-20">
                <a:latin typeface="Arial"/>
                <a:cs typeface="Arial"/>
              </a:rPr>
              <a:t>information </a:t>
            </a:r>
            <a:r>
              <a:rPr dirty="0" sz="1200" spc="-50">
                <a:latin typeface="Arial"/>
                <a:cs typeface="Arial"/>
              </a:rPr>
              <a:t>regarding </a:t>
            </a:r>
            <a:r>
              <a:rPr dirty="0" sz="1200" spc="-60">
                <a:latin typeface="Arial"/>
                <a:cs typeface="Arial"/>
              </a:rPr>
              <a:t>disclosures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treatment </a:t>
            </a:r>
            <a:r>
              <a:rPr dirty="0" sz="1200" spc="-65">
                <a:latin typeface="Arial"/>
                <a:cs typeface="Arial"/>
              </a:rPr>
              <a:t>and </a:t>
            </a:r>
            <a:r>
              <a:rPr dirty="0" sz="1200" spc="-45">
                <a:latin typeface="Arial"/>
                <a:cs typeface="Arial"/>
              </a:rPr>
              <a:t>healthcare </a:t>
            </a:r>
            <a:r>
              <a:rPr dirty="0" sz="1200" spc="-40">
                <a:latin typeface="Arial"/>
                <a:cs typeface="Arial"/>
              </a:rPr>
              <a:t>operations </a:t>
            </a:r>
            <a:r>
              <a:rPr dirty="0" sz="1200" spc="-60">
                <a:latin typeface="Arial"/>
                <a:cs typeface="Arial"/>
              </a:rPr>
              <a:t>purposes, </a:t>
            </a:r>
            <a:r>
              <a:rPr dirty="0" sz="1200" spc="-75">
                <a:latin typeface="Arial"/>
                <a:cs typeface="Arial"/>
              </a:rPr>
              <a:t>see:  </a:t>
            </a:r>
            <a:r>
              <a:rPr dirty="0" u="sng" sz="12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http://www.hhs.gov/ocr/privacy/hipaa/understanding/coveredentities/usesanddisclosuresfortpo.html</a:t>
            </a:r>
            <a:r>
              <a:rPr dirty="0" sz="1200" spc="-3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0" y="896754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54395" cy="8308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opportunities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training</a:t>
            </a:r>
            <a:r>
              <a:rPr dirty="0" u="sng" sz="1100" spc="-1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80">
                <a:latin typeface="Arial"/>
                <a:cs typeface="Arial"/>
              </a:rPr>
              <a:t>CDC-sponsored </a:t>
            </a:r>
            <a:r>
              <a:rPr dirty="0" sz="1100" spc="-35">
                <a:latin typeface="Arial"/>
                <a:cs typeface="Arial"/>
              </a:rPr>
              <a:t>trainings.</a:t>
            </a:r>
            <a:endParaRPr sz="1100">
              <a:latin typeface="Arial"/>
              <a:cs typeface="Arial"/>
            </a:endParaRPr>
          </a:p>
          <a:p>
            <a:pPr marL="241300" marR="217804" indent="-228600">
              <a:lnSpc>
                <a:spcPct val="1182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blast </a:t>
            </a:r>
            <a:r>
              <a:rPr dirty="0" sz="1100" spc="-50">
                <a:latin typeface="Arial"/>
                <a:cs typeface="Arial"/>
              </a:rPr>
              <a:t>emails, </a:t>
            </a:r>
            <a:r>
              <a:rPr dirty="0" sz="1100" spc="-35">
                <a:latin typeface="Arial"/>
                <a:cs typeface="Arial"/>
              </a:rPr>
              <a:t>external </a:t>
            </a:r>
            <a:r>
              <a:rPr dirty="0" sz="1100" spc="-20">
                <a:latin typeface="Arial"/>
                <a:cs typeface="Arial"/>
              </a:rPr>
              <a:t>partner </a:t>
            </a:r>
            <a:r>
              <a:rPr dirty="0" sz="1100" spc="-55">
                <a:latin typeface="Arial"/>
                <a:cs typeface="Arial"/>
              </a:rPr>
              <a:t>calls,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quarterly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newsletter,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5">
                <a:latin typeface="Arial"/>
                <a:cs typeface="Arial"/>
              </a:rPr>
              <a:t>Manual,  updated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prior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January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any </a:t>
            </a:r>
            <a:r>
              <a:rPr dirty="0" sz="1100" spc="-75">
                <a:latin typeface="Arial"/>
                <a:cs typeface="Arial"/>
              </a:rPr>
              <a:t>changes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methods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definitions.</a:t>
            </a:r>
            <a:endParaRPr sz="1100">
              <a:latin typeface="Arial"/>
              <a:cs typeface="Arial"/>
            </a:endParaRPr>
          </a:p>
          <a:p>
            <a:pPr marL="12700" marR="106045">
              <a:lnSpc>
                <a:spcPct val="117000"/>
              </a:lnSpc>
              <a:spcBef>
                <a:spcPts val="985"/>
              </a:spcBef>
            </a:pPr>
            <a:r>
              <a:rPr dirty="0" sz="1100" spc="-85">
                <a:latin typeface="Arial"/>
                <a:cs typeface="Arial"/>
              </a:rPr>
              <a:t>Even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25">
                <a:latin typeface="Arial"/>
                <a:cs typeface="Arial"/>
              </a:rPr>
              <a:t>training, </a:t>
            </a:r>
            <a:r>
              <a:rPr dirty="0" sz="1100" spc="-45">
                <a:latin typeface="Arial"/>
                <a:cs typeface="Arial"/>
              </a:rPr>
              <a:t>willingness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seek </a:t>
            </a:r>
            <a:r>
              <a:rPr dirty="0" sz="1100" spc="-35">
                <a:latin typeface="Arial"/>
                <a:cs typeface="Arial"/>
              </a:rPr>
              <a:t>help </a:t>
            </a:r>
            <a:r>
              <a:rPr dirty="0" sz="1100" spc="-40">
                <a:latin typeface="Arial"/>
                <a:cs typeface="Arial"/>
              </a:rPr>
              <a:t>when </a:t>
            </a:r>
            <a:r>
              <a:rPr dirty="0" sz="1100" spc="-55">
                <a:latin typeface="Arial"/>
                <a:cs typeface="Arial"/>
              </a:rPr>
              <a:t>needed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5">
                <a:latin typeface="Arial"/>
                <a:cs typeface="Arial"/>
              </a:rPr>
              <a:t>definitions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criteria </a:t>
            </a:r>
            <a:r>
              <a:rPr dirty="0" sz="1100" spc="-55">
                <a:latin typeface="Arial"/>
                <a:cs typeface="Arial"/>
              </a:rPr>
              <a:t>is  </a:t>
            </a:r>
            <a:r>
              <a:rPr dirty="0" sz="1100" spc="-10">
                <a:latin typeface="Arial"/>
                <a:cs typeface="Arial"/>
              </a:rPr>
              <a:t>important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100">
                <a:latin typeface="Arial"/>
                <a:cs typeface="Arial"/>
              </a:rPr>
              <a:t>cases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45">
                <a:latin typeface="Arial"/>
                <a:cs typeface="Arial"/>
              </a:rPr>
              <a:t>challenging.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auditors </a:t>
            </a:r>
            <a:r>
              <a:rPr dirty="0" sz="1100" spc="-35">
                <a:latin typeface="Arial"/>
                <a:cs typeface="Arial"/>
              </a:rPr>
              <a:t>cannot </a:t>
            </a:r>
            <a:r>
              <a:rPr dirty="0" sz="1100" spc="-60">
                <a:latin typeface="Arial"/>
                <a:cs typeface="Arial"/>
              </a:rPr>
              <a:t>agree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60">
                <a:latin typeface="Arial"/>
                <a:cs typeface="Arial"/>
              </a:rPr>
              <a:t>case-status using  </a:t>
            </a:r>
            <a:r>
              <a:rPr dirty="0" sz="1100" spc="-35">
                <a:latin typeface="Arial"/>
                <a:cs typeface="Arial"/>
              </a:rPr>
              <a:t>documented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5">
                <a:latin typeface="Arial"/>
                <a:cs typeface="Arial"/>
              </a:rPr>
              <a:t>case-definition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gold standard,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95">
                <a:latin typeface="Arial"/>
                <a:cs typeface="Arial"/>
              </a:rPr>
              <a:t>case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20">
                <a:latin typeface="Arial"/>
                <a:cs typeface="Arial"/>
              </a:rPr>
              <a:t>referred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85">
                <a:latin typeface="Arial"/>
                <a:cs typeface="Arial"/>
              </a:rPr>
              <a:t>CDC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adjudication. </a:t>
            </a:r>
            <a:r>
              <a:rPr dirty="0" sz="1100" spc="-75">
                <a:latin typeface="Arial"/>
                <a:cs typeface="Arial"/>
              </a:rPr>
              <a:t>Forms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tracking </a:t>
            </a:r>
            <a:r>
              <a:rPr dirty="0" sz="1100" spc="-100">
                <a:latin typeface="Arial"/>
                <a:cs typeface="Arial"/>
              </a:rPr>
              <a:t>cases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25">
                <a:latin typeface="Arial"/>
                <a:cs typeface="Arial"/>
              </a:rPr>
              <a:t>result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discrepancies and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25">
                <a:latin typeface="Arial"/>
                <a:cs typeface="Arial"/>
              </a:rPr>
              <a:t>require  </a:t>
            </a:r>
            <a:r>
              <a:rPr dirty="0" sz="1100" spc="-30">
                <a:latin typeface="Arial"/>
                <a:cs typeface="Arial"/>
              </a:rPr>
              <a:t>adjudication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found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u="sng" sz="11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Appendices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4.1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4.3</a:t>
            </a:r>
            <a:r>
              <a:rPr dirty="0" sz="1100" spc="-4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algn="just" marL="12700" marR="77470">
              <a:lnSpc>
                <a:spcPct val="117800"/>
              </a:lnSpc>
              <a:spcBef>
                <a:spcPts val="980"/>
              </a:spcBef>
            </a:pPr>
            <a:r>
              <a:rPr dirty="0" sz="1100" spc="-45">
                <a:latin typeface="Arial"/>
                <a:cs typeface="Arial"/>
              </a:rPr>
              <a:t>Finally,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although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required,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duplicate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abstraction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 by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another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auditor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(early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periodically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repeated)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may</a:t>
            </a:r>
            <a:r>
              <a:rPr dirty="0" sz="1100" spc="-50">
                <a:latin typeface="Arial"/>
                <a:cs typeface="Arial"/>
              </a:rPr>
              <a:t> be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useful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adjunct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training,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order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identify  </a:t>
            </a:r>
            <a:r>
              <a:rPr dirty="0" sz="1100" spc="-70">
                <a:latin typeface="Arial"/>
                <a:cs typeface="Arial"/>
              </a:rPr>
              <a:t>areas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difficulty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achieve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improved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inter-rater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reliability</a:t>
            </a:r>
            <a:r>
              <a:rPr dirty="0" sz="1100" spc="-20">
                <a:latin typeface="Arial"/>
                <a:cs typeface="Arial"/>
                <a:hlinkClick r:id="rId5" action="ppaction://hlinksldjump"/>
              </a:rPr>
              <a:t>.</a:t>
            </a:r>
            <a:r>
              <a:rPr dirty="0" baseline="31746" sz="1050" spc="-30">
                <a:latin typeface="Arial"/>
                <a:cs typeface="Arial"/>
                <a:hlinkClick r:id="rId5" action="ppaction://hlinksldjump"/>
              </a:rPr>
              <a:t>3</a:t>
            </a:r>
            <a:r>
              <a:rPr dirty="0" baseline="31746" sz="1050" spc="-30">
                <a:latin typeface="Arial"/>
                <a:cs typeface="Arial"/>
                <a:hlinkClick r:id="rId5" action="ppaction://hlinksldjump"/>
              </a:rPr>
              <a:t>,4</a:t>
            </a:r>
            <a:endParaRPr baseline="31746"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lvl="1" marL="469265" indent="-227965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Select</a:t>
            </a:r>
            <a:r>
              <a:rPr dirty="0" sz="11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facilities</a:t>
            </a:r>
            <a:endParaRPr sz="1100">
              <a:latin typeface="Georgia"/>
              <a:cs typeface="Georgia"/>
            </a:endParaRPr>
          </a:p>
          <a:p>
            <a:pPr marL="12700" marR="116205">
              <a:lnSpc>
                <a:spcPts val="1550"/>
              </a:lnSpc>
              <a:spcBef>
                <a:spcPts val="5"/>
              </a:spcBef>
            </a:pPr>
            <a:r>
              <a:rPr dirty="0" sz="1100" spc="-180">
                <a:latin typeface="Arial"/>
                <a:cs typeface="Arial"/>
              </a:rPr>
              <a:t>CDC </a:t>
            </a:r>
            <a:r>
              <a:rPr dirty="0" sz="1100" spc="-50">
                <a:latin typeface="Arial"/>
                <a:cs typeface="Arial"/>
              </a:rPr>
              <a:t>recommends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order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investigate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correct </a:t>
            </a:r>
            <a:r>
              <a:rPr dirty="0" sz="1100" spc="-15">
                <a:latin typeface="Arial"/>
                <a:cs typeface="Arial"/>
              </a:rPr>
              <a:t>potential </a:t>
            </a:r>
            <a:r>
              <a:rPr dirty="0" sz="1100" spc="-45">
                <a:latin typeface="Arial"/>
                <a:cs typeface="Arial"/>
              </a:rPr>
              <a:t>deficiencies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60">
                <a:latin typeface="Arial"/>
                <a:cs typeface="Arial"/>
              </a:rPr>
              <a:t>an  </a:t>
            </a:r>
            <a:r>
              <a:rPr dirty="0" sz="1100" spc="-15">
                <a:latin typeface="Arial"/>
                <a:cs typeface="Arial"/>
              </a:rPr>
              <a:t>efficient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manner,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given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assumption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limited</a:t>
            </a:r>
            <a:r>
              <a:rPr dirty="0" sz="1100" spc="-60">
                <a:latin typeface="Arial"/>
                <a:cs typeface="Arial"/>
              </a:rPr>
              <a:t> resources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This</a:t>
            </a:r>
            <a:r>
              <a:rPr dirty="0" sz="1100" spc="-50">
                <a:latin typeface="Arial"/>
                <a:cs typeface="Arial"/>
              </a:rPr>
              <a:t> approach </a:t>
            </a:r>
            <a:r>
              <a:rPr dirty="0" sz="1100" spc="-60">
                <a:latin typeface="Arial"/>
                <a:cs typeface="Arial"/>
              </a:rPr>
              <a:t>also</a:t>
            </a:r>
            <a:r>
              <a:rPr dirty="0" sz="1100" spc="-45">
                <a:latin typeface="Arial"/>
                <a:cs typeface="Arial"/>
              </a:rPr>
              <a:t> provides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 spc="-45">
                <a:latin typeface="Arial"/>
                <a:cs typeface="Arial"/>
              </a:rPr>
              <a:t>maximum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opportunity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work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reporters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improve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reporting.</a:t>
            </a:r>
            <a:endParaRPr sz="1100">
              <a:latin typeface="Arial"/>
              <a:cs typeface="Arial"/>
            </a:endParaRPr>
          </a:p>
          <a:p>
            <a:pPr marL="12700" marR="19050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exercise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70">
                <a:latin typeface="Arial"/>
                <a:cs typeface="Arial"/>
              </a:rPr>
              <a:t>means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developing </a:t>
            </a:r>
            <a:r>
              <a:rPr dirty="0" sz="1100" spc="-25">
                <a:latin typeface="Arial"/>
                <a:cs typeface="Arial"/>
              </a:rPr>
              <a:t>situational </a:t>
            </a:r>
            <a:r>
              <a:rPr dirty="0" sz="1100" spc="-65">
                <a:latin typeface="Arial"/>
                <a:cs typeface="Arial"/>
              </a:rPr>
              <a:t>awareness </a:t>
            </a:r>
            <a:r>
              <a:rPr dirty="0" sz="1100" spc="-30">
                <a:latin typeface="Arial"/>
                <a:cs typeface="Arial"/>
              </a:rPr>
              <a:t>about  </a:t>
            </a:r>
            <a:r>
              <a:rPr dirty="0" sz="1100" spc="-55">
                <a:latin typeface="Arial"/>
                <a:cs typeface="Arial"/>
              </a:rPr>
              <a:t>exposure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performance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facilities.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useful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targeting </a:t>
            </a:r>
            <a:r>
              <a:rPr dirty="0" sz="1100" spc="-25">
                <a:latin typeface="Arial"/>
                <a:cs typeface="Arial"/>
              </a:rPr>
              <a:t>prevention  </a:t>
            </a:r>
            <a:r>
              <a:rPr dirty="0" sz="1100" spc="-45">
                <a:latin typeface="Arial"/>
                <a:cs typeface="Arial"/>
              </a:rPr>
              <a:t>programs.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lvl="1" marL="469265" marR="5080" indent="-227965">
              <a:lnSpc>
                <a:spcPct val="112700"/>
              </a:lnSpc>
              <a:buAutoNum type="arabicPeriod" startAt="3"/>
              <a:tabLst>
                <a:tab pos="469900" algn="l"/>
              </a:tabLst>
            </a:pP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Establish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a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mechanism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secure data transfer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between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facilities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50" b="1">
                <a:solidFill>
                  <a:srgbClr val="4F81BC"/>
                </a:solidFill>
                <a:latin typeface="Georgia"/>
                <a:cs typeface="Georgia"/>
              </a:rPr>
              <a:t>state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health 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department</a:t>
            </a:r>
            <a:endParaRPr sz="1100">
              <a:latin typeface="Georgia"/>
              <a:cs typeface="Georgia"/>
            </a:endParaRPr>
          </a:p>
          <a:p>
            <a:pPr marL="12700" marR="33655">
              <a:lnSpc>
                <a:spcPts val="1550"/>
              </a:lnSpc>
              <a:spcBef>
                <a:spcPts val="5"/>
              </a:spcBef>
            </a:pPr>
            <a:r>
              <a:rPr dirty="0" sz="1100" spc="-85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build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35">
                <a:latin typeface="Arial"/>
                <a:cs typeface="Arial"/>
              </a:rPr>
              <a:t>frame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40">
                <a:latin typeface="Arial"/>
                <a:cs typeface="Arial"/>
              </a:rPr>
              <a:t>selection,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35">
                <a:latin typeface="Arial"/>
                <a:cs typeface="Arial"/>
              </a:rPr>
              <a:t>files </a:t>
            </a:r>
            <a:r>
              <a:rPr dirty="0" sz="1100" spc="-55">
                <a:latin typeface="Arial"/>
                <a:cs typeface="Arial"/>
              </a:rPr>
              <a:t>(spreadsheets)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10">
                <a:latin typeface="Arial"/>
                <a:cs typeface="Arial"/>
              </a:rPr>
              <a:t>from  </a:t>
            </a:r>
            <a:r>
              <a:rPr dirty="0" sz="1100" spc="-30">
                <a:latin typeface="Arial"/>
                <a:cs typeface="Arial"/>
              </a:rPr>
              <a:t>laboratories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blood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other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non-culture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diagnostic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tests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identify</a:t>
            </a:r>
            <a:endParaRPr sz="1100">
              <a:latin typeface="Arial"/>
              <a:cs typeface="Arial"/>
            </a:endParaRPr>
          </a:p>
          <a:p>
            <a:pPr marL="12700" marR="142875">
              <a:lnSpc>
                <a:spcPts val="1540"/>
              </a:lnSpc>
            </a:pPr>
            <a:r>
              <a:rPr dirty="0" sz="1100" spc="-55">
                <a:latin typeface="Arial"/>
                <a:cs typeface="Arial"/>
              </a:rPr>
              <a:t>organism(s) </a:t>
            </a:r>
            <a:r>
              <a:rPr dirty="0" sz="1100" spc="-35">
                <a:latin typeface="Arial"/>
                <a:cs typeface="Arial"/>
              </a:rPr>
              <a:t>, positive </a:t>
            </a:r>
            <a:r>
              <a:rPr dirty="0" sz="1100" spc="-20">
                <a:latin typeface="Arial"/>
                <a:cs typeface="Arial"/>
              </a:rPr>
              <a:t>quantitative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15">
                <a:latin typeface="Arial"/>
                <a:cs typeface="Arial"/>
              </a:rPr>
              <a:t>toxin </a:t>
            </a:r>
            <a:r>
              <a:rPr dirty="0" sz="1100" spc="-40">
                <a:latin typeface="Arial"/>
                <a:cs typeface="Arial"/>
              </a:rPr>
              <a:t>tests, </a:t>
            </a:r>
            <a:r>
              <a:rPr dirty="0" sz="1100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test </a:t>
            </a:r>
            <a:r>
              <a:rPr dirty="0" sz="1100" spc="-50">
                <a:latin typeface="Arial"/>
                <a:cs typeface="Arial"/>
              </a:rPr>
              <a:t>dates, </a:t>
            </a:r>
            <a:r>
              <a:rPr dirty="0" sz="1100" spc="-20">
                <a:latin typeface="Arial"/>
                <a:cs typeface="Arial"/>
              </a:rPr>
              <a:t>patient  </a:t>
            </a:r>
            <a:r>
              <a:rPr dirty="0" sz="1100" spc="-35">
                <a:latin typeface="Arial"/>
                <a:cs typeface="Arial"/>
              </a:rPr>
              <a:t>locations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collected,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identified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pathogens 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" spc="-30">
                <a:latin typeface="Arial"/>
                <a:cs typeface="Arial"/>
              </a:rPr>
              <a:t>review. In </a:t>
            </a:r>
            <a:r>
              <a:rPr dirty="0" sz="1100" spc="-25">
                <a:latin typeface="Arial"/>
                <a:cs typeface="Arial"/>
              </a:rPr>
              <a:t>addition, </a:t>
            </a:r>
            <a:r>
              <a:rPr dirty="0" sz="1100" spc="-70">
                <a:latin typeface="Arial"/>
                <a:cs typeface="Arial"/>
              </a:rPr>
              <a:t>assistance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55">
                <a:latin typeface="Arial"/>
                <a:cs typeface="Arial"/>
              </a:rPr>
              <a:t>needed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0">
                <a:latin typeface="Arial"/>
                <a:cs typeface="Arial"/>
              </a:rPr>
              <a:t>hospital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35">
                <a:latin typeface="Arial"/>
                <a:cs typeface="Arial"/>
              </a:rPr>
              <a:t>departments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identify</a:t>
            </a:r>
            <a:endParaRPr sz="1100">
              <a:latin typeface="Arial"/>
              <a:cs typeface="Arial"/>
            </a:endParaRPr>
          </a:p>
          <a:p>
            <a:pPr marL="12700" marR="119380">
              <a:lnSpc>
                <a:spcPct val="116399"/>
              </a:lnSpc>
              <a:spcBef>
                <a:spcPts val="10"/>
              </a:spcBef>
            </a:pPr>
            <a:r>
              <a:rPr dirty="0" sz="1100" spc="-30">
                <a:latin typeface="Arial"/>
                <a:cs typeface="Arial"/>
              </a:rPr>
              <a:t>hospital </a:t>
            </a:r>
            <a:r>
              <a:rPr dirty="0" sz="1100" spc="-55">
                <a:latin typeface="Arial"/>
                <a:cs typeface="Arial"/>
              </a:rPr>
              <a:t>re-admissions </a:t>
            </a:r>
            <a:r>
              <a:rPr dirty="0" sz="1100" spc="-5">
                <a:latin typeface="Arial"/>
                <a:cs typeface="Arial"/>
              </a:rPr>
              <a:t>within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20">
                <a:latin typeface="Arial"/>
                <a:cs typeface="Arial"/>
              </a:rPr>
              <a:t>window </a:t>
            </a:r>
            <a:r>
              <a:rPr dirty="0" sz="1100" spc="-50">
                <a:latin typeface="Arial"/>
                <a:cs typeface="Arial"/>
              </a:rPr>
              <a:t>(30 </a:t>
            </a:r>
            <a:r>
              <a:rPr dirty="0" sz="1100" spc="-75">
                <a:latin typeface="Arial"/>
                <a:cs typeface="Arial"/>
              </a:rPr>
              <a:t>days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45">
                <a:latin typeface="Arial"/>
                <a:cs typeface="Arial"/>
              </a:rPr>
              <a:t>HYST)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audited </a:t>
            </a:r>
            <a:r>
              <a:rPr dirty="0" sz="1100" spc="-50">
                <a:latin typeface="Arial"/>
                <a:cs typeface="Arial"/>
              </a:rPr>
              <a:t>surgical  </a:t>
            </a:r>
            <a:r>
              <a:rPr dirty="0" sz="1100" spc="-45">
                <a:latin typeface="Arial"/>
                <a:cs typeface="Arial"/>
              </a:rPr>
              <a:t>procedures. </a:t>
            </a:r>
            <a:r>
              <a:rPr dirty="0" sz="1100" spc="-95">
                <a:latin typeface="Arial"/>
                <a:cs typeface="Arial"/>
              </a:rPr>
              <a:t>Some </a:t>
            </a:r>
            <a:r>
              <a:rPr dirty="0" sz="1100" spc="-70">
                <a:latin typeface="Arial"/>
                <a:cs typeface="Arial"/>
              </a:rPr>
              <a:t>agencies </a:t>
            </a:r>
            <a:r>
              <a:rPr dirty="0" sz="1100" spc="-60">
                <a:latin typeface="Arial"/>
                <a:cs typeface="Arial"/>
              </a:rPr>
              <a:t>have </a:t>
            </a:r>
            <a:r>
              <a:rPr dirty="0" sz="1100" spc="-50">
                <a:latin typeface="Arial"/>
                <a:cs typeface="Arial"/>
              </a:rPr>
              <a:t>established </a:t>
            </a:r>
            <a:r>
              <a:rPr dirty="0" sz="1100" spc="-60">
                <a:latin typeface="Arial"/>
                <a:cs typeface="Arial"/>
              </a:rPr>
              <a:t>secure </a:t>
            </a:r>
            <a:r>
              <a:rPr dirty="0" sz="1100" spc="-165">
                <a:latin typeface="Arial"/>
                <a:cs typeface="Arial"/>
              </a:rPr>
              <a:t>FTP </a:t>
            </a:r>
            <a:r>
              <a:rPr dirty="0" sz="1100" spc="-50">
                <a:latin typeface="Arial"/>
                <a:cs typeface="Arial"/>
              </a:rPr>
              <a:t>sites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transfer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these sensitive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  <a:p>
            <a:pPr marL="12700" marR="60325">
              <a:lnSpc>
                <a:spcPct val="117300"/>
              </a:lnSpc>
            </a:pPr>
            <a:r>
              <a:rPr dirty="0" sz="1100" spc="-65">
                <a:latin typeface="Arial"/>
                <a:cs typeface="Arial"/>
              </a:rPr>
              <a:t>Consider </a:t>
            </a:r>
            <a:r>
              <a:rPr dirty="0" sz="1100" spc="-40">
                <a:latin typeface="Arial"/>
                <a:cs typeface="Arial"/>
              </a:rPr>
              <a:t>existing </a:t>
            </a:r>
            <a:r>
              <a:rPr dirty="0" sz="1100" spc="-70">
                <a:latin typeface="Arial"/>
                <a:cs typeface="Arial"/>
              </a:rPr>
              <a:t>systems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secure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transfer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how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5">
                <a:latin typeface="Arial"/>
                <a:cs typeface="Arial"/>
              </a:rPr>
              <a:t>secure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both </a:t>
            </a:r>
            <a:r>
              <a:rPr dirty="0" sz="1100" spc="-25">
                <a:latin typeface="Arial"/>
                <a:cs typeface="Arial"/>
              </a:rPr>
              <a:t>directions--to  </a:t>
            </a:r>
            <a:r>
              <a:rPr dirty="0" sz="1100" spc="-65">
                <a:latin typeface="Arial"/>
                <a:cs typeface="Arial"/>
              </a:rPr>
              <a:t>send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listings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characterize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35">
                <a:latin typeface="Arial"/>
                <a:cs typeface="Arial"/>
              </a:rPr>
              <a:t>frame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respond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lvl="1" marL="469265" marR="70485" indent="-227965">
              <a:lnSpc>
                <a:spcPct val="112300"/>
              </a:lnSpc>
              <a:buAutoNum type="arabicPeriod" startAt="4"/>
              <a:tabLst>
                <a:tab pos="469900" algn="l"/>
              </a:tabLst>
            </a:pPr>
            <a:r>
              <a:rPr dirty="0" sz="1100" spc="-90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each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selected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facility,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know which </a:t>
            </a:r>
            <a:r>
              <a:rPr dirty="0" sz="1100" spc="-125" b="1">
                <a:solidFill>
                  <a:srgbClr val="4F81BC"/>
                </a:solidFill>
                <a:latin typeface="Georgia"/>
                <a:cs typeface="Georgia"/>
              </a:rPr>
              <a:t>HAIs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you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will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be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validating, based </a:t>
            </a:r>
            <a:r>
              <a:rPr dirty="0" sz="1100" spc="-90" b="1">
                <a:solidFill>
                  <a:srgbClr val="4F81BC"/>
                </a:solidFill>
                <a:latin typeface="Georgia"/>
                <a:cs typeface="Georgia"/>
              </a:rPr>
              <a:t>on 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information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derived </a:t>
            </a:r>
            <a:r>
              <a:rPr dirty="0" sz="1100" spc="-95" b="1">
                <a:solidFill>
                  <a:srgbClr val="4F81BC"/>
                </a:solidFill>
                <a:latin typeface="Georgia"/>
                <a:cs typeface="Georgia"/>
              </a:rPr>
              <a:t>from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algorithms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</a:t>
            </a:r>
            <a:r>
              <a:rPr dirty="0" sz="1100" spc="-75" b="1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dirty="0" u="sng" sz="1100" spc="-8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6" action="ppaction://hlinksldjump"/>
              </a:rPr>
              <a:t>Chapter </a:t>
            </a:r>
            <a:r>
              <a:rPr dirty="0" u="sng" sz="1100" spc="-9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6" action="ppaction://hlinksldjump"/>
              </a:rPr>
              <a:t>4</a:t>
            </a:r>
            <a:r>
              <a:rPr dirty="0" sz="1100" spc="-90" b="1">
                <a:solidFill>
                  <a:srgbClr val="4F81BC"/>
                </a:solidFill>
                <a:latin typeface="Georgia"/>
                <a:cs typeface="Georgia"/>
                <a:hlinkClick r:id="rId6" action="ppaction://hlinksldjump"/>
              </a:rPr>
              <a:t>,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your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individual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priorities 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goals.</a:t>
            </a:r>
            <a:endParaRPr sz="1100">
              <a:latin typeface="Georgia"/>
              <a:cs typeface="Georgia"/>
            </a:endParaRPr>
          </a:p>
          <a:p>
            <a:pPr marL="12700" marR="24765">
              <a:lnSpc>
                <a:spcPts val="1560"/>
              </a:lnSpc>
              <a:spcBef>
                <a:spcPts val="10"/>
              </a:spcBef>
            </a:pPr>
            <a:r>
              <a:rPr dirty="0" sz="1100" spc="-45">
                <a:latin typeface="Arial"/>
                <a:cs typeface="Arial"/>
              </a:rPr>
              <a:t>Before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validated,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record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total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 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HAI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events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using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Appendix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4.3</a:t>
            </a:r>
            <a:r>
              <a:rPr dirty="0" sz="1100" spc="-45">
                <a:latin typeface="Arial"/>
                <a:cs typeface="Arial"/>
              </a:rPr>
              <a:t>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“Numerator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Validation.”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30900" cy="1677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469265" marR="304165" indent="-228600">
              <a:lnSpc>
                <a:spcPct val="112900"/>
              </a:lnSpc>
            </a:pP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5.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Develop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characterize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sampling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frame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each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selected  facility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each </a:t>
            </a:r>
            <a:r>
              <a:rPr dirty="0" sz="1100" spc="-150" b="1">
                <a:solidFill>
                  <a:srgbClr val="4F81BC"/>
                </a:solidFill>
                <a:latin typeface="Georgia"/>
                <a:cs typeface="Georgia"/>
              </a:rPr>
              <a:t>HAI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to be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validated,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40" b="1">
                <a:solidFill>
                  <a:srgbClr val="4F81BC"/>
                </a:solidFill>
                <a:latin typeface="Georgia"/>
                <a:cs typeface="Georgia"/>
              </a:rPr>
              <a:t>SSI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assure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a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complete</a:t>
            </a:r>
            <a:r>
              <a:rPr dirty="0" sz="1100" spc="-1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denominator:</a:t>
            </a:r>
            <a:endParaRPr sz="1100">
              <a:latin typeface="Georgia"/>
              <a:cs typeface="Georgia"/>
            </a:endParaRPr>
          </a:p>
          <a:p>
            <a:pPr marL="12700" marR="224154">
              <a:lnSpc>
                <a:spcPts val="1550"/>
              </a:lnSpc>
              <a:spcBef>
                <a:spcPts val="5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CLABSI, </a:t>
            </a:r>
            <a:r>
              <a:rPr dirty="0" sz="1100" spc="-100">
                <a:latin typeface="Arial"/>
                <a:cs typeface="Arial"/>
              </a:rPr>
              <a:t>CAUTI,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5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Event,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45">
                <a:latin typeface="Arial"/>
                <a:cs typeface="Arial"/>
              </a:rPr>
              <a:t>frames </a:t>
            </a:r>
            <a:r>
              <a:rPr dirty="0" sz="1100" spc="-40">
                <a:latin typeface="Arial"/>
                <a:cs typeface="Arial"/>
              </a:rPr>
              <a:t>derive </a:t>
            </a:r>
            <a:r>
              <a:rPr dirty="0" sz="1100" spc="-15">
                <a:latin typeface="Arial"/>
                <a:cs typeface="Arial"/>
              </a:rPr>
              <a:t>from 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30">
                <a:latin typeface="Arial"/>
                <a:cs typeface="Arial"/>
              </a:rPr>
              <a:t>(blood </a:t>
            </a:r>
            <a:r>
              <a:rPr dirty="0" sz="1100" spc="-20">
                <a:latin typeface="Arial"/>
                <a:cs typeface="Arial"/>
              </a:rPr>
              <a:t>culture,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20">
                <a:latin typeface="Arial"/>
                <a:cs typeface="Arial"/>
              </a:rPr>
              <a:t>culture,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60">
                <a:latin typeface="Arial"/>
                <a:cs typeface="Arial"/>
              </a:rPr>
              <a:t>specimen) </a:t>
            </a:r>
            <a:r>
              <a:rPr dirty="0" sz="1100" spc="-35">
                <a:latin typeface="Arial"/>
                <a:cs typeface="Arial"/>
              </a:rPr>
              <a:t>line-listings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540"/>
              </a:lnSpc>
              <a:spcBef>
                <a:spcPts val="5"/>
              </a:spcBef>
            </a:pP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35">
                <a:latin typeface="Arial"/>
                <a:cs typeface="Arial"/>
              </a:rPr>
              <a:t>locations. </a:t>
            </a:r>
            <a:r>
              <a:rPr dirty="0" sz="1100" spc="-50">
                <a:latin typeface="Arial"/>
                <a:cs typeface="Arial"/>
              </a:rPr>
              <a:t>Hospitals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encouraged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develop </a:t>
            </a:r>
            <a:r>
              <a:rPr dirty="0" sz="1100" spc="-50">
                <a:latin typeface="Arial"/>
                <a:cs typeface="Arial"/>
              </a:rPr>
              <a:t>capacity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generate these </a:t>
            </a:r>
            <a:r>
              <a:rPr dirty="0" sz="1100" spc="-35">
                <a:latin typeface="Arial"/>
                <a:cs typeface="Arial"/>
              </a:rPr>
              <a:t>lists  </a:t>
            </a:r>
            <a:r>
              <a:rPr dirty="0" sz="1100" spc="-30">
                <a:latin typeface="Arial"/>
                <a:cs typeface="Arial"/>
              </a:rPr>
              <a:t>electronically,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35">
                <a:latin typeface="Arial"/>
                <a:cs typeface="Arial"/>
              </a:rPr>
              <a:t>recurring </a:t>
            </a:r>
            <a:r>
              <a:rPr dirty="0" sz="1100" spc="-50">
                <a:latin typeface="Arial"/>
                <a:cs typeface="Arial"/>
              </a:rPr>
              <a:t>need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0">
                <a:latin typeface="Arial"/>
                <a:cs typeface="Arial"/>
              </a:rPr>
              <a:t>capability </a:t>
            </a:r>
            <a:r>
              <a:rPr dirty="0" sz="1100" spc="-60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expected,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creation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manual </a:t>
            </a:r>
            <a:r>
              <a:rPr dirty="0" sz="1100" spc="-35">
                <a:latin typeface="Arial"/>
                <a:cs typeface="Arial"/>
              </a:rPr>
              <a:t>line-listings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40">
                <a:latin typeface="Arial"/>
                <a:cs typeface="Arial"/>
              </a:rPr>
              <a:t>present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75">
                <a:latin typeface="Arial"/>
                <a:cs typeface="Arial"/>
              </a:rPr>
              <a:t>excessive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burden.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6352" y="2141473"/>
            <a:ext cx="5709920" cy="3479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ts val="1275"/>
              </a:lnSpc>
            </a:pP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Facilities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report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positive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laboratory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tests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according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date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specimen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collection,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not</a:t>
            </a:r>
            <a:endParaRPr sz="1100">
              <a:latin typeface="Trebuchet MS"/>
              <a:cs typeface="Trebuchet MS"/>
            </a:endParaRPr>
          </a:p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date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result</a:t>
            </a:r>
            <a:r>
              <a:rPr dirty="0" sz="1100" spc="-15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reporting</a:t>
            </a:r>
            <a:r>
              <a:rPr dirty="0" sz="1100" spc="-65" b="1"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352" y="2818129"/>
            <a:ext cx="5709920" cy="102933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order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assure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completeness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laboratory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 line-listings,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it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is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generally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recommended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5"/>
              </a:spcBef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laboratory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data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derive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directly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from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laboratory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information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management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system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not</a:t>
            </a:r>
            <a:endParaRPr sz="1100">
              <a:latin typeface="Trebuchet MS"/>
              <a:cs typeface="Trebuchet MS"/>
            </a:endParaRPr>
          </a:p>
          <a:p>
            <a:pPr marL="67945" marR="88900">
              <a:lnSpc>
                <a:spcPct val="101499"/>
              </a:lnSpc>
              <a:spcBef>
                <a:spcPts val="5"/>
              </a:spcBef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from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vendor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software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(such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as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data-mining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programs).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However,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if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convincing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evidence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exists 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vendor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software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can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provide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complete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laboratory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data, vendor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systems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may provide 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convenient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linkage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ADT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data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would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otherwise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need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created.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This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issue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may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need 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explored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through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individual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discussions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facilities,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by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facilities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their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vendors.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996664"/>
            <a:ext cx="5970905" cy="4707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35">
                <a:latin typeface="Arial"/>
                <a:cs typeface="Arial"/>
              </a:rPr>
              <a:t>SSI,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50">
                <a:latin typeface="Arial"/>
                <a:cs typeface="Arial"/>
              </a:rPr>
              <a:t>frames </a:t>
            </a:r>
            <a:r>
              <a:rPr dirty="0" sz="1100" spc="-40">
                <a:latin typeface="Arial"/>
                <a:cs typeface="Arial"/>
              </a:rPr>
              <a:t>derive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10">
                <a:latin typeface="Arial"/>
                <a:cs typeface="Arial"/>
              </a:rPr>
              <a:t>NHSN. </a:t>
            </a:r>
            <a:r>
              <a:rPr dirty="0" sz="1100" spc="-75" b="1">
                <a:latin typeface="Trebuchet MS"/>
                <a:cs typeface="Trebuchet MS"/>
              </a:rPr>
              <a:t>However, </a:t>
            </a:r>
            <a:r>
              <a:rPr dirty="0" sz="1100" spc="-45" b="1">
                <a:latin typeface="Trebuchet MS"/>
                <a:cs typeface="Trebuchet MS"/>
              </a:rPr>
              <a:t>to </a:t>
            </a:r>
            <a:r>
              <a:rPr dirty="0" sz="1100" spc="-60" b="1">
                <a:latin typeface="Trebuchet MS"/>
                <a:cs typeface="Trebuchet MS"/>
              </a:rPr>
              <a:t>assure that </a:t>
            </a:r>
            <a:r>
              <a:rPr dirty="0" sz="1100" spc="-65" b="1">
                <a:latin typeface="Trebuchet MS"/>
                <a:cs typeface="Trebuchet MS"/>
              </a:rPr>
              <a:t>the </a:t>
            </a:r>
            <a:r>
              <a:rPr dirty="0" sz="1100" spc="-30" b="1">
                <a:latin typeface="Trebuchet MS"/>
                <a:cs typeface="Trebuchet MS"/>
              </a:rPr>
              <a:t>NHSN </a:t>
            </a:r>
            <a:r>
              <a:rPr dirty="0" sz="1100" spc="-70" b="1">
                <a:latin typeface="Trebuchet MS"/>
                <a:cs typeface="Trebuchet MS"/>
              </a:rPr>
              <a:t>procedure  </a:t>
            </a:r>
            <a:r>
              <a:rPr dirty="0" sz="1100" spc="-55" b="1">
                <a:latin typeface="Trebuchet MS"/>
                <a:cs typeface="Trebuchet MS"/>
              </a:rPr>
              <a:t>sampling </a:t>
            </a:r>
            <a:r>
              <a:rPr dirty="0" sz="1100" spc="-70" b="1">
                <a:latin typeface="Trebuchet MS"/>
                <a:cs typeface="Trebuchet MS"/>
              </a:rPr>
              <a:t>frame </a:t>
            </a:r>
            <a:r>
              <a:rPr dirty="0" sz="1100" spc="-55" b="1">
                <a:latin typeface="Trebuchet MS"/>
                <a:cs typeface="Trebuchet MS"/>
              </a:rPr>
              <a:t>is </a:t>
            </a:r>
            <a:r>
              <a:rPr dirty="0" sz="1100" spc="-75" b="1">
                <a:latin typeface="Trebuchet MS"/>
                <a:cs typeface="Trebuchet MS"/>
              </a:rPr>
              <a:t>complete, </a:t>
            </a:r>
            <a:r>
              <a:rPr dirty="0" sz="1100" spc="-45" b="1">
                <a:latin typeface="Trebuchet MS"/>
                <a:cs typeface="Trebuchet MS"/>
              </a:rPr>
              <a:t>a </a:t>
            </a:r>
            <a:r>
              <a:rPr dirty="0" sz="1100" spc="-60" b="1">
                <a:latin typeface="Trebuchet MS"/>
                <a:cs typeface="Trebuchet MS"/>
              </a:rPr>
              <a:t>monthly tally from </a:t>
            </a:r>
            <a:r>
              <a:rPr dirty="0" sz="1100" spc="-65" b="1">
                <a:latin typeface="Trebuchet MS"/>
                <a:cs typeface="Trebuchet MS"/>
              </a:rPr>
              <a:t>the facility </a:t>
            </a:r>
            <a:r>
              <a:rPr dirty="0" sz="1100" spc="-60" b="1">
                <a:latin typeface="Trebuchet MS"/>
                <a:cs typeface="Trebuchet MS"/>
              </a:rPr>
              <a:t>for </a:t>
            </a:r>
            <a:r>
              <a:rPr dirty="0" sz="1100" spc="-75" b="1">
                <a:latin typeface="Trebuchet MS"/>
                <a:cs typeface="Trebuchet MS"/>
              </a:rPr>
              <a:t>COLO </a:t>
            </a:r>
            <a:r>
              <a:rPr dirty="0" sz="1100" spc="-70" b="1">
                <a:latin typeface="Trebuchet MS"/>
                <a:cs typeface="Trebuchet MS"/>
              </a:rPr>
              <a:t>procedures </a:t>
            </a:r>
            <a:r>
              <a:rPr dirty="0" sz="1100" spc="-55" b="1">
                <a:latin typeface="Trebuchet MS"/>
                <a:cs typeface="Trebuchet MS"/>
              </a:rPr>
              <a:t>and </a:t>
            </a:r>
            <a:r>
              <a:rPr dirty="0" sz="1100" spc="-85" b="1">
                <a:latin typeface="Trebuchet MS"/>
                <a:cs typeface="Trebuchet MS"/>
              </a:rPr>
              <a:t>HYST  </a:t>
            </a:r>
            <a:r>
              <a:rPr dirty="0" sz="1100" spc="-70" b="1">
                <a:latin typeface="Trebuchet MS"/>
                <a:cs typeface="Trebuchet MS"/>
              </a:rPr>
              <a:t>procedures </a:t>
            </a:r>
            <a:r>
              <a:rPr dirty="0" sz="1100" spc="-75" b="1">
                <a:latin typeface="Trebuchet MS"/>
                <a:cs typeface="Trebuchet MS"/>
              </a:rPr>
              <a:t>performed, </a:t>
            </a:r>
            <a:r>
              <a:rPr dirty="0" sz="1100" spc="-55" b="1">
                <a:latin typeface="Trebuchet MS"/>
                <a:cs typeface="Trebuchet MS"/>
              </a:rPr>
              <a:t>based </a:t>
            </a:r>
            <a:r>
              <a:rPr dirty="0" sz="1100" spc="-50" b="1">
                <a:latin typeface="Trebuchet MS"/>
                <a:cs typeface="Trebuchet MS"/>
              </a:rPr>
              <a:t>on </a:t>
            </a:r>
            <a:r>
              <a:rPr dirty="0" sz="1100" spc="-65" b="1">
                <a:latin typeface="Trebuchet MS"/>
                <a:cs typeface="Trebuchet MS"/>
              </a:rPr>
              <a:t>ICD-10 </a:t>
            </a:r>
            <a:r>
              <a:rPr dirty="0" sz="1100" spc="-70" b="1">
                <a:latin typeface="Trebuchet MS"/>
                <a:cs typeface="Trebuchet MS"/>
              </a:rPr>
              <a:t>procedure/CPT </a:t>
            </a:r>
            <a:r>
              <a:rPr dirty="0" sz="1100" spc="-65" b="1">
                <a:latin typeface="Trebuchet MS"/>
                <a:cs typeface="Trebuchet MS"/>
              </a:rPr>
              <a:t>codes </a:t>
            </a:r>
            <a:r>
              <a:rPr dirty="0" sz="1100" spc="-60" b="1">
                <a:latin typeface="Trebuchet MS"/>
                <a:cs typeface="Trebuchet MS"/>
              </a:rPr>
              <a:t>in </a:t>
            </a:r>
            <a:r>
              <a:rPr dirty="0" sz="1100" spc="-65" b="1">
                <a:latin typeface="Trebuchet MS"/>
                <a:cs typeface="Trebuchet MS"/>
              </a:rPr>
              <a:t>discharge </a:t>
            </a:r>
            <a:r>
              <a:rPr dirty="0" sz="1100" spc="-55" b="1">
                <a:latin typeface="Trebuchet MS"/>
                <a:cs typeface="Trebuchet MS"/>
              </a:rPr>
              <a:t>data </a:t>
            </a:r>
            <a:r>
              <a:rPr dirty="0" sz="1100" spc="-50" b="1">
                <a:latin typeface="Trebuchet MS"/>
                <a:cs typeface="Trebuchet MS"/>
              </a:rPr>
              <a:t>should </a:t>
            </a:r>
            <a:r>
              <a:rPr dirty="0" sz="1100" spc="-65" b="1">
                <a:latin typeface="Trebuchet MS"/>
                <a:cs typeface="Trebuchet MS"/>
              </a:rPr>
              <a:t>be </a:t>
            </a:r>
            <a:r>
              <a:rPr dirty="0" sz="1100" spc="-70" b="1">
                <a:latin typeface="Trebuchet MS"/>
                <a:cs typeface="Trebuchet MS"/>
              </a:rPr>
              <a:t>used. </a:t>
            </a:r>
            <a:r>
              <a:rPr dirty="0" sz="1100" spc="-75">
                <a:latin typeface="Arial"/>
                <a:cs typeface="Arial"/>
              </a:rPr>
              <a:t>This  </a:t>
            </a:r>
            <a:r>
              <a:rPr dirty="0" sz="1100" spc="-35">
                <a:latin typeface="Arial"/>
                <a:cs typeface="Arial"/>
              </a:rPr>
              <a:t>data request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55">
                <a:latin typeface="Arial"/>
                <a:cs typeface="Arial"/>
              </a:rPr>
              <a:t>made </a:t>
            </a:r>
            <a:r>
              <a:rPr dirty="0" sz="1100" spc="-50">
                <a:latin typeface="Arial"/>
                <a:cs typeface="Arial"/>
              </a:rPr>
              <a:t>along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 spc="-50">
                <a:latin typeface="Arial"/>
                <a:cs typeface="Arial"/>
              </a:rPr>
              <a:t>requests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45">
                <a:latin typeface="Arial"/>
                <a:cs typeface="Arial"/>
              </a:rPr>
              <a:t>numbers </a:t>
            </a:r>
            <a:r>
              <a:rPr dirty="0" sz="1100" spc="-30">
                <a:latin typeface="Arial"/>
                <a:cs typeface="Arial"/>
              </a:rPr>
              <a:t>entered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“Denominator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1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COLO”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“Denominator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HYST.”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50">
                <a:latin typeface="Arial"/>
                <a:cs typeface="Arial"/>
              </a:rPr>
              <a:t>these numbers 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reasonably </a:t>
            </a:r>
            <a:r>
              <a:rPr dirty="0" sz="1100" spc="-60">
                <a:latin typeface="Arial"/>
                <a:cs typeface="Arial"/>
              </a:rPr>
              <a:t>close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25">
                <a:latin typeface="Arial"/>
                <a:cs typeface="Arial"/>
              </a:rPr>
              <a:t>listed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25">
                <a:latin typeface="Arial"/>
                <a:cs typeface="Arial"/>
              </a:rPr>
              <a:t>denominator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0">
                <a:latin typeface="Arial"/>
                <a:cs typeface="Arial"/>
              </a:rPr>
              <a:t>are  </a:t>
            </a:r>
            <a:r>
              <a:rPr dirty="0" sz="1100" spc="-45">
                <a:latin typeface="Arial"/>
                <a:cs typeface="Arial"/>
              </a:rPr>
              <a:t>presumed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5">
                <a:latin typeface="Arial"/>
                <a:cs typeface="Arial"/>
              </a:rPr>
              <a:t>relatively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70" b="1">
                <a:latin typeface="Trebuchet MS"/>
                <a:cs typeface="Trebuchet MS"/>
              </a:rPr>
              <a:t>Structure </a:t>
            </a:r>
            <a:r>
              <a:rPr dirty="0" sz="1100" spc="-50" b="1">
                <a:latin typeface="Trebuchet MS"/>
                <a:cs typeface="Trebuchet MS"/>
              </a:rPr>
              <a:t>of </a:t>
            </a:r>
            <a:r>
              <a:rPr dirty="0" sz="1100" spc="-60" b="1">
                <a:latin typeface="Trebuchet MS"/>
                <a:cs typeface="Trebuchet MS"/>
              </a:rPr>
              <a:t>laboratory </a:t>
            </a:r>
            <a:r>
              <a:rPr dirty="0" sz="1100" spc="-70" b="1">
                <a:latin typeface="Trebuchet MS"/>
                <a:cs typeface="Trebuchet MS"/>
              </a:rPr>
              <a:t>line</a:t>
            </a:r>
            <a:r>
              <a:rPr dirty="0" sz="1100" spc="-190" b="1">
                <a:latin typeface="Trebuchet MS"/>
                <a:cs typeface="Trebuchet MS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listings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100" spc="-40">
                <a:latin typeface="Arial"/>
                <a:cs typeface="Arial"/>
              </a:rPr>
              <a:t>Validators </a:t>
            </a:r>
            <a:r>
              <a:rPr dirty="0" sz="1100" spc="-55">
                <a:latin typeface="Arial"/>
                <a:cs typeface="Arial"/>
              </a:rPr>
              <a:t>need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able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55">
                <a:latin typeface="Arial"/>
                <a:cs typeface="Arial"/>
              </a:rPr>
              <a:t>NHSN-reported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30">
                <a:latin typeface="Arial"/>
                <a:cs typeface="Arial"/>
              </a:rPr>
              <a:t>line </a:t>
            </a:r>
            <a:r>
              <a:rPr dirty="0" sz="1100" spc="-40">
                <a:latin typeface="Arial"/>
                <a:cs typeface="Arial"/>
              </a:rPr>
              <a:t>listings. </a:t>
            </a:r>
            <a:r>
              <a:rPr dirty="0" sz="1100" spc="-45">
                <a:latin typeface="Arial"/>
                <a:cs typeface="Arial"/>
              </a:rPr>
              <a:t>Facilities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endParaRPr sz="1100">
              <a:latin typeface="Arial"/>
              <a:cs typeface="Arial"/>
            </a:endParaRPr>
          </a:p>
          <a:p>
            <a:pPr marL="12700" marR="77470">
              <a:lnSpc>
                <a:spcPct val="117000"/>
              </a:lnSpc>
              <a:spcBef>
                <a:spcPts val="5"/>
              </a:spcBef>
            </a:pP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5">
                <a:latin typeface="Arial"/>
                <a:cs typeface="Arial"/>
              </a:rPr>
              <a:t>record number </a:t>
            </a:r>
            <a:r>
              <a:rPr dirty="0" sz="1100" spc="-65">
                <a:latin typeface="Arial"/>
                <a:cs typeface="Arial"/>
              </a:rPr>
              <a:t>(MRN),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may also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55">
                <a:latin typeface="Arial"/>
                <a:cs typeface="Arial"/>
              </a:rPr>
              <a:t>name. </a:t>
            </a:r>
            <a:r>
              <a:rPr dirty="0" sz="1100" spc="-30">
                <a:latin typeface="Arial"/>
                <a:cs typeface="Arial"/>
              </a:rPr>
              <a:t>In  </a:t>
            </a:r>
            <a:r>
              <a:rPr dirty="0" sz="1100" spc="-35">
                <a:latin typeface="Arial"/>
                <a:cs typeface="Arial"/>
              </a:rPr>
              <a:t>most </a:t>
            </a:r>
            <a:r>
              <a:rPr dirty="0" sz="1100" spc="-90">
                <a:latin typeface="Arial"/>
                <a:cs typeface="Arial"/>
              </a:rPr>
              <a:t>cases, </a:t>
            </a:r>
            <a:r>
              <a:rPr dirty="0" sz="1100" spc="-40">
                <a:latin typeface="Arial"/>
                <a:cs typeface="Arial"/>
              </a:rPr>
              <a:t>matching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70">
                <a:latin typeface="Arial"/>
                <a:cs typeface="Arial"/>
              </a:rPr>
              <a:t>based </a:t>
            </a:r>
            <a:r>
              <a:rPr dirty="0" sz="1100" spc="-40">
                <a:latin typeface="Arial"/>
                <a:cs typeface="Arial"/>
              </a:rPr>
              <a:t>on </a:t>
            </a:r>
            <a:r>
              <a:rPr dirty="0" sz="1100" spc="-75">
                <a:latin typeface="Arial"/>
                <a:cs typeface="Arial"/>
              </a:rPr>
              <a:t>MRN, </a:t>
            </a:r>
            <a:r>
              <a:rPr dirty="0" sz="1100" spc="-45">
                <a:latin typeface="Arial"/>
                <a:cs typeface="Arial"/>
              </a:rPr>
              <a:t>gender,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birth,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event.  In </a:t>
            </a:r>
            <a:r>
              <a:rPr dirty="0" sz="1100" spc="-65">
                <a:latin typeface="Arial"/>
                <a:cs typeface="Arial"/>
              </a:rPr>
              <a:t>some </a:t>
            </a:r>
            <a:r>
              <a:rPr dirty="0" sz="1100" spc="-35">
                <a:latin typeface="Arial"/>
                <a:cs typeface="Arial"/>
              </a:rPr>
              <a:t>situations,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needed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0">
                <a:latin typeface="Arial"/>
                <a:cs typeface="Arial"/>
              </a:rPr>
              <a:t>IP </a:t>
            </a:r>
            <a:r>
              <a:rPr dirty="0" sz="1100" spc="-30">
                <a:latin typeface="Arial"/>
                <a:cs typeface="Arial"/>
              </a:rPr>
              <a:t>about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events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10">
                <a:latin typeface="Arial"/>
                <a:cs typeface="Arial"/>
              </a:rPr>
              <a:t>identify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laboratory 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60">
                <a:latin typeface="Arial"/>
                <a:cs typeface="Arial"/>
              </a:rPr>
              <a:t>e.g.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45">
                <a:latin typeface="Arial"/>
                <a:cs typeface="Arial"/>
              </a:rPr>
              <a:t>personal </a:t>
            </a:r>
            <a:r>
              <a:rPr dirty="0" sz="1100" spc="-20">
                <a:latin typeface="Arial"/>
                <a:cs typeface="Arial"/>
              </a:rPr>
              <a:t>identifiers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25">
                <a:latin typeface="Arial"/>
                <a:cs typeface="Arial"/>
              </a:rPr>
              <a:t>patients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NHSN-reported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linked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laboratory-reports.</a:t>
            </a:r>
            <a:endParaRPr sz="1100">
              <a:latin typeface="Arial"/>
              <a:cs typeface="Arial"/>
            </a:endParaRPr>
          </a:p>
          <a:p>
            <a:pPr marL="12700" marR="6350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selected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positive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tests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also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need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linked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  </a:t>
            </a:r>
            <a:r>
              <a:rPr dirty="0" sz="1100" spc="-30">
                <a:latin typeface="Arial"/>
                <a:cs typeface="Arial"/>
              </a:rPr>
              <a:t>review.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85">
                <a:latin typeface="Arial"/>
                <a:cs typeface="Arial"/>
              </a:rPr>
              <a:t>MRN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20">
                <a:latin typeface="Arial"/>
                <a:cs typeface="Arial"/>
              </a:rPr>
              <a:t>test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 spc="-15">
                <a:latin typeface="Arial"/>
                <a:cs typeface="Arial"/>
              </a:rPr>
              <a:t>from the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primary  </a:t>
            </a:r>
            <a:r>
              <a:rPr dirty="0" sz="1100" spc="-20">
                <a:latin typeface="Arial"/>
                <a:cs typeface="Arial"/>
              </a:rPr>
              <a:t>identifiers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45">
                <a:latin typeface="Arial"/>
                <a:cs typeface="Arial"/>
              </a:rPr>
              <a:t>purpose, </a:t>
            </a:r>
            <a:r>
              <a:rPr dirty="0" sz="1100" spc="-5">
                <a:latin typeface="Arial"/>
                <a:cs typeface="Arial"/>
              </a:rPr>
              <a:t>but </a:t>
            </a:r>
            <a:r>
              <a:rPr dirty="0" sz="1100" spc="-35">
                <a:latin typeface="Arial"/>
                <a:cs typeface="Arial"/>
              </a:rPr>
              <a:t>knowing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birth,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50">
                <a:latin typeface="Arial"/>
                <a:cs typeface="Arial"/>
              </a:rPr>
              <a:t>possibly </a:t>
            </a:r>
            <a:r>
              <a:rPr dirty="0" sz="1100" spc="-15">
                <a:latin typeface="Arial"/>
                <a:cs typeface="Arial"/>
              </a:rPr>
              <a:t>patient  </a:t>
            </a:r>
            <a:r>
              <a:rPr dirty="0" sz="1100" spc="-55">
                <a:latin typeface="Arial"/>
                <a:cs typeface="Arial"/>
              </a:rPr>
              <a:t>name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20">
                <a:latin typeface="Arial"/>
                <a:cs typeface="Arial"/>
              </a:rPr>
              <a:t>facilitate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request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medical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35">
                <a:latin typeface="Arial"/>
                <a:cs typeface="Arial"/>
              </a:rPr>
              <a:t>audits.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50">
                <a:latin typeface="Arial"/>
                <a:cs typeface="Arial"/>
              </a:rPr>
              <a:t>these  </a:t>
            </a:r>
            <a:r>
              <a:rPr dirty="0" sz="1100" spc="-35">
                <a:latin typeface="Arial"/>
                <a:cs typeface="Arial"/>
              </a:rPr>
              <a:t>fields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listing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requested.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115570">
              <a:lnSpc>
                <a:spcPct val="112300"/>
              </a:lnSpc>
            </a:pPr>
            <a:r>
              <a:rPr dirty="0" u="sng" sz="1100" spc="-16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CLABSI</a:t>
            </a: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in validation locations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From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each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selected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facility, obtain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a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complete </a:t>
            </a:r>
            <a:r>
              <a:rPr dirty="0" sz="1100" spc="-70" b="1" i="1">
                <a:solidFill>
                  <a:srgbClr val="4F81BC"/>
                </a:solidFill>
                <a:latin typeface="Georgia"/>
                <a:cs typeface="Georgia"/>
              </a:rPr>
              <a:t>list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positive 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blood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cultures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collected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from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validation locations in </a:t>
            </a: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to </a:t>
            </a:r>
            <a:r>
              <a:rPr dirty="0" sz="1100" spc="-75" b="1" i="1">
                <a:solidFill>
                  <a:srgbClr val="4F81BC"/>
                </a:solidFill>
                <a:latin typeface="Georgia"/>
                <a:cs typeface="Georgia"/>
              </a:rPr>
              <a:t>select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sample 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before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70" b="1" i="1">
                <a:solidFill>
                  <a:srgbClr val="4F81BC"/>
                </a:solidFill>
                <a:latin typeface="Georgia"/>
                <a:cs typeface="Georgia"/>
              </a:rPr>
              <a:t>site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visit. </a:t>
            </a: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A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spreadsheet </a:t>
            </a:r>
            <a:r>
              <a:rPr dirty="0" sz="1100" spc="-70" b="1" i="1">
                <a:solidFill>
                  <a:srgbClr val="4F81BC"/>
                </a:solidFill>
                <a:latin typeface="Georgia"/>
                <a:cs typeface="Georgia"/>
              </a:rPr>
              <a:t>file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(e.g.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Excel)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is </a:t>
            </a:r>
            <a:r>
              <a:rPr dirty="0" sz="1100" spc="-105" b="1" i="1">
                <a:solidFill>
                  <a:srgbClr val="4F81BC"/>
                </a:solidFill>
                <a:latin typeface="Georgia"/>
                <a:cs typeface="Georgia"/>
              </a:rPr>
              <a:t>recommended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ease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of</a:t>
            </a:r>
            <a:r>
              <a:rPr dirty="0" sz="1100" spc="2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use.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400675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45">
                <a:latin typeface="Arial"/>
                <a:cs typeface="Arial"/>
              </a:rPr>
              <a:t>Template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identifying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organism(s),in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blood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(*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indicates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2596" y="976883"/>
          <a:ext cx="6376035" cy="63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685799"/>
                <a:gridCol w="800734"/>
                <a:gridCol w="744219"/>
                <a:gridCol w="732155"/>
                <a:gridCol w="671195"/>
                <a:gridCol w="587375"/>
                <a:gridCol w="560070"/>
                <a:gridCol w="561339"/>
                <a:gridCol w="560070"/>
              </a:tblGrid>
              <a:tr h="626110"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*MRN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*Facility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7556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ion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*Laboratory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220979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*Specimen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5240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ctio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*Blood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6540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Organism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Genus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Species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7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*Specific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 marR="6985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Vali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ion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Birth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5"/>
                        </a:lnSpc>
                      </a:pP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75"/>
                        </a:lnSpc>
                      </a:pP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2004" y="1568550"/>
            <a:ext cx="5970270" cy="4397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0" marR="53975" indent="-228600">
              <a:lnSpc>
                <a:spcPct val="11700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validation location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20">
                <a:latin typeface="Arial"/>
                <a:cs typeface="Arial"/>
              </a:rPr>
              <a:t>identifying </a:t>
            </a:r>
            <a:r>
              <a:rPr dirty="0" sz="1100" spc="-50">
                <a:latin typeface="Arial"/>
                <a:cs typeface="Arial"/>
              </a:rPr>
              <a:t>organism(s),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5">
                <a:latin typeface="Arial"/>
                <a:cs typeface="Arial"/>
              </a:rPr>
              <a:t>record number,  </a:t>
            </a:r>
            <a:r>
              <a:rPr dirty="0" sz="1100" spc="-50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25">
                <a:latin typeface="Arial"/>
                <a:cs typeface="Arial"/>
              </a:rPr>
              <a:t>collection </a:t>
            </a:r>
            <a:r>
              <a:rPr dirty="0" sz="1100" spc="-15">
                <a:latin typeface="Arial"/>
                <a:cs typeface="Arial"/>
              </a:rPr>
              <a:t>(not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report),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resulting </a:t>
            </a:r>
            <a:r>
              <a:rPr dirty="0" sz="1100" spc="-5">
                <a:latin typeface="Arial"/>
                <a:cs typeface="Arial"/>
              </a:rPr>
              <a:t>first </a:t>
            </a:r>
            <a:r>
              <a:rPr dirty="0" sz="1100" spc="-50">
                <a:latin typeface="Arial"/>
                <a:cs typeface="Arial"/>
              </a:rPr>
              <a:t>organism </a:t>
            </a:r>
            <a:r>
              <a:rPr dirty="0" sz="1100" spc="-30">
                <a:latin typeface="Arial"/>
                <a:cs typeface="Arial"/>
              </a:rPr>
              <a:t>(“Org </a:t>
            </a:r>
            <a:r>
              <a:rPr dirty="0" sz="1100">
                <a:latin typeface="Arial"/>
                <a:cs typeface="Arial"/>
              </a:rPr>
              <a:t>1”) </a:t>
            </a:r>
            <a:r>
              <a:rPr dirty="0" sz="1100" spc="-70">
                <a:latin typeface="Arial"/>
                <a:cs typeface="Arial"/>
              </a:rPr>
              <a:t>genus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70">
                <a:latin typeface="Arial"/>
                <a:cs typeface="Arial"/>
              </a:rPr>
              <a:t>species, </a:t>
            </a:r>
            <a:r>
              <a:rPr dirty="0" sz="1100" spc="-50">
                <a:latin typeface="Arial"/>
                <a:cs typeface="Arial"/>
              </a:rPr>
              <a:t>specific </a:t>
            </a:r>
            <a:r>
              <a:rPr dirty="0" sz="1100" spc="-110">
                <a:latin typeface="Arial"/>
                <a:cs typeface="Arial"/>
              </a:rPr>
              <a:t>ICU </a:t>
            </a:r>
            <a:r>
              <a:rPr dirty="0" sz="1100" spc="-30">
                <a:latin typeface="Arial"/>
                <a:cs typeface="Arial"/>
              </a:rPr>
              <a:t>location, </a:t>
            </a:r>
            <a:r>
              <a:rPr dirty="0" sz="1100" spc="-50">
                <a:latin typeface="Arial"/>
                <a:cs typeface="Arial"/>
              </a:rPr>
              <a:t>gender,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 birth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required.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20">
                <a:latin typeface="Arial"/>
                <a:cs typeface="Arial"/>
              </a:rPr>
              <a:t>identifiers </a:t>
            </a:r>
            <a:r>
              <a:rPr dirty="0" sz="1100" spc="-70">
                <a:latin typeface="Arial"/>
                <a:cs typeface="Arial"/>
              </a:rPr>
              <a:t>such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65">
                <a:latin typeface="Arial"/>
                <a:cs typeface="Arial"/>
              </a:rPr>
              <a:t>name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20">
                <a:latin typeface="Arial"/>
                <a:cs typeface="Arial"/>
              </a:rPr>
              <a:t>helpful.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50">
                <a:latin typeface="Arial"/>
                <a:cs typeface="Arial"/>
              </a:rPr>
              <a:t>needed,  </a:t>
            </a:r>
            <a:r>
              <a:rPr dirty="0" sz="1100" spc="-85">
                <a:latin typeface="Arial"/>
                <a:cs typeface="Arial"/>
              </a:rPr>
              <a:t>ask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IP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translate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specific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listings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mapped</a:t>
            </a:r>
            <a:endParaRPr sz="1100">
              <a:latin typeface="Arial"/>
              <a:cs typeface="Arial"/>
            </a:endParaRPr>
          </a:p>
          <a:p>
            <a:pPr marL="241300" marR="9525">
              <a:lnSpc>
                <a:spcPts val="1550"/>
              </a:lnSpc>
              <a:spcBef>
                <a:spcPts val="75"/>
              </a:spcBef>
            </a:pP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5">
                <a:latin typeface="Arial"/>
                <a:cs typeface="Arial"/>
              </a:rPr>
              <a:t>locations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included. </a:t>
            </a:r>
            <a:r>
              <a:rPr dirty="0" sz="1100" spc="-10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sure </a:t>
            </a:r>
            <a:r>
              <a:rPr dirty="0" sz="1100" spc="25">
                <a:latin typeface="Arial"/>
                <a:cs typeface="Arial"/>
              </a:rPr>
              <a:t>it </a:t>
            </a:r>
            <a:r>
              <a:rPr dirty="0" sz="1100" spc="-55">
                <a:latin typeface="Arial"/>
                <a:cs typeface="Arial"/>
              </a:rPr>
              <a:t>is possible 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distinguish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NICU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adult/pediatric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locations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stratify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CLABSI</a:t>
            </a:r>
            <a:endParaRPr sz="1100">
              <a:latin typeface="Arial"/>
              <a:cs typeface="Arial"/>
            </a:endParaRPr>
          </a:p>
          <a:p>
            <a:pPr marL="241300" marR="217804">
              <a:lnSpc>
                <a:spcPts val="1540"/>
              </a:lnSpc>
              <a:spcBef>
                <a:spcPts val="5"/>
              </a:spcBef>
            </a:pPr>
            <a:r>
              <a:rPr dirty="0" sz="1100" spc="-55">
                <a:latin typeface="Arial"/>
                <a:cs typeface="Arial"/>
              </a:rPr>
              <a:t>sample.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about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central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use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requested;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validators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screen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 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20">
                <a:latin typeface="Arial"/>
                <a:cs typeface="Arial"/>
              </a:rPr>
              <a:t>while </a:t>
            </a:r>
            <a:r>
              <a:rPr dirty="0" sz="1100" spc="-35">
                <a:latin typeface="Arial"/>
                <a:cs typeface="Arial"/>
              </a:rPr>
              <a:t>reviewing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70">
                <a:latin typeface="Arial"/>
                <a:cs typeface="Arial"/>
              </a:rPr>
              <a:t>Using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sort</a:t>
            </a:r>
            <a:r>
              <a:rPr dirty="0" sz="1100" spc="-55">
                <a:latin typeface="Arial"/>
                <a:cs typeface="Arial"/>
              </a:rPr>
              <a:t> by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admission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date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(which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together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characterize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endParaRPr sz="1100">
              <a:latin typeface="Arial"/>
              <a:cs typeface="Arial"/>
            </a:endParaRPr>
          </a:p>
          <a:p>
            <a:pPr marL="241300" marR="169545">
              <a:lnSpc>
                <a:spcPct val="117300"/>
              </a:lnSpc>
            </a:pP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55">
                <a:latin typeface="Arial"/>
                <a:cs typeface="Arial"/>
              </a:rPr>
              <a:t>admissions/episodes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possible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locations),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 spc="-35">
                <a:latin typeface="Arial"/>
                <a:cs typeface="Arial"/>
              </a:rPr>
              <a:t>enumerate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using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spreadsheet. </a:t>
            </a:r>
            <a:r>
              <a:rPr dirty="0" sz="1100" spc="-45">
                <a:latin typeface="Arial"/>
                <a:cs typeface="Arial"/>
              </a:rPr>
              <a:t>Enter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unique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year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sz="1100" spc="-45">
                <a:latin typeface="Arial"/>
                <a:cs typeface="Arial"/>
                <a:hlinkClick r:id="rId3" action="ppaction://hlinksldjump"/>
              </a:rPr>
              <a:t>, </a:t>
            </a:r>
            <a:r>
              <a:rPr dirty="0" sz="1100" spc="-15">
                <a:latin typeface="Arial"/>
                <a:cs typeface="Arial"/>
              </a:rPr>
              <a:t>“Numerator </a:t>
            </a:r>
            <a:r>
              <a:rPr dirty="0" sz="1100" spc="-35">
                <a:latin typeface="Arial"/>
                <a:cs typeface="Arial"/>
              </a:rPr>
              <a:t>Validation, </a:t>
            </a: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Frame  </a:t>
            </a:r>
            <a:r>
              <a:rPr dirty="0" sz="1100" spc="-10">
                <a:latin typeface="Arial"/>
                <a:cs typeface="Arial"/>
              </a:rPr>
              <a:t>Information.”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5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CAUTI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in validation</a:t>
            </a:r>
            <a:r>
              <a:rPr dirty="0" sz="1100" spc="-1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locations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ts val="1550"/>
              </a:lnSpc>
              <a:spcBef>
                <a:spcPts val="5"/>
              </a:spcBef>
            </a:pPr>
            <a:r>
              <a:rPr dirty="0" sz="1100" spc="-5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 collected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 </a:t>
            </a:r>
            <a:r>
              <a:rPr dirty="0" sz="1100" spc="-35">
                <a:latin typeface="Arial"/>
                <a:cs typeface="Arial"/>
              </a:rPr>
              <a:t>locations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25">
                <a:latin typeface="Arial"/>
                <a:cs typeface="Arial"/>
              </a:rPr>
              <a:t>before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0">
                <a:latin typeface="Arial"/>
                <a:cs typeface="Arial"/>
              </a:rPr>
              <a:t>visit.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spreadsheet </a:t>
            </a:r>
            <a:r>
              <a:rPr dirty="0" sz="1100" spc="-10">
                <a:latin typeface="Arial"/>
                <a:cs typeface="Arial"/>
              </a:rPr>
              <a:t>file </a:t>
            </a:r>
            <a:r>
              <a:rPr dirty="0" sz="1100" spc="-50">
                <a:latin typeface="Arial"/>
                <a:cs typeface="Arial"/>
              </a:rPr>
              <a:t>(e.g., </a:t>
            </a:r>
            <a:r>
              <a:rPr dirty="0" sz="1100" spc="-80">
                <a:latin typeface="Arial"/>
                <a:cs typeface="Arial"/>
              </a:rPr>
              <a:t>Excel) 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90">
                <a:latin typeface="Arial"/>
                <a:cs typeface="Arial"/>
              </a:rPr>
              <a:t>ease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65">
                <a:latin typeface="Arial"/>
                <a:cs typeface="Arial"/>
              </a:rPr>
              <a:t>use.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Limit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35">
                <a:latin typeface="Arial"/>
                <a:cs typeface="Arial"/>
              </a:rPr>
              <a:t>no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15">
                <a:latin typeface="Arial"/>
                <a:cs typeface="Arial"/>
              </a:rPr>
              <a:t>identified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50">
                <a:latin typeface="Arial"/>
                <a:cs typeface="Arial"/>
              </a:rPr>
              <a:t>pathogens and </a:t>
            </a:r>
            <a:r>
              <a:rPr dirty="0" sz="1100" spc="-15">
                <a:latin typeface="Arial"/>
                <a:cs typeface="Arial"/>
              </a:rPr>
              <a:t>at </a:t>
            </a:r>
            <a:r>
              <a:rPr dirty="0" sz="1100" spc="-45">
                <a:latin typeface="Arial"/>
                <a:cs typeface="Arial"/>
              </a:rPr>
              <a:t>least </a:t>
            </a:r>
            <a:r>
              <a:rPr dirty="0" sz="1100" spc="-50">
                <a:latin typeface="Arial"/>
                <a:cs typeface="Arial"/>
              </a:rPr>
              <a:t>10</a:t>
            </a:r>
            <a:r>
              <a:rPr dirty="0" baseline="31746" sz="1050" spc="-75">
                <a:latin typeface="Arial"/>
                <a:cs typeface="Arial"/>
              </a:rPr>
              <a:t>5 </a:t>
            </a:r>
            <a:r>
              <a:rPr dirty="0" sz="1100" spc="-65">
                <a:latin typeface="Arial"/>
                <a:cs typeface="Arial"/>
              </a:rPr>
              <a:t>CFU/ml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organisms.</a:t>
            </a:r>
            <a:endParaRPr sz="1100">
              <a:latin typeface="Arial"/>
              <a:cs typeface="Arial"/>
            </a:endParaRPr>
          </a:p>
          <a:p>
            <a:pPr marL="12700" marR="34925">
              <a:lnSpc>
                <a:spcPct val="117300"/>
              </a:lnSpc>
              <a:spcBef>
                <a:spcPts val="985"/>
              </a:spcBef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14">
                <a:latin typeface="Arial"/>
                <a:cs typeface="Arial"/>
              </a:rPr>
              <a:t>ICU </a:t>
            </a:r>
            <a:r>
              <a:rPr dirty="0" sz="1100" spc="-30">
                <a:latin typeface="Arial"/>
                <a:cs typeface="Arial"/>
              </a:rPr>
              <a:t>urine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0">
                <a:latin typeface="Arial"/>
                <a:cs typeface="Arial"/>
              </a:rPr>
              <a:t>(* </a:t>
            </a:r>
            <a:r>
              <a:rPr dirty="0" sz="1100" spc="-40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35">
                <a:latin typeface="Arial"/>
                <a:cs typeface="Arial"/>
              </a:rPr>
              <a:t>data; </a:t>
            </a:r>
            <a:r>
              <a:rPr dirty="0" sz="1100" spc="-65">
                <a:latin typeface="Arial"/>
                <a:cs typeface="Arial"/>
              </a:rPr>
              <a:t>†second </a:t>
            </a:r>
            <a:r>
              <a:rPr dirty="0" sz="1100" spc="-50">
                <a:latin typeface="Arial"/>
                <a:cs typeface="Arial"/>
              </a:rPr>
              <a:t>organism </a:t>
            </a:r>
            <a:r>
              <a:rPr dirty="0" sz="1100" spc="-15">
                <a:latin typeface="Arial"/>
                <a:cs typeface="Arial"/>
              </a:rPr>
              <a:t>information 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25">
                <a:latin typeface="Arial"/>
                <a:cs typeface="Arial"/>
              </a:rPr>
              <a:t>conditionally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required):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3297" y="5996304"/>
            <a:ext cx="38101" cy="620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2596" y="5990209"/>
          <a:ext cx="6271260" cy="63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685800"/>
                <a:gridCol w="810894"/>
                <a:gridCol w="731519"/>
                <a:gridCol w="744219"/>
                <a:gridCol w="628014"/>
                <a:gridCol w="744220"/>
                <a:gridCol w="614045"/>
                <a:gridCol w="782954"/>
              </a:tblGrid>
              <a:tr h="626110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*MRN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7493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*Facility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04775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ry 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Specimen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8890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Collection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620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*Urine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Organism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116839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Genus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species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9431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8572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/m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76835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†Urine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Organism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1747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Genus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Species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8034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†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7175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/m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Continued…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877822" y="6800977"/>
          <a:ext cx="4146550" cy="63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560"/>
                <a:gridCol w="901065"/>
                <a:gridCol w="664844"/>
                <a:gridCol w="649605"/>
                <a:gridCol w="572135"/>
                <a:gridCol w="557529"/>
              </a:tblGrid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…continued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301625">
                        <a:lnSpc>
                          <a:spcPct val="101499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*Specific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Vali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ion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13335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Birth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18986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405" marR="17716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839722" y="6835700"/>
            <a:ext cx="38100" cy="591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7589367"/>
            <a:ext cx="5950585" cy="1397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0" marR="5080" indent="-228600">
              <a:lnSpc>
                <a:spcPct val="11700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5">
                <a:latin typeface="Arial"/>
                <a:cs typeface="Arial"/>
              </a:rPr>
              <a:t>record number,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60">
                <a:latin typeface="Arial"/>
                <a:cs typeface="Arial"/>
              </a:rPr>
              <a:t>specimen 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30">
                <a:latin typeface="Arial"/>
                <a:cs typeface="Arial"/>
              </a:rPr>
              <a:t>collection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10">
                <a:latin typeface="Arial"/>
                <a:cs typeface="Arial"/>
              </a:rPr>
              <a:t>identity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organisms </a:t>
            </a:r>
            <a:r>
              <a:rPr dirty="0" sz="1100" spc="-35">
                <a:latin typeface="Arial"/>
                <a:cs typeface="Arial"/>
              </a:rPr>
              <a:t>(up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two)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colony counts </a:t>
            </a:r>
            <a:r>
              <a:rPr dirty="0" sz="1100" spc="-55">
                <a:latin typeface="Arial"/>
                <a:cs typeface="Arial"/>
              </a:rPr>
              <a:t>(CFU/ml),  </a:t>
            </a:r>
            <a:r>
              <a:rPr dirty="0" sz="1100" spc="-50">
                <a:latin typeface="Arial"/>
                <a:cs typeface="Arial"/>
              </a:rPr>
              <a:t>specific </a:t>
            </a:r>
            <a:r>
              <a:rPr dirty="0" sz="1100" spc="-25">
                <a:latin typeface="Arial"/>
                <a:cs typeface="Arial"/>
              </a:rPr>
              <a:t>validation location, </a:t>
            </a:r>
            <a:r>
              <a:rPr dirty="0" sz="1100" spc="-45">
                <a:latin typeface="Arial"/>
                <a:cs typeface="Arial"/>
              </a:rPr>
              <a:t>gender,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birth </a:t>
            </a:r>
            <a:r>
              <a:rPr dirty="0" sz="1100" spc="-50">
                <a:latin typeface="Arial"/>
                <a:cs typeface="Arial"/>
              </a:rPr>
              <a:t>are needed.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20">
                <a:latin typeface="Arial"/>
                <a:cs typeface="Arial"/>
              </a:rPr>
              <a:t>patient identifiers </a:t>
            </a:r>
            <a:r>
              <a:rPr dirty="0" sz="1100" spc="-75">
                <a:latin typeface="Arial"/>
                <a:cs typeface="Arial"/>
              </a:rPr>
              <a:t>such 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65">
                <a:latin typeface="Arial"/>
                <a:cs typeface="Arial"/>
              </a:rPr>
              <a:t>name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20">
                <a:latin typeface="Arial"/>
                <a:cs typeface="Arial"/>
              </a:rPr>
              <a:t>helpful.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50">
                <a:latin typeface="Arial"/>
                <a:cs typeface="Arial"/>
              </a:rPr>
              <a:t>needed, </a:t>
            </a:r>
            <a:r>
              <a:rPr dirty="0" sz="1100" spc="-90">
                <a:latin typeface="Arial"/>
                <a:cs typeface="Arial"/>
              </a:rPr>
              <a:t>ask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0">
                <a:latin typeface="Arial"/>
                <a:cs typeface="Arial"/>
              </a:rPr>
              <a:t>IP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translate </a:t>
            </a:r>
            <a:r>
              <a:rPr dirty="0" sz="1100" spc="-50">
                <a:latin typeface="Arial"/>
                <a:cs typeface="Arial"/>
              </a:rPr>
              <a:t>specific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25">
                <a:latin typeface="Arial"/>
                <a:cs typeface="Arial"/>
              </a:rPr>
              <a:t>location 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30">
                <a:latin typeface="Arial"/>
                <a:cs typeface="Arial"/>
              </a:rPr>
              <a:t>line </a:t>
            </a:r>
            <a:r>
              <a:rPr dirty="0" sz="1100" spc="-40">
                <a:latin typeface="Arial"/>
                <a:cs typeface="Arial"/>
              </a:rPr>
              <a:t>listings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mapped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35">
                <a:latin typeface="Arial"/>
                <a:cs typeface="Arial"/>
              </a:rPr>
              <a:t>results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all validation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included. Urine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0">
                <a:latin typeface="Arial"/>
                <a:cs typeface="Arial"/>
              </a:rPr>
              <a:t>mixed </a:t>
            </a:r>
            <a:r>
              <a:rPr dirty="0" sz="1100" spc="-20">
                <a:latin typeface="Arial"/>
                <a:cs typeface="Arial"/>
              </a:rPr>
              <a:t>flora,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5">
                <a:latin typeface="Arial"/>
                <a:cs typeface="Arial"/>
              </a:rPr>
              <a:t>two  </a:t>
            </a:r>
            <a:r>
              <a:rPr dirty="0" sz="1100" spc="-55">
                <a:latin typeface="Arial"/>
                <a:cs typeface="Arial"/>
              </a:rPr>
              <a:t>organisms, </a:t>
            </a:r>
            <a:r>
              <a:rPr dirty="0" sz="1100" spc="-35">
                <a:latin typeface="Arial"/>
                <a:cs typeface="Arial"/>
              </a:rPr>
              <a:t>no </a:t>
            </a:r>
            <a:r>
              <a:rPr dirty="0" sz="1100" spc="-40">
                <a:latin typeface="Arial"/>
                <a:cs typeface="Arial"/>
              </a:rPr>
              <a:t>bacteria,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20">
                <a:latin typeface="Arial"/>
                <a:cs typeface="Arial"/>
              </a:rPr>
              <a:t>fewer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50">
                <a:latin typeface="Arial"/>
                <a:cs typeface="Arial"/>
              </a:rPr>
              <a:t>10</a:t>
            </a:r>
            <a:r>
              <a:rPr dirty="0" baseline="31746" sz="1050" spc="-75">
                <a:latin typeface="Arial"/>
                <a:cs typeface="Arial"/>
              </a:rPr>
              <a:t>5 </a:t>
            </a:r>
            <a:r>
              <a:rPr dirty="0" sz="1100" spc="-65">
                <a:latin typeface="Arial"/>
                <a:cs typeface="Arial"/>
              </a:rPr>
              <a:t>CFU/ml </a:t>
            </a:r>
            <a:r>
              <a:rPr dirty="0" sz="1100" spc="-60">
                <a:latin typeface="Arial"/>
                <a:cs typeface="Arial"/>
              </a:rPr>
              <a:t>organisms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rejected. </a:t>
            </a:r>
            <a:r>
              <a:rPr dirty="0" sz="1100" spc="-70">
                <a:latin typeface="Arial"/>
                <a:cs typeface="Arial"/>
              </a:rPr>
              <a:t>No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about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49315" cy="8380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 marL="241300" marR="474980">
              <a:lnSpc>
                <a:spcPct val="117400"/>
              </a:lnSpc>
              <a:spcBef>
                <a:spcPts val="985"/>
              </a:spcBef>
            </a:pPr>
            <a:r>
              <a:rPr dirty="0" sz="1100" spc="-25">
                <a:latin typeface="Arial"/>
                <a:cs typeface="Arial"/>
              </a:rPr>
              <a:t>indwelling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urinary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(Foley)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catheter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status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requested;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validators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screen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 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20">
                <a:latin typeface="Arial"/>
                <a:cs typeface="Arial"/>
              </a:rPr>
              <a:t>while </a:t>
            </a:r>
            <a:r>
              <a:rPr dirty="0" sz="1100" spc="-35">
                <a:latin typeface="Arial"/>
                <a:cs typeface="Arial"/>
              </a:rPr>
              <a:t>reviewing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records.</a:t>
            </a:r>
            <a:endParaRPr sz="1100">
              <a:latin typeface="Arial"/>
              <a:cs typeface="Arial"/>
            </a:endParaRPr>
          </a:p>
          <a:p>
            <a:pPr marL="241300" marR="189230" indent="-228600">
              <a:lnSpc>
                <a:spcPct val="1173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90">
                <a:latin typeface="Arial"/>
                <a:cs typeface="Arial"/>
              </a:rPr>
              <a:t>MRN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0">
                <a:latin typeface="Arial"/>
                <a:cs typeface="Arial"/>
              </a:rPr>
              <a:t>date (which </a:t>
            </a:r>
            <a:r>
              <a:rPr dirty="0" sz="1100" spc="-20">
                <a:latin typeface="Arial"/>
                <a:cs typeface="Arial"/>
              </a:rPr>
              <a:t>together </a:t>
            </a:r>
            <a:r>
              <a:rPr dirty="0" sz="1100" spc="-45">
                <a:latin typeface="Arial"/>
                <a:cs typeface="Arial"/>
              </a:rPr>
              <a:t>characterize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55">
                <a:latin typeface="Arial"/>
                <a:cs typeface="Arial"/>
              </a:rPr>
              <a:t>admissions/episodes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possible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locations),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 spc="-40">
                <a:latin typeface="Arial"/>
                <a:cs typeface="Arial"/>
              </a:rPr>
              <a:t>enumerate  </a:t>
            </a:r>
            <a:r>
              <a:rPr dirty="0" sz="1100" spc="-35">
                <a:latin typeface="Arial"/>
                <a:cs typeface="Arial"/>
              </a:rPr>
              <a:t>unique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spreadsheet. </a:t>
            </a:r>
            <a:r>
              <a:rPr dirty="0" sz="1100" spc="-45">
                <a:latin typeface="Arial"/>
                <a:cs typeface="Arial"/>
              </a:rPr>
              <a:t>Enter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year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sz="1100" spc="-45">
                <a:latin typeface="Arial"/>
                <a:cs typeface="Arial"/>
                <a:hlinkClick r:id="rId3" action="ppaction://hlinksldjump"/>
              </a:rPr>
              <a:t>, </a:t>
            </a:r>
            <a:r>
              <a:rPr dirty="0" sz="1100" spc="-20">
                <a:latin typeface="Arial"/>
                <a:cs typeface="Arial"/>
              </a:rPr>
              <a:t>“Numerator </a:t>
            </a:r>
            <a:r>
              <a:rPr dirty="0" sz="1100" spc="-35">
                <a:latin typeface="Arial"/>
                <a:cs typeface="Arial"/>
              </a:rPr>
              <a:t>Validation, </a:t>
            </a: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Frame  </a:t>
            </a:r>
            <a:r>
              <a:rPr dirty="0" sz="1100" spc="-10">
                <a:latin typeface="Arial"/>
                <a:cs typeface="Arial"/>
              </a:rPr>
              <a:t>Information.”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6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COLO</a:t>
            </a:r>
            <a:r>
              <a:rPr dirty="0" u="sng" sz="1100" spc="-15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00" spc="-9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Procedures</a:t>
            </a:r>
            <a:endParaRPr sz="1100">
              <a:latin typeface="Georgia"/>
              <a:cs typeface="Georgia"/>
            </a:endParaRPr>
          </a:p>
          <a:p>
            <a:pPr marL="241300" marR="480695" indent="-228600">
              <a:lnSpc>
                <a:spcPct val="116399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80">
                <a:latin typeface="Arial"/>
                <a:cs typeface="Arial"/>
              </a:rPr>
              <a:t>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determine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 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2016. </a:t>
            </a:r>
            <a:r>
              <a:rPr dirty="0" sz="1100" spc="-50">
                <a:latin typeface="Arial"/>
                <a:cs typeface="Arial"/>
              </a:rPr>
              <a:t>Enter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NHSN-reported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</a:t>
            </a:r>
            <a:r>
              <a:rPr dirty="0" u="sng" sz="1100" spc="-1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sz="1100" spc="-45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25"/>
              </a:spcBef>
            </a:pPr>
            <a:r>
              <a:rPr dirty="0" sz="1100" spc="-20">
                <a:latin typeface="Arial"/>
                <a:cs typeface="Arial"/>
              </a:rPr>
              <a:t>“Numerator </a:t>
            </a:r>
            <a:r>
              <a:rPr dirty="0" sz="1100" spc="-35">
                <a:latin typeface="Arial"/>
                <a:cs typeface="Arial"/>
              </a:rPr>
              <a:t>Validation, </a:t>
            </a: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Frame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Information.”</a:t>
            </a:r>
            <a:endParaRPr sz="1100">
              <a:latin typeface="Arial"/>
              <a:cs typeface="Arial"/>
            </a:endParaRPr>
          </a:p>
          <a:p>
            <a:pPr marL="241300" marR="217804" indent="-228600">
              <a:lnSpc>
                <a:spcPct val="1167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determine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2016.  </a:t>
            </a:r>
            <a:r>
              <a:rPr dirty="0" sz="1100" spc="-65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 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“Denominator 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9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COLO.”</a:t>
            </a:r>
            <a:r>
              <a:rPr dirty="0" sz="1100" spc="-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(These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18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 </a:t>
            </a:r>
            <a:r>
              <a:rPr dirty="0" sz="1100" spc="-45">
                <a:latin typeface="Arial"/>
                <a:cs typeface="Arial"/>
              </a:rPr>
              <a:t>compared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45">
                <a:latin typeface="Arial"/>
                <a:cs typeface="Arial"/>
              </a:rPr>
              <a:t>generated </a:t>
            </a:r>
            <a:r>
              <a:rPr dirty="0" sz="1100" spc="-30">
                <a:latin typeface="Arial"/>
                <a:cs typeface="Arial"/>
              </a:rPr>
              <a:t>below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25">
                <a:latin typeface="Arial"/>
                <a:cs typeface="Arial"/>
              </a:rPr>
              <a:t>denominator </a:t>
            </a:r>
            <a:r>
              <a:rPr dirty="0" sz="1100" spc="-65">
                <a:latin typeface="Arial"/>
                <a:cs typeface="Arial"/>
              </a:rPr>
              <a:t>is  </a:t>
            </a:r>
            <a:r>
              <a:rPr dirty="0" sz="1100" spc="-35">
                <a:latin typeface="Arial"/>
                <a:cs typeface="Arial"/>
              </a:rPr>
              <a:t>complete).</a:t>
            </a:r>
            <a:endParaRPr sz="1100">
              <a:latin typeface="Arial"/>
              <a:cs typeface="Arial"/>
            </a:endParaRPr>
          </a:p>
          <a:p>
            <a:pPr marL="241300" marR="14604" indent="-228600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0">
                <a:latin typeface="Arial"/>
                <a:cs typeface="Arial"/>
              </a:rPr>
              <a:t>Provide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ICD-10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70">
                <a:latin typeface="Arial"/>
                <a:cs typeface="Arial"/>
              </a:rPr>
              <a:t>codes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90">
                <a:latin typeface="Arial"/>
                <a:cs typeface="Arial"/>
              </a:rPr>
              <a:t>ask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provide 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25">
                <a:latin typeface="Arial"/>
                <a:cs typeface="Arial"/>
              </a:rPr>
              <a:t>count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0">
                <a:latin typeface="Arial"/>
                <a:cs typeface="Arial"/>
              </a:rPr>
              <a:t>2016, </a:t>
            </a:r>
            <a:r>
              <a:rPr dirty="0" sz="1100" spc="-35">
                <a:latin typeface="Arial"/>
                <a:cs typeface="Arial"/>
              </a:rPr>
              <a:t>derived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0">
                <a:latin typeface="Arial"/>
                <a:cs typeface="Arial"/>
              </a:rPr>
              <a:t>hospital </a:t>
            </a:r>
            <a:r>
              <a:rPr dirty="0" sz="1100" spc="-60">
                <a:latin typeface="Arial"/>
                <a:cs typeface="Arial"/>
              </a:rPr>
              <a:t>discharge </a:t>
            </a:r>
            <a:r>
              <a:rPr dirty="0" sz="1100" spc="-35">
                <a:latin typeface="Arial"/>
                <a:cs typeface="Arial"/>
              </a:rPr>
              <a:t>data.  </a:t>
            </a:r>
            <a:r>
              <a:rPr dirty="0" sz="1100" spc="-65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 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“Denominator 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9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COLO,”</a:t>
            </a:r>
            <a:r>
              <a:rPr dirty="0" sz="1100" spc="-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juxtaposed by </a:t>
            </a:r>
            <a:r>
              <a:rPr dirty="0" sz="1100" spc="-15">
                <a:latin typeface="Arial"/>
                <a:cs typeface="Arial"/>
              </a:rPr>
              <a:t>month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0">
                <a:latin typeface="Arial"/>
                <a:cs typeface="Arial"/>
              </a:rPr>
              <a:t>the 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30">
                <a:latin typeface="Arial"/>
                <a:cs typeface="Arial"/>
              </a:rPr>
              <a:t>entered </a:t>
            </a:r>
            <a:r>
              <a:rPr dirty="0" sz="1100" spc="-5">
                <a:latin typeface="Arial"/>
                <a:cs typeface="Arial"/>
              </a:rPr>
              <a:t>into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15">
                <a:latin typeface="Arial"/>
                <a:cs typeface="Arial"/>
              </a:rPr>
              <a:t>month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5">
                <a:latin typeface="Arial"/>
                <a:cs typeface="Arial"/>
              </a:rPr>
              <a:t>determined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100" spc="-17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HYST</a:t>
            </a:r>
            <a:r>
              <a:rPr dirty="0" u="sng" sz="1100" spc="-15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00" spc="-9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Procedures</a:t>
            </a:r>
            <a:endParaRPr sz="1100">
              <a:latin typeface="Georgia"/>
              <a:cs typeface="Georgia"/>
            </a:endParaRPr>
          </a:p>
          <a:p>
            <a:pPr marL="241300" marR="514984" indent="-228600">
              <a:lnSpc>
                <a:spcPct val="116399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80">
                <a:latin typeface="Arial"/>
                <a:cs typeface="Arial"/>
              </a:rPr>
              <a:t>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determine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2016. </a:t>
            </a:r>
            <a:r>
              <a:rPr dirty="0" sz="1100" spc="-50">
                <a:latin typeface="Arial"/>
                <a:cs typeface="Arial"/>
              </a:rPr>
              <a:t>Enter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NHSN-reported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</a:t>
            </a:r>
            <a:r>
              <a:rPr dirty="0" u="sng" sz="1100" spc="-1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sz="1100" spc="-45">
                <a:latin typeface="Arial"/>
                <a:cs typeface="Arial"/>
                <a:hlinkClick r:id="rId3" action="ppaction://hlinksldjump"/>
              </a:rPr>
              <a:t>,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29"/>
              </a:spcBef>
            </a:pPr>
            <a:r>
              <a:rPr dirty="0" sz="1100" spc="-20">
                <a:latin typeface="Arial"/>
                <a:cs typeface="Arial"/>
              </a:rPr>
              <a:t>“Numerator </a:t>
            </a:r>
            <a:r>
              <a:rPr dirty="0" sz="1100" spc="-35">
                <a:latin typeface="Arial"/>
                <a:cs typeface="Arial"/>
              </a:rPr>
              <a:t>Validation, </a:t>
            </a: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Frame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Information.”</a:t>
            </a:r>
            <a:endParaRPr sz="1100">
              <a:latin typeface="Arial"/>
              <a:cs typeface="Arial"/>
            </a:endParaRPr>
          </a:p>
          <a:p>
            <a:pPr marL="241300" marR="248285" indent="-228600">
              <a:lnSpc>
                <a:spcPct val="1170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determine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conducted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2016.  </a:t>
            </a:r>
            <a:r>
              <a:rPr dirty="0" sz="1100" spc="-65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 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“Denominator 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HYST.”</a:t>
            </a:r>
            <a:r>
              <a:rPr dirty="0" sz="11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(These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 </a:t>
            </a:r>
            <a:r>
              <a:rPr dirty="0" sz="1100" spc="-45">
                <a:latin typeface="Arial"/>
                <a:cs typeface="Arial"/>
              </a:rPr>
              <a:t>compared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45">
                <a:latin typeface="Arial"/>
                <a:cs typeface="Arial"/>
              </a:rPr>
              <a:t>generated </a:t>
            </a:r>
            <a:r>
              <a:rPr dirty="0" sz="1100" spc="-30">
                <a:latin typeface="Arial"/>
                <a:cs typeface="Arial"/>
              </a:rPr>
              <a:t>below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25">
                <a:latin typeface="Arial"/>
                <a:cs typeface="Arial"/>
              </a:rPr>
              <a:t>denominator </a:t>
            </a:r>
            <a:r>
              <a:rPr dirty="0" sz="1100" spc="-65">
                <a:latin typeface="Arial"/>
                <a:cs typeface="Arial"/>
              </a:rPr>
              <a:t>is  </a:t>
            </a:r>
            <a:r>
              <a:rPr dirty="0" sz="1100" spc="-35">
                <a:latin typeface="Arial"/>
                <a:cs typeface="Arial"/>
              </a:rPr>
              <a:t>complete).</a:t>
            </a:r>
            <a:endParaRPr sz="1100">
              <a:latin typeface="Arial"/>
              <a:cs typeface="Arial"/>
            </a:endParaRPr>
          </a:p>
          <a:p>
            <a:pPr marL="241300" marR="43815" indent="-228600">
              <a:lnSpc>
                <a:spcPct val="1173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0">
                <a:latin typeface="Arial"/>
                <a:cs typeface="Arial"/>
              </a:rPr>
              <a:t>Provide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ICD-10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70">
                <a:latin typeface="Arial"/>
                <a:cs typeface="Arial"/>
              </a:rPr>
              <a:t>codes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85">
                <a:latin typeface="Arial"/>
                <a:cs typeface="Arial"/>
              </a:rPr>
              <a:t>ask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provide 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25">
                <a:latin typeface="Arial"/>
                <a:cs typeface="Arial"/>
              </a:rPr>
              <a:t>count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2016, </a:t>
            </a:r>
            <a:r>
              <a:rPr dirty="0" sz="1100" spc="-35">
                <a:latin typeface="Arial"/>
                <a:cs typeface="Arial"/>
              </a:rPr>
              <a:t>derived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60">
                <a:latin typeface="Arial"/>
                <a:cs typeface="Arial"/>
              </a:rPr>
              <a:t>discharge </a:t>
            </a:r>
            <a:r>
              <a:rPr dirty="0" sz="1100" spc="-35">
                <a:latin typeface="Arial"/>
                <a:cs typeface="Arial"/>
              </a:rPr>
              <a:t>data.  </a:t>
            </a:r>
            <a:r>
              <a:rPr dirty="0" sz="1100" spc="-65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 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“Denominator 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HYST,”</a:t>
            </a:r>
            <a:r>
              <a:rPr dirty="0" sz="11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juxtaposed by </a:t>
            </a:r>
            <a:r>
              <a:rPr dirty="0" sz="1100" spc="-15">
                <a:latin typeface="Arial"/>
                <a:cs typeface="Arial"/>
              </a:rPr>
              <a:t>month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0">
                <a:latin typeface="Arial"/>
                <a:cs typeface="Arial"/>
              </a:rPr>
              <a:t>the 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30">
                <a:latin typeface="Arial"/>
                <a:cs typeface="Arial"/>
              </a:rPr>
              <a:t>entered </a:t>
            </a:r>
            <a:r>
              <a:rPr dirty="0" sz="1100" spc="-5">
                <a:latin typeface="Arial"/>
                <a:cs typeface="Arial"/>
              </a:rPr>
              <a:t>into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15">
                <a:latin typeface="Arial"/>
                <a:cs typeface="Arial"/>
              </a:rPr>
              <a:t>month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30">
                <a:latin typeface="Arial"/>
                <a:cs typeface="Arial"/>
              </a:rPr>
              <a:t>determined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9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MRSA </a:t>
            </a:r>
            <a:r>
              <a:rPr dirty="0" u="sng" sz="1100" spc="-9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bacteremia </a:t>
            </a:r>
            <a:r>
              <a:rPr dirty="0" u="sng" sz="1100" spc="-13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LabID </a:t>
            </a:r>
            <a:r>
              <a:rPr dirty="0" u="sng" sz="1100" spc="-11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Event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,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facility-wide,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inpatient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 (FacWideIN)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100" spc="-55">
                <a:latin typeface="Arial"/>
                <a:cs typeface="Arial"/>
              </a:rPr>
              <a:t>From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obtain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blood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methicillin-resistant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550"/>
              </a:lnSpc>
              <a:spcBef>
                <a:spcPts val="75"/>
              </a:spcBef>
            </a:pPr>
            <a:r>
              <a:rPr dirty="0" sz="1100" spc="-70" i="1">
                <a:latin typeface="Arial"/>
                <a:cs typeface="Arial"/>
              </a:rPr>
              <a:t>Staphylococcus </a:t>
            </a:r>
            <a:r>
              <a:rPr dirty="0" sz="1100" spc="-55" i="1">
                <a:latin typeface="Arial"/>
                <a:cs typeface="Arial"/>
              </a:rPr>
              <a:t>aureus </a:t>
            </a:r>
            <a:r>
              <a:rPr dirty="0" sz="1100" spc="-95">
                <a:latin typeface="Arial"/>
                <a:cs typeface="Arial"/>
              </a:rPr>
              <a:t>(MRSA: </a:t>
            </a:r>
            <a:r>
              <a:rPr dirty="0" sz="1100" spc="-45">
                <a:latin typeface="Arial"/>
                <a:cs typeface="Arial"/>
              </a:rPr>
              <a:t>includes </a:t>
            </a:r>
            <a:r>
              <a:rPr dirty="0" sz="1100" spc="-135" i="1">
                <a:latin typeface="Arial"/>
                <a:cs typeface="Arial"/>
              </a:rPr>
              <a:t>S. </a:t>
            </a:r>
            <a:r>
              <a:rPr dirty="0" sz="1100" spc="-60" i="1">
                <a:latin typeface="Arial"/>
                <a:cs typeface="Arial"/>
              </a:rPr>
              <a:t>aureus </a:t>
            </a:r>
            <a:r>
              <a:rPr dirty="0" sz="1100" spc="-25">
                <a:latin typeface="Arial"/>
                <a:cs typeface="Arial"/>
              </a:rPr>
              <a:t>cultured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60">
                <a:latin typeface="Arial"/>
                <a:cs typeface="Arial"/>
              </a:rPr>
              <a:t>any specimen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40">
                <a:latin typeface="Arial"/>
                <a:cs typeface="Arial"/>
              </a:rPr>
              <a:t>tests </a:t>
            </a:r>
            <a:r>
              <a:rPr dirty="0" sz="1100" spc="-35">
                <a:latin typeface="Arial"/>
                <a:cs typeface="Arial"/>
              </a:rPr>
              <a:t>oxacillin-,  </a:t>
            </a:r>
            <a:r>
              <a:rPr dirty="0" sz="1100" spc="-25">
                <a:latin typeface="Arial"/>
                <a:cs typeface="Arial"/>
              </a:rPr>
              <a:t>cefoxitin-,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methicillin-resistant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standard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susceptibility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testing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methods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540"/>
              </a:lnSpc>
              <a:spcBef>
                <a:spcPts val="5"/>
              </a:spcBef>
            </a:pP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65">
                <a:latin typeface="Arial"/>
                <a:cs typeface="Arial"/>
              </a:rPr>
              <a:t>FDA-approved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MRSA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detection).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Include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those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collected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2016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location/ED/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24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hour  </a:t>
            </a:r>
            <a:r>
              <a:rPr dirty="0" sz="1100" spc="-35">
                <a:latin typeface="Arial"/>
                <a:cs typeface="Arial"/>
              </a:rPr>
              <a:t>observation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unit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facility-wide,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admissions/episodes </a:t>
            </a:r>
            <a:r>
              <a:rPr dirty="0" sz="1100" spc="-5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which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spc="-40">
                <a:latin typeface="Arial"/>
                <a:cs typeface="Arial"/>
              </a:rPr>
              <a:t>planned.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spreadsheet </a:t>
            </a:r>
            <a:r>
              <a:rPr dirty="0" sz="1100" spc="-15">
                <a:latin typeface="Arial"/>
                <a:cs typeface="Arial"/>
              </a:rPr>
              <a:t>format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ease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5">
                <a:latin typeface="Arial"/>
                <a:cs typeface="Arial"/>
              </a:rPr>
              <a:t>use. </a:t>
            </a:r>
            <a:r>
              <a:rPr dirty="0" sz="1100" spc="-85">
                <a:latin typeface="Arial"/>
                <a:cs typeface="Arial"/>
              </a:rPr>
              <a:t>These </a:t>
            </a:r>
            <a:r>
              <a:rPr dirty="0" sz="1100" spc="-25">
                <a:latin typeface="Arial"/>
                <a:cs typeface="Arial"/>
              </a:rPr>
              <a:t>laboratory line </a:t>
            </a:r>
            <a:r>
              <a:rPr dirty="0" sz="1100" spc="-35">
                <a:latin typeface="Arial"/>
                <a:cs typeface="Arial"/>
              </a:rPr>
              <a:t>lists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spc="-35">
                <a:latin typeface="Arial"/>
                <a:cs typeface="Arial"/>
              </a:rPr>
              <a:t>include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25">
                <a:latin typeface="Arial"/>
                <a:cs typeface="Arial"/>
              </a:rPr>
              <a:t>collection.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4946015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bacteremia, </a:t>
            </a:r>
            <a:r>
              <a:rPr dirty="0" sz="1100" spc="-70">
                <a:latin typeface="Arial"/>
                <a:cs typeface="Arial"/>
              </a:rPr>
              <a:t>FacWideIN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5">
                <a:latin typeface="Arial"/>
                <a:cs typeface="Arial"/>
              </a:rPr>
              <a:t>(* </a:t>
            </a:r>
            <a:r>
              <a:rPr dirty="0" sz="1100" spc="-40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2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6785" y="987544"/>
            <a:ext cx="38100" cy="771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2596" y="976883"/>
          <a:ext cx="5986145" cy="78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785494"/>
                <a:gridCol w="774700"/>
                <a:gridCol w="1127125"/>
                <a:gridCol w="1144270"/>
                <a:gridCol w="782954"/>
              </a:tblGrid>
              <a:tr h="169545"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*Medical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*Laboratory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*Specimen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*Blood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Organism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*Documentation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marL="71120">
                        <a:lnSpc>
                          <a:spcPts val="1060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Record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6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60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Specimen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60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Collection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060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Genus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Species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60"/>
                        </a:lnSpc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Methicillin-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6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Continued…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marL="71120">
                        <a:lnSpc>
                          <a:spcPts val="105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5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5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5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05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(Documenting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5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Resistance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060"/>
                        </a:lnSpc>
                      </a:pPr>
                      <a:r>
                        <a:rPr dirty="0" sz="1000" spc="-55" i="1">
                          <a:latin typeface="Arial"/>
                          <a:cs typeface="Arial"/>
                        </a:rPr>
                        <a:t>aureus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MRSA)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6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(susceptibility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test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6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result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MRSA)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78533" y="1943354"/>
          <a:ext cx="4171950" cy="63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6445"/>
                <a:gridCol w="1214755"/>
                <a:gridCol w="584835"/>
                <a:gridCol w="556260"/>
                <a:gridCol w="528320"/>
                <a:gridCol w="513079"/>
              </a:tblGrid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…continued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93345">
                        <a:lnSpc>
                          <a:spcPct val="101499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*Specific Mapped 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Collection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9461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Birth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14414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 marR="12827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440433" y="1978077"/>
            <a:ext cx="38100" cy="567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4092" y="2731362"/>
            <a:ext cx="6017895" cy="45237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99085" marR="36830" indent="-228600">
              <a:lnSpc>
                <a:spcPct val="117000"/>
              </a:lnSpc>
              <a:spcBef>
                <a:spcPts val="90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5">
                <a:latin typeface="Arial"/>
                <a:cs typeface="Arial"/>
              </a:rPr>
              <a:t>Event </a:t>
            </a:r>
            <a:r>
              <a:rPr dirty="0" sz="1100" spc="-25">
                <a:latin typeface="Arial"/>
                <a:cs typeface="Arial"/>
              </a:rPr>
              <a:t>(facility-wide, </a:t>
            </a:r>
            <a:r>
              <a:rPr dirty="0" sz="1100" spc="-20">
                <a:latin typeface="Arial"/>
                <a:cs typeface="Arial"/>
              </a:rPr>
              <a:t>inpatient),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35">
                <a:latin typeface="Arial"/>
                <a:cs typeface="Arial"/>
              </a:rPr>
              <a:t>number, 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25">
                <a:latin typeface="Arial"/>
                <a:cs typeface="Arial"/>
              </a:rPr>
              <a:t>collection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 spc="-5">
                <a:latin typeface="Arial"/>
                <a:cs typeface="Arial"/>
              </a:rPr>
              <a:t>that 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55">
                <a:latin typeface="Arial"/>
                <a:cs typeface="Arial"/>
              </a:rPr>
              <a:t>source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30">
                <a:latin typeface="Arial"/>
                <a:cs typeface="Arial"/>
              </a:rPr>
              <a:t>blood, </a:t>
            </a:r>
            <a:r>
              <a:rPr dirty="0" sz="1100" spc="-70">
                <a:latin typeface="Arial"/>
                <a:cs typeface="Arial"/>
              </a:rPr>
              <a:t>genus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70">
                <a:latin typeface="Arial"/>
                <a:cs typeface="Arial"/>
              </a:rPr>
              <a:t>species, </a:t>
            </a:r>
            <a:r>
              <a:rPr dirty="0" sz="1100" spc="-15">
                <a:latin typeface="Arial"/>
                <a:cs typeface="Arial"/>
              </a:rPr>
              <a:t>methicillin </a:t>
            </a:r>
            <a:r>
              <a:rPr dirty="0" sz="1100" spc="-35">
                <a:latin typeface="Arial"/>
                <a:cs typeface="Arial"/>
              </a:rPr>
              <a:t>susceptibility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50">
                <a:latin typeface="Arial"/>
                <a:cs typeface="Arial"/>
              </a:rPr>
              <a:t>(organism </a:t>
            </a:r>
            <a:r>
              <a:rPr dirty="0" sz="1100" spc="-75">
                <a:latin typeface="Arial"/>
                <a:cs typeface="Arial"/>
              </a:rPr>
              <a:t>ID 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shortened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10">
                <a:latin typeface="Arial"/>
                <a:cs typeface="Arial"/>
              </a:rPr>
              <a:t>MRSA, </a:t>
            </a:r>
            <a:r>
              <a:rPr dirty="0" sz="1100" spc="-45">
                <a:latin typeface="Arial"/>
                <a:cs typeface="Arial"/>
              </a:rPr>
              <a:t>covering </a:t>
            </a:r>
            <a:r>
              <a:rPr dirty="0" sz="1100" spc="-65">
                <a:latin typeface="Arial"/>
                <a:cs typeface="Arial"/>
              </a:rPr>
              <a:t>genus, </a:t>
            </a:r>
            <a:r>
              <a:rPr dirty="0" sz="1100" spc="-70">
                <a:latin typeface="Arial"/>
                <a:cs typeface="Arial"/>
              </a:rPr>
              <a:t>species,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methicillin </a:t>
            </a:r>
            <a:r>
              <a:rPr dirty="0" sz="1100" spc="-35">
                <a:latin typeface="Arial"/>
                <a:cs typeface="Arial"/>
              </a:rPr>
              <a:t>susceptibility requirements),  </a:t>
            </a:r>
            <a:r>
              <a:rPr dirty="0" sz="1100" spc="-50">
                <a:latin typeface="Arial"/>
                <a:cs typeface="Arial"/>
              </a:rPr>
              <a:t>specific </a:t>
            </a:r>
            <a:r>
              <a:rPr dirty="0" sz="1100" spc="-15">
                <a:latin typeface="Arial"/>
                <a:cs typeface="Arial"/>
              </a:rPr>
              <a:t>inpatient or </a:t>
            </a:r>
            <a:r>
              <a:rPr dirty="0" sz="1100" spc="-55">
                <a:latin typeface="Arial"/>
                <a:cs typeface="Arial"/>
              </a:rPr>
              <a:t>emergency </a:t>
            </a:r>
            <a:r>
              <a:rPr dirty="0" sz="1100" spc="-25">
                <a:latin typeface="Arial"/>
                <a:cs typeface="Arial"/>
              </a:rPr>
              <a:t>department </a:t>
            </a:r>
            <a:r>
              <a:rPr dirty="0" sz="1100" spc="-105">
                <a:latin typeface="Arial"/>
                <a:cs typeface="Arial"/>
              </a:rPr>
              <a:t>(ED) </a:t>
            </a:r>
            <a:r>
              <a:rPr dirty="0" sz="1100" spc="-10">
                <a:latin typeface="Arial"/>
                <a:cs typeface="Arial"/>
              </a:rPr>
              <a:t>location/ </a:t>
            </a:r>
            <a:r>
              <a:rPr dirty="0" sz="1100" spc="-55">
                <a:latin typeface="Arial"/>
                <a:cs typeface="Arial"/>
              </a:rPr>
              <a:t>24 </a:t>
            </a:r>
            <a:r>
              <a:rPr dirty="0" sz="1100" spc="-25">
                <a:latin typeface="Arial"/>
                <a:cs typeface="Arial"/>
              </a:rPr>
              <a:t>hour </a:t>
            </a:r>
            <a:r>
              <a:rPr dirty="0" sz="1100" spc="-35">
                <a:latin typeface="Arial"/>
                <a:cs typeface="Arial"/>
              </a:rPr>
              <a:t>observation </a:t>
            </a:r>
            <a:r>
              <a:rPr dirty="0" sz="1100" spc="-25">
                <a:latin typeface="Arial"/>
                <a:cs typeface="Arial"/>
              </a:rPr>
              <a:t>location, </a:t>
            </a:r>
            <a:r>
              <a:rPr dirty="0" sz="1100" spc="-50">
                <a:latin typeface="Arial"/>
                <a:cs typeface="Arial"/>
              </a:rPr>
              <a:t>gender,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birth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required.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20">
                <a:latin typeface="Arial"/>
                <a:cs typeface="Arial"/>
              </a:rPr>
              <a:t>identifiers </a:t>
            </a:r>
            <a:r>
              <a:rPr dirty="0" sz="1100" spc="-70">
                <a:latin typeface="Arial"/>
                <a:cs typeface="Arial"/>
              </a:rPr>
              <a:t>such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0">
                <a:latin typeface="Arial"/>
                <a:cs typeface="Arial"/>
              </a:rPr>
              <a:t>patient </a:t>
            </a:r>
            <a:r>
              <a:rPr dirty="0" sz="1100" spc="-65">
                <a:latin typeface="Arial"/>
                <a:cs typeface="Arial"/>
              </a:rPr>
              <a:t>name </a:t>
            </a:r>
            <a:r>
              <a:rPr dirty="0" sz="1100" spc="-60">
                <a:latin typeface="Arial"/>
                <a:cs typeface="Arial"/>
              </a:rPr>
              <a:t>may be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helpful.</a:t>
            </a:r>
            <a:endParaRPr sz="1100">
              <a:latin typeface="Arial"/>
              <a:cs typeface="Arial"/>
            </a:endParaRPr>
          </a:p>
          <a:p>
            <a:pPr marL="299085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99085" algn="l"/>
                <a:tab pos="299720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90">
                <a:latin typeface="Arial"/>
                <a:cs typeface="Arial"/>
              </a:rPr>
              <a:t>MRN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0">
                <a:latin typeface="Arial"/>
                <a:cs typeface="Arial"/>
              </a:rPr>
              <a:t>date (which </a:t>
            </a:r>
            <a:r>
              <a:rPr dirty="0" sz="1100" spc="-20">
                <a:latin typeface="Arial"/>
                <a:cs typeface="Arial"/>
              </a:rPr>
              <a:t>together </a:t>
            </a:r>
            <a:r>
              <a:rPr dirty="0" sz="1100" spc="-45">
                <a:latin typeface="Arial"/>
                <a:cs typeface="Arial"/>
              </a:rPr>
              <a:t>characterize </a:t>
            </a:r>
            <a:r>
              <a:rPr dirty="0" sz="1100" spc="-1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219"/>
              </a:spcBef>
            </a:pP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55">
                <a:latin typeface="Arial"/>
                <a:cs typeface="Arial"/>
              </a:rPr>
              <a:t>admissions/episodes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possible </a:t>
            </a:r>
            <a:r>
              <a:rPr dirty="0" sz="1100" spc="-130">
                <a:latin typeface="Arial"/>
                <a:cs typeface="Arial"/>
              </a:rPr>
              <a:t>MRSA 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5">
                <a:latin typeface="Arial"/>
                <a:cs typeface="Arial"/>
              </a:rPr>
              <a:t>Event),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 spc="5">
                <a:latin typeface="Arial"/>
                <a:cs typeface="Arial"/>
              </a:rPr>
              <a:t>“count”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299085" marR="66675">
              <a:lnSpc>
                <a:spcPct val="117300"/>
              </a:lnSpc>
            </a:pP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eligible</a:t>
            </a:r>
            <a:r>
              <a:rPr dirty="0" sz="1100" spc="-60">
                <a:latin typeface="Arial"/>
                <a:cs typeface="Arial"/>
              </a:rPr>
              <a:t> episodes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r>
              <a:rPr dirty="0" sz="1100" spc="-60">
                <a:latin typeface="Arial"/>
                <a:cs typeface="Arial"/>
              </a:rPr>
              <a:t> using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spreadsheet.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Enter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year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4.3</a:t>
            </a:r>
            <a:r>
              <a:rPr dirty="0" sz="1100" spc="-45">
                <a:latin typeface="Arial"/>
                <a:cs typeface="Arial"/>
                <a:hlinkClick r:id="rId5" action="ppaction://hlinksldjump"/>
              </a:rPr>
              <a:t>, </a:t>
            </a:r>
            <a:r>
              <a:rPr dirty="0" sz="1100" spc="-20">
                <a:latin typeface="Arial"/>
                <a:cs typeface="Arial"/>
              </a:rPr>
              <a:t>“Numerator  </a:t>
            </a:r>
            <a:r>
              <a:rPr dirty="0" sz="1100" spc="-30">
                <a:latin typeface="Arial"/>
                <a:cs typeface="Arial"/>
              </a:rPr>
              <a:t>Validation, </a:t>
            </a: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Frame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5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CDI </a:t>
            </a:r>
            <a:r>
              <a:rPr dirty="0" u="sng" sz="1100" spc="-135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LabID </a:t>
            </a:r>
            <a:r>
              <a:rPr dirty="0" u="sng" sz="1100" spc="-110" b="1" i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Georgia"/>
                <a:cs typeface="Georgia"/>
              </a:rPr>
              <a:t>Event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,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facility-wide,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inpatient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(FacWideIN)</a:t>
            </a:r>
            <a:endParaRPr sz="1100">
              <a:latin typeface="Georgia"/>
              <a:cs typeface="Georgia"/>
            </a:endParaRPr>
          </a:p>
          <a:p>
            <a:pPr marL="70485" marR="194310">
              <a:lnSpc>
                <a:spcPts val="1540"/>
              </a:lnSpc>
              <a:spcBef>
                <a:spcPts val="25"/>
              </a:spcBef>
            </a:pPr>
            <a:r>
              <a:rPr dirty="0" sz="1100" spc="-8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60">
                <a:latin typeface="Arial"/>
                <a:cs typeface="Arial"/>
              </a:rPr>
              <a:t>sample, </a:t>
            </a:r>
            <a:r>
              <a:rPr dirty="0" sz="1100" spc="-20">
                <a:latin typeface="Arial"/>
                <a:cs typeface="Arial"/>
              </a:rPr>
              <a:t>obtain </a:t>
            </a:r>
            <a:r>
              <a:rPr dirty="0" sz="1100" spc="-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final </a:t>
            </a:r>
            <a:r>
              <a:rPr dirty="0" sz="1100" spc="-45" i="1">
                <a:latin typeface="Arial"/>
                <a:cs typeface="Arial"/>
              </a:rPr>
              <a:t>Clostridium 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35">
                <a:latin typeface="Arial"/>
                <a:cs typeface="Arial"/>
              </a:rPr>
              <a:t>collected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inpatients facility-wide </a:t>
            </a:r>
            <a:r>
              <a:rPr dirty="0" sz="1100" spc="-40">
                <a:latin typeface="Arial"/>
                <a:cs typeface="Arial"/>
              </a:rPr>
              <a:t>[excluding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NICU,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dirty="0" sz="1100" spc="-40">
                <a:latin typeface="Arial"/>
                <a:cs typeface="Arial"/>
              </a:rPr>
              <a:t>skilled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40">
                <a:latin typeface="Arial"/>
                <a:cs typeface="Arial"/>
              </a:rPr>
              <a:t>nursery, </a:t>
            </a:r>
            <a:r>
              <a:rPr dirty="0" sz="1100" spc="-60">
                <a:latin typeface="Arial"/>
                <a:cs typeface="Arial"/>
              </a:rPr>
              <a:t>babies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labor/delivery/recovery/post-partum </a:t>
            </a:r>
            <a:r>
              <a:rPr dirty="0" sz="1100" spc="-120">
                <a:latin typeface="Arial"/>
                <a:cs typeface="Arial"/>
              </a:rPr>
              <a:t>(LDRP) </a:t>
            </a:r>
            <a:r>
              <a:rPr dirty="0" sz="1100" spc="-40">
                <a:latin typeface="Arial"/>
                <a:cs typeface="Arial"/>
              </a:rPr>
              <a:t>locations,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well-baby</a:t>
            </a:r>
            <a:endParaRPr sz="1100">
              <a:latin typeface="Arial"/>
              <a:cs typeface="Arial"/>
            </a:endParaRPr>
          </a:p>
          <a:p>
            <a:pPr marL="70485" marR="69850">
              <a:lnSpc>
                <a:spcPct val="117300"/>
              </a:lnSpc>
            </a:pPr>
            <a:r>
              <a:rPr dirty="0" sz="1100" spc="-40">
                <a:latin typeface="Arial"/>
                <a:cs typeface="Arial"/>
              </a:rPr>
              <a:t>nurseries]plus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ED/</a:t>
            </a:r>
            <a:r>
              <a:rPr dirty="0" sz="1100" spc="-55">
                <a:latin typeface="Arial"/>
                <a:cs typeface="Arial"/>
              </a:rPr>
              <a:t> 24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observation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units.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Laboratories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may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conduct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one-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two-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three-step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testing 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toxigenic </a:t>
            </a:r>
            <a:r>
              <a:rPr dirty="0" sz="1100" spc="-125" i="1">
                <a:latin typeface="Arial"/>
                <a:cs typeface="Arial"/>
              </a:rPr>
              <a:t>C.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5">
                <a:latin typeface="Arial"/>
                <a:cs typeface="Arial"/>
              </a:rPr>
              <a:t>unformed stool </a:t>
            </a:r>
            <a:r>
              <a:rPr dirty="0" sz="1100" spc="-60">
                <a:latin typeface="Arial"/>
                <a:cs typeface="Arial"/>
              </a:rPr>
              <a:t>specimens; </a:t>
            </a:r>
            <a:r>
              <a:rPr dirty="0" sz="1100" spc="-55">
                <a:latin typeface="Arial"/>
                <a:cs typeface="Arial"/>
              </a:rPr>
              <a:t>regardless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testing </a:t>
            </a:r>
            <a:r>
              <a:rPr dirty="0" sz="1100" spc="-50">
                <a:latin typeface="Arial"/>
                <a:cs typeface="Arial"/>
              </a:rPr>
              <a:t>approach, </a:t>
            </a:r>
            <a:r>
              <a:rPr dirty="0" sz="1100" spc="-30">
                <a:latin typeface="Arial"/>
                <a:cs typeface="Arial"/>
              </a:rPr>
              <a:t>only </a:t>
            </a:r>
            <a:r>
              <a:rPr dirty="0" sz="1100" spc="-20">
                <a:latin typeface="Arial"/>
                <a:cs typeface="Arial"/>
              </a:rPr>
              <a:t>final 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30">
                <a:latin typeface="Arial"/>
                <a:cs typeface="Arial"/>
              </a:rPr>
              <a:t>indicating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presence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toxin-producing </a:t>
            </a:r>
            <a:r>
              <a:rPr dirty="0" sz="1100" spc="-125" i="1">
                <a:latin typeface="Arial"/>
                <a:cs typeface="Arial"/>
              </a:rPr>
              <a:t>C.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included.</a:t>
            </a:r>
            <a:endParaRPr sz="1100">
              <a:latin typeface="Arial"/>
              <a:cs typeface="Arial"/>
            </a:endParaRPr>
          </a:p>
          <a:p>
            <a:pPr marL="70485" marR="5080">
              <a:lnSpc>
                <a:spcPct val="118200"/>
              </a:lnSpc>
              <a:spcBef>
                <a:spcPts val="975"/>
              </a:spcBef>
            </a:pP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spreadsheet </a:t>
            </a:r>
            <a:r>
              <a:rPr dirty="0" sz="1100" spc="-10">
                <a:latin typeface="Arial"/>
                <a:cs typeface="Arial"/>
              </a:rPr>
              <a:t>format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90">
                <a:latin typeface="Arial"/>
                <a:cs typeface="Arial"/>
              </a:rPr>
              <a:t>ease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5">
                <a:latin typeface="Arial"/>
                <a:cs typeface="Arial"/>
              </a:rPr>
              <a:t>use. </a:t>
            </a:r>
            <a:r>
              <a:rPr dirty="0" sz="1100" spc="-90">
                <a:latin typeface="Arial"/>
                <a:cs typeface="Arial"/>
              </a:rPr>
              <a:t>These </a:t>
            </a:r>
            <a:r>
              <a:rPr dirty="0" sz="1100" spc="-25">
                <a:latin typeface="Arial"/>
                <a:cs typeface="Arial"/>
              </a:rPr>
              <a:t>laboratory line </a:t>
            </a:r>
            <a:r>
              <a:rPr dirty="0" sz="1100" spc="-35">
                <a:latin typeface="Arial"/>
                <a:cs typeface="Arial"/>
              </a:rPr>
              <a:t>lists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35">
                <a:latin typeface="Arial"/>
                <a:cs typeface="Arial"/>
              </a:rPr>
              <a:t>include </a:t>
            </a:r>
            <a:r>
              <a:rPr dirty="0" sz="1100" spc="-20">
                <a:latin typeface="Arial"/>
                <a:cs typeface="Arial"/>
              </a:rPr>
              <a:t>patient 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specimen </a:t>
            </a:r>
            <a:r>
              <a:rPr dirty="0" sz="1100" spc="-30">
                <a:latin typeface="Arial"/>
                <a:cs typeface="Arial"/>
              </a:rPr>
              <a:t>collection.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 i="1">
                <a:latin typeface="Arial"/>
                <a:cs typeface="Arial"/>
              </a:rPr>
              <a:t>C.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95">
                <a:latin typeface="Arial"/>
                <a:cs typeface="Arial"/>
              </a:rPr>
              <a:t>assay </a:t>
            </a:r>
            <a:r>
              <a:rPr dirty="0" sz="1100" spc="-70">
                <a:latin typeface="Arial"/>
                <a:cs typeface="Arial"/>
              </a:rPr>
              <a:t>FacWideIN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5">
                <a:latin typeface="Arial"/>
                <a:cs typeface="Arial"/>
              </a:rPr>
              <a:t>(* </a:t>
            </a:r>
            <a:r>
              <a:rPr dirty="0" sz="1100" spc="-40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14704" y="7279513"/>
          <a:ext cx="5940425" cy="63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565"/>
                <a:gridCol w="742315"/>
                <a:gridCol w="800734"/>
                <a:gridCol w="731519"/>
                <a:gridCol w="1155699"/>
                <a:gridCol w="1143635"/>
                <a:gridCol w="780414"/>
              </a:tblGrid>
              <a:tr h="626745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*MRN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*Facility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31445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ion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*Laboratory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220979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Stool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*Specimen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39700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ctio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*Result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CDI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49860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Toxin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(assure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test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toxin-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CDI)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0"/>
                        </a:lnSpc>
                      </a:pPr>
                      <a:r>
                        <a:rPr dirty="0" sz="1000" spc="10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Mapped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160655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at 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Specimen 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Collection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Continued…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854697" y="7285608"/>
            <a:ext cx="38101" cy="620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64333" y="8083042"/>
          <a:ext cx="3131185" cy="47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/>
                <a:gridCol w="584835"/>
                <a:gridCol w="696595"/>
                <a:gridCol w="563880"/>
                <a:gridCol w="513714"/>
              </a:tblGrid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…continued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17907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Birth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17970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13144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2126233" y="8089139"/>
            <a:ext cx="38100" cy="4648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69000" cy="8263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41300" marR="34925" indent="-228600">
              <a:lnSpc>
                <a:spcPct val="117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5">
                <a:latin typeface="Arial"/>
                <a:cs typeface="Arial"/>
              </a:rPr>
              <a:t>Event </a:t>
            </a:r>
            <a:r>
              <a:rPr dirty="0" sz="1100" spc="-25">
                <a:latin typeface="Arial"/>
                <a:cs typeface="Arial"/>
              </a:rPr>
              <a:t>(facility-wide, </a:t>
            </a:r>
            <a:r>
              <a:rPr dirty="0" sz="1100" spc="-20">
                <a:latin typeface="Arial"/>
                <a:cs typeface="Arial"/>
              </a:rPr>
              <a:t>inpatient),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50">
                <a:latin typeface="Arial"/>
                <a:cs typeface="Arial"/>
              </a:rPr>
              <a:t>admission  </a:t>
            </a:r>
            <a:r>
              <a:rPr dirty="0" sz="1100" spc="-30">
                <a:latin typeface="Arial"/>
                <a:cs typeface="Arial"/>
              </a:rPr>
              <a:t>date, stool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25">
                <a:latin typeface="Arial"/>
                <a:cs typeface="Arial"/>
              </a:rPr>
              <a:t>collection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25">
                <a:latin typeface="Arial"/>
                <a:cs typeface="Arial"/>
              </a:rPr>
              <a:t>result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final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15">
                <a:latin typeface="Arial"/>
                <a:cs typeface="Arial"/>
              </a:rPr>
              <a:t>toxin test, </a:t>
            </a:r>
            <a:r>
              <a:rPr dirty="0" sz="1100" spc="-45">
                <a:latin typeface="Arial"/>
                <a:cs typeface="Arial"/>
              </a:rPr>
              <a:t>specific 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20">
                <a:latin typeface="Arial"/>
                <a:cs typeface="Arial"/>
              </a:rPr>
              <a:t>(or </a:t>
            </a:r>
            <a:r>
              <a:rPr dirty="0" sz="1100" spc="-70">
                <a:latin typeface="Arial"/>
                <a:cs typeface="Arial"/>
              </a:rPr>
              <a:t>ED/ </a:t>
            </a:r>
            <a:r>
              <a:rPr dirty="0" sz="1100" spc="-60">
                <a:latin typeface="Arial"/>
                <a:cs typeface="Arial"/>
              </a:rPr>
              <a:t>24 </a:t>
            </a:r>
            <a:r>
              <a:rPr dirty="0" sz="1100" spc="-25">
                <a:latin typeface="Arial"/>
                <a:cs typeface="Arial"/>
              </a:rPr>
              <a:t>hour </a:t>
            </a:r>
            <a:r>
              <a:rPr dirty="0" sz="1100" spc="-35">
                <a:latin typeface="Arial"/>
                <a:cs typeface="Arial"/>
              </a:rPr>
              <a:t>observation) </a:t>
            </a:r>
            <a:r>
              <a:rPr dirty="0" sz="1100" spc="-30">
                <a:latin typeface="Arial"/>
                <a:cs typeface="Arial"/>
              </a:rPr>
              <a:t>location, </a:t>
            </a:r>
            <a:r>
              <a:rPr dirty="0" sz="1100" spc="-50">
                <a:latin typeface="Arial"/>
                <a:cs typeface="Arial"/>
              </a:rPr>
              <a:t>gender,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birth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required. </a:t>
            </a:r>
            <a:r>
              <a:rPr dirty="0" sz="1100" spc="-25">
                <a:latin typeface="Arial"/>
                <a:cs typeface="Arial"/>
              </a:rPr>
              <a:t>Additional 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20">
                <a:latin typeface="Arial"/>
                <a:cs typeface="Arial"/>
              </a:rPr>
              <a:t>identifiers </a:t>
            </a:r>
            <a:r>
              <a:rPr dirty="0" sz="1100" spc="-70">
                <a:latin typeface="Arial"/>
                <a:cs typeface="Arial"/>
              </a:rPr>
              <a:t>such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60">
                <a:latin typeface="Arial"/>
                <a:cs typeface="Arial"/>
              </a:rPr>
              <a:t>name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helpful.</a:t>
            </a:r>
            <a:endParaRPr sz="1100">
              <a:latin typeface="Arial"/>
              <a:cs typeface="Arial"/>
            </a:endParaRPr>
          </a:p>
          <a:p>
            <a:pPr marL="241300" marR="80645" indent="-228600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90">
                <a:latin typeface="Arial"/>
                <a:cs typeface="Arial"/>
              </a:rPr>
              <a:t>MRN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0">
                <a:latin typeface="Arial"/>
                <a:cs typeface="Arial"/>
              </a:rPr>
              <a:t>date (which </a:t>
            </a:r>
            <a:r>
              <a:rPr dirty="0" sz="1100" spc="-20">
                <a:latin typeface="Arial"/>
                <a:cs typeface="Arial"/>
              </a:rPr>
              <a:t>together </a:t>
            </a:r>
            <a:r>
              <a:rPr dirty="0" sz="1100" spc="-45">
                <a:latin typeface="Arial"/>
                <a:cs typeface="Arial"/>
              </a:rPr>
              <a:t>characterize </a:t>
            </a:r>
            <a:r>
              <a:rPr dirty="0" sz="1100" spc="-35">
                <a:latin typeface="Arial"/>
                <a:cs typeface="Arial"/>
              </a:rPr>
              <a:t>unique 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55">
                <a:latin typeface="Arial"/>
                <a:cs typeface="Arial"/>
              </a:rPr>
              <a:t>admissions/episodes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possible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5">
                <a:latin typeface="Arial"/>
                <a:cs typeface="Arial"/>
              </a:rPr>
              <a:t>Event),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 spc="-40">
                <a:latin typeface="Arial"/>
                <a:cs typeface="Arial"/>
              </a:rPr>
              <a:t>enumerate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eligible 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spreadsheet.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Enter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year </a:t>
            </a:r>
            <a:r>
              <a:rPr dirty="0" sz="1100" spc="-20"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4.3</a:t>
            </a:r>
            <a:r>
              <a:rPr dirty="0" sz="1100" spc="-45">
                <a:latin typeface="Arial"/>
                <a:cs typeface="Arial"/>
              </a:rPr>
              <a:t>, </a:t>
            </a:r>
            <a:r>
              <a:rPr dirty="0" sz="1100" spc="-20">
                <a:latin typeface="Arial"/>
                <a:cs typeface="Arial"/>
              </a:rPr>
              <a:t>“Numerator </a:t>
            </a:r>
            <a:r>
              <a:rPr dirty="0" sz="1100" spc="-30">
                <a:latin typeface="Arial"/>
                <a:cs typeface="Arial"/>
              </a:rPr>
              <a:t>Validation, </a:t>
            </a:r>
            <a:r>
              <a:rPr dirty="0" sz="1100" spc="-65">
                <a:latin typeface="Arial"/>
                <a:cs typeface="Arial"/>
              </a:rPr>
              <a:t>Sampling </a:t>
            </a:r>
            <a:r>
              <a:rPr dirty="0" sz="1100" spc="-75">
                <a:latin typeface="Arial"/>
                <a:cs typeface="Arial"/>
              </a:rPr>
              <a:t>Frame </a:t>
            </a:r>
            <a:r>
              <a:rPr dirty="0" sz="1100" spc="-10">
                <a:latin typeface="Arial"/>
                <a:cs typeface="Arial"/>
              </a:rPr>
              <a:t>Information.”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Notify</a:t>
            </a:r>
            <a:r>
              <a:rPr dirty="0" sz="11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facilities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of</a:t>
            </a:r>
            <a:r>
              <a:rPr dirty="0" sz="11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planned</a:t>
            </a:r>
            <a:r>
              <a:rPr dirty="0" sz="1100" spc="-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audit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request</a:t>
            </a:r>
            <a:r>
              <a:rPr dirty="0" sz="1100" spc="-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</a:t>
            </a:r>
            <a:r>
              <a:rPr dirty="0" sz="11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required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laboratory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line</a:t>
            </a:r>
            <a:r>
              <a:rPr dirty="0" sz="11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listings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60">
                <a:latin typeface="Arial"/>
                <a:cs typeface="Arial"/>
              </a:rPr>
              <a:t>may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20"/>
              </a:spcBef>
              <a:buAutoNum type="alphaLcParenR"/>
              <a:tabLst>
                <a:tab pos="469900" algn="l"/>
              </a:tabLst>
            </a:pP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50">
                <a:latin typeface="Arial"/>
                <a:cs typeface="Arial"/>
              </a:rPr>
              <a:t>separate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blood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listings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blood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</a:t>
            </a:r>
            <a:endParaRPr sz="1100">
              <a:latin typeface="Arial"/>
              <a:cs typeface="Arial"/>
            </a:endParaRPr>
          </a:p>
          <a:p>
            <a:pPr marL="469265" marR="302895">
              <a:lnSpc>
                <a:spcPct val="116399"/>
              </a:lnSpc>
              <a:spcBef>
                <a:spcPts val="15"/>
              </a:spcBef>
            </a:pPr>
            <a:r>
              <a:rPr dirty="0" sz="1100" spc="-20">
                <a:latin typeface="Arial"/>
                <a:cs typeface="Arial"/>
              </a:rPr>
              <a:t>identifying </a:t>
            </a:r>
            <a:r>
              <a:rPr dirty="0" sz="1100" spc="-55">
                <a:latin typeface="Arial"/>
                <a:cs typeface="Arial"/>
              </a:rPr>
              <a:t>organism(s)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35">
                <a:latin typeface="Arial"/>
                <a:cs typeface="Arial"/>
              </a:rPr>
              <a:t>event 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facility-wide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inpatients/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ED/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24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hour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observations.)</a:t>
            </a:r>
            <a:endParaRPr sz="11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229"/>
              </a:spcBef>
              <a:buAutoNum type="alphaLcParenR" startAt="2"/>
              <a:tabLst>
                <a:tab pos="469900" algn="l"/>
              </a:tabLst>
            </a:pPr>
            <a:r>
              <a:rPr dirty="0" sz="1100" spc="-50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validation location urine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25">
                <a:latin typeface="Arial"/>
                <a:cs typeface="Arial"/>
              </a:rPr>
              <a:t>validation</a:t>
            </a:r>
            <a:endParaRPr sz="1100">
              <a:latin typeface="Arial"/>
              <a:cs typeface="Arial"/>
            </a:endParaRPr>
          </a:p>
          <a:p>
            <a:pPr lvl="1" marL="469265" marR="134620" indent="-227965">
              <a:lnSpc>
                <a:spcPct val="116399"/>
              </a:lnSpc>
              <a:spcBef>
                <a:spcPts val="10"/>
              </a:spcBef>
              <a:buAutoNum type="alphaLcParenR" startAt="2"/>
              <a:tabLst>
                <a:tab pos="469900" algn="l"/>
              </a:tabLst>
            </a:pP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facility-wide </a:t>
            </a:r>
            <a:r>
              <a:rPr dirty="0" sz="1100" spc="-15">
                <a:latin typeface="Arial"/>
                <a:cs typeface="Arial"/>
              </a:rPr>
              <a:t>inpatients/ </a:t>
            </a:r>
            <a:r>
              <a:rPr dirty="0" sz="1100" spc="-70">
                <a:latin typeface="Arial"/>
                <a:cs typeface="Arial"/>
              </a:rPr>
              <a:t>ED/ </a:t>
            </a:r>
            <a:r>
              <a:rPr dirty="0" sz="1100" spc="-60">
                <a:latin typeface="Arial"/>
                <a:cs typeface="Arial"/>
              </a:rPr>
              <a:t>24 </a:t>
            </a:r>
            <a:r>
              <a:rPr dirty="0" sz="1100" spc="-25">
                <a:latin typeface="Arial"/>
                <a:cs typeface="Arial"/>
              </a:rPr>
              <a:t>hour  </a:t>
            </a:r>
            <a:r>
              <a:rPr dirty="0" sz="1100" spc="-45">
                <a:latin typeface="Arial"/>
                <a:cs typeface="Arial"/>
              </a:rPr>
              <a:t>observations.</a:t>
            </a:r>
            <a:endParaRPr sz="1100">
              <a:latin typeface="Arial"/>
              <a:cs typeface="Arial"/>
            </a:endParaRPr>
          </a:p>
          <a:p>
            <a:pPr lvl="1" marL="469265" marR="71755" indent="-227965">
              <a:lnSpc>
                <a:spcPts val="1560"/>
              </a:lnSpc>
              <a:spcBef>
                <a:spcPts val="80"/>
              </a:spcBef>
              <a:buAutoNum type="alphaLcParenR" startAt="2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Monthly </a:t>
            </a:r>
            <a:r>
              <a:rPr dirty="0" sz="1100" spc="-20">
                <a:latin typeface="Arial"/>
                <a:cs typeface="Arial"/>
              </a:rPr>
              <a:t>totals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55">
                <a:latin typeface="Arial"/>
                <a:cs typeface="Arial"/>
              </a:rPr>
              <a:t>records-based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120">
                <a:latin typeface="Arial"/>
                <a:cs typeface="Arial"/>
              </a:rPr>
              <a:t>ICD-10-PCS  </a:t>
            </a:r>
            <a:r>
              <a:rPr dirty="0" sz="1100" spc="-35">
                <a:latin typeface="Arial"/>
                <a:cs typeface="Arial"/>
              </a:rPr>
              <a:t>procedure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totals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000"/>
              </a:lnSpc>
              <a:spcBef>
                <a:spcPts val="894"/>
              </a:spcBef>
            </a:pPr>
            <a:r>
              <a:rPr dirty="0" sz="1100" spc="-65">
                <a:latin typeface="Arial"/>
                <a:cs typeface="Arial"/>
              </a:rPr>
              <a:t>For chosen </a:t>
            </a:r>
            <a:r>
              <a:rPr dirty="0" sz="1100" spc="-25">
                <a:latin typeface="Arial"/>
                <a:cs typeface="Arial"/>
              </a:rPr>
              <a:t>facilities, </a:t>
            </a:r>
            <a:r>
              <a:rPr dirty="0" sz="1100" spc="-30">
                <a:latin typeface="Arial"/>
                <a:cs typeface="Arial"/>
              </a:rPr>
              <a:t>contact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00">
                <a:latin typeface="Arial"/>
                <a:cs typeface="Arial"/>
              </a:rPr>
              <a:t>IP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75">
                <a:latin typeface="Arial"/>
                <a:cs typeface="Arial"/>
              </a:rPr>
              <a:t>discuss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60">
                <a:latin typeface="Arial"/>
                <a:cs typeface="Arial"/>
              </a:rPr>
              <a:t>process,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likely </a:t>
            </a:r>
            <a:r>
              <a:rPr dirty="0" sz="1100" spc="-70">
                <a:latin typeface="Arial"/>
                <a:cs typeface="Arial"/>
              </a:rPr>
              <a:t>scope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how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drawn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45">
                <a:latin typeface="Arial"/>
                <a:cs typeface="Arial"/>
              </a:rPr>
              <a:t>medical records. </a:t>
            </a:r>
            <a:r>
              <a:rPr dirty="0" sz="1100" spc="-85">
                <a:latin typeface="Arial"/>
                <a:cs typeface="Arial"/>
              </a:rPr>
              <a:t>Discuss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current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5">
                <a:latin typeface="Arial"/>
                <a:cs typeface="Arial"/>
              </a:rPr>
              <a:t>for  </a:t>
            </a:r>
            <a:r>
              <a:rPr dirty="0" sz="1100" spc="-25">
                <a:latin typeface="Arial"/>
                <a:cs typeface="Arial"/>
              </a:rPr>
              <a:t>blood </a:t>
            </a:r>
            <a:r>
              <a:rPr dirty="0" sz="1100" spc="-65">
                <a:latin typeface="Arial"/>
                <a:cs typeface="Arial"/>
              </a:rPr>
              <a:t>specimens, </a:t>
            </a:r>
            <a:r>
              <a:rPr dirty="0" sz="1100" spc="-25">
                <a:latin typeface="Arial"/>
                <a:cs typeface="Arial"/>
              </a:rPr>
              <a:t>urine culture,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25" i="1">
                <a:latin typeface="Arial"/>
                <a:cs typeface="Arial"/>
              </a:rPr>
              <a:t>C.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40">
                <a:latin typeface="Arial"/>
                <a:cs typeface="Arial"/>
              </a:rPr>
              <a:t>listings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appropriate </a:t>
            </a:r>
            <a:r>
              <a:rPr dirty="0" sz="1100" spc="-20">
                <a:latin typeface="Arial"/>
                <a:cs typeface="Arial"/>
              </a:rPr>
              <a:t>patient  </a:t>
            </a:r>
            <a:r>
              <a:rPr dirty="0" sz="1100" spc="-30">
                <a:latin typeface="Arial"/>
                <a:cs typeface="Arial"/>
              </a:rPr>
              <a:t>populations </a:t>
            </a:r>
            <a:r>
              <a:rPr dirty="0" sz="1100" spc="-5">
                <a:latin typeface="Arial"/>
                <a:cs typeface="Arial"/>
              </a:rPr>
              <a:t>(with </a:t>
            </a:r>
            <a:r>
              <a:rPr dirty="0" sz="1100" spc="-35">
                <a:latin typeface="Arial"/>
                <a:cs typeface="Arial"/>
              </a:rPr>
              <a:t>structures </a:t>
            </a:r>
            <a:r>
              <a:rPr dirty="0" sz="1100" spc="-50">
                <a:latin typeface="Arial"/>
                <a:cs typeface="Arial"/>
              </a:rPr>
              <a:t>described above).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70">
                <a:latin typeface="Arial"/>
                <a:cs typeface="Arial"/>
              </a:rPr>
              <a:t>six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validated, up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60 </a:t>
            </a:r>
            <a:r>
              <a:rPr dirty="0" sz="1100" spc="-50">
                <a:latin typeface="Arial"/>
                <a:cs typeface="Arial"/>
              </a:rPr>
              <a:t>specific </a:t>
            </a:r>
            <a:r>
              <a:rPr dirty="0" sz="1100" spc="-45">
                <a:latin typeface="Arial"/>
                <a:cs typeface="Arial"/>
              </a:rPr>
              <a:t>medical  records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requested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locations, up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55">
                <a:latin typeface="Arial"/>
                <a:cs typeface="Arial"/>
              </a:rPr>
              <a:t>60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">
                <a:latin typeface="Arial"/>
                <a:cs typeface="Arial"/>
              </a:rPr>
              <a:t>for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any </a:t>
            </a:r>
            <a:r>
              <a:rPr dirty="0" sz="1100" spc="-50">
                <a:latin typeface="Arial"/>
                <a:cs typeface="Arial"/>
              </a:rPr>
              <a:t>subsequent </a:t>
            </a:r>
            <a:r>
              <a:rPr dirty="0" sz="1100" spc="-60">
                <a:latin typeface="Arial"/>
                <a:cs typeface="Arial"/>
              </a:rPr>
              <a:t>admissions </a:t>
            </a:r>
            <a:r>
              <a:rPr dirty="0" sz="1100" spc="-5">
                <a:latin typeface="Arial"/>
                <a:cs typeface="Arial"/>
              </a:rPr>
              <a:t>within </a:t>
            </a:r>
            <a:r>
              <a:rPr dirty="0" sz="1100" spc="-60">
                <a:latin typeface="Arial"/>
                <a:cs typeface="Arial"/>
              </a:rPr>
              <a:t>30 </a:t>
            </a:r>
            <a:r>
              <a:rPr dirty="0" sz="1100" spc="-80">
                <a:latin typeface="Arial"/>
                <a:cs typeface="Arial"/>
              </a:rPr>
              <a:t>days 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procedure,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Event, </a:t>
            </a:r>
            <a:r>
              <a:rPr dirty="0" sz="1100" spc="-95">
                <a:latin typeface="Arial"/>
                <a:cs typeface="Arial"/>
              </a:rPr>
              <a:t>access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either </a:t>
            </a:r>
            <a:r>
              <a:rPr dirty="0" sz="1100" spc="-60">
                <a:latin typeface="Arial"/>
                <a:cs typeface="Arial"/>
              </a:rPr>
              <a:t>a) </a:t>
            </a:r>
            <a:r>
              <a:rPr dirty="0" sz="1100" spc="-120">
                <a:latin typeface="Arial"/>
                <a:cs typeface="Arial"/>
              </a:rPr>
              <a:t>ADT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10">
                <a:latin typeface="Arial"/>
                <a:cs typeface="Arial"/>
              </a:rPr>
              <a:t>outpatient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50">
                <a:latin typeface="Arial"/>
                <a:cs typeface="Arial"/>
              </a:rPr>
              <a:t>records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60 </a:t>
            </a:r>
            <a:r>
              <a:rPr dirty="0" sz="1100" spc="-45">
                <a:latin typeface="Arial"/>
                <a:cs typeface="Arial"/>
              </a:rPr>
              <a:t>specified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0">
                <a:latin typeface="Arial"/>
                <a:cs typeface="Arial"/>
              </a:rPr>
              <a:t>auditing </a:t>
            </a:r>
            <a:r>
              <a:rPr dirty="0" sz="1100" spc="-165">
                <a:latin typeface="Arial"/>
                <a:cs typeface="Arial"/>
              </a:rPr>
              <a:t>OR </a:t>
            </a:r>
            <a:r>
              <a:rPr dirty="0" sz="1100" spc="-35">
                <a:latin typeface="Arial"/>
                <a:cs typeface="Arial"/>
              </a:rPr>
              <a:t>b) </a:t>
            </a:r>
            <a:r>
              <a:rPr dirty="0" sz="1100" spc="-45">
                <a:latin typeface="Arial"/>
                <a:cs typeface="Arial"/>
              </a:rPr>
              <a:t>corresponding </a:t>
            </a:r>
            <a:r>
              <a:rPr dirty="0" sz="1100" spc="-40">
                <a:latin typeface="Arial"/>
                <a:cs typeface="Arial"/>
              </a:rPr>
              <a:t>medical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5">
                <a:latin typeface="Arial"/>
                <a:cs typeface="Arial"/>
              </a:rPr>
              <a:t>include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40">
                <a:latin typeface="Arial"/>
                <a:cs typeface="Arial"/>
              </a:rPr>
              <a:t>elements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35">
                <a:latin typeface="Arial"/>
                <a:cs typeface="Arial"/>
              </a:rPr>
              <a:t>on-site  </a:t>
            </a:r>
            <a:r>
              <a:rPr dirty="0" sz="1100" spc="-25">
                <a:latin typeface="Arial"/>
                <a:cs typeface="Arial"/>
              </a:rPr>
              <a:t>validation. </a:t>
            </a:r>
            <a:r>
              <a:rPr dirty="0" sz="1100" spc="-90">
                <a:latin typeface="Arial"/>
                <a:cs typeface="Arial"/>
              </a:rPr>
              <a:t>Ask </a:t>
            </a:r>
            <a:r>
              <a:rPr dirty="0" sz="1100" spc="-30">
                <a:latin typeface="Arial"/>
                <a:cs typeface="Arial"/>
              </a:rPr>
              <a:t>about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lead-time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generate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required line </a:t>
            </a:r>
            <a:r>
              <a:rPr dirty="0" sz="1100" spc="-40">
                <a:latin typeface="Arial"/>
                <a:cs typeface="Arial"/>
              </a:rPr>
              <a:t>listings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how </a:t>
            </a:r>
            <a:r>
              <a:rPr dirty="0" sz="1100" spc="-50">
                <a:latin typeface="Arial"/>
                <a:cs typeface="Arial"/>
              </a:rPr>
              <a:t>much  </a:t>
            </a:r>
            <a:r>
              <a:rPr dirty="0" sz="1100" spc="-30">
                <a:latin typeface="Arial"/>
                <a:cs typeface="Arial"/>
              </a:rPr>
              <a:t>lead-time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50">
                <a:latin typeface="Arial"/>
                <a:cs typeface="Arial"/>
              </a:rPr>
              <a:t>records </a:t>
            </a:r>
            <a:r>
              <a:rPr dirty="0" sz="1100" spc="-25">
                <a:latin typeface="Arial"/>
                <a:cs typeface="Arial"/>
              </a:rPr>
              <a:t>department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5">
                <a:latin typeface="Arial"/>
                <a:cs typeface="Arial"/>
              </a:rPr>
              <a:t>need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arrange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5">
                <a:latin typeface="Arial"/>
                <a:cs typeface="Arial"/>
              </a:rPr>
              <a:t>record </a:t>
            </a:r>
            <a:r>
              <a:rPr dirty="0" sz="1100" spc="-85">
                <a:latin typeface="Arial"/>
                <a:cs typeface="Arial"/>
              </a:rPr>
              <a:t>access. </a:t>
            </a:r>
            <a:r>
              <a:rPr dirty="0" sz="1100" spc="-90">
                <a:latin typeface="Arial"/>
                <a:cs typeface="Arial"/>
              </a:rPr>
              <a:t>Ask </a:t>
            </a:r>
            <a:r>
              <a:rPr dirty="0" sz="1100" spc="-30">
                <a:latin typeface="Arial"/>
                <a:cs typeface="Arial"/>
              </a:rPr>
              <a:t>how 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75">
                <a:latin typeface="Arial"/>
                <a:cs typeface="Arial"/>
              </a:rPr>
              <a:t>can </a:t>
            </a:r>
            <a:r>
              <a:rPr dirty="0" sz="1100" spc="-45">
                <a:latin typeface="Arial"/>
                <a:cs typeface="Arial"/>
              </a:rPr>
              <a:t>best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85">
                <a:latin typeface="Arial"/>
                <a:cs typeface="Arial"/>
              </a:rPr>
              <a:t>accessed </a:t>
            </a:r>
            <a:r>
              <a:rPr dirty="0" sz="1100" spc="-35">
                <a:latin typeface="Arial"/>
                <a:cs typeface="Arial"/>
              </a:rPr>
              <a:t>onsite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how they </a:t>
            </a:r>
            <a:r>
              <a:rPr dirty="0" sz="1100" spc="-45">
                <a:latin typeface="Arial"/>
                <a:cs typeface="Arial"/>
              </a:rPr>
              <a:t>are organized;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20">
                <a:latin typeface="Arial"/>
                <a:cs typeface="Arial"/>
              </a:rPr>
              <a:t>affect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 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abstract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records. </a:t>
            </a:r>
            <a:r>
              <a:rPr dirty="0" sz="1100" spc="-60">
                <a:latin typeface="Arial"/>
                <a:cs typeface="Arial"/>
              </a:rPr>
              <a:t>Disorganized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0">
                <a:latin typeface="Arial"/>
                <a:cs typeface="Arial"/>
              </a:rPr>
              <a:t>microfilm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25">
                <a:latin typeface="Arial"/>
                <a:cs typeface="Arial"/>
              </a:rPr>
              <a:t>particularly </a:t>
            </a:r>
            <a:r>
              <a:rPr dirty="0" sz="1100" spc="-5">
                <a:latin typeface="Arial"/>
                <a:cs typeface="Arial"/>
              </a:rPr>
              <a:t>difficult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40">
                <a:latin typeface="Arial"/>
                <a:cs typeface="Arial"/>
              </a:rPr>
              <a:t>time-consuming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abstract. </a:t>
            </a:r>
            <a:r>
              <a:rPr dirty="0" sz="1100" spc="-85">
                <a:latin typeface="Arial"/>
                <a:cs typeface="Arial"/>
              </a:rPr>
              <a:t>Discuss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anticipated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reviewers </a:t>
            </a:r>
            <a:r>
              <a:rPr dirty="0" sz="1100" spc="-50">
                <a:latin typeface="Arial"/>
                <a:cs typeface="Arial"/>
              </a:rPr>
              <a:t>needed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complete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audit, </a:t>
            </a:r>
            <a:r>
              <a:rPr dirty="0" sz="1100" spc="-75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50">
                <a:latin typeface="Arial"/>
                <a:cs typeface="Arial"/>
              </a:rPr>
              <a:t>experience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guidance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follow. </a:t>
            </a:r>
            <a:r>
              <a:rPr dirty="0" sz="1100" spc="-70">
                <a:latin typeface="Arial"/>
                <a:cs typeface="Arial"/>
              </a:rPr>
              <a:t>Request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facility’s 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 spc="-25">
                <a:latin typeface="Arial"/>
                <a:cs typeface="Arial"/>
              </a:rPr>
              <a:t>training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definitions.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addition, 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40">
                <a:latin typeface="Arial"/>
                <a:cs typeface="Arial"/>
              </a:rPr>
              <a:t>breakdown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how </a:t>
            </a:r>
            <a:r>
              <a:rPr dirty="0" sz="1100" spc="-55">
                <a:latin typeface="Arial"/>
                <a:cs typeface="Arial"/>
              </a:rPr>
              <a:t>many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35">
                <a:latin typeface="Arial"/>
                <a:cs typeface="Arial"/>
              </a:rPr>
              <a:t>were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14">
                <a:latin typeface="Arial"/>
                <a:cs typeface="Arial"/>
              </a:rPr>
              <a:t>ICD-10-PCS </a:t>
            </a:r>
            <a:r>
              <a:rPr dirty="0" sz="1100" spc="-50">
                <a:latin typeface="Arial"/>
                <a:cs typeface="Arial"/>
              </a:rPr>
              <a:t>coded  </a:t>
            </a:r>
            <a:r>
              <a:rPr dirty="0" sz="1100" spc="-35">
                <a:latin typeface="Arial"/>
                <a:cs typeface="Arial"/>
              </a:rPr>
              <a:t>data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requested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if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these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validated.</a:t>
            </a:r>
            <a:endParaRPr sz="1100">
              <a:latin typeface="Arial"/>
              <a:cs typeface="Arial"/>
            </a:endParaRPr>
          </a:p>
          <a:p>
            <a:pPr marL="12700" marR="269875">
              <a:lnSpc>
                <a:spcPct val="117300"/>
              </a:lnSpc>
              <a:spcBef>
                <a:spcPts val="985"/>
              </a:spcBef>
            </a:pPr>
            <a:r>
              <a:rPr dirty="0" sz="1100" spc="-65">
                <a:latin typeface="Arial"/>
                <a:cs typeface="Arial"/>
              </a:rPr>
              <a:t>Consider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mutually </a:t>
            </a:r>
            <a:r>
              <a:rPr dirty="0" sz="1100" spc="-55">
                <a:latin typeface="Arial"/>
                <a:cs typeface="Arial"/>
              </a:rPr>
              <a:t>agreeable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due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laboratory line 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listings, 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dates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medical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 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proposed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date(s)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onsite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audit,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45">
                <a:latin typeface="Arial"/>
                <a:cs typeface="Arial"/>
              </a:rPr>
              <a:t>arrangements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medical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82683"/>
            <a:ext cx="4268597" cy="507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667003"/>
            <a:ext cx="5964555" cy="2622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 b="1">
                <a:latin typeface="Trebuchet MS"/>
                <a:cs typeface="Trebuchet MS"/>
                <a:hlinkClick r:id="rId3" action="ppaction://hlinksldjump"/>
              </a:rPr>
              <a:t>APPENDIX </a:t>
            </a:r>
            <a:r>
              <a:rPr dirty="0" sz="1000" spc="-90" b="1">
                <a:latin typeface="Trebuchet MS"/>
                <a:cs typeface="Trebuchet MS"/>
                <a:hlinkClick r:id="rId3" action="ppaction://hlinksldjump"/>
              </a:rPr>
              <a:t>3: </a:t>
            </a:r>
            <a:r>
              <a:rPr dirty="0" sz="1000" spc="-35" b="1">
                <a:latin typeface="Trebuchet MS"/>
                <a:cs typeface="Trebuchet MS"/>
                <a:hlinkClick r:id="rId3" action="ppaction://hlinksldjump"/>
              </a:rPr>
              <a:t>MEDICAL </a:t>
            </a: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RECORD ABSTRACTION </a:t>
            </a:r>
            <a:r>
              <a:rPr dirty="0" sz="1000" spc="-70" b="1">
                <a:latin typeface="Trebuchet MS"/>
                <a:cs typeface="Trebuchet MS"/>
                <a:hlinkClick r:id="rId3" action="ppaction://hlinksldjump"/>
              </a:rPr>
              <a:t>TOOLS  </a:t>
            </a:r>
            <a:r>
              <a:rPr dirty="0" sz="1000" spc="-110" b="1">
                <a:latin typeface="Trebuchet MS"/>
                <a:cs typeface="Trebuchet MS"/>
                <a:hlinkClick r:id="rId3" action="ppaction://hlinksldjump"/>
              </a:rPr>
              <a:t>..........................................................................................</a:t>
            </a:r>
            <a:r>
              <a:rPr dirty="0" sz="1000" spc="-125" b="1">
                <a:latin typeface="Trebuchet MS"/>
                <a:cs typeface="Trebuchet MS"/>
                <a:hlinkClick r:id="rId3" action="ppaction://hlinksldjump"/>
              </a:rPr>
              <a:t> </a:t>
            </a:r>
            <a:r>
              <a:rPr dirty="0" sz="1000" spc="-85" b="1">
                <a:latin typeface="Trebuchet MS"/>
                <a:cs typeface="Trebuchet MS"/>
                <a:hlinkClick r:id="rId3" action="ppaction://hlinksldjump"/>
              </a:rPr>
              <a:t>1</a:t>
            </a:r>
            <a:endParaRPr sz="1000">
              <a:latin typeface="Trebuchet MS"/>
              <a:cs typeface="Trebuchet MS"/>
            </a:endParaRPr>
          </a:p>
          <a:p>
            <a:pPr marL="152400">
              <a:lnSpc>
                <a:spcPct val="100000"/>
              </a:lnSpc>
              <a:spcBef>
                <a:spcPts val="805"/>
              </a:spcBef>
            </a:pPr>
            <a:r>
              <a:rPr dirty="0" sz="1000" spc="5">
                <a:latin typeface="Georgia"/>
                <a:cs typeface="Georgia"/>
                <a:hlinkClick r:id="rId3" action="ppaction://hlinksldjump"/>
              </a:rPr>
              <a:t>2016 </a:t>
            </a:r>
            <a:r>
              <a:rPr dirty="0" sz="1000" spc="-65">
                <a:latin typeface="Georgia"/>
                <a:cs typeface="Georgia"/>
                <a:hlinkClick r:id="rId3" action="ppaction://hlinksldjump"/>
              </a:rPr>
              <a:t>CLABSI </a:t>
            </a:r>
            <a:r>
              <a:rPr dirty="0" sz="1000" spc="-70">
                <a:latin typeface="Georgia"/>
                <a:cs typeface="Georgia"/>
                <a:hlinkClick r:id="rId3" action="ppaction://hlinksldjump"/>
              </a:rPr>
              <a:t>M</a:t>
            </a:r>
            <a:r>
              <a:rPr dirty="0" sz="800" spc="-70">
                <a:latin typeface="Georgia"/>
                <a:cs typeface="Georgia"/>
                <a:hlinkClick r:id="rId3" action="ppaction://hlinksldjump"/>
              </a:rPr>
              <a:t>EDICAL</a:t>
            </a:r>
            <a:r>
              <a:rPr dirty="0" sz="800" spc="50">
                <a:latin typeface="Georgia"/>
                <a:cs typeface="Georgia"/>
                <a:hlinkClick r:id="rId3" action="ppaction://hlinksldjump"/>
              </a:rPr>
              <a:t> </a:t>
            </a:r>
            <a:r>
              <a:rPr dirty="0" sz="1000" spc="-75">
                <a:latin typeface="Georgia"/>
                <a:cs typeface="Georgia"/>
                <a:hlinkClick r:id="rId3" action="ppaction://hlinksldjump"/>
              </a:rPr>
              <a:t>R</a:t>
            </a:r>
            <a:r>
              <a:rPr dirty="0" sz="800" spc="-75">
                <a:latin typeface="Georgia"/>
                <a:cs typeface="Georgia"/>
                <a:hlinkClick r:id="rId3" action="ppaction://hlinksldjump"/>
              </a:rPr>
              <a:t>ECORD  </a:t>
            </a:r>
            <a:r>
              <a:rPr dirty="0" sz="1000" spc="-55">
                <a:latin typeface="Georgia"/>
                <a:cs typeface="Georgia"/>
                <a:hlinkClick r:id="rId3" action="ppaction://hlinksldjump"/>
              </a:rPr>
              <a:t>A</a:t>
            </a:r>
            <a:r>
              <a:rPr dirty="0" sz="800" spc="-55">
                <a:latin typeface="Georgia"/>
                <a:cs typeface="Georgia"/>
                <a:hlinkClick r:id="rId3" action="ppaction://hlinksldjump"/>
              </a:rPr>
              <a:t>BSTRACTION  </a:t>
            </a:r>
            <a:r>
              <a:rPr dirty="0" sz="1000" spc="-60">
                <a:latin typeface="Georgia"/>
                <a:cs typeface="Georgia"/>
                <a:hlinkClick r:id="rId3" action="ppaction://hlinksldjump"/>
              </a:rPr>
              <a:t>T</a:t>
            </a:r>
            <a:r>
              <a:rPr dirty="0" sz="800" spc="-60">
                <a:latin typeface="Georgia"/>
                <a:cs typeface="Georgia"/>
                <a:hlinkClick r:id="rId3" action="ppaction://hlinksldjump"/>
              </a:rPr>
              <a:t>OOL</a:t>
            </a:r>
            <a:r>
              <a:rPr dirty="0" sz="800" spc="-25">
                <a:latin typeface="Georgia"/>
                <a:cs typeface="Georgia"/>
                <a:hlinkClick r:id="rId3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3" action="ppaction://hlinksldjump"/>
              </a:rPr>
              <a:t>...................................................................................................1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5">
                <a:latin typeface="Georgia"/>
                <a:cs typeface="Georgia"/>
                <a:hlinkClick r:id="rId4" action="ppaction://hlinksldjump"/>
              </a:rPr>
              <a:t>2016 </a:t>
            </a:r>
            <a:r>
              <a:rPr dirty="0" sz="1000" spc="-70">
                <a:latin typeface="Georgia"/>
                <a:cs typeface="Georgia"/>
                <a:hlinkClick r:id="rId4" action="ppaction://hlinksldjump"/>
              </a:rPr>
              <a:t>CAUTI M</a:t>
            </a:r>
            <a:r>
              <a:rPr dirty="0" sz="800" spc="-70">
                <a:latin typeface="Georgia"/>
                <a:cs typeface="Georgia"/>
                <a:hlinkClick r:id="rId4" action="ppaction://hlinksldjump"/>
              </a:rPr>
              <a:t>EDICAL</a:t>
            </a:r>
            <a:r>
              <a:rPr dirty="0" sz="800" spc="50">
                <a:latin typeface="Georgia"/>
                <a:cs typeface="Georgia"/>
                <a:hlinkClick r:id="rId4" action="ppaction://hlinksldjump"/>
              </a:rPr>
              <a:t> </a:t>
            </a:r>
            <a:r>
              <a:rPr dirty="0" sz="1000" spc="-70">
                <a:latin typeface="Georgia"/>
                <a:cs typeface="Georgia"/>
                <a:hlinkClick r:id="rId4" action="ppaction://hlinksldjump"/>
              </a:rPr>
              <a:t>R</a:t>
            </a:r>
            <a:r>
              <a:rPr dirty="0" sz="800" spc="-70">
                <a:latin typeface="Georgia"/>
                <a:cs typeface="Georgia"/>
                <a:hlinkClick r:id="rId4" action="ppaction://hlinksldjump"/>
              </a:rPr>
              <a:t>ECORD  </a:t>
            </a:r>
            <a:r>
              <a:rPr dirty="0" sz="1000" spc="-55">
                <a:latin typeface="Georgia"/>
                <a:cs typeface="Georgia"/>
                <a:hlinkClick r:id="rId4" action="ppaction://hlinksldjump"/>
              </a:rPr>
              <a:t>A</a:t>
            </a:r>
            <a:r>
              <a:rPr dirty="0" sz="800" spc="-55">
                <a:latin typeface="Georgia"/>
                <a:cs typeface="Georgia"/>
                <a:hlinkClick r:id="rId4" action="ppaction://hlinksldjump"/>
              </a:rPr>
              <a:t>BSTRACTION  TOOL</a:t>
            </a:r>
            <a:r>
              <a:rPr dirty="0" sz="800" spc="-30">
                <a:latin typeface="Georgia"/>
                <a:cs typeface="Georgia"/>
                <a:hlinkClick r:id="rId4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4" action="ppaction://hlinksldjump"/>
              </a:rPr>
              <a:t>.....................................................................................................1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5">
                <a:latin typeface="Georgia"/>
                <a:cs typeface="Georgia"/>
                <a:hlinkClick r:id="rId5" action="ppaction://hlinksldjump"/>
              </a:rPr>
              <a:t>2016 </a:t>
            </a:r>
            <a:r>
              <a:rPr dirty="0" sz="1000" spc="-90">
                <a:latin typeface="Georgia"/>
                <a:cs typeface="Georgia"/>
                <a:hlinkClick r:id="rId5" action="ppaction://hlinksldjump"/>
              </a:rPr>
              <a:t>COLO </a:t>
            </a:r>
            <a:r>
              <a:rPr dirty="0" sz="1000" spc="-65">
                <a:latin typeface="Georgia"/>
                <a:cs typeface="Georgia"/>
                <a:hlinkClick r:id="rId5" action="ppaction://hlinksldjump"/>
              </a:rPr>
              <a:t>P</a:t>
            </a:r>
            <a:r>
              <a:rPr dirty="0" sz="800" spc="-65">
                <a:latin typeface="Georgia"/>
                <a:cs typeface="Georgia"/>
                <a:hlinkClick r:id="rId5" action="ppaction://hlinksldjump"/>
              </a:rPr>
              <a:t>ROCEDURE</a:t>
            </a:r>
            <a:r>
              <a:rPr dirty="0" sz="1000" spc="-65">
                <a:latin typeface="Georgia"/>
                <a:cs typeface="Georgia"/>
                <a:hlinkClick r:id="rId5" action="ppaction://hlinksldjump"/>
              </a:rPr>
              <a:t>/SSI </a:t>
            </a:r>
            <a:r>
              <a:rPr dirty="0" sz="1000" spc="-70">
                <a:latin typeface="Georgia"/>
                <a:cs typeface="Georgia"/>
                <a:hlinkClick r:id="rId5" action="ppaction://hlinksldjump"/>
              </a:rPr>
              <a:t>M</a:t>
            </a:r>
            <a:r>
              <a:rPr dirty="0" sz="800" spc="-70">
                <a:latin typeface="Georgia"/>
                <a:cs typeface="Georgia"/>
                <a:hlinkClick r:id="rId5" action="ppaction://hlinksldjump"/>
              </a:rPr>
              <a:t>EDICAL</a:t>
            </a:r>
            <a:r>
              <a:rPr dirty="0" sz="800" spc="50">
                <a:latin typeface="Georgia"/>
                <a:cs typeface="Georgia"/>
                <a:hlinkClick r:id="rId5" action="ppaction://hlinksldjump"/>
              </a:rPr>
              <a:t> </a:t>
            </a:r>
            <a:r>
              <a:rPr dirty="0" sz="1000" spc="-70">
                <a:latin typeface="Georgia"/>
                <a:cs typeface="Georgia"/>
                <a:hlinkClick r:id="rId5" action="ppaction://hlinksldjump"/>
              </a:rPr>
              <a:t>R</a:t>
            </a:r>
            <a:r>
              <a:rPr dirty="0" sz="800" spc="-70">
                <a:latin typeface="Georgia"/>
                <a:cs typeface="Georgia"/>
                <a:hlinkClick r:id="rId5" action="ppaction://hlinksldjump"/>
              </a:rPr>
              <a:t>ECORD  </a:t>
            </a:r>
            <a:r>
              <a:rPr dirty="0" sz="1000" spc="-55">
                <a:latin typeface="Georgia"/>
                <a:cs typeface="Georgia"/>
                <a:hlinkClick r:id="rId5" action="ppaction://hlinksldjump"/>
              </a:rPr>
              <a:t>A</a:t>
            </a:r>
            <a:r>
              <a:rPr dirty="0" sz="800" spc="-55">
                <a:latin typeface="Georgia"/>
                <a:cs typeface="Georgia"/>
                <a:hlinkClick r:id="rId5" action="ppaction://hlinksldjump"/>
              </a:rPr>
              <a:t>BSTRACTION  </a:t>
            </a:r>
            <a:r>
              <a:rPr dirty="0" sz="1000" spc="-60">
                <a:latin typeface="Georgia"/>
                <a:cs typeface="Georgia"/>
                <a:hlinkClick r:id="rId5" action="ppaction://hlinksldjump"/>
              </a:rPr>
              <a:t>T</a:t>
            </a:r>
            <a:r>
              <a:rPr dirty="0" sz="800" spc="-60">
                <a:latin typeface="Georgia"/>
                <a:cs typeface="Georgia"/>
                <a:hlinkClick r:id="rId5" action="ppaction://hlinksldjump"/>
              </a:rPr>
              <a:t>OOL</a:t>
            </a:r>
            <a:r>
              <a:rPr dirty="0" sz="800" spc="5">
                <a:latin typeface="Georgia"/>
                <a:cs typeface="Georgia"/>
                <a:hlinkClick r:id="rId5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5" action="ppaction://hlinksldjump"/>
              </a:rPr>
              <a:t>............................................................................8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0"/>
              </a:spcBef>
            </a:pPr>
            <a:r>
              <a:rPr dirty="0" sz="1000" spc="5">
                <a:latin typeface="Georgia"/>
                <a:cs typeface="Georgia"/>
                <a:hlinkClick r:id="rId6" action="ppaction://hlinksldjump"/>
              </a:rPr>
              <a:t>2016 </a:t>
            </a:r>
            <a:r>
              <a:rPr dirty="0" sz="1000" spc="-70">
                <a:latin typeface="Georgia"/>
                <a:cs typeface="Georgia"/>
                <a:hlinkClick r:id="rId6" action="ppaction://hlinksldjump"/>
              </a:rPr>
              <a:t>HYST </a:t>
            </a:r>
            <a:r>
              <a:rPr dirty="0" sz="1000" spc="-65">
                <a:latin typeface="Georgia"/>
                <a:cs typeface="Georgia"/>
                <a:hlinkClick r:id="rId6" action="ppaction://hlinksldjump"/>
              </a:rPr>
              <a:t>P</a:t>
            </a:r>
            <a:r>
              <a:rPr dirty="0" sz="800" spc="-65">
                <a:latin typeface="Georgia"/>
                <a:cs typeface="Georgia"/>
                <a:hlinkClick r:id="rId6" action="ppaction://hlinksldjump"/>
              </a:rPr>
              <a:t>ROCEDURE</a:t>
            </a:r>
            <a:r>
              <a:rPr dirty="0" sz="1000" spc="-65">
                <a:latin typeface="Georgia"/>
                <a:cs typeface="Georgia"/>
                <a:hlinkClick r:id="rId6" action="ppaction://hlinksldjump"/>
              </a:rPr>
              <a:t>/SSI </a:t>
            </a:r>
            <a:r>
              <a:rPr dirty="0" sz="1000" spc="-70">
                <a:latin typeface="Georgia"/>
                <a:cs typeface="Georgia"/>
                <a:hlinkClick r:id="rId6" action="ppaction://hlinksldjump"/>
              </a:rPr>
              <a:t>M</a:t>
            </a:r>
            <a:r>
              <a:rPr dirty="0" sz="800" spc="-70">
                <a:latin typeface="Georgia"/>
                <a:cs typeface="Georgia"/>
                <a:hlinkClick r:id="rId6" action="ppaction://hlinksldjump"/>
              </a:rPr>
              <a:t>EDICAL</a:t>
            </a:r>
            <a:r>
              <a:rPr dirty="0" sz="800" spc="50">
                <a:latin typeface="Georgia"/>
                <a:cs typeface="Georgia"/>
                <a:hlinkClick r:id="rId6" action="ppaction://hlinksldjump"/>
              </a:rPr>
              <a:t> </a:t>
            </a:r>
            <a:r>
              <a:rPr dirty="0" sz="1000" spc="-70">
                <a:latin typeface="Georgia"/>
                <a:cs typeface="Georgia"/>
                <a:hlinkClick r:id="rId6" action="ppaction://hlinksldjump"/>
              </a:rPr>
              <a:t>R</a:t>
            </a:r>
            <a:r>
              <a:rPr dirty="0" sz="800" spc="-70">
                <a:latin typeface="Georgia"/>
                <a:cs typeface="Georgia"/>
                <a:hlinkClick r:id="rId6" action="ppaction://hlinksldjump"/>
              </a:rPr>
              <a:t>ECORD  </a:t>
            </a:r>
            <a:r>
              <a:rPr dirty="0" sz="1000" spc="-55">
                <a:latin typeface="Georgia"/>
                <a:cs typeface="Georgia"/>
                <a:hlinkClick r:id="rId6" action="ppaction://hlinksldjump"/>
              </a:rPr>
              <a:t>A</a:t>
            </a:r>
            <a:r>
              <a:rPr dirty="0" sz="800" spc="-55">
                <a:latin typeface="Georgia"/>
                <a:cs typeface="Georgia"/>
                <a:hlinkClick r:id="rId6" action="ppaction://hlinksldjump"/>
              </a:rPr>
              <a:t>BSTRACTION  </a:t>
            </a:r>
            <a:r>
              <a:rPr dirty="0" sz="1000" spc="-60">
                <a:latin typeface="Georgia"/>
                <a:cs typeface="Georgia"/>
                <a:hlinkClick r:id="rId6" action="ppaction://hlinksldjump"/>
              </a:rPr>
              <a:t>T</a:t>
            </a:r>
            <a:r>
              <a:rPr dirty="0" sz="800" spc="-60">
                <a:latin typeface="Georgia"/>
                <a:cs typeface="Georgia"/>
                <a:hlinkClick r:id="rId6" action="ppaction://hlinksldjump"/>
              </a:rPr>
              <a:t>OOL</a:t>
            </a:r>
            <a:r>
              <a:rPr dirty="0" sz="800" spc="-5">
                <a:latin typeface="Georgia"/>
                <a:cs typeface="Georgia"/>
                <a:hlinkClick r:id="rId6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6" action="ppaction://hlinksldjump"/>
              </a:rPr>
              <a:t>..........................................................................15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5">
                <a:latin typeface="Georgia"/>
                <a:cs typeface="Georgia"/>
                <a:hlinkClick r:id="rId7" action="ppaction://hlinksldjump"/>
              </a:rPr>
              <a:t>2016 </a:t>
            </a:r>
            <a:r>
              <a:rPr dirty="0" sz="1000" spc="-85">
                <a:latin typeface="Georgia"/>
                <a:cs typeface="Georgia"/>
                <a:hlinkClick r:id="rId7" action="ppaction://hlinksldjump"/>
              </a:rPr>
              <a:t>MRSA </a:t>
            </a:r>
            <a:r>
              <a:rPr dirty="0" sz="1000" spc="-60">
                <a:latin typeface="Georgia"/>
                <a:cs typeface="Georgia"/>
                <a:hlinkClick r:id="rId7" action="ppaction://hlinksldjump"/>
              </a:rPr>
              <a:t>B</a:t>
            </a:r>
            <a:r>
              <a:rPr dirty="0" sz="800" spc="-60">
                <a:latin typeface="Georgia"/>
                <a:cs typeface="Georgia"/>
                <a:hlinkClick r:id="rId7" action="ppaction://hlinksldjump"/>
              </a:rPr>
              <a:t>ACTEREMIA  </a:t>
            </a:r>
            <a:r>
              <a:rPr dirty="0" sz="1000" spc="-65">
                <a:latin typeface="Georgia"/>
                <a:cs typeface="Georgia"/>
                <a:hlinkClick r:id="rId7" action="ppaction://hlinksldjump"/>
              </a:rPr>
              <a:t>L</a:t>
            </a:r>
            <a:r>
              <a:rPr dirty="0" sz="800" spc="-65">
                <a:latin typeface="Georgia"/>
                <a:cs typeface="Georgia"/>
                <a:hlinkClick r:id="rId7" action="ppaction://hlinksldjump"/>
              </a:rPr>
              <a:t>AB</a:t>
            </a:r>
            <a:r>
              <a:rPr dirty="0" sz="1000" spc="-65">
                <a:latin typeface="Georgia"/>
                <a:cs typeface="Georgia"/>
                <a:hlinkClick r:id="rId7" action="ppaction://hlinksldjump"/>
              </a:rPr>
              <a:t>ID </a:t>
            </a:r>
            <a:r>
              <a:rPr dirty="0" sz="1000" spc="-60">
                <a:latin typeface="Georgia"/>
                <a:cs typeface="Georgia"/>
                <a:hlinkClick r:id="rId7" action="ppaction://hlinksldjump"/>
              </a:rPr>
              <a:t>E</a:t>
            </a:r>
            <a:r>
              <a:rPr dirty="0" sz="800" spc="-60">
                <a:latin typeface="Georgia"/>
                <a:cs typeface="Georgia"/>
                <a:hlinkClick r:id="rId7" action="ppaction://hlinksldjump"/>
              </a:rPr>
              <a:t>VENT  </a:t>
            </a:r>
            <a:r>
              <a:rPr dirty="0" sz="1000" spc="-55">
                <a:latin typeface="Georgia"/>
                <a:cs typeface="Georgia"/>
                <a:hlinkClick r:id="rId7" action="ppaction://hlinksldjump"/>
              </a:rPr>
              <a:t>(F</a:t>
            </a:r>
            <a:r>
              <a:rPr dirty="0" sz="800" spc="-55">
                <a:latin typeface="Georgia"/>
                <a:cs typeface="Georgia"/>
                <a:hlinkClick r:id="rId7" action="ppaction://hlinksldjump"/>
              </a:rPr>
              <a:t>AC</a:t>
            </a:r>
            <a:r>
              <a:rPr dirty="0" sz="1000" spc="-55">
                <a:latin typeface="Georgia"/>
                <a:cs typeface="Georgia"/>
                <a:hlinkClick r:id="rId7" action="ppaction://hlinksldjump"/>
              </a:rPr>
              <a:t>W</a:t>
            </a:r>
            <a:r>
              <a:rPr dirty="0" sz="800" spc="-55">
                <a:latin typeface="Georgia"/>
                <a:cs typeface="Georgia"/>
                <a:hlinkClick r:id="rId7" action="ppaction://hlinksldjump"/>
              </a:rPr>
              <a:t>IDE</a:t>
            </a:r>
            <a:r>
              <a:rPr dirty="0" sz="1000" spc="-55">
                <a:latin typeface="Georgia"/>
                <a:cs typeface="Georgia"/>
                <a:hlinkClick r:id="rId7" action="ppaction://hlinksldjump"/>
              </a:rPr>
              <a:t>IN) </a:t>
            </a:r>
            <a:r>
              <a:rPr dirty="0" sz="1000" spc="-60">
                <a:latin typeface="Georgia"/>
                <a:cs typeface="Georgia"/>
                <a:hlinkClick r:id="rId7" action="ppaction://hlinksldjump"/>
              </a:rPr>
              <a:t>V</a:t>
            </a:r>
            <a:r>
              <a:rPr dirty="0" sz="800" spc="-60">
                <a:latin typeface="Georgia"/>
                <a:cs typeface="Georgia"/>
                <a:hlinkClick r:id="rId7" action="ppaction://hlinksldjump"/>
              </a:rPr>
              <a:t>ALIDATION  </a:t>
            </a:r>
            <a:r>
              <a:rPr dirty="0" sz="1000" spc="-60">
                <a:latin typeface="Georgia"/>
                <a:cs typeface="Georgia"/>
                <a:hlinkClick r:id="rId7" action="ppaction://hlinksldjump"/>
              </a:rPr>
              <a:t>T</a:t>
            </a:r>
            <a:r>
              <a:rPr dirty="0" sz="800" spc="-60">
                <a:latin typeface="Georgia"/>
                <a:cs typeface="Georgia"/>
                <a:hlinkClick r:id="rId7" action="ppaction://hlinksldjump"/>
              </a:rPr>
              <a:t>OOL</a:t>
            </a:r>
            <a:r>
              <a:rPr dirty="0" sz="800" spc="-5">
                <a:latin typeface="Georgia"/>
                <a:cs typeface="Georgia"/>
                <a:hlinkClick r:id="rId7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7" action="ppaction://hlinksldjump"/>
              </a:rPr>
              <a:t>.................................................................22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204"/>
              </a:spcBef>
            </a:pPr>
            <a:r>
              <a:rPr dirty="0" sz="1000" spc="15">
                <a:latin typeface="Georgia"/>
                <a:cs typeface="Georgia"/>
                <a:hlinkClick r:id="rId8" action="ppaction://hlinksldjump"/>
              </a:rPr>
              <a:t>2015 </a:t>
            </a:r>
            <a:r>
              <a:rPr dirty="0" sz="1000" spc="-80">
                <a:latin typeface="Georgia"/>
                <a:cs typeface="Georgia"/>
                <a:hlinkClick r:id="rId8" action="ppaction://hlinksldjump"/>
              </a:rPr>
              <a:t>CDI  </a:t>
            </a:r>
            <a:r>
              <a:rPr dirty="0" sz="1000" spc="-60">
                <a:latin typeface="Georgia"/>
                <a:cs typeface="Georgia"/>
                <a:hlinkClick r:id="rId8" action="ppaction://hlinksldjump"/>
              </a:rPr>
              <a:t>L</a:t>
            </a:r>
            <a:r>
              <a:rPr dirty="0" sz="800" spc="-60">
                <a:latin typeface="Georgia"/>
                <a:cs typeface="Georgia"/>
                <a:hlinkClick r:id="rId8" action="ppaction://hlinksldjump"/>
              </a:rPr>
              <a:t>AB</a:t>
            </a:r>
            <a:r>
              <a:rPr dirty="0" sz="1000" spc="-60">
                <a:latin typeface="Georgia"/>
                <a:cs typeface="Georgia"/>
                <a:hlinkClick r:id="rId8" action="ppaction://hlinksldjump"/>
              </a:rPr>
              <a:t>ID </a:t>
            </a:r>
            <a:r>
              <a:rPr dirty="0" sz="1000" spc="-65">
                <a:latin typeface="Georgia"/>
                <a:cs typeface="Georgia"/>
                <a:hlinkClick r:id="rId8" action="ppaction://hlinksldjump"/>
              </a:rPr>
              <a:t>E</a:t>
            </a:r>
            <a:r>
              <a:rPr dirty="0" sz="800" spc="-65">
                <a:latin typeface="Georgia"/>
                <a:cs typeface="Georgia"/>
                <a:hlinkClick r:id="rId8" action="ppaction://hlinksldjump"/>
              </a:rPr>
              <a:t>VENT  </a:t>
            </a:r>
            <a:r>
              <a:rPr dirty="0" sz="1000" spc="-55">
                <a:latin typeface="Georgia"/>
                <a:cs typeface="Georgia"/>
                <a:hlinkClick r:id="rId8" action="ppaction://hlinksldjump"/>
              </a:rPr>
              <a:t>(F</a:t>
            </a:r>
            <a:r>
              <a:rPr dirty="0" sz="800" spc="-55">
                <a:latin typeface="Georgia"/>
                <a:cs typeface="Georgia"/>
                <a:hlinkClick r:id="rId8" action="ppaction://hlinksldjump"/>
              </a:rPr>
              <a:t>AC</a:t>
            </a:r>
            <a:r>
              <a:rPr dirty="0" sz="1000" spc="-55">
                <a:latin typeface="Georgia"/>
                <a:cs typeface="Georgia"/>
                <a:hlinkClick r:id="rId8" action="ppaction://hlinksldjump"/>
              </a:rPr>
              <a:t>W</a:t>
            </a:r>
            <a:r>
              <a:rPr dirty="0" sz="800" spc="-55">
                <a:latin typeface="Georgia"/>
                <a:cs typeface="Georgia"/>
                <a:hlinkClick r:id="rId8" action="ppaction://hlinksldjump"/>
              </a:rPr>
              <a:t>IDE</a:t>
            </a:r>
            <a:r>
              <a:rPr dirty="0" sz="1000" spc="-55">
                <a:latin typeface="Georgia"/>
                <a:cs typeface="Georgia"/>
                <a:hlinkClick r:id="rId8" action="ppaction://hlinksldjump"/>
              </a:rPr>
              <a:t>IN) </a:t>
            </a:r>
            <a:r>
              <a:rPr dirty="0" sz="1000" spc="-60">
                <a:latin typeface="Georgia"/>
                <a:cs typeface="Georgia"/>
                <a:hlinkClick r:id="rId8" action="ppaction://hlinksldjump"/>
              </a:rPr>
              <a:t>V</a:t>
            </a:r>
            <a:r>
              <a:rPr dirty="0" sz="800" spc="-60">
                <a:latin typeface="Georgia"/>
                <a:cs typeface="Georgia"/>
                <a:hlinkClick r:id="rId8" action="ppaction://hlinksldjump"/>
              </a:rPr>
              <a:t>ALIDATION  </a:t>
            </a:r>
            <a:r>
              <a:rPr dirty="0" sz="1000" spc="-60">
                <a:latin typeface="Georgia"/>
                <a:cs typeface="Georgia"/>
                <a:hlinkClick r:id="rId8" action="ppaction://hlinksldjump"/>
              </a:rPr>
              <a:t>T</a:t>
            </a:r>
            <a:r>
              <a:rPr dirty="0" sz="800" spc="-60">
                <a:latin typeface="Georgia"/>
                <a:cs typeface="Georgia"/>
                <a:hlinkClick r:id="rId8" action="ppaction://hlinksldjump"/>
              </a:rPr>
              <a:t>OOL</a:t>
            </a:r>
            <a:r>
              <a:rPr dirty="0" sz="800" spc="-30">
                <a:latin typeface="Georgia"/>
                <a:cs typeface="Georgia"/>
                <a:hlinkClick r:id="rId8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8" action="ppaction://hlinksldjump"/>
              </a:rPr>
              <a:t>...........................................................................................1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000" spc="-45" b="1">
                <a:latin typeface="Trebuchet MS"/>
                <a:cs typeface="Trebuchet MS"/>
                <a:hlinkClick r:id="rId9" action="ppaction://hlinksldjump"/>
              </a:rPr>
              <a:t>APPENDIX </a:t>
            </a:r>
            <a:r>
              <a:rPr dirty="0" sz="1000" spc="-90" b="1">
                <a:latin typeface="Trebuchet MS"/>
                <a:cs typeface="Trebuchet MS"/>
                <a:hlinkClick r:id="rId9" action="ppaction://hlinksldjump"/>
              </a:rPr>
              <a:t>4: </a:t>
            </a:r>
            <a:r>
              <a:rPr dirty="0" sz="1000" spc="-35" b="1">
                <a:latin typeface="Trebuchet MS"/>
                <a:cs typeface="Trebuchet MS"/>
                <a:hlinkClick r:id="rId9" action="ppaction://hlinksldjump"/>
              </a:rPr>
              <a:t>DOCUMENTATION </a:t>
            </a:r>
            <a:r>
              <a:rPr dirty="0" sz="1000" spc="-85" b="1">
                <a:latin typeface="Trebuchet MS"/>
                <a:cs typeface="Trebuchet MS"/>
                <a:hlinkClick r:id="rId9" action="ppaction://hlinksldjump"/>
              </a:rPr>
              <a:t>OF </a:t>
            </a:r>
            <a:r>
              <a:rPr dirty="0" sz="1000" spc="-75" b="1">
                <a:latin typeface="Trebuchet MS"/>
                <a:cs typeface="Trebuchet MS"/>
                <a:hlinkClick r:id="rId9" action="ppaction://hlinksldjump"/>
              </a:rPr>
              <a:t>EXTERNAL </a:t>
            </a:r>
            <a:r>
              <a:rPr dirty="0" sz="1000" spc="-45" b="1">
                <a:latin typeface="Trebuchet MS"/>
                <a:cs typeface="Trebuchet MS"/>
                <a:hlinkClick r:id="rId9" action="ppaction://hlinksldjump"/>
              </a:rPr>
              <a:t>VALIDATION </a:t>
            </a:r>
            <a:r>
              <a:rPr dirty="0" sz="1000" spc="-75" b="1">
                <a:latin typeface="Trebuchet MS"/>
                <a:cs typeface="Trebuchet MS"/>
                <a:hlinkClick r:id="rId9" action="ppaction://hlinksldjump"/>
              </a:rPr>
              <a:t>RESULTS </a:t>
            </a:r>
            <a:r>
              <a:rPr dirty="0" sz="1000" spc="-110" b="1">
                <a:latin typeface="Trebuchet MS"/>
                <a:cs typeface="Trebuchet MS"/>
                <a:hlinkClick r:id="rId9" action="ppaction://hlinksldjump"/>
              </a:rPr>
              <a:t>...................................................................</a:t>
            </a:r>
            <a:r>
              <a:rPr dirty="0" sz="1000" spc="-35" b="1">
                <a:latin typeface="Trebuchet MS"/>
                <a:cs typeface="Trebuchet MS"/>
                <a:hlinkClick r:id="rId9" action="ppaction://hlinksldjump"/>
              </a:rPr>
              <a:t> </a:t>
            </a:r>
            <a:r>
              <a:rPr dirty="0" sz="1000" spc="-85" b="1">
                <a:latin typeface="Trebuchet MS"/>
                <a:cs typeface="Trebuchet MS"/>
                <a:hlinkClick r:id="rId9" action="ppaction://hlinksldjump"/>
              </a:rPr>
              <a:t>2</a:t>
            </a:r>
            <a:endParaRPr sz="1000">
              <a:latin typeface="Trebuchet MS"/>
              <a:cs typeface="Trebuchet MS"/>
            </a:endParaRPr>
          </a:p>
          <a:p>
            <a:pPr marL="152400">
              <a:lnSpc>
                <a:spcPct val="100000"/>
              </a:lnSpc>
              <a:spcBef>
                <a:spcPts val="805"/>
              </a:spcBef>
            </a:pPr>
            <a:r>
              <a:rPr dirty="0" sz="1000" spc="-100">
                <a:latin typeface="Arial"/>
                <a:cs typeface="Arial"/>
                <a:hlinkClick r:id="rId9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9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9" action="ppaction://hlinksldjump"/>
              </a:rPr>
              <a:t>4.1: </a:t>
            </a:r>
            <a:r>
              <a:rPr dirty="0" sz="1000" spc="-80">
                <a:latin typeface="Arial"/>
                <a:cs typeface="Arial"/>
                <a:hlinkClick r:id="rId9" action="ppaction://hlinksldjump"/>
              </a:rPr>
              <a:t>(O</a:t>
            </a:r>
            <a:r>
              <a:rPr dirty="0" sz="800" spc="-80">
                <a:latin typeface="Arial"/>
                <a:cs typeface="Arial"/>
                <a:hlinkClick r:id="rId9" action="ppaction://hlinksldjump"/>
              </a:rPr>
              <a:t>PTIONAL</a:t>
            </a:r>
            <a:r>
              <a:rPr dirty="0" sz="1000" spc="-80">
                <a:latin typeface="Arial"/>
                <a:cs typeface="Arial"/>
                <a:hlinkClick r:id="rId9" action="ppaction://hlinksldjump"/>
              </a:rPr>
              <a:t>) </a:t>
            </a:r>
            <a:r>
              <a:rPr dirty="0" sz="1000" spc="-110">
                <a:latin typeface="Arial"/>
                <a:cs typeface="Arial"/>
                <a:hlinkClick r:id="rId9" action="ppaction://hlinksldjump"/>
              </a:rPr>
              <a:t>T</a:t>
            </a:r>
            <a:r>
              <a:rPr dirty="0" sz="800" spc="-110">
                <a:latin typeface="Arial"/>
                <a:cs typeface="Arial"/>
                <a:hlinkClick r:id="rId9" action="ppaction://hlinksldjump"/>
              </a:rPr>
              <a:t>EMPLATES  </a:t>
            </a:r>
            <a:r>
              <a:rPr dirty="0" sz="800" spc="-125">
                <a:latin typeface="Arial"/>
                <a:cs typeface="Arial"/>
                <a:hlinkClick r:id="rId9" action="ppaction://hlinksldjump"/>
              </a:rPr>
              <a:t>FOR  </a:t>
            </a:r>
            <a:r>
              <a:rPr dirty="0" sz="1000" spc="-75">
                <a:latin typeface="Arial"/>
                <a:cs typeface="Arial"/>
                <a:hlinkClick r:id="rId9" action="ppaction://hlinksldjump"/>
              </a:rPr>
              <a:t>A</a:t>
            </a:r>
            <a:r>
              <a:rPr dirty="0" sz="800" spc="-75">
                <a:latin typeface="Arial"/>
                <a:cs typeface="Arial"/>
                <a:hlinkClick r:id="rId9" action="ppaction://hlinksldjump"/>
              </a:rPr>
              <a:t>UDIT </a:t>
            </a:r>
            <a:r>
              <a:rPr dirty="0" sz="1000" spc="-120">
                <a:latin typeface="Arial"/>
                <a:cs typeface="Arial"/>
                <a:hlinkClick r:id="rId9" action="ppaction://hlinksldjump"/>
              </a:rPr>
              <a:t>D</a:t>
            </a:r>
            <a:r>
              <a:rPr dirty="0" sz="800" spc="-120">
                <a:latin typeface="Arial"/>
                <a:cs typeface="Arial"/>
                <a:hlinkClick r:id="rId9" action="ppaction://hlinksldjump"/>
              </a:rPr>
              <a:t>ISCREPANCIES  </a:t>
            </a:r>
            <a:r>
              <a:rPr dirty="0" sz="1000" spc="-105">
                <a:latin typeface="Arial"/>
                <a:cs typeface="Arial"/>
                <a:hlinkClick r:id="rId9" action="ppaction://hlinksldjump"/>
              </a:rPr>
              <a:t>D</a:t>
            </a:r>
            <a:r>
              <a:rPr dirty="0" sz="800" spc="-105">
                <a:latin typeface="Arial"/>
                <a:cs typeface="Arial"/>
                <a:hlinkClick r:id="rId9" action="ppaction://hlinksldjump"/>
              </a:rPr>
              <a:t>ISCUSSION  </a:t>
            </a:r>
            <a:r>
              <a:rPr dirty="0" sz="800" spc="-65">
                <a:latin typeface="Arial"/>
                <a:cs typeface="Arial"/>
                <a:hlinkClick r:id="rId9" action="ppaction://hlinksldjump"/>
              </a:rPr>
              <a:t>WITH </a:t>
            </a:r>
            <a:r>
              <a:rPr dirty="0" sz="1000" spc="-100">
                <a:latin typeface="Arial"/>
                <a:cs typeface="Arial"/>
                <a:hlinkClick r:id="rId9" action="ppaction://hlinksldjump"/>
              </a:rPr>
              <a:t>F</a:t>
            </a:r>
            <a:r>
              <a:rPr dirty="0" sz="800" spc="-100">
                <a:latin typeface="Arial"/>
                <a:cs typeface="Arial"/>
                <a:hlinkClick r:id="rId9" action="ppaction://hlinksldjump"/>
              </a:rPr>
              <a:t>ACILITIES</a:t>
            </a:r>
            <a:r>
              <a:rPr dirty="0" sz="800" spc="-65"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9" action="ppaction://hlinksldjump"/>
              </a:rPr>
              <a:t>.................................................2</a:t>
            </a:r>
            <a:endParaRPr sz="1000">
              <a:latin typeface="Arial"/>
              <a:cs typeface="Arial"/>
            </a:endParaRPr>
          </a:p>
          <a:p>
            <a:pPr marL="152400" marR="5080">
              <a:lnSpc>
                <a:spcPct val="117000"/>
              </a:lnSpc>
            </a:pPr>
            <a:r>
              <a:rPr dirty="0" sz="1000" spc="-100">
                <a:latin typeface="Arial"/>
                <a:cs typeface="Arial"/>
                <a:hlinkClick r:id="rId10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0" action="ppaction://hlinksldjump"/>
              </a:rPr>
              <a:t>PPENDIX </a:t>
            </a:r>
            <a:r>
              <a:rPr dirty="0" sz="1000" spc="-40">
                <a:latin typeface="Arial"/>
                <a:cs typeface="Arial"/>
                <a:hlinkClick r:id="rId10" action="ppaction://hlinksldjump"/>
              </a:rPr>
              <a:t>4.2: </a:t>
            </a:r>
            <a:r>
              <a:rPr dirty="0" sz="1000" spc="-105">
                <a:latin typeface="Arial"/>
                <a:cs typeface="Arial"/>
                <a:hlinkClick r:id="rId10" action="ppaction://hlinksldjump"/>
              </a:rPr>
              <a:t>E</a:t>
            </a:r>
            <a:r>
              <a:rPr dirty="0" sz="800" spc="-105">
                <a:latin typeface="Arial"/>
                <a:cs typeface="Arial"/>
                <a:hlinkClick r:id="rId10" action="ppaction://hlinksldjump"/>
              </a:rPr>
              <a:t>XAMPLE </a:t>
            </a:r>
            <a:r>
              <a:rPr dirty="0" sz="1000" spc="-80">
                <a:latin typeface="Arial"/>
                <a:cs typeface="Arial"/>
                <a:hlinkClick r:id="rId10" action="ppaction://hlinksldjump"/>
              </a:rPr>
              <a:t>V</a:t>
            </a:r>
            <a:r>
              <a:rPr dirty="0" sz="800" spc="-80">
                <a:latin typeface="Arial"/>
                <a:cs typeface="Arial"/>
                <a:hlinkClick r:id="rId10" action="ppaction://hlinksldjump"/>
              </a:rPr>
              <a:t>ALIDATION </a:t>
            </a:r>
            <a:r>
              <a:rPr dirty="0" sz="1000" spc="-95">
                <a:latin typeface="Arial"/>
                <a:cs typeface="Arial"/>
                <a:hlinkClick r:id="rId10" action="ppaction://hlinksldjump"/>
              </a:rPr>
              <a:t>F</a:t>
            </a:r>
            <a:r>
              <a:rPr dirty="0" sz="800" spc="-95">
                <a:latin typeface="Arial"/>
                <a:cs typeface="Arial"/>
                <a:hlinkClick r:id="rId10" action="ppaction://hlinksldjump"/>
              </a:rPr>
              <a:t>OLLOW</a:t>
            </a:r>
            <a:r>
              <a:rPr dirty="0" sz="1000" spc="-95">
                <a:latin typeface="Arial"/>
                <a:cs typeface="Arial"/>
                <a:hlinkClick r:id="rId10" action="ppaction://hlinksldjump"/>
              </a:rPr>
              <a:t>-</a:t>
            </a:r>
            <a:r>
              <a:rPr dirty="0" sz="800" spc="-95">
                <a:latin typeface="Arial"/>
                <a:cs typeface="Arial"/>
                <a:hlinkClick r:id="rId10" action="ppaction://hlinksldjump"/>
              </a:rPr>
              <a:t>UP </a:t>
            </a:r>
            <a:r>
              <a:rPr dirty="0" sz="1000" spc="-125">
                <a:latin typeface="Arial"/>
                <a:cs typeface="Arial"/>
                <a:hlinkClick r:id="rId10" action="ppaction://hlinksldjump"/>
              </a:rPr>
              <a:t>L</a:t>
            </a:r>
            <a:r>
              <a:rPr dirty="0" sz="800" spc="-125">
                <a:latin typeface="Arial"/>
                <a:cs typeface="Arial"/>
                <a:hlinkClick r:id="rId10" action="ppaction://hlinksldjump"/>
              </a:rPr>
              <a:t>ETTERS</a:t>
            </a:r>
            <a:r>
              <a:rPr dirty="0" sz="1000" spc="-125">
                <a:latin typeface="Arial"/>
                <a:cs typeface="Arial"/>
                <a:hlinkClick r:id="rId10" action="ppaction://hlinksldjump"/>
              </a:rPr>
              <a:t>, </a:t>
            </a:r>
            <a:r>
              <a:rPr dirty="0" sz="1000" spc="-70">
                <a:latin typeface="Arial"/>
                <a:cs typeface="Arial"/>
                <a:hlinkClick r:id="rId10" action="ppaction://hlinksldjump"/>
              </a:rPr>
              <a:t>W</a:t>
            </a:r>
            <a:r>
              <a:rPr dirty="0" sz="800" spc="-70">
                <a:latin typeface="Arial"/>
                <a:cs typeface="Arial"/>
                <a:hlinkClick r:id="rId10" action="ppaction://hlinksldjump"/>
              </a:rPr>
              <a:t>ITH </a:t>
            </a:r>
            <a:r>
              <a:rPr dirty="0" sz="800" spc="-80">
                <a:latin typeface="Arial"/>
                <a:cs typeface="Arial"/>
                <a:hlinkClick r:id="rId10" action="ppaction://hlinksldjump"/>
              </a:rPr>
              <a:t>AND </a:t>
            </a:r>
            <a:r>
              <a:rPr dirty="0" sz="1000" spc="-75">
                <a:latin typeface="Arial"/>
                <a:cs typeface="Arial"/>
                <a:hlinkClick r:id="rId10" action="ppaction://hlinksldjump"/>
              </a:rPr>
              <a:t>W</a:t>
            </a:r>
            <a:r>
              <a:rPr dirty="0" sz="800" spc="-75">
                <a:latin typeface="Arial"/>
                <a:cs typeface="Arial"/>
                <a:hlinkClick r:id="rId10" action="ppaction://hlinksldjump"/>
              </a:rPr>
              <a:t>ITHOUT </a:t>
            </a:r>
            <a:r>
              <a:rPr dirty="0" sz="1000" spc="-85">
                <a:latin typeface="Arial"/>
                <a:cs typeface="Arial"/>
                <a:hlinkClick r:id="rId10" action="ppaction://hlinksldjump"/>
              </a:rPr>
              <a:t>I</a:t>
            </a:r>
            <a:r>
              <a:rPr dirty="0" sz="800" spc="-85">
                <a:latin typeface="Arial"/>
                <a:cs typeface="Arial"/>
                <a:hlinkClick r:id="rId10" action="ppaction://hlinksldjump"/>
              </a:rPr>
              <a:t>DENTIFIED </a:t>
            </a:r>
            <a:r>
              <a:rPr dirty="0" sz="1000" spc="-45">
                <a:latin typeface="Arial"/>
                <a:cs typeface="Arial"/>
                <a:hlinkClick r:id="rId10" action="ppaction://hlinksldjump"/>
              </a:rPr>
              <a:t>P</a:t>
            </a:r>
            <a:r>
              <a:rPr dirty="0" sz="800" spc="-45">
                <a:latin typeface="Arial"/>
                <a:cs typeface="Arial"/>
                <a:hlinkClick r:id="rId10" action="ppaction://hlinksldjump"/>
              </a:rPr>
              <a:t>ROBLEMS</a:t>
            </a:r>
            <a:r>
              <a:rPr dirty="0" sz="1000" spc="-45">
                <a:latin typeface="Arial"/>
                <a:cs typeface="Arial"/>
                <a:hlinkClick r:id="rId10" action="ppaction://hlinksldjump"/>
              </a:rPr>
              <a:t>......................................1 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  <a:hlinkClick r:id="rId11" action="ppaction://hlinksldjump"/>
              </a:rPr>
              <a:t>A</a:t>
            </a:r>
            <a:r>
              <a:rPr dirty="0" sz="800" spc="-100">
                <a:latin typeface="Arial"/>
                <a:cs typeface="Arial"/>
                <a:hlinkClick r:id="rId11" action="ppaction://hlinksldjump"/>
              </a:rPr>
              <a:t>PPENDIX  </a:t>
            </a:r>
            <a:r>
              <a:rPr dirty="0" sz="1000" spc="-40">
                <a:latin typeface="Arial"/>
                <a:cs typeface="Arial"/>
                <a:hlinkClick r:id="rId11" action="ppaction://hlinksldjump"/>
              </a:rPr>
              <a:t>4.3: </a:t>
            </a:r>
            <a:r>
              <a:rPr dirty="0" sz="1000" spc="-120">
                <a:latin typeface="Arial"/>
                <a:cs typeface="Arial"/>
                <a:hlinkClick r:id="rId11" action="ppaction://hlinksldjump"/>
              </a:rPr>
              <a:t>E</a:t>
            </a:r>
            <a:r>
              <a:rPr dirty="0" sz="800" spc="-120">
                <a:latin typeface="Arial"/>
                <a:cs typeface="Arial"/>
                <a:hlinkClick r:id="rId11" action="ppaction://hlinksldjump"/>
              </a:rPr>
              <a:t>XTERNAL   </a:t>
            </a:r>
            <a:r>
              <a:rPr dirty="0" sz="1000" spc="-80">
                <a:latin typeface="Arial"/>
                <a:cs typeface="Arial"/>
                <a:hlinkClick r:id="rId11" action="ppaction://hlinksldjump"/>
              </a:rPr>
              <a:t>V</a:t>
            </a:r>
            <a:r>
              <a:rPr dirty="0" sz="800" spc="-80">
                <a:latin typeface="Arial"/>
                <a:cs typeface="Arial"/>
                <a:hlinkClick r:id="rId11" action="ppaction://hlinksldjump"/>
              </a:rPr>
              <a:t>ALIDATION  </a:t>
            </a:r>
            <a:r>
              <a:rPr dirty="0" sz="1000" spc="-90">
                <a:latin typeface="Arial"/>
                <a:cs typeface="Arial"/>
                <a:hlinkClick r:id="rId11" action="ppaction://hlinksldjump"/>
              </a:rPr>
              <a:t>D</a:t>
            </a:r>
            <a:r>
              <a:rPr dirty="0" sz="800" spc="-90">
                <a:latin typeface="Arial"/>
                <a:cs typeface="Arial"/>
                <a:hlinkClick r:id="rId11" action="ppaction://hlinksldjump"/>
              </a:rPr>
              <a:t>ATA  </a:t>
            </a:r>
            <a:r>
              <a:rPr dirty="0" sz="1000" spc="-95">
                <a:latin typeface="Arial"/>
                <a:cs typeface="Arial"/>
                <a:hlinkClick r:id="rId11" action="ppaction://hlinksldjump"/>
              </a:rPr>
              <a:t>F</a:t>
            </a:r>
            <a:r>
              <a:rPr dirty="0" sz="800" spc="-95">
                <a:latin typeface="Arial"/>
                <a:cs typeface="Arial"/>
                <a:hlinkClick r:id="rId11" action="ppaction://hlinksldjump"/>
              </a:rPr>
              <a:t>ORM</a:t>
            </a:r>
            <a:r>
              <a:rPr dirty="0" sz="800" spc="-100"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1000" spc="-30">
                <a:latin typeface="Arial"/>
                <a:cs typeface="Arial"/>
                <a:hlinkClick r:id="rId11" action="ppaction://hlinksldjump"/>
              </a:rPr>
              <a:t>.............................................................................................................1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595"/>
              </a:spcBef>
            </a:pPr>
            <a:r>
              <a:rPr dirty="0" sz="1000" spc="-45" b="1">
                <a:latin typeface="Trebuchet MS"/>
                <a:cs typeface="Trebuchet MS"/>
                <a:hlinkClick r:id="rId12" action="ppaction://hlinksldjump"/>
              </a:rPr>
              <a:t>APPENDIX </a:t>
            </a:r>
            <a:r>
              <a:rPr dirty="0" sz="1000" spc="-90" b="1">
                <a:latin typeface="Trebuchet MS"/>
                <a:cs typeface="Trebuchet MS"/>
                <a:hlinkClick r:id="rId12" action="ppaction://hlinksldjump"/>
              </a:rPr>
              <a:t>5: </a:t>
            </a:r>
            <a:r>
              <a:rPr dirty="0" sz="1000" spc="-55" b="1">
                <a:latin typeface="Trebuchet MS"/>
                <a:cs typeface="Trebuchet MS"/>
                <a:hlinkClick r:id="rId12" action="ppaction://hlinksldjump"/>
              </a:rPr>
              <a:t>FACILITY/PROVIDER </a:t>
            </a:r>
            <a:r>
              <a:rPr dirty="0" sz="1000" spc="-70" b="1">
                <a:latin typeface="Trebuchet MS"/>
                <a:cs typeface="Trebuchet MS"/>
                <a:hlinkClick r:id="rId12" action="ppaction://hlinksldjump"/>
              </a:rPr>
              <a:t>TO </a:t>
            </a:r>
            <a:r>
              <a:rPr dirty="0" sz="1000" spc="-55" b="1">
                <a:latin typeface="Trebuchet MS"/>
                <a:cs typeface="Trebuchet MS"/>
                <a:hlinkClick r:id="rId12" action="ppaction://hlinksldjump"/>
              </a:rPr>
              <a:t>FACILITY/PROVIDER </a:t>
            </a:r>
            <a:r>
              <a:rPr dirty="0" sz="1000" spc="-20" b="1">
                <a:latin typeface="Trebuchet MS"/>
                <a:cs typeface="Trebuchet MS"/>
                <a:hlinkClick r:id="rId12" action="ppaction://hlinksldjump"/>
              </a:rPr>
              <a:t>COMMUNICATIONS </a:t>
            </a:r>
            <a:r>
              <a:rPr dirty="0" sz="1000" spc="-40" b="1">
                <a:latin typeface="Trebuchet MS"/>
                <a:cs typeface="Trebuchet MS"/>
                <a:hlinkClick r:id="rId12" action="ppaction://hlinksldjump"/>
              </a:rPr>
              <a:t>UNDER </a:t>
            </a:r>
            <a:r>
              <a:rPr dirty="0" sz="1000" spc="-50" b="1">
                <a:latin typeface="Trebuchet MS"/>
                <a:cs typeface="Trebuchet MS"/>
                <a:hlinkClick r:id="rId12" action="ppaction://hlinksldjump"/>
              </a:rPr>
              <a:t>HIPAA: </a:t>
            </a:r>
            <a:r>
              <a:rPr dirty="0" sz="1000" spc="-45" b="1">
                <a:latin typeface="Trebuchet MS"/>
                <a:cs typeface="Trebuchet MS"/>
                <a:hlinkClick r:id="rId12" action="ppaction://hlinksldjump"/>
              </a:rPr>
              <a:t>QUESTIONS </a:t>
            </a:r>
            <a:r>
              <a:rPr dirty="0" sz="1000" spc="-20" b="1">
                <a:latin typeface="Trebuchet MS"/>
                <a:cs typeface="Trebuchet MS"/>
                <a:hlinkClick r:id="rId12" action="ppaction://hlinksldjump"/>
              </a:rPr>
              <a:t>AND 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-40" b="1">
                <a:latin typeface="Trebuchet MS"/>
                <a:cs typeface="Trebuchet MS"/>
                <a:hlinkClick r:id="rId12" action="ppaction://hlinksldjump"/>
              </a:rPr>
              <a:t>ANSWERS </a:t>
            </a:r>
            <a:r>
              <a:rPr dirty="0" sz="1000" spc="-110" b="1">
                <a:latin typeface="Trebuchet MS"/>
                <a:cs typeface="Trebuchet MS"/>
                <a:hlinkClick r:id="rId12" action="ppaction://hlinksldjump"/>
              </a:rPr>
              <a:t>..............................................................................................................................................................</a:t>
            </a:r>
            <a:r>
              <a:rPr dirty="0" sz="1000" spc="-210" b="1">
                <a:latin typeface="Trebuchet MS"/>
                <a:cs typeface="Trebuchet MS"/>
                <a:hlinkClick r:id="rId12" action="ppaction://hlinksldjump"/>
              </a:rPr>
              <a:t> </a:t>
            </a:r>
            <a:r>
              <a:rPr dirty="0" sz="1000" spc="-85" b="1">
                <a:latin typeface="Trebuchet MS"/>
                <a:cs typeface="Trebuchet MS"/>
                <a:hlinkClick r:id="rId12" action="ppaction://hlinksldjump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912642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5">
                <a:latin typeface="Arial"/>
                <a:cs typeface="Arial"/>
              </a:rPr>
              <a:t>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895985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28995" cy="820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 marL="12700" marR="426084">
              <a:lnSpc>
                <a:spcPct val="118300"/>
              </a:lnSpc>
              <a:spcBef>
                <a:spcPts val="975"/>
              </a:spcBef>
            </a:pP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95">
                <a:latin typeface="Arial"/>
                <a:cs typeface="Arial"/>
              </a:rPr>
              <a:t>access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55">
                <a:latin typeface="Arial"/>
                <a:cs typeface="Arial"/>
              </a:rPr>
              <a:t>e.g., </a:t>
            </a:r>
            <a:r>
              <a:rPr dirty="0" sz="1100" spc="-50">
                <a:latin typeface="Arial"/>
                <a:cs typeface="Arial"/>
              </a:rPr>
              <a:t>workspace, </a:t>
            </a:r>
            <a:r>
              <a:rPr dirty="0" sz="1100" spc="-30">
                <a:latin typeface="Arial"/>
                <a:cs typeface="Arial"/>
              </a:rPr>
              <a:t>computer </a:t>
            </a:r>
            <a:r>
              <a:rPr dirty="0" sz="1100" spc="-65">
                <a:latin typeface="Arial"/>
                <a:cs typeface="Arial"/>
              </a:rPr>
              <a:t>systems, </a:t>
            </a:r>
            <a:r>
              <a:rPr dirty="0" sz="1100" spc="-30">
                <a:latin typeface="Arial"/>
                <a:cs typeface="Arial"/>
              </a:rPr>
              <a:t>terminals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passwords, </a:t>
            </a:r>
            <a:r>
              <a:rPr dirty="0" sz="1100" spc="-20">
                <a:latin typeface="Arial"/>
                <a:cs typeface="Arial"/>
              </a:rPr>
              <a:t>microfilm  </a:t>
            </a:r>
            <a:r>
              <a:rPr dirty="0" sz="1100" spc="-45">
                <a:latin typeface="Arial"/>
                <a:cs typeface="Arial"/>
              </a:rPr>
              <a:t>readers,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(eventually) </a:t>
            </a:r>
            <a:r>
              <a:rPr dirty="0" sz="1100" spc="-45">
                <a:latin typeface="Arial"/>
                <a:cs typeface="Arial"/>
              </a:rPr>
              <a:t>specific medical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records.</a:t>
            </a:r>
            <a:endParaRPr sz="1100">
              <a:latin typeface="Arial"/>
              <a:cs typeface="Arial"/>
            </a:endParaRPr>
          </a:p>
          <a:p>
            <a:pPr marL="12700" marR="16510">
              <a:lnSpc>
                <a:spcPct val="1170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listings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provided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through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secure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file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transfer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example,  </a:t>
            </a:r>
            <a:r>
              <a:rPr dirty="0" sz="1100" spc="-35">
                <a:latin typeface="Arial"/>
                <a:cs typeface="Arial"/>
              </a:rPr>
              <a:t>encrypted email, </a:t>
            </a:r>
            <a:r>
              <a:rPr dirty="0" sz="1100" spc="-60">
                <a:latin typeface="Arial"/>
                <a:cs typeface="Arial"/>
              </a:rPr>
              <a:t>secure </a:t>
            </a:r>
            <a:r>
              <a:rPr dirty="0" sz="1100" spc="-165">
                <a:latin typeface="Arial"/>
                <a:cs typeface="Arial"/>
              </a:rPr>
              <a:t>FTP </a:t>
            </a:r>
            <a:r>
              <a:rPr dirty="0" sz="1100" spc="-35">
                <a:latin typeface="Arial"/>
                <a:cs typeface="Arial"/>
              </a:rPr>
              <a:t>site,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5">
                <a:latin typeface="Arial"/>
                <a:cs typeface="Arial"/>
              </a:rPr>
              <a:t>encrypted </a:t>
            </a:r>
            <a:r>
              <a:rPr dirty="0" sz="1100" spc="-10">
                <a:latin typeface="Arial"/>
                <a:cs typeface="Arial"/>
              </a:rPr>
              <a:t>file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25">
                <a:latin typeface="Arial"/>
                <a:cs typeface="Arial"/>
              </a:rPr>
              <a:t>courier,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50">
                <a:latin typeface="Arial"/>
                <a:cs typeface="Arial"/>
              </a:rPr>
              <a:t>snail </a:t>
            </a:r>
            <a:r>
              <a:rPr dirty="0" sz="1100" spc="-30">
                <a:latin typeface="Arial"/>
                <a:cs typeface="Arial"/>
              </a:rPr>
              <a:t>mail)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sortable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searchable  </a:t>
            </a:r>
            <a:r>
              <a:rPr dirty="0" sz="1100" spc="-50">
                <a:latin typeface="Arial"/>
                <a:cs typeface="Arial"/>
              </a:rPr>
              <a:t>(e.g., </a:t>
            </a:r>
            <a:r>
              <a:rPr dirty="0" sz="1100" spc="-70">
                <a:latin typeface="Arial"/>
                <a:cs typeface="Arial"/>
              </a:rPr>
              <a:t>.csv, </a:t>
            </a:r>
            <a:r>
              <a:rPr dirty="0" sz="1100" spc="-75">
                <a:latin typeface="Arial"/>
                <a:cs typeface="Arial"/>
              </a:rPr>
              <a:t>Excel) </a:t>
            </a:r>
            <a:r>
              <a:rPr dirty="0" sz="1100" spc="-15">
                <a:latin typeface="Arial"/>
                <a:cs typeface="Arial"/>
              </a:rPr>
              <a:t>file,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35">
                <a:latin typeface="Arial"/>
                <a:cs typeface="Arial"/>
              </a:rPr>
              <a:t>include </a:t>
            </a:r>
            <a:r>
              <a:rPr dirty="0" sz="1100" spc="-15">
                <a:latin typeface="Arial"/>
                <a:cs typeface="Arial"/>
              </a:rPr>
              <a:t>facility information </a:t>
            </a:r>
            <a:r>
              <a:rPr dirty="0" sz="1100" spc="-10">
                <a:latin typeface="Arial"/>
                <a:cs typeface="Arial"/>
              </a:rPr>
              <a:t>(identity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55">
                <a:latin typeface="Arial"/>
                <a:cs typeface="Arial"/>
              </a:rPr>
              <a:t>facID),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30">
                <a:latin typeface="Arial"/>
                <a:cs typeface="Arial"/>
              </a:rPr>
              <a:t>contact  </a:t>
            </a:r>
            <a:r>
              <a:rPr dirty="0" sz="1100" spc="-50">
                <a:latin typeface="Arial"/>
                <a:cs typeface="Arial"/>
              </a:rPr>
              <a:t>name,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30">
                <a:latin typeface="Arial"/>
                <a:cs typeface="Arial"/>
              </a:rPr>
              <a:t>contact </a:t>
            </a:r>
            <a:r>
              <a:rPr dirty="0" sz="1100" spc="-45">
                <a:latin typeface="Arial"/>
                <a:cs typeface="Arial"/>
              </a:rPr>
              <a:t>phone, </a:t>
            </a:r>
            <a:r>
              <a:rPr dirty="0" sz="1100" spc="-30">
                <a:latin typeface="Arial"/>
                <a:cs typeface="Arial"/>
              </a:rPr>
              <a:t>hospital contact </a:t>
            </a:r>
            <a:r>
              <a:rPr dirty="0" sz="1100" spc="-35">
                <a:latin typeface="Arial"/>
                <a:cs typeface="Arial"/>
              </a:rPr>
              <a:t>email, </a:t>
            </a:r>
            <a:r>
              <a:rPr dirty="0" sz="1100" spc="-30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report,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timeframe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laboratory  </a:t>
            </a:r>
            <a:r>
              <a:rPr dirty="0" sz="1100" spc="-35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  <a:p>
            <a:pPr marL="12700" marR="52069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Compose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letter </a:t>
            </a:r>
            <a:r>
              <a:rPr dirty="0" sz="1100" spc="-20">
                <a:latin typeface="Arial"/>
                <a:cs typeface="Arial"/>
              </a:rPr>
              <a:t>notifying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85">
                <a:latin typeface="Arial"/>
                <a:cs typeface="Arial"/>
              </a:rPr>
              <a:t>CEO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copied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05">
                <a:latin typeface="Arial"/>
                <a:cs typeface="Arial"/>
              </a:rPr>
              <a:t>IP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provides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35">
                <a:latin typeface="Arial"/>
                <a:cs typeface="Arial"/>
              </a:rPr>
              <a:t>overview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your  </a:t>
            </a:r>
            <a:r>
              <a:rPr dirty="0" sz="1100" spc="-10">
                <a:latin typeface="Arial"/>
                <a:cs typeface="Arial"/>
              </a:rPr>
              <a:t>authority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conduct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(if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applicable)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requesting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voluntary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access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65">
                <a:latin typeface="Arial"/>
                <a:cs typeface="Arial"/>
              </a:rPr>
              <a:t>process,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purpose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audit, </a:t>
            </a:r>
            <a:r>
              <a:rPr dirty="0" sz="1100" spc="-45">
                <a:latin typeface="Arial"/>
                <a:cs typeface="Arial"/>
              </a:rPr>
              <a:t>proposed </a:t>
            </a:r>
            <a:r>
              <a:rPr dirty="0" sz="1100" spc="-55">
                <a:latin typeface="Arial"/>
                <a:cs typeface="Arial"/>
              </a:rPr>
              <a:t>dates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audit, </a:t>
            </a:r>
            <a:r>
              <a:rPr dirty="0" sz="1100" spc="-50">
                <a:latin typeface="Arial"/>
                <a:cs typeface="Arial"/>
              </a:rPr>
              <a:t>and specific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45">
                <a:latin typeface="Arial"/>
                <a:cs typeface="Arial"/>
              </a:rPr>
              <a:t>accommodations </a:t>
            </a:r>
            <a:r>
              <a:rPr dirty="0" sz="1100" spc="-55">
                <a:latin typeface="Arial"/>
                <a:cs typeface="Arial"/>
              </a:rPr>
              <a:t>needed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20">
                <a:latin typeface="Arial"/>
                <a:cs typeface="Arial"/>
              </a:rPr>
              <a:t>staff </a:t>
            </a:r>
            <a:r>
              <a:rPr dirty="0" sz="1100" spc="-75">
                <a:latin typeface="Arial"/>
                <a:cs typeface="Arial"/>
              </a:rPr>
              <a:t>(see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1.2</a:t>
            </a:r>
            <a:r>
              <a:rPr dirty="0" sz="11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5">
                <a:latin typeface="Arial"/>
                <a:cs typeface="Arial"/>
              </a:rPr>
              <a:t>example </a:t>
            </a:r>
            <a:r>
              <a:rPr dirty="0" sz="1100" spc="-10">
                <a:latin typeface="Arial"/>
                <a:cs typeface="Arial"/>
              </a:rPr>
              <a:t>letter). </a:t>
            </a:r>
            <a:r>
              <a:rPr dirty="0" sz="1100" spc="-65">
                <a:latin typeface="Arial"/>
                <a:cs typeface="Arial"/>
              </a:rPr>
              <a:t>Explain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45">
                <a:latin typeface="Arial"/>
                <a:cs typeface="Arial"/>
              </a:rPr>
              <a:t>purpose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(i.e.,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accountability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hospitals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</a:t>
            </a:r>
            <a:r>
              <a:rPr dirty="0" sz="1100" spc="-50">
                <a:latin typeface="Arial"/>
                <a:cs typeface="Arial"/>
              </a:rPr>
              <a:t> 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accurate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50">
                <a:latin typeface="Arial"/>
                <a:cs typeface="Arial"/>
              </a:rPr>
              <a:t>according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definitions)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how validation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-10">
                <a:latin typeface="Arial"/>
                <a:cs typeface="Arial"/>
              </a:rPr>
              <a:t>and/or  </a:t>
            </a:r>
            <a:r>
              <a:rPr dirty="0" sz="1100" spc="-20">
                <a:latin typeface="Arial"/>
                <a:cs typeface="Arial"/>
              </a:rPr>
              <a:t>reported.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7"/>
              <a:tabLst>
                <a:tab pos="241300" algn="l"/>
              </a:tabLst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Select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medical records </a:t>
            </a:r>
            <a:r>
              <a:rPr dirty="0" sz="1100" spc="-50" b="1">
                <a:solidFill>
                  <a:srgbClr val="4F81BC"/>
                </a:solidFill>
                <a:latin typeface="Georgia"/>
                <a:cs typeface="Georgia"/>
              </a:rPr>
              <a:t>(to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be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discussed in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next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chapter)</a:t>
            </a:r>
            <a:endParaRPr sz="1100">
              <a:latin typeface="Georgia"/>
              <a:cs typeface="Georgia"/>
            </a:endParaRPr>
          </a:p>
          <a:p>
            <a:pPr marL="241300" marR="354330" indent="-228600">
              <a:lnSpc>
                <a:spcPct val="112700"/>
              </a:lnSpc>
              <a:spcBef>
                <a:spcPts val="985"/>
              </a:spcBef>
              <a:buAutoNum type="arabicPeriod" startAt="7"/>
              <a:tabLst>
                <a:tab pos="241300" algn="l"/>
              </a:tabLst>
            </a:pP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Download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(“freeze”)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50" b="1">
                <a:solidFill>
                  <a:srgbClr val="4F81BC"/>
                </a:solidFill>
                <a:latin typeface="Georgia"/>
                <a:cs typeface="Georgia"/>
              </a:rPr>
              <a:t>facility’s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reported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data </a:t>
            </a:r>
            <a:r>
              <a:rPr dirty="0" sz="1100" spc="-90" b="1">
                <a:solidFill>
                  <a:srgbClr val="4F81BC"/>
                </a:solidFill>
                <a:latin typeface="Georgia"/>
                <a:cs typeface="Georgia"/>
              </a:rPr>
              <a:t>from </a:t>
            </a:r>
            <a:r>
              <a:rPr dirty="0" sz="1100" spc="-185" b="1">
                <a:solidFill>
                  <a:srgbClr val="4F81BC"/>
                </a:solidFill>
                <a:latin typeface="Georgia"/>
                <a:cs typeface="Georgia"/>
              </a:rPr>
              <a:t>NHSN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before disclosing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which 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medical records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were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selected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the</a:t>
            </a:r>
            <a:r>
              <a:rPr dirty="0" sz="1100" spc="7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audit.</a:t>
            </a:r>
            <a:endParaRPr sz="1100">
              <a:latin typeface="Georgia"/>
              <a:cs typeface="Georgia"/>
            </a:endParaRPr>
          </a:p>
          <a:p>
            <a:pPr marL="12700" marR="219710">
              <a:lnSpc>
                <a:spcPts val="1540"/>
              </a:lnSpc>
              <a:spcBef>
                <a:spcPts val="25"/>
              </a:spcBef>
            </a:pPr>
            <a:r>
              <a:rPr dirty="0" sz="1100" spc="-75">
                <a:latin typeface="Arial"/>
                <a:cs typeface="Arial"/>
              </a:rPr>
              <a:t>Do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45">
                <a:latin typeface="Arial"/>
                <a:cs typeface="Arial"/>
              </a:rPr>
              <a:t>selecting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minimize </a:t>
            </a:r>
            <a:r>
              <a:rPr dirty="0" sz="1100" spc="-40">
                <a:latin typeface="Arial"/>
                <a:cs typeface="Arial"/>
              </a:rPr>
              <a:t>downloads,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0">
                <a:latin typeface="Arial"/>
                <a:cs typeface="Arial"/>
              </a:rPr>
              <a:t>analysis.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We  </a:t>
            </a:r>
            <a:r>
              <a:rPr dirty="0" sz="1100" spc="-70">
                <a:latin typeface="Arial"/>
                <a:cs typeface="Arial"/>
              </a:rPr>
              <a:t>suggest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70">
                <a:latin typeface="Arial"/>
                <a:cs typeface="Arial"/>
              </a:rPr>
              <a:t>CDC-defined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output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modifications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freezing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exporting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990"/>
              </a:spcBef>
            </a:pPr>
            <a:r>
              <a:rPr dirty="0" sz="1100" spc="-114">
                <a:latin typeface="Arial"/>
                <a:cs typeface="Arial"/>
              </a:rPr>
              <a:t>NOTE: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All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output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options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exported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using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“Export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Output</a:t>
            </a:r>
            <a:r>
              <a:rPr dirty="0" sz="1100" spc="-35">
                <a:latin typeface="Arial"/>
                <a:cs typeface="Arial"/>
              </a:rPr>
              <a:t> Dataset”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bottom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modification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5">
                <a:latin typeface="Arial"/>
                <a:cs typeface="Arial"/>
              </a:rPr>
              <a:t>within </a:t>
            </a:r>
            <a:r>
              <a:rPr dirty="0" sz="1100" spc="-110">
                <a:latin typeface="Arial"/>
                <a:cs typeface="Arial"/>
              </a:rPr>
              <a:t>NHSN.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30">
                <a:latin typeface="Arial"/>
                <a:cs typeface="Arial"/>
              </a:rPr>
              <a:t>about how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make </a:t>
            </a:r>
            <a:r>
              <a:rPr dirty="0" sz="1100" spc="-30">
                <a:latin typeface="Arial"/>
                <a:cs typeface="Arial"/>
              </a:rPr>
              <a:t>modifications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these 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-30">
                <a:latin typeface="Arial"/>
                <a:cs typeface="Arial"/>
              </a:rPr>
              <a:t>options, </a:t>
            </a:r>
            <a:r>
              <a:rPr dirty="0" sz="1100" spc="-65">
                <a:latin typeface="Arial"/>
                <a:cs typeface="Arial"/>
              </a:rPr>
              <a:t>please </a:t>
            </a:r>
            <a:r>
              <a:rPr dirty="0" sz="1100" spc="-90">
                <a:latin typeface="Arial"/>
                <a:cs typeface="Arial"/>
              </a:rPr>
              <a:t>see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Analysis </a:t>
            </a:r>
            <a:r>
              <a:rPr dirty="0" sz="1100" spc="-55">
                <a:latin typeface="Arial"/>
                <a:cs typeface="Arial"/>
              </a:rPr>
              <a:t>Quick </a:t>
            </a:r>
            <a:r>
              <a:rPr dirty="0" sz="1100" spc="-60">
                <a:latin typeface="Arial"/>
                <a:cs typeface="Arial"/>
              </a:rPr>
              <a:t>Reference Guide </a:t>
            </a:r>
            <a:r>
              <a:rPr dirty="0" sz="1100" spc="-20">
                <a:latin typeface="Arial"/>
                <a:cs typeface="Arial"/>
              </a:rPr>
              <a:t>library </a:t>
            </a:r>
            <a:r>
              <a:rPr dirty="0" sz="1100" spc="-15">
                <a:latin typeface="Arial"/>
                <a:cs typeface="Arial"/>
              </a:rPr>
              <a:t>at: 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http://www.cdc.gov/nhsn/PS- </a:t>
            </a:r>
            <a:r>
              <a:rPr dirty="0" sz="11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Analysis-resources/reference-guides.html</a:t>
            </a:r>
            <a:r>
              <a:rPr dirty="0" sz="1100" spc="-4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rebuchet MS"/>
                <a:cs typeface="Trebuchet MS"/>
              </a:rPr>
              <a:t>Output </a:t>
            </a:r>
            <a:r>
              <a:rPr dirty="0" sz="1100" spc="-60" b="1">
                <a:latin typeface="Trebuchet MS"/>
                <a:cs typeface="Trebuchet MS"/>
              </a:rPr>
              <a:t>Option: </a:t>
            </a:r>
            <a:r>
              <a:rPr dirty="0" sz="1100" spc="-60">
                <a:latin typeface="Arial"/>
                <a:cs typeface="Arial"/>
              </a:rPr>
              <a:t>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50">
                <a:latin typeface="Arial"/>
                <a:cs typeface="Arial"/>
              </a:rPr>
              <a:t>CLAB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  <a:p>
            <a:pPr marL="12700" marR="1652270">
              <a:lnSpc>
                <a:spcPct val="101800"/>
              </a:lnSpc>
              <a:spcBef>
                <a:spcPts val="5"/>
              </a:spcBef>
            </a:pPr>
            <a:r>
              <a:rPr dirty="0" sz="1100" spc="-70" b="1">
                <a:latin typeface="Trebuchet MS"/>
                <a:cs typeface="Trebuchet MS"/>
              </a:rPr>
              <a:t>Found </a:t>
            </a:r>
            <a:r>
              <a:rPr dirty="0" sz="1100" spc="-65" b="1">
                <a:latin typeface="Trebuchet MS"/>
                <a:cs typeface="Trebuchet MS"/>
              </a:rPr>
              <a:t>within: </a:t>
            </a:r>
            <a:r>
              <a:rPr dirty="0" sz="1100" spc="-60">
                <a:latin typeface="Arial"/>
                <a:cs typeface="Arial"/>
              </a:rPr>
              <a:t>Device-associated </a:t>
            </a:r>
            <a:r>
              <a:rPr dirty="0" sz="1100" spc="-25">
                <a:latin typeface="Arial"/>
                <a:cs typeface="Arial"/>
              </a:rPr>
              <a:t>Module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45">
                <a:latin typeface="Arial"/>
                <a:cs typeface="Arial"/>
              </a:rPr>
              <a:t>Central </a:t>
            </a:r>
            <a:r>
              <a:rPr dirty="0" sz="1100" spc="-65">
                <a:latin typeface="Arial"/>
                <a:cs typeface="Arial"/>
              </a:rPr>
              <a:t>Line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135">
                <a:latin typeface="Arial"/>
                <a:cs typeface="Arial"/>
              </a:rPr>
              <a:t>BSI  </a:t>
            </a:r>
            <a:r>
              <a:rPr dirty="0" sz="1100" spc="-65" b="1">
                <a:latin typeface="Trebuchet MS"/>
                <a:cs typeface="Trebuchet MS"/>
              </a:rPr>
              <a:t>Purpose: </a:t>
            </a:r>
            <a:r>
              <a:rPr dirty="0" sz="1100" spc="-40">
                <a:latin typeface="Arial"/>
                <a:cs typeface="Arial"/>
              </a:rPr>
              <a:t>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14">
                <a:latin typeface="Arial"/>
                <a:cs typeface="Arial"/>
              </a:rPr>
              <a:t>ICU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40">
                <a:latin typeface="Arial"/>
                <a:cs typeface="Arial"/>
              </a:rPr>
              <a:t>locations  </a:t>
            </a:r>
            <a:r>
              <a:rPr dirty="0" sz="1100" spc="-55" b="1">
                <a:latin typeface="Trebuchet MS"/>
                <a:cs typeface="Trebuchet MS"/>
              </a:rPr>
              <a:t>Suggested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Modifications:</a:t>
            </a:r>
            <a:endParaRPr sz="1100">
              <a:latin typeface="Trebuchet MS"/>
              <a:cs typeface="Trebuchet MS"/>
            </a:endParaRPr>
          </a:p>
          <a:p>
            <a:pPr lvl="1" marL="469265" marR="292100" indent="-227965">
              <a:lnSpc>
                <a:spcPct val="100899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10">
                <a:latin typeface="Arial"/>
                <a:cs typeface="Arial"/>
              </a:rPr>
              <a:t>title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“&lt;Facility </a:t>
            </a:r>
            <a:r>
              <a:rPr dirty="0" sz="1100" spc="-80">
                <a:latin typeface="Arial"/>
                <a:cs typeface="Arial"/>
              </a:rPr>
              <a:t>ID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80">
                <a:latin typeface="Arial"/>
                <a:cs typeface="Arial"/>
              </a:rPr>
              <a:t>Freeze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&lt;Freeze </a:t>
            </a:r>
            <a:r>
              <a:rPr dirty="0" sz="1100" spc="-65">
                <a:latin typeface="Arial"/>
                <a:cs typeface="Arial"/>
              </a:rPr>
              <a:t>Date&gt;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VALIDATION  </a:t>
            </a:r>
            <a:r>
              <a:rPr dirty="0" sz="1100" spc="-125">
                <a:latin typeface="Arial"/>
                <a:cs typeface="Arial"/>
              </a:rPr>
              <a:t>LOCATIONS,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2016”</a:t>
            </a:r>
            <a:endParaRPr sz="11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5">
                <a:latin typeface="Arial"/>
                <a:cs typeface="Arial"/>
              </a:rPr>
              <a:t>time </a:t>
            </a:r>
            <a:r>
              <a:rPr dirty="0" sz="1100" spc="-25">
                <a:latin typeface="Arial"/>
                <a:cs typeface="Arial"/>
              </a:rPr>
              <a:t>period </a:t>
            </a:r>
            <a:r>
              <a:rPr dirty="0" sz="1100" spc="-75">
                <a:latin typeface="Arial"/>
                <a:cs typeface="Arial"/>
              </a:rPr>
              <a:t>as: </a:t>
            </a:r>
            <a:r>
              <a:rPr dirty="0" sz="1100" spc="-65" b="1">
                <a:latin typeface="Trebuchet MS"/>
                <a:cs typeface="Trebuchet MS"/>
              </a:rPr>
              <a:t>specDateYr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15">
                <a:latin typeface="Arial"/>
                <a:cs typeface="Arial"/>
              </a:rPr>
              <a:t>criteria: </a:t>
            </a:r>
            <a:r>
              <a:rPr dirty="0" sz="1100" spc="-70" b="1">
                <a:latin typeface="Trebuchet MS"/>
                <a:cs typeface="Trebuchet MS"/>
              </a:rPr>
              <a:t>locationType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10">
                <a:latin typeface="Arial"/>
                <a:cs typeface="Arial"/>
              </a:rPr>
              <a:t>(‘CC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135">
                <a:latin typeface="Arial"/>
                <a:cs typeface="Arial"/>
              </a:rPr>
              <a:t>CC’ </a:t>
            </a:r>
            <a:r>
              <a:rPr dirty="0" sz="1100" spc="-35">
                <a:latin typeface="Arial"/>
                <a:cs typeface="Arial"/>
              </a:rPr>
              <a:t>, </a:t>
            </a:r>
            <a:r>
              <a:rPr dirty="0" sz="1100" spc="-114">
                <a:latin typeface="Arial"/>
                <a:cs typeface="Arial"/>
              </a:rPr>
              <a:t>‘CC_N </a:t>
            </a:r>
            <a:r>
              <a:rPr dirty="0" sz="1100" spc="-65">
                <a:latin typeface="Arial"/>
                <a:cs typeface="Arial"/>
              </a:rPr>
              <a:t>–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CC_N’)</a:t>
            </a:r>
            <a:endParaRPr sz="11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Arial"/>
                <a:cs typeface="Arial"/>
              </a:rPr>
              <a:t>Indicate </a:t>
            </a:r>
            <a:r>
              <a:rPr dirty="0" sz="1100" spc="-5">
                <a:latin typeface="Arial"/>
                <a:cs typeface="Arial"/>
              </a:rPr>
              <a:t>“Sort”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(optional)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rebuchet MS"/>
                <a:cs typeface="Trebuchet MS"/>
              </a:rPr>
              <a:t>Output </a:t>
            </a:r>
            <a:r>
              <a:rPr dirty="0" sz="1100" spc="-60" b="1">
                <a:latin typeface="Trebuchet MS"/>
                <a:cs typeface="Trebuchet MS"/>
              </a:rPr>
              <a:t>Option: </a:t>
            </a:r>
            <a:r>
              <a:rPr dirty="0" sz="1100" spc="-60">
                <a:latin typeface="Arial"/>
                <a:cs typeface="Arial"/>
              </a:rPr>
              <a:t>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35">
                <a:latin typeface="Arial"/>
                <a:cs typeface="Arial"/>
              </a:rPr>
              <a:t>CAU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spc="-70" b="1">
                <a:latin typeface="Trebuchet MS"/>
                <a:cs typeface="Trebuchet MS"/>
              </a:rPr>
              <a:t>Found </a:t>
            </a:r>
            <a:r>
              <a:rPr dirty="0" sz="1100" spc="-65" b="1">
                <a:latin typeface="Trebuchet MS"/>
                <a:cs typeface="Trebuchet MS"/>
              </a:rPr>
              <a:t>within: </a:t>
            </a:r>
            <a:r>
              <a:rPr dirty="0" sz="1100" spc="-60">
                <a:latin typeface="Arial"/>
                <a:cs typeface="Arial"/>
              </a:rPr>
              <a:t>Device-associated </a:t>
            </a:r>
            <a:r>
              <a:rPr dirty="0" sz="1100" spc="-25">
                <a:latin typeface="Arial"/>
                <a:cs typeface="Arial"/>
              </a:rPr>
              <a:t>Module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35">
                <a:latin typeface="Arial"/>
                <a:cs typeface="Arial"/>
              </a:rPr>
              <a:t>Urinary </a:t>
            </a:r>
            <a:r>
              <a:rPr dirty="0" sz="1100" spc="-50">
                <a:latin typeface="Arial"/>
                <a:cs typeface="Arial"/>
              </a:rPr>
              <a:t>Catheter-Associated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UTI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65" b="1">
                <a:latin typeface="Trebuchet MS"/>
                <a:cs typeface="Trebuchet MS"/>
              </a:rPr>
              <a:t>Purpose: </a:t>
            </a:r>
            <a:r>
              <a:rPr dirty="0" sz="1100" spc="-40">
                <a:latin typeface="Arial"/>
                <a:cs typeface="Arial"/>
              </a:rPr>
              <a:t>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20">
                <a:latin typeface="Arial"/>
                <a:cs typeface="Arial"/>
              </a:rPr>
              <a:t>CAUTI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14">
                <a:latin typeface="Arial"/>
                <a:cs typeface="Arial"/>
              </a:rPr>
              <a:t>ICU</a:t>
            </a:r>
            <a:r>
              <a:rPr dirty="0" sz="1100" spc="-23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55" b="1">
                <a:latin typeface="Trebuchet MS"/>
                <a:cs typeface="Trebuchet MS"/>
              </a:rPr>
              <a:t>Suggested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Modifications: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8693225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12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895985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01055" cy="815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marR="305435" indent="-227965">
              <a:lnSpc>
                <a:spcPct val="102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10">
                <a:latin typeface="Arial"/>
                <a:cs typeface="Arial"/>
              </a:rPr>
              <a:t>title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“&lt;Facility </a:t>
            </a:r>
            <a:r>
              <a:rPr dirty="0" sz="1100" spc="-80">
                <a:latin typeface="Arial"/>
                <a:cs typeface="Arial"/>
              </a:rPr>
              <a:t>ID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80">
                <a:latin typeface="Arial"/>
                <a:cs typeface="Arial"/>
              </a:rPr>
              <a:t>Freeze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&lt;Freeze </a:t>
            </a:r>
            <a:r>
              <a:rPr dirty="0" sz="1100" spc="-65">
                <a:latin typeface="Arial"/>
                <a:cs typeface="Arial"/>
              </a:rPr>
              <a:t>Date&gt;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VALIDATION  </a:t>
            </a:r>
            <a:r>
              <a:rPr dirty="0" sz="1100" spc="-125">
                <a:latin typeface="Arial"/>
                <a:cs typeface="Arial"/>
              </a:rPr>
              <a:t>LOCATIONS,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2016”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5">
                <a:latin typeface="Arial"/>
                <a:cs typeface="Arial"/>
              </a:rPr>
              <a:t>time </a:t>
            </a:r>
            <a:r>
              <a:rPr dirty="0" sz="1100" spc="-25">
                <a:latin typeface="Arial"/>
                <a:cs typeface="Arial"/>
              </a:rPr>
              <a:t>period </a:t>
            </a:r>
            <a:r>
              <a:rPr dirty="0" sz="1100" spc="-75">
                <a:latin typeface="Arial"/>
                <a:cs typeface="Arial"/>
              </a:rPr>
              <a:t>as: </a:t>
            </a:r>
            <a:r>
              <a:rPr dirty="0" sz="1100" spc="-65" b="1">
                <a:latin typeface="Trebuchet MS"/>
                <a:cs typeface="Trebuchet MS"/>
              </a:rPr>
              <a:t>specDateYr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15">
                <a:latin typeface="Arial"/>
                <a:cs typeface="Arial"/>
              </a:rPr>
              <a:t>criteria: </a:t>
            </a:r>
            <a:r>
              <a:rPr dirty="0" sz="1100" spc="-70" b="1">
                <a:latin typeface="Trebuchet MS"/>
                <a:cs typeface="Trebuchet MS"/>
              </a:rPr>
              <a:t>locationType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10">
                <a:latin typeface="Arial"/>
                <a:cs typeface="Arial"/>
              </a:rPr>
              <a:t>(‘CC </a:t>
            </a:r>
            <a:r>
              <a:rPr dirty="0" sz="1100" spc="-65">
                <a:latin typeface="Arial"/>
                <a:cs typeface="Arial"/>
              </a:rPr>
              <a:t>–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CC’)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Arial"/>
                <a:cs typeface="Arial"/>
              </a:rPr>
              <a:t>Indicate </a:t>
            </a:r>
            <a:r>
              <a:rPr dirty="0" sz="1100" spc="-5">
                <a:latin typeface="Arial"/>
                <a:cs typeface="Arial"/>
              </a:rPr>
              <a:t>“Sort”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(optional)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rebuchet MS"/>
                <a:cs typeface="Trebuchet MS"/>
              </a:rPr>
              <a:t>Output </a:t>
            </a:r>
            <a:r>
              <a:rPr dirty="0" sz="1100" spc="-60" b="1">
                <a:latin typeface="Trebuchet MS"/>
                <a:cs typeface="Trebuchet MS"/>
              </a:rPr>
              <a:t>Option: </a:t>
            </a:r>
            <a:r>
              <a:rPr dirty="0" sz="1100" spc="-60">
                <a:latin typeface="Arial"/>
                <a:cs typeface="Arial"/>
              </a:rPr>
              <a:t>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30">
                <a:latin typeface="Arial"/>
                <a:cs typeface="Arial"/>
              </a:rPr>
              <a:t>All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Procedures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70" b="1">
                <a:latin typeface="Trebuchet MS"/>
                <a:cs typeface="Trebuchet MS"/>
              </a:rPr>
              <a:t>Found </a:t>
            </a:r>
            <a:r>
              <a:rPr dirty="0" sz="1100" spc="-65" b="1">
                <a:latin typeface="Trebuchet MS"/>
                <a:cs typeface="Trebuchet MS"/>
              </a:rPr>
              <a:t>within: </a:t>
            </a:r>
            <a:r>
              <a:rPr dirty="0" sz="1100" spc="-65">
                <a:latin typeface="Arial"/>
                <a:cs typeface="Arial"/>
              </a:rPr>
              <a:t>Advanced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45">
                <a:latin typeface="Arial"/>
                <a:cs typeface="Arial"/>
              </a:rPr>
              <a:t>Procedure-level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</a:pPr>
            <a:r>
              <a:rPr dirty="0" sz="1100" spc="-65" b="1">
                <a:latin typeface="Trebuchet MS"/>
                <a:cs typeface="Trebuchet MS"/>
              </a:rPr>
              <a:t>Purpose: </a:t>
            </a:r>
            <a:r>
              <a:rPr dirty="0" sz="1100" spc="-40">
                <a:latin typeface="Arial"/>
                <a:cs typeface="Arial"/>
              </a:rPr>
              <a:t>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55">
                <a:latin typeface="Arial"/>
                <a:cs typeface="Arial"/>
              </a:rPr>
              <a:t>surgical </a:t>
            </a:r>
            <a:r>
              <a:rPr dirty="0" sz="1100" spc="-35">
                <a:latin typeface="Arial"/>
                <a:cs typeface="Arial"/>
              </a:rPr>
              <a:t>risk-adjustment  </a:t>
            </a:r>
            <a:r>
              <a:rPr dirty="0" sz="1100" spc="-45">
                <a:latin typeface="Arial"/>
                <a:cs typeface="Arial"/>
              </a:rPr>
              <a:t>variables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55" b="1">
                <a:latin typeface="Trebuchet MS"/>
                <a:cs typeface="Trebuchet MS"/>
              </a:rPr>
              <a:t>Suggested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Modifications:</a:t>
            </a:r>
            <a:endParaRPr sz="1100">
              <a:latin typeface="Trebuchet MS"/>
              <a:cs typeface="Trebuchet MS"/>
            </a:endParaRPr>
          </a:p>
          <a:p>
            <a:pPr marL="469265" marR="43815" indent="-227965">
              <a:lnSpc>
                <a:spcPct val="101800"/>
              </a:lnSpc>
              <a:spcBef>
                <a:spcPts val="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10">
                <a:latin typeface="Arial"/>
                <a:cs typeface="Arial"/>
              </a:rPr>
              <a:t>title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“&lt;Facility </a:t>
            </a:r>
            <a:r>
              <a:rPr dirty="0" sz="1100" spc="-80">
                <a:latin typeface="Arial"/>
                <a:cs typeface="Arial"/>
              </a:rPr>
              <a:t>ID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80">
                <a:latin typeface="Arial"/>
                <a:cs typeface="Arial"/>
              </a:rPr>
              <a:t>Freeze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&lt;Freeze </a:t>
            </a:r>
            <a:r>
              <a:rPr dirty="0" sz="1100" spc="-65">
                <a:latin typeface="Arial"/>
                <a:cs typeface="Arial"/>
              </a:rPr>
              <a:t>Date&gt;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5">
                <a:latin typeface="Arial"/>
                <a:cs typeface="Arial"/>
              </a:rPr>
              <a:t>(or </a:t>
            </a:r>
            <a:r>
              <a:rPr dirty="0" sz="1100" spc="-175">
                <a:latin typeface="Arial"/>
                <a:cs typeface="Arial"/>
              </a:rPr>
              <a:t>HYST  </a:t>
            </a:r>
            <a:r>
              <a:rPr dirty="0" sz="1100" spc="-45">
                <a:latin typeface="Arial"/>
                <a:cs typeface="Arial"/>
              </a:rPr>
              <a:t>procedures),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2016”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5">
                <a:latin typeface="Arial"/>
                <a:cs typeface="Arial"/>
              </a:rPr>
              <a:t>time </a:t>
            </a:r>
            <a:r>
              <a:rPr dirty="0" sz="1100" spc="-25">
                <a:latin typeface="Arial"/>
                <a:cs typeface="Arial"/>
              </a:rPr>
              <a:t>period </a:t>
            </a:r>
            <a:r>
              <a:rPr dirty="0" sz="1100" spc="-75">
                <a:latin typeface="Arial"/>
                <a:cs typeface="Arial"/>
              </a:rPr>
              <a:t>as: </a:t>
            </a:r>
            <a:r>
              <a:rPr dirty="0" sz="1100" spc="-65" b="1">
                <a:latin typeface="Trebuchet MS"/>
                <a:cs typeface="Trebuchet MS"/>
              </a:rPr>
              <a:t>procDateYr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15">
                <a:latin typeface="Arial"/>
                <a:cs typeface="Arial"/>
              </a:rPr>
              <a:t>criteria: </a:t>
            </a:r>
            <a:r>
              <a:rPr dirty="0" sz="1100" spc="-70" b="1">
                <a:latin typeface="Trebuchet MS"/>
                <a:cs typeface="Trebuchet MS"/>
              </a:rPr>
              <a:t>procCode </a:t>
            </a:r>
            <a:r>
              <a:rPr dirty="0" sz="1100" spc="-95" b="1">
                <a:latin typeface="Trebuchet MS"/>
                <a:cs typeface="Trebuchet MS"/>
              </a:rPr>
              <a:t>= </a:t>
            </a:r>
            <a:r>
              <a:rPr dirty="0" sz="1100" spc="-75" b="1">
                <a:latin typeface="Trebuchet MS"/>
                <a:cs typeface="Trebuchet MS"/>
              </a:rPr>
              <a:t>COLO </a:t>
            </a:r>
            <a:r>
              <a:rPr dirty="0" sz="1100" spc="-60" b="1">
                <a:latin typeface="Trebuchet MS"/>
                <a:cs typeface="Trebuchet MS"/>
              </a:rPr>
              <a:t>(or</a:t>
            </a:r>
            <a:r>
              <a:rPr dirty="0" sz="1100" spc="-240" b="1">
                <a:latin typeface="Trebuchet MS"/>
                <a:cs typeface="Trebuchet MS"/>
              </a:rPr>
              <a:t> </a:t>
            </a:r>
            <a:r>
              <a:rPr dirty="0" sz="1100" spc="-75" b="1">
                <a:latin typeface="Trebuchet MS"/>
                <a:cs typeface="Trebuchet MS"/>
              </a:rPr>
              <a:t>procCode=HYST)</a:t>
            </a:r>
            <a:endParaRPr sz="1100">
              <a:latin typeface="Trebuchet MS"/>
              <a:cs typeface="Trebuchet MS"/>
            </a:endParaRPr>
          </a:p>
          <a:p>
            <a:pPr marL="469265" marR="53340" indent="-227965">
              <a:lnSpc>
                <a:spcPct val="10140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Arial"/>
                <a:cs typeface="Arial"/>
              </a:rPr>
              <a:t>Indicate </a:t>
            </a:r>
            <a:r>
              <a:rPr dirty="0" sz="1100" spc="-45">
                <a:latin typeface="Arial"/>
                <a:cs typeface="Arial"/>
              </a:rPr>
              <a:t>“Select Available </a:t>
            </a:r>
            <a:r>
              <a:rPr dirty="0" sz="1100" spc="-40">
                <a:latin typeface="Arial"/>
                <a:cs typeface="Arial"/>
              </a:rPr>
              <a:t>Variables”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25">
                <a:latin typeface="Arial"/>
                <a:cs typeface="Arial"/>
              </a:rPr>
              <a:t>(optional) </a:t>
            </a:r>
            <a:r>
              <a:rPr dirty="0" sz="1100" spc="-50">
                <a:latin typeface="Arial"/>
                <a:cs typeface="Arial"/>
              </a:rPr>
              <a:t>procID, </a:t>
            </a:r>
            <a:r>
              <a:rPr dirty="0" sz="1100" spc="-60">
                <a:latin typeface="Arial"/>
                <a:cs typeface="Arial"/>
              </a:rPr>
              <a:t>procCode, </a:t>
            </a:r>
            <a:r>
              <a:rPr dirty="0" sz="1100" spc="-40">
                <a:latin typeface="Arial"/>
                <a:cs typeface="Arial"/>
              </a:rPr>
              <a:t>dob, patID, </a:t>
            </a:r>
            <a:r>
              <a:rPr dirty="0" sz="1100" spc="-50">
                <a:latin typeface="Arial"/>
                <a:cs typeface="Arial"/>
              </a:rPr>
              <a:t>gender,  </a:t>
            </a:r>
            <a:r>
              <a:rPr dirty="0" sz="1100" spc="-45">
                <a:latin typeface="Arial"/>
                <a:cs typeface="Arial"/>
              </a:rPr>
              <a:t>procDate, </a:t>
            </a:r>
            <a:r>
              <a:rPr dirty="0" sz="1100" spc="-50">
                <a:latin typeface="Arial"/>
                <a:cs typeface="Arial"/>
              </a:rPr>
              <a:t>modelRiskAll, </a:t>
            </a:r>
            <a:r>
              <a:rPr dirty="0" sz="1100" spc="-85">
                <a:latin typeface="Arial"/>
                <a:cs typeface="Arial"/>
              </a:rPr>
              <a:t>asa, </a:t>
            </a:r>
            <a:r>
              <a:rPr dirty="0" sz="1100" spc="-55">
                <a:latin typeface="Arial"/>
                <a:cs typeface="Arial"/>
              </a:rPr>
              <a:t>anesthesia, </a:t>
            </a:r>
            <a:r>
              <a:rPr dirty="0" sz="1100" spc="-65">
                <a:latin typeface="Arial"/>
                <a:cs typeface="Arial"/>
              </a:rPr>
              <a:t>scope, </a:t>
            </a:r>
            <a:r>
              <a:rPr dirty="0" sz="1100" spc="-55">
                <a:latin typeface="Arial"/>
                <a:cs typeface="Arial"/>
              </a:rPr>
              <a:t>emergency, </a:t>
            </a:r>
            <a:r>
              <a:rPr dirty="0" sz="1100" spc="-30">
                <a:latin typeface="Arial"/>
                <a:cs typeface="Arial"/>
              </a:rPr>
              <a:t>trauma, </a:t>
            </a:r>
            <a:r>
              <a:rPr dirty="0" sz="1100" spc="-60">
                <a:latin typeface="Arial"/>
                <a:cs typeface="Arial"/>
              </a:rPr>
              <a:t>ageAtProc, </a:t>
            </a:r>
            <a:r>
              <a:rPr dirty="0" sz="1100" spc="-90">
                <a:latin typeface="Arial"/>
                <a:cs typeface="Arial"/>
              </a:rPr>
              <a:t>swClass,  </a:t>
            </a:r>
            <a:r>
              <a:rPr dirty="0" sz="1100" spc="-35">
                <a:latin typeface="Arial"/>
                <a:cs typeface="Arial"/>
              </a:rPr>
              <a:t>procDurationHr,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procDurationMin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rebuchet MS"/>
                <a:cs typeface="Trebuchet MS"/>
              </a:rPr>
              <a:t>Output </a:t>
            </a:r>
            <a:r>
              <a:rPr dirty="0" sz="1100" spc="-60" b="1">
                <a:latin typeface="Trebuchet MS"/>
                <a:cs typeface="Trebuchet MS"/>
              </a:rPr>
              <a:t>Option: </a:t>
            </a:r>
            <a:r>
              <a:rPr dirty="0" sz="1100" spc="-60">
                <a:latin typeface="Arial"/>
                <a:cs typeface="Arial"/>
              </a:rPr>
              <a:t>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65">
                <a:latin typeface="Arial"/>
                <a:cs typeface="Arial"/>
              </a:rPr>
              <a:t>SSI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70" b="1">
                <a:latin typeface="Trebuchet MS"/>
                <a:cs typeface="Trebuchet MS"/>
              </a:rPr>
              <a:t>Found </a:t>
            </a:r>
            <a:r>
              <a:rPr dirty="0" sz="1100" spc="-65" b="1">
                <a:latin typeface="Trebuchet MS"/>
                <a:cs typeface="Trebuchet MS"/>
              </a:rPr>
              <a:t>within: </a:t>
            </a:r>
            <a:r>
              <a:rPr dirty="0" sz="1100" spc="-55">
                <a:latin typeface="Arial"/>
                <a:cs typeface="Arial"/>
              </a:rPr>
              <a:t>Procedure-associated </a:t>
            </a:r>
            <a:r>
              <a:rPr dirty="0" sz="1100" spc="-25">
                <a:latin typeface="Arial"/>
                <a:cs typeface="Arial"/>
              </a:rPr>
              <a:t>Module </a:t>
            </a:r>
            <a:r>
              <a:rPr dirty="0" sz="1100" spc="-95">
                <a:latin typeface="Arial"/>
                <a:cs typeface="Arial"/>
              </a:rPr>
              <a:t>&gt;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170">
                <a:latin typeface="Arial"/>
                <a:cs typeface="Arial"/>
              </a:rPr>
              <a:t>SSI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65" b="1">
                <a:latin typeface="Trebuchet MS"/>
                <a:cs typeface="Trebuchet MS"/>
              </a:rPr>
              <a:t>Purpose: </a:t>
            </a:r>
            <a:r>
              <a:rPr dirty="0" sz="1100" spc="-40">
                <a:latin typeface="Arial"/>
                <a:cs typeface="Arial"/>
              </a:rPr>
              <a:t>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20">
                <a:latin typeface="Arial"/>
                <a:cs typeface="Arial"/>
              </a:rPr>
              <a:t>(or </a:t>
            </a:r>
            <a:r>
              <a:rPr dirty="0" sz="1100" spc="-145">
                <a:latin typeface="Arial"/>
                <a:cs typeface="Arial"/>
              </a:rPr>
              <a:t>HYST) </a:t>
            </a:r>
            <a:r>
              <a:rPr dirty="0" sz="1100" spc="-165">
                <a:latin typeface="Arial"/>
                <a:cs typeface="Arial"/>
              </a:rPr>
              <a:t>SSI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spc="-55" b="1">
                <a:latin typeface="Trebuchet MS"/>
                <a:cs typeface="Trebuchet MS"/>
              </a:rPr>
              <a:t>Suggested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Modifications:</a:t>
            </a:r>
            <a:endParaRPr sz="11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10">
                <a:latin typeface="Arial"/>
                <a:cs typeface="Arial"/>
              </a:rPr>
              <a:t>title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“&lt;Facility </a:t>
            </a:r>
            <a:r>
              <a:rPr dirty="0" sz="1100" spc="-80">
                <a:latin typeface="Arial"/>
                <a:cs typeface="Arial"/>
              </a:rPr>
              <a:t>ID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80">
                <a:latin typeface="Arial"/>
                <a:cs typeface="Arial"/>
              </a:rPr>
              <a:t>Freeze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&lt;Freeze </a:t>
            </a:r>
            <a:r>
              <a:rPr dirty="0" sz="1100" spc="-65">
                <a:latin typeface="Arial"/>
                <a:cs typeface="Arial"/>
              </a:rPr>
              <a:t>Date&gt; </a:t>
            </a:r>
            <a:r>
              <a:rPr dirty="0" sz="1100" spc="-50">
                <a:latin typeface="Arial"/>
                <a:cs typeface="Arial"/>
              </a:rPr>
              <a:t>&lt;procedure&gt; </a:t>
            </a:r>
            <a:r>
              <a:rPr dirty="0" sz="1100" spc="-135">
                <a:latin typeface="Arial"/>
                <a:cs typeface="Arial"/>
              </a:rPr>
              <a:t>SSI,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2016”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5">
                <a:latin typeface="Arial"/>
                <a:cs typeface="Arial"/>
              </a:rPr>
              <a:t>time </a:t>
            </a:r>
            <a:r>
              <a:rPr dirty="0" sz="1100" spc="-25">
                <a:latin typeface="Arial"/>
                <a:cs typeface="Arial"/>
              </a:rPr>
              <a:t>period </a:t>
            </a:r>
            <a:r>
              <a:rPr dirty="0" sz="1100" spc="-75">
                <a:latin typeface="Arial"/>
                <a:cs typeface="Arial"/>
              </a:rPr>
              <a:t>as: </a:t>
            </a:r>
            <a:r>
              <a:rPr dirty="0" sz="1100" spc="-65" b="1">
                <a:latin typeface="Trebuchet MS"/>
                <a:cs typeface="Trebuchet MS"/>
              </a:rPr>
              <a:t>specDateYr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15">
                <a:latin typeface="Arial"/>
                <a:cs typeface="Arial"/>
              </a:rPr>
              <a:t>criteria: </a:t>
            </a:r>
            <a:r>
              <a:rPr dirty="0" sz="1100" spc="-70" b="1">
                <a:latin typeface="Trebuchet MS"/>
                <a:cs typeface="Trebuchet MS"/>
              </a:rPr>
              <a:t>procCode </a:t>
            </a:r>
            <a:r>
              <a:rPr dirty="0" sz="1100" spc="-95" b="1">
                <a:latin typeface="Trebuchet MS"/>
                <a:cs typeface="Trebuchet MS"/>
              </a:rPr>
              <a:t>= </a:t>
            </a:r>
            <a:r>
              <a:rPr dirty="0" sz="1100" spc="-75" b="1">
                <a:latin typeface="Trebuchet MS"/>
                <a:cs typeface="Trebuchet MS"/>
              </a:rPr>
              <a:t>COLO </a:t>
            </a:r>
            <a:r>
              <a:rPr dirty="0" sz="1100" spc="-15">
                <a:latin typeface="Arial"/>
                <a:cs typeface="Arial"/>
              </a:rPr>
              <a:t>(or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75" b="1">
                <a:latin typeface="Trebuchet MS"/>
                <a:cs typeface="Trebuchet MS"/>
              </a:rPr>
              <a:t>procCode=HYST</a:t>
            </a:r>
            <a:r>
              <a:rPr dirty="0" sz="1100" spc="-7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Arial"/>
                <a:cs typeface="Arial"/>
              </a:rPr>
              <a:t>Indicate </a:t>
            </a:r>
            <a:r>
              <a:rPr dirty="0" sz="1100" spc="-5">
                <a:latin typeface="Arial"/>
                <a:cs typeface="Arial"/>
              </a:rPr>
              <a:t>“Sort”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(optional)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rebuchet MS"/>
                <a:cs typeface="Trebuchet MS"/>
              </a:rPr>
              <a:t>Output </a:t>
            </a:r>
            <a:r>
              <a:rPr dirty="0" sz="1100" spc="-60" b="1">
                <a:latin typeface="Trebuchet MS"/>
                <a:cs typeface="Trebuchet MS"/>
              </a:rPr>
              <a:t>Option: </a:t>
            </a:r>
            <a:r>
              <a:rPr dirty="0" sz="1100" spc="-60">
                <a:latin typeface="Arial"/>
                <a:cs typeface="Arial"/>
              </a:rPr>
              <a:t>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0" b="1">
                <a:latin typeface="Trebuchet MS"/>
                <a:cs typeface="Trebuchet MS"/>
              </a:rPr>
              <a:t>for </a:t>
            </a:r>
            <a:r>
              <a:rPr dirty="0" sz="1100" spc="-50" b="1">
                <a:latin typeface="Trebuchet MS"/>
                <a:cs typeface="Trebuchet MS"/>
              </a:rPr>
              <a:t>All </a:t>
            </a:r>
            <a:r>
              <a:rPr dirty="0" sz="1100" spc="-65" b="1">
                <a:latin typeface="Trebuchet MS"/>
                <a:cs typeface="Trebuchet MS"/>
              </a:rPr>
              <a:t>CDIF </a:t>
            </a:r>
            <a:r>
              <a:rPr dirty="0" sz="1100" spc="-55" b="1">
                <a:latin typeface="Trebuchet MS"/>
                <a:cs typeface="Trebuchet MS"/>
              </a:rPr>
              <a:t>LabID</a:t>
            </a:r>
            <a:r>
              <a:rPr dirty="0" sz="1100" spc="-260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Events</a:t>
            </a:r>
            <a:endParaRPr sz="1100">
              <a:latin typeface="Trebuchet MS"/>
              <a:cs typeface="Trebuchet MS"/>
            </a:endParaRPr>
          </a:p>
          <a:p>
            <a:pPr marL="12700" marR="806450">
              <a:lnSpc>
                <a:spcPct val="100899"/>
              </a:lnSpc>
              <a:spcBef>
                <a:spcPts val="10"/>
              </a:spcBef>
            </a:pPr>
            <a:r>
              <a:rPr dirty="0" sz="1100" spc="-70" b="1">
                <a:latin typeface="Trebuchet MS"/>
                <a:cs typeface="Trebuchet MS"/>
              </a:rPr>
              <a:t>Found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within: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MDRO/CDI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Module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145" b="1">
                <a:latin typeface="Trebuchet MS"/>
                <a:cs typeface="Trebuchet MS"/>
              </a:rPr>
              <a:t>–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LABID</a:t>
            </a:r>
            <a:r>
              <a:rPr dirty="0" sz="1100" spc="-90" b="1">
                <a:latin typeface="Trebuchet MS"/>
                <a:cs typeface="Trebuchet MS"/>
              </a:rPr>
              <a:t> </a:t>
            </a:r>
            <a:r>
              <a:rPr dirty="0" sz="1100" spc="-75" b="1">
                <a:latin typeface="Trebuchet MS"/>
                <a:cs typeface="Trebuchet MS"/>
              </a:rPr>
              <a:t>Event </a:t>
            </a:r>
            <a:r>
              <a:rPr dirty="0" sz="1100" spc="-60" b="1">
                <a:latin typeface="Trebuchet MS"/>
                <a:cs typeface="Trebuchet MS"/>
              </a:rPr>
              <a:t>Reporting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95">
                <a:latin typeface="Arial"/>
                <a:cs typeface="Arial"/>
              </a:rPr>
              <a:t>&gt;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All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105" b="1">
                <a:latin typeface="Trebuchet MS"/>
                <a:cs typeface="Trebuchet MS"/>
              </a:rPr>
              <a:t>C.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70" b="1">
                <a:latin typeface="Trebuchet MS"/>
                <a:cs typeface="Trebuchet MS"/>
              </a:rPr>
              <a:t>difficile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55" b="1">
                <a:latin typeface="Trebuchet MS"/>
                <a:cs typeface="Trebuchet MS"/>
              </a:rPr>
              <a:t>LabID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Events  Purpose: </a:t>
            </a:r>
            <a:r>
              <a:rPr dirty="0" sz="1100" spc="-40">
                <a:latin typeface="Arial"/>
                <a:cs typeface="Arial"/>
              </a:rPr>
              <a:t>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00" b="1">
                <a:latin typeface="Trebuchet MS"/>
                <a:cs typeface="Trebuchet MS"/>
              </a:rPr>
              <a:t>C. </a:t>
            </a:r>
            <a:r>
              <a:rPr dirty="0" sz="1100" spc="-70" b="1">
                <a:latin typeface="Trebuchet MS"/>
                <a:cs typeface="Trebuchet MS"/>
              </a:rPr>
              <a:t>difficile </a:t>
            </a:r>
            <a:r>
              <a:rPr dirty="0" sz="1100" spc="-60" b="1">
                <a:latin typeface="Trebuchet MS"/>
                <a:cs typeface="Trebuchet MS"/>
              </a:rPr>
              <a:t>LabID </a:t>
            </a:r>
            <a:r>
              <a:rPr dirty="0" sz="1100" spc="-65" b="1">
                <a:latin typeface="Trebuchet MS"/>
                <a:cs typeface="Trebuchet MS"/>
              </a:rPr>
              <a:t>Events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55" b="1">
                <a:latin typeface="Trebuchet MS"/>
                <a:cs typeface="Trebuchet MS"/>
              </a:rPr>
              <a:t>Suggested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Modifications:</a:t>
            </a:r>
            <a:endParaRPr sz="1100">
              <a:latin typeface="Trebuchet MS"/>
              <a:cs typeface="Trebuchet MS"/>
            </a:endParaRPr>
          </a:p>
          <a:p>
            <a:pPr marL="469265" marR="477520" indent="-227965">
              <a:lnSpc>
                <a:spcPct val="1018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10">
                <a:latin typeface="Arial"/>
                <a:cs typeface="Arial"/>
              </a:rPr>
              <a:t>title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“&lt;Facility </a:t>
            </a:r>
            <a:r>
              <a:rPr dirty="0" sz="1100" spc="-80">
                <a:latin typeface="Arial"/>
                <a:cs typeface="Arial"/>
              </a:rPr>
              <a:t>ID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80">
                <a:latin typeface="Arial"/>
                <a:cs typeface="Arial"/>
              </a:rPr>
              <a:t>Freeze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&lt;Freeze </a:t>
            </a:r>
            <a:r>
              <a:rPr dirty="0" sz="1100" spc="-65">
                <a:latin typeface="Arial"/>
                <a:cs typeface="Arial"/>
              </a:rPr>
              <a:t>Date&gt; </a:t>
            </a:r>
            <a:r>
              <a:rPr dirty="0" sz="1100" spc="-70" b="1">
                <a:latin typeface="Trebuchet MS"/>
                <a:cs typeface="Trebuchet MS"/>
              </a:rPr>
              <a:t>CDIF </a:t>
            </a:r>
            <a:r>
              <a:rPr dirty="0" sz="1100" spc="-55" b="1">
                <a:latin typeface="Trebuchet MS"/>
                <a:cs typeface="Trebuchet MS"/>
              </a:rPr>
              <a:t>LabID </a:t>
            </a:r>
            <a:r>
              <a:rPr dirty="0" sz="1100" spc="-75" b="1">
                <a:latin typeface="Trebuchet MS"/>
                <a:cs typeface="Trebuchet MS"/>
              </a:rPr>
              <a:t>Events,  </a:t>
            </a:r>
            <a:r>
              <a:rPr dirty="0" sz="1100" spc="-60" b="1">
                <a:latin typeface="Trebuchet MS"/>
                <a:cs typeface="Trebuchet MS"/>
              </a:rPr>
              <a:t>FacWideIN,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105" b="1">
                <a:latin typeface="Trebuchet MS"/>
                <a:cs typeface="Trebuchet MS"/>
              </a:rPr>
              <a:t>2016”</a:t>
            </a:r>
            <a:endParaRPr sz="11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5">
                <a:latin typeface="Arial"/>
                <a:cs typeface="Arial"/>
              </a:rPr>
              <a:t>time </a:t>
            </a:r>
            <a:r>
              <a:rPr dirty="0" sz="1100" spc="-25">
                <a:latin typeface="Arial"/>
                <a:cs typeface="Arial"/>
              </a:rPr>
              <a:t>period </a:t>
            </a:r>
            <a:r>
              <a:rPr dirty="0" sz="1100" spc="-75">
                <a:latin typeface="Arial"/>
                <a:cs typeface="Arial"/>
              </a:rPr>
              <a:t>as: </a:t>
            </a:r>
            <a:r>
              <a:rPr dirty="0" sz="1100" spc="-65" b="1">
                <a:latin typeface="Trebuchet MS"/>
                <a:cs typeface="Trebuchet MS"/>
              </a:rPr>
              <a:t>specDateYr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15">
                <a:latin typeface="Arial"/>
                <a:cs typeface="Arial"/>
              </a:rPr>
              <a:t>criteria: </a:t>
            </a:r>
            <a:r>
              <a:rPr dirty="0" sz="1100" spc="-60">
                <a:latin typeface="Arial"/>
                <a:cs typeface="Arial"/>
              </a:rPr>
              <a:t>“</a:t>
            </a:r>
            <a:r>
              <a:rPr dirty="0" sz="1100" spc="-60" b="1">
                <a:latin typeface="Trebuchet MS"/>
                <a:cs typeface="Trebuchet MS"/>
              </a:rPr>
              <a:t>cdif”</a:t>
            </a:r>
            <a:r>
              <a:rPr dirty="0" sz="1100" spc="-225" b="1">
                <a:latin typeface="Trebuchet MS"/>
                <a:cs typeface="Trebuchet MS"/>
              </a:rPr>
              <a:t> </a:t>
            </a:r>
            <a:r>
              <a:rPr dirty="0" sz="1100" spc="-110" b="1">
                <a:latin typeface="Trebuchet MS"/>
                <a:cs typeface="Trebuchet MS"/>
              </a:rPr>
              <a:t>=Y,</a:t>
            </a:r>
            <a:endParaRPr sz="11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Arial"/>
                <a:cs typeface="Arial"/>
              </a:rPr>
              <a:t>Indicate </a:t>
            </a:r>
            <a:r>
              <a:rPr dirty="0" sz="1100" spc="-5">
                <a:latin typeface="Arial"/>
                <a:cs typeface="Arial"/>
              </a:rPr>
              <a:t>“Sort”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(optional)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 b="1">
                <a:latin typeface="Trebuchet MS"/>
                <a:cs typeface="Trebuchet MS"/>
              </a:rPr>
              <a:t>Output </a:t>
            </a:r>
            <a:r>
              <a:rPr dirty="0" sz="1100" spc="-60" b="1">
                <a:latin typeface="Trebuchet MS"/>
                <a:cs typeface="Trebuchet MS"/>
              </a:rPr>
              <a:t>Option: </a:t>
            </a:r>
            <a:r>
              <a:rPr dirty="0" sz="1100" spc="-60">
                <a:latin typeface="Arial"/>
                <a:cs typeface="Arial"/>
              </a:rPr>
              <a:t>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0" b="1">
                <a:latin typeface="Trebuchet MS"/>
                <a:cs typeface="Trebuchet MS"/>
              </a:rPr>
              <a:t>for </a:t>
            </a:r>
            <a:r>
              <a:rPr dirty="0" sz="1100" spc="-50" b="1">
                <a:latin typeface="Trebuchet MS"/>
                <a:cs typeface="Trebuchet MS"/>
              </a:rPr>
              <a:t>All </a:t>
            </a:r>
            <a:r>
              <a:rPr dirty="0" sz="1100" b="1">
                <a:latin typeface="Trebuchet MS"/>
                <a:cs typeface="Trebuchet MS"/>
              </a:rPr>
              <a:t>MRSA</a:t>
            </a:r>
            <a:r>
              <a:rPr dirty="0" sz="1100" spc="-245" b="1">
                <a:latin typeface="Trebuchet MS"/>
                <a:cs typeface="Trebuchet MS"/>
              </a:rPr>
              <a:t> </a:t>
            </a:r>
            <a:r>
              <a:rPr dirty="0" sz="1100" spc="-55" b="1">
                <a:latin typeface="Trebuchet MS"/>
                <a:cs typeface="Trebuchet MS"/>
              </a:rPr>
              <a:t>LabID </a:t>
            </a:r>
            <a:r>
              <a:rPr dirty="0" sz="1100" spc="-65" b="1">
                <a:latin typeface="Trebuchet MS"/>
                <a:cs typeface="Trebuchet MS"/>
              </a:rPr>
              <a:t>Events</a:t>
            </a:r>
            <a:endParaRPr sz="1100">
              <a:latin typeface="Trebuchet MS"/>
              <a:cs typeface="Trebuchet MS"/>
            </a:endParaRPr>
          </a:p>
          <a:p>
            <a:pPr marL="12700" marR="1027430">
              <a:lnSpc>
                <a:spcPct val="101800"/>
              </a:lnSpc>
            </a:pPr>
            <a:r>
              <a:rPr dirty="0" sz="1100" spc="-70" b="1">
                <a:latin typeface="Trebuchet MS"/>
                <a:cs typeface="Trebuchet MS"/>
              </a:rPr>
              <a:t>Found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within: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MDRO/CDI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Module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145" b="1">
                <a:latin typeface="Trebuchet MS"/>
                <a:cs typeface="Trebuchet MS"/>
              </a:rPr>
              <a:t>–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LABID</a:t>
            </a:r>
            <a:r>
              <a:rPr dirty="0" sz="1100" spc="-90" b="1">
                <a:latin typeface="Trebuchet MS"/>
                <a:cs typeface="Trebuchet MS"/>
              </a:rPr>
              <a:t> </a:t>
            </a:r>
            <a:r>
              <a:rPr dirty="0" sz="1100" spc="-75" b="1">
                <a:latin typeface="Trebuchet MS"/>
                <a:cs typeface="Trebuchet MS"/>
              </a:rPr>
              <a:t>Event </a:t>
            </a:r>
            <a:r>
              <a:rPr dirty="0" sz="1100" spc="-60" b="1">
                <a:latin typeface="Trebuchet MS"/>
                <a:cs typeface="Trebuchet MS"/>
              </a:rPr>
              <a:t>Reporting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-95">
                <a:latin typeface="Arial"/>
                <a:cs typeface="Arial"/>
              </a:rPr>
              <a:t>&gt;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All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MRSA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55" b="1">
                <a:latin typeface="Trebuchet MS"/>
                <a:cs typeface="Trebuchet MS"/>
              </a:rPr>
              <a:t>LabID</a:t>
            </a:r>
            <a:r>
              <a:rPr dirty="0" sz="1100" spc="-90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Events  Purpose: </a:t>
            </a:r>
            <a:r>
              <a:rPr dirty="0" sz="1100" spc="-40">
                <a:latin typeface="Arial"/>
                <a:cs typeface="Arial"/>
              </a:rPr>
              <a:t>Obtain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50" b="1">
                <a:latin typeface="Trebuchet MS"/>
                <a:cs typeface="Trebuchet MS"/>
              </a:rPr>
              <a:t>All </a:t>
            </a:r>
            <a:r>
              <a:rPr dirty="0" sz="1100" b="1">
                <a:latin typeface="Trebuchet MS"/>
                <a:cs typeface="Trebuchet MS"/>
              </a:rPr>
              <a:t>MRSA </a:t>
            </a:r>
            <a:r>
              <a:rPr dirty="0" sz="1100" spc="-45" b="1">
                <a:latin typeface="Trebuchet MS"/>
                <a:cs typeface="Trebuchet MS"/>
              </a:rPr>
              <a:t>Blood </a:t>
            </a:r>
            <a:r>
              <a:rPr dirty="0" sz="1100" spc="-55" b="1">
                <a:latin typeface="Trebuchet MS"/>
                <a:cs typeface="Trebuchet MS"/>
              </a:rPr>
              <a:t>LabID </a:t>
            </a:r>
            <a:r>
              <a:rPr dirty="0" sz="1100" spc="-65" b="1">
                <a:latin typeface="Trebuchet MS"/>
                <a:cs typeface="Trebuchet MS"/>
              </a:rPr>
              <a:t>Events </a:t>
            </a:r>
            <a:r>
              <a:rPr dirty="0" sz="1100" spc="-55" b="1">
                <a:latin typeface="Trebuchet MS"/>
                <a:cs typeface="Trebuchet MS"/>
              </a:rPr>
              <a:t>FacWideIN  Suggested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Modifications:</a:t>
            </a:r>
            <a:endParaRPr sz="1100">
              <a:latin typeface="Trebuchet MS"/>
              <a:cs typeface="Trebuchet MS"/>
            </a:endParaRPr>
          </a:p>
          <a:p>
            <a:pPr marL="469265" marR="55880" indent="-227965">
              <a:lnSpc>
                <a:spcPct val="1018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 </a:t>
            </a:r>
            <a:r>
              <a:rPr dirty="0" sz="1100" spc="10">
                <a:latin typeface="Arial"/>
                <a:cs typeface="Arial"/>
              </a:rPr>
              <a:t>title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“&lt;Facility </a:t>
            </a:r>
            <a:r>
              <a:rPr dirty="0" sz="1100" spc="-80">
                <a:latin typeface="Arial"/>
                <a:cs typeface="Arial"/>
              </a:rPr>
              <a:t>ID </a:t>
            </a:r>
            <a:r>
              <a:rPr dirty="0" sz="1100" spc="-95">
                <a:latin typeface="Arial"/>
                <a:cs typeface="Arial"/>
              </a:rPr>
              <a:t>&gt; </a:t>
            </a:r>
            <a:r>
              <a:rPr dirty="0" sz="1100" spc="-80">
                <a:latin typeface="Arial"/>
                <a:cs typeface="Arial"/>
              </a:rPr>
              <a:t>Freeze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&lt;Freeze </a:t>
            </a:r>
            <a:r>
              <a:rPr dirty="0" sz="1100" spc="-65">
                <a:latin typeface="Arial"/>
                <a:cs typeface="Arial"/>
              </a:rPr>
              <a:t>Date&gt; </a:t>
            </a:r>
            <a:r>
              <a:rPr dirty="0" sz="1100" b="1">
                <a:latin typeface="Trebuchet MS"/>
                <a:cs typeface="Trebuchet MS"/>
              </a:rPr>
              <a:t>MRSA</a:t>
            </a:r>
            <a:r>
              <a:rPr dirty="0" sz="1100" spc="-23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Blood </a:t>
            </a:r>
            <a:r>
              <a:rPr dirty="0" sz="1100" spc="-55" b="1">
                <a:latin typeface="Trebuchet MS"/>
                <a:cs typeface="Trebuchet MS"/>
              </a:rPr>
              <a:t>LabID </a:t>
            </a:r>
            <a:r>
              <a:rPr dirty="0" sz="1100" spc="-65" b="1">
                <a:latin typeface="Trebuchet MS"/>
                <a:cs typeface="Trebuchet MS"/>
              </a:rPr>
              <a:t>Events  </a:t>
            </a:r>
            <a:r>
              <a:rPr dirty="0" sz="1100" spc="-60" b="1">
                <a:latin typeface="Trebuchet MS"/>
                <a:cs typeface="Trebuchet MS"/>
              </a:rPr>
              <a:t>FacWideIN,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105" b="1">
                <a:latin typeface="Trebuchet MS"/>
                <a:cs typeface="Trebuchet MS"/>
              </a:rPr>
              <a:t>2016”</a:t>
            </a:r>
            <a:endParaRPr sz="11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5">
                <a:latin typeface="Arial"/>
                <a:cs typeface="Arial"/>
              </a:rPr>
              <a:t>time </a:t>
            </a:r>
            <a:r>
              <a:rPr dirty="0" sz="1100" spc="-25">
                <a:latin typeface="Arial"/>
                <a:cs typeface="Arial"/>
              </a:rPr>
              <a:t>period </a:t>
            </a:r>
            <a:r>
              <a:rPr dirty="0" sz="1100" spc="-75">
                <a:latin typeface="Arial"/>
                <a:cs typeface="Arial"/>
              </a:rPr>
              <a:t>as: </a:t>
            </a:r>
            <a:r>
              <a:rPr dirty="0" sz="1100" spc="-65" b="1">
                <a:latin typeface="Trebuchet MS"/>
                <a:cs typeface="Trebuchet MS"/>
              </a:rPr>
              <a:t>specDateYr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8693225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13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895985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816600" cy="138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65">
                <a:latin typeface="Arial"/>
                <a:cs typeface="Arial"/>
              </a:rPr>
              <a:t>Specify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15">
                <a:latin typeface="Arial"/>
                <a:cs typeface="Arial"/>
              </a:rPr>
              <a:t>criteria: </a:t>
            </a:r>
            <a:r>
              <a:rPr dirty="0" sz="1100" spc="-100" b="1">
                <a:latin typeface="Trebuchet MS"/>
                <a:cs typeface="Trebuchet MS"/>
              </a:rPr>
              <a:t>“mrsa”=Y, </a:t>
            </a:r>
            <a:r>
              <a:rPr dirty="0" sz="1100" spc="-85" b="1">
                <a:latin typeface="Trebuchet MS"/>
                <a:cs typeface="Trebuchet MS"/>
              </a:rPr>
              <a:t>“SpecimenSource”=</a:t>
            </a:r>
            <a:r>
              <a:rPr dirty="0" sz="1100" spc="-165" b="1">
                <a:latin typeface="Trebuchet MS"/>
                <a:cs typeface="Trebuchet MS"/>
              </a:rPr>
              <a:t> </a:t>
            </a:r>
            <a:r>
              <a:rPr dirty="0" sz="1100" spc="-70" b="1">
                <a:latin typeface="Trebuchet MS"/>
                <a:cs typeface="Trebuchet MS"/>
              </a:rPr>
              <a:t>(BLDSPC)</a:t>
            </a:r>
            <a:endParaRPr sz="11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35">
                <a:latin typeface="Arial"/>
                <a:cs typeface="Arial"/>
              </a:rPr>
              <a:t>Indicate </a:t>
            </a:r>
            <a:r>
              <a:rPr dirty="0" sz="1100" spc="-5">
                <a:latin typeface="Arial"/>
                <a:cs typeface="Arial"/>
              </a:rPr>
              <a:t>“Sort”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(optional)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-90" b="1">
                <a:solidFill>
                  <a:srgbClr val="4F81BC"/>
                </a:solidFill>
                <a:latin typeface="Georgia"/>
                <a:cs typeface="Georgia"/>
              </a:rPr>
              <a:t>9.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Request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selected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medical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records in advance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facility</a:t>
            </a:r>
            <a:r>
              <a:rPr dirty="0" sz="1100" spc="1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Georgia"/>
                <a:cs typeface="Georgia"/>
              </a:rPr>
              <a:t>site-visit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" spc="-45">
                <a:latin typeface="Arial"/>
                <a:cs typeface="Arial"/>
              </a:rPr>
              <a:t>Submit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request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secure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fashion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so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they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can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arrange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access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your visit.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8693225"/>
            <a:ext cx="1790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14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51396"/>
            <a:ext cx="6028690" cy="29864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330"/>
              </a:spcBef>
            </a:pP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Chapter 4: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600" spc="-125" b="1">
                <a:solidFill>
                  <a:srgbClr val="4F81BC"/>
                </a:solidFill>
                <a:latin typeface="Georgia"/>
                <a:cs typeface="Georgia"/>
              </a:rPr>
              <a:t>Sampling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600" spc="-95" b="1">
                <a:solidFill>
                  <a:srgbClr val="4F81BC"/>
                </a:solidFill>
                <a:latin typeface="Georgia"/>
                <a:cs typeface="Georgia"/>
              </a:rPr>
              <a:t>Facilities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Medical</a:t>
            </a:r>
            <a:r>
              <a:rPr dirty="0" sz="1600" spc="114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5" b="1">
                <a:solidFill>
                  <a:srgbClr val="4F81BC"/>
                </a:solidFill>
                <a:latin typeface="Georgia"/>
                <a:cs typeface="Georgia"/>
              </a:rPr>
              <a:t>Records</a:t>
            </a:r>
            <a:endParaRPr sz="1600">
              <a:latin typeface="Georgia"/>
              <a:cs typeface="Georgia"/>
            </a:endParaRPr>
          </a:p>
          <a:p>
            <a:pPr marL="70485" marR="5080">
              <a:lnSpc>
                <a:spcPct val="116700"/>
              </a:lnSpc>
              <a:spcBef>
                <a:spcPts val="725"/>
              </a:spcBef>
            </a:pP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Facility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Sampling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Overview </a:t>
            </a:r>
            <a:r>
              <a:rPr dirty="0" sz="1300" spc="-60" b="1">
                <a:solidFill>
                  <a:srgbClr val="4F81BC"/>
                </a:solidFill>
                <a:latin typeface="Georgia"/>
                <a:cs typeface="Georgia"/>
              </a:rPr>
              <a:t>(see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detailed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algorithm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in </a:t>
            </a:r>
            <a:r>
              <a:rPr dirty="0" u="sng" sz="1300" spc="-9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 action="ppaction://hlinksldjump"/>
              </a:rPr>
              <a:t>Appendix </a:t>
            </a:r>
            <a:r>
              <a:rPr dirty="0" u="sng" sz="1300" spc="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 action="ppaction://hlinksldjump"/>
              </a:rPr>
              <a:t>1.1</a:t>
            </a:r>
            <a:r>
              <a:rPr dirty="0" sz="1300" spc="20" b="1">
                <a:solidFill>
                  <a:srgbClr val="4F81BC"/>
                </a:solidFill>
                <a:latin typeface="Georgia"/>
                <a:cs typeface="Georgia"/>
              </a:rPr>
              <a:t>)  </a:t>
            </a:r>
            <a:r>
              <a:rPr dirty="0" sz="1100" spc="-40">
                <a:latin typeface="Arial"/>
                <a:cs typeface="Arial"/>
              </a:rPr>
              <a:t>Validators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55">
                <a:latin typeface="Arial"/>
                <a:cs typeface="Arial"/>
              </a:rPr>
              <a:t>encouraged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45">
                <a:latin typeface="Arial"/>
                <a:cs typeface="Arial"/>
              </a:rPr>
              <a:t>ranking </a:t>
            </a:r>
            <a:r>
              <a:rPr dirty="0" sz="1100" spc="-35">
                <a:latin typeface="Arial"/>
                <a:cs typeface="Arial"/>
              </a:rPr>
              <a:t>algorithms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0">
                <a:latin typeface="Arial"/>
                <a:cs typeface="Arial"/>
              </a:rPr>
              <a:t>Appendix 1.1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six </a:t>
            </a:r>
            <a:r>
              <a:rPr dirty="0" sz="1100" spc="-80">
                <a:latin typeface="Arial"/>
                <a:cs typeface="Arial"/>
              </a:rPr>
              <a:t>HAI  </a:t>
            </a:r>
            <a:r>
              <a:rPr dirty="0" sz="1100" spc="-40">
                <a:latin typeface="Arial"/>
                <a:cs typeface="Arial"/>
              </a:rPr>
              <a:t>types.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validated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45">
                <a:latin typeface="Arial"/>
                <a:cs typeface="Arial"/>
              </a:rPr>
              <a:t>types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45">
                <a:latin typeface="Arial"/>
                <a:cs typeface="Arial"/>
              </a:rPr>
              <a:t>acute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40">
                <a:latin typeface="Arial"/>
                <a:cs typeface="Arial"/>
              </a:rPr>
              <a:t>hospitals, </a:t>
            </a:r>
            <a:r>
              <a:rPr dirty="0" sz="1100" spc="-50">
                <a:latin typeface="Arial"/>
                <a:cs typeface="Arial"/>
              </a:rPr>
              <a:t>separate  rankings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acute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hospitals, </a:t>
            </a:r>
            <a:r>
              <a:rPr dirty="0" sz="1100" spc="-25">
                <a:latin typeface="Arial"/>
                <a:cs typeface="Arial"/>
              </a:rPr>
              <a:t>long-term </a:t>
            </a:r>
            <a:r>
              <a:rPr dirty="0" sz="1100" spc="-45">
                <a:latin typeface="Arial"/>
                <a:cs typeface="Arial"/>
              </a:rPr>
              <a:t>acute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40">
                <a:latin typeface="Arial"/>
                <a:cs typeface="Arial"/>
              </a:rPr>
              <a:t>hospitals </a:t>
            </a:r>
            <a:r>
              <a:rPr dirty="0" sz="1100" spc="-105">
                <a:latin typeface="Arial"/>
                <a:cs typeface="Arial"/>
              </a:rPr>
              <a:t>(LTACs),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15">
                <a:latin typeface="Arial"/>
                <a:cs typeface="Arial"/>
              </a:rPr>
              <a:t>inpatient rehabilitation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90">
                <a:latin typeface="Arial"/>
                <a:cs typeface="Arial"/>
              </a:rPr>
              <a:t>(IRFs).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35">
                <a:latin typeface="Arial"/>
                <a:cs typeface="Arial"/>
              </a:rPr>
              <a:t>provide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60">
                <a:latin typeface="Arial"/>
                <a:cs typeface="Arial"/>
              </a:rPr>
              <a:t>system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assigning </a:t>
            </a:r>
            <a:r>
              <a:rPr dirty="0" sz="1100" spc="-25">
                <a:latin typeface="Arial"/>
                <a:cs typeface="Arial"/>
              </a:rPr>
              <a:t>relative </a:t>
            </a:r>
            <a:r>
              <a:rPr dirty="0" sz="1100" spc="-5">
                <a:latin typeface="Arial"/>
                <a:cs typeface="Arial"/>
              </a:rPr>
              <a:t>priority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each 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HAI. </a:t>
            </a:r>
            <a:r>
              <a:rPr dirty="0" sz="1100" spc="-85">
                <a:latin typeface="Arial"/>
                <a:cs typeface="Arial"/>
              </a:rPr>
              <a:t>Even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40">
                <a:latin typeface="Arial"/>
                <a:cs typeface="Arial"/>
              </a:rPr>
              <a:t>planning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conduct </a:t>
            </a:r>
            <a:r>
              <a:rPr dirty="0" sz="1100" spc="-25">
                <a:latin typeface="Arial"/>
                <a:cs typeface="Arial"/>
              </a:rPr>
              <a:t>validation, this </a:t>
            </a:r>
            <a:r>
              <a:rPr dirty="0" sz="1100" spc="-45">
                <a:latin typeface="Arial"/>
                <a:cs typeface="Arial"/>
              </a:rPr>
              <a:t>ranking </a:t>
            </a:r>
            <a:r>
              <a:rPr dirty="0" sz="1100" spc="-20">
                <a:latin typeface="Arial"/>
                <a:cs typeface="Arial"/>
              </a:rPr>
              <a:t>activity </a:t>
            </a:r>
            <a:r>
              <a:rPr dirty="0" sz="1100" spc="-45">
                <a:latin typeface="Arial"/>
                <a:cs typeface="Arial"/>
              </a:rPr>
              <a:t>provides  </a:t>
            </a:r>
            <a:r>
              <a:rPr dirty="0" sz="1100" spc="-65">
                <a:latin typeface="Arial"/>
                <a:cs typeface="Arial"/>
              </a:rPr>
              <a:t>awareness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40">
                <a:latin typeface="Arial"/>
                <a:cs typeface="Arial"/>
              </a:rPr>
              <a:t>highly </a:t>
            </a:r>
            <a:r>
              <a:rPr dirty="0" sz="1100" spc="-65">
                <a:latin typeface="Arial"/>
                <a:cs typeface="Arial"/>
              </a:rPr>
              <a:t>exposed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0">
                <a:latin typeface="Arial"/>
                <a:cs typeface="Arial"/>
              </a:rPr>
              <a:t>high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5">
                <a:latin typeface="Arial"/>
                <a:cs typeface="Arial"/>
              </a:rPr>
              <a:t>low </a:t>
            </a:r>
            <a:r>
              <a:rPr dirty="0" sz="1100" spc="-35">
                <a:latin typeface="Arial"/>
                <a:cs typeface="Arial"/>
              </a:rPr>
              <a:t>event  </a:t>
            </a:r>
            <a:r>
              <a:rPr dirty="0" sz="1100" spc="-45">
                <a:latin typeface="Arial"/>
                <a:cs typeface="Arial"/>
              </a:rPr>
              <a:t>outcomes.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75">
                <a:latin typeface="Arial"/>
                <a:cs typeface="Arial"/>
              </a:rPr>
              <a:t>analyses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evaluate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completeness, </a:t>
            </a:r>
            <a:r>
              <a:rPr dirty="0" sz="1100" spc="-40">
                <a:latin typeface="Arial"/>
                <a:cs typeface="Arial"/>
              </a:rPr>
              <a:t>timeliness,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50">
                <a:latin typeface="Arial"/>
                <a:cs typeface="Arial"/>
              </a:rPr>
              <a:t>are  encouraged.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particular, targeted </a:t>
            </a:r>
            <a:r>
              <a:rPr dirty="0" sz="1100" spc="-50">
                <a:latin typeface="Arial"/>
                <a:cs typeface="Arial"/>
              </a:rPr>
              <a:t>sampling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hospitals </a:t>
            </a:r>
            <a:r>
              <a:rPr dirty="0" sz="1100" spc="-25">
                <a:latin typeface="Arial"/>
                <a:cs typeface="Arial"/>
              </a:rPr>
              <a:t>performing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be  </a:t>
            </a:r>
            <a:r>
              <a:rPr dirty="0" sz="1100" spc="-30">
                <a:latin typeface="Arial"/>
                <a:cs typeface="Arial"/>
              </a:rPr>
              <a:t>audited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55">
                <a:latin typeface="Arial"/>
                <a:cs typeface="Arial"/>
              </a:rPr>
              <a:t>themselves </a:t>
            </a:r>
            <a:r>
              <a:rPr dirty="0" sz="1100" spc="-40">
                <a:latin typeface="Arial"/>
                <a:cs typeface="Arial"/>
              </a:rPr>
              <a:t>requires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5">
                <a:latin typeface="Arial"/>
                <a:cs typeface="Arial"/>
              </a:rPr>
              <a:t>risk-adjustment </a:t>
            </a:r>
            <a:r>
              <a:rPr dirty="0" sz="1100" spc="-45">
                <a:latin typeface="Arial"/>
                <a:cs typeface="Arial"/>
              </a:rPr>
              <a:t>variables </a:t>
            </a:r>
            <a:r>
              <a:rPr dirty="0" sz="1100" spc="-50">
                <a:latin typeface="Arial"/>
                <a:cs typeface="Arial"/>
              </a:rPr>
              <a:t>(e.g., </a:t>
            </a:r>
            <a:r>
              <a:rPr dirty="0" sz="1100" spc="-145">
                <a:latin typeface="Arial"/>
                <a:cs typeface="Arial"/>
              </a:rPr>
              <a:t>ASA  </a:t>
            </a:r>
            <a:r>
              <a:rPr dirty="0" sz="1100" spc="-55">
                <a:latin typeface="Arial"/>
                <a:cs typeface="Arial"/>
              </a:rPr>
              <a:t>score, anesthesia,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20">
                <a:latin typeface="Arial"/>
                <a:cs typeface="Arial"/>
              </a:rPr>
              <a:t>duration)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complete. </a:t>
            </a:r>
            <a:r>
              <a:rPr dirty="0" sz="1100" spc="-65">
                <a:latin typeface="Arial"/>
                <a:cs typeface="Arial"/>
              </a:rPr>
              <a:t>Analysis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 spc="-50">
                <a:latin typeface="Arial"/>
                <a:cs typeface="Arial"/>
              </a:rPr>
              <a:t>completeness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these variables 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30">
                <a:latin typeface="Arial"/>
                <a:cs typeface="Arial"/>
              </a:rPr>
              <a:t>before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45">
                <a:latin typeface="Arial"/>
                <a:cs typeface="Arial"/>
              </a:rPr>
              <a:t>ranked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65">
                <a:latin typeface="Arial"/>
                <a:cs typeface="Arial"/>
              </a:rPr>
              <a:t>SSI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52" y="3490595"/>
            <a:ext cx="5938520" cy="6889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Ultimately,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validation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resources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must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weighed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decisions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made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as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which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HAIs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will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endParaRPr sz="1100">
              <a:latin typeface="Trebuchet MS"/>
              <a:cs typeface="Trebuchet MS"/>
            </a:endParaRPr>
          </a:p>
          <a:p>
            <a:pPr algn="just" marL="67945" marR="179705">
              <a:lnSpc>
                <a:spcPct val="101800"/>
              </a:lnSpc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validated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based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on past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validation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work, need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 information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on data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quality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training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needs,  unrealized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disease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prevention,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perceived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utility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for prevention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activities. 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facility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rankings 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help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</a:t>
            </a:r>
            <a:r>
              <a:rPr dirty="0" sz="1100" spc="-10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logistical</a:t>
            </a:r>
            <a:r>
              <a:rPr dirty="0" sz="1100" spc="-10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planning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when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these</a:t>
            </a:r>
            <a:r>
              <a:rPr dirty="0" sz="1100" spc="-10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considerations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are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weighed.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139920"/>
            <a:ext cx="5973445" cy="4772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12065" indent="-228600">
              <a:lnSpc>
                <a:spcPct val="116799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recommended</a:t>
            </a:r>
            <a:r>
              <a:rPr dirty="0" sz="1100" spc="-50">
                <a:latin typeface="Arial"/>
                <a:cs typeface="Arial"/>
              </a:rPr>
              <a:t> approach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selection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targeted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prioritize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validation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where 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most </a:t>
            </a:r>
            <a:r>
              <a:rPr dirty="0" sz="1100" spc="-45">
                <a:latin typeface="Arial"/>
                <a:cs typeface="Arial"/>
              </a:rPr>
              <a:t>expected.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25">
                <a:latin typeface="Arial"/>
                <a:cs typeface="Arial"/>
              </a:rPr>
              <a:t>minimum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validated </a:t>
            </a:r>
            <a:r>
              <a:rPr dirty="0" sz="1100" spc="-5">
                <a:latin typeface="Arial"/>
                <a:cs typeface="Arial"/>
              </a:rPr>
              <a:t>(with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45">
                <a:latin typeface="Arial"/>
                <a:cs typeface="Arial"/>
              </a:rPr>
              <a:t>recommended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minimum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HAI:</a:t>
            </a:r>
            <a:endParaRPr sz="11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dirty="0" sz="1100" spc="-60">
                <a:latin typeface="Arial"/>
                <a:cs typeface="Arial"/>
              </a:rPr>
              <a:t>Smaller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states/jurisdictions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20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fewer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</a:t>
            </a:r>
            <a:endParaRPr sz="1100">
              <a:latin typeface="Arial"/>
              <a:cs typeface="Arial"/>
            </a:endParaRPr>
          </a:p>
          <a:p>
            <a:pPr lvl="1" marL="697865" marR="82550" indent="-228600">
              <a:lnSpc>
                <a:spcPct val="116399"/>
              </a:lnSpc>
              <a:spcBef>
                <a:spcPts val="1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dirty="0" sz="1100" spc="-25">
                <a:latin typeface="Arial"/>
                <a:cs typeface="Arial"/>
              </a:rPr>
              <a:t>Medium </a:t>
            </a:r>
            <a:r>
              <a:rPr dirty="0" sz="1100" spc="-50">
                <a:latin typeface="Arial"/>
                <a:cs typeface="Arial"/>
              </a:rPr>
              <a:t>states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21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149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45">
                <a:latin typeface="Arial"/>
                <a:cs typeface="Arial"/>
              </a:rPr>
              <a:t>least </a:t>
            </a:r>
            <a:r>
              <a:rPr dirty="0" sz="1100" spc="-60">
                <a:latin typeface="Arial"/>
                <a:cs typeface="Arial"/>
              </a:rPr>
              <a:t>18 </a:t>
            </a:r>
            <a:r>
              <a:rPr dirty="0" sz="1100" spc="-30">
                <a:latin typeface="Arial"/>
                <a:cs typeface="Arial"/>
              </a:rPr>
              <a:t>targeted facilities </a:t>
            </a:r>
            <a:r>
              <a:rPr dirty="0" sz="1100" spc="-50">
                <a:latin typeface="Arial"/>
                <a:cs typeface="Arial"/>
              </a:rPr>
              <a:t>plus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30">
                <a:latin typeface="Arial"/>
                <a:cs typeface="Arial"/>
              </a:rPr>
              <a:t>5% 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remaining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endParaRPr sz="1100">
              <a:latin typeface="Arial"/>
              <a:cs typeface="Arial"/>
            </a:endParaRPr>
          </a:p>
          <a:p>
            <a:pPr lvl="1" marL="697865" marR="39370" indent="-228600">
              <a:lnSpc>
                <a:spcPct val="117300"/>
              </a:lnSpc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dirty="0" sz="1100" spc="-60">
                <a:latin typeface="Arial"/>
                <a:cs typeface="Arial"/>
              </a:rPr>
              <a:t>Larger </a:t>
            </a:r>
            <a:r>
              <a:rPr dirty="0" sz="1100" spc="-45">
                <a:latin typeface="Arial"/>
                <a:cs typeface="Arial"/>
              </a:rPr>
              <a:t>states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23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150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45">
                <a:latin typeface="Arial"/>
                <a:cs typeface="Arial"/>
              </a:rPr>
              <a:t>least </a:t>
            </a:r>
            <a:r>
              <a:rPr dirty="0" sz="1100" spc="-60">
                <a:latin typeface="Arial"/>
                <a:cs typeface="Arial"/>
              </a:rPr>
              <a:t>21 </a:t>
            </a:r>
            <a:r>
              <a:rPr dirty="0" sz="1100" spc="-30">
                <a:latin typeface="Arial"/>
                <a:cs typeface="Arial"/>
              </a:rPr>
              <a:t>targeted facilities </a:t>
            </a:r>
            <a:r>
              <a:rPr dirty="0" sz="1100" spc="-50">
                <a:latin typeface="Arial"/>
                <a:cs typeface="Arial"/>
              </a:rPr>
              <a:t>plus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30">
                <a:latin typeface="Arial"/>
                <a:cs typeface="Arial"/>
              </a:rPr>
              <a:t>5% 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remaining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Ranking</a:t>
            </a:r>
            <a:r>
              <a:rPr dirty="0" sz="11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Algorithm</a:t>
            </a:r>
            <a:endParaRPr sz="11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HAI,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70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predicted/expected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events.</a:t>
            </a:r>
            <a:endParaRPr sz="1100">
              <a:latin typeface="Arial"/>
              <a:cs typeface="Arial"/>
            </a:endParaRPr>
          </a:p>
          <a:p>
            <a:pPr algn="just" marL="241300" marR="5080" indent="-228600">
              <a:lnSpc>
                <a:spcPct val="116799"/>
              </a:lnSpc>
              <a:spcBef>
                <a:spcPts val="5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After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sorting,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top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tertile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(33%)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undergo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further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targeting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prioritization,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based 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35">
                <a:latin typeface="Arial"/>
                <a:cs typeface="Arial"/>
              </a:rPr>
              <a:t>performance,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25">
                <a:latin typeface="Arial"/>
                <a:cs typeface="Arial"/>
              </a:rPr>
              <a:t>relative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median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top tertile </a:t>
            </a:r>
            <a:r>
              <a:rPr dirty="0" sz="1100" spc="-35">
                <a:latin typeface="Arial"/>
                <a:cs typeface="Arial"/>
              </a:rPr>
              <a:t>group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facilities.  </a:t>
            </a:r>
            <a:r>
              <a:rPr dirty="0" sz="1100" spc="-40">
                <a:latin typeface="Arial"/>
                <a:cs typeface="Arial"/>
              </a:rPr>
              <a:t>Detailed </a:t>
            </a:r>
            <a:r>
              <a:rPr dirty="0" sz="1100" spc="-55">
                <a:latin typeface="Arial"/>
                <a:cs typeface="Arial"/>
              </a:rPr>
              <a:t>guidance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65">
                <a:latin typeface="Arial"/>
                <a:cs typeface="Arial"/>
              </a:rPr>
              <a:t>process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25">
                <a:latin typeface="Arial"/>
                <a:cs typeface="Arial"/>
              </a:rPr>
              <a:t>found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Appendix </a:t>
            </a:r>
            <a:r>
              <a:rPr dirty="0" sz="1100" spc="-45">
                <a:latin typeface="Arial"/>
                <a:cs typeface="Arial"/>
              </a:rPr>
              <a:t>1.1.</a:t>
            </a:r>
            <a:endParaRPr sz="1100">
              <a:latin typeface="Arial"/>
              <a:cs typeface="Arial"/>
            </a:endParaRPr>
          </a:p>
          <a:p>
            <a:pPr marL="241300" marR="81280" indent="-228600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minimum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targeted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reached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tertile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alone,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 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repeated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targeting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second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tertile,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(if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necessary)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third.</a:t>
            </a:r>
            <a:endParaRPr sz="1100">
              <a:latin typeface="Arial"/>
              <a:cs typeface="Arial"/>
            </a:endParaRPr>
          </a:p>
          <a:p>
            <a:pPr marL="241300" marR="90170" indent="-228600">
              <a:lnSpc>
                <a:spcPct val="1173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55">
                <a:latin typeface="Arial"/>
                <a:cs typeface="Arial"/>
              </a:rPr>
              <a:t>needed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achieve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25">
                <a:latin typeface="Arial"/>
                <a:cs typeface="Arial"/>
              </a:rPr>
              <a:t>minimum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>
                <a:latin typeface="Arial"/>
                <a:cs typeface="Arial"/>
              </a:rPr>
              <a:t>without 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calculated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50">
                <a:latin typeface="Arial"/>
                <a:cs typeface="Arial"/>
              </a:rPr>
              <a:t>considered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75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“delta </a:t>
            </a:r>
            <a:r>
              <a:rPr dirty="0" sz="1100" spc="-10">
                <a:latin typeface="Arial"/>
                <a:cs typeface="Arial"/>
              </a:rPr>
              <a:t>count”, </a:t>
            </a:r>
            <a:r>
              <a:rPr dirty="0" sz="1100" spc="-35">
                <a:latin typeface="Arial"/>
                <a:cs typeface="Arial"/>
              </a:rPr>
              <a:t>defined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40">
                <a:latin typeface="Arial"/>
                <a:cs typeface="Arial"/>
              </a:rPr>
              <a:t>absolute </a:t>
            </a:r>
            <a:r>
              <a:rPr dirty="0" sz="1100" spc="-30">
                <a:latin typeface="Arial"/>
                <a:cs typeface="Arial"/>
              </a:rPr>
              <a:t>difference </a:t>
            </a:r>
            <a:r>
              <a:rPr dirty="0" sz="1100" spc="-35">
                <a:latin typeface="Arial"/>
                <a:cs typeface="Arial"/>
              </a:rPr>
              <a:t>between </a:t>
            </a:r>
            <a:r>
              <a:rPr dirty="0" sz="1100" spc="-45">
                <a:latin typeface="Arial"/>
                <a:cs typeface="Arial"/>
              </a:rPr>
              <a:t>expected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50">
                <a:latin typeface="Arial"/>
                <a:cs typeface="Arial"/>
              </a:rPr>
              <a:t>observed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70">
                <a:latin typeface="Arial"/>
                <a:cs typeface="Arial"/>
              </a:rPr>
              <a:t>Events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NHSN.</a:t>
            </a:r>
            <a:endParaRPr sz="1100">
              <a:latin typeface="Arial"/>
              <a:cs typeface="Arial"/>
            </a:endParaRPr>
          </a:p>
          <a:p>
            <a:pPr marL="241300" marR="294640" indent="-228600">
              <a:lnSpc>
                <a:spcPct val="1173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HAI,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50">
                <a:latin typeface="Arial"/>
                <a:cs typeface="Arial"/>
              </a:rPr>
              <a:t>unselected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55">
                <a:latin typeface="Arial"/>
                <a:cs typeface="Arial"/>
              </a:rPr>
              <a:t>3 </a:t>
            </a:r>
            <a:r>
              <a:rPr dirty="0" sz="1100" spc="-15">
                <a:latin typeface="Arial"/>
                <a:cs typeface="Arial"/>
              </a:rPr>
              <a:t>tertiles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subject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25">
                <a:latin typeface="Arial"/>
                <a:cs typeface="Arial"/>
              </a:rPr>
              <a:t>5%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20">
                <a:latin typeface="Arial"/>
                <a:cs typeface="Arial"/>
              </a:rPr>
              <a:t>order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accountability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highly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exposed.</a:t>
            </a:r>
            <a:endParaRPr sz="1100">
              <a:latin typeface="Arial"/>
              <a:cs typeface="Arial"/>
            </a:endParaRPr>
          </a:p>
          <a:p>
            <a:pPr algn="just" marL="241300" marR="133985" indent="-228600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choose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multiple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HAIs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need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evaluate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 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chosen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based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after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you’ve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ranking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algorithm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HAI  </a:t>
            </a:r>
            <a:r>
              <a:rPr dirty="0" sz="1100" spc="-25">
                <a:latin typeface="Arial"/>
                <a:cs typeface="Arial"/>
              </a:rPr>
              <a:t>individually.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62836"/>
            <a:ext cx="6028055" cy="86848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70485" marR="403860" indent="-58419">
              <a:lnSpc>
                <a:spcPct val="112200"/>
              </a:lnSpc>
              <a:spcBef>
                <a:spcPts val="8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Sampling 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Overview </a:t>
            </a:r>
            <a:r>
              <a:rPr dirty="0" sz="1300" spc="-65" b="1">
                <a:solidFill>
                  <a:srgbClr val="4F81BC"/>
                </a:solidFill>
                <a:latin typeface="Georgia"/>
                <a:cs typeface="Georgia"/>
              </a:rPr>
              <a:t>(see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detailed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algorithms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in  </a:t>
            </a:r>
            <a:r>
              <a:rPr dirty="0" u="sng" sz="1300" spc="-9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 action="ppaction://hlinksldjump"/>
              </a:rPr>
              <a:t>Appendix</a:t>
            </a:r>
            <a:r>
              <a:rPr dirty="0" u="sng" sz="1300" spc="-4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 action="ppaction://hlinksldjump"/>
              </a:rPr>
              <a:t> </a:t>
            </a:r>
            <a:r>
              <a:rPr dirty="0" u="sng" sz="13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 action="ppaction://hlinksldjump"/>
              </a:rPr>
              <a:t>1.3</a:t>
            </a:r>
            <a:r>
              <a:rPr dirty="0" sz="1300" spc="-25" b="1">
                <a:solidFill>
                  <a:srgbClr val="4F81BC"/>
                </a:solidFill>
                <a:latin typeface="Georgia"/>
                <a:cs typeface="Georgia"/>
              </a:rPr>
              <a:t>)</a:t>
            </a:r>
            <a:endParaRPr sz="1300">
              <a:latin typeface="Georgia"/>
              <a:cs typeface="Georgia"/>
            </a:endParaRPr>
          </a:p>
          <a:p>
            <a:pPr marL="70485" marR="85090">
              <a:lnSpc>
                <a:spcPct val="117000"/>
              </a:lnSpc>
              <a:spcBef>
                <a:spcPts val="1310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sampling,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35">
                <a:latin typeface="Arial"/>
                <a:cs typeface="Arial"/>
              </a:rPr>
              <a:t>refers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single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50">
                <a:latin typeface="Arial"/>
                <a:cs typeface="Arial"/>
              </a:rPr>
              <a:t>admission,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20">
                <a:latin typeface="Arial"/>
                <a:cs typeface="Arial"/>
              </a:rPr>
              <a:t>referred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care.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45">
                <a:latin typeface="Arial"/>
                <a:cs typeface="Arial"/>
              </a:rPr>
              <a:t>procedures,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30">
                <a:latin typeface="Arial"/>
                <a:cs typeface="Arial"/>
              </a:rPr>
              <a:t>refers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all 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40">
                <a:latin typeface="Arial"/>
                <a:cs typeface="Arial"/>
              </a:rPr>
              <a:t>encounters documented </a:t>
            </a:r>
            <a:r>
              <a:rPr dirty="0" sz="1100" spc="-35">
                <a:latin typeface="Arial"/>
                <a:cs typeface="Arial"/>
              </a:rPr>
              <a:t>during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15">
                <a:latin typeface="Arial"/>
                <a:cs typeface="Arial"/>
              </a:rPr>
              <a:t>follow-up </a:t>
            </a:r>
            <a:r>
              <a:rPr dirty="0" sz="1100" spc="-25">
                <a:latin typeface="Arial"/>
                <a:cs typeface="Arial"/>
              </a:rPr>
              <a:t>window.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validated,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80">
                <a:latin typeface="Arial"/>
                <a:cs typeface="Arial"/>
              </a:rPr>
              <a:t>size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60 </a:t>
            </a:r>
            <a:r>
              <a:rPr dirty="0" sz="1100" spc="-35">
                <a:latin typeface="Arial"/>
                <a:cs typeface="Arial"/>
              </a:rPr>
              <a:t>Medical </a:t>
            </a:r>
            <a:r>
              <a:rPr dirty="0" sz="1100" spc="-65">
                <a:latin typeface="Arial"/>
                <a:cs typeface="Arial"/>
              </a:rPr>
              <a:t>Records/Episodes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90">
                <a:latin typeface="Arial"/>
                <a:cs typeface="Arial"/>
              </a:rPr>
              <a:t>Care </a:t>
            </a:r>
            <a:r>
              <a:rPr dirty="0" sz="1100" spc="-30">
                <a:latin typeface="Arial"/>
                <a:cs typeface="Arial"/>
              </a:rPr>
              <a:t>per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50">
                <a:latin typeface="Arial"/>
                <a:cs typeface="Arial"/>
              </a:rPr>
              <a:t>goal.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8890">
              <a:lnSpc>
                <a:spcPct val="117000"/>
              </a:lnSpc>
              <a:spcBef>
                <a:spcPts val="5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CLABSI, </a:t>
            </a:r>
            <a:r>
              <a:rPr dirty="0" sz="1100" spc="-100">
                <a:latin typeface="Arial"/>
                <a:cs typeface="Arial"/>
              </a:rPr>
              <a:t>CAUTI,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25">
                <a:latin typeface="Arial"/>
                <a:cs typeface="Arial"/>
              </a:rPr>
              <a:t>validation, </a:t>
            </a:r>
            <a:r>
              <a:rPr dirty="0" sz="1100" spc="-35">
                <a:latin typeface="Arial"/>
                <a:cs typeface="Arial"/>
              </a:rPr>
              <a:t>up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20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reviewed. 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60">
                <a:latin typeface="Arial"/>
                <a:cs typeface="Arial"/>
              </a:rPr>
              <a:t>20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0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55">
                <a:latin typeface="Arial"/>
                <a:cs typeface="Arial"/>
              </a:rPr>
              <a:t>20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selected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50">
                <a:latin typeface="Arial"/>
                <a:cs typeface="Arial"/>
              </a:rPr>
              <a:t>sampling.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80">
                <a:latin typeface="Arial"/>
                <a:cs typeface="Arial"/>
              </a:rPr>
              <a:t>less 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50">
                <a:latin typeface="Arial"/>
                <a:cs typeface="Arial"/>
              </a:rPr>
              <a:t>20 are </a:t>
            </a:r>
            <a:r>
              <a:rPr dirty="0" sz="1100" spc="-20">
                <a:latin typeface="Arial"/>
                <a:cs typeface="Arial"/>
              </a:rPr>
              <a:t>reported,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reviewed. </a:t>
            </a:r>
            <a:r>
              <a:rPr dirty="0" sz="1100" spc="-40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addition,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35">
                <a:latin typeface="Arial"/>
                <a:cs typeface="Arial"/>
              </a:rPr>
              <a:t>frame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eligible  </a:t>
            </a:r>
            <a:r>
              <a:rPr dirty="0" sz="1100" spc="-40">
                <a:latin typeface="Arial"/>
                <a:cs typeface="Arial"/>
              </a:rPr>
              <a:t>(candidate)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developed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55">
                <a:latin typeface="Arial"/>
                <a:cs typeface="Arial"/>
              </a:rPr>
              <a:t>40 </a:t>
            </a:r>
            <a:r>
              <a:rPr dirty="0" sz="1100" spc="-25">
                <a:latin typeface="Arial"/>
                <a:cs typeface="Arial"/>
              </a:rPr>
              <a:t>unreported </a:t>
            </a:r>
            <a:r>
              <a:rPr dirty="0" sz="1100" spc="-30">
                <a:latin typeface="Arial"/>
                <a:cs typeface="Arial"/>
              </a:rPr>
              <a:t>“candidate</a:t>
            </a:r>
            <a:endParaRPr sz="1100">
              <a:latin typeface="Arial"/>
              <a:cs typeface="Arial"/>
            </a:endParaRPr>
          </a:p>
          <a:p>
            <a:pPr marL="70485" marR="337185">
              <a:lnSpc>
                <a:spcPct val="117000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events”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selected, by </a:t>
            </a:r>
            <a:r>
              <a:rPr dirty="0" sz="1100" spc="-25">
                <a:latin typeface="Arial"/>
                <a:cs typeface="Arial"/>
              </a:rPr>
              <a:t>targeting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5">
                <a:latin typeface="Arial"/>
                <a:cs typeface="Arial"/>
              </a:rPr>
              <a:t>increased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event </a:t>
            </a:r>
            <a:r>
              <a:rPr dirty="0" sz="1100" spc="-45">
                <a:latin typeface="Arial"/>
                <a:cs typeface="Arial"/>
              </a:rPr>
              <a:t>occurrence, </a:t>
            </a:r>
            <a:r>
              <a:rPr dirty="0" sz="1100" spc="-35">
                <a:latin typeface="Arial"/>
                <a:cs typeface="Arial"/>
              </a:rPr>
              <a:t>where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is  </a:t>
            </a:r>
            <a:r>
              <a:rPr dirty="0" sz="1100" spc="-50">
                <a:latin typeface="Arial"/>
                <a:cs typeface="Arial"/>
              </a:rPr>
              <a:t>possible.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Definitions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25">
                <a:latin typeface="Arial"/>
                <a:cs typeface="Arial"/>
              </a:rPr>
              <a:t>type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targeting </a:t>
            </a:r>
            <a:r>
              <a:rPr dirty="0" sz="1100" spc="-40">
                <a:latin typeface="Arial"/>
                <a:cs typeface="Arial"/>
              </a:rPr>
              <a:t>candidate 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55">
                <a:latin typeface="Arial"/>
                <a:cs typeface="Arial"/>
              </a:rPr>
              <a:t>increased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described </a:t>
            </a:r>
            <a:r>
              <a:rPr dirty="0" sz="1100" spc="-30">
                <a:latin typeface="Arial"/>
                <a:cs typeface="Arial"/>
              </a:rPr>
              <a:t>below. </a:t>
            </a:r>
            <a:r>
              <a:rPr dirty="0" sz="1100" spc="-90">
                <a:latin typeface="Arial"/>
                <a:cs typeface="Arial"/>
              </a:rPr>
              <a:t>Thus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total of </a:t>
            </a:r>
            <a:r>
              <a:rPr dirty="0" sz="1100" spc="-35">
                <a:latin typeface="Arial"/>
                <a:cs typeface="Arial"/>
              </a:rPr>
              <a:t>(up </a:t>
            </a:r>
            <a:r>
              <a:rPr dirty="0" sz="1100" spc="-5">
                <a:latin typeface="Arial"/>
                <a:cs typeface="Arial"/>
              </a:rPr>
              <a:t>to) </a:t>
            </a:r>
            <a:r>
              <a:rPr dirty="0" sz="1100" spc="-60">
                <a:latin typeface="Arial"/>
                <a:cs typeface="Arial"/>
              </a:rPr>
              <a:t>60 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 </a:t>
            </a:r>
            <a:r>
              <a:rPr dirty="0" sz="1100" spc="-35">
                <a:latin typeface="Arial"/>
                <a:cs typeface="Arial"/>
              </a:rPr>
              <a:t>containing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candidate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45720">
              <a:lnSpc>
                <a:spcPct val="117000"/>
              </a:lnSpc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25">
                <a:latin typeface="Arial"/>
                <a:cs typeface="Arial"/>
              </a:rPr>
              <a:t>validation,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defined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positive 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20">
                <a:latin typeface="Arial"/>
                <a:cs typeface="Arial"/>
              </a:rPr>
              <a:t>test. </a:t>
            </a:r>
            <a:r>
              <a:rPr dirty="0" sz="1100" spc="-65">
                <a:latin typeface="Arial"/>
                <a:cs typeface="Arial"/>
              </a:rPr>
              <a:t>Sixty </a:t>
            </a:r>
            <a:r>
              <a:rPr dirty="0" sz="1100" spc="-50">
                <a:latin typeface="Arial"/>
                <a:cs typeface="Arial"/>
              </a:rPr>
              <a:t>(60)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selected </a:t>
            </a:r>
            <a:r>
              <a:rPr dirty="0" sz="1100" spc="-75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60">
                <a:latin typeface="Arial"/>
                <a:cs typeface="Arial"/>
              </a:rPr>
              <a:t>presence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35">
                <a:latin typeface="Arial"/>
                <a:cs typeface="Arial"/>
              </a:rPr>
              <a:t>qualifying 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40">
                <a:latin typeface="Arial"/>
                <a:cs typeface="Arial"/>
              </a:rPr>
              <a:t>tests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50">
                <a:latin typeface="Arial"/>
                <a:cs typeface="Arial"/>
              </a:rPr>
              <a:t>care,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information from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25">
                <a:latin typeface="Arial"/>
                <a:cs typeface="Arial"/>
              </a:rPr>
              <a:t>laboratory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114">
                <a:latin typeface="Arial"/>
                <a:cs typeface="Arial"/>
              </a:rPr>
              <a:t>ADT </a:t>
            </a:r>
            <a:r>
              <a:rPr dirty="0" sz="1100" spc="-60">
                <a:latin typeface="Arial"/>
                <a:cs typeface="Arial"/>
              </a:rPr>
              <a:t>system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reviewed. </a:t>
            </a:r>
            <a:r>
              <a:rPr dirty="0" sz="1100" spc="-40">
                <a:latin typeface="Arial"/>
                <a:cs typeface="Arial"/>
              </a:rPr>
              <a:t>Twenty </a:t>
            </a:r>
            <a:r>
              <a:rPr dirty="0" sz="1100" spc="-45">
                <a:latin typeface="Arial"/>
                <a:cs typeface="Arial"/>
              </a:rPr>
              <a:t>(20)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reviewed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identify the </a:t>
            </a:r>
            <a:r>
              <a:rPr dirty="0" sz="1100" spc="-155">
                <a:latin typeface="Arial"/>
                <a:cs typeface="Arial"/>
              </a:rPr>
              <a:t>FIRST  </a:t>
            </a:r>
            <a:r>
              <a:rPr dirty="0" sz="1100" spc="-25">
                <a:latin typeface="Arial"/>
                <a:cs typeface="Arial"/>
              </a:rPr>
              <a:t>reportable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40 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reviewed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determine </a:t>
            </a:r>
            <a:r>
              <a:rPr dirty="0" sz="1100" spc="-20">
                <a:latin typeface="Arial"/>
                <a:cs typeface="Arial"/>
              </a:rPr>
              <a:t>whether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185">
                <a:latin typeface="Arial"/>
                <a:cs typeface="Arial"/>
              </a:rPr>
              <a:t>SELECTED </a:t>
            </a:r>
            <a:r>
              <a:rPr dirty="0" sz="1100" spc="-25">
                <a:latin typeface="Arial"/>
                <a:cs typeface="Arial"/>
              </a:rPr>
              <a:t>(non-first) laboratory </a:t>
            </a:r>
            <a:r>
              <a:rPr dirty="0" sz="1100" spc="-35">
                <a:latin typeface="Arial"/>
                <a:cs typeface="Arial"/>
              </a:rPr>
              <a:t>event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10">
                <a:latin typeface="Arial"/>
                <a:cs typeface="Arial"/>
              </a:rPr>
              <a:t>NHSN.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80">
                <a:latin typeface="Arial"/>
                <a:cs typeface="Arial"/>
              </a:rPr>
              <a:t>less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60">
                <a:latin typeface="Arial"/>
                <a:cs typeface="Arial"/>
              </a:rPr>
              <a:t>20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0">
                <a:latin typeface="Arial"/>
                <a:cs typeface="Arial"/>
              </a:rPr>
              <a:t>reported, 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Sample</a:t>
            </a:r>
            <a:r>
              <a:rPr dirty="0" sz="1100" spc="-4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structure</a:t>
            </a:r>
            <a:endParaRPr sz="1100">
              <a:latin typeface="Georgia"/>
              <a:cs typeface="Georgia"/>
            </a:endParaRPr>
          </a:p>
          <a:p>
            <a:pPr marL="299085" marR="295275" indent="-228600">
              <a:lnSpc>
                <a:spcPts val="1550"/>
              </a:lnSpc>
              <a:spcBef>
                <a:spcPts val="2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dirty="0" sz="1100" spc="-55">
                <a:latin typeface="Arial"/>
                <a:cs typeface="Arial"/>
              </a:rPr>
              <a:t>(Up </a:t>
            </a:r>
            <a:r>
              <a:rPr dirty="0" sz="1100" spc="-5">
                <a:latin typeface="Arial"/>
                <a:cs typeface="Arial"/>
              </a:rPr>
              <a:t>to) </a:t>
            </a:r>
            <a:r>
              <a:rPr dirty="0" sz="1100" spc="-60">
                <a:latin typeface="Arial"/>
                <a:cs typeface="Arial"/>
              </a:rPr>
              <a:t>60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u="sng" sz="110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CLABSI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validation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locations, </a:t>
            </a:r>
            <a:r>
              <a:rPr dirty="0" u="sng" sz="1100" spc="-114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CAUTI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validation</a:t>
            </a:r>
            <a:r>
              <a:rPr dirty="0" u="sng" sz="1100" spc="-1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locations,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COLO, 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10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HYST</a:t>
            </a:r>
            <a:r>
              <a:rPr dirty="0" sz="1100" spc="-145">
                <a:latin typeface="Arial"/>
                <a:cs typeface="Arial"/>
              </a:rPr>
              <a:t>,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including</a:t>
            </a:r>
            <a:endParaRPr sz="1100">
              <a:latin typeface="Arial"/>
              <a:cs typeface="Arial"/>
            </a:endParaRPr>
          </a:p>
          <a:p>
            <a:pPr lvl="1" marL="756285" indent="-228600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dirty="0" sz="1100" spc="-55">
                <a:latin typeface="Arial"/>
                <a:cs typeface="Arial"/>
              </a:rPr>
              <a:t>(Up </a:t>
            </a:r>
            <a:r>
              <a:rPr dirty="0" sz="1100" spc="-5">
                <a:latin typeface="Arial"/>
                <a:cs typeface="Arial"/>
              </a:rPr>
              <a:t>to) </a:t>
            </a:r>
            <a:r>
              <a:rPr dirty="0" sz="1100" spc="-60">
                <a:latin typeface="Arial"/>
                <a:cs typeface="Arial"/>
              </a:rPr>
              <a:t>20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HAIs</a:t>
            </a:r>
            <a:endParaRPr sz="1100">
              <a:latin typeface="Arial"/>
              <a:cs typeface="Arial"/>
            </a:endParaRPr>
          </a:p>
          <a:p>
            <a:pPr lvl="1" marL="756285" marR="44450" indent="-228600">
              <a:lnSpc>
                <a:spcPct val="117100"/>
              </a:lnSpc>
              <a:spcBef>
                <a:spcPts val="50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dirty="0" sz="1100" spc="-60">
                <a:latin typeface="Arial"/>
                <a:cs typeface="Arial"/>
              </a:rPr>
              <a:t>(Goal </a:t>
            </a:r>
            <a:r>
              <a:rPr dirty="0" sz="1100" spc="-10">
                <a:latin typeface="Arial"/>
                <a:cs typeface="Arial"/>
              </a:rPr>
              <a:t>of) </a:t>
            </a:r>
            <a:r>
              <a:rPr dirty="0" sz="1100" spc="-60">
                <a:latin typeface="Arial"/>
                <a:cs typeface="Arial"/>
              </a:rPr>
              <a:t>40 </a:t>
            </a:r>
            <a:r>
              <a:rPr dirty="0" sz="1100" spc="-25">
                <a:latin typeface="Arial"/>
                <a:cs typeface="Arial"/>
              </a:rPr>
              <a:t>non-reported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80">
                <a:latin typeface="Arial"/>
                <a:cs typeface="Arial"/>
              </a:rPr>
              <a:t>HAIs. </a:t>
            </a:r>
            <a:r>
              <a:rPr dirty="0" sz="1100" spc="-60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locations,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60">
                <a:latin typeface="Arial"/>
                <a:cs typeface="Arial"/>
              </a:rPr>
              <a:t>be  </a:t>
            </a:r>
            <a:r>
              <a:rPr dirty="0" sz="1100" spc="-15">
                <a:latin typeface="Arial"/>
                <a:cs typeface="Arial"/>
              </a:rPr>
              <a:t>stratified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adult/pediatric </a:t>
            </a:r>
            <a:r>
              <a:rPr dirty="0" sz="1100" spc="-110">
                <a:latin typeface="Arial"/>
                <a:cs typeface="Arial"/>
              </a:rPr>
              <a:t>ICU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-35">
                <a:latin typeface="Arial"/>
                <a:cs typeface="Arial"/>
              </a:rPr>
              <a:t>,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will  </a:t>
            </a:r>
            <a:r>
              <a:rPr dirty="0" sz="1100" spc="-15">
                <a:latin typeface="Arial"/>
                <a:cs typeface="Arial"/>
              </a:rPr>
              <a:t>prioritize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pathogens.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05">
                <a:latin typeface="Arial"/>
                <a:cs typeface="Arial"/>
              </a:rPr>
              <a:t>CAUTI, </a:t>
            </a:r>
            <a:r>
              <a:rPr dirty="0" sz="1100" spc="-50">
                <a:latin typeface="Arial"/>
                <a:cs typeface="Arial"/>
              </a:rPr>
              <a:t>many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these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25">
                <a:latin typeface="Arial"/>
                <a:cs typeface="Arial"/>
              </a:rPr>
              <a:t>eliminated </a:t>
            </a:r>
            <a:r>
              <a:rPr dirty="0" sz="1100" spc="-40">
                <a:latin typeface="Arial"/>
                <a:cs typeface="Arial"/>
              </a:rPr>
              <a:t>early  </a:t>
            </a:r>
            <a:r>
              <a:rPr dirty="0" sz="1100" spc="-70">
                <a:latin typeface="Arial"/>
                <a:cs typeface="Arial"/>
              </a:rPr>
              <a:t>because </a:t>
            </a:r>
            <a:r>
              <a:rPr dirty="0" sz="1100" spc="-25">
                <a:latin typeface="Arial"/>
                <a:cs typeface="Arial"/>
              </a:rPr>
              <a:t>they </a:t>
            </a:r>
            <a:r>
              <a:rPr dirty="0" sz="1100" spc="-40">
                <a:latin typeface="Arial"/>
                <a:cs typeface="Arial"/>
              </a:rPr>
              <a:t>do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0">
                <a:latin typeface="Arial"/>
                <a:cs typeface="Arial"/>
              </a:rPr>
              <a:t>device </a:t>
            </a:r>
            <a:r>
              <a:rPr dirty="0" sz="1100" spc="-30">
                <a:latin typeface="Arial"/>
                <a:cs typeface="Arial"/>
              </a:rPr>
              <a:t>(central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25">
                <a:latin typeface="Arial"/>
                <a:cs typeface="Arial"/>
              </a:rPr>
              <a:t>urinary </a:t>
            </a:r>
            <a:r>
              <a:rPr dirty="0" sz="1100" spc="-30">
                <a:latin typeface="Arial"/>
                <a:cs typeface="Arial"/>
              </a:rPr>
              <a:t>catheter).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145">
                <a:latin typeface="Arial"/>
                <a:cs typeface="Arial"/>
              </a:rPr>
              <a:t>HYST,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5">
                <a:latin typeface="Arial"/>
                <a:cs typeface="Arial"/>
              </a:rPr>
              <a:t>record </a:t>
            </a:r>
            <a:r>
              <a:rPr dirty="0" sz="1100" spc="-10">
                <a:latin typeface="Arial"/>
                <a:cs typeface="Arial"/>
              </a:rPr>
              <a:t>at the </a:t>
            </a:r>
            <a:r>
              <a:rPr dirty="0" sz="1100" spc="-5">
                <a:latin typeface="Arial"/>
                <a:cs typeface="Arial"/>
              </a:rPr>
              <a:t>time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reviewed,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well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any 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surveillance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window.</a:t>
            </a:r>
            <a:endParaRPr sz="1100">
              <a:latin typeface="Arial"/>
              <a:cs typeface="Arial"/>
            </a:endParaRPr>
          </a:p>
          <a:p>
            <a:pPr marL="299085" marR="131445" indent="-228600">
              <a:lnSpc>
                <a:spcPts val="1550"/>
              </a:lnSpc>
              <a:spcBef>
                <a:spcPts val="7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dirty="0" sz="1100" spc="-60">
                <a:latin typeface="Arial"/>
                <a:cs typeface="Arial"/>
              </a:rPr>
              <a:t>(Goal </a:t>
            </a:r>
            <a:r>
              <a:rPr dirty="0" sz="1100" spc="-10">
                <a:latin typeface="Arial"/>
                <a:cs typeface="Arial"/>
              </a:rPr>
              <a:t>of) </a:t>
            </a:r>
            <a:r>
              <a:rPr dirty="0" sz="1100" spc="-60">
                <a:latin typeface="Arial"/>
                <a:cs typeface="Arial"/>
              </a:rPr>
              <a:t>60 episodes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candidate </a:t>
            </a:r>
            <a:r>
              <a:rPr dirty="0" u="sng" sz="1100" spc="-1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MRSA 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bacteremia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LabID </a:t>
            </a:r>
            <a:r>
              <a:rPr dirty="0" u="sng" sz="11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Events 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candidate </a:t>
            </a:r>
            <a:r>
              <a:rPr dirty="0" u="sng" sz="1100" spc="-1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CDI </a:t>
            </a:r>
            <a:r>
              <a:rPr dirty="0" u="sng" sz="1100" spc="-1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LabID 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Events</a:t>
            </a:r>
            <a:r>
              <a:rPr dirty="0" sz="1100" spc="-65">
                <a:latin typeface="Arial"/>
                <a:cs typeface="Arial"/>
              </a:rPr>
              <a:t>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including</a:t>
            </a:r>
            <a:endParaRPr sz="1100">
              <a:latin typeface="Arial"/>
              <a:cs typeface="Arial"/>
            </a:endParaRPr>
          </a:p>
          <a:p>
            <a:pPr lvl="1" marL="756285" indent="-228600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dirty="0" sz="1100" spc="-55">
                <a:latin typeface="Arial"/>
                <a:cs typeface="Arial"/>
              </a:rPr>
              <a:t>(Up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“first”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tests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lvl="1" marL="756285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dirty="0" sz="1100" spc="-55">
                <a:latin typeface="Arial"/>
                <a:cs typeface="Arial"/>
              </a:rPr>
              <a:t>(Up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40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“non-first”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tests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episode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240"/>
              </a:spcBef>
            </a:pP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Line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listings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required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from</a:t>
            </a:r>
            <a:r>
              <a:rPr dirty="0" sz="1100" spc="-4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facility</a:t>
            </a:r>
            <a:endParaRPr sz="1100">
              <a:latin typeface="Georgia"/>
              <a:cs typeface="Georgia"/>
            </a:endParaRPr>
          </a:p>
          <a:p>
            <a:pPr marL="70485" marR="5080">
              <a:lnSpc>
                <a:spcPts val="1540"/>
              </a:lnSpc>
              <a:spcBef>
                <a:spcPts val="20"/>
              </a:spcBef>
            </a:pPr>
            <a:r>
              <a:rPr dirty="0" sz="1100" spc="-8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25">
                <a:latin typeface="Arial"/>
                <a:cs typeface="Arial"/>
              </a:rPr>
              <a:t>unreported </a:t>
            </a:r>
            <a:r>
              <a:rPr dirty="0" sz="1100" spc="-20">
                <a:latin typeface="Arial"/>
                <a:cs typeface="Arial"/>
              </a:rPr>
              <a:t>“candidate” </a:t>
            </a:r>
            <a:r>
              <a:rPr dirty="0" sz="1100" spc="-130">
                <a:latin typeface="Arial"/>
                <a:cs typeface="Arial"/>
              </a:rPr>
              <a:t>CLABSI, </a:t>
            </a:r>
            <a:r>
              <a:rPr dirty="0" sz="1100" spc="-105">
                <a:latin typeface="Arial"/>
                <a:cs typeface="Arial"/>
              </a:rPr>
              <a:t>CAUTI,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70">
                <a:latin typeface="Arial"/>
                <a:cs typeface="Arial"/>
              </a:rPr>
              <a:t>Events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Events, 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sampling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frame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and/or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laboratory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tests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0">
                <a:latin typeface="Arial"/>
                <a:cs typeface="Arial"/>
              </a:rPr>
              <a:t>needed,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61289"/>
            <a:ext cx="6021705" cy="118554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70485" marR="5080" indent="-58419">
              <a:lnSpc>
                <a:spcPct val="115999"/>
              </a:lnSpc>
              <a:spcBef>
                <a:spcPts val="45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 </a:t>
            </a:r>
            <a:r>
              <a:rPr dirty="0" sz="1100" spc="-65">
                <a:latin typeface="Arial"/>
                <a:cs typeface="Arial"/>
              </a:rPr>
              <a:t>assistance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being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(see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table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specific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instructions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 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20">
                <a:latin typeface="Arial"/>
                <a:cs typeface="Arial"/>
              </a:rPr>
              <a:t>in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 </a:t>
            </a:r>
            <a:r>
              <a:rPr dirty="0" u="sng" sz="11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1.3: </a:t>
            </a:r>
            <a:r>
              <a:rPr dirty="0" u="sng" sz="11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Step-by-Step 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Targeted </a:t>
            </a:r>
            <a:r>
              <a:rPr dirty="0" u="sng" sz="11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Medical </a:t>
            </a:r>
            <a:r>
              <a:rPr dirty="0" u="sng" sz="1100" spc="-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Record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Selection</a:t>
            </a:r>
            <a:r>
              <a:rPr dirty="0" sz="1100" spc="-50">
                <a:latin typeface="Arial"/>
                <a:cs typeface="Arial"/>
              </a:rPr>
              <a:t>).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50">
                <a:latin typeface="Arial"/>
                <a:cs typeface="Arial"/>
              </a:rPr>
              <a:t>sampling </a:t>
            </a:r>
            <a:r>
              <a:rPr dirty="0" sz="1100" spc="-35">
                <a:latin typeface="Arial"/>
                <a:cs typeface="Arial"/>
              </a:rPr>
              <a:t>frame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5">
                <a:latin typeface="Arial"/>
                <a:cs typeface="Arial"/>
              </a:rPr>
              <a:t>derived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already </a:t>
            </a:r>
            <a:r>
              <a:rPr dirty="0" sz="1100" spc="-30">
                <a:latin typeface="Arial"/>
                <a:cs typeface="Arial"/>
              </a:rPr>
              <a:t>entered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40">
                <a:latin typeface="Arial"/>
                <a:cs typeface="Arial"/>
              </a:rPr>
              <a:t>however </a:t>
            </a:r>
            <a:r>
              <a:rPr dirty="0" sz="1100" spc="-55">
                <a:latin typeface="Arial"/>
                <a:cs typeface="Arial"/>
              </a:rPr>
              <a:t>completeness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35">
                <a:latin typeface="Arial"/>
                <a:cs typeface="Arial"/>
              </a:rPr>
              <a:t>risk-adjustment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40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assured  </a:t>
            </a:r>
            <a:r>
              <a:rPr dirty="0" sz="1100" spc="-25">
                <a:latin typeface="Arial"/>
                <a:cs typeface="Arial"/>
              </a:rPr>
              <a:t>before </a:t>
            </a:r>
            <a:r>
              <a:rPr dirty="0" sz="1100" spc="-55">
                <a:latin typeface="Arial"/>
                <a:cs typeface="Arial"/>
              </a:rPr>
              <a:t>sampling is </a:t>
            </a:r>
            <a:r>
              <a:rPr dirty="0" sz="1100" spc="-40">
                <a:latin typeface="Arial"/>
                <a:cs typeface="Arial"/>
              </a:rPr>
              <a:t>conducted,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50">
                <a:latin typeface="Arial"/>
                <a:cs typeface="Arial"/>
              </a:rPr>
              <a:t>these variables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targeting.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955952"/>
            <a:ext cx="5795010" cy="370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100"/>
              </a:spcBef>
            </a:pPr>
            <a:r>
              <a:rPr dirty="0" sz="1000" spc="-100" b="1" i="1">
                <a:solidFill>
                  <a:srgbClr val="4F81BC"/>
                </a:solidFill>
                <a:latin typeface="Georgia"/>
                <a:cs typeface="Georgia"/>
              </a:rPr>
              <a:t>Line </a:t>
            </a:r>
            <a:r>
              <a:rPr dirty="0" sz="1000" spc="-90" b="1" i="1">
                <a:solidFill>
                  <a:srgbClr val="4F81BC"/>
                </a:solidFill>
                <a:latin typeface="Georgia"/>
                <a:cs typeface="Georgia"/>
              </a:rPr>
              <a:t>Listings </a:t>
            </a:r>
            <a:r>
              <a:rPr dirty="0" sz="1000" spc="-95" b="1" i="1">
                <a:solidFill>
                  <a:srgbClr val="4F81BC"/>
                </a:solidFill>
                <a:latin typeface="Georgia"/>
                <a:cs typeface="Georgia"/>
              </a:rPr>
              <a:t>Required </a:t>
            </a:r>
            <a:r>
              <a:rPr dirty="0" sz="1000" spc="-100" b="1" i="1">
                <a:solidFill>
                  <a:srgbClr val="4F81BC"/>
                </a:solidFill>
                <a:latin typeface="Georgia"/>
                <a:cs typeface="Georgia"/>
              </a:rPr>
              <a:t>from </a:t>
            </a:r>
            <a:r>
              <a:rPr dirty="0" sz="1000" spc="-80" b="1" i="1">
                <a:solidFill>
                  <a:srgbClr val="4F81BC"/>
                </a:solidFill>
                <a:latin typeface="Georgia"/>
                <a:cs typeface="Georgia"/>
              </a:rPr>
              <a:t>Facilities for </a:t>
            </a:r>
            <a:r>
              <a:rPr dirty="0" sz="1000" spc="-105" b="1" i="1">
                <a:solidFill>
                  <a:srgbClr val="4F81BC"/>
                </a:solidFill>
                <a:latin typeface="Georgia"/>
                <a:cs typeface="Georgia"/>
              </a:rPr>
              <a:t>Sampling </a:t>
            </a:r>
            <a:r>
              <a:rPr dirty="0" sz="1000" spc="-80" b="1" i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000" spc="-140" b="1" i="1">
                <a:solidFill>
                  <a:srgbClr val="4F81BC"/>
                </a:solidFill>
                <a:latin typeface="Georgia"/>
                <a:cs typeface="Georgia"/>
              </a:rPr>
              <a:t>CLABSI, </a:t>
            </a:r>
            <a:r>
              <a:rPr dirty="0" sz="1000" spc="-135" b="1" i="1">
                <a:solidFill>
                  <a:srgbClr val="4F81BC"/>
                </a:solidFill>
                <a:latin typeface="Georgia"/>
                <a:cs typeface="Georgia"/>
              </a:rPr>
              <a:t>CAUTI, </a:t>
            </a:r>
            <a:r>
              <a:rPr dirty="0" sz="1000" spc="-175" b="1" i="1">
                <a:solidFill>
                  <a:srgbClr val="4F81BC"/>
                </a:solidFill>
                <a:latin typeface="Georgia"/>
                <a:cs typeface="Georgia"/>
              </a:rPr>
              <a:t>MRSA </a:t>
            </a:r>
            <a:r>
              <a:rPr dirty="0" sz="1000" spc="-90" b="1" i="1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000" spc="-10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000" spc="-145" b="1" i="1">
                <a:solidFill>
                  <a:srgbClr val="4F81BC"/>
                </a:solidFill>
                <a:latin typeface="Georgia"/>
                <a:cs typeface="Georgia"/>
              </a:rPr>
              <a:t>CDI </a:t>
            </a:r>
            <a:r>
              <a:rPr dirty="0" sz="1000" spc="-125" b="1" i="1">
                <a:solidFill>
                  <a:srgbClr val="4F81BC"/>
                </a:solidFill>
                <a:latin typeface="Georgia"/>
                <a:cs typeface="Georgia"/>
              </a:rPr>
              <a:t>LabID  </a:t>
            </a:r>
            <a:r>
              <a:rPr dirty="0" sz="1000" spc="-100" b="1" i="1">
                <a:solidFill>
                  <a:srgbClr val="4F81BC"/>
                </a:solidFill>
                <a:latin typeface="Georgia"/>
                <a:cs typeface="Georgia"/>
              </a:rPr>
              <a:t>Events</a:t>
            </a:r>
            <a:endParaRPr sz="1000">
              <a:latin typeface="Georgia"/>
              <a:cs typeface="Georg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2338070"/>
          <a:ext cx="5948045" cy="464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070"/>
                <a:gridCol w="2284095"/>
                <a:gridCol w="2460625"/>
              </a:tblGrid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HAI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Event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100" spc="-1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be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Validated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Request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Facility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Line</a:t>
                      </a:r>
                      <a:r>
                        <a:rPr dirty="0" sz="1100" spc="-2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Listing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(detailed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Chapter</a:t>
                      </a:r>
                      <a:r>
                        <a:rPr dirty="0" sz="11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3)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Line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Listing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Will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Define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1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Following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Sampling 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Frame</a:t>
                      </a:r>
                      <a:r>
                        <a:rPr dirty="0" sz="11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Elements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45">
                          <a:latin typeface="Arial"/>
                          <a:cs typeface="Arial"/>
                        </a:rPr>
                        <a:t>CLABSI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553085">
                        <a:lnSpc>
                          <a:spcPct val="1018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atio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listing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06045">
                        <a:lnSpc>
                          <a:spcPct val="1018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and, 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NICU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where 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identified,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ID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u="sng" sz="1100" spc="-7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Episodes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(identified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 marR="62230">
                        <a:lnSpc>
                          <a:spcPct val="101800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unique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date)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 blood</a:t>
                      </a:r>
                      <a:r>
                        <a:rPr dirty="0" sz="11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specimen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 marR="367665">
                        <a:lnSpc>
                          <a:spcPct val="10180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(include 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NICUs)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707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14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553085">
                        <a:lnSpc>
                          <a:spcPct val="1018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atio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listing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60655">
                        <a:lnSpc>
                          <a:spcPct val="10180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(non-NICU)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</a:t>
                      </a:r>
                      <a:r>
                        <a:rPr dirty="0" baseline="31746" sz="1050" spc="-52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ID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u="sng" sz="1100" spc="-7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Episodes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(identified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 marR="118745">
                        <a:lnSpc>
                          <a:spcPct val="101800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unique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date)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 urine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culture(s)</a:t>
                      </a:r>
                      <a:r>
                        <a:rPr dirty="0" baseline="31746" sz="1050" spc="-52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(exclude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NICUs)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 marR="97155">
                        <a:lnSpc>
                          <a:spcPts val="1330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bacteremia 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18745">
                        <a:lnSpc>
                          <a:spcPts val="133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baseline="31746" sz="1050" spc="-30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positive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MRSA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299085">
                        <a:lnSpc>
                          <a:spcPts val="1330"/>
                        </a:lnSpc>
                      </a:pPr>
                      <a:r>
                        <a:rPr dirty="0" u="sng" sz="1100" spc="-7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Episodes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baseline="31746" sz="1050" spc="-22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positive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300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MRSA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2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baseline="31746" sz="1050" spc="-30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stools</a:t>
                      </a:r>
                      <a:r>
                        <a:rPr dirty="0" baseline="31746" sz="1050" spc="-67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 i="1">
                          <a:latin typeface="Arial"/>
                          <a:cs typeface="Arial"/>
                        </a:rPr>
                        <a:t>C.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21615">
                        <a:lnSpc>
                          <a:spcPct val="101800"/>
                        </a:lnSpc>
                      </a:pPr>
                      <a:r>
                        <a:rPr dirty="0" sz="1100" spc="-20" i="1">
                          <a:latin typeface="Arial"/>
                          <a:cs typeface="Arial"/>
                        </a:rPr>
                        <a:t>difficile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excluding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baby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baseline="31746" sz="1050" spc="-52">
                          <a:latin typeface="Arial"/>
                          <a:cs typeface="Arial"/>
                        </a:rPr>
                        <a:t>d</a:t>
                      </a:r>
                      <a:endParaRPr baseline="31746"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u="sng" sz="1100" spc="-7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Episodes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 marR="271780">
                        <a:lnSpc>
                          <a:spcPct val="101800"/>
                        </a:lnSpc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baseline="31746" sz="1050" spc="-22"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stools</a:t>
                      </a:r>
                      <a:r>
                        <a:rPr dirty="0" baseline="31746" sz="1050" spc="-67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130" i="1">
                          <a:latin typeface="Arial"/>
                          <a:cs typeface="Arial"/>
                        </a:rPr>
                        <a:t>C. 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difficile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excluding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baby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baseline="31746" sz="1050" spc="-52">
                          <a:latin typeface="Arial"/>
                          <a:cs typeface="Arial"/>
                        </a:rPr>
                        <a:t>d</a:t>
                      </a:r>
                      <a:endParaRPr baseline="31746"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051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baseline="31746" sz="1050" spc="-7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2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pathogens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(with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atleast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bacterium)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31746" sz="1050" spc="-75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organisms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59715">
                        <a:lnSpc>
                          <a:spcPct val="101800"/>
                        </a:lnSpc>
                      </a:pPr>
                      <a:r>
                        <a:rPr dirty="0" baseline="31746" sz="1050" spc="-82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emergency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department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(ED)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24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hour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observation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 considered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facwideIN.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affiliated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outpatient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specimens.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63855">
                        <a:lnSpc>
                          <a:spcPct val="101800"/>
                        </a:lnSpc>
                      </a:pPr>
                      <a:r>
                        <a:rPr dirty="0" baseline="31746" sz="1050" spc="-82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Surveillance guidance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laboratories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recommends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 spc="-125" i="1">
                          <a:latin typeface="Arial"/>
                          <a:cs typeface="Arial"/>
                        </a:rPr>
                        <a:t>C.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difficile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toxin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done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only on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unformed stool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specimens,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formed stool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rejected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55270">
                        <a:lnSpc>
                          <a:spcPts val="1340"/>
                        </a:lnSpc>
                        <a:spcBef>
                          <a:spcPts val="40"/>
                        </a:spcBef>
                      </a:pPr>
                      <a:r>
                        <a:rPr dirty="0" baseline="31746" sz="1050" spc="-104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Baby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locations include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80%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infants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(≤1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year);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typically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NICU,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newborn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nursery, 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special care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nursery.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Babies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LDRP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excluded.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0800" y="868680"/>
            <a:ext cx="5932805" cy="0"/>
          </a:xfrm>
          <a:custGeom>
            <a:avLst/>
            <a:gdLst/>
            <a:ahLst/>
            <a:cxnLst/>
            <a:rect l="l" t="t" r="r" b="b"/>
            <a:pathLst>
              <a:path w="5932805" h="0">
                <a:moveTo>
                  <a:pt x="0" y="0"/>
                </a:moveTo>
                <a:lnTo>
                  <a:pt x="593229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752" y="865632"/>
            <a:ext cx="0" cy="4242435"/>
          </a:xfrm>
          <a:custGeom>
            <a:avLst/>
            <a:gdLst/>
            <a:ahLst/>
            <a:cxnLst/>
            <a:rect l="l" t="t" r="r" b="b"/>
            <a:pathLst>
              <a:path w="0" h="4242435">
                <a:moveTo>
                  <a:pt x="0" y="0"/>
                </a:moveTo>
                <a:lnTo>
                  <a:pt x="0" y="424192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0800" y="5104510"/>
            <a:ext cx="5932805" cy="0"/>
          </a:xfrm>
          <a:custGeom>
            <a:avLst/>
            <a:gdLst/>
            <a:ahLst/>
            <a:cxnLst/>
            <a:rect l="l" t="t" r="r" b="b"/>
            <a:pathLst>
              <a:path w="5932805" h="0">
                <a:moveTo>
                  <a:pt x="0" y="0"/>
                </a:moveTo>
                <a:lnTo>
                  <a:pt x="593229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6221" y="865632"/>
            <a:ext cx="0" cy="4242435"/>
          </a:xfrm>
          <a:custGeom>
            <a:avLst/>
            <a:gdLst/>
            <a:ahLst/>
            <a:cxnLst/>
            <a:rect l="l" t="t" r="r" b="b"/>
            <a:pathLst>
              <a:path w="0" h="4242435">
                <a:moveTo>
                  <a:pt x="0" y="0"/>
                </a:moveTo>
                <a:lnTo>
                  <a:pt x="0" y="424192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4092" y="368263"/>
            <a:ext cx="6009640" cy="802576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Chapter</a:t>
            </a:r>
            <a:r>
              <a:rPr dirty="0" sz="16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80" b="1">
                <a:solidFill>
                  <a:srgbClr val="4F81BC"/>
                </a:solidFill>
                <a:latin typeface="Georgia"/>
                <a:cs typeface="Georgia"/>
              </a:rPr>
              <a:t>5:</a:t>
            </a:r>
            <a:r>
              <a:rPr dirty="0" sz="1600" spc="-6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85" b="1">
                <a:solidFill>
                  <a:srgbClr val="4F81BC"/>
                </a:solidFill>
                <a:latin typeface="Georgia"/>
                <a:cs typeface="Georgia"/>
              </a:rPr>
              <a:t>Activities</a:t>
            </a:r>
            <a:r>
              <a:rPr dirty="0" sz="1600" spc="-5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5" b="1">
                <a:solidFill>
                  <a:srgbClr val="4F81BC"/>
                </a:solidFill>
                <a:latin typeface="Georgia"/>
                <a:cs typeface="Georgia"/>
              </a:rPr>
              <a:t>During</a:t>
            </a:r>
            <a:r>
              <a:rPr dirty="0" sz="1600" spc="-5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600" spc="-5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After</a:t>
            </a:r>
            <a:r>
              <a:rPr dirty="0" sz="1600" spc="-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90" b="1">
                <a:solidFill>
                  <a:srgbClr val="4F81BC"/>
                </a:solidFill>
                <a:latin typeface="Georgia"/>
                <a:cs typeface="Georgia"/>
              </a:rPr>
              <a:t>the</a:t>
            </a:r>
            <a:r>
              <a:rPr dirty="0" sz="16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95" b="1">
                <a:solidFill>
                  <a:srgbClr val="4F81BC"/>
                </a:solidFill>
                <a:latin typeface="Georgia"/>
                <a:cs typeface="Georgia"/>
              </a:rPr>
              <a:t>Facility</a:t>
            </a:r>
            <a:r>
              <a:rPr dirty="0" sz="1600" spc="-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Site</a:t>
            </a:r>
            <a:r>
              <a:rPr dirty="0" sz="1600" spc="-5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Visit</a:t>
            </a:r>
            <a:endParaRPr sz="1600">
              <a:latin typeface="Georgia"/>
              <a:cs typeface="Georgia"/>
            </a:endParaRPr>
          </a:p>
          <a:p>
            <a:pPr marL="83820">
              <a:lnSpc>
                <a:spcPct val="100000"/>
              </a:lnSpc>
              <a:spcBef>
                <a:spcPts val="1330"/>
              </a:spcBef>
            </a:pP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Suggested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Tools </a:t>
            </a: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to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bring along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100" spc="11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Georgia"/>
                <a:cs typeface="Georgia"/>
              </a:rPr>
              <a:t>site-visits</a:t>
            </a:r>
            <a:endParaRPr sz="1100">
              <a:latin typeface="Georgia"/>
              <a:cs typeface="Georgia"/>
            </a:endParaRPr>
          </a:p>
          <a:p>
            <a:pPr marL="37084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25">
                <a:latin typeface="Arial"/>
                <a:cs typeface="Arial"/>
              </a:rPr>
              <a:t>Letter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introduction,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state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ID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badge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other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Manual</a:t>
            </a:r>
            <a:endParaRPr sz="1100">
              <a:latin typeface="Arial"/>
              <a:cs typeface="Arial"/>
            </a:endParaRPr>
          </a:p>
          <a:p>
            <a:pPr lvl="1" marL="827405" indent="-228600">
              <a:lnSpc>
                <a:spcPct val="100000"/>
              </a:lnSpc>
              <a:spcBef>
                <a:spcPts val="219"/>
              </a:spcBef>
              <a:buFont typeface="Courier New"/>
              <a:buChar char="o"/>
              <a:tabLst>
                <a:tab pos="827405" algn="l"/>
                <a:tab pos="828040" algn="l"/>
              </a:tabLst>
            </a:pPr>
            <a:r>
              <a:rPr dirty="0" sz="1100" spc="-45">
                <a:latin typeface="Arial"/>
                <a:cs typeface="Arial"/>
              </a:rPr>
              <a:t>Before </a:t>
            </a:r>
            <a:r>
              <a:rPr dirty="0" sz="1100" spc="-25">
                <a:latin typeface="Arial"/>
                <a:cs typeface="Arial"/>
              </a:rPr>
              <a:t>visit: </a:t>
            </a:r>
            <a:r>
              <a:rPr dirty="0" sz="1100" spc="-35">
                <a:latin typeface="Arial"/>
                <a:cs typeface="Arial"/>
              </a:rPr>
              <a:t>Tag/highlight </a:t>
            </a:r>
            <a:r>
              <a:rPr dirty="0" sz="1100" spc="-95">
                <a:latin typeface="Arial"/>
                <a:cs typeface="Arial"/>
              </a:rPr>
              <a:t>case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definitions</a:t>
            </a:r>
            <a:endParaRPr sz="1100">
              <a:latin typeface="Arial"/>
              <a:cs typeface="Arial"/>
            </a:endParaRPr>
          </a:p>
          <a:p>
            <a:pPr lvl="1" marL="827405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827405" algn="l"/>
                <a:tab pos="828040" algn="l"/>
              </a:tabLst>
            </a:pPr>
            <a:r>
              <a:rPr dirty="0" sz="1100" spc="-35">
                <a:latin typeface="Arial"/>
                <a:cs typeface="Arial"/>
              </a:rPr>
              <a:t>Tag/highlight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40">
                <a:latin typeface="Arial"/>
                <a:cs typeface="Arial"/>
              </a:rPr>
              <a:t>descriptions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30">
                <a:latin typeface="Arial"/>
                <a:cs typeface="Arial"/>
              </a:rPr>
              <a:t>location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mapping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20">
                <a:latin typeface="Arial"/>
                <a:cs typeface="Arial"/>
              </a:rPr>
              <a:t>Information </a:t>
            </a:r>
            <a:r>
              <a:rPr dirty="0" sz="1100" spc="-30">
                <a:latin typeface="Arial"/>
                <a:cs typeface="Arial"/>
              </a:rPr>
              <a:t>about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facility:</a:t>
            </a:r>
            <a:endParaRPr sz="1100">
              <a:latin typeface="Arial"/>
              <a:cs typeface="Arial"/>
            </a:endParaRPr>
          </a:p>
          <a:p>
            <a:pPr lvl="1" marL="827405" indent="-228600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827405" algn="l"/>
                <a:tab pos="828040" algn="l"/>
              </a:tabLst>
            </a:pPr>
            <a:r>
              <a:rPr dirty="0" sz="1100" spc="-40">
                <a:latin typeface="Arial"/>
                <a:cs typeface="Arial"/>
              </a:rPr>
              <a:t>Facility’s </a:t>
            </a:r>
            <a:r>
              <a:rPr dirty="0" sz="1100" spc="-35">
                <a:latin typeface="Arial"/>
                <a:cs typeface="Arial"/>
              </a:rPr>
              <a:t>most </a:t>
            </a:r>
            <a:r>
              <a:rPr dirty="0" sz="1100" spc="-30">
                <a:latin typeface="Arial"/>
                <a:cs typeface="Arial"/>
              </a:rPr>
              <a:t>recent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50">
                <a:latin typeface="Arial"/>
                <a:cs typeface="Arial"/>
              </a:rPr>
              <a:t>Annual</a:t>
            </a:r>
            <a:r>
              <a:rPr dirty="0" sz="1100" spc="-70">
                <a:latin typeface="Arial"/>
                <a:cs typeface="Arial"/>
              </a:rPr>
              <a:t> Survey</a:t>
            </a:r>
            <a:endParaRPr sz="1100">
              <a:latin typeface="Arial"/>
              <a:cs typeface="Arial"/>
            </a:endParaRPr>
          </a:p>
          <a:p>
            <a:pPr lvl="1" marL="827405" indent="-228600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827405" algn="l"/>
                <a:tab pos="828040" algn="l"/>
              </a:tabLst>
            </a:pPr>
            <a:r>
              <a:rPr dirty="0" sz="1100" spc="-50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demographics</a:t>
            </a:r>
            <a:endParaRPr sz="1100">
              <a:latin typeface="Arial"/>
              <a:cs typeface="Arial"/>
            </a:endParaRPr>
          </a:p>
          <a:p>
            <a:pPr lvl="1" marL="827405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827405" algn="l"/>
                <a:tab pos="828040" algn="l"/>
              </a:tabLst>
            </a:pPr>
            <a:r>
              <a:rPr dirty="0" sz="1100" spc="-50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40">
                <a:latin typeface="Arial"/>
                <a:cs typeface="Arial"/>
              </a:rPr>
              <a:t>requested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screening</a:t>
            </a:r>
            <a:endParaRPr sz="1100">
              <a:latin typeface="Arial"/>
              <a:cs typeface="Arial"/>
            </a:endParaRPr>
          </a:p>
          <a:p>
            <a:pPr lvl="1" marL="827405" marR="250190" indent="-228600">
              <a:lnSpc>
                <a:spcPts val="1550"/>
              </a:lnSpc>
              <a:spcBef>
                <a:spcPts val="75"/>
              </a:spcBef>
              <a:buFont typeface="Courier New"/>
              <a:buChar char="o"/>
              <a:tabLst>
                <a:tab pos="827405" algn="l"/>
                <a:tab pos="828040" algn="l"/>
              </a:tabLst>
            </a:pPr>
            <a:r>
              <a:rPr dirty="0" sz="1100" spc="-35">
                <a:latin typeface="Arial"/>
                <a:cs typeface="Arial"/>
              </a:rPr>
              <a:t>Confidential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70">
                <a:latin typeface="Arial"/>
                <a:cs typeface="Arial"/>
              </a:rPr>
              <a:t>(assure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blinded  </a:t>
            </a:r>
            <a:r>
              <a:rPr dirty="0" sz="1100">
                <a:latin typeface="Arial"/>
                <a:cs typeface="Arial"/>
              </a:rPr>
              <a:t>until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completed).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75">
                <a:latin typeface="Arial"/>
                <a:cs typeface="Arial"/>
              </a:rPr>
              <a:t>Copies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Methods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Surveys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(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2</a:t>
            </a:r>
            <a:r>
              <a:rPr dirty="0" sz="1100" spc="-45">
                <a:latin typeface="Arial"/>
                <a:cs typeface="Arial"/>
              </a:rPr>
              <a:t>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collect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contact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2.3</a:t>
            </a:r>
            <a:r>
              <a:rPr dirty="0" sz="1100" spc="-4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5">
                <a:latin typeface="Arial"/>
                <a:cs typeface="Arial"/>
              </a:rPr>
              <a:t>Multiple</a:t>
            </a:r>
            <a:r>
              <a:rPr dirty="0" sz="1100" spc="-55">
                <a:latin typeface="Arial"/>
                <a:cs typeface="Arial"/>
              </a:rPr>
              <a:t> copies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blank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record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abstraction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tools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(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Appendix</a:t>
            </a:r>
            <a:r>
              <a:rPr dirty="0" u="sng" sz="110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3</a:t>
            </a:r>
            <a:r>
              <a:rPr dirty="0" sz="1100" spc="-4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75">
                <a:latin typeface="Arial"/>
                <a:cs typeface="Arial"/>
              </a:rPr>
              <a:t>Copies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85">
                <a:latin typeface="Arial"/>
                <a:cs typeface="Arial"/>
              </a:rPr>
              <a:t>Tennessee </a:t>
            </a:r>
            <a:r>
              <a:rPr dirty="0" sz="1100" spc="-50">
                <a:latin typeface="Arial"/>
                <a:cs typeface="Arial"/>
              </a:rPr>
              <a:t>checklists </a:t>
            </a:r>
            <a:r>
              <a:rPr dirty="0" sz="1100" spc="-45">
                <a:latin typeface="Arial"/>
                <a:cs typeface="Arial"/>
              </a:rPr>
              <a:t>(available </a:t>
            </a:r>
            <a:r>
              <a:rPr dirty="0" sz="1100" spc="-15">
                <a:latin typeface="Arial"/>
                <a:cs typeface="Arial"/>
              </a:rPr>
              <a:t>at </a:t>
            </a:r>
            <a:r>
              <a:rPr dirty="0" sz="1100">
                <a:latin typeface="Arial"/>
                <a:cs typeface="Arial"/>
                <a:hlinkClick r:id="rId6"/>
              </a:rPr>
              <a:t>http://www.tn.gov/health/topic/hai</a:t>
            </a:r>
            <a:r>
              <a:rPr dirty="0" sz="1100" spc="-165">
                <a:latin typeface="Arial"/>
                <a:cs typeface="Arial"/>
                <a:hlinkClick r:id="rId6"/>
              </a:rPr>
              <a:t> </a:t>
            </a:r>
            <a:r>
              <a:rPr dirty="0" sz="1100" spc="-3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60">
                <a:latin typeface="Arial"/>
                <a:cs typeface="Arial"/>
              </a:rPr>
              <a:t>Blank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 spc="-55">
                <a:latin typeface="Arial"/>
                <a:cs typeface="Arial"/>
              </a:rPr>
              <a:t>discrepancies </a:t>
            </a:r>
            <a:r>
              <a:rPr dirty="0" sz="1100" spc="-25">
                <a:latin typeface="Arial"/>
                <a:cs typeface="Arial"/>
              </a:rPr>
              <a:t>reports </a:t>
            </a:r>
            <a:r>
              <a:rPr dirty="0" sz="1100" spc="-50">
                <a:latin typeface="Arial"/>
                <a:cs typeface="Arial"/>
              </a:rPr>
              <a:t>(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Appendix</a:t>
            </a:r>
            <a:r>
              <a:rPr dirty="0" u="sng" sz="1100" spc="-1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4.1</a:t>
            </a:r>
            <a:r>
              <a:rPr dirty="0" sz="1100" spc="-4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7084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Documentation </a:t>
            </a:r>
            <a:r>
              <a:rPr dirty="0" sz="1100" spc="-60">
                <a:latin typeface="Arial"/>
                <a:cs typeface="Arial"/>
              </a:rPr>
              <a:t>Form </a:t>
            </a:r>
            <a:r>
              <a:rPr dirty="0" sz="1100" spc="-45">
                <a:latin typeface="Arial"/>
                <a:cs typeface="Arial"/>
              </a:rPr>
              <a:t>(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 action="ppaction://hlinksldjump"/>
              </a:rPr>
              <a:t>Appendix</a:t>
            </a:r>
            <a:r>
              <a:rPr dirty="0" u="sng" sz="1100" spc="-1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 action="ppaction://hlinksldjump"/>
              </a:rPr>
              <a:t>4.3</a:t>
            </a:r>
            <a:r>
              <a:rPr dirty="0" sz="1100" spc="-5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70840" marR="306705" indent="-228600">
              <a:lnSpc>
                <a:spcPct val="117300"/>
              </a:lnSpc>
              <a:spcBef>
                <a:spcPts val="45"/>
              </a:spcBef>
              <a:buFont typeface="Symbol"/>
              <a:buChar char=""/>
              <a:tabLst>
                <a:tab pos="370205" algn="l"/>
                <a:tab pos="370840" algn="l"/>
              </a:tabLst>
            </a:pPr>
            <a:r>
              <a:rPr dirty="0" sz="1100" spc="-50">
                <a:latin typeface="Arial"/>
                <a:cs typeface="Arial"/>
              </a:rPr>
              <a:t>Miscellaneous </a:t>
            </a:r>
            <a:r>
              <a:rPr dirty="0" sz="1100" spc="-25">
                <a:latin typeface="Arial"/>
                <a:cs typeface="Arial"/>
              </a:rPr>
              <a:t>tools: </a:t>
            </a:r>
            <a:r>
              <a:rPr dirty="0" sz="1100" spc="-45">
                <a:latin typeface="Arial"/>
                <a:cs typeface="Arial"/>
              </a:rPr>
              <a:t>Straight </a:t>
            </a:r>
            <a:r>
              <a:rPr dirty="0" sz="1100" spc="-65">
                <a:latin typeface="Arial"/>
                <a:cs typeface="Arial"/>
              </a:rPr>
              <a:t>edge </a:t>
            </a:r>
            <a:r>
              <a:rPr dirty="0" sz="1100" spc="-50">
                <a:latin typeface="Arial"/>
                <a:cs typeface="Arial"/>
              </a:rPr>
              <a:t>(e.g.: </a:t>
            </a:r>
            <a:r>
              <a:rPr dirty="0" sz="1100" spc="-20">
                <a:latin typeface="Arial"/>
                <a:cs typeface="Arial"/>
              </a:rPr>
              <a:t>ruler)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reading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printouts, </a:t>
            </a:r>
            <a:r>
              <a:rPr dirty="0" sz="1100" spc="-35">
                <a:latin typeface="Arial"/>
                <a:cs typeface="Arial"/>
              </a:rPr>
              <a:t>stapler, </a:t>
            </a:r>
            <a:r>
              <a:rPr dirty="0" sz="1100" spc="-30">
                <a:latin typeface="Arial"/>
                <a:cs typeface="Arial"/>
              </a:rPr>
              <a:t>binder </a:t>
            </a:r>
            <a:r>
              <a:rPr dirty="0" sz="1100" spc="-45">
                <a:latin typeface="Arial"/>
                <a:cs typeface="Arial"/>
              </a:rPr>
              <a:t>clips,  </a:t>
            </a:r>
            <a:r>
              <a:rPr dirty="0" sz="1100" spc="-60">
                <a:latin typeface="Arial"/>
                <a:cs typeface="Arial"/>
              </a:rPr>
              <a:t>pens, </a:t>
            </a:r>
            <a:r>
              <a:rPr dirty="0" sz="1100" spc="-35">
                <a:latin typeface="Arial"/>
                <a:cs typeface="Arial"/>
              </a:rPr>
              <a:t>highlighters, </a:t>
            </a:r>
            <a:r>
              <a:rPr dirty="0" sz="1100" spc="-45">
                <a:latin typeface="Arial"/>
                <a:cs typeface="Arial"/>
              </a:rPr>
              <a:t>sticky </a:t>
            </a:r>
            <a:r>
              <a:rPr dirty="0" sz="1100" spc="-40">
                <a:latin typeface="Arial"/>
                <a:cs typeface="Arial"/>
              </a:rPr>
              <a:t>notes, </a:t>
            </a:r>
            <a:r>
              <a:rPr dirty="0" sz="1100" spc="-30">
                <a:latin typeface="Arial"/>
                <a:cs typeface="Arial"/>
              </a:rPr>
              <a:t>tape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flags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42240" marR="371475">
              <a:lnSpc>
                <a:spcPct val="101800"/>
              </a:lnSpc>
            </a:pPr>
            <a:r>
              <a:rPr dirty="0" sz="1100" spc="-85">
                <a:latin typeface="Arial"/>
                <a:cs typeface="Arial"/>
              </a:rPr>
              <a:t>Please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note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some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listed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tools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templates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adapted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50">
                <a:latin typeface="Arial"/>
                <a:cs typeface="Arial"/>
              </a:rPr>
              <a:t> and 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30">
                <a:latin typeface="Arial"/>
                <a:cs typeface="Arial"/>
              </a:rPr>
              <a:t>before </a:t>
            </a:r>
            <a:r>
              <a:rPr dirty="0" sz="1100" spc="-60">
                <a:latin typeface="Arial"/>
                <a:cs typeface="Arial"/>
              </a:rPr>
              <a:t>copies </a:t>
            </a:r>
            <a:r>
              <a:rPr dirty="0" sz="1100" spc="-45">
                <a:latin typeface="Arial"/>
                <a:cs typeface="Arial"/>
              </a:rPr>
              <a:t>are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made.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Request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documentation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current </a:t>
            </a:r>
            <a:r>
              <a:rPr dirty="0" sz="1100" spc="-185" b="1">
                <a:solidFill>
                  <a:srgbClr val="4F81BC"/>
                </a:solidFill>
                <a:latin typeface="Georgia"/>
                <a:cs typeface="Georgia"/>
              </a:rPr>
              <a:t>NHSN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reporter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training</a:t>
            </a:r>
            <a:endParaRPr sz="1100">
              <a:latin typeface="Georgia"/>
              <a:cs typeface="Georgia"/>
            </a:endParaRPr>
          </a:p>
          <a:p>
            <a:pPr marL="70485" marR="5080">
              <a:lnSpc>
                <a:spcPts val="1550"/>
              </a:lnSpc>
              <a:spcBef>
                <a:spcPts val="15"/>
              </a:spcBef>
            </a:pP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70">
                <a:latin typeface="Arial"/>
                <a:cs typeface="Arial"/>
              </a:rPr>
              <a:t>successful </a:t>
            </a:r>
            <a:r>
              <a:rPr dirty="0" sz="1100" spc="-25">
                <a:latin typeface="Arial"/>
                <a:cs typeface="Arial"/>
              </a:rPr>
              <a:t>completion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online, </a:t>
            </a:r>
            <a:r>
              <a:rPr dirty="0" sz="1100" spc="-50">
                <a:latin typeface="Arial"/>
                <a:cs typeface="Arial"/>
              </a:rPr>
              <a:t>self-paced  </a:t>
            </a:r>
            <a:r>
              <a:rPr dirty="0" sz="1100" spc="-25">
                <a:latin typeface="Arial"/>
                <a:cs typeface="Arial"/>
              </a:rPr>
              <a:t>multimedia training </a:t>
            </a:r>
            <a:r>
              <a:rPr dirty="0" sz="1100" spc="-45">
                <a:latin typeface="Arial"/>
                <a:cs typeface="Arial"/>
              </a:rPr>
              <a:t>modules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95">
                <a:latin typeface="Arial"/>
                <a:cs typeface="Arial"/>
              </a:rPr>
              <a:t>HAIs </a:t>
            </a:r>
            <a:r>
              <a:rPr dirty="0" sz="1100" spc="-25">
                <a:latin typeface="Arial"/>
                <a:cs typeface="Arial"/>
              </a:rPr>
              <a:t>they </a:t>
            </a:r>
            <a:r>
              <a:rPr dirty="0" sz="1100" spc="-55">
                <a:latin typeface="Arial"/>
                <a:cs typeface="Arial"/>
              </a:rPr>
              <a:t>oversee.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5">
                <a:latin typeface="Arial"/>
                <a:cs typeface="Arial"/>
              </a:rPr>
              <a:t>opportunity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establish </a:t>
            </a:r>
            <a:r>
              <a:rPr dirty="0" sz="1100" spc="-10">
                <a:latin typeface="Arial"/>
                <a:cs typeface="Arial"/>
              </a:rPr>
              <a:t>or </a:t>
            </a:r>
            <a:r>
              <a:rPr dirty="0" sz="1100" spc="-25">
                <a:latin typeface="Arial"/>
                <a:cs typeface="Arial"/>
              </a:rPr>
              <a:t>reinforce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state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50"/>
              </a:spcBef>
            </a:pPr>
            <a:r>
              <a:rPr dirty="0" sz="1100" spc="-40">
                <a:latin typeface="Arial"/>
                <a:cs typeface="Arial"/>
              </a:rPr>
              <a:t>expectations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0">
                <a:latin typeface="Arial"/>
                <a:cs typeface="Arial"/>
              </a:rPr>
              <a:t>annual </a:t>
            </a:r>
            <a:r>
              <a:rPr dirty="0" sz="1100" spc="-35">
                <a:latin typeface="Arial"/>
                <a:cs typeface="Arial"/>
              </a:rPr>
              <a:t>update. </a:t>
            </a:r>
            <a:r>
              <a:rPr dirty="0" sz="1100" spc="-65">
                <a:latin typeface="Arial"/>
                <a:cs typeface="Arial"/>
              </a:rPr>
              <a:t>Consider </a:t>
            </a:r>
            <a:r>
              <a:rPr dirty="0" sz="1100" spc="-35">
                <a:latin typeface="Arial"/>
                <a:cs typeface="Arial"/>
              </a:rPr>
              <a:t>recording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 action="ppaction://hlinksldjump"/>
              </a:rPr>
              <a:t>4.3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</a:t>
            </a:r>
            <a:r>
              <a:rPr dirty="0" sz="11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custom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field.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Review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risk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adjustment</a:t>
            </a:r>
            <a:r>
              <a:rPr dirty="0" sz="1100" spc="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variables:</a:t>
            </a:r>
            <a:endParaRPr sz="1100">
              <a:latin typeface="Georgia"/>
              <a:cs typeface="Georgia"/>
            </a:endParaRPr>
          </a:p>
          <a:p>
            <a:pPr marL="70485" marR="150495">
              <a:lnSpc>
                <a:spcPts val="1550"/>
              </a:lnSpc>
              <a:spcBef>
                <a:spcPts val="5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05">
                <a:latin typeface="Arial"/>
                <a:cs typeface="Arial"/>
              </a:rPr>
              <a:t>CAUTI,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25">
                <a:latin typeface="Arial"/>
                <a:cs typeface="Arial"/>
              </a:rPr>
              <a:t>validation location </a:t>
            </a:r>
            <a:r>
              <a:rPr dirty="0" sz="1100" spc="-50">
                <a:latin typeface="Arial"/>
                <a:cs typeface="Arial"/>
              </a:rPr>
              <a:t>mapping,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50">
                <a:latin typeface="Arial"/>
                <a:cs typeface="Arial"/>
              </a:rPr>
              <a:t>bed </a:t>
            </a:r>
            <a:r>
              <a:rPr dirty="0" sz="1100" spc="-70">
                <a:latin typeface="Arial"/>
                <a:cs typeface="Arial"/>
              </a:rPr>
              <a:t>size,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teaching </a:t>
            </a:r>
            <a:r>
              <a:rPr dirty="0" sz="1100" spc="-35">
                <a:latin typeface="Arial"/>
                <a:cs typeface="Arial"/>
              </a:rPr>
              <a:t>hospital  </a:t>
            </a:r>
            <a:r>
              <a:rPr dirty="0" sz="1100" spc="-40">
                <a:latin typeface="Arial"/>
                <a:cs typeface="Arial"/>
              </a:rPr>
              <a:t>status.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5">
                <a:latin typeface="Arial"/>
                <a:cs typeface="Arial"/>
              </a:rPr>
              <a:t>Event </a:t>
            </a:r>
            <a:r>
              <a:rPr dirty="0" sz="1100" spc="-20">
                <a:latin typeface="Arial"/>
                <a:cs typeface="Arial"/>
              </a:rPr>
              <a:t>reporting,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50">
                <a:latin typeface="Arial"/>
                <a:cs typeface="Arial"/>
              </a:rPr>
              <a:t>mapping </a:t>
            </a:r>
            <a:r>
              <a:rPr dirty="0" sz="1100" spc="-20">
                <a:latin typeface="Arial"/>
                <a:cs typeface="Arial"/>
              </a:rPr>
              <a:t>facility-wide </a:t>
            </a:r>
            <a:r>
              <a:rPr dirty="0" sz="1100" spc="20">
                <a:latin typeface="Arial"/>
                <a:cs typeface="Arial"/>
              </a:rPr>
              <a:t>if 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85">
                <a:latin typeface="Arial"/>
                <a:cs typeface="Arial"/>
              </a:rPr>
              <a:t>has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45">
                <a:latin typeface="Arial"/>
                <a:cs typeface="Arial"/>
              </a:rPr>
              <a:t>done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state’s </a:t>
            </a:r>
            <a:r>
              <a:rPr dirty="0" sz="1100" spc="-35">
                <a:latin typeface="Arial"/>
                <a:cs typeface="Arial"/>
              </a:rPr>
              <a:t>satisfaction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past </a:t>
            </a:r>
            <a:r>
              <a:rPr dirty="0" sz="1100" spc="-55">
                <a:latin typeface="Arial"/>
                <a:cs typeface="Arial"/>
              </a:rPr>
              <a:t>3 years.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Otherwise,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75">
                <a:latin typeface="Arial"/>
                <a:cs typeface="Arial"/>
              </a:rPr>
              <a:t>changes </a:t>
            </a:r>
            <a:r>
              <a:rPr dirty="0" sz="1100" spc="-65">
                <a:latin typeface="Arial"/>
                <a:cs typeface="Arial"/>
              </a:rPr>
              <a:t>since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last </a:t>
            </a:r>
            <a:r>
              <a:rPr dirty="0" sz="1100" spc="-20">
                <a:latin typeface="Arial"/>
                <a:cs typeface="Arial"/>
              </a:rPr>
              <a:t>facility-wide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review.</a:t>
            </a:r>
            <a:endParaRPr sz="1100">
              <a:latin typeface="Arial"/>
              <a:cs typeface="Arial"/>
            </a:endParaRPr>
          </a:p>
          <a:p>
            <a:pPr marL="70485" marR="351155">
              <a:lnSpc>
                <a:spcPct val="117300"/>
              </a:lnSpc>
              <a:spcBef>
                <a:spcPts val="885"/>
              </a:spcBef>
            </a:pPr>
            <a:r>
              <a:rPr dirty="0" sz="1100" spc="-50">
                <a:latin typeface="Arial"/>
                <a:cs typeface="Arial"/>
              </a:rPr>
              <a:t>Bring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copy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50">
                <a:latin typeface="Arial"/>
                <a:cs typeface="Arial"/>
              </a:rPr>
              <a:t>Annual </a:t>
            </a:r>
            <a:r>
              <a:rPr dirty="0" sz="1100" spc="-65">
                <a:latin typeface="Arial"/>
                <a:cs typeface="Arial"/>
              </a:rPr>
              <a:t>Survey,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10">
                <a:latin typeface="Arial"/>
                <a:cs typeface="Arial"/>
              </a:rPr>
              <a:t>ICU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50">
                <a:latin typeface="Arial"/>
                <a:cs typeface="Arial"/>
              </a:rPr>
              <a:t>mapping and bed </a:t>
            </a:r>
            <a:r>
              <a:rPr dirty="0" sz="1100" spc="-80">
                <a:latin typeface="Arial"/>
                <a:cs typeface="Arial"/>
              </a:rPr>
              <a:t>size 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80">
                <a:latin typeface="Arial"/>
                <a:cs typeface="Arial"/>
              </a:rPr>
              <a:t>IP, </a:t>
            </a:r>
            <a:r>
              <a:rPr dirty="0" sz="1100" spc="-55">
                <a:latin typeface="Arial"/>
                <a:cs typeface="Arial"/>
              </a:rPr>
              <a:t>along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25">
                <a:latin typeface="Arial"/>
                <a:cs typeface="Arial"/>
              </a:rPr>
              <a:t>up-to-date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180">
                <a:latin typeface="Arial"/>
                <a:cs typeface="Arial"/>
              </a:rPr>
              <a:t>CDC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descriptions </a:t>
            </a:r>
            <a:r>
              <a:rPr dirty="0" sz="1100" spc="-75">
                <a:latin typeface="Arial"/>
                <a:cs typeface="Arial"/>
              </a:rPr>
              <a:t>(see  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http://www.cdc.gov/nhsn/forms/instr/57_103-TOI.pdf</a:t>
            </a:r>
            <a:r>
              <a:rPr dirty="0" sz="1100" spc="-2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http://www.cdc.gov/nhsn/PDFs/pscManual/validation/pcsManual-2016-valid.pdf</a:t>
            </a:r>
            <a:r>
              <a:rPr dirty="0" sz="1100" spc="-30">
                <a:latin typeface="Arial"/>
                <a:cs typeface="Arial"/>
              </a:rPr>
              <a:t>).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0">
                <a:latin typeface="Arial"/>
                <a:cs typeface="Arial"/>
              </a:rPr>
              <a:t>there </a:t>
            </a:r>
            <a:r>
              <a:rPr dirty="0" sz="1100" spc="-55">
                <a:latin typeface="Arial"/>
                <a:cs typeface="Arial"/>
              </a:rPr>
              <a:t>is  </a:t>
            </a:r>
            <a:r>
              <a:rPr dirty="0" sz="1100" spc="-25">
                <a:latin typeface="Arial"/>
                <a:cs typeface="Arial"/>
              </a:rPr>
              <a:t>insufficient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onsite, </a:t>
            </a:r>
            <a:r>
              <a:rPr dirty="0" sz="1100" spc="-50">
                <a:latin typeface="Arial"/>
                <a:cs typeface="Arial"/>
              </a:rPr>
              <a:t>consider </a:t>
            </a:r>
            <a:r>
              <a:rPr dirty="0" sz="1100" spc="-45">
                <a:latin typeface="Arial"/>
                <a:cs typeface="Arial"/>
              </a:rPr>
              <a:t>arranging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conference </a:t>
            </a:r>
            <a:r>
              <a:rPr dirty="0" sz="1100" spc="-40">
                <a:latin typeface="Arial"/>
                <a:cs typeface="Arial"/>
              </a:rPr>
              <a:t>call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25">
                <a:latin typeface="Arial"/>
                <a:cs typeface="Arial"/>
              </a:rPr>
              <a:t>location  </a:t>
            </a:r>
            <a:r>
              <a:rPr dirty="0" sz="1100" spc="-45">
                <a:latin typeface="Arial"/>
                <a:cs typeface="Arial"/>
              </a:rPr>
              <a:t>mapping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readily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accessible.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61289"/>
            <a:ext cx="6021070" cy="831913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70485" marR="320675" indent="-58419">
              <a:lnSpc>
                <a:spcPct val="115199"/>
              </a:lnSpc>
              <a:spcBef>
                <a:spcPts val="55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 </a:t>
            </a:r>
            <a:r>
              <a:rPr dirty="0" sz="1100" spc="-65">
                <a:latin typeface="Arial"/>
                <a:cs typeface="Arial"/>
              </a:rPr>
              <a:t>Review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definitions </a:t>
            </a:r>
            <a:r>
              <a:rPr dirty="0" sz="1100" spc="-5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teaching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45">
                <a:latin typeface="Arial"/>
                <a:cs typeface="Arial"/>
              </a:rPr>
              <a:t>types </a:t>
            </a:r>
            <a:r>
              <a:rPr dirty="0" sz="1100" spc="-35">
                <a:latin typeface="Arial"/>
                <a:cs typeface="Arial"/>
              </a:rPr>
              <a:t>(under </a:t>
            </a:r>
            <a:r>
              <a:rPr dirty="0" sz="1100" spc="-95">
                <a:latin typeface="Arial"/>
                <a:cs typeface="Arial"/>
              </a:rPr>
              <a:t>Key </a:t>
            </a:r>
            <a:r>
              <a:rPr dirty="0" sz="1100" spc="-65">
                <a:latin typeface="Arial"/>
                <a:cs typeface="Arial"/>
              </a:rPr>
              <a:t>Terms,  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http://www.cdc.gov/nhsn/PDFs/pscManual/validation/pcsManual-2016-valid.pdf</a:t>
            </a:r>
            <a:r>
              <a:rPr dirty="0" sz="1100" spc="-30">
                <a:latin typeface="Arial"/>
                <a:cs typeface="Arial"/>
              </a:rPr>
              <a:t>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45">
                <a:latin typeface="Arial"/>
                <a:cs typeface="Arial"/>
              </a:rPr>
              <a:t>teaching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45">
                <a:latin typeface="Arial"/>
                <a:cs typeface="Arial"/>
              </a:rPr>
              <a:t>status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0">
                <a:latin typeface="Arial"/>
                <a:cs typeface="Arial"/>
              </a:rPr>
              <a:t>accurate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50">
                <a:latin typeface="Arial"/>
                <a:cs typeface="Arial"/>
              </a:rPr>
              <a:t>Annual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Survey.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70485" marR="145415">
              <a:lnSpc>
                <a:spcPct val="117300"/>
              </a:lnSpc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45">
                <a:latin typeface="Arial"/>
                <a:cs typeface="Arial"/>
              </a:rPr>
              <a:t>HYST, </a:t>
            </a:r>
            <a:r>
              <a:rPr dirty="0" sz="1100" spc="-55">
                <a:latin typeface="Arial"/>
                <a:cs typeface="Arial"/>
              </a:rPr>
              <a:t>many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-30">
                <a:latin typeface="Arial"/>
                <a:cs typeface="Arial"/>
              </a:rPr>
              <a:t>adjustment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75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validated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 review </a:t>
            </a:r>
            <a:r>
              <a:rPr dirty="0" sz="1100" spc="-65">
                <a:latin typeface="Arial"/>
                <a:cs typeface="Arial"/>
              </a:rPr>
              <a:t>process. </a:t>
            </a:r>
            <a:r>
              <a:rPr dirty="0" sz="1100" spc="-8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abstraction forms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40">
                <a:latin typeface="Arial"/>
                <a:cs typeface="Arial"/>
              </a:rPr>
              <a:t>include </a:t>
            </a:r>
            <a:r>
              <a:rPr dirty="0" sz="1100" spc="-35">
                <a:latin typeface="Arial"/>
                <a:cs typeface="Arial"/>
              </a:rPr>
              <a:t>fields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ASA </a:t>
            </a:r>
            <a:r>
              <a:rPr dirty="0" sz="1100" spc="-60">
                <a:latin typeface="Arial"/>
                <a:cs typeface="Arial"/>
              </a:rPr>
              <a:t>score, 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70">
                <a:latin typeface="Arial"/>
                <a:cs typeface="Arial"/>
              </a:rPr>
              <a:t>age,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 spc="-30">
                <a:latin typeface="Arial"/>
                <a:cs typeface="Arial"/>
              </a:rPr>
              <a:t>adjustment </a:t>
            </a:r>
            <a:r>
              <a:rPr dirty="0" sz="1100" spc="-45">
                <a:latin typeface="Arial"/>
                <a:cs typeface="Arial"/>
              </a:rPr>
              <a:t>variables,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well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35">
                <a:latin typeface="Arial"/>
                <a:cs typeface="Arial"/>
              </a:rPr>
              <a:t>outcome. 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-30">
                <a:latin typeface="Arial"/>
                <a:cs typeface="Arial"/>
              </a:rPr>
              <a:t>adjustment  </a:t>
            </a:r>
            <a:r>
              <a:rPr dirty="0" sz="1100" spc="-45">
                <a:latin typeface="Arial"/>
                <a:cs typeface="Arial"/>
              </a:rPr>
              <a:t>variables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85">
                <a:latin typeface="Arial"/>
                <a:cs typeface="Arial"/>
              </a:rPr>
              <a:t>has </a:t>
            </a:r>
            <a:r>
              <a:rPr dirty="0" sz="1100" spc="-25">
                <a:latin typeface="Arial"/>
                <a:cs typeface="Arial"/>
              </a:rPr>
              <a:t>appropriately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40">
                <a:latin typeface="Arial"/>
                <a:cs typeface="Arial"/>
              </a:rPr>
              <a:t>high-risk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Review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denominator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6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documentation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165"/>
              </a:spcBef>
            </a:pP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denominator counting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methods</a:t>
            </a:r>
            <a:endParaRPr sz="1100">
              <a:latin typeface="Georgia"/>
              <a:cs typeface="Georgia"/>
            </a:endParaRPr>
          </a:p>
          <a:p>
            <a:pPr marL="70485" marR="36830">
              <a:lnSpc>
                <a:spcPts val="1540"/>
              </a:lnSpc>
              <a:spcBef>
                <a:spcPts val="20"/>
              </a:spcBef>
            </a:pPr>
            <a:r>
              <a:rPr dirty="0" sz="1100" spc="-55">
                <a:latin typeface="Arial"/>
                <a:cs typeface="Arial"/>
              </a:rPr>
              <a:t>Surveillance and </a:t>
            </a:r>
            <a:r>
              <a:rPr dirty="0" sz="1100" spc="-25">
                <a:latin typeface="Arial"/>
                <a:cs typeface="Arial"/>
              </a:rPr>
              <a:t>denominator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collection </a:t>
            </a:r>
            <a:r>
              <a:rPr dirty="0" sz="1100" spc="-65">
                <a:latin typeface="Arial"/>
                <a:cs typeface="Arial"/>
              </a:rPr>
              <a:t>surveys </a:t>
            </a:r>
            <a:r>
              <a:rPr dirty="0" sz="1100" spc="-25">
                <a:latin typeface="Arial"/>
                <a:cs typeface="Arial"/>
              </a:rPr>
              <a:t>found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u="sng" sz="11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Appendices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2.1</a:t>
            </a:r>
            <a:r>
              <a:rPr dirty="0" sz="1100" spc="-50">
                <a:solidFill>
                  <a:srgbClr val="0000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2.4</a:t>
            </a:r>
            <a:r>
              <a:rPr dirty="0" sz="1100" spc="-50">
                <a:solidFill>
                  <a:srgbClr val="0000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5">
                <a:latin typeface="Arial"/>
                <a:cs typeface="Arial"/>
              </a:rPr>
              <a:t>be  </a:t>
            </a:r>
            <a:r>
              <a:rPr dirty="0" sz="1100" spc="-35">
                <a:latin typeface="Arial"/>
                <a:cs typeface="Arial"/>
              </a:rPr>
              <a:t>administered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IP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contact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during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site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visit;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however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may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impractical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interview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40"/>
              </a:spcBef>
            </a:pPr>
            <a:r>
              <a:rPr dirty="0" sz="1100" spc="-10">
                <a:latin typeface="Arial"/>
                <a:cs typeface="Arial"/>
              </a:rPr>
              <a:t>multiple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35">
                <a:latin typeface="Arial"/>
                <a:cs typeface="Arial"/>
              </a:rPr>
              <a:t>data collectors during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5">
                <a:latin typeface="Arial"/>
                <a:cs typeface="Arial"/>
              </a:rPr>
              <a:t>visit.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80">
                <a:latin typeface="Arial"/>
                <a:cs typeface="Arial"/>
              </a:rPr>
              <a:t>case, </a:t>
            </a:r>
            <a:r>
              <a:rPr dirty="0" sz="1100" spc="-35">
                <a:latin typeface="Arial"/>
                <a:cs typeface="Arial"/>
              </a:rPr>
              <a:t>collecting </a:t>
            </a:r>
            <a:r>
              <a:rPr dirty="0" sz="1100" spc="-30">
                <a:latin typeface="Arial"/>
                <a:cs typeface="Arial"/>
              </a:rPr>
              <a:t>contact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endParaRPr sz="1100">
              <a:latin typeface="Arial"/>
              <a:cs typeface="Arial"/>
            </a:endParaRPr>
          </a:p>
          <a:p>
            <a:pPr marL="70485" marR="30480">
              <a:lnSpc>
                <a:spcPct val="117300"/>
              </a:lnSpc>
            </a:pP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0">
                <a:latin typeface="Arial"/>
                <a:cs typeface="Arial"/>
              </a:rPr>
              <a:t>visit </a:t>
            </a:r>
            <a:r>
              <a:rPr dirty="0" sz="1100" spc="-60">
                <a:latin typeface="Arial"/>
                <a:cs typeface="Arial"/>
              </a:rPr>
              <a:t>may be </a:t>
            </a:r>
            <a:r>
              <a:rPr dirty="0" sz="1100" spc="-55">
                <a:latin typeface="Arial"/>
                <a:cs typeface="Arial"/>
              </a:rPr>
              <a:t>advisable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subsequent </a:t>
            </a:r>
            <a:r>
              <a:rPr dirty="0" sz="1100" spc="-25">
                <a:latin typeface="Arial"/>
                <a:cs typeface="Arial"/>
              </a:rPr>
              <a:t>administration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5">
                <a:latin typeface="Arial"/>
                <a:cs typeface="Arial"/>
              </a:rPr>
              <a:t>surveys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telephone </a:t>
            </a:r>
            <a:r>
              <a:rPr dirty="0" sz="1100" spc="-50">
                <a:latin typeface="Arial"/>
                <a:cs typeface="Arial"/>
                <a:hlinkClick r:id="rId6" action="ppaction://hlinksldjump"/>
              </a:rPr>
              <a:t>(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 action="ppaction://hlinksldjump"/>
              </a:rPr>
              <a:t>Appendix </a:t>
            </a:r>
            <a:r>
              <a:rPr dirty="0" sz="11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 action="ppaction://hlinksldjump"/>
              </a:rPr>
              <a:t>2.3</a:t>
            </a:r>
            <a:r>
              <a:rPr dirty="0" sz="1100" spc="-40">
                <a:latin typeface="Arial"/>
                <a:cs typeface="Arial"/>
              </a:rPr>
              <a:t>).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allows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20">
                <a:latin typeface="Arial"/>
                <a:cs typeface="Arial"/>
              </a:rPr>
              <a:t>at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-15">
                <a:latin typeface="Arial"/>
                <a:cs typeface="Arial"/>
              </a:rPr>
              <a:t>efficiently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accommodates </a:t>
            </a:r>
            <a:r>
              <a:rPr dirty="0" sz="1100" spc="-30">
                <a:latin typeface="Arial"/>
                <a:cs typeface="Arial"/>
              </a:rPr>
              <a:t>interviews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35">
                <a:latin typeface="Arial"/>
                <a:cs typeface="Arial"/>
              </a:rPr>
              <a:t>individuals  </a:t>
            </a:r>
            <a:r>
              <a:rPr dirty="0" sz="1100" spc="-25">
                <a:latin typeface="Arial"/>
                <a:cs typeface="Arial"/>
              </a:rPr>
              <a:t>who</a:t>
            </a:r>
            <a:r>
              <a:rPr dirty="0" sz="1100" spc="-65">
                <a:latin typeface="Arial"/>
                <a:cs typeface="Arial"/>
              </a:rPr>
              <a:t> may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work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other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times</a:t>
            </a:r>
            <a:r>
              <a:rPr dirty="0" sz="1100" spc="-55">
                <a:latin typeface="Arial"/>
                <a:cs typeface="Arial"/>
              </a:rPr>
              <a:t> (e.g.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night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shift).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70485" marR="5080">
              <a:lnSpc>
                <a:spcPct val="116799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50">
                <a:latin typeface="Arial"/>
                <a:cs typeface="Arial"/>
              </a:rPr>
              <a:t>many </a:t>
            </a:r>
            <a:r>
              <a:rPr dirty="0" sz="1100" spc="-30">
                <a:latin typeface="Arial"/>
                <a:cs typeface="Arial"/>
              </a:rPr>
              <a:t>facilities,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80">
                <a:latin typeface="Arial"/>
                <a:cs typeface="Arial"/>
              </a:rPr>
              <a:t>same </a:t>
            </a:r>
            <a:r>
              <a:rPr dirty="0" sz="1100" spc="-45">
                <a:latin typeface="Arial"/>
                <a:cs typeface="Arial"/>
              </a:rPr>
              <a:t>person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30">
                <a:latin typeface="Arial"/>
                <a:cs typeface="Arial"/>
              </a:rPr>
              <a:t>collect denominator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device-associated </a:t>
            </a:r>
            <a:r>
              <a:rPr dirty="0" sz="1100" spc="-30">
                <a:latin typeface="Arial"/>
                <a:cs typeface="Arial"/>
              </a:rPr>
              <a:t>infections  </a:t>
            </a:r>
            <a:r>
              <a:rPr dirty="0" sz="1100" spc="-35">
                <a:latin typeface="Arial"/>
                <a:cs typeface="Arial"/>
              </a:rPr>
              <a:t>(including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05">
                <a:latin typeface="Arial"/>
                <a:cs typeface="Arial"/>
              </a:rPr>
              <a:t>CAUTI) </a:t>
            </a:r>
            <a:r>
              <a:rPr dirty="0" sz="1100" spc="-30">
                <a:latin typeface="Arial"/>
                <a:cs typeface="Arial"/>
              </a:rPr>
              <a:t>concurrently. </a:t>
            </a:r>
            <a:r>
              <a:rPr dirty="0" sz="1100" spc="-85">
                <a:latin typeface="Arial"/>
                <a:cs typeface="Arial"/>
              </a:rPr>
              <a:t>Because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this,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35">
                <a:latin typeface="Arial"/>
                <a:cs typeface="Arial"/>
              </a:rPr>
              <a:t>counting </a:t>
            </a:r>
            <a:r>
              <a:rPr dirty="0" sz="1100" spc="-55">
                <a:latin typeface="Arial"/>
                <a:cs typeface="Arial"/>
              </a:rPr>
              <a:t>survey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CAUTI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Appendix</a:t>
            </a:r>
            <a:r>
              <a:rPr dirty="0" u="sng" sz="11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2.4</a:t>
            </a:r>
            <a:r>
              <a:rPr dirty="0" sz="1100" spc="-60">
                <a:solidFill>
                  <a:srgbClr val="0000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1100" spc="-60">
                <a:latin typeface="Arial"/>
                <a:cs typeface="Arial"/>
              </a:rPr>
              <a:t>may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administered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metric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separately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combined.</a:t>
            </a:r>
            <a:endParaRPr sz="1100">
              <a:latin typeface="Arial"/>
              <a:cs typeface="Arial"/>
            </a:endParaRPr>
          </a:p>
          <a:p>
            <a:pPr algn="just" marL="70485" marR="113030">
              <a:lnSpc>
                <a:spcPct val="117300"/>
              </a:lnSpc>
            </a:pPr>
            <a:r>
              <a:rPr dirty="0" sz="1100" spc="-55">
                <a:latin typeface="Arial"/>
                <a:cs typeface="Arial"/>
              </a:rPr>
              <a:t>Knowledge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definitions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counting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methods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important</a:t>
            </a:r>
            <a:r>
              <a:rPr dirty="0" sz="1100" spc="-55">
                <a:latin typeface="Arial"/>
                <a:cs typeface="Arial"/>
              </a:rPr>
              <a:t> even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denominators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are 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30">
                <a:latin typeface="Arial"/>
                <a:cs typeface="Arial"/>
              </a:rPr>
              <a:t>electronically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order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55">
                <a:latin typeface="Arial"/>
                <a:cs typeface="Arial"/>
              </a:rPr>
              <a:t>spot-checks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35">
                <a:latin typeface="Arial"/>
                <a:cs typeface="Arial"/>
              </a:rPr>
              <a:t>periodically.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form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35">
                <a:latin typeface="Arial"/>
                <a:cs typeface="Arial"/>
              </a:rPr>
              <a:t>document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internal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electronic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denominator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counting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provided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Appendix</a:t>
            </a:r>
            <a:r>
              <a:rPr dirty="0" u="sng" sz="11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2.2</a:t>
            </a:r>
            <a:r>
              <a:rPr dirty="0" sz="1100" spc="-4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70485" marR="20320">
              <a:lnSpc>
                <a:spcPct val="117700"/>
              </a:lnSpc>
              <a:spcBef>
                <a:spcPts val="975"/>
              </a:spcBef>
            </a:pPr>
            <a:r>
              <a:rPr dirty="0" sz="1100" spc="-45">
                <a:latin typeface="Arial"/>
                <a:cs typeface="Arial"/>
              </a:rPr>
              <a:t>Facilities </a:t>
            </a:r>
            <a:r>
              <a:rPr dirty="0" sz="1100" spc="-65">
                <a:latin typeface="Arial"/>
                <a:cs typeface="Arial"/>
              </a:rPr>
              <a:t>may have </a:t>
            </a:r>
            <a:r>
              <a:rPr dirty="0" sz="1100" spc="-45">
                <a:latin typeface="Arial"/>
                <a:cs typeface="Arial"/>
              </a:rPr>
              <a:t>already </a:t>
            </a:r>
            <a:r>
              <a:rPr dirty="0" sz="1100" spc="-35">
                <a:latin typeface="Arial"/>
                <a:cs typeface="Arial"/>
              </a:rPr>
              <a:t>administered </a:t>
            </a:r>
            <a:r>
              <a:rPr dirty="0" sz="1100" spc="-25">
                <a:latin typeface="Arial"/>
                <a:cs typeface="Arial"/>
              </a:rPr>
              <a:t>denominator </a:t>
            </a:r>
            <a:r>
              <a:rPr dirty="0" sz="1100" spc="-30">
                <a:latin typeface="Arial"/>
                <a:cs typeface="Arial"/>
              </a:rPr>
              <a:t>counting </a:t>
            </a:r>
            <a:r>
              <a:rPr dirty="0" sz="1100" spc="-65">
                <a:latin typeface="Arial"/>
                <a:cs typeface="Arial"/>
              </a:rPr>
              <a:t>surveys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internal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purposes.  </a:t>
            </a:r>
            <a:r>
              <a:rPr dirty="0" sz="1100" spc="-5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80">
                <a:latin typeface="Arial"/>
                <a:cs typeface="Arial"/>
              </a:rPr>
              <a:t>case,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-65">
                <a:latin typeface="Arial"/>
                <a:cs typeface="Arial"/>
              </a:rPr>
              <a:t>may choose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accept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50">
                <a:latin typeface="Arial"/>
                <a:cs typeface="Arial"/>
              </a:rPr>
              <a:t>evidence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40">
                <a:latin typeface="Arial"/>
                <a:cs typeface="Arial"/>
              </a:rPr>
              <a:t>conduct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survey </a:t>
            </a:r>
            <a:r>
              <a:rPr dirty="0" sz="1100" spc="-60">
                <a:latin typeface="Arial"/>
                <a:cs typeface="Arial"/>
              </a:rPr>
              <a:t>among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more  </a:t>
            </a:r>
            <a:r>
              <a:rPr dirty="0" sz="1100" spc="-10">
                <a:latin typeface="Arial"/>
                <a:cs typeface="Arial"/>
              </a:rPr>
              <a:t>limited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denominator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counters.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dirty="0" sz="1100" spc="-130" b="1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25" b="1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denominator</a:t>
            </a:r>
            <a:r>
              <a:rPr dirty="0" sz="1100" spc="-1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records</a:t>
            </a:r>
            <a:endParaRPr sz="1100">
              <a:latin typeface="Georgia"/>
              <a:cs typeface="Georgia"/>
            </a:endParaRPr>
          </a:p>
          <a:p>
            <a:pPr marL="70485" marR="27940">
              <a:lnSpc>
                <a:spcPts val="1550"/>
              </a:lnSpc>
            </a:pPr>
            <a:r>
              <a:rPr dirty="0" sz="1100" spc="-30">
                <a:latin typeface="Arial"/>
                <a:cs typeface="Arial"/>
              </a:rPr>
              <a:t>While </a:t>
            </a:r>
            <a:r>
              <a:rPr dirty="0" sz="1100" spc="-35">
                <a:latin typeface="Arial"/>
                <a:cs typeface="Arial"/>
              </a:rPr>
              <a:t>visiting, request </a:t>
            </a:r>
            <a:r>
              <a:rPr dirty="0" sz="1100" spc="-30">
                <a:latin typeface="Arial"/>
                <a:cs typeface="Arial"/>
              </a:rPr>
              <a:t>original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collection </a:t>
            </a:r>
            <a:r>
              <a:rPr dirty="0" sz="1100" spc="-35">
                <a:latin typeface="Arial"/>
                <a:cs typeface="Arial"/>
              </a:rPr>
              <a:t>paperwork,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35">
                <a:latin typeface="Arial"/>
                <a:cs typeface="Arial"/>
              </a:rPr>
              <a:t>provide  insight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frequency,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reliability,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consistency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task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how</a:t>
            </a:r>
            <a:r>
              <a:rPr dirty="0" sz="1100" spc="-55">
                <a:latin typeface="Arial"/>
                <a:cs typeface="Arial"/>
              </a:rPr>
              <a:t> omissions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handled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(NHSN</a:t>
            </a:r>
            <a:endParaRPr sz="1100">
              <a:latin typeface="Arial"/>
              <a:cs typeface="Arial"/>
            </a:endParaRPr>
          </a:p>
          <a:p>
            <a:pPr marL="70485" marR="284480">
              <a:lnSpc>
                <a:spcPts val="1540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provided </a:t>
            </a:r>
            <a:r>
              <a:rPr dirty="0" sz="1100" spc="-55">
                <a:latin typeface="Arial"/>
                <a:cs typeface="Arial"/>
              </a:rPr>
              <a:t>guidance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missing </a:t>
            </a:r>
            <a:r>
              <a:rPr dirty="0" sz="1100" spc="-55">
                <a:latin typeface="Arial"/>
                <a:cs typeface="Arial"/>
              </a:rPr>
              <a:t>device-associated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September 2013 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http://www.cdc.gov/nhsn/PDFs/NHSNMissingDenomData_Sep2013.pdf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)</a:t>
            </a:r>
            <a:r>
              <a:rPr dirty="0" sz="1100" spc="-45">
                <a:latin typeface="Arial"/>
                <a:cs typeface="Arial"/>
              </a:rPr>
              <a:t>. </a:t>
            </a:r>
            <a:r>
              <a:rPr dirty="0" sz="1100" spc="-65">
                <a:latin typeface="Arial"/>
                <a:cs typeface="Arial"/>
              </a:rPr>
              <a:t>Consider </a:t>
            </a:r>
            <a:r>
              <a:rPr dirty="0" sz="1100" spc="-20">
                <a:latin typeface="Arial"/>
                <a:cs typeface="Arial"/>
              </a:rPr>
              <a:t>whether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dirty="0" sz="1100" spc="-75">
                <a:latin typeface="Arial"/>
                <a:cs typeface="Arial"/>
              </a:rPr>
              <a:t>days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central-line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0">
                <a:latin typeface="Arial"/>
                <a:cs typeface="Arial"/>
              </a:rPr>
              <a:t>appear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30">
                <a:latin typeface="Arial"/>
                <a:cs typeface="Arial"/>
              </a:rPr>
              <a:t>anticipated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40">
                <a:latin typeface="Arial"/>
                <a:cs typeface="Arial"/>
              </a:rPr>
              <a:t>manually </a:t>
            </a:r>
            <a:r>
              <a:rPr dirty="0" sz="1100" spc="-35">
                <a:latin typeface="Arial"/>
                <a:cs typeface="Arial"/>
              </a:rPr>
              <a:t>counted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45">
                <a:latin typeface="Arial"/>
                <a:cs typeface="Arial"/>
              </a:rPr>
              <a:t>day: </a:t>
            </a:r>
            <a:r>
              <a:rPr dirty="0" sz="1100" spc="-5">
                <a:latin typeface="Arial"/>
                <a:cs typeface="Arial"/>
              </a:rPr>
              <a:t>different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ink,</a:t>
            </a:r>
            <a:endParaRPr sz="1100">
              <a:latin typeface="Arial"/>
              <a:cs typeface="Arial"/>
            </a:endParaRPr>
          </a:p>
          <a:p>
            <a:pPr marL="70485" marR="42545">
              <a:lnSpc>
                <a:spcPct val="1173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different but </a:t>
            </a:r>
            <a:r>
              <a:rPr dirty="0" sz="1100" spc="-35">
                <a:latin typeface="Arial"/>
                <a:cs typeface="Arial"/>
              </a:rPr>
              <a:t>similar </a:t>
            </a:r>
            <a:r>
              <a:rPr dirty="0" sz="1100" spc="-50">
                <a:latin typeface="Arial"/>
                <a:cs typeface="Arial"/>
              </a:rPr>
              <a:t>numbers.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Determine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what </a:t>
            </a:r>
            <a:r>
              <a:rPr dirty="0" sz="1100" spc="-35">
                <a:latin typeface="Arial"/>
                <a:cs typeface="Arial"/>
              </a:rPr>
              <a:t>percent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60">
                <a:latin typeface="Arial"/>
                <a:cs typeface="Arial"/>
              </a:rPr>
              <a:t>missing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what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45">
                <a:latin typeface="Arial"/>
                <a:cs typeface="Arial"/>
              </a:rPr>
              <a:t>done 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-70">
                <a:latin typeface="Arial"/>
                <a:cs typeface="Arial"/>
              </a:rPr>
              <a:t>days.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Findings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documented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 action="ppaction://hlinksldjump"/>
              </a:rPr>
              <a:t>4.3</a:t>
            </a:r>
            <a:r>
              <a:rPr dirty="0" sz="1100" spc="-4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Electronically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collected </a:t>
            </a:r>
            <a:r>
              <a:rPr dirty="0" sz="1100" spc="-135" b="1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25" b="1">
                <a:solidFill>
                  <a:srgbClr val="4F81BC"/>
                </a:solidFill>
                <a:latin typeface="Georgia"/>
                <a:cs typeface="Georgia"/>
              </a:rPr>
              <a:t>CAUTI</a:t>
            </a:r>
            <a:r>
              <a:rPr dirty="0" sz="1100" spc="-1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55"/>
              </a:spcBef>
            </a:pPr>
            <a:r>
              <a:rPr dirty="0" sz="1100" spc="-55">
                <a:latin typeface="Arial"/>
                <a:cs typeface="Arial"/>
              </a:rPr>
              <a:t>Unexamined </a:t>
            </a:r>
            <a:r>
              <a:rPr dirty="0" sz="1100" spc="-30">
                <a:latin typeface="Arial"/>
                <a:cs typeface="Arial"/>
              </a:rPr>
              <a:t>electronic denominator counting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source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error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25">
                <a:latin typeface="Arial"/>
                <a:cs typeface="Arial"/>
              </a:rPr>
              <a:t>reporting.</a:t>
            </a:r>
            <a:r>
              <a:rPr dirty="0" baseline="31746" sz="1050" spc="-37">
                <a:latin typeface="Arial"/>
                <a:cs typeface="Arial"/>
                <a:hlinkClick r:id="rId10" action="ppaction://hlinksldjump"/>
              </a:rPr>
              <a:t>5</a:t>
            </a:r>
            <a:r>
              <a:rPr dirty="0" baseline="31746" sz="1050" spc="-37">
                <a:latin typeface="Arial"/>
                <a:cs typeface="Arial"/>
                <a:hlinkClick r:id="rId10" action="ppaction://hlinksldjump"/>
              </a:rPr>
              <a:t>,6</a:t>
            </a:r>
            <a:r>
              <a:rPr dirty="0" baseline="31746" sz="1050" spc="1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</a:t>
            </a:r>
            <a:endParaRPr sz="1100">
              <a:latin typeface="Arial"/>
              <a:cs typeface="Arial"/>
            </a:endParaRPr>
          </a:p>
          <a:p>
            <a:pPr marL="70485" marR="227329">
              <a:lnSpc>
                <a:spcPct val="116399"/>
              </a:lnSpc>
              <a:spcBef>
                <a:spcPts val="15"/>
              </a:spcBef>
            </a:pPr>
            <a:r>
              <a:rPr dirty="0" sz="1100" spc="-90">
                <a:latin typeface="Arial"/>
                <a:cs typeface="Arial"/>
              </a:rPr>
              <a:t>uses </a:t>
            </a:r>
            <a:r>
              <a:rPr dirty="0" sz="1100" spc="-30">
                <a:latin typeface="Arial"/>
                <a:cs typeface="Arial"/>
              </a:rPr>
              <a:t>electronic denominator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collection, </a:t>
            </a:r>
            <a:r>
              <a:rPr dirty="0" sz="1100" spc="-20">
                <a:latin typeface="Arial"/>
                <a:cs typeface="Arial"/>
              </a:rPr>
              <a:t>obtain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25">
                <a:latin typeface="Arial"/>
                <a:cs typeface="Arial"/>
              </a:rPr>
              <a:t>validation  </a:t>
            </a:r>
            <a:r>
              <a:rPr dirty="0" sz="1100" spc="-65">
                <a:latin typeface="Arial"/>
                <a:cs typeface="Arial"/>
              </a:rPr>
              <a:t>process </a:t>
            </a:r>
            <a:r>
              <a:rPr dirty="0" sz="1100" spc="-55">
                <a:latin typeface="Arial"/>
                <a:cs typeface="Arial"/>
              </a:rPr>
              <a:t>and any </a:t>
            </a:r>
            <a:r>
              <a:rPr dirty="0" sz="1100" spc="-30">
                <a:latin typeface="Arial"/>
                <a:cs typeface="Arial"/>
              </a:rPr>
              <a:t>periodic </a:t>
            </a:r>
            <a:r>
              <a:rPr dirty="0" sz="1100" spc="-35">
                <a:latin typeface="Arial"/>
                <a:cs typeface="Arial"/>
              </a:rPr>
              <a:t>spot </a:t>
            </a:r>
            <a:r>
              <a:rPr dirty="0" sz="1100" spc="-70">
                <a:latin typeface="Arial"/>
                <a:cs typeface="Arial"/>
              </a:rPr>
              <a:t>checks.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55">
                <a:latin typeface="Arial"/>
                <a:cs typeface="Arial"/>
              </a:rPr>
              <a:t>specifies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0">
                <a:latin typeface="Arial"/>
                <a:cs typeface="Arial"/>
              </a:rPr>
              <a:t>electronic denominator </a:t>
            </a:r>
            <a:r>
              <a:rPr dirty="0" sz="1100" spc="-45">
                <a:latin typeface="Arial"/>
                <a:cs typeface="Arial"/>
              </a:rPr>
              <a:t>counts should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fall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61289"/>
            <a:ext cx="6012180" cy="80600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70485" marR="246379" indent="-58419">
              <a:lnSpc>
                <a:spcPct val="114999"/>
              </a:lnSpc>
              <a:spcBef>
                <a:spcPts val="55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 </a:t>
            </a:r>
            <a:r>
              <a:rPr dirty="0" sz="1100">
                <a:latin typeface="Arial"/>
                <a:cs typeface="Arial"/>
              </a:rPr>
              <a:t>within </a:t>
            </a:r>
            <a:r>
              <a:rPr dirty="0" sz="1100" spc="-130">
                <a:latin typeface="Arial"/>
                <a:cs typeface="Arial"/>
              </a:rPr>
              <a:t>5%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manual counts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three </a:t>
            </a:r>
            <a:r>
              <a:rPr dirty="0" sz="1100" spc="-50">
                <a:latin typeface="Arial"/>
                <a:cs typeface="Arial"/>
              </a:rPr>
              <a:t>consecutive </a:t>
            </a:r>
            <a:r>
              <a:rPr dirty="0" sz="1100" spc="-35">
                <a:latin typeface="Arial"/>
                <a:cs typeface="Arial"/>
              </a:rPr>
              <a:t>months </a:t>
            </a:r>
            <a:r>
              <a:rPr dirty="0" sz="1100" spc="-30">
                <a:latin typeface="Arial"/>
                <a:cs typeface="Arial"/>
              </a:rPr>
              <a:t>before electronic </a:t>
            </a:r>
            <a:r>
              <a:rPr dirty="0" sz="1100" spc="-45">
                <a:latin typeface="Arial"/>
                <a:cs typeface="Arial"/>
              </a:rPr>
              <a:t>counts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 spc="-105">
                <a:latin typeface="Arial"/>
                <a:cs typeface="Arial"/>
              </a:rPr>
              <a:t>(See 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</a:t>
            </a:r>
            <a:r>
              <a:rPr dirty="0" u="sng" sz="11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u="sng" sz="11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2.2</a:t>
            </a:r>
            <a:r>
              <a:rPr dirty="0" sz="1100" spc="-4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70485" marR="59690">
              <a:lnSpc>
                <a:spcPct val="117100"/>
              </a:lnSpc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25">
                <a:latin typeface="Arial"/>
                <a:cs typeface="Arial"/>
              </a:rPr>
              <a:t>denominator validation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45">
                <a:latin typeface="Arial"/>
                <a:cs typeface="Arial"/>
              </a:rPr>
              <a:t>available,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5">
                <a:latin typeface="Arial"/>
                <a:cs typeface="Arial"/>
              </a:rPr>
              <a:t>resume  </a:t>
            </a:r>
            <a:r>
              <a:rPr dirty="0" sz="1100" spc="-45">
                <a:latin typeface="Arial"/>
                <a:cs typeface="Arial"/>
              </a:rPr>
              <a:t>manual </a:t>
            </a:r>
            <a:r>
              <a:rPr dirty="0" sz="1100" spc="-35">
                <a:latin typeface="Arial"/>
                <a:cs typeface="Arial"/>
              </a:rPr>
              <a:t>counting </a:t>
            </a:r>
            <a:r>
              <a:rPr dirty="0" sz="1100" spc="-50">
                <a:latin typeface="Arial"/>
                <a:cs typeface="Arial"/>
              </a:rPr>
              <a:t>(and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20">
                <a:latin typeface="Arial"/>
                <a:cs typeface="Arial"/>
              </a:rPr>
              <a:t>staff </a:t>
            </a:r>
            <a:r>
              <a:rPr dirty="0" sz="1100" spc="-25">
                <a:latin typeface="Arial"/>
                <a:cs typeface="Arial"/>
              </a:rPr>
              <a:t>training),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re-validate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40">
                <a:latin typeface="Arial"/>
                <a:cs typeface="Arial"/>
              </a:rPr>
              <a:t>counts,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retain </a:t>
            </a:r>
            <a:r>
              <a:rPr dirty="0" sz="1100" spc="-50">
                <a:latin typeface="Arial"/>
                <a:cs typeface="Arial"/>
              </a:rPr>
              <a:t>evidence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35">
                <a:latin typeface="Arial"/>
                <a:cs typeface="Arial"/>
              </a:rPr>
              <a:t>valid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35">
                <a:latin typeface="Arial"/>
                <a:cs typeface="Arial"/>
              </a:rPr>
              <a:t>counting </a:t>
            </a:r>
            <a:r>
              <a:rPr dirty="0" sz="1100" spc="-5">
                <a:latin typeface="Arial"/>
                <a:cs typeface="Arial"/>
              </a:rPr>
              <a:t>(within </a:t>
            </a:r>
            <a:r>
              <a:rPr dirty="0" sz="1100" spc="-130">
                <a:latin typeface="Arial"/>
                <a:cs typeface="Arial"/>
              </a:rPr>
              <a:t>5%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3 </a:t>
            </a:r>
            <a:r>
              <a:rPr dirty="0" sz="1100" spc="-35">
                <a:latin typeface="Arial"/>
                <a:cs typeface="Arial"/>
              </a:rPr>
              <a:t>months). </a:t>
            </a:r>
            <a:r>
              <a:rPr dirty="0" sz="1100" spc="-45">
                <a:latin typeface="Arial"/>
                <a:cs typeface="Arial"/>
              </a:rPr>
              <a:t>Facilities should </a:t>
            </a:r>
            <a:r>
              <a:rPr dirty="0" sz="1100" spc="-40">
                <a:latin typeface="Arial"/>
                <a:cs typeface="Arial"/>
              </a:rPr>
              <a:t>conduct </a:t>
            </a:r>
            <a:r>
              <a:rPr dirty="0" sz="1100" spc="-30">
                <a:latin typeface="Arial"/>
                <a:cs typeface="Arial"/>
              </a:rPr>
              <a:t>periodic </a:t>
            </a:r>
            <a:r>
              <a:rPr dirty="0" sz="1100" spc="-35">
                <a:latin typeface="Arial"/>
                <a:cs typeface="Arial"/>
              </a:rPr>
              <a:t>spot </a:t>
            </a:r>
            <a:r>
              <a:rPr dirty="0" sz="1100" spc="-75">
                <a:latin typeface="Arial"/>
                <a:cs typeface="Arial"/>
              </a:rPr>
              <a:t>checks </a:t>
            </a:r>
            <a:r>
              <a:rPr dirty="0" sz="1100" spc="-55">
                <a:latin typeface="Arial"/>
                <a:cs typeface="Arial"/>
              </a:rPr>
              <a:t>even 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20">
                <a:latin typeface="Arial"/>
                <a:cs typeface="Arial"/>
              </a:rPr>
              <a:t>formal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prevent </a:t>
            </a:r>
            <a:r>
              <a:rPr dirty="0" sz="1100" spc="-25">
                <a:latin typeface="Arial"/>
                <a:cs typeface="Arial"/>
              </a:rPr>
              <a:t>lost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50">
                <a:latin typeface="Arial"/>
                <a:cs typeface="Arial"/>
              </a:rPr>
              <a:t>due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changing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70">
                <a:latin typeface="Arial"/>
                <a:cs typeface="Arial"/>
              </a:rPr>
              <a:t>systems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0">
                <a:latin typeface="Arial"/>
                <a:cs typeface="Arial"/>
              </a:rPr>
              <a:t>other  </a:t>
            </a:r>
            <a:r>
              <a:rPr dirty="0" sz="1100" spc="-30">
                <a:latin typeface="Arial"/>
                <a:cs typeface="Arial"/>
              </a:rPr>
              <a:t>disruptions. </a:t>
            </a:r>
            <a:r>
              <a:rPr dirty="0" sz="1100" spc="-50">
                <a:latin typeface="Arial"/>
                <a:cs typeface="Arial"/>
              </a:rPr>
              <a:t>Accurate </a:t>
            </a:r>
            <a:r>
              <a:rPr dirty="0" sz="1100" spc="-30">
                <a:latin typeface="Arial"/>
                <a:cs typeface="Arial"/>
              </a:rPr>
              <a:t>electronic denominator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55">
                <a:latin typeface="Arial"/>
                <a:cs typeface="Arial"/>
              </a:rPr>
              <a:t>may </a:t>
            </a:r>
            <a:r>
              <a:rPr dirty="0" sz="1100" spc="-25">
                <a:latin typeface="Arial"/>
                <a:cs typeface="Arial"/>
              </a:rPr>
              <a:t>require </a:t>
            </a:r>
            <a:r>
              <a:rPr dirty="0" sz="1100" spc="-15">
                <a:latin typeface="Arial"/>
                <a:cs typeface="Arial"/>
              </a:rPr>
              <a:t>iterative </a:t>
            </a:r>
            <a:r>
              <a:rPr dirty="0" sz="1100" spc="-40">
                <a:latin typeface="Arial"/>
                <a:cs typeface="Arial"/>
              </a:rPr>
              <a:t>programming </a:t>
            </a:r>
            <a:r>
              <a:rPr dirty="0" sz="1100" spc="-35">
                <a:latin typeface="Arial"/>
                <a:cs typeface="Arial"/>
              </a:rPr>
              <a:t>corrections 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30">
                <a:latin typeface="Arial"/>
                <a:cs typeface="Arial"/>
              </a:rPr>
              <a:t>consultation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85">
                <a:latin typeface="Arial"/>
                <a:cs typeface="Arial"/>
              </a:rPr>
              <a:t>IT </a:t>
            </a:r>
            <a:r>
              <a:rPr dirty="0" sz="1100" spc="-30">
                <a:latin typeface="Arial"/>
                <a:cs typeface="Arial"/>
              </a:rPr>
              <a:t>support </a:t>
            </a:r>
            <a:r>
              <a:rPr dirty="0" sz="1100">
                <a:latin typeface="Arial"/>
                <a:cs typeface="Arial"/>
              </a:rPr>
              <a:t>until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accuracy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established</a:t>
            </a:r>
            <a:r>
              <a:rPr dirty="0" sz="1100" spc="-45">
                <a:latin typeface="Arial"/>
                <a:cs typeface="Arial"/>
                <a:hlinkClick r:id="rId4" action="ppaction://hlinksldjump"/>
              </a:rPr>
              <a:t>.</a:t>
            </a:r>
            <a:r>
              <a:rPr dirty="0" baseline="31746" sz="1050" spc="-67">
                <a:latin typeface="Arial"/>
                <a:cs typeface="Arial"/>
                <a:hlinkClick r:id="rId4" action="ppaction://hlinksldjump"/>
              </a:rPr>
              <a:t>7</a:t>
            </a:r>
            <a:r>
              <a:rPr dirty="0" baseline="31746" sz="1050" spc="-67">
                <a:latin typeface="Arial"/>
                <a:cs typeface="Arial"/>
                <a:hlinkClick r:id="rId4" action="ppaction://hlinksldjump"/>
              </a:rPr>
              <a:t>,8</a:t>
            </a:r>
            <a:endParaRPr baseline="31746"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Completeness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accuracy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155" b="1" i="1">
                <a:solidFill>
                  <a:srgbClr val="4F81BC"/>
                </a:solidFill>
                <a:latin typeface="Georgia"/>
                <a:cs typeface="Georgia"/>
              </a:rPr>
              <a:t>SSI 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(COLO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HYST)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  <a:p>
            <a:pPr marL="70485" marR="8255">
              <a:lnSpc>
                <a:spcPts val="1540"/>
              </a:lnSpc>
              <a:spcBef>
                <a:spcPts val="20"/>
              </a:spcBef>
            </a:pPr>
            <a:r>
              <a:rPr dirty="0" sz="1100" spc="-60">
                <a:latin typeface="Arial"/>
                <a:cs typeface="Arial"/>
              </a:rPr>
              <a:t>Evaluate </a:t>
            </a:r>
            <a:r>
              <a:rPr dirty="0" sz="1100" spc="-15">
                <a:latin typeface="Arial"/>
                <a:cs typeface="Arial"/>
              </a:rPr>
              <a:t>the information in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Appendix 4.3</a:t>
            </a:r>
            <a:r>
              <a:rPr dirty="0" sz="1100" spc="-50">
                <a:latin typeface="Arial"/>
                <a:cs typeface="Arial"/>
                <a:hlinkClick r:id="rId5" action="ppaction://hlinksldjump"/>
              </a:rPr>
              <a:t>, </a:t>
            </a:r>
            <a:r>
              <a:rPr dirty="0" sz="1100" spc="-25">
                <a:latin typeface="Arial"/>
                <a:cs typeface="Arial"/>
              </a:rPr>
              <a:t>“Denominator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110">
                <a:latin typeface="Arial"/>
                <a:cs typeface="Arial"/>
              </a:rPr>
              <a:t>COLO”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“Denominator </a:t>
            </a:r>
            <a:r>
              <a:rPr dirty="0" sz="1100" spc="-35">
                <a:latin typeface="Arial"/>
                <a:cs typeface="Arial"/>
              </a:rPr>
              <a:t>Validation  </a:t>
            </a:r>
            <a:r>
              <a:rPr dirty="0" sz="1100" spc="-120">
                <a:latin typeface="Arial"/>
                <a:cs typeface="Arial"/>
              </a:rPr>
              <a:t>HYST” </a:t>
            </a:r>
            <a:r>
              <a:rPr dirty="0" sz="1100" spc="-25">
                <a:latin typeface="Arial"/>
                <a:cs typeface="Arial"/>
              </a:rPr>
              <a:t>(this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75">
                <a:latin typeface="Arial"/>
                <a:cs typeface="Arial"/>
              </a:rPr>
              <a:t>was </a:t>
            </a:r>
            <a:r>
              <a:rPr dirty="0" sz="1100" spc="-40">
                <a:latin typeface="Arial"/>
                <a:cs typeface="Arial"/>
              </a:rPr>
              <a:t>gathered </a:t>
            </a:r>
            <a:r>
              <a:rPr dirty="0" sz="1100" spc="-35">
                <a:latin typeface="Arial"/>
                <a:cs typeface="Arial"/>
              </a:rPr>
              <a:t>during </a:t>
            </a:r>
            <a:r>
              <a:rPr dirty="0" sz="1100" spc="-30">
                <a:latin typeface="Arial"/>
                <a:cs typeface="Arial"/>
              </a:rPr>
              <a:t>preparation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5">
                <a:latin typeface="Arial"/>
                <a:cs typeface="Arial"/>
              </a:rPr>
              <a:t>visit).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0">
                <a:latin typeface="Arial"/>
                <a:cs typeface="Arial"/>
              </a:rPr>
              <a:t>there </a:t>
            </a:r>
            <a:r>
              <a:rPr dirty="0" sz="1100" spc="-50">
                <a:latin typeface="Arial"/>
                <a:cs typeface="Arial"/>
              </a:rPr>
              <a:t>appear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be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40"/>
              </a:spcBef>
            </a:pPr>
            <a:r>
              <a:rPr dirty="0" sz="1100" spc="-45">
                <a:latin typeface="Arial"/>
                <a:cs typeface="Arial"/>
              </a:rPr>
              <a:t>large </a:t>
            </a:r>
            <a:r>
              <a:rPr dirty="0" sz="1100" spc="-40">
                <a:latin typeface="Arial"/>
                <a:cs typeface="Arial"/>
              </a:rPr>
              <a:t>differences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procedures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identified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50">
                <a:latin typeface="Arial"/>
                <a:cs typeface="Arial"/>
              </a:rPr>
              <a:t>these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two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</a:t>
            </a:r>
            <a:r>
              <a:rPr dirty="0" sz="1100" spc="-60">
                <a:latin typeface="Arial"/>
                <a:cs typeface="Arial"/>
              </a:rPr>
              <a:t> sources,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discuss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70485" marR="17780">
              <a:lnSpc>
                <a:spcPct val="117000"/>
              </a:lnSpc>
              <a:spcBef>
                <a:spcPts val="5"/>
              </a:spcBef>
            </a:pPr>
            <a:r>
              <a:rPr dirty="0" sz="1100" spc="-75">
                <a:latin typeface="Arial"/>
                <a:cs typeface="Arial"/>
              </a:rPr>
              <a:t>IP. </a:t>
            </a:r>
            <a:r>
              <a:rPr dirty="0" sz="1100" spc="-65">
                <a:latin typeface="Arial"/>
                <a:cs typeface="Arial"/>
              </a:rPr>
              <a:t>Consider </a:t>
            </a:r>
            <a:r>
              <a:rPr dirty="0" sz="1100" spc="-40">
                <a:latin typeface="Arial"/>
                <a:cs typeface="Arial"/>
              </a:rPr>
              <a:t>matching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60">
                <a:latin typeface="Arial"/>
                <a:cs typeface="Arial"/>
              </a:rPr>
              <a:t>subset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35">
                <a:latin typeface="Arial"/>
                <a:cs typeface="Arial"/>
              </a:rPr>
              <a:t>between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5">
                <a:latin typeface="Arial"/>
                <a:cs typeface="Arial"/>
              </a:rPr>
              <a:t>two </a:t>
            </a:r>
            <a:r>
              <a:rPr dirty="0" sz="1100" spc="-70">
                <a:latin typeface="Arial"/>
                <a:cs typeface="Arial"/>
              </a:rPr>
              <a:t>systems </a:t>
            </a:r>
            <a:r>
              <a:rPr dirty="0" sz="1100" spc="-50">
                <a:latin typeface="Arial"/>
                <a:cs typeface="Arial"/>
              </a:rPr>
              <a:t>and examining </a:t>
            </a:r>
            <a:r>
              <a:rPr dirty="0" sz="1100" spc="-40">
                <a:latin typeface="Arial"/>
                <a:cs typeface="Arial"/>
              </a:rPr>
              <a:t>un-matched </a:t>
            </a:r>
            <a:r>
              <a:rPr dirty="0" sz="1100" spc="-45">
                <a:latin typeface="Arial"/>
                <a:cs typeface="Arial"/>
              </a:rPr>
              <a:t>records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explore </a:t>
            </a:r>
            <a:r>
              <a:rPr dirty="0" sz="1100" spc="-15">
                <a:latin typeface="Arial"/>
                <a:cs typeface="Arial"/>
              </a:rPr>
              <a:t>potential </a:t>
            </a:r>
            <a:r>
              <a:rPr dirty="0" sz="1100" spc="-65">
                <a:latin typeface="Arial"/>
                <a:cs typeface="Arial"/>
              </a:rPr>
              <a:t>reasons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discrepancy.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particular, all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35">
                <a:latin typeface="Arial"/>
                <a:cs typeface="Arial"/>
              </a:rPr>
              <a:t>meeting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 </a:t>
            </a:r>
            <a:r>
              <a:rPr dirty="0" sz="1100" spc="-35">
                <a:latin typeface="Arial"/>
                <a:cs typeface="Arial"/>
              </a:rPr>
              <a:t>procedure </a:t>
            </a:r>
            <a:r>
              <a:rPr dirty="0" sz="1100" spc="-10">
                <a:latin typeface="Arial"/>
                <a:cs typeface="Arial"/>
              </a:rPr>
              <a:t>definition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entered, </a:t>
            </a:r>
            <a:r>
              <a:rPr dirty="0" sz="1100" spc="-55">
                <a:latin typeface="Arial"/>
                <a:cs typeface="Arial"/>
              </a:rPr>
              <a:t>regardless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pre-existing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120">
                <a:latin typeface="Arial"/>
                <a:cs typeface="Arial"/>
              </a:rPr>
              <a:t>/ </a:t>
            </a:r>
            <a:r>
              <a:rPr dirty="0" sz="1100" spc="-35">
                <a:latin typeface="Arial"/>
                <a:cs typeface="Arial"/>
              </a:rPr>
              <a:t>wound </a:t>
            </a:r>
            <a:r>
              <a:rPr dirty="0" sz="1100" spc="-80">
                <a:latin typeface="Arial"/>
                <a:cs typeface="Arial"/>
              </a:rPr>
              <a:t>class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5">
                <a:latin typeface="Arial"/>
                <a:cs typeface="Arial"/>
              </a:rPr>
              <a:t>incision  </a:t>
            </a:r>
            <a:r>
              <a:rPr dirty="0" sz="1100" spc="-45">
                <a:latin typeface="Arial"/>
                <a:cs typeface="Arial"/>
              </a:rPr>
              <a:t>closure </a:t>
            </a:r>
            <a:r>
              <a:rPr dirty="0" sz="1100" spc="-25">
                <a:latin typeface="Arial"/>
                <a:cs typeface="Arial"/>
              </a:rPr>
              <a:t>method.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5">
                <a:latin typeface="Arial"/>
                <a:cs typeface="Arial"/>
              </a:rPr>
              <a:t>two </a:t>
            </a:r>
            <a:r>
              <a:rPr dirty="0" sz="1100" spc="-70">
                <a:latin typeface="Arial"/>
                <a:cs typeface="Arial"/>
              </a:rPr>
              <a:t>systems </a:t>
            </a:r>
            <a:r>
              <a:rPr dirty="0" sz="1100" spc="-45">
                <a:latin typeface="Arial"/>
                <a:cs typeface="Arial"/>
              </a:rPr>
              <a:t>generate </a:t>
            </a:r>
            <a:r>
              <a:rPr dirty="0" sz="1100" spc="-35">
                <a:latin typeface="Arial"/>
                <a:cs typeface="Arial"/>
              </a:rPr>
              <a:t>roughly </a:t>
            </a:r>
            <a:r>
              <a:rPr dirty="0" sz="1100" spc="-30">
                <a:latin typeface="Arial"/>
                <a:cs typeface="Arial"/>
              </a:rPr>
              <a:t>similar </a:t>
            </a:r>
            <a:r>
              <a:rPr dirty="0" sz="1100" spc="-40">
                <a:latin typeface="Arial"/>
                <a:cs typeface="Arial"/>
              </a:rPr>
              <a:t>data,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25">
                <a:latin typeface="Arial"/>
                <a:cs typeface="Arial"/>
              </a:rPr>
              <a:t>denominator 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considered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70485" marR="584200">
              <a:lnSpc>
                <a:spcPct val="112700"/>
              </a:lnSpc>
            </a:pP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Electronically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collected </a:t>
            </a:r>
            <a:r>
              <a:rPr dirty="0" sz="1100" spc="-190" b="1" i="1">
                <a:solidFill>
                  <a:srgbClr val="4F81BC"/>
                </a:solidFill>
                <a:latin typeface="Georgia"/>
                <a:cs typeface="Georgia"/>
              </a:rPr>
              <a:t>MRSA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65" b="1" i="1">
                <a:solidFill>
                  <a:srgbClr val="4F81BC"/>
                </a:solidFill>
                <a:latin typeface="Georgia"/>
                <a:cs typeface="Georgia"/>
              </a:rPr>
              <a:t>CDI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facility-wide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inpatient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(FacWideIN) 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  <a:p>
            <a:pPr marL="70485" marR="85090">
              <a:lnSpc>
                <a:spcPts val="1540"/>
              </a:lnSpc>
              <a:spcBef>
                <a:spcPts val="25"/>
              </a:spcBef>
            </a:pPr>
            <a:r>
              <a:rPr dirty="0" sz="1100" spc="-40">
                <a:latin typeface="Arial"/>
                <a:cs typeface="Arial"/>
              </a:rPr>
              <a:t>“FacWideIN”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includes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35">
                <a:latin typeface="Arial"/>
                <a:cs typeface="Arial"/>
              </a:rPr>
              <a:t>counted </a:t>
            </a:r>
            <a:r>
              <a:rPr dirty="0" sz="1100" spc="-10">
                <a:latin typeface="Arial"/>
                <a:cs typeface="Arial"/>
              </a:rPr>
              <a:t>at the </a:t>
            </a:r>
            <a:r>
              <a:rPr dirty="0" sz="1100" spc="-85">
                <a:latin typeface="Arial"/>
                <a:cs typeface="Arial"/>
              </a:rPr>
              <a:t>same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65">
                <a:latin typeface="Arial"/>
                <a:cs typeface="Arial"/>
              </a:rPr>
              <a:t>day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all 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patients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housed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day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locations,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whether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considers </a:t>
            </a:r>
            <a:r>
              <a:rPr dirty="0" sz="1100" spc="-20">
                <a:latin typeface="Arial"/>
                <a:cs typeface="Arial"/>
              </a:rPr>
              <a:t>them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“admitted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patients”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“observation”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patients,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excluding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patients</a:t>
            </a:r>
            <a:r>
              <a:rPr dirty="0" sz="1100" spc="-60">
                <a:latin typeface="Arial"/>
                <a:cs typeface="Arial"/>
              </a:rPr>
              <a:t> housed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229"/>
              </a:spcBef>
            </a:pP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day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outpatient </a:t>
            </a:r>
            <a:r>
              <a:rPr dirty="0" sz="1100" spc="-20">
                <a:latin typeface="Arial"/>
                <a:cs typeface="Arial"/>
              </a:rPr>
              <a:t>“observation” </a:t>
            </a:r>
            <a:r>
              <a:rPr dirty="0" sz="1100" spc="-35">
                <a:latin typeface="Arial"/>
                <a:cs typeface="Arial"/>
              </a:rPr>
              <a:t>locations.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10">
                <a:latin typeface="Arial"/>
                <a:cs typeface="Arial"/>
              </a:rPr>
              <a:t>often </a:t>
            </a:r>
            <a:r>
              <a:rPr dirty="0" sz="1100" spc="-35">
                <a:latin typeface="Arial"/>
                <a:cs typeface="Arial"/>
              </a:rPr>
              <a:t>collected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electronically.</a:t>
            </a:r>
            <a:endParaRPr sz="1100">
              <a:latin typeface="Arial"/>
              <a:cs typeface="Arial"/>
            </a:endParaRPr>
          </a:p>
          <a:p>
            <a:pPr marL="70485" marR="43180">
              <a:lnSpc>
                <a:spcPts val="1550"/>
              </a:lnSpc>
              <a:spcBef>
                <a:spcPts val="75"/>
              </a:spcBef>
            </a:pPr>
            <a:r>
              <a:rPr dirty="0" sz="1100" spc="-85">
                <a:latin typeface="Arial"/>
                <a:cs typeface="Arial"/>
              </a:rPr>
              <a:t>Because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task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validating </a:t>
            </a:r>
            <a:r>
              <a:rPr dirty="0" sz="1100" spc="-40">
                <a:latin typeface="Arial"/>
                <a:cs typeface="Arial"/>
              </a:rPr>
              <a:t>“FacWideIN”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admissions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5">
                <a:latin typeface="Arial"/>
                <a:cs typeface="Arial"/>
              </a:rPr>
              <a:t>daunting, </a:t>
            </a:r>
            <a:r>
              <a:rPr dirty="0" sz="1100" spc="-25">
                <a:latin typeface="Arial"/>
                <a:cs typeface="Arial"/>
              </a:rPr>
              <a:t>denominator </a:t>
            </a:r>
            <a:r>
              <a:rPr dirty="0" sz="1100" spc="-35">
                <a:latin typeface="Arial"/>
                <a:cs typeface="Arial"/>
              </a:rPr>
              <a:t>data 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accomplished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45">
                <a:latin typeface="Arial"/>
                <a:cs typeface="Arial"/>
              </a:rPr>
              <a:t>manual </a:t>
            </a:r>
            <a:r>
              <a:rPr dirty="0" sz="1100" spc="-35">
                <a:latin typeface="Arial"/>
                <a:cs typeface="Arial"/>
              </a:rPr>
              <a:t>counting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admissions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three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specified</a:t>
            </a:r>
            <a:endParaRPr sz="1100">
              <a:latin typeface="Arial"/>
              <a:cs typeface="Arial"/>
            </a:endParaRPr>
          </a:p>
          <a:p>
            <a:pPr marL="70485" marR="71120">
              <a:lnSpc>
                <a:spcPts val="1540"/>
              </a:lnSpc>
              <a:spcBef>
                <a:spcPts val="5"/>
              </a:spcBef>
            </a:pP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45">
                <a:latin typeface="Arial"/>
                <a:cs typeface="Arial"/>
              </a:rPr>
              <a:t>types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20">
                <a:latin typeface="Arial"/>
                <a:cs typeface="Arial"/>
              </a:rPr>
              <a:t>month </a:t>
            </a:r>
            <a:r>
              <a:rPr dirty="0" sz="1100" spc="-60">
                <a:latin typeface="Arial"/>
                <a:cs typeface="Arial"/>
              </a:rPr>
              <a:t>each: </a:t>
            </a:r>
            <a:r>
              <a:rPr dirty="0" sz="1100" spc="-50">
                <a:latin typeface="Arial"/>
                <a:cs typeface="Arial"/>
              </a:rPr>
              <a:t>one </a:t>
            </a:r>
            <a:r>
              <a:rPr dirty="0" sz="1100" spc="-90">
                <a:latin typeface="Arial"/>
                <a:cs typeface="Arial"/>
              </a:rPr>
              <a:t>ICU,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40">
                <a:latin typeface="Arial"/>
                <a:cs typeface="Arial"/>
              </a:rPr>
              <a:t>Labor/Delivery/Recovery/Post-Partum </a:t>
            </a:r>
            <a:r>
              <a:rPr dirty="0" sz="1100" spc="-120">
                <a:latin typeface="Arial"/>
                <a:cs typeface="Arial"/>
              </a:rPr>
              <a:t>(LDRP) </a:t>
            </a:r>
            <a:r>
              <a:rPr dirty="0" sz="1100" spc="-25">
                <a:latin typeface="Arial"/>
                <a:cs typeface="Arial"/>
              </a:rPr>
              <a:t>location  </a:t>
            </a:r>
            <a:r>
              <a:rPr dirty="0" sz="1100" spc="-5">
                <a:latin typeface="Arial"/>
                <a:cs typeface="Arial"/>
              </a:rPr>
              <a:t>(if </a:t>
            </a:r>
            <a:r>
              <a:rPr dirty="0" sz="1100" spc="-45">
                <a:latin typeface="Arial"/>
                <a:cs typeface="Arial"/>
              </a:rPr>
              <a:t>available),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45">
                <a:latin typeface="Arial"/>
                <a:cs typeface="Arial"/>
              </a:rPr>
              <a:t>wards </a:t>
            </a:r>
            <a:r>
              <a:rPr dirty="0" sz="1100" spc="-30">
                <a:latin typeface="Arial"/>
                <a:cs typeface="Arial"/>
              </a:rPr>
              <a:t>where </a:t>
            </a:r>
            <a:r>
              <a:rPr dirty="0" sz="1100" spc="-20">
                <a:latin typeface="Arial"/>
                <a:cs typeface="Arial"/>
              </a:rPr>
              <a:t>“observation” </a:t>
            </a:r>
            <a:r>
              <a:rPr dirty="0" sz="1100" spc="-30">
                <a:latin typeface="Arial"/>
                <a:cs typeface="Arial"/>
              </a:rPr>
              <a:t>patients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0">
                <a:latin typeface="Arial"/>
                <a:cs typeface="Arial"/>
              </a:rPr>
              <a:t>frequently </a:t>
            </a:r>
            <a:r>
              <a:rPr dirty="0" sz="1100" spc="-35">
                <a:latin typeface="Arial"/>
                <a:cs typeface="Arial"/>
              </a:rPr>
              <a:t>located.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Manual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dirty="0" sz="1100" spc="-40">
                <a:latin typeface="Arial"/>
                <a:cs typeface="Arial"/>
              </a:rPr>
              <a:t>counts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5%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referent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(usual)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electronic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counts,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evaluation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differ</a:t>
            </a:r>
            <a:endParaRPr sz="1100">
              <a:latin typeface="Arial"/>
              <a:cs typeface="Arial"/>
            </a:endParaRPr>
          </a:p>
          <a:p>
            <a:pPr marL="70485" marR="52705">
              <a:lnSpc>
                <a:spcPct val="117000"/>
              </a:lnSpc>
              <a:spcBef>
                <a:spcPts val="5"/>
              </a:spcBef>
            </a:pP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conducted. </a:t>
            </a:r>
            <a:r>
              <a:rPr dirty="0" sz="1100" spc="-75">
                <a:latin typeface="Arial"/>
                <a:cs typeface="Arial"/>
              </a:rPr>
              <a:t>One </a:t>
            </a:r>
            <a:r>
              <a:rPr dirty="0" sz="1100" spc="-35">
                <a:latin typeface="Arial"/>
                <a:cs typeface="Arial"/>
              </a:rPr>
              <a:t>consideration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facility’s </a:t>
            </a:r>
            <a:r>
              <a:rPr dirty="0" sz="1100" spc="-15">
                <a:latin typeface="Arial"/>
                <a:cs typeface="Arial"/>
              </a:rPr>
              <a:t>ability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capture </a:t>
            </a:r>
            <a:r>
              <a:rPr dirty="0" sz="1100" spc="-20">
                <a:latin typeface="Arial"/>
                <a:cs typeface="Arial"/>
              </a:rPr>
              <a:t>“observation” </a:t>
            </a:r>
            <a:r>
              <a:rPr dirty="0" sz="1100" spc="-30">
                <a:latin typeface="Arial"/>
                <a:cs typeface="Arial"/>
              </a:rPr>
              <a:t>patients </a:t>
            </a:r>
            <a:r>
              <a:rPr dirty="0" sz="1100" spc="-5">
                <a:latin typeface="Arial"/>
                <a:cs typeface="Arial"/>
              </a:rPr>
              <a:t>within 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-30">
                <a:latin typeface="Arial"/>
                <a:cs typeface="Arial"/>
              </a:rPr>
              <a:t>electronically. </a:t>
            </a:r>
            <a:r>
              <a:rPr dirty="0" sz="1100" spc="-45">
                <a:latin typeface="Arial"/>
                <a:cs typeface="Arial"/>
              </a:rPr>
              <a:t>Electronic </a:t>
            </a:r>
            <a:r>
              <a:rPr dirty="0" sz="1100" spc="-120">
                <a:latin typeface="Arial"/>
                <a:cs typeface="Arial"/>
              </a:rPr>
              <a:t>ADT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0">
                <a:latin typeface="Arial"/>
                <a:cs typeface="Arial"/>
              </a:rPr>
              <a:t>often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found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50">
                <a:latin typeface="Arial"/>
                <a:cs typeface="Arial"/>
              </a:rPr>
              <a:t>accurate </a:t>
            </a:r>
            <a:r>
              <a:rPr dirty="0" sz="1100" spc="-25">
                <a:latin typeface="Arial"/>
                <a:cs typeface="Arial"/>
              </a:rPr>
              <a:t>than 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20">
                <a:latin typeface="Arial"/>
                <a:cs typeface="Arial"/>
              </a:rPr>
              <a:t>billing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regard. </a:t>
            </a:r>
            <a:r>
              <a:rPr dirty="0" sz="1100" spc="-35">
                <a:latin typeface="Arial"/>
                <a:cs typeface="Arial"/>
              </a:rPr>
              <a:t>Note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40">
                <a:latin typeface="Arial"/>
                <a:cs typeface="Arial"/>
              </a:rPr>
              <a:t>counts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">
                <a:latin typeface="Arial"/>
                <a:cs typeface="Arial"/>
              </a:rPr>
              <a:t>differ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5">
                <a:latin typeface="Arial"/>
                <a:cs typeface="Arial"/>
              </a:rPr>
              <a:t>denominators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35">
                <a:latin typeface="Arial"/>
                <a:cs typeface="Arial"/>
              </a:rPr>
              <a:t>denominators </a:t>
            </a:r>
            <a:r>
              <a:rPr dirty="0" sz="1100" spc="-55">
                <a:latin typeface="Arial"/>
                <a:cs typeface="Arial"/>
              </a:rPr>
              <a:t>exclude </a:t>
            </a:r>
            <a:r>
              <a:rPr dirty="0" sz="1100" spc="-30">
                <a:latin typeface="Arial"/>
                <a:cs typeface="Arial"/>
              </a:rPr>
              <a:t>infants </a:t>
            </a:r>
            <a:r>
              <a:rPr dirty="0" sz="1100" spc="-65">
                <a:latin typeface="Arial"/>
                <a:cs typeface="Arial"/>
              </a:rPr>
              <a:t>(&lt;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45">
                <a:latin typeface="Arial"/>
                <a:cs typeface="Arial"/>
              </a:rPr>
              <a:t>year </a:t>
            </a:r>
            <a:r>
              <a:rPr dirty="0" sz="1100" spc="-25">
                <a:latin typeface="Arial"/>
                <a:cs typeface="Arial"/>
              </a:rPr>
              <a:t>old). </a:t>
            </a:r>
            <a:r>
              <a:rPr dirty="0" sz="1100" spc="-75">
                <a:latin typeface="Arial"/>
                <a:cs typeface="Arial"/>
              </a:rPr>
              <a:t>This  </a:t>
            </a:r>
            <a:r>
              <a:rPr dirty="0" sz="1100" spc="-15">
                <a:latin typeface="Arial"/>
                <a:cs typeface="Arial"/>
              </a:rPr>
              <a:t>internal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70">
                <a:latin typeface="Arial"/>
                <a:cs typeface="Arial"/>
              </a:rPr>
              <a:t> can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conducted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requested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required.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Structured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Medical Records</a:t>
            </a:r>
            <a:r>
              <a:rPr dirty="0" sz="1100" spc="1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Review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165"/>
              </a:spcBef>
            </a:pP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Validator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blinding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consultation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at the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facility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 site-visit</a:t>
            </a:r>
            <a:endParaRPr sz="1100">
              <a:latin typeface="Georgia"/>
              <a:cs typeface="Georgia"/>
            </a:endParaRPr>
          </a:p>
          <a:p>
            <a:pPr marL="70485" marR="36830">
              <a:lnSpc>
                <a:spcPts val="1560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Validator blinding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40">
                <a:latin typeface="Arial"/>
                <a:cs typeface="Arial"/>
              </a:rPr>
              <a:t>status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0">
                <a:latin typeface="Arial"/>
                <a:cs typeface="Arial"/>
              </a:rPr>
              <a:t>normally </a:t>
            </a:r>
            <a:r>
              <a:rPr dirty="0" sz="1100" spc="-55">
                <a:latin typeface="Arial"/>
                <a:cs typeface="Arial"/>
              </a:rPr>
              <a:t>accomplished </a:t>
            </a:r>
            <a:r>
              <a:rPr dirty="0" sz="1100" spc="-45">
                <a:latin typeface="Arial"/>
                <a:cs typeface="Arial"/>
              </a:rPr>
              <a:t>by mixing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reviewing </a:t>
            </a:r>
            <a:r>
              <a:rPr dirty="0" sz="1100" spc="-20">
                <a:latin typeface="Arial"/>
                <a:cs typeface="Arial"/>
              </a:rPr>
              <a:t>the  </a:t>
            </a:r>
            <a:r>
              <a:rPr dirty="0" sz="1100" spc="-50">
                <a:latin typeface="Arial"/>
                <a:cs typeface="Arial"/>
              </a:rPr>
              <a:t>selected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before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determining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which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have</a:t>
            </a:r>
            <a:r>
              <a:rPr dirty="0" sz="1100" spc="-55">
                <a:latin typeface="Arial"/>
                <a:cs typeface="Arial"/>
              </a:rPr>
              <a:t> been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35">
                <a:latin typeface="Arial"/>
                <a:cs typeface="Arial"/>
              </a:rPr>
              <a:t>NHSN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092" y="380491"/>
            <a:ext cx="5629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7752" y="592836"/>
            <a:ext cx="5938520" cy="255651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Medical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records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reviewed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blinded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manner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using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2016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Medical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Records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Abstraction</a:t>
            </a:r>
            <a:endParaRPr sz="1100">
              <a:latin typeface="Trebuchet MS"/>
              <a:cs typeface="Trebuchet MS"/>
            </a:endParaRPr>
          </a:p>
          <a:p>
            <a:pPr marL="67945" marR="535940">
              <a:lnSpc>
                <a:spcPct val="116900"/>
              </a:lnSpc>
              <a:spcBef>
                <a:spcPts val="5"/>
              </a:spcBef>
            </a:pP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Tool processes (</a:t>
            </a:r>
            <a:r>
              <a:rPr dirty="0" u="sng" sz="1100" spc="-65" b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Trebuchet MS"/>
                <a:cs typeface="Trebuchet MS"/>
              </a:rPr>
              <a:t>Appendix </a:t>
            </a:r>
            <a:r>
              <a:rPr dirty="0" u="sng" sz="1100" spc="-85" b="1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Trebuchet MS"/>
                <a:cs typeface="Trebuchet MS"/>
              </a:rPr>
              <a:t>3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).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These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tools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include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algorithms and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logic designed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establish 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presence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or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absence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required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criteria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case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definitions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provide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support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avoid 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common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errors.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67945" marR="60960">
              <a:lnSpc>
                <a:spcPct val="117000"/>
              </a:lnSpc>
              <a:spcBef>
                <a:spcPts val="5"/>
              </a:spcBef>
            </a:pP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CLABSI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validation,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when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consideration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is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given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alternative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primary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site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infection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leading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secondary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bloodstream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infection,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use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appropriate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Tennessee checklist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(available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at  </a:t>
            </a:r>
            <a:r>
              <a:rPr dirty="0" sz="1100" spc="-5">
                <a:latin typeface="Arial"/>
                <a:cs typeface="Arial"/>
                <a:hlinkClick r:id="rId3"/>
              </a:rPr>
              <a:t>http://www.tn.gov/health/topic/hai</a:t>
            </a:r>
            <a:r>
              <a:rPr dirty="0" sz="1100" spc="-5" b="1">
                <a:solidFill>
                  <a:srgbClr val="4F81BC"/>
                </a:solidFill>
                <a:latin typeface="Trebuchet MS"/>
                <a:cs typeface="Trebuchet MS"/>
                <a:hlinkClick r:id="rId3"/>
              </a:rPr>
              <a:t>)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is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highly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recommended.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These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checklists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provide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structure 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record required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elements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from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NHSN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Patient Safety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Component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Manual’s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Chapter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17 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criteria.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Tennessee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checklists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are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also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useful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surgical site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infection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(SSI)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validation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when  documenting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organ/space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SSIs.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checklists exist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multiple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infection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types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(derived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from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 </a:t>
            </a: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NHSN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manual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Chapter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17),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in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multiple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dated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versions.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sure the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selected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version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2016 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definitions.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300197"/>
            <a:ext cx="5878830" cy="23025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73660">
              <a:lnSpc>
                <a:spcPct val="117300"/>
              </a:lnSpc>
              <a:spcBef>
                <a:spcPts val="85"/>
              </a:spcBef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30">
                <a:latin typeface="Arial"/>
                <a:cs typeface="Arial"/>
              </a:rPr>
              <a:t>working on </a:t>
            </a:r>
            <a:r>
              <a:rPr dirty="0" sz="1100" spc="-45">
                <a:latin typeface="Arial"/>
                <a:cs typeface="Arial"/>
              </a:rPr>
              <a:t>paper, </a:t>
            </a:r>
            <a:r>
              <a:rPr dirty="0" sz="1100" spc="-30">
                <a:latin typeface="Arial"/>
                <a:cs typeface="Arial"/>
              </a:rPr>
              <a:t>bring </a:t>
            </a:r>
            <a:r>
              <a:rPr dirty="0" sz="1100" spc="-50">
                <a:latin typeface="Arial"/>
                <a:cs typeface="Arial"/>
              </a:rPr>
              <a:t>enough </a:t>
            </a:r>
            <a:r>
              <a:rPr dirty="0" sz="1100" spc="-55">
                <a:latin typeface="Arial"/>
                <a:cs typeface="Arial"/>
              </a:rPr>
              <a:t>copies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30">
                <a:latin typeface="Arial"/>
                <a:cs typeface="Arial"/>
              </a:rPr>
              <a:t>abstraction </a:t>
            </a:r>
            <a:r>
              <a:rPr dirty="0" sz="1100" spc="-25">
                <a:latin typeface="Arial"/>
                <a:cs typeface="Arial"/>
              </a:rPr>
              <a:t>tools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50">
                <a:latin typeface="Arial"/>
                <a:cs typeface="Arial"/>
              </a:rPr>
              <a:t>separate </a:t>
            </a:r>
            <a:r>
              <a:rPr dirty="0" sz="1100" spc="-10">
                <a:latin typeface="Arial"/>
                <a:cs typeface="Arial"/>
              </a:rPr>
              <a:t>form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5">
                <a:latin typeface="Arial"/>
                <a:cs typeface="Arial"/>
              </a:rPr>
              <a:t>record. </a:t>
            </a:r>
            <a:r>
              <a:rPr dirty="0" sz="1100" spc="-15">
                <a:latin typeface="Arial"/>
                <a:cs typeface="Arial"/>
              </a:rPr>
              <a:t>After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40">
                <a:latin typeface="Arial"/>
                <a:cs typeface="Arial"/>
              </a:rPr>
              <a:t>abstracted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validators,  </a:t>
            </a:r>
            <a:r>
              <a:rPr dirty="0" sz="1100" spc="-50">
                <a:latin typeface="Arial"/>
                <a:cs typeface="Arial"/>
              </a:rPr>
              <a:t>events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revealed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meeting </a:t>
            </a:r>
            <a:r>
              <a:rPr dirty="0" sz="1100" spc="-50">
                <a:latin typeface="Arial"/>
                <a:cs typeface="Arial"/>
              </a:rPr>
              <a:t>arranged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10">
                <a:latin typeface="Arial"/>
                <a:cs typeface="Arial"/>
              </a:rPr>
              <a:t>IPs </a:t>
            </a:r>
            <a:r>
              <a:rPr dirty="0" sz="1100" spc="120">
                <a:latin typeface="Arial"/>
                <a:cs typeface="Arial"/>
              </a:rPr>
              <a:t>/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75">
                <a:latin typeface="Arial"/>
                <a:cs typeface="Arial"/>
              </a:rPr>
              <a:t>discuss </a:t>
            </a:r>
            <a:r>
              <a:rPr dirty="0" sz="1100" spc="-55">
                <a:latin typeface="Arial"/>
                <a:cs typeface="Arial"/>
              </a:rPr>
              <a:t>any discrepancies </a:t>
            </a:r>
            <a:r>
              <a:rPr dirty="0" sz="1100" spc="-35">
                <a:latin typeface="Arial"/>
                <a:cs typeface="Arial"/>
              </a:rPr>
              <a:t>between </a:t>
            </a:r>
            <a:r>
              <a:rPr dirty="0" sz="1100" spc="-25">
                <a:latin typeface="Arial"/>
                <a:cs typeface="Arial"/>
              </a:rPr>
              <a:t>validator </a:t>
            </a:r>
            <a:r>
              <a:rPr dirty="0" sz="1100" spc="-45">
                <a:latin typeface="Arial"/>
                <a:cs typeface="Arial"/>
              </a:rPr>
              <a:t>outcomes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45">
                <a:latin typeface="Arial"/>
                <a:cs typeface="Arial"/>
              </a:rPr>
              <a:t>outcomes, </a:t>
            </a:r>
            <a:r>
              <a:rPr dirty="0" sz="1100" spc="-25">
                <a:latin typeface="Arial"/>
                <a:cs typeface="Arial"/>
              </a:rPr>
              <a:t>while </a:t>
            </a:r>
            <a:r>
              <a:rPr dirty="0" sz="1100" spc="-45">
                <a:latin typeface="Arial"/>
                <a:cs typeface="Arial"/>
              </a:rPr>
              <a:t>medical records  are </a:t>
            </a:r>
            <a:r>
              <a:rPr dirty="0" sz="1100" spc="-35">
                <a:latin typeface="Arial"/>
                <a:cs typeface="Arial"/>
              </a:rPr>
              <a:t>readily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available.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Discussion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audit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results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with</a:t>
            </a:r>
            <a:r>
              <a:rPr dirty="0" sz="1100" spc="8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5" b="1">
                <a:solidFill>
                  <a:srgbClr val="4F81BC"/>
                </a:solidFill>
                <a:latin typeface="Georgia"/>
                <a:cs typeface="Georgia"/>
              </a:rPr>
              <a:t>IP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ts val="1550"/>
              </a:lnSpc>
              <a:spcBef>
                <a:spcPts val="5"/>
              </a:spcBef>
            </a:pPr>
            <a:r>
              <a:rPr dirty="0" sz="1100" spc="-25">
                <a:latin typeface="Arial"/>
                <a:cs typeface="Arial"/>
              </a:rPr>
              <a:t>Whether </a:t>
            </a:r>
            <a:r>
              <a:rPr dirty="0" sz="1100" spc="-5">
                <a:latin typeface="Arial"/>
                <a:cs typeface="Arial"/>
              </a:rPr>
              <a:t>or not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15">
                <a:latin typeface="Arial"/>
                <a:cs typeface="Arial"/>
              </a:rPr>
              <a:t>identified,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05">
                <a:latin typeface="Arial"/>
                <a:cs typeface="Arial"/>
              </a:rPr>
              <a:t>IP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45">
                <a:latin typeface="Arial"/>
                <a:cs typeface="Arial"/>
              </a:rPr>
              <a:t>transparency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10">
                <a:latin typeface="Arial"/>
                <a:cs typeface="Arial"/>
              </a:rPr>
              <a:t>opportunity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discussion </a:t>
            </a:r>
            <a:r>
              <a:rPr dirty="0" sz="1100" spc="-50">
                <a:latin typeface="Arial"/>
                <a:cs typeface="Arial"/>
              </a:rPr>
              <a:t>and feedback.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40">
                <a:latin typeface="Arial"/>
                <a:cs typeface="Arial"/>
              </a:rPr>
              <a:t>case-determinations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discordant,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determine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540"/>
              </a:lnSpc>
              <a:spcBef>
                <a:spcPts val="5"/>
              </a:spcBef>
            </a:pPr>
            <a:r>
              <a:rPr dirty="0" sz="1100" spc="-20">
                <a:latin typeface="Arial"/>
                <a:cs typeface="Arial"/>
              </a:rPr>
              <a:t>whether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reporters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auditors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missed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documented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would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affect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correct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result  </a:t>
            </a:r>
            <a:r>
              <a:rPr dirty="0" sz="1100" spc="-35">
                <a:latin typeface="Arial"/>
                <a:cs typeface="Arial"/>
              </a:rPr>
              <a:t>(undocumented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50">
                <a:latin typeface="Arial"/>
                <a:cs typeface="Arial"/>
              </a:rPr>
              <a:t>be considered). </a:t>
            </a: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15">
                <a:latin typeface="Arial"/>
                <a:cs typeface="Arial"/>
              </a:rPr>
              <a:t>criteria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gold standard.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For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100" spc="-5">
                <a:latin typeface="Arial"/>
                <a:cs typeface="Arial"/>
              </a:rPr>
              <a:t>difficult </a:t>
            </a:r>
            <a:r>
              <a:rPr dirty="0" sz="1100" spc="-85">
                <a:latin typeface="Arial"/>
                <a:cs typeface="Arial"/>
              </a:rPr>
              <a:t>cases, </a:t>
            </a:r>
            <a:r>
              <a:rPr dirty="0" sz="1100" spc="-80">
                <a:latin typeface="Arial"/>
                <a:cs typeface="Arial"/>
              </a:rPr>
              <a:t>seek </a:t>
            </a:r>
            <a:r>
              <a:rPr dirty="0" sz="1100" spc="-30">
                <a:latin typeface="Arial"/>
                <a:cs typeface="Arial"/>
              </a:rPr>
              <a:t>adjudication </a:t>
            </a:r>
            <a:r>
              <a:rPr dirty="0" sz="1100" spc="-15">
                <a:latin typeface="Arial"/>
                <a:cs typeface="Arial"/>
              </a:rPr>
              <a:t>from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CDC.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52" y="5755513"/>
            <a:ext cx="5938520" cy="79121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Look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carefully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systematic reporting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errors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or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misconceptions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 could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affect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reporting</a:t>
            </a:r>
            <a:r>
              <a:rPr dirty="0" sz="1100" spc="-1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beyond</a:t>
            </a:r>
            <a:endParaRPr sz="1100">
              <a:latin typeface="Trebuchet MS"/>
              <a:cs typeface="Trebuchet MS"/>
            </a:endParaRPr>
          </a:p>
          <a:p>
            <a:pPr marL="67945" marR="131445">
              <a:lnSpc>
                <a:spcPct val="116799"/>
              </a:lnSpc>
              <a:spcBef>
                <a:spcPts val="5"/>
              </a:spcBef>
            </a:pP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reviewed medical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records.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If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systematic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errors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are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found,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facility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asked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re-  review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correct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affected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data,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not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just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those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records reviewed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by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auditors.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These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errors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 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re-assessed during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next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audit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25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evaluate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improvement.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697446"/>
            <a:ext cx="5958205" cy="203771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40">
                <a:latin typeface="Arial"/>
                <a:cs typeface="Arial"/>
              </a:rPr>
              <a:t>learning </a:t>
            </a:r>
            <a:r>
              <a:rPr dirty="0" sz="1100" spc="-20">
                <a:latin typeface="Arial"/>
                <a:cs typeface="Arial"/>
              </a:rPr>
              <a:t>opportunities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validators. </a:t>
            </a:r>
            <a:r>
              <a:rPr dirty="0" sz="1100" spc="-90">
                <a:latin typeface="Arial"/>
                <a:cs typeface="Arial"/>
              </a:rPr>
              <a:t>These </a:t>
            </a:r>
            <a:r>
              <a:rPr dirty="0" sz="1100" spc="-70">
                <a:latin typeface="Arial"/>
                <a:cs typeface="Arial"/>
              </a:rPr>
              <a:t>discussions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35">
                <a:latin typeface="Arial"/>
                <a:cs typeface="Arial"/>
              </a:rPr>
              <a:t>insight  </a:t>
            </a:r>
            <a:r>
              <a:rPr dirty="0" sz="1100">
                <a:latin typeface="Arial"/>
                <a:cs typeface="Arial"/>
              </a:rPr>
              <a:t>into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70">
                <a:latin typeface="Arial"/>
                <a:cs typeface="Arial"/>
              </a:rPr>
              <a:t>soundness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facility’s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75">
                <a:latin typeface="Arial"/>
                <a:cs typeface="Arial"/>
              </a:rPr>
              <a:t>processes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50">
                <a:latin typeface="Arial"/>
                <a:cs typeface="Arial"/>
              </a:rPr>
              <a:t>competencies, and </a:t>
            </a:r>
            <a:r>
              <a:rPr dirty="0" sz="1100" spc="-35">
                <a:latin typeface="Arial"/>
                <a:cs typeface="Arial"/>
              </a:rPr>
              <a:t>topics where 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20">
                <a:latin typeface="Arial"/>
                <a:cs typeface="Arial"/>
              </a:rPr>
              <a:t>training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useful. </a:t>
            </a:r>
            <a:r>
              <a:rPr dirty="0" sz="1100" spc="-90">
                <a:latin typeface="Arial"/>
                <a:cs typeface="Arial"/>
              </a:rPr>
              <a:t>Leave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copy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expected </a:t>
            </a:r>
            <a:r>
              <a:rPr dirty="0" sz="1100" spc="-75">
                <a:latin typeface="Arial"/>
                <a:cs typeface="Arial"/>
              </a:rPr>
              <a:t>changes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5">
                <a:latin typeface="Arial"/>
                <a:cs typeface="Arial"/>
              </a:rPr>
              <a:t>IP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agree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deadline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80">
                <a:latin typeface="Arial"/>
                <a:cs typeface="Arial"/>
              </a:rPr>
              <a:t>changes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0">
                <a:latin typeface="Arial"/>
                <a:cs typeface="Arial"/>
              </a:rPr>
              <a:t>made </a:t>
            </a:r>
            <a:r>
              <a:rPr dirty="0" sz="1100" spc="-70">
                <a:latin typeface="Arial"/>
                <a:cs typeface="Arial"/>
              </a:rPr>
              <a:t>(see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Appendix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 action="ppaction://hlinksldjump"/>
              </a:rPr>
              <a:t>4.1</a:t>
            </a:r>
            <a:r>
              <a:rPr dirty="0" sz="1100" spc="-45">
                <a:latin typeface="Arial"/>
                <a:cs typeface="Arial"/>
              </a:rPr>
              <a:t>). </a:t>
            </a:r>
            <a:r>
              <a:rPr dirty="0" sz="1100" spc="-65">
                <a:latin typeface="Arial"/>
                <a:cs typeface="Arial"/>
              </a:rPr>
              <a:t>An </a:t>
            </a:r>
            <a:r>
              <a:rPr dirty="0" sz="1100" spc="-25">
                <a:latin typeface="Arial"/>
                <a:cs typeface="Arial"/>
              </a:rPr>
              <a:t>exit </a:t>
            </a:r>
            <a:r>
              <a:rPr dirty="0" sz="1100" spc="-20">
                <a:latin typeface="Arial"/>
                <a:cs typeface="Arial"/>
              </a:rPr>
              <a:t>interview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60">
                <a:latin typeface="Arial"/>
                <a:cs typeface="Arial"/>
              </a:rPr>
              <a:t>C-suite  </a:t>
            </a:r>
            <a:r>
              <a:rPr dirty="0" sz="1100" spc="-20">
                <a:latin typeface="Arial"/>
                <a:cs typeface="Arial"/>
              </a:rPr>
              <a:t>administrator </a:t>
            </a:r>
            <a:r>
              <a:rPr dirty="0" sz="1100" spc="-50">
                <a:latin typeface="Arial"/>
                <a:cs typeface="Arial"/>
              </a:rPr>
              <a:t>(e.g., </a:t>
            </a:r>
            <a:r>
              <a:rPr dirty="0" sz="1100" spc="-180">
                <a:latin typeface="Arial"/>
                <a:cs typeface="Arial"/>
              </a:rPr>
              <a:t>CEO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90">
                <a:latin typeface="Arial"/>
                <a:cs typeface="Arial"/>
              </a:rPr>
              <a:t>CMO)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30">
                <a:latin typeface="Arial"/>
                <a:cs typeface="Arial"/>
              </a:rPr>
              <a:t>rarely </a:t>
            </a:r>
            <a:r>
              <a:rPr dirty="0" sz="1100" spc="-50">
                <a:latin typeface="Arial"/>
                <a:cs typeface="Arial"/>
              </a:rPr>
              <a:t>be needed, </a:t>
            </a:r>
            <a:r>
              <a:rPr dirty="0" sz="1100" spc="-65">
                <a:latin typeface="Arial"/>
                <a:cs typeface="Arial"/>
              </a:rPr>
              <a:t>unless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70">
                <a:latin typeface="Arial"/>
                <a:cs typeface="Arial"/>
              </a:rPr>
              <a:t>process </a:t>
            </a:r>
            <a:r>
              <a:rPr dirty="0" sz="1100" spc="-30">
                <a:latin typeface="Arial"/>
                <a:cs typeface="Arial"/>
              </a:rPr>
              <a:t>improvement </a:t>
            </a:r>
            <a:r>
              <a:rPr dirty="0" sz="1100" spc="-40">
                <a:latin typeface="Arial"/>
                <a:cs typeface="Arial"/>
              </a:rPr>
              <a:t>plan </a:t>
            </a:r>
            <a:r>
              <a:rPr dirty="0" sz="1100" spc="-55">
                <a:latin typeface="Arial"/>
                <a:cs typeface="Arial"/>
              </a:rPr>
              <a:t>is  </a:t>
            </a:r>
            <a:r>
              <a:rPr dirty="0" sz="1100" spc="-30">
                <a:latin typeface="Arial"/>
                <a:cs typeface="Arial"/>
              </a:rPr>
              <a:t>indicated.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5" b="1">
                <a:solidFill>
                  <a:srgbClr val="4F81BC"/>
                </a:solidFill>
                <a:latin typeface="Georgia"/>
                <a:cs typeface="Georgia"/>
              </a:rPr>
              <a:t>Post-visit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100" spc="-35">
                <a:latin typeface="Arial"/>
                <a:cs typeface="Arial"/>
              </a:rPr>
              <a:t>Denominator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collection </a:t>
            </a:r>
            <a:r>
              <a:rPr dirty="0" sz="1100" spc="-65">
                <a:latin typeface="Arial"/>
                <a:cs typeface="Arial"/>
              </a:rPr>
              <a:t>surveys </a:t>
            </a:r>
            <a:r>
              <a:rPr dirty="0" sz="1100" spc="-45">
                <a:latin typeface="Arial"/>
                <a:cs typeface="Arial"/>
              </a:rPr>
              <a:t>(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Appendix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2.4</a:t>
            </a:r>
            <a:r>
              <a:rPr dirty="0" sz="1100" spc="-50">
                <a:latin typeface="Arial"/>
                <a:cs typeface="Arial"/>
              </a:rPr>
              <a:t>)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completed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visit.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45">
                <a:latin typeface="Arial"/>
                <a:cs typeface="Arial"/>
              </a:rPr>
              <a:t>Document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findings </a:t>
            </a:r>
            <a:r>
              <a:rPr dirty="0" sz="1100" spc="-50">
                <a:latin typeface="Arial"/>
                <a:cs typeface="Arial"/>
              </a:rPr>
              <a:t>(e.g.,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u="sng" sz="11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 action="ppaction://hlinksldjump"/>
              </a:rPr>
              <a:t>Appendix 4.3</a:t>
            </a:r>
            <a:r>
              <a:rPr dirty="0" sz="1100" spc="-50">
                <a:latin typeface="Arial"/>
                <a:cs typeface="Arial"/>
              </a:rPr>
              <a:t>)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summary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dirty="0" spc="-70"/>
              <a:t>National </a:t>
            </a:r>
            <a:r>
              <a:rPr dirty="0" spc="-100"/>
              <a:t>Healthcare </a:t>
            </a:r>
            <a:r>
              <a:rPr dirty="0" spc="-130"/>
              <a:t>Safety </a:t>
            </a:r>
            <a:r>
              <a:rPr dirty="0" spc="-50"/>
              <a:t>Network </a:t>
            </a:r>
            <a:r>
              <a:rPr dirty="0" spc="-210"/>
              <a:t>(NHSN)  </a:t>
            </a:r>
            <a:r>
              <a:rPr dirty="0" spc="-105"/>
              <a:t>External </a:t>
            </a:r>
            <a:r>
              <a:rPr dirty="0" spc="-70"/>
              <a:t>Validation </a:t>
            </a:r>
            <a:r>
              <a:rPr dirty="0" spc="-140"/>
              <a:t>Guidance </a:t>
            </a:r>
            <a:r>
              <a:rPr dirty="0" spc="-114"/>
              <a:t>and </a:t>
            </a:r>
            <a:r>
              <a:rPr dirty="0" spc="-60"/>
              <a:t>Toolkit</a:t>
            </a:r>
            <a:r>
              <a:rPr dirty="0" spc="-165"/>
              <a:t> </a:t>
            </a:r>
            <a:r>
              <a:rPr dirty="0" spc="-114"/>
              <a:t>2016,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304" y="9126423"/>
            <a:ext cx="1473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5">
                <a:latin typeface="Arial"/>
                <a:cs typeface="Arial"/>
              </a:rPr>
              <a:t>iii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522222"/>
            <a:ext cx="5700395" cy="286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Arial"/>
                <a:cs typeface="Arial"/>
              </a:rPr>
              <a:t>for </a:t>
            </a:r>
            <a:r>
              <a:rPr dirty="0" sz="1400" spc="-35">
                <a:latin typeface="Arial"/>
                <a:cs typeface="Arial"/>
              </a:rPr>
              <a:t>validation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of:</a:t>
            </a:r>
            <a:endParaRPr sz="1400">
              <a:latin typeface="Arial"/>
              <a:cs typeface="Arial"/>
            </a:endParaRPr>
          </a:p>
          <a:p>
            <a:pPr marL="241300" marR="130175" indent="-228600">
              <a:lnSpc>
                <a:spcPct val="116399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75">
                <a:latin typeface="Arial"/>
                <a:cs typeface="Arial"/>
              </a:rPr>
              <a:t>2016 </a:t>
            </a:r>
            <a:r>
              <a:rPr dirty="0" sz="1400" spc="-55">
                <a:latin typeface="Arial"/>
                <a:cs typeface="Arial"/>
              </a:rPr>
              <a:t>Central </a:t>
            </a:r>
            <a:r>
              <a:rPr dirty="0" sz="1400" spc="-75">
                <a:latin typeface="Arial"/>
                <a:cs typeface="Arial"/>
              </a:rPr>
              <a:t>Line-Associated </a:t>
            </a:r>
            <a:r>
              <a:rPr dirty="0" sz="1400" spc="-55">
                <a:latin typeface="Arial"/>
                <a:cs typeface="Arial"/>
              </a:rPr>
              <a:t>Bloodstream </a:t>
            </a:r>
            <a:r>
              <a:rPr dirty="0" sz="1400" spc="-30">
                <a:latin typeface="Arial"/>
                <a:cs typeface="Arial"/>
              </a:rPr>
              <a:t>Infection </a:t>
            </a:r>
            <a:r>
              <a:rPr dirty="0" sz="1400" spc="-150">
                <a:latin typeface="Arial"/>
                <a:cs typeface="Arial"/>
              </a:rPr>
              <a:t>(CLABSI) </a:t>
            </a:r>
            <a:r>
              <a:rPr dirty="0" sz="1400" spc="-15">
                <a:latin typeface="Arial"/>
                <a:cs typeface="Arial"/>
              </a:rPr>
              <a:t>in </a:t>
            </a:r>
            <a:r>
              <a:rPr dirty="0" sz="1400" spc="-30">
                <a:latin typeface="Arial"/>
                <a:cs typeface="Arial"/>
              </a:rPr>
              <a:t>validation  </a:t>
            </a:r>
            <a:r>
              <a:rPr dirty="0" sz="1400" spc="-45">
                <a:latin typeface="Arial"/>
                <a:cs typeface="Arial"/>
              </a:rPr>
              <a:t>locations</a:t>
            </a:r>
            <a:endParaRPr sz="1400">
              <a:latin typeface="Arial"/>
              <a:cs typeface="Arial"/>
            </a:endParaRPr>
          </a:p>
          <a:p>
            <a:pPr marL="241300" marR="393700" indent="-228600">
              <a:lnSpc>
                <a:spcPct val="1171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75">
                <a:latin typeface="Arial"/>
                <a:cs typeface="Arial"/>
              </a:rPr>
              <a:t>2016 </a:t>
            </a:r>
            <a:r>
              <a:rPr dirty="0" sz="1400" spc="-65">
                <a:latin typeface="Arial"/>
                <a:cs typeface="Arial"/>
              </a:rPr>
              <a:t>Catheter-Associated </a:t>
            </a:r>
            <a:r>
              <a:rPr dirty="0" sz="1400" spc="-40">
                <a:latin typeface="Arial"/>
                <a:cs typeface="Arial"/>
              </a:rPr>
              <a:t>Urinary </a:t>
            </a:r>
            <a:r>
              <a:rPr dirty="0" sz="1400" spc="-60">
                <a:latin typeface="Arial"/>
                <a:cs typeface="Arial"/>
              </a:rPr>
              <a:t>Tract </a:t>
            </a:r>
            <a:r>
              <a:rPr dirty="0" sz="1400" spc="-30">
                <a:latin typeface="Arial"/>
                <a:cs typeface="Arial"/>
              </a:rPr>
              <a:t>Infection </a:t>
            </a:r>
            <a:r>
              <a:rPr dirty="0" sz="1400" spc="-114">
                <a:latin typeface="Arial"/>
                <a:cs typeface="Arial"/>
              </a:rPr>
              <a:t>(CAUTI) </a:t>
            </a:r>
            <a:r>
              <a:rPr dirty="0" sz="1400" spc="-15">
                <a:latin typeface="Arial"/>
                <a:cs typeface="Arial"/>
              </a:rPr>
              <a:t>in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validation  </a:t>
            </a:r>
            <a:r>
              <a:rPr dirty="0" sz="1400" spc="-45">
                <a:latin typeface="Arial"/>
                <a:cs typeface="Arial"/>
              </a:rPr>
              <a:t>locations</a:t>
            </a:r>
            <a:endParaRPr sz="1400">
              <a:latin typeface="Arial"/>
              <a:cs typeface="Arial"/>
            </a:endParaRPr>
          </a:p>
          <a:p>
            <a:pPr marL="241300" marR="36195" indent="-228600">
              <a:lnSpc>
                <a:spcPts val="1970"/>
              </a:lnSpc>
              <a:spcBef>
                <a:spcPts val="11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85">
                <a:latin typeface="Arial"/>
                <a:cs typeface="Arial"/>
              </a:rPr>
              <a:t>Surgical </a:t>
            </a:r>
            <a:r>
              <a:rPr dirty="0" sz="1400" spc="-75">
                <a:latin typeface="Arial"/>
                <a:cs typeface="Arial"/>
              </a:rPr>
              <a:t>Site </a:t>
            </a:r>
            <a:r>
              <a:rPr dirty="0" sz="1400" spc="-30">
                <a:latin typeface="Arial"/>
                <a:cs typeface="Arial"/>
              </a:rPr>
              <a:t>Infection </a:t>
            </a:r>
            <a:r>
              <a:rPr dirty="0" sz="1400" spc="-145">
                <a:latin typeface="Arial"/>
                <a:cs typeface="Arial"/>
              </a:rPr>
              <a:t>(SSI) </a:t>
            </a:r>
            <a:r>
              <a:rPr dirty="0" sz="1400" spc="-20">
                <a:latin typeface="Arial"/>
                <a:cs typeface="Arial"/>
              </a:rPr>
              <a:t>following </a:t>
            </a:r>
            <a:r>
              <a:rPr dirty="0" sz="1400" spc="-75">
                <a:latin typeface="Arial"/>
                <a:cs typeface="Arial"/>
              </a:rPr>
              <a:t>2016 </a:t>
            </a:r>
            <a:r>
              <a:rPr dirty="0" sz="1400" spc="-50">
                <a:latin typeface="Arial"/>
                <a:cs typeface="Arial"/>
              </a:rPr>
              <a:t>Abdominal </a:t>
            </a:r>
            <a:r>
              <a:rPr dirty="0" sz="1400" spc="-55">
                <a:latin typeface="Arial"/>
                <a:cs typeface="Arial"/>
              </a:rPr>
              <a:t>Hysterectomy </a:t>
            </a:r>
            <a:r>
              <a:rPr dirty="0" sz="1400" spc="-160">
                <a:latin typeface="Arial"/>
                <a:cs typeface="Arial"/>
              </a:rPr>
              <a:t>(HYST)  </a:t>
            </a:r>
            <a:r>
              <a:rPr dirty="0" sz="1400" spc="-70"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85">
                <a:latin typeface="Arial"/>
                <a:cs typeface="Arial"/>
              </a:rPr>
              <a:t>Surgical </a:t>
            </a:r>
            <a:r>
              <a:rPr dirty="0" sz="1400" spc="-75">
                <a:latin typeface="Arial"/>
                <a:cs typeface="Arial"/>
              </a:rPr>
              <a:t>Site </a:t>
            </a:r>
            <a:r>
              <a:rPr dirty="0" sz="1400" spc="-30">
                <a:latin typeface="Arial"/>
                <a:cs typeface="Arial"/>
              </a:rPr>
              <a:t>Infection </a:t>
            </a:r>
            <a:r>
              <a:rPr dirty="0" sz="1400" spc="-145">
                <a:latin typeface="Arial"/>
                <a:cs typeface="Arial"/>
              </a:rPr>
              <a:t>(SSI) </a:t>
            </a:r>
            <a:r>
              <a:rPr dirty="0" sz="1400" spc="-20">
                <a:latin typeface="Arial"/>
                <a:cs typeface="Arial"/>
              </a:rPr>
              <a:t>following </a:t>
            </a:r>
            <a:r>
              <a:rPr dirty="0" sz="1400" spc="-75">
                <a:latin typeface="Arial"/>
                <a:cs typeface="Arial"/>
              </a:rPr>
              <a:t>2016 </a:t>
            </a:r>
            <a:r>
              <a:rPr dirty="0" sz="1400" spc="-80">
                <a:latin typeface="Arial"/>
                <a:cs typeface="Arial"/>
              </a:rPr>
              <a:t>Colon </a:t>
            </a:r>
            <a:r>
              <a:rPr dirty="0" sz="1400" spc="-150">
                <a:latin typeface="Arial"/>
                <a:cs typeface="Arial"/>
              </a:rPr>
              <a:t>(COLO)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  <a:p>
            <a:pPr marL="241300" marR="5080" indent="-228600">
              <a:lnSpc>
                <a:spcPct val="1171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75">
                <a:latin typeface="Arial"/>
                <a:cs typeface="Arial"/>
              </a:rPr>
              <a:t>2016 </a:t>
            </a:r>
            <a:r>
              <a:rPr dirty="0" sz="1400" spc="-40">
                <a:latin typeface="Arial"/>
                <a:cs typeface="Arial"/>
              </a:rPr>
              <a:t>Methicillin-Resistant </a:t>
            </a:r>
            <a:r>
              <a:rPr dirty="0" sz="1400" spc="-85" i="1">
                <a:latin typeface="Arial"/>
                <a:cs typeface="Arial"/>
              </a:rPr>
              <a:t>Staphylococcus </a:t>
            </a:r>
            <a:r>
              <a:rPr dirty="0" sz="1400" spc="-75" i="1">
                <a:latin typeface="Arial"/>
                <a:cs typeface="Arial"/>
              </a:rPr>
              <a:t>aureus </a:t>
            </a:r>
            <a:r>
              <a:rPr dirty="0" sz="1400" spc="-125">
                <a:latin typeface="Arial"/>
                <a:cs typeface="Arial"/>
              </a:rPr>
              <a:t>(MRSA) </a:t>
            </a:r>
            <a:r>
              <a:rPr dirty="0" sz="1400" spc="-65">
                <a:latin typeface="Arial"/>
                <a:cs typeface="Arial"/>
              </a:rPr>
              <a:t>Bacteremia </a:t>
            </a:r>
            <a:r>
              <a:rPr dirty="0" sz="1400" spc="-110">
                <a:latin typeface="Arial"/>
                <a:cs typeface="Arial"/>
              </a:rPr>
              <a:t>LabID  </a:t>
            </a:r>
            <a:r>
              <a:rPr dirty="0" sz="1400" spc="-80">
                <a:latin typeface="Arial"/>
                <a:cs typeface="Arial"/>
              </a:rPr>
              <a:t>Event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75">
                <a:latin typeface="Arial"/>
                <a:cs typeface="Arial"/>
              </a:rPr>
              <a:t>2016 </a:t>
            </a:r>
            <a:r>
              <a:rPr dirty="0" sz="1400" spc="-50" i="1">
                <a:latin typeface="Arial"/>
                <a:cs typeface="Arial"/>
              </a:rPr>
              <a:t>Clostridium </a:t>
            </a:r>
            <a:r>
              <a:rPr dirty="0" sz="1400" spc="-25" i="1">
                <a:latin typeface="Arial"/>
                <a:cs typeface="Arial"/>
              </a:rPr>
              <a:t>difficile </a:t>
            </a:r>
            <a:r>
              <a:rPr dirty="0" sz="1400" spc="-114">
                <a:latin typeface="Arial"/>
                <a:cs typeface="Arial"/>
              </a:rPr>
              <a:t>(CDI) </a:t>
            </a:r>
            <a:r>
              <a:rPr dirty="0" sz="1400" spc="-110">
                <a:latin typeface="Arial"/>
                <a:cs typeface="Arial"/>
              </a:rPr>
              <a:t>LabID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Event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61289"/>
            <a:ext cx="5979160" cy="170561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100" spc="-6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55"/>
              </a:spcBef>
            </a:pP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follow-up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letter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IP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C-suite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administrator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close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communication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loop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70485" marR="160655">
              <a:lnSpc>
                <a:spcPct val="117300"/>
              </a:lnSpc>
            </a:pP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45">
                <a:latin typeface="Arial"/>
                <a:cs typeface="Arial"/>
              </a:rPr>
              <a:t>valuable </a:t>
            </a:r>
            <a:r>
              <a:rPr dirty="0" sz="1100" spc="-50">
                <a:latin typeface="Arial"/>
                <a:cs typeface="Arial"/>
              </a:rPr>
              <a:t>feedback. </a:t>
            </a:r>
            <a:r>
              <a:rPr dirty="0" sz="1100" spc="-95">
                <a:latin typeface="Arial"/>
                <a:cs typeface="Arial"/>
              </a:rPr>
              <a:t>Send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letter </a:t>
            </a:r>
            <a:r>
              <a:rPr dirty="0" sz="1100" spc="-35">
                <a:latin typeface="Arial"/>
                <a:cs typeface="Arial"/>
              </a:rPr>
              <a:t>thanking </a:t>
            </a:r>
            <a:r>
              <a:rPr dirty="0" sz="1100" spc="-25">
                <a:latin typeface="Arial"/>
                <a:cs typeface="Arial"/>
              </a:rPr>
              <a:t>them, </a:t>
            </a:r>
            <a:r>
              <a:rPr dirty="0" sz="1100" spc="-50">
                <a:latin typeface="Arial"/>
                <a:cs typeface="Arial"/>
              </a:rPr>
              <a:t>recognizing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0">
                <a:latin typeface="Arial"/>
                <a:cs typeface="Arial"/>
              </a:rPr>
              <a:t>participants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25">
                <a:latin typeface="Arial"/>
                <a:cs typeface="Arial"/>
              </a:rPr>
              <a:t>audit,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35">
                <a:latin typeface="Arial"/>
                <a:cs typeface="Arial"/>
              </a:rPr>
              <a:t>documenting </a:t>
            </a:r>
            <a:r>
              <a:rPr dirty="0" sz="1100" spc="-40">
                <a:latin typeface="Arial"/>
                <a:cs typeface="Arial"/>
              </a:rPr>
              <a:t>results, </a:t>
            </a:r>
            <a:r>
              <a:rPr dirty="0" sz="1100" spc="-75">
                <a:latin typeface="Arial"/>
                <a:cs typeface="Arial"/>
              </a:rPr>
              <a:t>necessary </a:t>
            </a:r>
            <a:r>
              <a:rPr dirty="0" sz="1100" spc="-35">
                <a:latin typeface="Arial"/>
                <a:cs typeface="Arial"/>
              </a:rPr>
              <a:t>corrections,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recommendations. </a:t>
            </a:r>
            <a:r>
              <a:rPr dirty="0" sz="1100" spc="-55">
                <a:latin typeface="Arial"/>
                <a:cs typeface="Arial"/>
              </a:rPr>
              <a:t>When </a:t>
            </a:r>
            <a:r>
              <a:rPr dirty="0" sz="1100" spc="-30">
                <a:latin typeface="Arial"/>
                <a:cs typeface="Arial"/>
              </a:rPr>
              <a:t>appropriate, </a:t>
            </a:r>
            <a:r>
              <a:rPr dirty="0" sz="1100" spc="-10">
                <a:latin typeface="Arial"/>
                <a:cs typeface="Arial"/>
              </a:rPr>
              <a:t>identify  </a:t>
            </a:r>
            <a:r>
              <a:rPr dirty="0" sz="1100" spc="-50">
                <a:latin typeface="Arial"/>
                <a:cs typeface="Arial"/>
              </a:rPr>
              <a:t>systematic </a:t>
            </a:r>
            <a:r>
              <a:rPr dirty="0" sz="1100" spc="-40">
                <a:latin typeface="Arial"/>
                <a:cs typeface="Arial"/>
              </a:rPr>
              <a:t>strengths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0">
                <a:latin typeface="Arial"/>
                <a:cs typeface="Arial"/>
              </a:rPr>
              <a:t>well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40">
                <a:latin typeface="Arial"/>
                <a:cs typeface="Arial"/>
              </a:rPr>
              <a:t>problems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resources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support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surveillance,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collection,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5">
                <a:latin typeface="Arial"/>
                <a:cs typeface="Arial"/>
              </a:rPr>
              <a:t>(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Appendix</a:t>
            </a:r>
            <a:r>
              <a:rPr dirty="0" u="sng" sz="1100" spc="-1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u="sng" sz="11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4.2</a:t>
            </a:r>
            <a:r>
              <a:rPr dirty="0" sz="1100" spc="-45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 marL="70485" marR="5080">
              <a:lnSpc>
                <a:spcPct val="117300"/>
              </a:lnSpc>
              <a:spcBef>
                <a:spcPts val="985"/>
              </a:spcBef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was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change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re-review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due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systematic </a:t>
            </a:r>
            <a:r>
              <a:rPr dirty="0" sz="1100" spc="-30">
                <a:latin typeface="Arial"/>
                <a:cs typeface="Arial"/>
              </a:rPr>
              <a:t>errors,  </a:t>
            </a:r>
            <a:r>
              <a:rPr dirty="0" sz="1100" spc="-20">
                <a:latin typeface="Arial"/>
                <a:cs typeface="Arial"/>
              </a:rPr>
              <a:t>follow-up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corrections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made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agreed </a:t>
            </a:r>
            <a:r>
              <a:rPr dirty="0" sz="1100" spc="-35">
                <a:latin typeface="Arial"/>
                <a:cs typeface="Arial"/>
              </a:rPr>
              <a:t>upon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deadline.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51396"/>
            <a:ext cx="5993765" cy="846328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100" spc="-6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330"/>
              </a:spcBef>
            </a:pP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References</a:t>
            </a:r>
            <a:endParaRPr sz="16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295"/>
              </a:spcBef>
            </a:pP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Cited</a:t>
            </a:r>
            <a:r>
              <a:rPr dirty="0" sz="1100" spc="-1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References:</a:t>
            </a:r>
            <a:endParaRPr sz="1100">
              <a:latin typeface="Trebuchet MS"/>
              <a:cs typeface="Trebuchet MS"/>
            </a:endParaRPr>
          </a:p>
          <a:p>
            <a:pPr marL="70485" marR="502920">
              <a:lnSpc>
                <a:spcPct val="118200"/>
              </a:lnSpc>
              <a:spcBef>
                <a:spcPts val="97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60">
                <a:latin typeface="Arial"/>
                <a:cs typeface="Arial"/>
              </a:rPr>
              <a:t>L</a:t>
            </a:r>
            <a:r>
              <a:rPr dirty="0" sz="1100" spc="-60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MY,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Hota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B,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Khan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YM,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et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al.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Quality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traditional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public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45">
                <a:latin typeface="Arial"/>
                <a:cs typeface="Arial"/>
              </a:rPr>
              <a:t>nosocomial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40">
                <a:latin typeface="Arial"/>
                <a:cs typeface="Arial"/>
              </a:rPr>
              <a:t>rates. </a:t>
            </a:r>
            <a:r>
              <a:rPr dirty="0" sz="1100" spc="-95">
                <a:latin typeface="Arial"/>
                <a:cs typeface="Arial"/>
              </a:rPr>
              <a:t>JAMA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2010;304:2035-41.</a:t>
            </a:r>
            <a:endParaRPr sz="1100">
              <a:latin typeface="Arial"/>
              <a:cs typeface="Arial"/>
            </a:endParaRPr>
          </a:p>
          <a:p>
            <a:pPr marL="70485" marR="43815">
              <a:lnSpc>
                <a:spcPct val="117300"/>
              </a:lnSpc>
              <a:spcBef>
                <a:spcPts val="98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70">
                <a:latin typeface="Arial"/>
                <a:cs typeface="Arial"/>
              </a:rPr>
              <a:t>Kl</a:t>
            </a:r>
            <a:r>
              <a:rPr dirty="0" sz="1100" spc="-70">
                <a:latin typeface="Arial"/>
                <a:cs typeface="Arial"/>
              </a:rPr>
              <a:t>ompas </a:t>
            </a:r>
            <a:r>
              <a:rPr dirty="0" sz="1100">
                <a:latin typeface="Arial"/>
                <a:cs typeface="Arial"/>
              </a:rPr>
              <a:t>M. </a:t>
            </a:r>
            <a:r>
              <a:rPr dirty="0" sz="1100" spc="-55">
                <a:latin typeface="Arial"/>
                <a:cs typeface="Arial"/>
              </a:rPr>
              <a:t>Eight </a:t>
            </a:r>
            <a:r>
              <a:rPr dirty="0" sz="1100" spc="-25">
                <a:latin typeface="Arial"/>
                <a:cs typeface="Arial"/>
              </a:rPr>
              <a:t>initiatives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misleadingly </a:t>
            </a:r>
            <a:r>
              <a:rPr dirty="0" sz="1100" spc="-15">
                <a:latin typeface="Arial"/>
                <a:cs typeface="Arial"/>
              </a:rPr>
              <a:t>lower </a:t>
            </a:r>
            <a:r>
              <a:rPr dirty="0" sz="1100" spc="-35">
                <a:latin typeface="Arial"/>
                <a:cs typeface="Arial"/>
              </a:rPr>
              <a:t>ventilator-associated </a:t>
            </a:r>
            <a:r>
              <a:rPr dirty="0" sz="1100" spc="-40">
                <a:latin typeface="Arial"/>
                <a:cs typeface="Arial"/>
              </a:rPr>
              <a:t>pneumonia rates.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Am 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2012;40:408-10.</a:t>
            </a:r>
            <a:endParaRPr sz="1100">
              <a:latin typeface="Arial"/>
              <a:cs typeface="Arial"/>
            </a:endParaRPr>
          </a:p>
          <a:p>
            <a:pPr marL="70485" marR="38100">
              <a:lnSpc>
                <a:spcPct val="118200"/>
              </a:lnSpc>
              <a:spcBef>
                <a:spcPts val="969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55">
                <a:latin typeface="Arial"/>
                <a:cs typeface="Arial"/>
              </a:rPr>
              <a:t>L</a:t>
            </a:r>
            <a:r>
              <a:rPr dirty="0" sz="1100" spc="-55">
                <a:latin typeface="Arial"/>
                <a:cs typeface="Arial"/>
              </a:rPr>
              <a:t>iddy </a:t>
            </a:r>
            <a:r>
              <a:rPr dirty="0" sz="1100" spc="-125">
                <a:latin typeface="Arial"/>
                <a:cs typeface="Arial"/>
              </a:rPr>
              <a:t>C,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Wiens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Hogg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W.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Methods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achieve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high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interrater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reliability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collection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from  </a:t>
            </a:r>
            <a:r>
              <a:rPr dirty="0" sz="1100" spc="-25">
                <a:latin typeface="Arial"/>
                <a:cs typeface="Arial"/>
              </a:rPr>
              <a:t>primary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medical records. </a:t>
            </a:r>
            <a:r>
              <a:rPr dirty="0" sz="1100" spc="-60">
                <a:latin typeface="Arial"/>
                <a:cs typeface="Arial"/>
              </a:rPr>
              <a:t>Ann </a:t>
            </a:r>
            <a:r>
              <a:rPr dirty="0" sz="1100" spc="-100">
                <a:latin typeface="Arial"/>
                <a:cs typeface="Arial"/>
              </a:rPr>
              <a:t>Fam </a:t>
            </a:r>
            <a:r>
              <a:rPr dirty="0" sz="1100" spc="-25">
                <a:latin typeface="Arial"/>
                <a:cs typeface="Arial"/>
              </a:rPr>
              <a:t>Med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2011;9:57-62.</a:t>
            </a:r>
            <a:endParaRPr sz="1100">
              <a:latin typeface="Arial"/>
              <a:cs typeface="Arial"/>
            </a:endParaRPr>
          </a:p>
          <a:p>
            <a:pPr marL="70485" marR="248285">
              <a:lnSpc>
                <a:spcPct val="118200"/>
              </a:lnSpc>
              <a:spcBef>
                <a:spcPts val="969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25">
                <a:latin typeface="Arial"/>
                <a:cs typeface="Arial"/>
              </a:rPr>
              <a:t>M</a:t>
            </a:r>
            <a:r>
              <a:rPr dirty="0" sz="1100" spc="-25">
                <a:latin typeface="Arial"/>
                <a:cs typeface="Arial"/>
              </a:rPr>
              <a:t>alpiedi </a:t>
            </a:r>
            <a:r>
              <a:rPr dirty="0" sz="1100" spc="-100">
                <a:latin typeface="Arial"/>
                <a:cs typeface="Arial"/>
              </a:rPr>
              <a:t>P. </a:t>
            </a:r>
            <a:r>
              <a:rPr dirty="0" sz="1100" spc="-35">
                <a:latin typeface="Arial"/>
                <a:cs typeface="Arial"/>
              </a:rPr>
              <a:t>Interobserver </a:t>
            </a:r>
            <a:r>
              <a:rPr dirty="0" sz="1100" spc="-20">
                <a:latin typeface="Arial"/>
                <a:cs typeface="Arial"/>
              </a:rPr>
              <a:t>variability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30">
                <a:latin typeface="Arial"/>
                <a:cs typeface="Arial"/>
              </a:rPr>
              <a:t>determinations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30">
                <a:latin typeface="Arial"/>
                <a:cs typeface="Arial"/>
              </a:rPr>
              <a:t>National  </a:t>
            </a:r>
            <a:r>
              <a:rPr dirty="0" sz="1100" spc="-45">
                <a:latin typeface="Arial"/>
                <a:cs typeface="Arial"/>
              </a:rPr>
              <a:t>Healthcare </a:t>
            </a:r>
            <a:r>
              <a:rPr dirty="0" sz="1100" spc="-65">
                <a:latin typeface="Arial"/>
                <a:cs typeface="Arial"/>
              </a:rPr>
              <a:t>Safety </a:t>
            </a:r>
            <a:r>
              <a:rPr dirty="0" sz="1100" spc="-25">
                <a:latin typeface="Arial"/>
                <a:cs typeface="Arial"/>
              </a:rPr>
              <a:t>Network definitions. </a:t>
            </a:r>
            <a:r>
              <a:rPr dirty="0" sz="1100" spc="-160">
                <a:latin typeface="Arial"/>
                <a:cs typeface="Arial"/>
              </a:rPr>
              <a:t>SHEA </a:t>
            </a:r>
            <a:r>
              <a:rPr dirty="0" sz="1100" spc="-55">
                <a:latin typeface="Arial"/>
                <a:cs typeface="Arial"/>
              </a:rPr>
              <a:t>2011. </a:t>
            </a:r>
            <a:r>
              <a:rPr dirty="0" sz="1100" spc="-65">
                <a:latin typeface="Arial"/>
                <a:cs typeface="Arial"/>
              </a:rPr>
              <a:t>Dallas,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TX2011.</a:t>
            </a:r>
            <a:endParaRPr sz="1100">
              <a:latin typeface="Arial"/>
              <a:cs typeface="Arial"/>
            </a:endParaRPr>
          </a:p>
          <a:p>
            <a:pPr marL="70485" marR="49530">
              <a:lnSpc>
                <a:spcPct val="117300"/>
              </a:lnSpc>
              <a:spcBef>
                <a:spcPts val="990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20">
                <a:latin typeface="Arial"/>
                <a:cs typeface="Arial"/>
              </a:rPr>
              <a:t>Wri</a:t>
            </a:r>
            <a:r>
              <a:rPr dirty="0" sz="1100" spc="-20">
                <a:latin typeface="Arial"/>
                <a:cs typeface="Arial"/>
              </a:rPr>
              <a:t>ght </a:t>
            </a:r>
            <a:r>
              <a:rPr dirty="0" sz="1100" spc="-135">
                <a:latin typeface="Arial"/>
                <a:cs typeface="Arial"/>
              </a:rPr>
              <a:t>SB, </a:t>
            </a:r>
            <a:r>
              <a:rPr dirty="0" sz="1100" spc="-70">
                <a:latin typeface="Arial"/>
                <a:cs typeface="Arial"/>
              </a:rPr>
              <a:t>Huskins </a:t>
            </a:r>
            <a:r>
              <a:rPr dirty="0" sz="1100" spc="-100">
                <a:latin typeface="Arial"/>
                <a:cs typeface="Arial"/>
              </a:rPr>
              <a:t>WC, </a:t>
            </a:r>
            <a:r>
              <a:rPr dirty="0" sz="1100" spc="-50">
                <a:latin typeface="Arial"/>
                <a:cs typeface="Arial"/>
              </a:rPr>
              <a:t>Dokholyan </a:t>
            </a:r>
            <a:r>
              <a:rPr dirty="0" sz="1100" spc="-155">
                <a:latin typeface="Arial"/>
                <a:cs typeface="Arial"/>
              </a:rPr>
              <a:t>RS, </a:t>
            </a:r>
            <a:r>
              <a:rPr dirty="0" sz="1100" spc="-55">
                <a:latin typeface="Arial"/>
                <a:cs typeface="Arial"/>
              </a:rPr>
              <a:t>Goldmann </a:t>
            </a:r>
            <a:r>
              <a:rPr dirty="0" sz="1100" spc="-85">
                <a:latin typeface="Arial"/>
                <a:cs typeface="Arial"/>
              </a:rPr>
              <a:t>DA, </a:t>
            </a:r>
            <a:r>
              <a:rPr dirty="0" sz="1100" spc="-25">
                <a:latin typeface="Arial"/>
                <a:cs typeface="Arial"/>
              </a:rPr>
              <a:t>Platt </a:t>
            </a:r>
            <a:r>
              <a:rPr dirty="0" sz="1100" spc="-114">
                <a:latin typeface="Arial"/>
                <a:cs typeface="Arial"/>
              </a:rPr>
              <a:t>R. </a:t>
            </a:r>
            <a:r>
              <a:rPr dirty="0" sz="1100" spc="-30">
                <a:latin typeface="Arial"/>
                <a:cs typeface="Arial"/>
              </a:rPr>
              <a:t>Administrative </a:t>
            </a:r>
            <a:r>
              <a:rPr dirty="0" sz="1100" spc="-70">
                <a:latin typeface="Arial"/>
                <a:cs typeface="Arial"/>
              </a:rPr>
              <a:t>databases </a:t>
            </a:r>
            <a:r>
              <a:rPr dirty="0" sz="1100" spc="-30">
                <a:latin typeface="Arial"/>
                <a:cs typeface="Arial"/>
              </a:rPr>
              <a:t>provide  </a:t>
            </a:r>
            <a:r>
              <a:rPr dirty="0" sz="1100" spc="-40">
                <a:latin typeface="Arial"/>
                <a:cs typeface="Arial"/>
              </a:rPr>
              <a:t>inaccurate data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long-term </a:t>
            </a:r>
            <a:r>
              <a:rPr dirty="0" sz="1100" spc="-30">
                <a:latin typeface="Arial"/>
                <a:cs typeface="Arial"/>
              </a:rPr>
              <a:t>central </a:t>
            </a:r>
            <a:r>
              <a:rPr dirty="0" sz="1100" spc="-60">
                <a:latin typeface="Arial"/>
                <a:cs typeface="Arial"/>
              </a:rPr>
              <a:t>venous </a:t>
            </a:r>
            <a:r>
              <a:rPr dirty="0" sz="1100" spc="-45">
                <a:latin typeface="Arial"/>
                <a:cs typeface="Arial"/>
              </a:rPr>
              <a:t>catheter-associated </a:t>
            </a:r>
            <a:r>
              <a:rPr dirty="0" sz="1100" spc="-30">
                <a:latin typeface="Arial"/>
                <a:cs typeface="Arial"/>
              </a:rPr>
              <a:t>infections. </a:t>
            </a:r>
            <a:r>
              <a:rPr dirty="0" sz="1100" spc="-25">
                <a:latin typeface="Arial"/>
                <a:cs typeface="Arial"/>
              </a:rPr>
              <a:t>Infect 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80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2003;24:946-9.</a:t>
            </a:r>
            <a:endParaRPr sz="1100">
              <a:latin typeface="Arial"/>
              <a:cs typeface="Arial"/>
            </a:endParaRPr>
          </a:p>
          <a:p>
            <a:pPr marL="70485" marR="349885">
              <a:lnSpc>
                <a:spcPct val="118200"/>
              </a:lnSpc>
              <a:spcBef>
                <a:spcPts val="969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40">
                <a:latin typeface="Arial"/>
                <a:cs typeface="Arial"/>
              </a:rPr>
              <a:t>H</a:t>
            </a:r>
            <a:r>
              <a:rPr dirty="0" sz="1100" spc="-40">
                <a:latin typeface="Arial"/>
                <a:cs typeface="Arial"/>
              </a:rPr>
              <a:t>ota </a:t>
            </a:r>
            <a:r>
              <a:rPr dirty="0" sz="1100" spc="-85">
                <a:latin typeface="Arial"/>
                <a:cs typeface="Arial"/>
              </a:rPr>
              <a:t>B, </a:t>
            </a:r>
            <a:r>
              <a:rPr dirty="0" sz="1100" spc="-35">
                <a:latin typeface="Arial"/>
                <a:cs typeface="Arial"/>
              </a:rPr>
              <a:t>Harting </a:t>
            </a:r>
            <a:r>
              <a:rPr dirty="0" sz="1100" spc="-85">
                <a:latin typeface="Arial"/>
                <a:cs typeface="Arial"/>
              </a:rPr>
              <a:t>B, </a:t>
            </a:r>
            <a:r>
              <a:rPr dirty="0" sz="1100" spc="-40">
                <a:latin typeface="Arial"/>
                <a:cs typeface="Arial"/>
              </a:rPr>
              <a:t>Weinstein </a:t>
            </a:r>
            <a:r>
              <a:rPr dirty="0" sz="1100" spc="-110">
                <a:latin typeface="Arial"/>
                <a:cs typeface="Arial"/>
              </a:rPr>
              <a:t>RA, </a:t>
            </a:r>
            <a:r>
              <a:rPr dirty="0" sz="1100">
                <a:latin typeface="Arial"/>
                <a:cs typeface="Arial"/>
              </a:rPr>
              <a:t>et </a:t>
            </a:r>
            <a:r>
              <a:rPr dirty="0" sz="1100" spc="-35">
                <a:latin typeface="Arial"/>
                <a:cs typeface="Arial"/>
              </a:rPr>
              <a:t>al. </a:t>
            </a:r>
            <a:r>
              <a:rPr dirty="0" sz="1100" spc="-45">
                <a:latin typeface="Arial"/>
                <a:cs typeface="Arial"/>
              </a:rPr>
              <a:t>Electronic </a:t>
            </a:r>
            <a:r>
              <a:rPr dirty="0" sz="1100" spc="-30">
                <a:latin typeface="Arial"/>
                <a:cs typeface="Arial"/>
              </a:rPr>
              <a:t>algorithmic </a:t>
            </a:r>
            <a:r>
              <a:rPr dirty="0" sz="1100" spc="-25">
                <a:latin typeface="Arial"/>
                <a:cs typeface="Arial"/>
              </a:rPr>
              <a:t>prediction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central </a:t>
            </a:r>
            <a:r>
              <a:rPr dirty="0" sz="1100" spc="-55">
                <a:latin typeface="Arial"/>
                <a:cs typeface="Arial"/>
              </a:rPr>
              <a:t>vascular  </a:t>
            </a:r>
            <a:r>
              <a:rPr dirty="0" sz="1100" spc="-25">
                <a:latin typeface="Arial"/>
                <a:cs typeface="Arial"/>
              </a:rPr>
              <a:t>catheter </a:t>
            </a:r>
            <a:r>
              <a:rPr dirty="0" sz="1100" spc="-65">
                <a:latin typeface="Arial"/>
                <a:cs typeface="Arial"/>
              </a:rPr>
              <a:t>use.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75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2010;31:4-11.</a:t>
            </a:r>
            <a:endParaRPr sz="1100">
              <a:latin typeface="Arial"/>
              <a:cs typeface="Arial"/>
            </a:endParaRPr>
          </a:p>
          <a:p>
            <a:pPr marL="70485" marR="5080">
              <a:lnSpc>
                <a:spcPct val="117300"/>
              </a:lnSpc>
              <a:spcBef>
                <a:spcPts val="98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T</a:t>
            </a:r>
            <a:r>
              <a:rPr dirty="0" sz="1100" spc="-45">
                <a:latin typeface="Arial"/>
                <a:cs typeface="Arial"/>
              </a:rPr>
              <a:t>ejedor </a:t>
            </a:r>
            <a:r>
              <a:rPr dirty="0" sz="1100" spc="-160">
                <a:latin typeface="Arial"/>
                <a:cs typeface="Arial"/>
              </a:rPr>
              <a:t>SC, </a:t>
            </a:r>
            <a:r>
              <a:rPr dirty="0" sz="1100" spc="-25">
                <a:latin typeface="Arial"/>
                <a:cs typeface="Arial"/>
              </a:rPr>
              <a:t>Garrett </a:t>
            </a:r>
            <a:r>
              <a:rPr dirty="0" sz="1100" spc="-95">
                <a:latin typeface="Arial"/>
                <a:cs typeface="Arial"/>
              </a:rPr>
              <a:t>G, </a:t>
            </a:r>
            <a:r>
              <a:rPr dirty="0" sz="1100" spc="-90">
                <a:latin typeface="Arial"/>
                <a:cs typeface="Arial"/>
              </a:rPr>
              <a:t>Jacob </a:t>
            </a:r>
            <a:r>
              <a:rPr dirty="0" sz="1100" spc="-125">
                <a:latin typeface="Arial"/>
                <a:cs typeface="Arial"/>
              </a:rPr>
              <a:t>JT, </a:t>
            </a:r>
            <a:r>
              <a:rPr dirty="0" sz="1100">
                <a:latin typeface="Arial"/>
                <a:cs typeface="Arial"/>
              </a:rPr>
              <a:t>et </a:t>
            </a:r>
            <a:r>
              <a:rPr dirty="0" sz="1100" spc="-35">
                <a:latin typeface="Arial"/>
                <a:cs typeface="Arial"/>
              </a:rPr>
              <a:t>al. </a:t>
            </a:r>
            <a:r>
              <a:rPr dirty="0" sz="1100" spc="-45">
                <a:latin typeface="Arial"/>
                <a:cs typeface="Arial"/>
              </a:rPr>
              <a:t>Electronic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central </a:t>
            </a:r>
            <a:r>
              <a:rPr dirty="0" sz="1100" spc="-60">
                <a:latin typeface="Arial"/>
                <a:cs typeface="Arial"/>
              </a:rPr>
              <a:t>venous </a:t>
            </a:r>
            <a:r>
              <a:rPr dirty="0" sz="1100" spc="-40">
                <a:latin typeface="Arial"/>
                <a:cs typeface="Arial"/>
              </a:rPr>
              <a:t>catheter-days: 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0">
                <a:latin typeface="Arial"/>
                <a:cs typeface="Arial"/>
              </a:rPr>
              <a:t>essential. </a:t>
            </a:r>
            <a:r>
              <a:rPr dirty="0" sz="1100" spc="-30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80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2013;34:900-7.</a:t>
            </a:r>
            <a:endParaRPr sz="1100">
              <a:latin typeface="Arial"/>
              <a:cs typeface="Arial"/>
            </a:endParaRPr>
          </a:p>
          <a:p>
            <a:pPr marL="70485" marR="129539">
              <a:lnSpc>
                <a:spcPct val="117800"/>
              </a:lnSpc>
              <a:spcBef>
                <a:spcPts val="975"/>
              </a:spcBef>
              <a:buFont typeface="Arial"/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40">
                <a:latin typeface="Arial"/>
                <a:cs typeface="Arial"/>
              </a:rPr>
              <a:t>H</a:t>
            </a:r>
            <a:r>
              <a:rPr dirty="0" sz="1100" spc="-40">
                <a:latin typeface="Arial"/>
                <a:cs typeface="Arial"/>
              </a:rPr>
              <a:t>ota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B,</a:t>
            </a:r>
            <a:r>
              <a:rPr dirty="0" sz="1100" spc="-60">
                <a:latin typeface="Arial"/>
                <a:cs typeface="Arial"/>
              </a:rPr>
              <a:t> Lin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Doherty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JA,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al.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Formulation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model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automating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infection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surveillance:  </a:t>
            </a:r>
            <a:r>
              <a:rPr dirty="0" sz="1100" spc="-25">
                <a:latin typeface="Arial"/>
                <a:cs typeface="Arial"/>
              </a:rPr>
              <a:t>algorithmic detection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central-line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20">
                <a:latin typeface="Arial"/>
                <a:cs typeface="Arial"/>
              </a:rPr>
              <a:t>infection.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75">
                <a:latin typeface="Arial"/>
                <a:cs typeface="Arial"/>
              </a:rPr>
              <a:t>Am </a:t>
            </a:r>
            <a:r>
              <a:rPr dirty="0" sz="1100" spc="-25">
                <a:latin typeface="Arial"/>
                <a:cs typeface="Arial"/>
              </a:rPr>
              <a:t>Med </a:t>
            </a:r>
            <a:r>
              <a:rPr dirty="0" sz="1100" spc="-15">
                <a:latin typeface="Arial"/>
                <a:cs typeface="Arial"/>
              </a:rPr>
              <a:t>Inform </a:t>
            </a:r>
            <a:r>
              <a:rPr dirty="0" sz="1100" spc="-95">
                <a:latin typeface="Arial"/>
                <a:cs typeface="Arial"/>
              </a:rPr>
              <a:t>Assoc  </a:t>
            </a:r>
            <a:r>
              <a:rPr dirty="0" sz="1100" spc="-50">
                <a:latin typeface="Arial"/>
                <a:cs typeface="Arial"/>
              </a:rPr>
              <a:t>2010;17:42-8.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Health Department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Validation</a:t>
            </a:r>
            <a:r>
              <a:rPr dirty="0" sz="1100" spc="-14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References: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70485" marR="195580">
              <a:lnSpc>
                <a:spcPct val="1018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75">
                <a:latin typeface="Arial"/>
                <a:cs typeface="Arial"/>
              </a:rPr>
              <a:t>Backman </a:t>
            </a:r>
            <a:r>
              <a:rPr dirty="0" sz="1100" spc="-90">
                <a:latin typeface="Arial"/>
                <a:cs typeface="Arial"/>
              </a:rPr>
              <a:t>LA, </a:t>
            </a:r>
            <a:r>
              <a:rPr dirty="0" sz="1100" spc="-15">
                <a:latin typeface="Arial"/>
                <a:cs typeface="Arial"/>
              </a:rPr>
              <a:t>Melchreit </a:t>
            </a:r>
            <a:r>
              <a:rPr dirty="0" sz="1100" spc="-114">
                <a:latin typeface="Arial"/>
                <a:cs typeface="Arial"/>
              </a:rPr>
              <a:t>R, </a:t>
            </a:r>
            <a:r>
              <a:rPr dirty="0" sz="1100" spc="-65">
                <a:latin typeface="Arial"/>
                <a:cs typeface="Arial"/>
              </a:rPr>
              <a:t>Rodriguez </a:t>
            </a:r>
            <a:r>
              <a:rPr dirty="0" sz="1100" spc="-114">
                <a:latin typeface="Arial"/>
                <a:cs typeface="Arial"/>
              </a:rPr>
              <a:t>R.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central  </a:t>
            </a:r>
            <a:r>
              <a:rPr dirty="0" sz="1100" spc="-45">
                <a:latin typeface="Arial"/>
                <a:cs typeface="Arial"/>
              </a:rPr>
              <a:t>line-associated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15">
                <a:latin typeface="Arial"/>
                <a:cs typeface="Arial"/>
              </a:rPr>
              <a:t>infection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25">
                <a:latin typeface="Arial"/>
                <a:cs typeface="Arial"/>
              </a:rPr>
              <a:t>health department. </a:t>
            </a:r>
            <a:r>
              <a:rPr dirty="0" sz="1100" spc="-65">
                <a:latin typeface="Arial"/>
                <a:cs typeface="Arial"/>
              </a:rPr>
              <a:t>Am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 </a:t>
            </a:r>
            <a:r>
              <a:rPr dirty="0" sz="1100" spc="-50">
                <a:latin typeface="Arial"/>
                <a:cs typeface="Arial"/>
              </a:rPr>
              <a:t>2010;38:832-8.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150">
              <a:latin typeface="Times New Roman"/>
              <a:cs typeface="Times New Roman"/>
            </a:endParaRPr>
          </a:p>
          <a:p>
            <a:pPr marL="70485" marR="144780">
              <a:lnSpc>
                <a:spcPct val="1018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110">
                <a:latin typeface="Arial"/>
                <a:cs typeface="Arial"/>
              </a:rPr>
              <a:t>Gase </a:t>
            </a:r>
            <a:r>
              <a:rPr dirty="0" sz="1100" spc="-105">
                <a:latin typeface="Arial"/>
                <a:cs typeface="Arial"/>
              </a:rPr>
              <a:t>KA, </a:t>
            </a:r>
            <a:r>
              <a:rPr dirty="0" sz="1100" spc="-65">
                <a:latin typeface="Arial"/>
                <a:cs typeface="Arial"/>
              </a:rPr>
              <a:t>Haley </a:t>
            </a:r>
            <a:r>
              <a:rPr dirty="0" sz="1100" spc="-95">
                <a:latin typeface="Arial"/>
                <a:cs typeface="Arial"/>
              </a:rPr>
              <a:t>VB, </a:t>
            </a:r>
            <a:r>
              <a:rPr dirty="0" sz="1100" spc="-65">
                <a:latin typeface="Arial"/>
                <a:cs typeface="Arial"/>
              </a:rPr>
              <a:t>Xiong </a:t>
            </a:r>
            <a:r>
              <a:rPr dirty="0" sz="1100" spc="-100">
                <a:latin typeface="Arial"/>
                <a:cs typeface="Arial"/>
              </a:rPr>
              <a:t>K, </a:t>
            </a:r>
            <a:r>
              <a:rPr dirty="0" sz="1100" spc="-80">
                <a:latin typeface="Arial"/>
                <a:cs typeface="Arial"/>
              </a:rPr>
              <a:t>Van </a:t>
            </a:r>
            <a:r>
              <a:rPr dirty="0" sz="1100" spc="-30">
                <a:latin typeface="Arial"/>
                <a:cs typeface="Arial"/>
              </a:rPr>
              <a:t>Antwerpen </a:t>
            </a:r>
            <a:r>
              <a:rPr dirty="0" sz="1100" spc="-125">
                <a:latin typeface="Arial"/>
                <a:cs typeface="Arial"/>
              </a:rPr>
              <a:t>C, </a:t>
            </a:r>
            <a:r>
              <a:rPr dirty="0" sz="1100" spc="-35">
                <a:latin typeface="Arial"/>
                <a:cs typeface="Arial"/>
              </a:rPr>
              <a:t>Stricof </a:t>
            </a:r>
            <a:r>
              <a:rPr dirty="0" sz="1100" spc="-125">
                <a:latin typeface="Arial"/>
                <a:cs typeface="Arial"/>
              </a:rPr>
              <a:t>RL. </a:t>
            </a:r>
            <a:r>
              <a:rPr dirty="0" sz="1100" spc="-60">
                <a:latin typeface="Arial"/>
                <a:cs typeface="Arial"/>
              </a:rPr>
              <a:t>Comparison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40">
                <a:latin typeface="Arial"/>
                <a:cs typeface="Arial"/>
              </a:rPr>
              <a:t>Clostridium </a:t>
            </a:r>
            <a:r>
              <a:rPr dirty="0" sz="1100" spc="-15">
                <a:latin typeface="Arial"/>
                <a:cs typeface="Arial"/>
              </a:rPr>
              <a:t>difficile 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40">
                <a:latin typeface="Arial"/>
                <a:cs typeface="Arial"/>
              </a:rPr>
              <a:t>methods: </a:t>
            </a:r>
            <a:r>
              <a:rPr dirty="0" sz="1100" spc="-35">
                <a:latin typeface="Arial"/>
                <a:cs typeface="Arial"/>
              </a:rPr>
              <a:t>National </a:t>
            </a:r>
            <a:r>
              <a:rPr dirty="0" sz="1100" spc="-45">
                <a:latin typeface="Arial"/>
                <a:cs typeface="Arial"/>
              </a:rPr>
              <a:t>Healthcare </a:t>
            </a:r>
            <a:r>
              <a:rPr dirty="0" sz="1100" spc="-60">
                <a:latin typeface="Arial"/>
                <a:cs typeface="Arial"/>
              </a:rPr>
              <a:t>Safety </a:t>
            </a:r>
            <a:r>
              <a:rPr dirty="0" sz="1100" spc="-30">
                <a:latin typeface="Arial"/>
                <a:cs typeface="Arial"/>
              </a:rPr>
              <a:t>Network's </a:t>
            </a:r>
            <a:r>
              <a:rPr dirty="0" sz="1100" spc="-20">
                <a:latin typeface="Arial"/>
                <a:cs typeface="Arial"/>
              </a:rPr>
              <a:t>laboratory-identified </a:t>
            </a:r>
            <a:r>
              <a:rPr dirty="0" sz="1100" spc="-35">
                <a:latin typeface="Arial"/>
                <a:cs typeface="Arial"/>
              </a:rPr>
              <a:t>event </a:t>
            </a:r>
            <a:r>
              <a:rPr dirty="0" sz="1100" spc="-20">
                <a:latin typeface="Arial"/>
                <a:cs typeface="Arial"/>
              </a:rPr>
              <a:t>reporting  </a:t>
            </a:r>
            <a:r>
              <a:rPr dirty="0" sz="1100" spc="-35">
                <a:latin typeface="Arial"/>
                <a:cs typeface="Arial"/>
              </a:rPr>
              <a:t>module </a:t>
            </a:r>
            <a:r>
              <a:rPr dirty="0" sz="1100" spc="-65">
                <a:latin typeface="Arial"/>
                <a:cs typeface="Arial"/>
              </a:rPr>
              <a:t>versus </a:t>
            </a:r>
            <a:r>
              <a:rPr dirty="0" sz="1100" spc="-35">
                <a:latin typeface="Arial"/>
                <a:cs typeface="Arial"/>
              </a:rPr>
              <a:t>clinical </a:t>
            </a:r>
            <a:r>
              <a:rPr dirty="0" sz="1100" spc="-15">
                <a:latin typeface="Arial"/>
                <a:cs typeface="Arial"/>
              </a:rPr>
              <a:t>infection </a:t>
            </a:r>
            <a:r>
              <a:rPr dirty="0" sz="1100" spc="-45">
                <a:latin typeface="Arial"/>
                <a:cs typeface="Arial"/>
              </a:rPr>
              <a:t>surveillance.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80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2013;34:284-90.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150">
              <a:latin typeface="Times New Roman"/>
              <a:cs typeface="Times New Roman"/>
            </a:endParaRPr>
          </a:p>
          <a:p>
            <a:pPr marL="70485" marR="52069">
              <a:lnSpc>
                <a:spcPct val="1018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70">
                <a:latin typeface="Arial"/>
                <a:cs typeface="Arial"/>
              </a:rPr>
              <a:t>Gaur </a:t>
            </a:r>
            <a:r>
              <a:rPr dirty="0" sz="1100" spc="-80">
                <a:latin typeface="Arial"/>
                <a:cs typeface="Arial"/>
              </a:rPr>
              <a:t>AH. </a:t>
            </a:r>
            <a:r>
              <a:rPr dirty="0" sz="1100" spc="-85">
                <a:latin typeface="Arial"/>
                <a:cs typeface="Arial"/>
              </a:rPr>
              <a:t>Assessing </a:t>
            </a:r>
            <a:r>
              <a:rPr dirty="0" sz="1100" spc="-30">
                <a:latin typeface="Arial"/>
                <a:cs typeface="Arial"/>
              </a:rPr>
              <a:t>Application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National </a:t>
            </a:r>
            <a:r>
              <a:rPr dirty="0" sz="1100" spc="-45">
                <a:latin typeface="Arial"/>
                <a:cs typeface="Arial"/>
              </a:rPr>
              <a:t>Healthcare </a:t>
            </a:r>
            <a:r>
              <a:rPr dirty="0" sz="1100" spc="-60">
                <a:latin typeface="Arial"/>
                <a:cs typeface="Arial"/>
              </a:rPr>
              <a:t>Safety </a:t>
            </a:r>
            <a:r>
              <a:rPr dirty="0" sz="1100" spc="-25">
                <a:latin typeface="Arial"/>
                <a:cs typeface="Arial"/>
              </a:rPr>
              <a:t>Network </a:t>
            </a:r>
            <a:r>
              <a:rPr dirty="0" sz="1100" spc="-100">
                <a:latin typeface="Arial"/>
                <a:cs typeface="Arial"/>
              </a:rPr>
              <a:t>(NHSN) </a:t>
            </a:r>
            <a:r>
              <a:rPr dirty="0" sz="1100" spc="-45">
                <a:latin typeface="Arial"/>
                <a:cs typeface="Arial"/>
              </a:rPr>
              <a:t>Central </a:t>
            </a:r>
            <a:r>
              <a:rPr dirty="0" sz="1100" spc="-55">
                <a:latin typeface="Arial"/>
                <a:cs typeface="Arial"/>
              </a:rPr>
              <a:t>Line- 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45">
                <a:latin typeface="Arial"/>
                <a:cs typeface="Arial"/>
              </a:rPr>
              <a:t>Bloodstream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120">
                <a:latin typeface="Arial"/>
                <a:cs typeface="Arial"/>
              </a:rPr>
              <a:t>(CLABSI) </a:t>
            </a:r>
            <a:r>
              <a:rPr dirty="0" sz="1100" spc="-55">
                <a:latin typeface="Arial"/>
                <a:cs typeface="Arial"/>
              </a:rPr>
              <a:t>Surveillance </a:t>
            </a:r>
            <a:r>
              <a:rPr dirty="0" sz="1100" spc="-20">
                <a:latin typeface="Arial"/>
                <a:cs typeface="Arial"/>
              </a:rPr>
              <a:t>Definition </a:t>
            </a:r>
            <a:r>
              <a:rPr dirty="0" sz="1100" spc="-80">
                <a:latin typeface="Arial"/>
                <a:cs typeface="Arial"/>
              </a:rPr>
              <a:t>Across </a:t>
            </a:r>
            <a:r>
              <a:rPr dirty="0" sz="1100" spc="-40">
                <a:latin typeface="Arial"/>
                <a:cs typeface="Arial"/>
              </a:rPr>
              <a:t>Pediatric </a:t>
            </a:r>
            <a:r>
              <a:rPr dirty="0" sz="1100" spc="-65">
                <a:latin typeface="Arial"/>
                <a:cs typeface="Arial"/>
              </a:rPr>
              <a:t>Sites. </a:t>
            </a:r>
            <a:r>
              <a:rPr dirty="0" sz="1100" spc="-105">
                <a:latin typeface="Arial"/>
                <a:cs typeface="Arial"/>
              </a:rPr>
              <a:t>Shea </a:t>
            </a:r>
            <a:r>
              <a:rPr dirty="0" sz="1100" spc="-50">
                <a:latin typeface="Arial"/>
                <a:cs typeface="Arial"/>
              </a:rPr>
              <a:t>2011.  </a:t>
            </a:r>
            <a:r>
              <a:rPr dirty="0" sz="1100" spc="-60">
                <a:latin typeface="Arial"/>
                <a:cs typeface="Arial"/>
              </a:rPr>
              <a:t>Dallas,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TX2011.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150">
              <a:latin typeface="Times New Roman"/>
              <a:cs typeface="Times New Roman"/>
            </a:endParaRPr>
          </a:p>
          <a:p>
            <a:pPr marL="70485" marR="245745">
              <a:lnSpc>
                <a:spcPct val="1014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1100" spc="-60">
                <a:latin typeface="Arial"/>
                <a:cs typeface="Arial"/>
              </a:rPr>
              <a:t>Haley </a:t>
            </a:r>
            <a:r>
              <a:rPr dirty="0" sz="1100" spc="-95">
                <a:latin typeface="Arial"/>
                <a:cs typeface="Arial"/>
              </a:rPr>
              <a:t>VB, </a:t>
            </a:r>
            <a:r>
              <a:rPr dirty="0" sz="1100" spc="-80">
                <a:latin typeface="Arial"/>
                <a:cs typeface="Arial"/>
              </a:rPr>
              <a:t>Van </a:t>
            </a:r>
            <a:r>
              <a:rPr dirty="0" sz="1100" spc="-30">
                <a:latin typeface="Arial"/>
                <a:cs typeface="Arial"/>
              </a:rPr>
              <a:t>Antwerpen </a:t>
            </a:r>
            <a:r>
              <a:rPr dirty="0" sz="1100" spc="-125">
                <a:latin typeface="Arial"/>
                <a:cs typeface="Arial"/>
              </a:rPr>
              <a:t>C, </a:t>
            </a:r>
            <a:r>
              <a:rPr dirty="0" sz="1100" spc="-60">
                <a:latin typeface="Arial"/>
                <a:cs typeface="Arial"/>
              </a:rPr>
              <a:t>Tserenpuntsag </a:t>
            </a:r>
            <a:r>
              <a:rPr dirty="0" sz="1100" spc="-85">
                <a:latin typeface="Arial"/>
                <a:cs typeface="Arial"/>
              </a:rPr>
              <a:t>B, </a:t>
            </a:r>
            <a:r>
              <a:rPr dirty="0" sz="1100">
                <a:latin typeface="Arial"/>
                <a:cs typeface="Arial"/>
              </a:rPr>
              <a:t>et </a:t>
            </a:r>
            <a:r>
              <a:rPr dirty="0" sz="1100" spc="-35">
                <a:latin typeface="Arial"/>
                <a:cs typeface="Arial"/>
              </a:rPr>
              <a:t>al. </a:t>
            </a:r>
            <a:r>
              <a:rPr dirty="0" sz="1100" spc="-100">
                <a:latin typeface="Arial"/>
                <a:cs typeface="Arial"/>
              </a:rPr>
              <a:t>Use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administrative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in efficient  </a:t>
            </a:r>
            <a:r>
              <a:rPr dirty="0" sz="1100" spc="-30">
                <a:latin typeface="Arial"/>
                <a:cs typeface="Arial"/>
              </a:rPr>
              <a:t>auditing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hospital-acquired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30">
                <a:latin typeface="Arial"/>
                <a:cs typeface="Arial"/>
              </a:rPr>
              <a:t>infections, </a:t>
            </a:r>
            <a:r>
              <a:rPr dirty="0" sz="1100" spc="-55">
                <a:latin typeface="Arial"/>
                <a:cs typeface="Arial"/>
              </a:rPr>
              <a:t>New </a:t>
            </a:r>
            <a:r>
              <a:rPr dirty="0" sz="1100" spc="-65">
                <a:latin typeface="Arial"/>
                <a:cs typeface="Arial"/>
              </a:rPr>
              <a:t>York </a:t>
            </a:r>
            <a:r>
              <a:rPr dirty="0" sz="1100" spc="-55">
                <a:latin typeface="Arial"/>
                <a:cs typeface="Arial"/>
              </a:rPr>
              <a:t>State 2009-2010.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80">
                <a:latin typeface="Arial"/>
                <a:cs typeface="Arial"/>
              </a:rPr>
              <a:t>Hosp 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2012;33:565-71.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361289"/>
            <a:ext cx="5979160" cy="48342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Preparation Tools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100" spc="-6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70485" marR="42545">
              <a:lnSpc>
                <a:spcPct val="101800"/>
              </a:lnSpc>
              <a:spcBef>
                <a:spcPts val="130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50">
                <a:latin typeface="Arial"/>
                <a:cs typeface="Arial"/>
              </a:rPr>
              <a:t>McBryde </a:t>
            </a:r>
            <a:r>
              <a:rPr dirty="0" sz="1100" spc="-155">
                <a:latin typeface="Arial"/>
                <a:cs typeface="Arial"/>
              </a:rPr>
              <a:t>ES, </a:t>
            </a:r>
            <a:r>
              <a:rPr dirty="0" sz="1100" spc="-55">
                <a:latin typeface="Arial"/>
                <a:cs typeface="Arial"/>
              </a:rPr>
              <a:t>Kelly </a:t>
            </a:r>
            <a:r>
              <a:rPr dirty="0" sz="1100" spc="-75">
                <a:latin typeface="Arial"/>
                <a:cs typeface="Arial"/>
              </a:rPr>
              <a:t>H, </a:t>
            </a:r>
            <a:r>
              <a:rPr dirty="0" sz="1100" spc="-35">
                <a:latin typeface="Arial"/>
                <a:cs typeface="Arial"/>
              </a:rPr>
              <a:t>Marshall </a:t>
            </a:r>
            <a:r>
              <a:rPr dirty="0" sz="1100" spc="-125">
                <a:latin typeface="Arial"/>
                <a:cs typeface="Arial"/>
              </a:rPr>
              <a:t>C, </a:t>
            </a:r>
            <a:r>
              <a:rPr dirty="0" sz="1100" spc="-105">
                <a:latin typeface="Arial"/>
                <a:cs typeface="Arial"/>
              </a:rPr>
              <a:t>Russo </a:t>
            </a:r>
            <a:r>
              <a:rPr dirty="0" sz="1100" spc="-114">
                <a:latin typeface="Arial"/>
                <a:cs typeface="Arial"/>
              </a:rPr>
              <a:t>PL, </a:t>
            </a:r>
            <a:r>
              <a:rPr dirty="0" sz="1100" spc="-50">
                <a:latin typeface="Arial"/>
                <a:cs typeface="Arial"/>
              </a:rPr>
              <a:t>McElwain </a:t>
            </a:r>
            <a:r>
              <a:rPr dirty="0" sz="1100" spc="-135">
                <a:latin typeface="Arial"/>
                <a:cs typeface="Arial"/>
              </a:rPr>
              <a:t>DLS, </a:t>
            </a:r>
            <a:r>
              <a:rPr dirty="0" sz="1100">
                <a:latin typeface="Arial"/>
                <a:cs typeface="Arial"/>
              </a:rPr>
              <a:t>Pettitt </a:t>
            </a:r>
            <a:r>
              <a:rPr dirty="0" sz="1100" spc="-75">
                <a:latin typeface="Arial"/>
                <a:cs typeface="Arial"/>
              </a:rPr>
              <a:t>AN. </a:t>
            </a:r>
            <a:r>
              <a:rPr dirty="0" sz="1100" spc="-70">
                <a:latin typeface="Arial"/>
                <a:cs typeface="Arial"/>
              </a:rPr>
              <a:t>Using samples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estimate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sensitivity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specificity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65">
                <a:latin typeface="Arial"/>
                <a:cs typeface="Arial"/>
              </a:rPr>
              <a:t>process. </a:t>
            </a:r>
            <a:r>
              <a:rPr dirty="0" sz="1100" spc="-20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80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2008;29:559-63.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159385">
              <a:lnSpc>
                <a:spcPct val="1014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50">
                <a:latin typeface="Arial"/>
                <a:cs typeface="Arial"/>
              </a:rPr>
              <a:t>McKibben </a:t>
            </a:r>
            <a:r>
              <a:rPr dirty="0" sz="1100" spc="-90">
                <a:latin typeface="Arial"/>
                <a:cs typeface="Arial"/>
              </a:rPr>
              <a:t>L, </a:t>
            </a:r>
            <a:r>
              <a:rPr dirty="0" sz="1100" spc="-50">
                <a:latin typeface="Arial"/>
                <a:cs typeface="Arial"/>
              </a:rPr>
              <a:t>Horan </a:t>
            </a:r>
            <a:r>
              <a:rPr dirty="0" sz="1100" spc="-85">
                <a:latin typeface="Arial"/>
                <a:cs typeface="Arial"/>
              </a:rPr>
              <a:t>T, </a:t>
            </a:r>
            <a:r>
              <a:rPr dirty="0" sz="1100" spc="-70">
                <a:latin typeface="Arial"/>
                <a:cs typeface="Arial"/>
              </a:rPr>
              <a:t>Tokars </a:t>
            </a:r>
            <a:r>
              <a:rPr dirty="0" sz="1100" spc="-90">
                <a:latin typeface="Arial"/>
                <a:cs typeface="Arial"/>
              </a:rPr>
              <a:t>JI, </a:t>
            </a:r>
            <a:r>
              <a:rPr dirty="0" sz="1100">
                <a:latin typeface="Arial"/>
                <a:cs typeface="Arial"/>
              </a:rPr>
              <a:t>et </a:t>
            </a:r>
            <a:r>
              <a:rPr dirty="0" sz="1100" spc="-35">
                <a:latin typeface="Arial"/>
                <a:cs typeface="Arial"/>
              </a:rPr>
              <a:t>al.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35">
                <a:latin typeface="Arial"/>
                <a:cs typeface="Arial"/>
              </a:rPr>
              <a:t>public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healthcare-associated  </a:t>
            </a:r>
            <a:r>
              <a:rPr dirty="0" sz="1100" spc="-30">
                <a:latin typeface="Arial"/>
                <a:cs typeface="Arial"/>
              </a:rPr>
              <a:t>infections: </a:t>
            </a:r>
            <a:r>
              <a:rPr dirty="0" sz="1100" spc="-40">
                <a:latin typeface="Arial"/>
                <a:cs typeface="Arial"/>
              </a:rPr>
              <a:t>recommendations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Healthcare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60">
                <a:latin typeface="Arial"/>
                <a:cs typeface="Arial"/>
              </a:rPr>
              <a:t>Practices </a:t>
            </a:r>
            <a:r>
              <a:rPr dirty="0" sz="1100" spc="-50">
                <a:latin typeface="Arial"/>
                <a:cs typeface="Arial"/>
              </a:rPr>
              <a:t>Advisory </a:t>
            </a:r>
            <a:r>
              <a:rPr dirty="0" sz="1100" spc="-40">
                <a:latin typeface="Arial"/>
                <a:cs typeface="Arial"/>
              </a:rPr>
              <a:t>Committee. </a:t>
            </a:r>
            <a:r>
              <a:rPr dirty="0" sz="1100" spc="-65">
                <a:latin typeface="Arial"/>
                <a:cs typeface="Arial"/>
              </a:rPr>
              <a:t>Am </a:t>
            </a:r>
            <a:r>
              <a:rPr dirty="0" sz="1100" spc="-200">
                <a:latin typeface="Arial"/>
                <a:cs typeface="Arial"/>
              </a:rPr>
              <a:t>J 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2005;33:217-26.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5080">
              <a:lnSpc>
                <a:spcPct val="1018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85">
                <a:latin typeface="Arial"/>
                <a:cs typeface="Arial"/>
              </a:rPr>
              <a:t>Oh </a:t>
            </a:r>
            <a:r>
              <a:rPr dirty="0" sz="1100" spc="-145">
                <a:latin typeface="Arial"/>
                <a:cs typeface="Arial"/>
              </a:rPr>
              <a:t>JY, </a:t>
            </a:r>
            <a:r>
              <a:rPr dirty="0" sz="1100" spc="-60">
                <a:latin typeface="Arial"/>
                <a:cs typeface="Arial"/>
              </a:rPr>
              <a:t>Cunningham </a:t>
            </a:r>
            <a:r>
              <a:rPr dirty="0" sz="1100" spc="-75">
                <a:latin typeface="Arial"/>
                <a:cs typeface="Arial"/>
              </a:rPr>
              <a:t>MC, Beldavs </a:t>
            </a:r>
            <a:r>
              <a:rPr dirty="0" sz="1100" spc="-120">
                <a:latin typeface="Arial"/>
                <a:cs typeface="Arial"/>
              </a:rPr>
              <a:t>ZG, </a:t>
            </a:r>
            <a:r>
              <a:rPr dirty="0" sz="1100">
                <a:latin typeface="Arial"/>
                <a:cs typeface="Arial"/>
              </a:rPr>
              <a:t>et </a:t>
            </a:r>
            <a:r>
              <a:rPr dirty="0" sz="1100" spc="-35">
                <a:latin typeface="Arial"/>
                <a:cs typeface="Arial"/>
              </a:rPr>
              <a:t>al. </a:t>
            </a:r>
            <a:r>
              <a:rPr dirty="0" sz="1100" spc="-45">
                <a:latin typeface="Arial"/>
                <a:cs typeface="Arial"/>
              </a:rPr>
              <a:t>Statewide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hospital-reported central line- 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30">
                <a:latin typeface="Arial"/>
                <a:cs typeface="Arial"/>
              </a:rPr>
              <a:t>infections: </a:t>
            </a:r>
            <a:r>
              <a:rPr dirty="0" sz="1100" spc="-55">
                <a:latin typeface="Arial"/>
                <a:cs typeface="Arial"/>
              </a:rPr>
              <a:t>Oregon, 2009.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75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2012;33:439-45.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331470">
              <a:lnSpc>
                <a:spcPct val="1018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80">
                <a:latin typeface="Arial"/>
                <a:cs typeface="Arial"/>
              </a:rPr>
              <a:t>Rich </a:t>
            </a:r>
            <a:r>
              <a:rPr dirty="0" sz="1100" spc="-114">
                <a:latin typeface="Arial"/>
                <a:cs typeface="Arial"/>
              </a:rPr>
              <a:t>KL, </a:t>
            </a:r>
            <a:r>
              <a:rPr dirty="0" sz="1100" spc="-105">
                <a:latin typeface="Arial"/>
                <a:cs typeface="Arial"/>
              </a:rPr>
              <a:t>Reese </a:t>
            </a:r>
            <a:r>
              <a:rPr dirty="0" sz="1100" spc="-80">
                <a:latin typeface="Arial"/>
                <a:cs typeface="Arial"/>
              </a:rPr>
              <a:t>SM, </a:t>
            </a:r>
            <a:r>
              <a:rPr dirty="0" sz="1100" spc="-55">
                <a:latin typeface="Arial"/>
                <a:cs typeface="Arial"/>
              </a:rPr>
              <a:t>Bol </a:t>
            </a:r>
            <a:r>
              <a:rPr dirty="0" sz="1100" spc="-100">
                <a:latin typeface="Arial"/>
                <a:cs typeface="Arial"/>
              </a:rPr>
              <a:t>KA, </a:t>
            </a:r>
            <a:r>
              <a:rPr dirty="0" sz="1100" spc="-25">
                <a:latin typeface="Arial"/>
                <a:cs typeface="Arial"/>
              </a:rPr>
              <a:t>Gilmartin </a:t>
            </a:r>
            <a:r>
              <a:rPr dirty="0" sz="1100" spc="-45">
                <a:latin typeface="Arial"/>
                <a:cs typeface="Arial"/>
              </a:rPr>
              <a:t>HM, </a:t>
            </a:r>
            <a:r>
              <a:rPr dirty="0" sz="1100" spc="-100">
                <a:latin typeface="Arial"/>
                <a:cs typeface="Arial"/>
              </a:rPr>
              <a:t>Janosz </a:t>
            </a:r>
            <a:r>
              <a:rPr dirty="0" sz="1100" spc="-85">
                <a:latin typeface="Arial"/>
                <a:cs typeface="Arial"/>
              </a:rPr>
              <a:t>T. </a:t>
            </a:r>
            <a:r>
              <a:rPr dirty="0" sz="1100" spc="-75">
                <a:latin typeface="Arial"/>
                <a:cs typeface="Arial"/>
              </a:rPr>
              <a:t>Assessment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publicly 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30">
                <a:latin typeface="Arial"/>
                <a:cs typeface="Arial"/>
              </a:rPr>
              <a:t>central </a:t>
            </a:r>
            <a:r>
              <a:rPr dirty="0" sz="1100" spc="-45">
                <a:latin typeface="Arial"/>
                <a:cs typeface="Arial"/>
              </a:rPr>
              <a:t>line-associated </a:t>
            </a:r>
            <a:r>
              <a:rPr dirty="0" sz="1100" spc="-40">
                <a:latin typeface="Arial"/>
                <a:cs typeface="Arial"/>
              </a:rPr>
              <a:t>bloodstream </a:t>
            </a:r>
            <a:r>
              <a:rPr dirty="0" sz="1100" spc="-15">
                <a:latin typeface="Arial"/>
                <a:cs typeface="Arial"/>
              </a:rPr>
              <a:t>infection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0">
                <a:latin typeface="Arial"/>
                <a:cs typeface="Arial"/>
              </a:rPr>
              <a:t>Colorado, 2010. </a:t>
            </a:r>
            <a:r>
              <a:rPr dirty="0" sz="1100" spc="-75">
                <a:latin typeface="Arial"/>
                <a:cs typeface="Arial"/>
              </a:rPr>
              <a:t>Am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25">
                <a:latin typeface="Arial"/>
                <a:cs typeface="Arial"/>
              </a:rPr>
              <a:t>Infect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Control  </a:t>
            </a:r>
            <a:r>
              <a:rPr dirty="0" sz="1100" spc="-50">
                <a:latin typeface="Arial"/>
                <a:cs typeface="Arial"/>
              </a:rPr>
              <a:t>2013;41:874-9.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187960">
              <a:lnSpc>
                <a:spcPct val="101899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35">
                <a:latin typeface="Arial"/>
                <a:cs typeface="Arial"/>
              </a:rPr>
              <a:t>Stricof </a:t>
            </a:r>
            <a:r>
              <a:rPr dirty="0" sz="1100" spc="-125">
                <a:latin typeface="Arial"/>
                <a:cs typeface="Arial"/>
              </a:rPr>
              <a:t>RL, </a:t>
            </a:r>
            <a:r>
              <a:rPr dirty="0" sz="1100" spc="-80">
                <a:latin typeface="Arial"/>
                <a:cs typeface="Arial"/>
              </a:rPr>
              <a:t>Van </a:t>
            </a:r>
            <a:r>
              <a:rPr dirty="0" sz="1100" spc="-30">
                <a:latin typeface="Arial"/>
                <a:cs typeface="Arial"/>
              </a:rPr>
              <a:t>Antwerpen </a:t>
            </a:r>
            <a:r>
              <a:rPr dirty="0" sz="1100" spc="-125">
                <a:latin typeface="Arial"/>
                <a:cs typeface="Arial"/>
              </a:rPr>
              <a:t>C, </a:t>
            </a:r>
            <a:r>
              <a:rPr dirty="0" sz="1100" spc="-45">
                <a:latin typeface="Arial"/>
                <a:cs typeface="Arial"/>
              </a:rPr>
              <a:t>Smith </a:t>
            </a:r>
            <a:r>
              <a:rPr dirty="0" sz="1100" spc="-120">
                <a:latin typeface="Arial"/>
                <a:cs typeface="Arial"/>
              </a:rPr>
              <a:t>PF, </a:t>
            </a:r>
            <a:r>
              <a:rPr dirty="0" sz="1100" spc="-50">
                <a:latin typeface="Arial"/>
                <a:cs typeface="Arial"/>
              </a:rPr>
              <a:t>Birkhead </a:t>
            </a:r>
            <a:r>
              <a:rPr dirty="0" sz="1100" spc="-140">
                <a:latin typeface="Arial"/>
                <a:cs typeface="Arial"/>
              </a:rPr>
              <a:t>GS. </a:t>
            </a:r>
            <a:r>
              <a:rPr dirty="0" sz="1100" spc="-95">
                <a:latin typeface="Arial"/>
                <a:cs typeface="Arial"/>
              </a:rPr>
              <a:t>Lessons </a:t>
            </a:r>
            <a:r>
              <a:rPr dirty="0" sz="1100" spc="-35">
                <a:latin typeface="Arial"/>
                <a:cs typeface="Arial"/>
              </a:rPr>
              <a:t>learned </a:t>
            </a:r>
            <a:r>
              <a:rPr dirty="0" sz="1100" spc="-20">
                <a:latin typeface="Arial"/>
                <a:cs typeface="Arial"/>
              </a:rPr>
              <a:t>while </a:t>
            </a:r>
            <a:r>
              <a:rPr dirty="0" sz="1100" spc="-30">
                <a:latin typeface="Arial"/>
                <a:cs typeface="Arial"/>
              </a:rPr>
              <a:t>implementing  </a:t>
            </a:r>
            <a:r>
              <a:rPr dirty="0" sz="1100" spc="-35">
                <a:latin typeface="Arial"/>
                <a:cs typeface="Arial"/>
              </a:rPr>
              <a:t>mandatory </a:t>
            </a:r>
            <a:r>
              <a:rPr dirty="0" sz="1100" spc="-30">
                <a:latin typeface="Arial"/>
                <a:cs typeface="Arial"/>
              </a:rPr>
              <a:t>health </a:t>
            </a:r>
            <a:r>
              <a:rPr dirty="0" sz="1100" spc="-55">
                <a:latin typeface="Arial"/>
                <a:cs typeface="Arial"/>
              </a:rPr>
              <a:t>care-associated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5">
                <a:latin typeface="Arial"/>
                <a:cs typeface="Arial"/>
              </a:rPr>
              <a:t>teporting in </a:t>
            </a:r>
            <a:r>
              <a:rPr dirty="0" sz="1100" spc="-50">
                <a:latin typeface="Arial"/>
                <a:cs typeface="Arial"/>
              </a:rPr>
              <a:t>New </a:t>
            </a:r>
            <a:r>
              <a:rPr dirty="0" sz="1100" spc="-70">
                <a:latin typeface="Arial"/>
                <a:cs typeface="Arial"/>
              </a:rPr>
              <a:t>York </a:t>
            </a:r>
            <a:r>
              <a:rPr dirty="0" sz="1100" spc="-50">
                <a:latin typeface="Arial"/>
                <a:cs typeface="Arial"/>
              </a:rPr>
              <a:t>State.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55">
                <a:latin typeface="Arial"/>
                <a:cs typeface="Arial"/>
              </a:rPr>
              <a:t>Public </a:t>
            </a:r>
            <a:r>
              <a:rPr dirty="0" sz="1100" spc="-40">
                <a:latin typeface="Arial"/>
                <a:cs typeface="Arial"/>
              </a:rPr>
              <a:t>Health </a:t>
            </a:r>
            <a:r>
              <a:rPr dirty="0" sz="1100" spc="-55">
                <a:latin typeface="Arial"/>
                <a:cs typeface="Arial"/>
              </a:rPr>
              <a:t>Manag Pract  </a:t>
            </a:r>
            <a:r>
              <a:rPr dirty="0" sz="1100" spc="-50">
                <a:latin typeface="Arial"/>
                <a:cs typeface="Arial"/>
              </a:rPr>
              <a:t>2012.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289560">
              <a:lnSpc>
                <a:spcPct val="1018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60">
                <a:latin typeface="Arial"/>
                <a:cs typeface="Arial"/>
              </a:rPr>
              <a:t>Thompson </a:t>
            </a:r>
            <a:r>
              <a:rPr dirty="0" sz="1100" spc="-105">
                <a:latin typeface="Arial"/>
                <a:cs typeface="Arial"/>
              </a:rPr>
              <a:t>DL, </a:t>
            </a:r>
            <a:r>
              <a:rPr dirty="0" sz="1100" spc="-45">
                <a:latin typeface="Arial"/>
                <a:cs typeface="Arial"/>
              </a:rPr>
              <a:t>Makvandi </a:t>
            </a:r>
            <a:r>
              <a:rPr dirty="0" sz="1100" spc="-10">
                <a:latin typeface="Arial"/>
                <a:cs typeface="Arial"/>
              </a:rPr>
              <a:t>M, </a:t>
            </a:r>
            <a:r>
              <a:rPr dirty="0" sz="1100" spc="-65">
                <a:latin typeface="Arial"/>
                <a:cs typeface="Arial"/>
              </a:rPr>
              <a:t>Baumbach </a:t>
            </a:r>
            <a:r>
              <a:rPr dirty="0" sz="1100" spc="-114">
                <a:latin typeface="Arial"/>
                <a:cs typeface="Arial"/>
              </a:rPr>
              <a:t>J.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central </a:t>
            </a:r>
            <a:r>
              <a:rPr dirty="0" sz="1100" spc="-45">
                <a:latin typeface="Arial"/>
                <a:cs typeface="Arial"/>
              </a:rPr>
              <a:t>line-associated </a:t>
            </a:r>
            <a:r>
              <a:rPr dirty="0" sz="1100" spc="-35">
                <a:latin typeface="Arial"/>
                <a:cs typeface="Arial"/>
              </a:rPr>
              <a:t>bloodstream 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voluntary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state: </a:t>
            </a:r>
            <a:r>
              <a:rPr dirty="0" sz="1100" spc="-55">
                <a:latin typeface="Arial"/>
                <a:cs typeface="Arial"/>
              </a:rPr>
              <a:t>New </a:t>
            </a:r>
            <a:r>
              <a:rPr dirty="0" sz="1100" spc="-40">
                <a:latin typeface="Arial"/>
                <a:cs typeface="Arial"/>
              </a:rPr>
              <a:t>Mexico. </a:t>
            </a:r>
            <a:r>
              <a:rPr dirty="0" sz="1100" spc="-75">
                <a:latin typeface="Arial"/>
                <a:cs typeface="Arial"/>
              </a:rPr>
              <a:t>Am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2013;41:122-5.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201930">
              <a:lnSpc>
                <a:spcPct val="1018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60">
                <a:latin typeface="Arial"/>
                <a:cs typeface="Arial"/>
              </a:rPr>
              <a:t>Thompson </a:t>
            </a:r>
            <a:r>
              <a:rPr dirty="0" sz="1100" spc="-85">
                <a:latin typeface="Arial"/>
                <a:cs typeface="Arial"/>
              </a:rPr>
              <a:t>ND, </a:t>
            </a:r>
            <a:r>
              <a:rPr dirty="0" sz="1100" spc="-100">
                <a:latin typeface="Arial"/>
                <a:cs typeface="Arial"/>
              </a:rPr>
              <a:t>Yeh </a:t>
            </a:r>
            <a:r>
              <a:rPr dirty="0" sz="1100" spc="-114">
                <a:latin typeface="Arial"/>
                <a:cs typeface="Arial"/>
              </a:rPr>
              <a:t>LL, </a:t>
            </a:r>
            <a:r>
              <a:rPr dirty="0" sz="1100" spc="-25">
                <a:latin typeface="Arial"/>
                <a:cs typeface="Arial"/>
              </a:rPr>
              <a:t>Magill </a:t>
            </a:r>
            <a:r>
              <a:rPr dirty="0" sz="1100" spc="-165">
                <a:latin typeface="Arial"/>
                <a:cs typeface="Arial"/>
              </a:rPr>
              <a:t>SS, </a:t>
            </a:r>
            <a:r>
              <a:rPr dirty="0" sz="1100" spc="-25">
                <a:latin typeface="Arial"/>
                <a:cs typeface="Arial"/>
              </a:rPr>
              <a:t>Ostroff </a:t>
            </a:r>
            <a:r>
              <a:rPr dirty="0" sz="1100" spc="-85">
                <a:latin typeface="Arial"/>
                <a:cs typeface="Arial"/>
              </a:rPr>
              <a:t>SM, </a:t>
            </a:r>
            <a:r>
              <a:rPr dirty="0" sz="1100" spc="-40">
                <a:latin typeface="Arial"/>
                <a:cs typeface="Arial"/>
              </a:rPr>
              <a:t>Fridkin </a:t>
            </a:r>
            <a:r>
              <a:rPr dirty="0" sz="1100" spc="-145">
                <a:latin typeface="Arial"/>
                <a:cs typeface="Arial"/>
              </a:rPr>
              <a:t>SK. </a:t>
            </a:r>
            <a:r>
              <a:rPr dirty="0" sz="1100" spc="-40">
                <a:latin typeface="Arial"/>
                <a:cs typeface="Arial"/>
              </a:rPr>
              <a:t>Investigating </a:t>
            </a:r>
            <a:r>
              <a:rPr dirty="0" sz="1100" spc="-50">
                <a:latin typeface="Arial"/>
                <a:cs typeface="Arial"/>
              </a:rPr>
              <a:t>systematic  </a:t>
            </a:r>
            <a:r>
              <a:rPr dirty="0" sz="1100" spc="-45">
                <a:latin typeface="Arial"/>
                <a:cs typeface="Arial"/>
              </a:rPr>
              <a:t>misclassification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central </a:t>
            </a:r>
            <a:r>
              <a:rPr dirty="0" sz="1100" spc="-45">
                <a:latin typeface="Arial"/>
                <a:cs typeface="Arial"/>
              </a:rPr>
              <a:t>line-associated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15">
                <a:latin typeface="Arial"/>
                <a:cs typeface="Arial"/>
              </a:rPr>
              <a:t>infection </a:t>
            </a:r>
            <a:r>
              <a:rPr dirty="0" sz="1100" spc="-114">
                <a:latin typeface="Arial"/>
                <a:cs typeface="Arial"/>
              </a:rPr>
              <a:t>(CLABSI)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secondary </a:t>
            </a:r>
            <a:r>
              <a:rPr dirty="0" sz="1100" spc="-35">
                <a:latin typeface="Arial"/>
                <a:cs typeface="Arial"/>
              </a:rPr>
              <a:t>bloodstream 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30">
                <a:latin typeface="Arial"/>
                <a:cs typeface="Arial"/>
              </a:rPr>
              <a:t>during health </a:t>
            </a:r>
            <a:r>
              <a:rPr dirty="0" sz="1100" spc="-55">
                <a:latin typeface="Arial"/>
                <a:cs typeface="Arial"/>
              </a:rPr>
              <a:t>care-associated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25">
                <a:latin typeface="Arial"/>
                <a:cs typeface="Arial"/>
              </a:rPr>
              <a:t>reporting. </a:t>
            </a:r>
            <a:r>
              <a:rPr dirty="0" sz="1100" spc="-65">
                <a:latin typeface="Arial"/>
                <a:cs typeface="Arial"/>
              </a:rPr>
              <a:t>Am </a:t>
            </a:r>
            <a:r>
              <a:rPr dirty="0" sz="1100" spc="-200">
                <a:latin typeface="Arial"/>
                <a:cs typeface="Arial"/>
              </a:rPr>
              <a:t>J </a:t>
            </a:r>
            <a:r>
              <a:rPr dirty="0" sz="1100" spc="-25">
                <a:latin typeface="Arial"/>
                <a:cs typeface="Arial"/>
              </a:rPr>
              <a:t>Med </a:t>
            </a:r>
            <a:r>
              <a:rPr dirty="0" sz="1100" spc="-60">
                <a:latin typeface="Arial"/>
                <a:cs typeface="Arial"/>
              </a:rPr>
              <a:t>Qual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2013;28:56-9.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70485" marR="164465">
              <a:lnSpc>
                <a:spcPct val="1018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dirty="0" sz="1100" spc="-55">
                <a:latin typeface="Arial"/>
                <a:cs typeface="Arial"/>
              </a:rPr>
              <a:t>Zarate </a:t>
            </a:r>
            <a:r>
              <a:rPr dirty="0" sz="1100" spc="-120">
                <a:latin typeface="Arial"/>
                <a:cs typeface="Arial"/>
              </a:rPr>
              <a:t>R, </a:t>
            </a:r>
            <a:r>
              <a:rPr dirty="0" sz="1100" spc="-45">
                <a:latin typeface="Arial"/>
                <a:cs typeface="Arial"/>
              </a:rPr>
              <a:t>Birnbaum </a:t>
            </a:r>
            <a:r>
              <a:rPr dirty="0" sz="1100" spc="-70">
                <a:latin typeface="Arial"/>
                <a:cs typeface="Arial"/>
              </a:rPr>
              <a:t>D. </a:t>
            </a:r>
            <a:r>
              <a:rPr dirty="0" sz="1100" spc="-30">
                <a:latin typeface="Arial"/>
                <a:cs typeface="Arial"/>
              </a:rPr>
              <a:t>Validity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self-declared </a:t>
            </a:r>
            <a:r>
              <a:rPr dirty="0" sz="1100" spc="-45">
                <a:latin typeface="Arial"/>
                <a:cs typeface="Arial"/>
              </a:rPr>
              <a:t>teaching </a:t>
            </a:r>
            <a:r>
              <a:rPr dirty="0" sz="1100" spc="-40">
                <a:latin typeface="Arial"/>
                <a:cs typeface="Arial"/>
              </a:rPr>
              <a:t>status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35">
                <a:latin typeface="Arial"/>
                <a:cs typeface="Arial"/>
              </a:rPr>
              <a:t>mandatory public </a:t>
            </a:r>
            <a:r>
              <a:rPr dirty="0" sz="1100" spc="-20">
                <a:latin typeface="Arial"/>
                <a:cs typeface="Arial"/>
              </a:rPr>
              <a:t>reporting.  </a:t>
            </a:r>
            <a:r>
              <a:rPr dirty="0" sz="1100" spc="-25">
                <a:latin typeface="Arial"/>
                <a:cs typeface="Arial"/>
              </a:rPr>
              <a:t>Infect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75">
                <a:latin typeface="Arial"/>
                <a:cs typeface="Arial"/>
              </a:rPr>
              <a:t>Hosp </a:t>
            </a:r>
            <a:r>
              <a:rPr dirty="0" sz="1100" spc="-45">
                <a:latin typeface="Arial"/>
                <a:cs typeface="Arial"/>
              </a:rPr>
              <a:t>Epidemiol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2010;31:1310-1.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807" y="907765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586231"/>
            <a:ext cx="6804659" cy="1294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600" spc="10" b="1">
                <a:solidFill>
                  <a:srgbClr val="4F81BC"/>
                </a:solidFill>
                <a:latin typeface="Georgia"/>
                <a:cs typeface="Georgia"/>
              </a:rPr>
              <a:t>1: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Preparation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Tools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600" spc="10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b="1">
                <a:solidFill>
                  <a:srgbClr val="4F81BC"/>
                </a:solidFill>
                <a:latin typeface="Georgia"/>
                <a:cs typeface="Georgia"/>
              </a:rPr>
              <a:t>1.1: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Step-by-Step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Facility</a:t>
            </a:r>
            <a:r>
              <a:rPr dirty="0" sz="1300" spc="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Ranking</a:t>
            </a:r>
            <a:endParaRPr sz="1300">
              <a:latin typeface="Georgia"/>
              <a:cs typeface="Georgia"/>
            </a:endParaRPr>
          </a:p>
          <a:p>
            <a:pPr marL="299085" marR="5080" indent="-228600">
              <a:lnSpc>
                <a:spcPct val="101499"/>
              </a:lnSpc>
              <a:spcBef>
                <a:spcPts val="180"/>
              </a:spcBef>
            </a:pPr>
            <a:r>
              <a:rPr dirty="0" sz="1100" spc="-40">
                <a:latin typeface="Arial"/>
                <a:cs typeface="Arial"/>
              </a:rPr>
              <a:t>1. </a:t>
            </a:r>
            <a:r>
              <a:rPr dirty="0" sz="1100" spc="-50">
                <a:latin typeface="Arial"/>
                <a:cs typeface="Arial"/>
              </a:rPr>
              <a:t>Generate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0">
                <a:latin typeface="Arial"/>
                <a:cs typeface="Arial"/>
              </a:rPr>
              <a:t>datasets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ensure </a:t>
            </a:r>
            <a:r>
              <a:rPr dirty="0" sz="1100" spc="-60">
                <a:latin typeface="Arial"/>
                <a:cs typeface="Arial"/>
              </a:rPr>
              <a:t>any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0">
                <a:latin typeface="Arial"/>
                <a:cs typeface="Arial"/>
              </a:rPr>
              <a:t>updates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included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analysis. </a:t>
            </a:r>
            <a:r>
              <a:rPr dirty="0" sz="1100" spc="-85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5">
                <a:latin typeface="Arial"/>
                <a:cs typeface="Arial"/>
              </a:rPr>
              <a:t>Landing </a:t>
            </a:r>
            <a:r>
              <a:rPr dirty="0" sz="1100" spc="-90">
                <a:latin typeface="Arial"/>
                <a:cs typeface="Arial"/>
              </a:rPr>
              <a:t>Page,  </a:t>
            </a:r>
            <a:r>
              <a:rPr dirty="0" sz="1100" spc="-45">
                <a:latin typeface="Arial"/>
                <a:cs typeface="Arial"/>
              </a:rPr>
              <a:t>navigate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Patient </a:t>
            </a:r>
            <a:r>
              <a:rPr dirty="0" sz="1100" spc="-65">
                <a:latin typeface="Arial"/>
                <a:cs typeface="Arial"/>
              </a:rPr>
              <a:t>Safety </a:t>
            </a:r>
            <a:r>
              <a:rPr dirty="0" sz="1100" spc="-50">
                <a:latin typeface="Arial"/>
                <a:cs typeface="Arial"/>
              </a:rPr>
              <a:t>Component </a:t>
            </a:r>
            <a:r>
              <a:rPr dirty="0" sz="1100" spc="-95">
                <a:latin typeface="Arial"/>
                <a:cs typeface="Arial"/>
              </a:rPr>
              <a:t>--&gt;[YOUR </a:t>
            </a:r>
            <a:r>
              <a:rPr dirty="0" sz="1100" spc="-55">
                <a:latin typeface="Arial"/>
                <a:cs typeface="Arial"/>
              </a:rPr>
              <a:t>State </a:t>
            </a:r>
            <a:r>
              <a:rPr dirty="0" sz="1100" spc="-60">
                <a:latin typeface="Arial"/>
                <a:cs typeface="Arial"/>
              </a:rPr>
              <a:t>Users’ </a:t>
            </a:r>
            <a:r>
              <a:rPr dirty="0" sz="1100" spc="-35">
                <a:latin typeface="Arial"/>
                <a:cs typeface="Arial"/>
              </a:rPr>
              <a:t>Group].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“Analysis” </a:t>
            </a:r>
            <a:r>
              <a:rPr dirty="0" sz="1100" spc="-25">
                <a:latin typeface="Arial"/>
                <a:cs typeface="Arial"/>
              </a:rPr>
              <a:t>tab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click </a:t>
            </a:r>
            <a:r>
              <a:rPr dirty="0" sz="1100" spc="-35">
                <a:latin typeface="Arial"/>
                <a:cs typeface="Arial"/>
              </a:rPr>
              <a:t>“Generate  </a:t>
            </a:r>
            <a:r>
              <a:rPr dirty="0" sz="1100" spc="-55">
                <a:latin typeface="Arial"/>
                <a:cs typeface="Arial"/>
              </a:rPr>
              <a:t>Data Sets.” </a:t>
            </a:r>
            <a:r>
              <a:rPr dirty="0" sz="1100" spc="-70">
                <a:latin typeface="Arial"/>
                <a:cs typeface="Arial"/>
              </a:rPr>
              <a:t>Click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Generate New </a:t>
            </a:r>
            <a:r>
              <a:rPr dirty="0" sz="1100" spc="-10">
                <a:latin typeface="Arial"/>
                <a:cs typeface="Arial"/>
              </a:rPr>
              <a:t>button. </a:t>
            </a:r>
            <a:r>
              <a:rPr dirty="0" sz="1100" spc="-30">
                <a:latin typeface="Arial"/>
                <a:cs typeface="Arial"/>
              </a:rPr>
              <a:t>Allow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dataset </a:t>
            </a:r>
            <a:r>
              <a:rPr dirty="0" sz="1100" spc="-35">
                <a:latin typeface="Arial"/>
                <a:cs typeface="Arial"/>
              </a:rPr>
              <a:t>generation </a:t>
            </a:r>
            <a:r>
              <a:rPr dirty="0" sz="1100" spc="-70">
                <a:latin typeface="Arial"/>
                <a:cs typeface="Arial"/>
              </a:rPr>
              <a:t>process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complete;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45">
                <a:latin typeface="Arial"/>
                <a:cs typeface="Arial"/>
              </a:rPr>
              <a:t>able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55">
                <a:latin typeface="Arial"/>
                <a:cs typeface="Arial"/>
              </a:rPr>
              <a:t>leave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generation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863208"/>
            <a:ext cx="6822440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8600">
              <a:lnSpc>
                <a:spcPct val="101800"/>
              </a:lnSpc>
              <a:spcBef>
                <a:spcPts val="80"/>
              </a:spcBef>
            </a:pPr>
            <a:r>
              <a:rPr dirty="0" sz="1100" spc="-40">
                <a:latin typeface="Arial"/>
                <a:cs typeface="Arial"/>
              </a:rPr>
              <a:t>2.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65">
                <a:latin typeface="Arial"/>
                <a:cs typeface="Arial"/>
              </a:rPr>
              <a:t>successful </a:t>
            </a:r>
            <a:r>
              <a:rPr dirty="0" sz="1100" spc="-40">
                <a:latin typeface="Arial"/>
                <a:cs typeface="Arial"/>
              </a:rPr>
              <a:t>dataset </a:t>
            </a:r>
            <a:r>
              <a:rPr dirty="0" sz="1100" spc="-35">
                <a:latin typeface="Arial"/>
                <a:cs typeface="Arial"/>
              </a:rPr>
              <a:t>generation, </a:t>
            </a:r>
            <a:r>
              <a:rPr dirty="0" sz="1100" spc="-50">
                <a:latin typeface="Arial"/>
                <a:cs typeface="Arial"/>
              </a:rPr>
              <a:t>navigate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Analysis</a:t>
            </a:r>
            <a:r>
              <a:rPr dirty="0" sz="1100" spc="-55">
                <a:latin typeface="Wingdings"/>
                <a:cs typeface="Wingdings"/>
              </a:rPr>
              <a:t></a:t>
            </a:r>
            <a:r>
              <a:rPr dirty="0" sz="1100" spc="-55">
                <a:latin typeface="Arial"/>
                <a:cs typeface="Arial"/>
              </a:rPr>
              <a:t>Reports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display </a:t>
            </a:r>
            <a:r>
              <a:rPr dirty="0" sz="1100" spc="-15">
                <a:latin typeface="Arial"/>
                <a:cs typeface="Arial"/>
              </a:rPr>
              <a:t>the tree </a:t>
            </a:r>
            <a:r>
              <a:rPr dirty="0" sz="1100" spc="-35">
                <a:latin typeface="Arial"/>
                <a:cs typeface="Arial"/>
              </a:rPr>
              <a:t>view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65">
                <a:latin typeface="Arial"/>
                <a:cs typeface="Arial"/>
              </a:rPr>
              <a:t>analysis </a:t>
            </a:r>
            <a:r>
              <a:rPr dirty="0" sz="1100" spc="-25">
                <a:latin typeface="Arial"/>
                <a:cs typeface="Arial"/>
              </a:rPr>
              <a:t>reports 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>
                <a:latin typeface="Arial"/>
                <a:cs typeface="Arial"/>
              </a:rPr>
              <a:t>within </a:t>
            </a:r>
            <a:r>
              <a:rPr dirty="0" sz="1100" spc="-105">
                <a:latin typeface="Arial"/>
                <a:cs typeface="Arial"/>
              </a:rPr>
              <a:t>NHSN’s </a:t>
            </a:r>
            <a:r>
              <a:rPr dirty="0" sz="1100" spc="-65">
                <a:latin typeface="Arial"/>
                <a:cs typeface="Arial"/>
              </a:rPr>
              <a:t>analysis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tool.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1879599"/>
            <a:ext cx="5966078" cy="3834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3625722"/>
            <a:ext cx="6871334" cy="7061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8600">
              <a:lnSpc>
                <a:spcPct val="101800"/>
              </a:lnSpc>
              <a:spcBef>
                <a:spcPts val="80"/>
              </a:spcBef>
            </a:pPr>
            <a:r>
              <a:rPr dirty="0" sz="1100" spc="-40">
                <a:latin typeface="Arial"/>
                <a:cs typeface="Arial"/>
              </a:rPr>
              <a:t>3. </a:t>
            </a: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 spc="-15">
                <a:latin typeface="Arial"/>
                <a:cs typeface="Arial"/>
              </a:rPr>
              <a:t>the tree </a:t>
            </a:r>
            <a:r>
              <a:rPr dirty="0" sz="1100" spc="-35">
                <a:latin typeface="Arial"/>
                <a:cs typeface="Arial"/>
              </a:rPr>
              <a:t>view </a:t>
            </a:r>
            <a:r>
              <a:rPr dirty="0" sz="1100" spc="-25">
                <a:latin typeface="Arial"/>
                <a:cs typeface="Arial"/>
              </a:rPr>
              <a:t>structure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navigate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interest.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example </a:t>
            </a:r>
            <a:r>
              <a:rPr dirty="0" sz="1100" spc="-30">
                <a:latin typeface="Arial"/>
                <a:cs typeface="Arial"/>
              </a:rPr>
              <a:t>(targeting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40">
                <a:latin typeface="Arial"/>
                <a:cs typeface="Arial"/>
              </a:rPr>
              <a:t>), </a:t>
            </a:r>
            <a:r>
              <a:rPr dirty="0" sz="1100" spc="-35">
                <a:latin typeface="Arial"/>
                <a:cs typeface="Arial"/>
              </a:rPr>
              <a:t>we </a:t>
            </a:r>
            <a:r>
              <a:rPr dirty="0" sz="1100" spc="5">
                <a:latin typeface="Arial"/>
                <a:cs typeface="Arial"/>
              </a:rPr>
              <a:t>will 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70">
                <a:latin typeface="Arial"/>
                <a:cs typeface="Arial"/>
              </a:rPr>
              <a:t>Device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25">
                <a:latin typeface="Arial"/>
                <a:cs typeface="Arial"/>
              </a:rPr>
              <a:t>Module, </a:t>
            </a:r>
            <a:r>
              <a:rPr dirty="0" sz="1100" spc="-65">
                <a:latin typeface="Arial"/>
                <a:cs typeface="Arial"/>
              </a:rPr>
              <a:t>-&gt; </a:t>
            </a:r>
            <a:r>
              <a:rPr dirty="0" sz="1100" spc="-45">
                <a:latin typeface="Arial"/>
                <a:cs typeface="Arial"/>
              </a:rPr>
              <a:t>Central </a:t>
            </a:r>
            <a:r>
              <a:rPr dirty="0" sz="1100" spc="-60">
                <a:latin typeface="Arial"/>
                <a:cs typeface="Arial"/>
              </a:rPr>
              <a:t>Line-Associated </a:t>
            </a:r>
            <a:r>
              <a:rPr dirty="0" sz="1100" spc="-105">
                <a:latin typeface="Arial"/>
                <a:cs typeface="Arial"/>
              </a:rPr>
              <a:t>BSI, </a:t>
            </a:r>
            <a:r>
              <a:rPr dirty="0" sz="1100" spc="-70">
                <a:latin typeface="Arial"/>
                <a:cs typeface="Arial"/>
              </a:rPr>
              <a:t>-&gt;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50">
                <a:latin typeface="Arial"/>
                <a:cs typeface="Arial"/>
              </a:rPr>
              <a:t>Acute </a:t>
            </a:r>
            <a:r>
              <a:rPr dirty="0" sz="1100" spc="-90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Hospital </a:t>
            </a:r>
            <a:r>
              <a:rPr dirty="0" sz="1100" spc="-150">
                <a:latin typeface="Arial"/>
                <a:cs typeface="Arial"/>
              </a:rPr>
              <a:t>CLAB </a:t>
            </a:r>
            <a:r>
              <a:rPr dirty="0" sz="1100" spc="-50">
                <a:latin typeface="Arial"/>
                <a:cs typeface="Arial"/>
              </a:rPr>
              <a:t>Data.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90">
                <a:latin typeface="Arial"/>
                <a:cs typeface="Arial"/>
              </a:rPr>
              <a:t>uses  </a:t>
            </a:r>
            <a:r>
              <a:rPr dirty="0" sz="1100" spc="-35">
                <a:latin typeface="Arial"/>
                <a:cs typeface="Arial"/>
              </a:rPr>
              <a:t>data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has</a:t>
            </a:r>
            <a:r>
              <a:rPr dirty="0" sz="1100" spc="-55">
                <a:latin typeface="Arial"/>
                <a:cs typeface="Arial"/>
              </a:rPr>
              <a:t> been shared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group.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Modify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modification  </a:t>
            </a:r>
            <a:r>
              <a:rPr dirty="0" sz="1100" spc="-60">
                <a:latin typeface="Arial"/>
                <a:cs typeface="Arial"/>
              </a:rPr>
              <a:t>screen,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which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filter</a:t>
            </a:r>
            <a:r>
              <a:rPr dirty="0" sz="1100" spc="-55">
                <a:latin typeface="Arial"/>
                <a:cs typeface="Arial"/>
              </a:rPr>
              <a:t> 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export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NHSN.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724393"/>
            <a:ext cx="6747509" cy="8769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241300" marR="43180" indent="-228600">
              <a:lnSpc>
                <a:spcPct val="101800"/>
              </a:lnSpc>
              <a:spcBef>
                <a:spcPts val="80"/>
              </a:spcBef>
              <a:buAutoNum type="arabicPeriod" startAt="4"/>
              <a:tabLst>
                <a:tab pos="241300" algn="l"/>
              </a:tabLst>
            </a:pP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modification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40">
                <a:latin typeface="Arial"/>
                <a:cs typeface="Arial"/>
              </a:rPr>
              <a:t>open </a:t>
            </a:r>
            <a:r>
              <a:rPr dirty="0" sz="1100" spc="5">
                <a:latin typeface="Arial"/>
                <a:cs typeface="Arial"/>
              </a:rPr>
              <a:t>titled “Modify </a:t>
            </a:r>
            <a:r>
              <a:rPr dirty="0" sz="1100" spc="-95">
                <a:latin typeface="Arial"/>
                <a:cs typeface="Arial"/>
              </a:rPr>
              <a:t>‘SIR- </a:t>
            </a:r>
            <a:r>
              <a:rPr dirty="0" sz="1100" spc="-45">
                <a:latin typeface="Arial"/>
                <a:cs typeface="Arial"/>
              </a:rPr>
              <a:t>Acute </a:t>
            </a:r>
            <a:r>
              <a:rPr dirty="0" sz="1100" spc="-90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Hospital </a:t>
            </a:r>
            <a:r>
              <a:rPr dirty="0" sz="1100" spc="-150">
                <a:latin typeface="Arial"/>
                <a:cs typeface="Arial"/>
              </a:rPr>
              <a:t>CLAB </a:t>
            </a:r>
            <a:r>
              <a:rPr dirty="0" sz="1100" spc="-20">
                <a:latin typeface="Arial"/>
                <a:cs typeface="Arial"/>
              </a:rPr>
              <a:t>Data’.” </a:t>
            </a:r>
            <a:r>
              <a:rPr dirty="0" sz="1100" spc="-8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modification </a:t>
            </a:r>
            <a:r>
              <a:rPr dirty="0" sz="1100" spc="-55">
                <a:latin typeface="Arial"/>
                <a:cs typeface="Arial"/>
              </a:rPr>
              <a:t>screen,  </a:t>
            </a:r>
            <a:r>
              <a:rPr dirty="0" sz="1100" spc="-15">
                <a:latin typeface="Arial"/>
                <a:cs typeface="Arial"/>
              </a:rPr>
              <a:t>there</a:t>
            </a:r>
            <a:r>
              <a:rPr dirty="0" sz="1100" spc="-50">
                <a:latin typeface="Arial"/>
                <a:cs typeface="Arial"/>
              </a:rPr>
              <a:t> are </a:t>
            </a:r>
            <a:r>
              <a:rPr dirty="0" sz="1100" spc="5">
                <a:latin typeface="Arial"/>
                <a:cs typeface="Arial"/>
              </a:rPr>
              <a:t>two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key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areas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modify,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one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controls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interval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are </a:t>
            </a:r>
            <a:r>
              <a:rPr dirty="0" sz="1100" spc="-60">
                <a:latin typeface="Arial"/>
                <a:cs typeface="Arial"/>
              </a:rPr>
              <a:t>analyzed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displayed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45">
                <a:latin typeface="Arial"/>
                <a:cs typeface="Arial"/>
              </a:rPr>
              <a:t>one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controls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level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aggregation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  <a:p>
            <a:pPr lvl="1" marL="469900" marR="5080" indent="-228600">
              <a:lnSpc>
                <a:spcPct val="101800"/>
              </a:lnSpc>
              <a:buAutoNum type="alphaLcPeriod"/>
              <a:tabLst>
                <a:tab pos="470534" algn="l"/>
              </a:tabLst>
            </a:pPr>
            <a:r>
              <a:rPr dirty="0" sz="1100" spc="-90">
                <a:latin typeface="Arial"/>
                <a:cs typeface="Arial"/>
              </a:rPr>
              <a:t>Use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“Time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Period”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limit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period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exported.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Set  </a:t>
            </a:r>
            <a:r>
              <a:rPr dirty="0" sz="1100" spc="-25">
                <a:latin typeface="Arial"/>
                <a:cs typeface="Arial"/>
              </a:rPr>
              <a:t>“Date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Variable”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SummaryYr,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“Beginning”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2016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“Ending”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524542"/>
            <a:ext cx="4761611" cy="3122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4329684"/>
            <a:ext cx="2651759" cy="3245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457200"/>
            <a:ext cx="5127625" cy="2323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435356"/>
            <a:ext cx="6106160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9235">
              <a:lnSpc>
                <a:spcPct val="101800"/>
              </a:lnSpc>
              <a:spcBef>
                <a:spcPts val="80"/>
              </a:spcBef>
            </a:pPr>
            <a:r>
              <a:rPr dirty="0" sz="1100" spc="-35">
                <a:latin typeface="Arial"/>
                <a:cs typeface="Arial"/>
              </a:rPr>
              <a:t>b. </a:t>
            </a:r>
            <a:r>
              <a:rPr dirty="0" sz="1100" spc="-50">
                <a:latin typeface="Arial"/>
                <a:cs typeface="Arial"/>
              </a:rPr>
              <a:t>Navigate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“Filters” </a:t>
            </a:r>
            <a:r>
              <a:rPr dirty="0" sz="1100" spc="-25">
                <a:latin typeface="Arial"/>
                <a:cs typeface="Arial"/>
              </a:rPr>
              <a:t>tab. </a:t>
            </a:r>
            <a:r>
              <a:rPr dirty="0" sz="1100" spc="-65">
                <a:latin typeface="Arial"/>
                <a:cs typeface="Arial"/>
              </a:rPr>
              <a:t>Select bsiPlan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114">
                <a:latin typeface="Arial"/>
                <a:cs typeface="Arial"/>
              </a:rPr>
              <a:t>Y. </a:t>
            </a:r>
            <a:r>
              <a:rPr dirty="0" sz="1100" spc="-60">
                <a:latin typeface="Arial"/>
                <a:cs typeface="Arial"/>
              </a:rPr>
              <a:t>Add </a:t>
            </a:r>
            <a:r>
              <a:rPr dirty="0" sz="1100" spc="-25">
                <a:latin typeface="Arial"/>
                <a:cs typeface="Arial"/>
              </a:rPr>
              <a:t>another rule </a:t>
            </a:r>
            <a:r>
              <a:rPr dirty="0" sz="1100" spc="-45">
                <a:latin typeface="Arial"/>
                <a:cs typeface="Arial"/>
              </a:rPr>
              <a:t>by selecting </a:t>
            </a:r>
            <a:r>
              <a:rPr dirty="0" sz="1100" spc="-30">
                <a:latin typeface="Arial"/>
                <a:cs typeface="Arial"/>
              </a:rPr>
              <a:t>“Location </a:t>
            </a:r>
            <a:r>
              <a:rPr dirty="0" sz="1100" spc="-5">
                <a:latin typeface="Arial"/>
                <a:cs typeface="Arial"/>
              </a:rPr>
              <a:t>type”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25">
                <a:latin typeface="Arial"/>
                <a:cs typeface="Arial"/>
              </a:rPr>
              <a:t>dropdown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5178932"/>
            <a:ext cx="6628765" cy="5353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9235">
              <a:lnSpc>
                <a:spcPct val="101800"/>
              </a:lnSpc>
              <a:spcBef>
                <a:spcPts val="80"/>
              </a:spcBef>
              <a:tabLst>
                <a:tab pos="273050" algn="l"/>
              </a:tabLst>
            </a:pPr>
            <a:r>
              <a:rPr dirty="0" sz="1100" spc="-55">
                <a:latin typeface="Arial"/>
                <a:cs typeface="Arial"/>
              </a:rPr>
              <a:t>c.		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45">
                <a:latin typeface="Arial"/>
                <a:cs typeface="Arial"/>
              </a:rPr>
              <a:t>selecting </a:t>
            </a:r>
            <a:r>
              <a:rPr dirty="0" sz="1100" spc="-25">
                <a:latin typeface="Arial"/>
                <a:cs typeface="Arial"/>
              </a:rPr>
              <a:t>“locationType”, </a:t>
            </a:r>
            <a:r>
              <a:rPr dirty="0" sz="1100" spc="-45">
                <a:latin typeface="Arial"/>
                <a:cs typeface="Arial"/>
              </a:rPr>
              <a:t>set </a:t>
            </a:r>
            <a:r>
              <a:rPr dirty="0" sz="1100" spc="-10">
                <a:latin typeface="Arial"/>
                <a:cs typeface="Arial"/>
              </a:rPr>
              <a:t>“Operator”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35">
                <a:latin typeface="Arial"/>
                <a:cs typeface="Arial"/>
              </a:rPr>
              <a:t>“in”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90">
                <a:latin typeface="Arial"/>
                <a:cs typeface="Arial"/>
              </a:rPr>
              <a:t>“CC-CC”, “CC_N-CC_N”, </a:t>
            </a:r>
            <a:r>
              <a:rPr dirty="0" sz="1100" spc="-70">
                <a:latin typeface="Arial"/>
                <a:cs typeface="Arial"/>
              </a:rPr>
              <a:t>“WARD-WARD”,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00">
                <a:latin typeface="Arial"/>
                <a:cs typeface="Arial"/>
              </a:rPr>
              <a:t>“WARD_ONC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100">
                <a:latin typeface="Arial"/>
                <a:cs typeface="Arial"/>
              </a:rPr>
              <a:t>WARD_ONC”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specify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0">
                <a:latin typeface="Arial"/>
                <a:cs typeface="Arial"/>
              </a:rPr>
              <a:t>ward </a:t>
            </a:r>
            <a:r>
              <a:rPr dirty="0" sz="1100" spc="15">
                <a:latin typeface="Arial"/>
                <a:cs typeface="Arial"/>
              </a:rPr>
              <a:t>&amp; </a:t>
            </a:r>
            <a:r>
              <a:rPr dirty="0" sz="1100" spc="-110">
                <a:latin typeface="Arial"/>
                <a:cs typeface="Arial"/>
              </a:rPr>
              <a:t>ICU </a:t>
            </a:r>
            <a:r>
              <a:rPr dirty="0" sz="1100" spc="-40">
                <a:latin typeface="Arial"/>
                <a:cs typeface="Arial"/>
              </a:rPr>
              <a:t>locations, </a:t>
            </a:r>
            <a:r>
              <a:rPr dirty="0" sz="1100" spc="-20">
                <a:latin typeface="Arial"/>
                <a:cs typeface="Arial"/>
              </a:rPr>
              <a:t>adult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neonatal. </a:t>
            </a:r>
            <a:r>
              <a:rPr dirty="0" sz="1100" spc="-55">
                <a:latin typeface="Arial"/>
                <a:cs typeface="Arial"/>
              </a:rPr>
              <a:t>Scroll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bottom</a:t>
            </a:r>
            <a:r>
              <a:rPr dirty="0" sz="1100" spc="-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pop-up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50">
                <a:latin typeface="Arial"/>
                <a:cs typeface="Arial"/>
              </a:rPr>
              <a:t>and select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“Save”.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044955"/>
            <a:ext cx="6858000" cy="3831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5711952"/>
            <a:ext cx="6858000" cy="2381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32859" y="1734185"/>
            <a:ext cx="885825" cy="722630"/>
          </a:xfrm>
          <a:custGeom>
            <a:avLst/>
            <a:gdLst/>
            <a:ahLst/>
            <a:cxnLst/>
            <a:rect l="l" t="t" r="r" b="b"/>
            <a:pathLst>
              <a:path w="885825" h="722630">
                <a:moveTo>
                  <a:pt x="19575" y="15926"/>
                </a:moveTo>
                <a:lnTo>
                  <a:pt x="24058" y="27886"/>
                </a:lnTo>
                <a:lnTo>
                  <a:pt x="877315" y="722502"/>
                </a:lnTo>
                <a:lnTo>
                  <a:pt x="885443" y="712723"/>
                </a:lnTo>
                <a:lnTo>
                  <a:pt x="31922" y="17870"/>
                </a:lnTo>
                <a:lnTo>
                  <a:pt x="19575" y="15926"/>
                </a:lnTo>
                <a:close/>
              </a:path>
              <a:path w="885825" h="722630">
                <a:moveTo>
                  <a:pt x="0" y="0"/>
                </a:moveTo>
                <a:lnTo>
                  <a:pt x="34797" y="92836"/>
                </a:lnTo>
                <a:lnTo>
                  <a:pt x="36067" y="96138"/>
                </a:lnTo>
                <a:lnTo>
                  <a:pt x="39750" y="97789"/>
                </a:lnTo>
                <a:lnTo>
                  <a:pt x="46354" y="95249"/>
                </a:lnTo>
                <a:lnTo>
                  <a:pt x="48005" y="91693"/>
                </a:lnTo>
                <a:lnTo>
                  <a:pt x="46735" y="88391"/>
                </a:lnTo>
                <a:lnTo>
                  <a:pt x="24058" y="27886"/>
                </a:lnTo>
                <a:lnTo>
                  <a:pt x="5714" y="12953"/>
                </a:lnTo>
                <a:lnTo>
                  <a:pt x="13715" y="3047"/>
                </a:lnTo>
                <a:lnTo>
                  <a:pt x="19421" y="3047"/>
                </a:lnTo>
                <a:lnTo>
                  <a:pt x="0" y="0"/>
                </a:lnTo>
                <a:close/>
              </a:path>
              <a:path w="885825" h="722630">
                <a:moveTo>
                  <a:pt x="19421" y="3047"/>
                </a:moveTo>
                <a:lnTo>
                  <a:pt x="13715" y="3047"/>
                </a:lnTo>
                <a:lnTo>
                  <a:pt x="31922" y="17870"/>
                </a:lnTo>
                <a:lnTo>
                  <a:pt x="95884" y="27939"/>
                </a:lnTo>
                <a:lnTo>
                  <a:pt x="99440" y="28447"/>
                </a:lnTo>
                <a:lnTo>
                  <a:pt x="102615" y="26034"/>
                </a:lnTo>
                <a:lnTo>
                  <a:pt x="103123" y="22605"/>
                </a:lnTo>
                <a:lnTo>
                  <a:pt x="103758" y="19176"/>
                </a:lnTo>
                <a:lnTo>
                  <a:pt x="101345" y="15874"/>
                </a:lnTo>
                <a:lnTo>
                  <a:pt x="19421" y="3047"/>
                </a:lnTo>
                <a:close/>
              </a:path>
              <a:path w="885825" h="722630">
                <a:moveTo>
                  <a:pt x="13715" y="3047"/>
                </a:moveTo>
                <a:lnTo>
                  <a:pt x="5714" y="12953"/>
                </a:lnTo>
                <a:lnTo>
                  <a:pt x="24058" y="27886"/>
                </a:lnTo>
                <a:lnTo>
                  <a:pt x="19575" y="15926"/>
                </a:lnTo>
                <a:lnTo>
                  <a:pt x="8762" y="14223"/>
                </a:lnTo>
                <a:lnTo>
                  <a:pt x="15747" y="5714"/>
                </a:lnTo>
                <a:lnTo>
                  <a:pt x="16991" y="5714"/>
                </a:lnTo>
                <a:lnTo>
                  <a:pt x="13715" y="3047"/>
                </a:lnTo>
                <a:close/>
              </a:path>
              <a:path w="885825" h="722630">
                <a:moveTo>
                  <a:pt x="16991" y="5714"/>
                </a:moveTo>
                <a:lnTo>
                  <a:pt x="15747" y="5714"/>
                </a:lnTo>
                <a:lnTo>
                  <a:pt x="19575" y="15926"/>
                </a:lnTo>
                <a:lnTo>
                  <a:pt x="31922" y="17870"/>
                </a:lnTo>
                <a:lnTo>
                  <a:pt x="16991" y="5714"/>
                </a:lnTo>
                <a:close/>
              </a:path>
              <a:path w="885825" h="722630">
                <a:moveTo>
                  <a:pt x="15747" y="5714"/>
                </a:moveTo>
                <a:lnTo>
                  <a:pt x="8762" y="14223"/>
                </a:lnTo>
                <a:lnTo>
                  <a:pt x="19575" y="15926"/>
                </a:lnTo>
                <a:lnTo>
                  <a:pt x="15747" y="57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42740" y="2338197"/>
            <a:ext cx="1076960" cy="293370"/>
          </a:xfrm>
          <a:prstGeom prst="rect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325"/>
              </a:spcBef>
            </a:pPr>
            <a:r>
              <a:rPr dirty="0" sz="1100" spc="-70">
                <a:solidFill>
                  <a:srgbClr val="FF0000"/>
                </a:solidFill>
                <a:latin typeface="Arial"/>
                <a:cs typeface="Arial"/>
              </a:rPr>
              <a:t>Click</a:t>
            </a:r>
            <a:r>
              <a:rPr dirty="0" sz="11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FF0000"/>
                </a:solidFill>
                <a:latin typeface="Arial"/>
                <a:cs typeface="Arial"/>
              </a:rPr>
              <a:t>here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435356"/>
            <a:ext cx="6583045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9235">
              <a:lnSpc>
                <a:spcPct val="101800"/>
              </a:lnSpc>
              <a:spcBef>
                <a:spcPts val="80"/>
              </a:spcBef>
            </a:pPr>
            <a:r>
              <a:rPr dirty="0" sz="1100" spc="-35">
                <a:latin typeface="Arial"/>
                <a:cs typeface="Arial"/>
              </a:rPr>
              <a:t>d.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Under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“Display </a:t>
            </a:r>
            <a:r>
              <a:rPr dirty="0" sz="1100" spc="-25">
                <a:latin typeface="Arial"/>
                <a:cs typeface="Arial"/>
              </a:rPr>
              <a:t>Options”tab, </a:t>
            </a:r>
            <a:r>
              <a:rPr dirty="0" sz="1100" spc="-80">
                <a:latin typeface="Arial"/>
                <a:cs typeface="Arial"/>
              </a:rPr>
              <a:t>use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“Group </a:t>
            </a:r>
            <a:r>
              <a:rPr dirty="0" sz="1100" spc="-5">
                <a:latin typeface="Arial"/>
                <a:cs typeface="Arial"/>
              </a:rPr>
              <a:t>by” </a:t>
            </a:r>
            <a:r>
              <a:rPr dirty="0" sz="1100" spc="-10">
                <a:latin typeface="Arial"/>
                <a:cs typeface="Arial"/>
              </a:rPr>
              <a:t>option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view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at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particular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aggregation.  </a:t>
            </a:r>
            <a:r>
              <a:rPr dirty="0" sz="1100" spc="-95">
                <a:latin typeface="Arial"/>
                <a:cs typeface="Arial"/>
              </a:rPr>
              <a:t>By </a:t>
            </a:r>
            <a:r>
              <a:rPr dirty="0" sz="1100" spc="-20">
                <a:latin typeface="Arial"/>
                <a:cs typeface="Arial"/>
              </a:rPr>
              <a:t>default,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45">
                <a:latin typeface="Arial"/>
                <a:cs typeface="Arial"/>
              </a:rPr>
              <a:t>set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SummaryYH, </a:t>
            </a:r>
            <a:r>
              <a:rPr dirty="0" sz="1100" spc="-40">
                <a:latin typeface="Arial"/>
                <a:cs typeface="Arial"/>
              </a:rPr>
              <a:t>(half-years). </a:t>
            </a:r>
            <a:r>
              <a:rPr dirty="0" sz="1100" spc="-9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Group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10">
                <a:latin typeface="Arial"/>
                <a:cs typeface="Arial"/>
              </a:rPr>
              <a:t>option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“SummaryYr”.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471673"/>
            <a:ext cx="6817995" cy="121856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41300" marR="5080" indent="-228600">
              <a:lnSpc>
                <a:spcPct val="101800"/>
              </a:lnSpc>
              <a:spcBef>
                <a:spcPts val="80"/>
              </a:spcBef>
              <a:buAutoNum type="arabicPeriod" startAt="5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After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making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these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modifications,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scroll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bottom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modification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screen.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Export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export 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modifications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different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file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format.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5"/>
            </a:pPr>
            <a:endParaRPr sz="1150">
              <a:latin typeface="Times New Roman"/>
              <a:cs typeface="Times New Roman"/>
            </a:endParaRPr>
          </a:p>
          <a:p>
            <a:pPr marL="241300" marR="131445" indent="-228600">
              <a:lnSpc>
                <a:spcPct val="102000"/>
              </a:lnSpc>
              <a:spcBef>
                <a:spcPts val="5"/>
              </a:spcBef>
              <a:buAutoNum type="arabicPeriod" startAt="5"/>
              <a:tabLst>
                <a:tab pos="241300" algn="l"/>
              </a:tabLst>
            </a:pPr>
            <a:r>
              <a:rPr dirty="0" sz="1100" spc="-60">
                <a:latin typeface="Arial"/>
                <a:cs typeface="Arial"/>
              </a:rPr>
              <a:t>Clicking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Export </a:t>
            </a:r>
            <a:r>
              <a:rPr dirty="0" sz="1100" spc="-5">
                <a:latin typeface="Arial"/>
                <a:cs typeface="Arial"/>
              </a:rPr>
              <a:t>button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35">
                <a:latin typeface="Arial"/>
                <a:cs typeface="Arial"/>
              </a:rPr>
              <a:t>take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Export </a:t>
            </a:r>
            <a:r>
              <a:rPr dirty="0" sz="1100" spc="-65">
                <a:latin typeface="Arial"/>
                <a:cs typeface="Arial"/>
              </a:rPr>
              <a:t>Analysis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85">
                <a:latin typeface="Arial"/>
                <a:cs typeface="Arial"/>
              </a:rPr>
              <a:t>Set </a:t>
            </a:r>
            <a:r>
              <a:rPr dirty="0" sz="1100" spc="-60">
                <a:latin typeface="Arial"/>
                <a:cs typeface="Arial"/>
              </a:rPr>
              <a:t>screen.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Use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dropdown </a:t>
            </a:r>
            <a:r>
              <a:rPr dirty="0" sz="1100" spc="-45">
                <a:latin typeface="Arial"/>
                <a:cs typeface="Arial"/>
              </a:rPr>
              <a:t>menu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select 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export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data.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example,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we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export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Excel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spreadsheet </a:t>
            </a:r>
            <a:r>
              <a:rPr dirty="0" sz="1100" spc="-30">
                <a:latin typeface="Arial"/>
                <a:cs typeface="Arial"/>
              </a:rPr>
              <a:t>(*.xls).</a:t>
            </a:r>
            <a:endParaRPr sz="1100">
              <a:latin typeface="Arial"/>
              <a:cs typeface="Arial"/>
            </a:endParaRPr>
          </a:p>
          <a:p>
            <a:pPr marL="241300" marR="336550">
              <a:lnSpc>
                <a:spcPct val="101800"/>
              </a:lnSpc>
            </a:pP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Export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begin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export</a:t>
            </a:r>
            <a:r>
              <a:rPr dirty="0" sz="1100" spc="-60">
                <a:latin typeface="Arial"/>
                <a:cs typeface="Arial"/>
              </a:rPr>
              <a:t> process.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create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.zip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file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export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10">
                <a:latin typeface="Arial"/>
                <a:cs typeface="Arial"/>
              </a:rPr>
              <a:t>prompt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specify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save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file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your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computer.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381625"/>
            <a:ext cx="6867525" cy="34391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0" marR="156845">
              <a:lnSpc>
                <a:spcPct val="100899"/>
              </a:lnSpc>
              <a:spcBef>
                <a:spcPts val="90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35">
                <a:latin typeface="Arial"/>
                <a:cs typeface="Arial"/>
              </a:rPr>
              <a:t>data,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exported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15">
                <a:latin typeface="Arial"/>
                <a:cs typeface="Arial"/>
              </a:rPr>
              <a:t>file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displayed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15">
                <a:latin typeface="Arial"/>
                <a:cs typeface="Arial"/>
              </a:rPr>
              <a:t>multiple </a:t>
            </a:r>
            <a:r>
              <a:rPr dirty="0" sz="1100" spc="-50">
                <a:latin typeface="Arial"/>
                <a:cs typeface="Arial"/>
              </a:rPr>
              <a:t>levels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aggregation, </a:t>
            </a:r>
            <a:r>
              <a:rPr dirty="0" sz="1100" spc="-30">
                <a:latin typeface="Arial"/>
                <a:cs typeface="Arial"/>
              </a:rPr>
              <a:t>which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0">
                <a:latin typeface="Arial"/>
                <a:cs typeface="Arial"/>
              </a:rPr>
              <a:t>outlined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50">
                <a:latin typeface="Arial"/>
                <a:cs typeface="Arial"/>
              </a:rPr>
              <a:t>displayed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screenshot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 marR="71755" indent="-228600">
              <a:lnSpc>
                <a:spcPct val="117300"/>
              </a:lnSpc>
              <a:spcBef>
                <a:spcPts val="5"/>
              </a:spcBef>
              <a:buAutoNum type="arabicPeriod" startAt="8"/>
              <a:tabLst>
                <a:tab pos="241300" algn="l"/>
              </a:tabLst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75">
                <a:latin typeface="Arial"/>
                <a:cs typeface="Arial"/>
              </a:rPr>
              <a:t>Excel,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aggregation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provides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facility-specific </a:t>
            </a:r>
            <a:r>
              <a:rPr dirty="0" u="sng" sz="1100" spc="-1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SIR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 validation 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(shown </a:t>
            </a:r>
            <a:r>
              <a:rPr dirty="0" sz="1100" spc="-30">
                <a:latin typeface="Arial"/>
                <a:cs typeface="Arial"/>
              </a:rPr>
              <a:t>below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45">
                <a:latin typeface="Arial"/>
                <a:cs typeface="Arial"/>
              </a:rPr>
              <a:t>black).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This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level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aggregation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allow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explore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level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exposure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risk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CLABSI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locations  </a:t>
            </a:r>
            <a:r>
              <a:rPr dirty="0" sz="1100" spc="-55">
                <a:latin typeface="Arial"/>
                <a:cs typeface="Arial"/>
              </a:rPr>
              <a:t>and measured </a:t>
            </a:r>
            <a:r>
              <a:rPr dirty="0" sz="1100" spc="-40">
                <a:latin typeface="Arial"/>
                <a:cs typeface="Arial"/>
              </a:rPr>
              <a:t>performance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20">
                <a:latin typeface="Arial"/>
                <a:cs typeface="Arial"/>
              </a:rPr>
              <a:t>facility. </a:t>
            </a:r>
            <a:r>
              <a:rPr dirty="0" sz="1100" spc="-70">
                <a:latin typeface="Arial"/>
                <a:cs typeface="Arial"/>
              </a:rPr>
              <a:t>Select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40">
                <a:latin typeface="Arial"/>
                <a:cs typeface="Arial"/>
              </a:rPr>
              <a:t>rows </a:t>
            </a:r>
            <a:r>
              <a:rPr dirty="0" sz="1100" spc="-50">
                <a:latin typeface="Arial"/>
                <a:cs typeface="Arial"/>
              </a:rPr>
              <a:t>and copy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new </a:t>
            </a:r>
            <a:r>
              <a:rPr dirty="0" sz="1100" spc="-50">
                <a:latin typeface="Arial"/>
                <a:cs typeface="Arial"/>
              </a:rPr>
              <a:t>spreadsheet.  </a:t>
            </a:r>
            <a:r>
              <a:rPr dirty="0" sz="1100" spc="-55">
                <a:latin typeface="Arial"/>
                <a:cs typeface="Arial"/>
              </a:rPr>
              <a:t>(Also, </a:t>
            </a:r>
            <a:r>
              <a:rPr dirty="0" sz="1100" spc="-25">
                <a:latin typeface="Arial"/>
                <a:cs typeface="Arial"/>
              </a:rPr>
              <a:t>insert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row </a:t>
            </a:r>
            <a:r>
              <a:rPr dirty="0" sz="1100" spc="-60">
                <a:latin typeface="Arial"/>
                <a:cs typeface="Arial"/>
              </a:rPr>
              <a:t>above </a:t>
            </a:r>
            <a:r>
              <a:rPr dirty="0" sz="1100" spc="-30">
                <a:latin typeface="Arial"/>
                <a:cs typeface="Arial"/>
              </a:rPr>
              <a:t>your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and copy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header </a:t>
            </a:r>
            <a:r>
              <a:rPr dirty="0" sz="1100" spc="-10">
                <a:latin typeface="Arial"/>
                <a:cs typeface="Arial"/>
              </a:rPr>
              <a:t>row </a:t>
            </a:r>
            <a:r>
              <a:rPr dirty="0" sz="1100" spc="-85">
                <a:latin typeface="Arial"/>
                <a:cs typeface="Arial"/>
              </a:rPr>
              <a:t>so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15">
                <a:latin typeface="Arial"/>
                <a:cs typeface="Arial"/>
              </a:rPr>
              <a:t>identify the </a:t>
            </a:r>
            <a:r>
              <a:rPr dirty="0" sz="1100" spc="-45">
                <a:latin typeface="Arial"/>
                <a:cs typeface="Arial"/>
              </a:rPr>
              <a:t>variables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5">
                <a:latin typeface="Arial"/>
                <a:cs typeface="Arial"/>
              </a:rPr>
              <a:t>page).  </a:t>
            </a:r>
            <a:r>
              <a:rPr dirty="0" sz="1100" spc="-50">
                <a:latin typeface="Arial"/>
                <a:cs typeface="Arial"/>
              </a:rPr>
              <a:t>Arrange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45">
                <a:latin typeface="Arial"/>
                <a:cs typeface="Arial"/>
              </a:rPr>
              <a:t>rank </a:t>
            </a:r>
            <a:r>
              <a:rPr dirty="0" sz="1100" spc="-25">
                <a:latin typeface="Arial"/>
                <a:cs typeface="Arial"/>
              </a:rPr>
              <a:t>order </a:t>
            </a:r>
            <a:r>
              <a:rPr dirty="0" sz="1100" spc="-50">
                <a:latin typeface="Arial"/>
                <a:cs typeface="Arial"/>
              </a:rPr>
              <a:t>according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“exposure;”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expected/predicted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40">
                <a:latin typeface="Arial"/>
                <a:cs typeface="Arial"/>
              </a:rPr>
              <a:t>CLABSIs </a:t>
            </a:r>
            <a:r>
              <a:rPr dirty="0" sz="1100" spc="-45">
                <a:latin typeface="Arial"/>
                <a:cs typeface="Arial"/>
              </a:rPr>
              <a:t>[numExp],  </a:t>
            </a:r>
            <a:r>
              <a:rPr dirty="0" sz="1100" spc="-40">
                <a:latin typeface="Arial"/>
                <a:cs typeface="Arial"/>
              </a:rPr>
              <a:t>(high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low),</a:t>
            </a:r>
            <a:r>
              <a:rPr dirty="0" sz="1100" spc="-50">
                <a:latin typeface="Arial"/>
                <a:cs typeface="Arial"/>
              </a:rPr>
              <a:t> 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create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three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new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columns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titled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“Delta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count”,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“Stratum”,</a:t>
            </a:r>
            <a:r>
              <a:rPr dirty="0" sz="1100" spc="-50">
                <a:latin typeface="Arial"/>
                <a:cs typeface="Arial"/>
              </a:rPr>
              <a:t> 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“Targeted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Number”.</a:t>
            </a:r>
            <a:endParaRPr sz="1100">
              <a:latin typeface="Arial"/>
              <a:cs typeface="Arial"/>
            </a:endParaRPr>
          </a:p>
          <a:p>
            <a:pPr marL="241300" marR="13970" indent="-228600">
              <a:lnSpc>
                <a:spcPct val="117500"/>
              </a:lnSpc>
              <a:spcBef>
                <a:spcPts val="980"/>
              </a:spcBef>
              <a:buAutoNum type="arabicPeriod" startAt="8"/>
              <a:tabLst>
                <a:tab pos="241300" algn="l"/>
              </a:tabLst>
            </a:pPr>
            <a:r>
              <a:rPr dirty="0" sz="1100" spc="-90">
                <a:latin typeface="Arial"/>
                <a:cs typeface="Arial"/>
              </a:rPr>
              <a:t>Use Excel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calculate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Delta </a:t>
            </a:r>
            <a:r>
              <a:rPr dirty="0" sz="1100" spc="-25">
                <a:latin typeface="Arial"/>
                <a:cs typeface="Arial"/>
              </a:rPr>
              <a:t>count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10">
                <a:latin typeface="Arial"/>
                <a:cs typeface="Arial"/>
              </a:rPr>
              <a:t>facility/row.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formula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90">
                <a:latin typeface="Arial"/>
                <a:cs typeface="Arial"/>
              </a:rPr>
              <a:t>Excel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70">
                <a:latin typeface="Arial"/>
                <a:cs typeface="Arial"/>
              </a:rPr>
              <a:t>(=ABS[row </a:t>
            </a:r>
            <a:r>
              <a:rPr dirty="0" sz="1100" spc="-35">
                <a:latin typeface="Arial"/>
                <a:cs typeface="Arial"/>
              </a:rPr>
              <a:t>cell under </a:t>
            </a:r>
            <a:r>
              <a:rPr dirty="0" sz="1100" spc="-40">
                <a:latin typeface="Arial"/>
                <a:cs typeface="Arial"/>
              </a:rPr>
              <a:t>InfCount]—  </a:t>
            </a:r>
            <a:r>
              <a:rPr dirty="0" sz="1100">
                <a:latin typeface="Arial"/>
                <a:cs typeface="Arial"/>
              </a:rPr>
              <a:t>[row </a:t>
            </a:r>
            <a:r>
              <a:rPr dirty="0" sz="1100" spc="-35">
                <a:latin typeface="Arial"/>
                <a:cs typeface="Arial"/>
              </a:rPr>
              <a:t>cell under </a:t>
            </a:r>
            <a:r>
              <a:rPr dirty="0" sz="1100" spc="-55">
                <a:latin typeface="Arial"/>
                <a:cs typeface="Arial"/>
              </a:rPr>
              <a:t>numExp]). </a:t>
            </a:r>
            <a:r>
              <a:rPr dirty="0" sz="1100" spc="-75">
                <a:latin typeface="Arial"/>
                <a:cs typeface="Arial"/>
              </a:rPr>
              <a:t>(You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40">
                <a:latin typeface="Arial"/>
                <a:cs typeface="Arial"/>
              </a:rPr>
              <a:t>Delta </a:t>
            </a:r>
            <a:r>
              <a:rPr dirty="0" sz="1100" spc="-30">
                <a:latin typeface="Arial"/>
                <a:cs typeface="Arial"/>
              </a:rPr>
              <a:t>count only </a:t>
            </a:r>
            <a:r>
              <a:rPr dirty="0" sz="1100" spc="20">
                <a:latin typeface="Arial"/>
                <a:cs typeface="Arial"/>
              </a:rPr>
              <a:t>if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45">
                <a:latin typeface="Arial"/>
                <a:cs typeface="Arial"/>
              </a:rPr>
              <a:t>calculated by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NHSN).</a:t>
            </a:r>
            <a:endParaRPr sz="1100">
              <a:latin typeface="Arial"/>
              <a:cs typeface="Arial"/>
            </a:endParaRPr>
          </a:p>
          <a:p>
            <a:pPr marL="241300" marR="140335" indent="-228600">
              <a:lnSpc>
                <a:spcPct val="117700"/>
              </a:lnSpc>
              <a:spcBef>
                <a:spcPts val="975"/>
              </a:spcBef>
              <a:buAutoNum type="arabicPeriod" startAt="8"/>
              <a:tabLst>
                <a:tab pos="241300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top tertile </a:t>
            </a:r>
            <a:r>
              <a:rPr dirty="0" sz="1100" spc="-80">
                <a:latin typeface="Arial"/>
                <a:cs typeface="Arial"/>
              </a:rPr>
              <a:t>(33%)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predicted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30">
                <a:latin typeface="Arial"/>
                <a:cs typeface="Arial"/>
              </a:rPr>
              <a:t>“Top </a:t>
            </a:r>
            <a:r>
              <a:rPr dirty="0" sz="1100" spc="-15">
                <a:latin typeface="Arial"/>
                <a:cs typeface="Arial"/>
              </a:rPr>
              <a:t>Tertile”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30">
                <a:latin typeface="Arial"/>
                <a:cs typeface="Arial"/>
              </a:rPr>
              <a:t>where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most </a:t>
            </a:r>
            <a:r>
              <a:rPr dirty="0" sz="1100" spc="-45">
                <a:latin typeface="Arial"/>
                <a:cs typeface="Arial"/>
              </a:rPr>
              <a:t>expected,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greatest </a:t>
            </a:r>
            <a:r>
              <a:rPr dirty="0" sz="1100" spc="-15">
                <a:latin typeface="Arial"/>
                <a:cs typeface="Arial"/>
              </a:rPr>
              <a:t>potential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surveillance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prevention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impact.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8"/>
            </a:pPr>
            <a:endParaRPr sz="8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6399"/>
              </a:lnSpc>
              <a:buAutoNum type="arabicPeriod" startAt="8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Within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top </a:t>
            </a:r>
            <a:r>
              <a:rPr dirty="0" sz="1100" spc="-5">
                <a:latin typeface="Arial"/>
                <a:cs typeface="Arial"/>
              </a:rPr>
              <a:t>tertile,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45">
                <a:latin typeface="Arial"/>
                <a:cs typeface="Arial"/>
              </a:rPr>
              <a:t>highest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lowest,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identify the </a:t>
            </a:r>
            <a:r>
              <a:rPr dirty="0" sz="1100" spc="-20">
                <a:latin typeface="Arial"/>
                <a:cs typeface="Arial"/>
              </a:rPr>
              <a:t>current </a:t>
            </a:r>
            <a:r>
              <a:rPr dirty="0" sz="1100" spc="-40">
                <a:latin typeface="Arial"/>
                <a:cs typeface="Arial"/>
              </a:rPr>
              <a:t>median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top </a:t>
            </a:r>
            <a:r>
              <a:rPr dirty="0" sz="1100" spc="-30">
                <a:latin typeface="Arial"/>
                <a:cs typeface="Arial"/>
              </a:rPr>
              <a:t>Tertile.  </a:t>
            </a:r>
            <a:r>
              <a:rPr dirty="0" sz="1100" spc="-65">
                <a:latin typeface="Arial"/>
                <a:cs typeface="Arial"/>
              </a:rPr>
              <a:t>(Recall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median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“middle”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value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group).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just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top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tertile,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highlight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entire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798322"/>
            <a:ext cx="413004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800" y="3688079"/>
            <a:ext cx="3878579" cy="1706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05486"/>
            <a:ext cx="6870700" cy="6282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420370">
              <a:lnSpc>
                <a:spcPct val="118200"/>
              </a:lnSpc>
              <a:spcBef>
                <a:spcPts val="95"/>
              </a:spcBef>
            </a:pPr>
            <a:r>
              <a:rPr dirty="0" sz="1100" spc="-15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top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tertile,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click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“Data,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“Sort”;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Column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“Sort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by”</a:t>
            </a:r>
            <a:r>
              <a:rPr dirty="0" sz="1100" spc="-45">
                <a:latin typeface="Arial"/>
                <a:cs typeface="Arial"/>
              </a:rPr>
              <a:t> (select </a:t>
            </a:r>
            <a:r>
              <a:rPr dirty="0" sz="1100" spc="-65">
                <a:latin typeface="Arial"/>
                <a:cs typeface="Arial"/>
              </a:rPr>
              <a:t>SIR),“Sort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On”</a:t>
            </a:r>
            <a:r>
              <a:rPr dirty="0" sz="1100" spc="-55">
                <a:latin typeface="Arial"/>
                <a:cs typeface="Arial"/>
              </a:rPr>
              <a:t> (values), 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“Order”  </a:t>
            </a:r>
            <a:r>
              <a:rPr dirty="0" sz="1100" spc="-40">
                <a:latin typeface="Arial"/>
                <a:cs typeface="Arial"/>
              </a:rPr>
              <a:t>(highest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lowest).</a:t>
            </a:r>
            <a:endParaRPr sz="1100">
              <a:latin typeface="Arial"/>
              <a:cs typeface="Arial"/>
            </a:endParaRPr>
          </a:p>
          <a:p>
            <a:pPr marL="241300" marR="98425" indent="-228600">
              <a:lnSpc>
                <a:spcPct val="117300"/>
              </a:lnSpc>
              <a:spcBef>
                <a:spcPts val="990"/>
              </a:spcBef>
              <a:buAutoNum type="arabicPeriod" startAt="12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Within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top </a:t>
            </a:r>
            <a:r>
              <a:rPr dirty="0" sz="1100" spc="-5">
                <a:latin typeface="Arial"/>
                <a:cs typeface="Arial"/>
              </a:rPr>
              <a:t>tertile, </a:t>
            </a:r>
            <a:r>
              <a:rPr dirty="0" sz="1100" spc="-80">
                <a:latin typeface="Arial"/>
                <a:cs typeface="Arial"/>
              </a:rPr>
              <a:t>assign </a:t>
            </a:r>
            <a:r>
              <a:rPr dirty="0" sz="1100" spc="-20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55">
                <a:latin typeface="Arial"/>
                <a:cs typeface="Arial"/>
              </a:rPr>
              <a:t>above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current </a:t>
            </a:r>
            <a:r>
              <a:rPr dirty="0" sz="1100" spc="-45">
                <a:latin typeface="Arial"/>
                <a:cs typeface="Arial"/>
              </a:rPr>
              <a:t>median </a:t>
            </a:r>
            <a:r>
              <a:rPr dirty="0" sz="1100" spc="-125">
                <a:latin typeface="Arial"/>
                <a:cs typeface="Arial"/>
              </a:rPr>
              <a:t>SIR,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135">
                <a:latin typeface="Arial"/>
                <a:cs typeface="Arial"/>
              </a:rPr>
              <a:t>B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0">
                <a:latin typeface="Arial"/>
                <a:cs typeface="Arial"/>
              </a:rPr>
              <a:t>remaining 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80">
                <a:latin typeface="Arial"/>
                <a:cs typeface="Arial"/>
              </a:rPr>
              <a:t>less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45">
                <a:latin typeface="Arial"/>
                <a:cs typeface="Arial"/>
              </a:rPr>
              <a:t>equal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median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above </a:t>
            </a:r>
            <a:r>
              <a:rPr dirty="0" sz="1100" spc="-50">
                <a:latin typeface="Arial"/>
                <a:cs typeface="Arial"/>
              </a:rPr>
              <a:t>zero,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210">
                <a:latin typeface="Arial"/>
                <a:cs typeface="Arial"/>
              </a:rPr>
              <a:t>C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55">
                <a:latin typeface="Arial"/>
                <a:cs typeface="Arial"/>
              </a:rPr>
              <a:t>zero </a:t>
            </a:r>
            <a:r>
              <a:rPr dirty="0" sz="1100" spc="-15">
                <a:latin typeface="Arial"/>
                <a:cs typeface="Arial"/>
              </a:rPr>
              <a:t>(but 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missing).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Note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some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SIR;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include</a:t>
            </a:r>
            <a:r>
              <a:rPr dirty="0" sz="1100" spc="-45">
                <a:latin typeface="Arial"/>
                <a:cs typeface="Arial"/>
              </a:rPr>
              <a:t> these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strata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(see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step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15  </a:t>
            </a:r>
            <a:r>
              <a:rPr dirty="0" sz="1100" spc="-30">
                <a:latin typeface="Arial"/>
                <a:cs typeface="Arial"/>
              </a:rPr>
              <a:t>below).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12"/>
            </a:pPr>
            <a:endParaRPr sz="850">
              <a:latin typeface="Times New Roman"/>
              <a:cs typeface="Times New Roman"/>
            </a:endParaRPr>
          </a:p>
          <a:p>
            <a:pPr marL="241300" marR="350520" indent="-228600">
              <a:lnSpc>
                <a:spcPct val="116399"/>
              </a:lnSpc>
              <a:buAutoNum type="arabicPeriod" startAt="12"/>
              <a:tabLst>
                <a:tab pos="241300" algn="l"/>
              </a:tabLst>
            </a:pPr>
            <a:r>
              <a:rPr dirty="0" sz="1100" spc="-55">
                <a:latin typeface="Arial"/>
                <a:cs typeface="Arial"/>
              </a:rPr>
              <a:t>Re-sort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within </a:t>
            </a:r>
            <a:r>
              <a:rPr dirty="0" u="sng" sz="11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stratum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A, </a:t>
            </a:r>
            <a:r>
              <a:rPr dirty="0" sz="1100" spc="-85">
                <a:latin typeface="Arial"/>
                <a:cs typeface="Arial"/>
              </a:rPr>
              <a:t>B,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25">
                <a:latin typeface="Arial"/>
                <a:cs typeface="Arial"/>
              </a:rPr>
              <a:t>C,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75">
                <a:latin typeface="Arial"/>
                <a:cs typeface="Arial"/>
              </a:rPr>
              <a:t>numExp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45">
                <a:latin typeface="Arial"/>
                <a:cs typeface="Arial"/>
              </a:rPr>
              <a:t>highest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lowest. </a:t>
            </a:r>
            <a:r>
              <a:rPr dirty="0" sz="1100" spc="-9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25">
                <a:latin typeface="Arial"/>
                <a:cs typeface="Arial"/>
              </a:rPr>
              <a:t>just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5">
                <a:latin typeface="Arial"/>
                <a:cs typeface="Arial"/>
              </a:rPr>
              <a:t>time,  </a:t>
            </a:r>
            <a:r>
              <a:rPr dirty="0" sz="1100" spc="-25">
                <a:latin typeface="Arial"/>
                <a:cs typeface="Arial"/>
              </a:rPr>
              <a:t>highlight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entire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stratum,</a:t>
            </a:r>
            <a:r>
              <a:rPr dirty="0" sz="1100" spc="-50">
                <a:latin typeface="Arial"/>
                <a:cs typeface="Arial"/>
              </a:rPr>
              <a:t> 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click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“Data,”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“Sort;”</a:t>
            </a:r>
            <a:r>
              <a:rPr dirty="0" sz="1100" spc="-60">
                <a:latin typeface="Arial"/>
                <a:cs typeface="Arial"/>
              </a:rPr>
              <a:t> Column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“Sort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by”</a:t>
            </a:r>
            <a:r>
              <a:rPr dirty="0" sz="1100" spc="-50">
                <a:latin typeface="Arial"/>
                <a:cs typeface="Arial"/>
              </a:rPr>
              <a:t> (select</a:t>
            </a:r>
            <a:endParaRPr sz="1100">
              <a:latin typeface="Arial"/>
              <a:cs typeface="Arial"/>
            </a:endParaRPr>
          </a:p>
          <a:p>
            <a:pPr marL="240665" marR="180975">
              <a:lnSpc>
                <a:spcPts val="1560"/>
              </a:lnSpc>
              <a:spcBef>
                <a:spcPts val="80"/>
              </a:spcBef>
            </a:pPr>
            <a:r>
              <a:rPr dirty="0" sz="1100" spc="-50">
                <a:latin typeface="Arial"/>
                <a:cs typeface="Arial"/>
              </a:rPr>
              <a:t>numExp),“Sort </a:t>
            </a:r>
            <a:r>
              <a:rPr dirty="0" sz="1100" spc="-30">
                <a:latin typeface="Arial"/>
                <a:cs typeface="Arial"/>
              </a:rPr>
              <a:t>On” </a:t>
            </a:r>
            <a:r>
              <a:rPr dirty="0" sz="1100" spc="-55">
                <a:latin typeface="Arial"/>
                <a:cs typeface="Arial"/>
              </a:rPr>
              <a:t>(values), and </a:t>
            </a:r>
            <a:r>
              <a:rPr dirty="0" sz="1100" spc="-5">
                <a:latin typeface="Arial"/>
                <a:cs typeface="Arial"/>
              </a:rPr>
              <a:t>“Order” </a:t>
            </a:r>
            <a:r>
              <a:rPr dirty="0" sz="1100" spc="-40">
                <a:latin typeface="Arial"/>
                <a:cs typeface="Arial"/>
              </a:rPr>
              <a:t>(highest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lowest). </a:t>
            </a:r>
            <a:r>
              <a:rPr dirty="0" sz="1100" spc="-70">
                <a:latin typeface="Arial"/>
                <a:cs typeface="Arial"/>
              </a:rPr>
              <a:t>Repeat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70">
                <a:latin typeface="Arial"/>
                <a:cs typeface="Arial"/>
              </a:rPr>
              <a:t>process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next </a:t>
            </a:r>
            <a:r>
              <a:rPr dirty="0" sz="1100" spc="5">
                <a:latin typeface="Arial"/>
                <a:cs typeface="Arial"/>
              </a:rPr>
              <a:t>two </a:t>
            </a:r>
            <a:r>
              <a:rPr dirty="0" sz="1100" spc="-30">
                <a:latin typeface="Arial"/>
                <a:cs typeface="Arial"/>
              </a:rPr>
              <a:t>strata, </a:t>
            </a:r>
            <a:r>
              <a:rPr dirty="0" sz="1100" spc="-40">
                <a:latin typeface="Arial"/>
                <a:cs typeface="Arial"/>
              </a:rPr>
              <a:t>one-by-  one.</a:t>
            </a:r>
            <a:endParaRPr sz="1100">
              <a:latin typeface="Arial"/>
              <a:cs typeface="Arial"/>
            </a:endParaRPr>
          </a:p>
          <a:p>
            <a:pPr marL="241300" marR="19050" indent="-228600">
              <a:lnSpc>
                <a:spcPct val="117200"/>
              </a:lnSpc>
              <a:spcBef>
                <a:spcPts val="894"/>
              </a:spcBef>
              <a:buAutoNum type="arabicPeriod" startAt="14"/>
              <a:tabLst>
                <a:tab pos="241300" algn="l"/>
              </a:tabLst>
            </a:pPr>
            <a:r>
              <a:rPr dirty="0" sz="1100" spc="-80">
                <a:latin typeface="Arial"/>
                <a:cs typeface="Arial"/>
              </a:rPr>
              <a:t>Assign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55">
                <a:latin typeface="Arial"/>
                <a:cs typeface="Arial"/>
              </a:rPr>
              <a:t>Targeted Selection Numbers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facilities,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45">
                <a:latin typeface="Arial"/>
                <a:cs typeface="Arial"/>
              </a:rPr>
              <a:t>selecting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highest available </a:t>
            </a:r>
            <a:r>
              <a:rPr dirty="0" sz="1100" spc="-75">
                <a:latin typeface="Arial"/>
                <a:cs typeface="Arial"/>
              </a:rPr>
              <a:t>numExp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 </a:t>
            </a:r>
            <a:r>
              <a:rPr dirty="0" sz="1100" spc="-20">
                <a:latin typeface="Arial"/>
                <a:cs typeface="Arial"/>
              </a:rPr>
              <a:t>stratum </a:t>
            </a:r>
            <a:r>
              <a:rPr dirty="0" sz="1100" spc="-25">
                <a:latin typeface="Arial"/>
                <a:cs typeface="Arial"/>
              </a:rPr>
              <a:t>alternating </a:t>
            </a:r>
            <a:r>
              <a:rPr dirty="0" sz="1100" spc="-65">
                <a:latin typeface="Arial"/>
                <a:cs typeface="Arial"/>
              </a:rPr>
              <a:t>A, </a:t>
            </a:r>
            <a:r>
              <a:rPr dirty="0" sz="1100" spc="-85">
                <a:latin typeface="Arial"/>
                <a:cs typeface="Arial"/>
              </a:rPr>
              <a:t>B,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20">
                <a:latin typeface="Arial"/>
                <a:cs typeface="Arial"/>
              </a:rPr>
              <a:t>C.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example,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60">
                <a:latin typeface="Arial"/>
                <a:cs typeface="Arial"/>
              </a:rPr>
              <a:t>#1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highest </a:t>
            </a:r>
            <a:r>
              <a:rPr dirty="0" sz="1100" spc="-75">
                <a:latin typeface="Arial"/>
                <a:cs typeface="Arial"/>
              </a:rPr>
              <a:t>numExp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20">
                <a:latin typeface="Arial"/>
                <a:cs typeface="Arial"/>
              </a:rPr>
              <a:t>stratum </a:t>
            </a:r>
            <a:r>
              <a:rPr dirty="0" sz="1100" spc="-65">
                <a:latin typeface="Arial"/>
                <a:cs typeface="Arial"/>
              </a:rPr>
              <a:t>A,  </a:t>
            </a:r>
            <a:r>
              <a:rPr dirty="0" sz="1100" spc="-25">
                <a:latin typeface="Arial"/>
                <a:cs typeface="Arial"/>
              </a:rPr>
              <a:t>facility#2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highest </a:t>
            </a:r>
            <a:r>
              <a:rPr dirty="0" sz="1100" spc="-75">
                <a:latin typeface="Arial"/>
                <a:cs typeface="Arial"/>
              </a:rPr>
              <a:t>numExp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20">
                <a:latin typeface="Arial"/>
                <a:cs typeface="Arial"/>
              </a:rPr>
              <a:t>stratum </a:t>
            </a:r>
            <a:r>
              <a:rPr dirty="0" sz="1100" spc="-90">
                <a:latin typeface="Arial"/>
                <a:cs typeface="Arial"/>
              </a:rPr>
              <a:t>B,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#3 </a:t>
            </a:r>
            <a:r>
              <a:rPr dirty="0" sz="1100" spc="-20">
                <a:latin typeface="Arial"/>
                <a:cs typeface="Arial"/>
              </a:rPr>
              <a:t>the facility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highest </a:t>
            </a:r>
            <a:r>
              <a:rPr dirty="0" sz="1100" spc="-75">
                <a:latin typeface="Arial"/>
                <a:cs typeface="Arial"/>
              </a:rPr>
              <a:t>numExp </a:t>
            </a:r>
            <a:r>
              <a:rPr dirty="0" sz="1100" spc="-10">
                <a:latin typeface="Arial"/>
                <a:cs typeface="Arial"/>
              </a:rPr>
              <a:t>from 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120">
                <a:latin typeface="Arial"/>
                <a:cs typeface="Arial"/>
              </a:rPr>
              <a:t>C. </a:t>
            </a:r>
            <a:r>
              <a:rPr dirty="0" sz="1100" spc="-45">
                <a:latin typeface="Arial"/>
                <a:cs typeface="Arial"/>
              </a:rPr>
              <a:t>Return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70">
                <a:latin typeface="Arial"/>
                <a:cs typeface="Arial"/>
              </a:rPr>
              <a:t>assign#4)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next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65">
                <a:latin typeface="Arial"/>
                <a:cs typeface="Arial"/>
              </a:rPr>
              <a:t>A, </a:t>
            </a:r>
            <a:r>
              <a:rPr dirty="0" sz="1100" spc="-80">
                <a:latin typeface="Arial"/>
                <a:cs typeface="Arial"/>
              </a:rPr>
              <a:t>assign </a:t>
            </a:r>
            <a:r>
              <a:rPr dirty="0" sz="1100" spc="-60">
                <a:latin typeface="Arial"/>
                <a:cs typeface="Arial"/>
              </a:rPr>
              <a:t>#5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next </a:t>
            </a:r>
            <a:r>
              <a:rPr dirty="0" sz="1100" spc="-15">
                <a:latin typeface="Arial"/>
                <a:cs typeface="Arial"/>
              </a:rPr>
              <a:t>facility in 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85">
                <a:latin typeface="Arial"/>
                <a:cs typeface="Arial"/>
              </a:rPr>
              <a:t>B,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60">
                <a:latin typeface="Arial"/>
                <a:cs typeface="Arial"/>
              </a:rPr>
              <a:t>#6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next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114">
                <a:latin typeface="Arial"/>
                <a:cs typeface="Arial"/>
              </a:rPr>
              <a:t>C. </a:t>
            </a:r>
            <a:r>
              <a:rPr dirty="0" sz="1100" spc="-45">
                <a:latin typeface="Arial"/>
                <a:cs typeface="Arial"/>
              </a:rPr>
              <a:t>Continue </a:t>
            </a:r>
            <a:r>
              <a:rPr dirty="0" sz="1100" spc="-25">
                <a:latin typeface="Arial"/>
                <a:cs typeface="Arial"/>
              </a:rPr>
              <a:t>alternating </a:t>
            </a:r>
            <a:r>
              <a:rPr dirty="0" sz="1100" spc="-30">
                <a:latin typeface="Arial"/>
                <a:cs typeface="Arial"/>
              </a:rPr>
              <a:t>strata </a:t>
            </a:r>
            <a:r>
              <a:rPr dirty="0" sz="1100">
                <a:latin typeface="Arial"/>
                <a:cs typeface="Arial"/>
              </a:rPr>
              <a:t>until </a:t>
            </a:r>
            <a:r>
              <a:rPr dirty="0" sz="1100" spc="-40">
                <a:latin typeface="Arial"/>
                <a:cs typeface="Arial"/>
              </a:rPr>
              <a:t>no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35">
                <a:latin typeface="Arial"/>
                <a:cs typeface="Arial"/>
              </a:rPr>
              <a:t>remain 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target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(18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50">
                <a:latin typeface="Arial"/>
                <a:cs typeface="Arial"/>
              </a:rPr>
              <a:t>21) is reached.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needed, </a:t>
            </a:r>
            <a:r>
              <a:rPr dirty="0" sz="1100" spc="-30">
                <a:latin typeface="Arial"/>
                <a:cs typeface="Arial"/>
              </a:rPr>
              <a:t>repeat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65">
                <a:latin typeface="Arial"/>
                <a:cs typeface="Arial"/>
              </a:rPr>
              <a:t>process </a:t>
            </a:r>
            <a:r>
              <a:rPr dirty="0" sz="1100" spc="-55">
                <a:latin typeface="Arial"/>
                <a:cs typeface="Arial"/>
              </a:rPr>
              <a:t>(steps  </a:t>
            </a:r>
            <a:r>
              <a:rPr dirty="0" sz="1100" spc="-50">
                <a:latin typeface="Arial"/>
                <a:cs typeface="Arial"/>
              </a:rPr>
              <a:t>11-14)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using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second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third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tertile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based </a:t>
            </a:r>
            <a:r>
              <a:rPr dirty="0" sz="1100" spc="-40">
                <a:latin typeface="Arial"/>
                <a:cs typeface="Arial"/>
              </a:rPr>
              <a:t>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exposure.</a:t>
            </a:r>
            <a:endParaRPr sz="1100">
              <a:latin typeface="Arial"/>
              <a:cs typeface="Arial"/>
            </a:endParaRPr>
          </a:p>
          <a:p>
            <a:pPr marL="241300" marR="58419" indent="-228600">
              <a:lnSpc>
                <a:spcPct val="117100"/>
              </a:lnSpc>
              <a:spcBef>
                <a:spcPts val="985"/>
              </a:spcBef>
              <a:buAutoNum type="arabicPeriod" startAt="14"/>
              <a:tabLst>
                <a:tab pos="241300" algn="l"/>
              </a:tabLst>
            </a:pPr>
            <a:r>
              <a:rPr dirty="0" sz="1100" spc="-80">
                <a:latin typeface="Arial"/>
                <a:cs typeface="Arial"/>
              </a:rPr>
              <a:t>Once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40">
                <a:latin typeface="Arial"/>
                <a:cs typeface="Arial"/>
              </a:rPr>
              <a:t>hospitals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75">
                <a:latin typeface="Arial"/>
                <a:cs typeface="Arial"/>
              </a:rPr>
              <a:t>assigned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prioritized, </a:t>
            </a:r>
            <a:r>
              <a:rPr dirty="0" sz="1100" spc="-45">
                <a:latin typeface="Arial"/>
                <a:cs typeface="Arial"/>
              </a:rPr>
              <a:t>evaluate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0">
                <a:latin typeface="Arial"/>
                <a:cs typeface="Arial"/>
              </a:rPr>
              <a:t>fewer </a:t>
            </a:r>
            <a:r>
              <a:rPr dirty="0" sz="1100" spc="-50">
                <a:latin typeface="Arial"/>
                <a:cs typeface="Arial"/>
              </a:rPr>
              <a:t>expected events. </a:t>
            </a:r>
            <a:r>
              <a:rPr dirty="0" sz="1100" spc="-35">
                <a:latin typeface="Arial"/>
                <a:cs typeface="Arial"/>
              </a:rPr>
              <a:t>In  </a:t>
            </a:r>
            <a:r>
              <a:rPr dirty="0" sz="1100" spc="-40">
                <a:latin typeface="Arial"/>
                <a:cs typeface="Arial"/>
              </a:rPr>
              <a:t>hospitals </a:t>
            </a:r>
            <a:r>
              <a:rPr dirty="0" sz="1100" spc="-30">
                <a:latin typeface="Arial"/>
                <a:cs typeface="Arial"/>
              </a:rPr>
              <a:t>where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5">
                <a:latin typeface="Arial"/>
                <a:cs typeface="Arial"/>
              </a:rPr>
              <a:t>does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45">
                <a:latin typeface="Arial"/>
                <a:cs typeface="Arial"/>
              </a:rPr>
              <a:t>calculate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70">
                <a:latin typeface="Arial"/>
                <a:cs typeface="Arial"/>
              </a:rPr>
              <a:t>(because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predicted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80">
                <a:latin typeface="Arial"/>
                <a:cs typeface="Arial"/>
              </a:rPr>
              <a:t>less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45">
                <a:latin typeface="Arial"/>
                <a:cs typeface="Arial"/>
              </a:rPr>
              <a:t>one),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5">
                <a:latin typeface="Arial"/>
                <a:cs typeface="Arial"/>
              </a:rPr>
              <a:t>different </a:t>
            </a:r>
            <a:r>
              <a:rPr dirty="0" sz="1100" spc="-25">
                <a:latin typeface="Arial"/>
                <a:cs typeface="Arial"/>
              </a:rPr>
              <a:t>method </a:t>
            </a:r>
            <a:r>
              <a:rPr dirty="0" sz="1100" spc="-20">
                <a:latin typeface="Arial"/>
                <a:cs typeface="Arial"/>
              </a:rPr>
              <a:t>rather </a:t>
            </a:r>
            <a:r>
              <a:rPr dirty="0" sz="1100" spc="-30">
                <a:latin typeface="Arial"/>
                <a:cs typeface="Arial"/>
              </a:rPr>
              <a:t>than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above </a:t>
            </a:r>
            <a:r>
              <a:rPr dirty="0" sz="1100" spc="-25">
                <a:latin typeface="Arial"/>
                <a:cs typeface="Arial"/>
              </a:rPr>
              <a:t>method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stratifying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0">
                <a:latin typeface="Arial"/>
                <a:cs typeface="Arial"/>
              </a:rPr>
              <a:t>used.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value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calculated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55">
                <a:latin typeface="Arial"/>
                <a:cs typeface="Arial"/>
              </a:rPr>
              <a:t>exceedingly </a:t>
            </a:r>
            <a:r>
              <a:rPr dirty="0" sz="1100" spc="-45">
                <a:latin typeface="Arial"/>
                <a:cs typeface="Arial"/>
              </a:rPr>
              <a:t>imprecise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expected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75">
                <a:latin typeface="Arial"/>
                <a:cs typeface="Arial"/>
              </a:rPr>
              <a:t>less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45">
                <a:latin typeface="Arial"/>
                <a:cs typeface="Arial"/>
              </a:rPr>
              <a:t>one,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single 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30">
                <a:latin typeface="Arial"/>
                <a:cs typeface="Arial"/>
              </a:rPr>
              <a:t>result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very high </a:t>
            </a:r>
            <a:r>
              <a:rPr dirty="0" sz="1100" spc="-125">
                <a:latin typeface="Arial"/>
                <a:cs typeface="Arial"/>
              </a:rPr>
              <a:t>SIR.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5">
                <a:latin typeface="Arial"/>
                <a:cs typeface="Arial"/>
              </a:rPr>
              <a:t>additional facilities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5">
                <a:latin typeface="Arial"/>
                <a:cs typeface="Arial"/>
              </a:rPr>
              <a:t>needed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15">
                <a:latin typeface="Arial"/>
                <a:cs typeface="Arial"/>
              </a:rPr>
              <a:t>prioritize  </a:t>
            </a:r>
            <a:r>
              <a:rPr dirty="0" sz="1100" spc="-20">
                <a:latin typeface="Arial"/>
                <a:cs typeface="Arial"/>
              </a:rPr>
              <a:t>them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based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highest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descending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delta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count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(only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calculated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SIR).</a:t>
            </a:r>
            <a:endParaRPr sz="1100">
              <a:latin typeface="Arial"/>
              <a:cs typeface="Arial"/>
            </a:endParaRPr>
          </a:p>
          <a:p>
            <a:pPr marL="241300" marR="5080" indent="-228600">
              <a:lnSpc>
                <a:spcPct val="118200"/>
              </a:lnSpc>
              <a:spcBef>
                <a:spcPts val="969"/>
              </a:spcBef>
              <a:buAutoNum type="arabicPeriod" startAt="14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5">
                <a:latin typeface="Arial"/>
                <a:cs typeface="Arial"/>
              </a:rPr>
              <a:t>complete, </a:t>
            </a:r>
            <a:r>
              <a:rPr dirty="0" sz="1100" spc="-140">
                <a:latin typeface="Arial"/>
                <a:cs typeface="Arial"/>
              </a:rPr>
              <a:t>ALL </a:t>
            </a:r>
            <a:r>
              <a:rPr dirty="0" sz="1100" spc="-40">
                <a:latin typeface="Arial"/>
                <a:cs typeface="Arial"/>
              </a:rPr>
              <a:t>remaining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135">
                <a:latin typeface="Arial"/>
                <a:cs typeface="Arial"/>
              </a:rPr>
              <a:t>ALL </a:t>
            </a:r>
            <a:r>
              <a:rPr dirty="0" sz="1100" spc="-15">
                <a:latin typeface="Arial"/>
                <a:cs typeface="Arial"/>
              </a:rPr>
              <a:t>tertiles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subject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random selection 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25">
                <a:latin typeface="Arial"/>
                <a:cs typeface="Arial"/>
              </a:rPr>
              <a:t>5%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rule.</a:t>
            </a:r>
            <a:endParaRPr sz="1100">
              <a:latin typeface="Arial"/>
              <a:cs typeface="Arial"/>
            </a:endParaRPr>
          </a:p>
          <a:p>
            <a:pPr algn="just" marL="241300" marR="66675" indent="-228600">
              <a:lnSpc>
                <a:spcPct val="117300"/>
              </a:lnSpc>
              <a:spcBef>
                <a:spcPts val="985"/>
              </a:spcBef>
              <a:buAutoNum type="arabicPeriod" startAt="14"/>
              <a:tabLst>
                <a:tab pos="241300" algn="l"/>
              </a:tabLst>
            </a:pPr>
            <a:r>
              <a:rPr dirty="0" sz="1100" spc="-75">
                <a:latin typeface="Arial"/>
                <a:cs typeface="Arial"/>
              </a:rPr>
              <a:t>This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basic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minor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modifications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six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metrics,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identify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45">
                <a:latin typeface="Arial"/>
                <a:cs typeface="Arial"/>
              </a:rPr>
              <a:t>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highly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exposed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therefore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risk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HAIs)</a:t>
            </a:r>
            <a:r>
              <a:rPr dirty="0" sz="1100" spc="-55">
                <a:latin typeface="Arial"/>
                <a:cs typeface="Arial"/>
              </a:rPr>
              <a:t> 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characterize </a:t>
            </a:r>
            <a:r>
              <a:rPr dirty="0" sz="1100" spc="-5">
                <a:latin typeface="Arial"/>
                <a:cs typeface="Arial"/>
              </a:rPr>
              <a:t>their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performance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5">
                <a:latin typeface="Arial"/>
                <a:cs typeface="Arial"/>
              </a:rPr>
              <a:t>SIR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rank </a:t>
            </a:r>
            <a:r>
              <a:rPr dirty="0" sz="1100" spc="-20">
                <a:latin typeface="Arial"/>
                <a:cs typeface="Arial"/>
              </a:rPr>
              <a:t>them 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2083" y="6756603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457200"/>
            <a:ext cx="8161020" cy="5989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61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727013"/>
            <a:ext cx="5894705" cy="828865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About </a:t>
            </a:r>
            <a:r>
              <a:rPr dirty="0" sz="1600" spc="-90" b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600" spc="-4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265" b="1">
                <a:solidFill>
                  <a:srgbClr val="4F81BC"/>
                </a:solidFill>
                <a:latin typeface="Georgia"/>
                <a:cs typeface="Georgia"/>
              </a:rPr>
              <a:t>NHSN </a:t>
            </a: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External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Validation </a:t>
            </a:r>
            <a:r>
              <a:rPr dirty="0" sz="1600" spc="-125" b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600" spc="1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00" b="1">
                <a:solidFill>
                  <a:srgbClr val="4F81BC"/>
                </a:solidFill>
                <a:latin typeface="Georgia"/>
                <a:cs typeface="Georgia"/>
              </a:rPr>
              <a:t>Toolkit</a:t>
            </a:r>
            <a:endParaRPr sz="1600">
              <a:latin typeface="Georgia"/>
              <a:cs typeface="Georgia"/>
            </a:endParaRPr>
          </a:p>
          <a:p>
            <a:pPr marL="12700" marR="6985">
              <a:lnSpc>
                <a:spcPct val="117100"/>
              </a:lnSpc>
              <a:spcBef>
                <a:spcPts val="50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0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Toolkit </a:t>
            </a:r>
            <a:r>
              <a:rPr dirty="0" sz="1100" spc="-45">
                <a:latin typeface="Arial"/>
                <a:cs typeface="Arial"/>
              </a:rPr>
              <a:t>provides </a:t>
            </a:r>
            <a:r>
              <a:rPr dirty="0" sz="1100" spc="-55">
                <a:latin typeface="Arial"/>
                <a:cs typeface="Arial"/>
              </a:rPr>
              <a:t>guidance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validation.  </a:t>
            </a:r>
            <a:r>
              <a:rPr dirty="0" sz="1100" spc="-65">
                <a:latin typeface="Arial"/>
                <a:cs typeface="Arial"/>
              </a:rPr>
              <a:t>Like </a:t>
            </a:r>
            <a:r>
              <a:rPr dirty="0" sz="1100" spc="-55">
                <a:latin typeface="Arial"/>
                <a:cs typeface="Arial"/>
              </a:rPr>
              <a:t>2015, </a:t>
            </a:r>
            <a:r>
              <a:rPr dirty="0" sz="1100" spc="-185">
                <a:latin typeface="Arial"/>
                <a:cs typeface="Arial"/>
              </a:rPr>
              <a:t>CDC </a:t>
            </a:r>
            <a:r>
              <a:rPr dirty="0" sz="1100" spc="-45">
                <a:latin typeface="Arial"/>
                <a:cs typeface="Arial"/>
              </a:rPr>
              <a:t>provides </a:t>
            </a:r>
            <a:r>
              <a:rPr dirty="0" sz="1100" spc="-55">
                <a:latin typeface="Arial"/>
                <a:cs typeface="Arial"/>
              </a:rPr>
              <a:t>guidance and </a:t>
            </a:r>
            <a:r>
              <a:rPr dirty="0" sz="1100" spc="-25">
                <a:latin typeface="Arial"/>
                <a:cs typeface="Arial"/>
              </a:rPr>
              <a:t>tools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5">
                <a:latin typeface="Arial"/>
                <a:cs typeface="Arial"/>
              </a:rPr>
              <a:t>six </a:t>
            </a:r>
            <a:r>
              <a:rPr dirty="0" sz="1100" spc="-50">
                <a:latin typeface="Arial"/>
                <a:cs typeface="Arial"/>
              </a:rPr>
              <a:t>healthcare-associated </a:t>
            </a:r>
            <a:r>
              <a:rPr dirty="0" sz="1100" spc="-15">
                <a:latin typeface="Arial"/>
                <a:cs typeface="Arial"/>
              </a:rPr>
              <a:t>infection </a:t>
            </a:r>
            <a:r>
              <a:rPr dirty="0" sz="1100" spc="-65">
                <a:latin typeface="Arial"/>
                <a:cs typeface="Arial"/>
              </a:rPr>
              <a:t>(HAI)  </a:t>
            </a:r>
            <a:r>
              <a:rPr dirty="0" sz="1100" spc="-30">
                <a:latin typeface="Arial"/>
                <a:cs typeface="Arial"/>
              </a:rPr>
              <a:t>metrics: </a:t>
            </a:r>
            <a:r>
              <a:rPr dirty="0" sz="1100" spc="-130">
                <a:latin typeface="Arial"/>
                <a:cs typeface="Arial"/>
              </a:rPr>
              <a:t>CLABSI, </a:t>
            </a:r>
            <a:r>
              <a:rPr dirty="0" sz="1100" spc="-50">
                <a:latin typeface="Arial"/>
                <a:cs typeface="Arial"/>
              </a:rPr>
              <a:t>Catheter-Associated </a:t>
            </a:r>
            <a:r>
              <a:rPr dirty="0" sz="1100" spc="-35">
                <a:latin typeface="Arial"/>
                <a:cs typeface="Arial"/>
              </a:rPr>
              <a:t>Urinary </a:t>
            </a:r>
            <a:r>
              <a:rPr dirty="0" sz="1100" spc="-50">
                <a:latin typeface="Arial"/>
                <a:cs typeface="Arial"/>
              </a:rPr>
              <a:t>Tract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85">
                <a:latin typeface="Arial"/>
                <a:cs typeface="Arial"/>
              </a:rPr>
              <a:t>(CAUTI),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65">
                <a:latin typeface="Arial"/>
                <a:cs typeface="Arial"/>
              </a:rPr>
              <a:t>Surgical </a:t>
            </a:r>
            <a:r>
              <a:rPr dirty="0" sz="1100" spc="-60">
                <a:latin typeface="Arial"/>
                <a:cs typeface="Arial"/>
              </a:rPr>
              <a:t>Site </a:t>
            </a:r>
            <a:r>
              <a:rPr dirty="0" sz="1100" spc="-35">
                <a:latin typeface="Arial"/>
                <a:cs typeface="Arial"/>
              </a:rPr>
              <a:t>Infections  </a:t>
            </a:r>
            <a:r>
              <a:rPr dirty="0" sz="1100" spc="-20">
                <a:latin typeface="Arial"/>
                <a:cs typeface="Arial"/>
              </a:rPr>
              <a:t>(following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120">
                <a:latin typeface="Arial"/>
                <a:cs typeface="Arial"/>
              </a:rPr>
              <a:t>(COLO)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abdominal hysterectomy </a:t>
            </a:r>
            <a:r>
              <a:rPr dirty="0" sz="1100" spc="-130">
                <a:latin typeface="Arial"/>
                <a:cs typeface="Arial"/>
              </a:rPr>
              <a:t>(HYST) </a:t>
            </a:r>
            <a:r>
              <a:rPr dirty="0" sz="1100" spc="-45">
                <a:latin typeface="Arial"/>
                <a:cs typeface="Arial"/>
              </a:rPr>
              <a:t>procedures), </a:t>
            </a:r>
            <a:r>
              <a:rPr dirty="0" sz="1100" spc="-30">
                <a:latin typeface="Arial"/>
                <a:cs typeface="Arial"/>
              </a:rPr>
              <a:t>Methicillin-Resistant  </a:t>
            </a:r>
            <a:r>
              <a:rPr dirty="0" sz="1100" spc="-70" i="1">
                <a:latin typeface="Arial"/>
                <a:cs typeface="Arial"/>
              </a:rPr>
              <a:t>Staphylococcus </a:t>
            </a:r>
            <a:r>
              <a:rPr dirty="0" sz="1100" spc="-60" i="1">
                <a:latin typeface="Arial"/>
                <a:cs typeface="Arial"/>
              </a:rPr>
              <a:t>aureus </a:t>
            </a:r>
            <a:r>
              <a:rPr dirty="0" sz="1100" spc="-100">
                <a:latin typeface="Arial"/>
                <a:cs typeface="Arial"/>
              </a:rPr>
              <a:t>(MRSA) </a:t>
            </a:r>
            <a:r>
              <a:rPr dirty="0" sz="1100" spc="-5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5">
                <a:latin typeface="Arial"/>
                <a:cs typeface="Arial"/>
              </a:rPr>
              <a:t>Event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 i="1">
                <a:latin typeface="Arial"/>
                <a:cs typeface="Arial"/>
              </a:rPr>
              <a:t>Clostridium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90">
                <a:latin typeface="Arial"/>
                <a:cs typeface="Arial"/>
              </a:rPr>
              <a:t>(CDI) </a:t>
            </a:r>
            <a:r>
              <a:rPr dirty="0" sz="1100" spc="-85">
                <a:latin typeface="Arial"/>
                <a:cs typeface="Arial"/>
              </a:rPr>
              <a:t>LabID 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25">
                <a:latin typeface="Arial"/>
                <a:cs typeface="Arial"/>
              </a:rPr>
              <a:t>validation.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guidance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tools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35">
                <a:latin typeface="Arial"/>
                <a:cs typeface="Arial"/>
              </a:rPr>
              <a:t>were </a:t>
            </a:r>
            <a:r>
              <a:rPr dirty="0" sz="1100" spc="-60">
                <a:latin typeface="Arial"/>
                <a:cs typeface="Arial"/>
              </a:rPr>
              <a:t>designed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work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40">
                <a:latin typeface="Arial"/>
                <a:cs typeface="Arial"/>
              </a:rPr>
              <a:t>settings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50">
                <a:latin typeface="Arial"/>
                <a:cs typeface="Arial"/>
              </a:rPr>
              <a:t>and beyond </a:t>
            </a:r>
            <a:r>
              <a:rPr dirty="0" sz="1100" spc="-40">
                <a:latin typeface="Arial"/>
                <a:cs typeface="Arial"/>
              </a:rPr>
              <a:t>acute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40">
                <a:latin typeface="Arial"/>
                <a:cs typeface="Arial"/>
              </a:rPr>
              <a:t>hospitals;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0">
                <a:latin typeface="Arial"/>
                <a:cs typeface="Arial"/>
              </a:rPr>
              <a:t>appropriate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long-term  </a:t>
            </a:r>
            <a:r>
              <a:rPr dirty="0" sz="1100" spc="-45">
                <a:latin typeface="Arial"/>
                <a:cs typeface="Arial"/>
              </a:rPr>
              <a:t>acute </a:t>
            </a:r>
            <a:r>
              <a:rPr dirty="0" sz="1100" spc="-60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hospitals </a:t>
            </a:r>
            <a:r>
              <a:rPr dirty="0" sz="1100" spc="-120">
                <a:latin typeface="Arial"/>
                <a:cs typeface="Arial"/>
              </a:rPr>
              <a:t>(LTACs, </a:t>
            </a:r>
            <a:r>
              <a:rPr dirty="0" sz="1100" spc="-25">
                <a:latin typeface="Arial"/>
                <a:cs typeface="Arial"/>
              </a:rPr>
              <a:t>termed long-term </a:t>
            </a:r>
            <a:r>
              <a:rPr dirty="0" sz="1100" spc="-55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hospitals by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Centers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0">
                <a:latin typeface="Arial"/>
                <a:cs typeface="Arial"/>
              </a:rPr>
              <a:t>Medicare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Medicaid  </a:t>
            </a:r>
            <a:r>
              <a:rPr dirty="0" sz="1100" spc="-75">
                <a:latin typeface="Arial"/>
                <a:cs typeface="Arial"/>
              </a:rPr>
              <a:t>Services, </a:t>
            </a:r>
            <a:r>
              <a:rPr dirty="0" sz="1100" spc="-100">
                <a:latin typeface="Arial"/>
                <a:cs typeface="Arial"/>
              </a:rPr>
              <a:t>CMS),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30">
                <a:latin typeface="Arial"/>
                <a:cs typeface="Arial"/>
              </a:rPr>
              <a:t>appropriate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0">
                <a:latin typeface="Arial"/>
                <a:cs typeface="Arial"/>
              </a:rPr>
              <a:t>LTACs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inpatient rehabilitation </a:t>
            </a:r>
            <a:r>
              <a:rPr dirty="0" sz="1100" spc="-25">
                <a:latin typeface="Arial"/>
                <a:cs typeface="Arial"/>
              </a:rPr>
              <a:t>facilities  </a:t>
            </a:r>
            <a:r>
              <a:rPr dirty="0" sz="1100" spc="-90">
                <a:latin typeface="Arial"/>
                <a:cs typeface="Arial"/>
              </a:rPr>
              <a:t>(IRFs).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purpose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30">
                <a:latin typeface="Arial"/>
                <a:cs typeface="Arial"/>
              </a:rPr>
              <a:t>high-quality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through </a:t>
            </a:r>
            <a:r>
              <a:rPr dirty="0" sz="1100" spc="-30">
                <a:latin typeface="Arial"/>
                <a:cs typeface="Arial"/>
              </a:rPr>
              <a:t>accountability </a:t>
            </a:r>
            <a:r>
              <a:rPr dirty="0" sz="1100" spc="-50">
                <a:latin typeface="Arial"/>
                <a:cs typeface="Arial"/>
              </a:rPr>
              <a:t>and by  </a:t>
            </a:r>
            <a:r>
              <a:rPr dirty="0" sz="1100" spc="-20">
                <a:latin typeface="Arial"/>
                <a:cs typeface="Arial"/>
              </a:rPr>
              <a:t>identifying, </a:t>
            </a:r>
            <a:r>
              <a:rPr dirty="0" sz="1100" spc="-40">
                <a:latin typeface="Arial"/>
                <a:cs typeface="Arial"/>
              </a:rPr>
              <a:t>understanding,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correcting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0">
                <a:latin typeface="Arial"/>
                <a:cs typeface="Arial"/>
              </a:rPr>
              <a:t>problems.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focus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document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0">
                <a:latin typeface="Arial"/>
                <a:cs typeface="Arial"/>
              </a:rPr>
              <a:t>external 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facility-reported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30">
                <a:latin typeface="Arial"/>
                <a:cs typeface="Arial"/>
              </a:rPr>
              <a:t>health departments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0">
                <a:latin typeface="Arial"/>
                <a:cs typeface="Arial"/>
              </a:rPr>
              <a:t>other  </a:t>
            </a:r>
            <a:r>
              <a:rPr dirty="0" sz="1100" spc="-35">
                <a:latin typeface="Arial"/>
                <a:cs typeface="Arial"/>
              </a:rPr>
              <a:t>oversight </a:t>
            </a:r>
            <a:r>
              <a:rPr dirty="0" sz="1100" spc="-65">
                <a:latin typeface="Arial"/>
                <a:cs typeface="Arial"/>
              </a:rPr>
              <a:t>agencies.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50">
                <a:latin typeface="Arial"/>
                <a:cs typeface="Arial"/>
              </a:rPr>
              <a:t>separate </a:t>
            </a:r>
            <a:r>
              <a:rPr dirty="0" sz="1100" spc="-55">
                <a:latin typeface="Arial"/>
                <a:cs typeface="Arial"/>
              </a:rPr>
              <a:t>guidance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80">
                <a:latin typeface="Arial"/>
                <a:cs typeface="Arial"/>
              </a:rPr>
              <a:t>seek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conduct </a:t>
            </a:r>
            <a:r>
              <a:rPr dirty="0" sz="1100" spc="-20">
                <a:latin typeface="Arial"/>
                <a:cs typeface="Arial"/>
              </a:rPr>
              <a:t>internal </a:t>
            </a:r>
            <a:r>
              <a:rPr dirty="0" sz="1100" spc="-25">
                <a:latin typeface="Arial"/>
                <a:cs typeface="Arial"/>
              </a:rPr>
              <a:t>validation (quality  </a:t>
            </a:r>
            <a:r>
              <a:rPr dirty="0" sz="1100" spc="-65">
                <a:latin typeface="Arial"/>
                <a:cs typeface="Arial"/>
              </a:rPr>
              <a:t>assurance)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25">
                <a:latin typeface="Arial"/>
                <a:cs typeface="Arial"/>
              </a:rPr>
              <a:t>own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 spc="-20">
                <a:latin typeface="Arial"/>
                <a:cs typeface="Arial"/>
              </a:rPr>
              <a:t>at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http://www.cdc.gov/nhsn/validation/index.html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40005">
              <a:lnSpc>
                <a:spcPct val="117100"/>
              </a:lnSpc>
              <a:spcBef>
                <a:spcPts val="985"/>
              </a:spcBef>
            </a:pP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document </a:t>
            </a:r>
            <a:r>
              <a:rPr dirty="0" sz="1100" spc="-55">
                <a:latin typeface="Arial"/>
                <a:cs typeface="Arial"/>
              </a:rPr>
              <a:t>proposes </a:t>
            </a:r>
            <a:r>
              <a:rPr dirty="0" sz="1100" spc="-45">
                <a:latin typeface="Arial"/>
                <a:cs typeface="Arial"/>
              </a:rPr>
              <a:t>standard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30">
                <a:latin typeface="Arial"/>
                <a:cs typeface="Arial"/>
              </a:rPr>
              <a:t>health </a:t>
            </a:r>
            <a:r>
              <a:rPr dirty="0" sz="1100" spc="-35">
                <a:latin typeface="Arial"/>
                <a:cs typeface="Arial"/>
              </a:rPr>
              <a:t>departments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40">
                <a:latin typeface="Arial"/>
                <a:cs typeface="Arial"/>
              </a:rPr>
              <a:t>oversight </a:t>
            </a:r>
            <a:r>
              <a:rPr dirty="0" sz="1100" spc="-70">
                <a:latin typeface="Arial"/>
                <a:cs typeface="Arial"/>
              </a:rPr>
              <a:t>agencies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conduct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40">
                <a:latin typeface="Arial"/>
                <a:cs typeface="Arial"/>
              </a:rPr>
              <a:t>data. </a:t>
            </a:r>
            <a:r>
              <a:rPr dirty="0" sz="1100" spc="-50">
                <a:latin typeface="Arial"/>
                <a:cs typeface="Arial"/>
              </a:rPr>
              <a:t>Developing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standard </a:t>
            </a:r>
            <a:r>
              <a:rPr dirty="0" sz="1100" spc="-50">
                <a:latin typeface="Arial"/>
                <a:cs typeface="Arial"/>
              </a:rPr>
              <a:t>approach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data 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10">
                <a:latin typeface="Arial"/>
                <a:cs typeface="Arial"/>
              </a:rPr>
              <a:t>important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 spc="-25">
                <a:latin typeface="Arial"/>
                <a:cs typeface="Arial"/>
              </a:rPr>
              <a:t>nationwide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enhance </a:t>
            </a:r>
            <a:r>
              <a:rPr dirty="0" sz="1100" spc="-50">
                <a:latin typeface="Arial"/>
                <a:cs typeface="Arial"/>
              </a:rPr>
              <a:t>fairness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20">
                <a:latin typeface="Arial"/>
                <a:cs typeface="Arial"/>
              </a:rPr>
              <a:t>current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45">
                <a:latin typeface="Arial"/>
                <a:cs typeface="Arial"/>
              </a:rPr>
              <a:t>planned </a:t>
            </a:r>
            <a:r>
              <a:rPr dirty="0" sz="1100" spc="-35">
                <a:latin typeface="Arial"/>
                <a:cs typeface="Arial"/>
              </a:rPr>
              <a:t>reimbursement </a:t>
            </a:r>
            <a:r>
              <a:rPr dirty="0" sz="1100" spc="-50">
                <a:latin typeface="Arial"/>
                <a:cs typeface="Arial"/>
              </a:rPr>
              <a:t>programs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data. </a:t>
            </a:r>
            <a:r>
              <a:rPr dirty="0" sz="1100" spc="-65">
                <a:latin typeface="Arial"/>
                <a:cs typeface="Arial"/>
              </a:rPr>
              <a:t>States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45">
                <a:latin typeface="Arial"/>
                <a:cs typeface="Arial"/>
              </a:rPr>
              <a:t>vary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30">
                <a:latin typeface="Arial"/>
                <a:cs typeface="Arial"/>
              </a:rPr>
              <a:t>regulatory </a:t>
            </a:r>
            <a:r>
              <a:rPr dirty="0" sz="1100" spc="-20">
                <a:latin typeface="Arial"/>
                <a:cs typeface="Arial"/>
              </a:rPr>
              <a:t>authorities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50">
                <a:latin typeface="Arial"/>
                <a:cs typeface="Arial"/>
              </a:rPr>
              <a:t>capacities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">
                <a:latin typeface="Arial"/>
                <a:cs typeface="Arial"/>
              </a:rPr>
              <a:t>but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45">
                <a:latin typeface="Arial"/>
                <a:cs typeface="Arial"/>
              </a:rPr>
              <a:t>best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 spc="-30">
                <a:latin typeface="Arial"/>
                <a:cs typeface="Arial"/>
              </a:rPr>
              <a:t>equivalent </a:t>
            </a:r>
            <a:r>
              <a:rPr dirty="0" sz="1100" spc="-40">
                <a:latin typeface="Arial"/>
                <a:cs typeface="Arial"/>
              </a:rPr>
              <a:t>high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striving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10">
                <a:latin typeface="Arial"/>
                <a:cs typeface="Arial"/>
              </a:rPr>
              <a:t>follow </a:t>
            </a:r>
            <a:r>
              <a:rPr dirty="0" sz="1100" spc="-50">
                <a:latin typeface="Arial"/>
                <a:cs typeface="Arial"/>
              </a:rPr>
              <a:t>these standards. </a:t>
            </a:r>
            <a:r>
              <a:rPr dirty="0" sz="1100" spc="-70">
                <a:latin typeface="Arial"/>
                <a:cs typeface="Arial"/>
              </a:rPr>
              <a:t>NHSN-specified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0">
                <a:latin typeface="Arial"/>
                <a:cs typeface="Arial"/>
              </a:rPr>
              <a:t>standards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intended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 </a:t>
            </a:r>
            <a:r>
              <a:rPr dirty="0" sz="1100" spc="-55">
                <a:latin typeface="Arial"/>
                <a:cs typeface="Arial"/>
              </a:rPr>
              <a:t>concordance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45">
                <a:latin typeface="Arial"/>
                <a:cs typeface="Arial"/>
              </a:rPr>
              <a:t>surveillance outcomes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-50">
                <a:latin typeface="Arial"/>
                <a:cs typeface="Arial"/>
              </a:rPr>
              <a:t>expected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surveillance  </a:t>
            </a:r>
            <a:r>
              <a:rPr dirty="0" sz="1100" spc="-20">
                <a:latin typeface="Arial"/>
                <a:cs typeface="Arial"/>
              </a:rPr>
              <a:t>definitions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methods,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30">
                <a:latin typeface="Arial"/>
                <a:cs typeface="Arial"/>
              </a:rPr>
              <a:t>determined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documented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20">
                <a:latin typeface="Arial"/>
                <a:cs typeface="Arial"/>
              </a:rPr>
              <a:t>trained </a:t>
            </a:r>
            <a:r>
              <a:rPr dirty="0" sz="1100" spc="-30">
                <a:latin typeface="Arial"/>
                <a:cs typeface="Arial"/>
              </a:rPr>
              <a:t>auditors. </a:t>
            </a:r>
            <a:r>
              <a:rPr dirty="0" sz="1100" spc="-65">
                <a:latin typeface="Arial"/>
                <a:cs typeface="Arial"/>
              </a:rPr>
              <a:t>Recommended </a:t>
            </a:r>
            <a:r>
              <a:rPr dirty="0" sz="1100" spc="-60">
                <a:latin typeface="Arial"/>
                <a:cs typeface="Arial"/>
              </a:rPr>
              <a:t>sample  </a:t>
            </a:r>
            <a:r>
              <a:rPr dirty="0" sz="1100" spc="-85">
                <a:latin typeface="Arial"/>
                <a:cs typeface="Arial"/>
              </a:rPr>
              <a:t>sizes </a:t>
            </a:r>
            <a:r>
              <a:rPr dirty="0" sz="1100" spc="-10">
                <a:latin typeface="Arial"/>
                <a:cs typeface="Arial"/>
              </a:rPr>
              <a:t>attempt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balance </a:t>
            </a:r>
            <a:r>
              <a:rPr dirty="0" sz="1100" spc="-25">
                <a:latin typeface="Arial"/>
                <a:cs typeface="Arial"/>
              </a:rPr>
              <a:t>feasibility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5">
                <a:latin typeface="Arial"/>
                <a:cs typeface="Arial"/>
              </a:rPr>
              <a:t>adequate </a:t>
            </a:r>
            <a:r>
              <a:rPr dirty="0" sz="1100" spc="-40">
                <a:latin typeface="Arial"/>
                <a:cs typeface="Arial"/>
              </a:rPr>
              <a:t>precision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metrics </a:t>
            </a:r>
            <a:r>
              <a:rPr dirty="0" sz="1100" spc="-15">
                <a:latin typeface="Arial"/>
                <a:cs typeface="Arial"/>
              </a:rPr>
              <a:t>at the facility </a:t>
            </a:r>
            <a:r>
              <a:rPr dirty="0" sz="1100" spc="-35">
                <a:latin typeface="Arial"/>
                <a:cs typeface="Arial"/>
              </a:rPr>
              <a:t>level. </a:t>
            </a:r>
            <a:r>
              <a:rPr dirty="0" sz="1100" spc="-75">
                <a:latin typeface="Arial"/>
                <a:cs typeface="Arial"/>
              </a:rPr>
              <a:t>Survey  </a:t>
            </a:r>
            <a:r>
              <a:rPr dirty="0" sz="1100" spc="-25">
                <a:latin typeface="Arial"/>
                <a:cs typeface="Arial"/>
              </a:rPr>
              <a:t>tools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provided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5">
                <a:latin typeface="Arial"/>
                <a:cs typeface="Arial"/>
              </a:rPr>
              <a:t>assess </a:t>
            </a:r>
            <a:r>
              <a:rPr dirty="0" sz="1100" spc="-15">
                <a:latin typeface="Arial"/>
                <a:cs typeface="Arial"/>
              </a:rPr>
              <a:t>reporter </a:t>
            </a:r>
            <a:r>
              <a:rPr dirty="0" sz="1100" spc="-45">
                <a:latin typeface="Arial"/>
                <a:cs typeface="Arial"/>
              </a:rPr>
              <a:t>knowledge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0">
                <a:latin typeface="Arial"/>
                <a:cs typeface="Arial"/>
              </a:rPr>
              <a:t>practices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conduct </a:t>
            </a:r>
            <a:r>
              <a:rPr dirty="0" sz="1100" spc="-45">
                <a:latin typeface="Arial"/>
                <a:cs typeface="Arial"/>
              </a:rPr>
              <a:t>adequate  surveillance.</a:t>
            </a:r>
            <a:endParaRPr sz="1100">
              <a:latin typeface="Arial"/>
              <a:cs typeface="Arial"/>
            </a:endParaRPr>
          </a:p>
          <a:p>
            <a:pPr marL="12700" marR="28575">
              <a:lnSpc>
                <a:spcPct val="117200"/>
              </a:lnSpc>
              <a:spcBef>
                <a:spcPts val="985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60">
                <a:latin typeface="Arial"/>
                <a:cs typeface="Arial"/>
              </a:rPr>
              <a:t>2016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5">
                <a:latin typeface="Arial"/>
                <a:cs typeface="Arial"/>
              </a:rPr>
              <a:t>audits,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specified </a:t>
            </a:r>
            <a:r>
              <a:rPr dirty="0" sz="1100" spc="-50">
                <a:latin typeface="Arial"/>
                <a:cs typeface="Arial"/>
              </a:rPr>
              <a:t>approach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25">
                <a:latin typeface="Arial"/>
                <a:cs typeface="Arial"/>
              </a:rPr>
              <a:t>targeted 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validation.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5">
                <a:latin typeface="Arial"/>
                <a:cs typeface="Arial"/>
              </a:rPr>
              <a:t>provides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5">
                <a:latin typeface="Arial"/>
                <a:cs typeface="Arial"/>
              </a:rPr>
              <a:t>efficient </a:t>
            </a:r>
            <a:r>
              <a:rPr dirty="0" sz="1100" spc="-50">
                <a:latin typeface="Arial"/>
                <a:cs typeface="Arial"/>
              </a:rPr>
              <a:t>approach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correct </a:t>
            </a:r>
            <a:r>
              <a:rPr dirty="0" sz="1100" spc="-25">
                <a:latin typeface="Arial"/>
                <a:cs typeface="Arial"/>
              </a:rPr>
              <a:t>likely 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errors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35">
                <a:latin typeface="Arial"/>
                <a:cs typeface="Arial"/>
              </a:rPr>
              <a:t>underlying </a:t>
            </a:r>
            <a:r>
              <a:rPr dirty="0" sz="1100" spc="-75">
                <a:latin typeface="Arial"/>
                <a:cs typeface="Arial"/>
              </a:rPr>
              <a:t>processes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5">
                <a:latin typeface="Arial"/>
                <a:cs typeface="Arial"/>
              </a:rPr>
              <a:t>high </a:t>
            </a:r>
            <a:r>
              <a:rPr dirty="0" sz="1100" spc="-40">
                <a:latin typeface="Arial"/>
                <a:cs typeface="Arial"/>
              </a:rPr>
              <a:t>volume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exposure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40">
                <a:latin typeface="Arial"/>
                <a:cs typeface="Arial"/>
              </a:rPr>
              <a:t>risk,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thus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10">
                <a:latin typeface="Arial"/>
                <a:cs typeface="Arial"/>
              </a:rPr>
              <a:t>limited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60">
                <a:latin typeface="Arial"/>
                <a:cs typeface="Arial"/>
              </a:rPr>
              <a:t>resources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5">
                <a:latin typeface="Arial"/>
                <a:cs typeface="Arial"/>
              </a:rPr>
              <a:t>effectively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possible. </a:t>
            </a:r>
            <a:r>
              <a:rPr dirty="0" sz="1100" spc="-65">
                <a:latin typeface="Arial"/>
                <a:cs typeface="Arial"/>
              </a:rPr>
              <a:t>Accuracy measures </a:t>
            </a:r>
            <a:r>
              <a:rPr dirty="0" sz="1100" spc="-50">
                <a:latin typeface="Arial"/>
                <a:cs typeface="Arial"/>
              </a:rPr>
              <a:t>(e.g.,  </a:t>
            </a:r>
            <a:r>
              <a:rPr dirty="0" sz="1100" spc="-35">
                <a:latin typeface="Arial"/>
                <a:cs typeface="Arial"/>
              </a:rPr>
              <a:t>sensitivity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specificity) derived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likely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reduced </a:t>
            </a:r>
            <a:r>
              <a:rPr dirty="0" sz="1100" spc="-25">
                <a:latin typeface="Arial"/>
                <a:cs typeface="Arial"/>
              </a:rPr>
              <a:t>relative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more  </a:t>
            </a:r>
            <a:r>
              <a:rPr dirty="0" sz="1100" spc="-35">
                <a:latin typeface="Arial"/>
                <a:cs typeface="Arial"/>
              </a:rPr>
              <a:t>representative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55">
                <a:latin typeface="Arial"/>
                <a:cs typeface="Arial"/>
              </a:rPr>
              <a:t>sample. </a:t>
            </a:r>
            <a:r>
              <a:rPr dirty="0" sz="1100" spc="-35">
                <a:latin typeface="Arial"/>
                <a:cs typeface="Arial"/>
              </a:rPr>
              <a:t>Although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simpler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15">
                <a:latin typeface="Arial"/>
                <a:cs typeface="Arial"/>
              </a:rPr>
              <a:t>efficient </a:t>
            </a:r>
            <a:r>
              <a:rPr dirty="0" sz="1100" spc="-50">
                <a:latin typeface="Arial"/>
                <a:cs typeface="Arial"/>
              </a:rPr>
              <a:t>approach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begin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process, </a:t>
            </a:r>
            <a:r>
              <a:rPr dirty="0" sz="1100" spc="-30">
                <a:latin typeface="Arial"/>
                <a:cs typeface="Arial"/>
              </a:rPr>
              <a:t>targeted </a:t>
            </a:r>
            <a:r>
              <a:rPr dirty="0" sz="1100" spc="-55">
                <a:latin typeface="Arial"/>
                <a:cs typeface="Arial"/>
              </a:rPr>
              <a:t>sampling </a:t>
            </a:r>
            <a:r>
              <a:rPr dirty="0" sz="1100" spc="-85">
                <a:latin typeface="Arial"/>
                <a:cs typeface="Arial"/>
              </a:rPr>
              <a:t>has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0">
                <a:latin typeface="Arial"/>
                <a:cs typeface="Arial"/>
              </a:rPr>
              <a:t>important </a:t>
            </a:r>
            <a:r>
              <a:rPr dirty="0" sz="1100" spc="-5">
                <a:latin typeface="Arial"/>
                <a:cs typeface="Arial"/>
              </a:rPr>
              <a:t>limitation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5">
                <a:latin typeface="Arial"/>
                <a:cs typeface="Arial"/>
              </a:rPr>
              <a:t>representative 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45">
                <a:latin typeface="Arial"/>
                <a:cs typeface="Arial"/>
              </a:rPr>
              <a:t>generated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45">
                <a:latin typeface="Arial"/>
                <a:cs typeface="Arial"/>
              </a:rPr>
              <a:t>way. </a:t>
            </a:r>
            <a:r>
              <a:rPr dirty="0" sz="1100" spc="-40">
                <a:latin typeface="Arial"/>
                <a:cs typeface="Arial"/>
              </a:rPr>
              <a:t>Future </a:t>
            </a:r>
            <a:r>
              <a:rPr dirty="0" sz="1100" spc="-60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25">
                <a:latin typeface="Arial"/>
                <a:cs typeface="Arial"/>
              </a:rPr>
              <a:t>likely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focus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50">
                <a:latin typeface="Arial"/>
                <a:cs typeface="Arial"/>
              </a:rPr>
              <a:t>sampling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40">
                <a:latin typeface="Arial"/>
                <a:cs typeface="Arial"/>
              </a:rPr>
              <a:t>generate </a:t>
            </a:r>
            <a:r>
              <a:rPr dirty="0" sz="1100" spc="-25">
                <a:latin typeface="Arial"/>
                <a:cs typeface="Arial"/>
              </a:rPr>
              <a:t>quantifiable </a:t>
            </a:r>
            <a:r>
              <a:rPr dirty="0" sz="1100" spc="-35">
                <a:latin typeface="Arial"/>
                <a:cs typeface="Arial"/>
              </a:rPr>
              <a:t>representative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45">
                <a:latin typeface="Arial"/>
                <a:cs typeface="Arial"/>
              </a:rPr>
              <a:t>regarding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quality.</a:t>
            </a:r>
            <a:endParaRPr sz="1100">
              <a:latin typeface="Arial"/>
              <a:cs typeface="Arial"/>
            </a:endParaRPr>
          </a:p>
          <a:p>
            <a:pPr marL="12700" marR="146685">
              <a:lnSpc>
                <a:spcPct val="117300"/>
              </a:lnSpc>
              <a:spcBef>
                <a:spcPts val="985"/>
              </a:spcBef>
            </a:pPr>
            <a:r>
              <a:rPr dirty="0" sz="1100" spc="-60" b="1">
                <a:latin typeface="Trebuchet MS"/>
                <a:cs typeface="Trebuchet MS"/>
              </a:rPr>
              <a:t>Comments </a:t>
            </a:r>
            <a:r>
              <a:rPr dirty="0" sz="1100" spc="-55" b="1">
                <a:latin typeface="Trebuchet MS"/>
                <a:cs typeface="Trebuchet MS"/>
              </a:rPr>
              <a:t>and </a:t>
            </a:r>
            <a:r>
              <a:rPr dirty="0" sz="1100" spc="-80" b="1">
                <a:latin typeface="Trebuchet MS"/>
                <a:cs typeface="Trebuchet MS"/>
              </a:rPr>
              <a:t>Feedback </a:t>
            </a:r>
            <a:r>
              <a:rPr dirty="0" sz="1100" spc="-60" b="1">
                <a:latin typeface="Trebuchet MS"/>
                <a:cs typeface="Trebuchet MS"/>
              </a:rPr>
              <a:t>Welcome: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60">
                <a:latin typeface="Arial"/>
                <a:cs typeface="Arial"/>
              </a:rPr>
              <a:t>approaches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work-in-progress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5">
                <a:latin typeface="Arial"/>
                <a:cs typeface="Arial"/>
              </a:rPr>
              <a:t>will  </a:t>
            </a:r>
            <a:r>
              <a:rPr dirty="0" sz="1100" spc="-30">
                <a:latin typeface="Arial"/>
                <a:cs typeface="Arial"/>
              </a:rPr>
              <a:t>improve more </a:t>
            </a:r>
            <a:r>
              <a:rPr dirty="0" sz="1100" spc="-35">
                <a:latin typeface="Arial"/>
                <a:cs typeface="Arial"/>
              </a:rPr>
              <a:t>quickly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generous </a:t>
            </a:r>
            <a:r>
              <a:rPr dirty="0" sz="1100" spc="-10">
                <a:latin typeface="Arial"/>
                <a:cs typeface="Arial"/>
              </a:rPr>
              <a:t>input </a:t>
            </a:r>
            <a:r>
              <a:rPr dirty="0" sz="1100" spc="-55">
                <a:latin typeface="Arial"/>
                <a:cs typeface="Arial"/>
              </a:rPr>
              <a:t>and feedback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-30">
                <a:latin typeface="Arial"/>
                <a:cs typeface="Arial"/>
              </a:rPr>
              <a:t>implementing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methods. 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20">
                <a:latin typeface="Arial"/>
                <a:cs typeface="Arial"/>
              </a:rPr>
              <a:t>direct </a:t>
            </a:r>
            <a:r>
              <a:rPr dirty="0" sz="1100" spc="-60">
                <a:latin typeface="Arial"/>
                <a:cs typeface="Arial"/>
              </a:rPr>
              <a:t>any </a:t>
            </a:r>
            <a:r>
              <a:rPr dirty="0" sz="1100" spc="-50">
                <a:latin typeface="Arial"/>
                <a:cs typeface="Arial"/>
              </a:rPr>
              <a:t>comments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65">
                <a:latin typeface="Arial"/>
                <a:cs typeface="Arial"/>
              </a:rPr>
              <a:t>suggestions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improvement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0">
                <a:latin typeface="Arial"/>
                <a:cs typeface="Arial"/>
              </a:rPr>
              <a:t>Helpdesk: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u="sng" sz="1100" spc="-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NHSN@cdc.gov</a:t>
            </a:r>
            <a:r>
              <a:rPr dirty="0" sz="1100" spc="-85">
                <a:latin typeface="Arial"/>
                <a:cs typeface="Arial"/>
                <a:hlinkClick r:id="rId4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9205671"/>
            <a:ext cx="21145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-30">
                <a:latin typeface="Arial"/>
                <a:cs typeface="Arial"/>
              </a:rPr>
              <a:t>viii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870700" cy="30181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Facility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Ranking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20" b="1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100" spc="-140" b="1">
                <a:solidFill>
                  <a:srgbClr val="4F81BC"/>
                </a:solidFill>
                <a:latin typeface="Georgia"/>
                <a:cs typeface="Georgia"/>
              </a:rPr>
              <a:t>IN </a:t>
            </a:r>
            <a:r>
              <a:rPr dirty="0" sz="1100" spc="-130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1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30" b="1">
                <a:solidFill>
                  <a:srgbClr val="4F81BC"/>
                </a:solidFill>
                <a:latin typeface="Georgia"/>
                <a:cs typeface="Georgia"/>
              </a:rPr>
              <a:t>LOCATIONS:</a:t>
            </a:r>
            <a:endParaRPr sz="1100">
              <a:latin typeface="Georgia"/>
              <a:cs typeface="Georgia"/>
            </a:endParaRPr>
          </a:p>
          <a:p>
            <a:pPr marL="70485" marR="5080">
              <a:lnSpc>
                <a:spcPct val="100899"/>
              </a:lnSpc>
              <a:spcBef>
                <a:spcPts val="145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50">
                <a:latin typeface="Arial"/>
                <a:cs typeface="Arial"/>
              </a:rPr>
              <a:t>“Step-by-Step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45">
                <a:latin typeface="Arial"/>
                <a:cs typeface="Arial"/>
              </a:rPr>
              <a:t>Facility </a:t>
            </a:r>
            <a:r>
              <a:rPr dirty="0" sz="1100" spc="-75">
                <a:latin typeface="Arial"/>
                <a:cs typeface="Arial"/>
              </a:rPr>
              <a:t>Ranking </a:t>
            </a:r>
            <a:r>
              <a:rPr dirty="0" sz="1100" spc="-20">
                <a:latin typeface="Arial"/>
                <a:cs typeface="Arial"/>
              </a:rPr>
              <a:t>Method,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VALIDATION </a:t>
            </a:r>
            <a:r>
              <a:rPr dirty="0" sz="1100" spc="-114">
                <a:latin typeface="Arial"/>
                <a:cs typeface="Arial"/>
              </a:rPr>
              <a:t>LOCATIONS”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example;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30">
                <a:latin typeface="Arial"/>
                <a:cs typeface="Arial"/>
              </a:rPr>
              <a:t>similar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ranking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CAUTI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VALIDATION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LOCATIONS,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exceptions: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35">
                <a:latin typeface="Arial"/>
                <a:cs typeface="Arial"/>
              </a:rPr>
              <a:t>parts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210185">
              <a:lnSpc>
                <a:spcPct val="1018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Device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25">
                <a:latin typeface="Arial"/>
                <a:cs typeface="Arial"/>
              </a:rPr>
              <a:t>Module, </a:t>
            </a:r>
            <a:r>
              <a:rPr dirty="0" sz="1100" spc="-65">
                <a:latin typeface="Arial"/>
                <a:cs typeface="Arial"/>
              </a:rPr>
              <a:t>-&gt; </a:t>
            </a:r>
            <a:r>
              <a:rPr dirty="0" sz="1100" spc="-35">
                <a:latin typeface="Arial"/>
                <a:cs typeface="Arial"/>
              </a:rPr>
              <a:t>Urinary </a:t>
            </a:r>
            <a:r>
              <a:rPr dirty="0" sz="1100" spc="-50">
                <a:latin typeface="Arial"/>
                <a:cs typeface="Arial"/>
              </a:rPr>
              <a:t>Catheter-Associated </a:t>
            </a:r>
            <a:r>
              <a:rPr dirty="0" sz="1100" spc="-80">
                <a:latin typeface="Arial"/>
                <a:cs typeface="Arial"/>
              </a:rPr>
              <a:t>UTI, </a:t>
            </a:r>
            <a:r>
              <a:rPr dirty="0" sz="1100" spc="-65">
                <a:latin typeface="Arial"/>
                <a:cs typeface="Arial"/>
              </a:rPr>
              <a:t>-&gt;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45">
                <a:latin typeface="Arial"/>
                <a:cs typeface="Arial"/>
              </a:rPr>
              <a:t>Acute </a:t>
            </a:r>
            <a:r>
              <a:rPr dirty="0" sz="1100" spc="-90">
                <a:latin typeface="Arial"/>
                <a:cs typeface="Arial"/>
              </a:rPr>
              <a:t>Care </a:t>
            </a:r>
            <a:r>
              <a:rPr dirty="0" sz="1100" spc="-45">
                <a:latin typeface="Arial"/>
                <a:cs typeface="Arial"/>
              </a:rPr>
              <a:t>Hospital </a:t>
            </a:r>
            <a:r>
              <a:rPr dirty="0" sz="1100" spc="-135">
                <a:latin typeface="Arial"/>
                <a:cs typeface="Arial"/>
              </a:rPr>
              <a:t>CAU  </a:t>
            </a:r>
            <a:r>
              <a:rPr dirty="0" sz="1100" spc="-50">
                <a:latin typeface="Arial"/>
                <a:cs typeface="Arial"/>
              </a:rPr>
              <a:t>Data.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Select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modification</a:t>
            </a:r>
            <a:r>
              <a:rPr dirty="0" sz="1100" spc="-60">
                <a:latin typeface="Arial"/>
                <a:cs typeface="Arial"/>
              </a:rPr>
              <a:t> screen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10">
                <a:latin typeface="Arial"/>
                <a:cs typeface="Arial"/>
              </a:rPr>
              <a:t>part </a:t>
            </a:r>
            <a:r>
              <a:rPr dirty="0" sz="1100" spc="-60">
                <a:latin typeface="Arial"/>
                <a:cs typeface="Arial"/>
              </a:rPr>
              <a:t>4a,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0485" marR="238125">
              <a:lnSpc>
                <a:spcPct val="116399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0">
                <a:latin typeface="Arial"/>
                <a:cs typeface="Arial"/>
              </a:rPr>
              <a:t>4b, </a:t>
            </a:r>
            <a:r>
              <a:rPr dirty="0" sz="1100" spc="-45">
                <a:latin typeface="Arial"/>
                <a:cs typeface="Arial"/>
              </a:rPr>
              <a:t>navigate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“Filters” </a:t>
            </a:r>
            <a:r>
              <a:rPr dirty="0" sz="1100" spc="-20">
                <a:latin typeface="Arial"/>
                <a:cs typeface="Arial"/>
              </a:rPr>
              <a:t>tab. </a:t>
            </a:r>
            <a:r>
              <a:rPr dirty="0" sz="1100" spc="-70">
                <a:latin typeface="Arial"/>
                <a:cs typeface="Arial"/>
              </a:rPr>
              <a:t>Select </a:t>
            </a:r>
            <a:r>
              <a:rPr dirty="0" sz="1100" spc="-60">
                <a:latin typeface="Arial"/>
                <a:cs typeface="Arial"/>
              </a:rPr>
              <a:t>utiPlan=Y.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second </a:t>
            </a:r>
            <a:r>
              <a:rPr dirty="0" sz="1100" spc="-25">
                <a:latin typeface="Arial"/>
                <a:cs typeface="Arial"/>
              </a:rPr>
              <a:t>line, </a:t>
            </a:r>
            <a:r>
              <a:rPr dirty="0" sz="1100" spc="-55">
                <a:latin typeface="Arial"/>
                <a:cs typeface="Arial"/>
              </a:rPr>
              <a:t>add </a:t>
            </a:r>
            <a:r>
              <a:rPr dirty="0" sz="1100" spc="-25">
                <a:latin typeface="Arial"/>
                <a:cs typeface="Arial"/>
              </a:rPr>
              <a:t>another rule </a:t>
            </a:r>
            <a:r>
              <a:rPr dirty="0" sz="1100" spc="-45">
                <a:latin typeface="Arial"/>
                <a:cs typeface="Arial"/>
              </a:rPr>
              <a:t>by selecting  </a:t>
            </a:r>
            <a:r>
              <a:rPr dirty="0" sz="1100" spc="-25">
                <a:latin typeface="Arial"/>
                <a:cs typeface="Arial"/>
              </a:rPr>
              <a:t>“locationType”.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After</a:t>
            </a:r>
            <a:r>
              <a:rPr dirty="0" sz="1100" spc="-45">
                <a:latin typeface="Arial"/>
                <a:cs typeface="Arial"/>
              </a:rPr>
              <a:t> selecting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“locationType”,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“Operator”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“in”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Value(s)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“CC-CC”,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“WARD-WARD”,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70485" marR="14604">
              <a:lnSpc>
                <a:spcPts val="1560"/>
              </a:lnSpc>
              <a:spcBef>
                <a:spcPts val="80"/>
              </a:spcBef>
            </a:pPr>
            <a:r>
              <a:rPr dirty="0" sz="1100" spc="-100">
                <a:latin typeface="Arial"/>
                <a:cs typeface="Arial"/>
              </a:rPr>
              <a:t>“WARD_ONC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100">
                <a:latin typeface="Arial"/>
                <a:cs typeface="Arial"/>
              </a:rPr>
              <a:t>WARD_ONC”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specify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0">
                <a:latin typeface="Arial"/>
                <a:cs typeface="Arial"/>
              </a:rPr>
              <a:t>ward </a:t>
            </a:r>
            <a:r>
              <a:rPr dirty="0" sz="1100" spc="15">
                <a:latin typeface="Arial"/>
                <a:cs typeface="Arial"/>
              </a:rPr>
              <a:t>&amp; </a:t>
            </a:r>
            <a:r>
              <a:rPr dirty="0" sz="1100" spc="-20">
                <a:latin typeface="Arial"/>
                <a:cs typeface="Arial"/>
              </a:rPr>
              <a:t>adult </a:t>
            </a:r>
            <a:r>
              <a:rPr dirty="0" sz="1100" spc="-110">
                <a:latin typeface="Arial"/>
                <a:cs typeface="Arial"/>
              </a:rPr>
              <a:t>ICU </a:t>
            </a:r>
            <a:r>
              <a:rPr dirty="0" sz="1100" spc="-35">
                <a:latin typeface="Arial"/>
                <a:cs typeface="Arial"/>
              </a:rPr>
              <a:t>locations. </a:t>
            </a:r>
            <a:r>
              <a:rPr dirty="0" sz="1100" spc="-30">
                <a:latin typeface="Arial"/>
                <a:cs typeface="Arial"/>
              </a:rPr>
              <a:t>(Omit </a:t>
            </a:r>
            <a:r>
              <a:rPr dirty="0" sz="1100" spc="-90">
                <a:latin typeface="Arial"/>
                <a:cs typeface="Arial"/>
              </a:rPr>
              <a:t>“CC_N-CC_N”,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35">
                <a:latin typeface="Arial"/>
                <a:cs typeface="Arial"/>
              </a:rPr>
              <a:t>do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15">
                <a:latin typeface="Arial"/>
                <a:cs typeface="Arial"/>
              </a:rPr>
              <a:t>want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35">
                <a:latin typeface="Arial"/>
                <a:cs typeface="Arial"/>
              </a:rPr>
              <a:t>include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NICU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exposure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calculations </a:t>
            </a:r>
            <a:r>
              <a:rPr dirty="0" sz="1100" spc="-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CAUTI).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Scroll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bottom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pop-up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70">
                <a:latin typeface="Arial"/>
                <a:cs typeface="Arial"/>
              </a:rPr>
              <a:t>“SAVE”.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50">
                <a:latin typeface="Arial"/>
                <a:cs typeface="Arial"/>
              </a:rPr>
              <a:t>box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resemble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005550"/>
            <a:ext cx="6871970" cy="2048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60400">
              <a:lnSpc>
                <a:spcPct val="118200"/>
              </a:lnSpc>
              <a:spcBef>
                <a:spcPts val="95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40">
                <a:latin typeface="Arial"/>
                <a:cs typeface="Arial"/>
              </a:rPr>
              <a:t>4d, </a:t>
            </a:r>
            <a:r>
              <a:rPr dirty="0" sz="1100" spc="-45">
                <a:latin typeface="Arial"/>
                <a:cs typeface="Arial"/>
              </a:rPr>
              <a:t>5, 6,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7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-55">
                <a:latin typeface="Arial"/>
                <a:cs typeface="Arial"/>
              </a:rPr>
              <a:t>above.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exported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85">
                <a:latin typeface="Arial"/>
                <a:cs typeface="Arial"/>
              </a:rPr>
              <a:t>Excel </a:t>
            </a:r>
            <a:r>
              <a:rPr dirty="0" sz="1100" spc="-5">
                <a:latin typeface="Arial"/>
                <a:cs typeface="Arial"/>
              </a:rPr>
              <a:t>file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displayed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multiple  </a:t>
            </a:r>
            <a:r>
              <a:rPr dirty="0" sz="1100" spc="-45">
                <a:latin typeface="Arial"/>
                <a:cs typeface="Arial"/>
              </a:rPr>
              <a:t>aggregation </a:t>
            </a:r>
            <a:r>
              <a:rPr dirty="0" sz="1100" spc="-55">
                <a:latin typeface="Arial"/>
                <a:cs typeface="Arial"/>
              </a:rPr>
              <a:t>levels </a:t>
            </a:r>
            <a:r>
              <a:rPr dirty="0" sz="1100" spc="-35">
                <a:latin typeface="Arial"/>
                <a:cs typeface="Arial"/>
              </a:rPr>
              <a:t>similar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985"/>
              </a:spcBef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45">
                <a:latin typeface="Arial"/>
                <a:cs typeface="Arial"/>
              </a:rPr>
              <a:t>Part 8,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80">
                <a:latin typeface="Arial"/>
                <a:cs typeface="Arial"/>
              </a:rPr>
              <a:t>Excel,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aggregation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provides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facility-specific </a:t>
            </a:r>
            <a:r>
              <a:rPr dirty="0" u="sng" sz="1100" spc="-1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SIR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 </a:t>
            </a:r>
            <a:r>
              <a:rPr dirty="0" u="sng" sz="110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ICUs</a:t>
            </a:r>
            <a:r>
              <a:rPr dirty="0" sz="1100" spc="-95">
                <a:latin typeface="Arial"/>
                <a:cs typeface="Arial"/>
              </a:rPr>
              <a:t>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aggregation 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25">
                <a:latin typeface="Arial"/>
                <a:cs typeface="Arial"/>
              </a:rPr>
              <a:t>allow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explore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exposure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-55">
                <a:latin typeface="Arial"/>
                <a:cs typeface="Arial"/>
              </a:rPr>
              <a:t>and measured </a:t>
            </a:r>
            <a:r>
              <a:rPr dirty="0" sz="1100" spc="-40">
                <a:latin typeface="Arial"/>
                <a:cs typeface="Arial"/>
              </a:rPr>
              <a:t>performance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70">
                <a:latin typeface="Arial"/>
                <a:cs typeface="Arial"/>
              </a:rPr>
              <a:t>each  </a:t>
            </a:r>
            <a:r>
              <a:rPr dirty="0" sz="1100" spc="-20">
                <a:latin typeface="Arial"/>
                <a:cs typeface="Arial"/>
              </a:rPr>
              <a:t>facility. </a:t>
            </a:r>
            <a:r>
              <a:rPr dirty="0" sz="1100" spc="-90">
                <a:latin typeface="Arial"/>
                <a:cs typeface="Arial"/>
              </a:rPr>
              <a:t>Copy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0">
                <a:latin typeface="Arial"/>
                <a:cs typeface="Arial"/>
              </a:rPr>
              <a:t>spreadsheet. Arrange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45">
                <a:latin typeface="Arial"/>
                <a:cs typeface="Arial"/>
              </a:rPr>
              <a:t>rank </a:t>
            </a:r>
            <a:r>
              <a:rPr dirty="0" sz="1100" spc="-25">
                <a:latin typeface="Arial"/>
                <a:cs typeface="Arial"/>
              </a:rPr>
              <a:t>order </a:t>
            </a:r>
            <a:r>
              <a:rPr dirty="0" sz="1100" spc="-50">
                <a:latin typeface="Arial"/>
                <a:cs typeface="Arial"/>
              </a:rPr>
              <a:t>according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“exposure”;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30">
                <a:latin typeface="Arial"/>
                <a:cs typeface="Arial"/>
              </a:rPr>
              <a:t>expected/predicted </a:t>
            </a:r>
            <a:r>
              <a:rPr dirty="0" sz="1100" spc="-40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14">
                <a:latin typeface="Arial"/>
                <a:cs typeface="Arial"/>
              </a:rPr>
              <a:t>CAUTIs </a:t>
            </a:r>
            <a:r>
              <a:rPr dirty="0" sz="1100" spc="-45">
                <a:latin typeface="Arial"/>
                <a:cs typeface="Arial"/>
              </a:rPr>
              <a:t>[numExp], (high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low),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20">
                <a:latin typeface="Arial"/>
                <a:cs typeface="Arial"/>
              </a:rPr>
              <a:t>three </a:t>
            </a:r>
            <a:r>
              <a:rPr dirty="0" sz="1100" spc="-35">
                <a:latin typeface="Arial"/>
                <a:cs typeface="Arial"/>
              </a:rPr>
              <a:t>new </a:t>
            </a:r>
            <a:r>
              <a:rPr dirty="0" sz="1100" spc="-50">
                <a:latin typeface="Arial"/>
                <a:cs typeface="Arial"/>
              </a:rPr>
              <a:t>columns </a:t>
            </a:r>
            <a:r>
              <a:rPr dirty="0" sz="1100" spc="5">
                <a:latin typeface="Arial"/>
                <a:cs typeface="Arial"/>
              </a:rPr>
              <a:t>titled </a:t>
            </a:r>
            <a:r>
              <a:rPr dirty="0" sz="1100" spc="-20">
                <a:latin typeface="Arial"/>
                <a:cs typeface="Arial"/>
              </a:rPr>
              <a:t>“Delta </a:t>
            </a:r>
            <a:r>
              <a:rPr dirty="0" sz="1100" spc="-10">
                <a:latin typeface="Arial"/>
                <a:cs typeface="Arial"/>
              </a:rPr>
              <a:t>count,”  </a:t>
            </a:r>
            <a:r>
              <a:rPr dirty="0" sz="1100" spc="-15">
                <a:latin typeface="Arial"/>
                <a:cs typeface="Arial"/>
              </a:rPr>
              <a:t>“Stratum,”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“Targeted </a:t>
            </a:r>
            <a:r>
              <a:rPr dirty="0" sz="1100" spc="-50">
                <a:latin typeface="Arial"/>
                <a:cs typeface="Arial"/>
              </a:rPr>
              <a:t>Selection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Number.”</a:t>
            </a:r>
            <a:endParaRPr sz="1100">
              <a:latin typeface="Arial"/>
              <a:cs typeface="Arial"/>
            </a:endParaRPr>
          </a:p>
          <a:p>
            <a:pPr marL="12700" marR="88265">
              <a:lnSpc>
                <a:spcPct val="117300"/>
              </a:lnSpc>
              <a:spcBef>
                <a:spcPts val="985"/>
              </a:spcBef>
            </a:pPr>
            <a:r>
              <a:rPr dirty="0" sz="1100" spc="-50">
                <a:latin typeface="Arial"/>
                <a:cs typeface="Arial"/>
              </a:rPr>
              <a:t>Complete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50">
                <a:latin typeface="Arial"/>
                <a:cs typeface="Arial"/>
              </a:rPr>
              <a:t>9-16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4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20">
                <a:latin typeface="Arial"/>
                <a:cs typeface="Arial"/>
              </a:rPr>
              <a:t>CAUTI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draw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25">
                <a:latin typeface="Arial"/>
                <a:cs typeface="Arial"/>
              </a:rPr>
              <a:t>5%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65">
                <a:latin typeface="Arial"/>
                <a:cs typeface="Arial"/>
              </a:rPr>
              <a:t>sample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628897"/>
            <a:ext cx="6858000" cy="227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26383" y="916909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901815" cy="31521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Facility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Ranking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40" b="1">
                <a:solidFill>
                  <a:srgbClr val="4F81BC"/>
                </a:solidFill>
                <a:latin typeface="Georgia"/>
                <a:cs typeface="Georgia"/>
              </a:rPr>
              <a:t>COLO:</a:t>
            </a:r>
            <a:endParaRPr sz="1100">
              <a:latin typeface="Georgia"/>
              <a:cs typeface="Georgia"/>
            </a:endParaRPr>
          </a:p>
          <a:p>
            <a:pPr marL="70485" marR="215900">
              <a:lnSpc>
                <a:spcPts val="1550"/>
              </a:lnSpc>
              <a:spcBef>
                <a:spcPts val="15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50">
                <a:latin typeface="Arial"/>
                <a:cs typeface="Arial"/>
              </a:rPr>
              <a:t>Targeting surgical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35">
                <a:latin typeface="Arial"/>
                <a:cs typeface="Arial"/>
              </a:rPr>
              <a:t>requires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0">
                <a:latin typeface="Arial"/>
                <a:cs typeface="Arial"/>
              </a:rPr>
              <a:t>risk-adjustment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complete.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15">
                <a:latin typeface="Arial"/>
                <a:cs typeface="Arial"/>
              </a:rPr>
              <a:t>work </a:t>
            </a:r>
            <a:r>
              <a:rPr dirty="0" sz="1100" spc="5">
                <a:latin typeface="Arial"/>
                <a:cs typeface="Arial"/>
              </a:rPr>
              <a:t>with 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acceptable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quality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completeness </a:t>
            </a:r>
            <a:r>
              <a:rPr dirty="0" sz="1100" spc="-30">
                <a:latin typeface="Arial"/>
                <a:cs typeface="Arial"/>
              </a:rPr>
              <a:t>before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attempting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records.</a:t>
            </a:r>
            <a:endParaRPr sz="1100">
              <a:latin typeface="Arial"/>
              <a:cs typeface="Arial"/>
            </a:endParaRPr>
          </a:p>
          <a:p>
            <a:pPr marL="70485" marR="5080">
              <a:lnSpc>
                <a:spcPct val="118200"/>
              </a:lnSpc>
              <a:spcBef>
                <a:spcPts val="880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50">
                <a:latin typeface="Arial"/>
                <a:cs typeface="Arial"/>
              </a:rPr>
              <a:t>“Step-by-Step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45">
                <a:latin typeface="Arial"/>
                <a:cs typeface="Arial"/>
              </a:rPr>
              <a:t>Facility </a:t>
            </a:r>
            <a:r>
              <a:rPr dirty="0" sz="1100" spc="-75">
                <a:latin typeface="Arial"/>
                <a:cs typeface="Arial"/>
              </a:rPr>
              <a:t>Ranking </a:t>
            </a:r>
            <a:r>
              <a:rPr dirty="0" sz="1100" spc="-20">
                <a:latin typeface="Arial"/>
                <a:cs typeface="Arial"/>
              </a:rPr>
              <a:t>Method,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locations”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example;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similar 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ranking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60">
                <a:latin typeface="Arial"/>
                <a:cs typeface="Arial"/>
              </a:rPr>
              <a:t>COLO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exceptions: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35">
                <a:latin typeface="Arial"/>
                <a:cs typeface="Arial"/>
              </a:rPr>
              <a:t>parts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321310">
              <a:lnSpc>
                <a:spcPct val="101800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Procedure-Associated </a:t>
            </a:r>
            <a:r>
              <a:rPr dirty="0" sz="1100" spc="-25">
                <a:latin typeface="Arial"/>
                <a:cs typeface="Arial"/>
              </a:rPr>
              <a:t>Module, </a:t>
            </a:r>
            <a:r>
              <a:rPr dirty="0" sz="1100" spc="-114">
                <a:latin typeface="Arial"/>
                <a:cs typeface="Arial"/>
              </a:rPr>
              <a:t>-&gt;SSI, </a:t>
            </a:r>
            <a:r>
              <a:rPr dirty="0" sz="1100" spc="-65">
                <a:latin typeface="Arial"/>
                <a:cs typeface="Arial"/>
              </a:rPr>
              <a:t>-&gt; </a:t>
            </a:r>
            <a:r>
              <a:rPr dirty="0" sz="1100" spc="-125">
                <a:latin typeface="Arial"/>
                <a:cs typeface="Arial"/>
              </a:rPr>
              <a:t>SIR- </a:t>
            </a:r>
            <a:r>
              <a:rPr dirty="0" sz="1100" spc="-20">
                <a:latin typeface="Arial"/>
                <a:cs typeface="Arial"/>
              </a:rPr>
              <a:t>Adult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50">
                <a:latin typeface="Arial"/>
                <a:cs typeface="Arial"/>
              </a:rPr>
              <a:t>Procedure.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modify 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modification</a:t>
            </a:r>
            <a:r>
              <a:rPr dirty="0" sz="1100" spc="-60">
                <a:latin typeface="Arial"/>
                <a:cs typeface="Arial"/>
              </a:rPr>
              <a:t> screen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10">
                <a:latin typeface="Arial"/>
                <a:cs typeface="Arial"/>
              </a:rPr>
              <a:t>part </a:t>
            </a:r>
            <a:r>
              <a:rPr dirty="0" sz="1100" spc="-60">
                <a:latin typeface="Arial"/>
                <a:cs typeface="Arial"/>
              </a:rPr>
              <a:t>4a,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0485" marR="152400">
              <a:lnSpc>
                <a:spcPct val="1184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0">
                <a:latin typeface="Arial"/>
                <a:cs typeface="Arial"/>
              </a:rPr>
              <a:t>4b, </a:t>
            </a:r>
            <a:r>
              <a:rPr dirty="0" sz="1100" spc="-45">
                <a:latin typeface="Arial"/>
                <a:cs typeface="Arial"/>
              </a:rPr>
              <a:t>navigate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“Filters” </a:t>
            </a:r>
            <a:r>
              <a:rPr dirty="0" sz="1100" spc="-20">
                <a:latin typeface="Arial"/>
                <a:cs typeface="Arial"/>
              </a:rPr>
              <a:t>tab. </a:t>
            </a:r>
            <a:r>
              <a:rPr dirty="0" sz="1100" spc="-70">
                <a:latin typeface="Arial"/>
                <a:cs typeface="Arial"/>
              </a:rPr>
              <a:t>Select </a:t>
            </a:r>
            <a:r>
              <a:rPr dirty="0" sz="1100" spc="-75">
                <a:latin typeface="Arial"/>
                <a:cs typeface="Arial"/>
              </a:rPr>
              <a:t>ssiPlan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114">
                <a:latin typeface="Arial"/>
                <a:cs typeface="Arial"/>
              </a:rPr>
              <a:t>Y.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second </a:t>
            </a:r>
            <a:r>
              <a:rPr dirty="0" sz="1100" spc="-25">
                <a:latin typeface="Arial"/>
                <a:cs typeface="Arial"/>
              </a:rPr>
              <a:t>line,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60">
                <a:latin typeface="Arial"/>
                <a:cs typeface="Arial"/>
              </a:rPr>
              <a:t>“procCODE”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drop-down  options. </a:t>
            </a:r>
            <a:r>
              <a:rPr dirty="0" sz="1100" spc="-80">
                <a:latin typeface="Arial"/>
                <a:cs typeface="Arial"/>
              </a:rPr>
              <a:t>Set </a:t>
            </a:r>
            <a:r>
              <a:rPr dirty="0" sz="1100" spc="-10">
                <a:latin typeface="Arial"/>
                <a:cs typeface="Arial"/>
              </a:rPr>
              <a:t>“Operator”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30">
                <a:latin typeface="Arial"/>
                <a:cs typeface="Arial"/>
              </a:rPr>
              <a:t>“=”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“COLO.” </a:t>
            </a:r>
            <a:r>
              <a:rPr dirty="0" sz="1100" spc="-65">
                <a:latin typeface="Arial"/>
                <a:cs typeface="Arial"/>
              </a:rPr>
              <a:t>Select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“SAVE.”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50">
                <a:latin typeface="Arial"/>
                <a:cs typeface="Arial"/>
              </a:rPr>
              <a:t>box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resemble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below: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020791"/>
            <a:ext cx="6213475" cy="419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40">
                <a:latin typeface="Arial"/>
                <a:cs typeface="Arial"/>
              </a:rPr>
              <a:t>4d, 5, 6,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7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-55">
                <a:latin typeface="Arial"/>
                <a:cs typeface="Arial"/>
              </a:rPr>
              <a:t>above.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exported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85">
                <a:latin typeface="Arial"/>
                <a:cs typeface="Arial"/>
              </a:rPr>
              <a:t>Excel </a:t>
            </a:r>
            <a:r>
              <a:rPr dirty="0" sz="1100" spc="-10">
                <a:latin typeface="Arial"/>
                <a:cs typeface="Arial"/>
              </a:rPr>
              <a:t>file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displayed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multiple  </a:t>
            </a:r>
            <a:r>
              <a:rPr dirty="0" sz="1100" spc="-45">
                <a:latin typeface="Arial"/>
                <a:cs typeface="Arial"/>
              </a:rPr>
              <a:t>aggregation </a:t>
            </a:r>
            <a:r>
              <a:rPr dirty="0" sz="1100" spc="-50">
                <a:latin typeface="Arial"/>
                <a:cs typeface="Arial"/>
              </a:rPr>
              <a:t>levels.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65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85">
                <a:latin typeface="Arial"/>
                <a:cs typeface="Arial"/>
              </a:rPr>
              <a:t>Excel </a:t>
            </a:r>
            <a:r>
              <a:rPr dirty="0" sz="1100" spc="-55">
                <a:latin typeface="Arial"/>
                <a:cs typeface="Arial"/>
              </a:rPr>
              <a:t>spreadsheet is </a:t>
            </a:r>
            <a:r>
              <a:rPr dirty="0" sz="1100" spc="-30">
                <a:latin typeface="Arial"/>
                <a:cs typeface="Arial"/>
              </a:rPr>
              <a:t>provided below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illustrate: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8490102"/>
            <a:ext cx="6863080" cy="615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8, </a:t>
            </a: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75">
                <a:latin typeface="Arial"/>
                <a:cs typeface="Arial"/>
              </a:rPr>
              <a:t>Excel,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aggregation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provides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facility-specific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45">
                <a:latin typeface="Arial"/>
                <a:cs typeface="Arial"/>
              </a:rPr>
              <a:t>(shown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black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the  </a:t>
            </a:r>
            <a:r>
              <a:rPr dirty="0" sz="1100" spc="-55">
                <a:latin typeface="Arial"/>
                <a:cs typeface="Arial"/>
              </a:rPr>
              <a:t>above </a:t>
            </a:r>
            <a:r>
              <a:rPr dirty="0" sz="1100" spc="-50">
                <a:latin typeface="Arial"/>
                <a:cs typeface="Arial"/>
              </a:rPr>
              <a:t>screenshot).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aggregation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30">
                <a:latin typeface="Arial"/>
                <a:cs typeface="Arial"/>
              </a:rPr>
              <a:t>allow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explore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exposure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55">
                <a:latin typeface="Arial"/>
                <a:cs typeface="Arial"/>
              </a:rPr>
              <a:t>and  measured </a:t>
            </a:r>
            <a:r>
              <a:rPr dirty="0" sz="1100" spc="-40">
                <a:latin typeface="Arial"/>
                <a:cs typeface="Arial"/>
              </a:rPr>
              <a:t>performance </a:t>
            </a:r>
            <a:r>
              <a:rPr dirty="0" sz="1100" spc="-20">
                <a:latin typeface="Arial"/>
                <a:cs typeface="Arial"/>
              </a:rPr>
              <a:t>at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20">
                <a:latin typeface="Arial"/>
                <a:cs typeface="Arial"/>
              </a:rPr>
              <a:t>facility. </a:t>
            </a:r>
            <a:r>
              <a:rPr dirty="0" sz="1100" spc="-85">
                <a:latin typeface="Arial"/>
                <a:cs typeface="Arial"/>
              </a:rPr>
              <a:t>Copy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0">
                <a:latin typeface="Arial"/>
                <a:cs typeface="Arial"/>
              </a:rPr>
              <a:t>spreadsheet. </a:t>
            </a:r>
            <a:r>
              <a:rPr dirty="0" sz="1100" spc="-55">
                <a:latin typeface="Arial"/>
                <a:cs typeface="Arial"/>
              </a:rPr>
              <a:t>Arrange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20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rank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819" y="3769850"/>
            <a:ext cx="6826968" cy="2147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6588632"/>
            <a:ext cx="6513830" cy="1798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26383" y="916909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05486"/>
            <a:ext cx="6911340" cy="4209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 marR="5080">
              <a:lnSpc>
                <a:spcPct val="118200"/>
              </a:lnSpc>
              <a:spcBef>
                <a:spcPts val="95"/>
              </a:spcBef>
            </a:pPr>
            <a:r>
              <a:rPr dirty="0" sz="1100" spc="-50">
                <a:latin typeface="Arial"/>
                <a:cs typeface="Arial"/>
              </a:rPr>
              <a:t>according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“exposure”;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expected/predicted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5">
                <a:latin typeface="Arial"/>
                <a:cs typeface="Arial"/>
              </a:rPr>
              <a:t>SSIs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[numExp],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(high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low),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create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three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new</a:t>
            </a:r>
            <a:r>
              <a:rPr dirty="0" sz="1100" spc="-50">
                <a:latin typeface="Arial"/>
                <a:cs typeface="Arial"/>
              </a:rPr>
              <a:t> columns  </a:t>
            </a:r>
            <a:r>
              <a:rPr dirty="0" sz="1100" spc="5">
                <a:latin typeface="Arial"/>
                <a:cs typeface="Arial"/>
              </a:rPr>
              <a:t>titled </a:t>
            </a:r>
            <a:r>
              <a:rPr dirty="0" sz="1100" spc="-15">
                <a:latin typeface="Arial"/>
                <a:cs typeface="Arial"/>
              </a:rPr>
              <a:t>“Deltacount,” “Stratum,”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“Targeted </a:t>
            </a:r>
            <a:r>
              <a:rPr dirty="0" sz="1100" spc="-55">
                <a:latin typeface="Arial"/>
                <a:cs typeface="Arial"/>
              </a:rPr>
              <a:t>Selection </a:t>
            </a:r>
            <a:r>
              <a:rPr dirty="0" sz="1100" spc="-25">
                <a:latin typeface="Arial"/>
                <a:cs typeface="Arial"/>
              </a:rPr>
              <a:t>Number.”</a:t>
            </a:r>
            <a:endParaRPr sz="1100">
              <a:latin typeface="Arial"/>
              <a:cs typeface="Arial"/>
            </a:endParaRPr>
          </a:p>
          <a:p>
            <a:pPr marL="70485" marR="405765">
              <a:lnSpc>
                <a:spcPct val="117300"/>
              </a:lnSpc>
              <a:spcBef>
                <a:spcPts val="990"/>
              </a:spcBef>
            </a:pPr>
            <a:r>
              <a:rPr dirty="0" sz="1100" spc="-50">
                <a:latin typeface="Arial"/>
                <a:cs typeface="Arial"/>
              </a:rPr>
              <a:t>Complete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50">
                <a:latin typeface="Arial"/>
                <a:cs typeface="Arial"/>
              </a:rPr>
              <a:t>9-16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4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170">
                <a:latin typeface="Arial"/>
                <a:cs typeface="Arial"/>
              </a:rPr>
              <a:t>SSI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draw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30">
                <a:latin typeface="Arial"/>
                <a:cs typeface="Arial"/>
              </a:rPr>
              <a:t>5% 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Facility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Ranking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35" b="1">
                <a:solidFill>
                  <a:srgbClr val="4F81BC"/>
                </a:solidFill>
                <a:latin typeface="Georgia"/>
                <a:cs typeface="Georgia"/>
              </a:rPr>
              <a:t>HYST</a:t>
            </a:r>
            <a:r>
              <a:rPr dirty="0" sz="1100" spc="-135" b="1">
                <a:solidFill>
                  <a:srgbClr val="4F81BC"/>
                </a:solidFill>
                <a:latin typeface="Trebuchet MS"/>
                <a:cs typeface="Trebuchet MS"/>
              </a:rPr>
              <a:t>:</a:t>
            </a:r>
            <a:endParaRPr sz="1100">
              <a:latin typeface="Trebuchet MS"/>
              <a:cs typeface="Trebuchet MS"/>
            </a:endParaRPr>
          </a:p>
          <a:p>
            <a:pPr marL="70485" marR="224790">
              <a:lnSpc>
                <a:spcPts val="1560"/>
              </a:lnSpc>
              <a:spcBef>
                <a:spcPts val="80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50">
                <a:latin typeface="Arial"/>
                <a:cs typeface="Arial"/>
              </a:rPr>
              <a:t>Targeting surgical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35">
                <a:latin typeface="Arial"/>
                <a:cs typeface="Arial"/>
              </a:rPr>
              <a:t>requires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0">
                <a:latin typeface="Arial"/>
                <a:cs typeface="Arial"/>
              </a:rPr>
              <a:t>risk-adjustment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complete.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15">
                <a:latin typeface="Arial"/>
                <a:cs typeface="Arial"/>
              </a:rPr>
              <a:t>work </a:t>
            </a:r>
            <a:r>
              <a:rPr dirty="0" sz="1100" spc="5">
                <a:latin typeface="Arial"/>
                <a:cs typeface="Arial"/>
              </a:rPr>
              <a:t>with 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acceptable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quality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completeness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attempting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records.</a:t>
            </a:r>
            <a:endParaRPr sz="1100">
              <a:latin typeface="Arial"/>
              <a:cs typeface="Arial"/>
            </a:endParaRPr>
          </a:p>
          <a:p>
            <a:pPr marL="70485" marR="14604">
              <a:lnSpc>
                <a:spcPct val="117300"/>
              </a:lnSpc>
              <a:spcBef>
                <a:spcPts val="890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50">
                <a:latin typeface="Arial"/>
                <a:cs typeface="Arial"/>
              </a:rPr>
              <a:t>“Step-by-Step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45">
                <a:latin typeface="Arial"/>
                <a:cs typeface="Arial"/>
              </a:rPr>
              <a:t>Facility </a:t>
            </a:r>
            <a:r>
              <a:rPr dirty="0" sz="1100" spc="-75">
                <a:latin typeface="Arial"/>
                <a:cs typeface="Arial"/>
              </a:rPr>
              <a:t>Ranking </a:t>
            </a:r>
            <a:r>
              <a:rPr dirty="0" sz="1100" spc="-20">
                <a:latin typeface="Arial"/>
                <a:cs typeface="Arial"/>
              </a:rPr>
              <a:t>Method,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locations”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example;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similar 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ranking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75">
                <a:latin typeface="Arial"/>
                <a:cs typeface="Arial"/>
              </a:rPr>
              <a:t>HYST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validation,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exceptions: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35">
                <a:latin typeface="Arial"/>
                <a:cs typeface="Arial"/>
              </a:rPr>
              <a:t>parts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28575">
              <a:lnSpc>
                <a:spcPct val="1018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Procedure-Associated </a:t>
            </a:r>
            <a:r>
              <a:rPr dirty="0" sz="1100" spc="-25">
                <a:latin typeface="Arial"/>
                <a:cs typeface="Arial"/>
              </a:rPr>
              <a:t>Module, </a:t>
            </a:r>
            <a:r>
              <a:rPr dirty="0" sz="1100" spc="-114">
                <a:latin typeface="Arial"/>
                <a:cs typeface="Arial"/>
              </a:rPr>
              <a:t>-&gt;SSI, </a:t>
            </a:r>
            <a:r>
              <a:rPr dirty="0" sz="1100" spc="-70">
                <a:latin typeface="Arial"/>
                <a:cs typeface="Arial"/>
              </a:rPr>
              <a:t>-&gt;CDC-defined </a:t>
            </a:r>
            <a:r>
              <a:rPr dirty="0" sz="1100" spc="-25">
                <a:latin typeface="Arial"/>
                <a:cs typeface="Arial"/>
              </a:rPr>
              <a:t>Output, </a:t>
            </a:r>
            <a:r>
              <a:rPr dirty="0" sz="1100" spc="-80">
                <a:latin typeface="Arial"/>
                <a:cs typeface="Arial"/>
              </a:rPr>
              <a:t>-&gt;SIR-In-Plan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60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50">
                <a:latin typeface="Arial"/>
                <a:cs typeface="Arial"/>
              </a:rPr>
              <a:t>Procedure. 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modification</a:t>
            </a:r>
            <a:r>
              <a:rPr dirty="0" sz="1100" spc="-60">
                <a:latin typeface="Arial"/>
                <a:cs typeface="Arial"/>
              </a:rPr>
              <a:t> screen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10">
                <a:latin typeface="Arial"/>
                <a:cs typeface="Arial"/>
              </a:rPr>
              <a:t>part </a:t>
            </a:r>
            <a:r>
              <a:rPr dirty="0" sz="1100" spc="-60">
                <a:latin typeface="Arial"/>
                <a:cs typeface="Arial"/>
              </a:rPr>
              <a:t>4a,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70485" marR="161925">
              <a:lnSpc>
                <a:spcPct val="1173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0">
                <a:latin typeface="Arial"/>
                <a:cs typeface="Arial"/>
              </a:rPr>
              <a:t>4b, </a:t>
            </a:r>
            <a:r>
              <a:rPr dirty="0" sz="1100" spc="-45">
                <a:latin typeface="Arial"/>
                <a:cs typeface="Arial"/>
              </a:rPr>
              <a:t>navigate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“Filters” </a:t>
            </a:r>
            <a:r>
              <a:rPr dirty="0" sz="1100" spc="-20">
                <a:latin typeface="Arial"/>
                <a:cs typeface="Arial"/>
              </a:rPr>
              <a:t>tab. </a:t>
            </a:r>
            <a:r>
              <a:rPr dirty="0" sz="1100" spc="-70">
                <a:latin typeface="Arial"/>
                <a:cs typeface="Arial"/>
              </a:rPr>
              <a:t>Select </a:t>
            </a:r>
            <a:r>
              <a:rPr dirty="0" sz="1100" spc="-75">
                <a:latin typeface="Arial"/>
                <a:cs typeface="Arial"/>
              </a:rPr>
              <a:t>ssiPlan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114">
                <a:latin typeface="Arial"/>
                <a:cs typeface="Arial"/>
              </a:rPr>
              <a:t>Y.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second </a:t>
            </a:r>
            <a:r>
              <a:rPr dirty="0" sz="1100" spc="-25">
                <a:latin typeface="Arial"/>
                <a:cs typeface="Arial"/>
              </a:rPr>
              <a:t>line,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60">
                <a:latin typeface="Arial"/>
                <a:cs typeface="Arial"/>
              </a:rPr>
              <a:t>“procCODE”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drop-down  options. </a:t>
            </a:r>
            <a:r>
              <a:rPr dirty="0" sz="1100" spc="-80">
                <a:latin typeface="Arial"/>
                <a:cs typeface="Arial"/>
              </a:rPr>
              <a:t>Set </a:t>
            </a:r>
            <a:r>
              <a:rPr dirty="0" sz="1100" spc="-10">
                <a:latin typeface="Arial"/>
                <a:cs typeface="Arial"/>
              </a:rPr>
              <a:t>“Operator”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30">
                <a:latin typeface="Arial"/>
                <a:cs typeface="Arial"/>
              </a:rPr>
              <a:t>“=”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“HYST.” </a:t>
            </a:r>
            <a:r>
              <a:rPr dirty="0" sz="1100" spc="-70">
                <a:latin typeface="Arial"/>
                <a:cs typeface="Arial"/>
              </a:rPr>
              <a:t>Select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“SAVE.”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selection </a:t>
            </a:r>
            <a:r>
              <a:rPr dirty="0" sz="1100" spc="-50">
                <a:latin typeface="Arial"/>
                <a:cs typeface="Arial"/>
              </a:rPr>
              <a:t>box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0">
                <a:latin typeface="Arial"/>
                <a:cs typeface="Arial"/>
              </a:rPr>
              <a:t>resemble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066254"/>
            <a:ext cx="6839584" cy="2046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30555">
              <a:lnSpc>
                <a:spcPct val="117300"/>
              </a:lnSpc>
              <a:spcBef>
                <a:spcPts val="95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40">
                <a:latin typeface="Arial"/>
                <a:cs typeface="Arial"/>
              </a:rPr>
              <a:t>4d, 5, 6,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7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-55">
                <a:latin typeface="Arial"/>
                <a:cs typeface="Arial"/>
              </a:rPr>
              <a:t>above.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exported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85">
                <a:latin typeface="Arial"/>
                <a:cs typeface="Arial"/>
              </a:rPr>
              <a:t>Excel </a:t>
            </a:r>
            <a:r>
              <a:rPr dirty="0" sz="1100" spc="-10">
                <a:latin typeface="Arial"/>
                <a:cs typeface="Arial"/>
              </a:rPr>
              <a:t>file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displayed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multiple  </a:t>
            </a:r>
            <a:r>
              <a:rPr dirty="0" sz="1100" spc="-45">
                <a:latin typeface="Arial"/>
                <a:cs typeface="Arial"/>
              </a:rPr>
              <a:t>aggregation </a:t>
            </a:r>
            <a:r>
              <a:rPr dirty="0" sz="1100" spc="-55">
                <a:latin typeface="Arial"/>
                <a:cs typeface="Arial"/>
              </a:rPr>
              <a:t>levels </a:t>
            </a:r>
            <a:r>
              <a:rPr dirty="0" sz="1100" spc="-35">
                <a:latin typeface="Arial"/>
                <a:cs typeface="Arial"/>
              </a:rPr>
              <a:t>similar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50">
                <a:latin typeface="Arial"/>
                <a:cs typeface="Arial"/>
              </a:rPr>
              <a:t>spreadsheet shown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ct val="1173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8, </a:t>
            </a: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75">
                <a:latin typeface="Arial"/>
                <a:cs typeface="Arial"/>
              </a:rPr>
              <a:t>Excel,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aggregation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provides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facility-specific </a:t>
            </a:r>
            <a:r>
              <a:rPr dirty="0" u="sng" sz="1100" spc="-1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SIR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1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HYST </a:t>
            </a:r>
            <a:r>
              <a:rPr dirty="0" u="sng" sz="110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SSIs</a:t>
            </a:r>
            <a:r>
              <a:rPr dirty="0" sz="1100" spc="-130">
                <a:latin typeface="Arial"/>
                <a:cs typeface="Arial"/>
              </a:rPr>
              <a:t>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45">
                <a:latin typeface="Arial"/>
                <a:cs typeface="Arial"/>
              </a:rPr>
              <a:t>aggregation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allow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explore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level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exposure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risk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75">
                <a:latin typeface="Arial"/>
                <a:cs typeface="Arial"/>
              </a:rPr>
              <a:t>HYST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5">
                <a:latin typeface="Arial"/>
                <a:cs typeface="Arial"/>
              </a:rPr>
              <a:t>SSIs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measured </a:t>
            </a:r>
            <a:r>
              <a:rPr dirty="0" sz="1100" spc="-40">
                <a:latin typeface="Arial"/>
                <a:cs typeface="Arial"/>
              </a:rPr>
              <a:t>performance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 spc="-85">
                <a:latin typeface="Arial"/>
                <a:cs typeface="Arial"/>
              </a:rPr>
              <a:t>Copy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information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new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spreadsheet.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Arrange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order</a:t>
            </a:r>
            <a:r>
              <a:rPr dirty="0" sz="1100" spc="-50">
                <a:latin typeface="Arial"/>
                <a:cs typeface="Arial"/>
              </a:rPr>
              <a:t> according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“exposure”;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 marR="482600">
              <a:lnSpc>
                <a:spcPts val="1560"/>
              </a:lnSpc>
              <a:spcBef>
                <a:spcPts val="70"/>
              </a:spcBef>
            </a:pPr>
            <a:r>
              <a:rPr dirty="0" sz="1100" spc="-30">
                <a:latin typeface="Arial"/>
                <a:cs typeface="Arial"/>
              </a:rPr>
              <a:t>expected/predicted </a:t>
            </a:r>
            <a:r>
              <a:rPr dirty="0" sz="1100" spc="-40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-50">
                <a:latin typeface="Arial"/>
                <a:cs typeface="Arial"/>
              </a:rPr>
              <a:t>[numExp], </a:t>
            </a:r>
            <a:r>
              <a:rPr dirty="0" sz="1100" spc="-40">
                <a:latin typeface="Arial"/>
                <a:cs typeface="Arial"/>
              </a:rPr>
              <a:t>(high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low),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20">
                <a:latin typeface="Arial"/>
                <a:cs typeface="Arial"/>
              </a:rPr>
              <a:t>three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0">
                <a:latin typeface="Arial"/>
                <a:cs typeface="Arial"/>
              </a:rPr>
              <a:t>columns </a:t>
            </a:r>
            <a:r>
              <a:rPr dirty="0" sz="1100" spc="5">
                <a:latin typeface="Arial"/>
                <a:cs typeface="Arial"/>
              </a:rPr>
              <a:t>titled </a:t>
            </a:r>
            <a:r>
              <a:rPr dirty="0" sz="1100" spc="-20">
                <a:latin typeface="Arial"/>
                <a:cs typeface="Arial"/>
              </a:rPr>
              <a:t>“Delta </a:t>
            </a:r>
            <a:r>
              <a:rPr dirty="0" sz="1100" spc="-15">
                <a:latin typeface="Arial"/>
                <a:cs typeface="Arial"/>
              </a:rPr>
              <a:t>count,”  “Stratum,”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“Targeted </a:t>
            </a:r>
            <a:r>
              <a:rPr dirty="0" sz="1100" spc="-50">
                <a:latin typeface="Arial"/>
                <a:cs typeface="Arial"/>
              </a:rPr>
              <a:t>Selection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Number.”</a:t>
            </a:r>
            <a:endParaRPr sz="1100">
              <a:latin typeface="Arial"/>
              <a:cs typeface="Arial"/>
            </a:endParaRPr>
          </a:p>
          <a:p>
            <a:pPr marL="12700" marR="424180">
              <a:lnSpc>
                <a:spcPct val="118200"/>
              </a:lnSpc>
              <a:spcBef>
                <a:spcPts val="875"/>
              </a:spcBef>
            </a:pPr>
            <a:r>
              <a:rPr dirty="0" sz="1100" spc="-50">
                <a:latin typeface="Arial"/>
                <a:cs typeface="Arial"/>
              </a:rPr>
              <a:t>Complete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50">
                <a:latin typeface="Arial"/>
                <a:cs typeface="Arial"/>
              </a:rPr>
              <a:t>9-16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4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70">
                <a:latin typeface="Arial"/>
                <a:cs typeface="Arial"/>
              </a:rPr>
              <a:t>HYST SSI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draw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30">
                <a:latin typeface="Arial"/>
                <a:cs typeface="Arial"/>
              </a:rPr>
              <a:t>5% 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809744"/>
            <a:ext cx="6845598" cy="2151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9807" y="916909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901815" cy="142367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15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25">
                <a:solidFill>
                  <a:srgbClr val="4F81BC"/>
                </a:solidFill>
                <a:latin typeface="Georgia"/>
                <a:cs typeface="Georgia"/>
              </a:rPr>
              <a:t>Facility </a:t>
            </a:r>
            <a:r>
              <a:rPr dirty="0" sz="1100" spc="-35">
                <a:solidFill>
                  <a:srgbClr val="4F81BC"/>
                </a:solidFill>
                <a:latin typeface="Georgia"/>
                <a:cs typeface="Georgia"/>
              </a:rPr>
              <a:t>Ranking </a:t>
            </a:r>
            <a:r>
              <a:rPr dirty="0" sz="1100" spc="-10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85">
                <a:solidFill>
                  <a:srgbClr val="4F81BC"/>
                </a:solidFill>
                <a:latin typeface="Georgia"/>
                <a:cs typeface="Georgia"/>
              </a:rPr>
              <a:t>CDI </a:t>
            </a:r>
            <a:r>
              <a:rPr dirty="0" sz="1100" spc="-60">
                <a:solidFill>
                  <a:srgbClr val="4F81BC"/>
                </a:solidFill>
                <a:latin typeface="Georgia"/>
                <a:cs typeface="Georgia"/>
              </a:rPr>
              <a:t>LabID</a:t>
            </a:r>
            <a:r>
              <a:rPr dirty="0" sz="1100" spc="-18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30">
                <a:solidFill>
                  <a:srgbClr val="4F81BC"/>
                </a:solidFill>
                <a:latin typeface="Georgia"/>
                <a:cs typeface="Georgia"/>
              </a:rPr>
              <a:t>Event:</a:t>
            </a:r>
            <a:endParaRPr sz="1100">
              <a:latin typeface="Georgia"/>
              <a:cs typeface="Georgia"/>
            </a:endParaRPr>
          </a:p>
          <a:p>
            <a:pPr marL="70485" marR="5080">
              <a:lnSpc>
                <a:spcPct val="100899"/>
              </a:lnSpc>
              <a:spcBef>
                <a:spcPts val="145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50">
                <a:latin typeface="Arial"/>
                <a:cs typeface="Arial"/>
              </a:rPr>
              <a:t>“Step-by-Step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45">
                <a:latin typeface="Arial"/>
                <a:cs typeface="Arial"/>
              </a:rPr>
              <a:t>Facility </a:t>
            </a:r>
            <a:r>
              <a:rPr dirty="0" sz="1100" spc="-75">
                <a:latin typeface="Arial"/>
                <a:cs typeface="Arial"/>
              </a:rPr>
              <a:t>Ranking </a:t>
            </a:r>
            <a:r>
              <a:rPr dirty="0" sz="1100" spc="-20">
                <a:latin typeface="Arial"/>
                <a:cs typeface="Arial"/>
              </a:rPr>
              <a:t>Method,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locations”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example;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similar 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ranking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CDI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LabID</a:t>
            </a:r>
            <a:r>
              <a:rPr dirty="0" sz="1100" spc="-55">
                <a:latin typeface="Arial"/>
                <a:cs typeface="Arial"/>
              </a:rPr>
              <a:t> Event,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exceptions: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35">
                <a:latin typeface="Arial"/>
                <a:cs typeface="Arial"/>
              </a:rPr>
              <a:t>parts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31750">
              <a:lnSpc>
                <a:spcPct val="1018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85">
                <a:latin typeface="Arial"/>
                <a:cs typeface="Arial"/>
              </a:rPr>
              <a:t>MDRO/CDI </a:t>
            </a:r>
            <a:r>
              <a:rPr dirty="0" sz="1100" spc="-50">
                <a:latin typeface="Arial"/>
                <a:cs typeface="Arial"/>
              </a:rPr>
              <a:t>Module-LabID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45">
                <a:latin typeface="Arial"/>
                <a:cs typeface="Arial"/>
              </a:rPr>
              <a:t>Reporting, </a:t>
            </a:r>
            <a:r>
              <a:rPr dirty="0" sz="1100" spc="-70">
                <a:latin typeface="Arial"/>
                <a:cs typeface="Arial"/>
              </a:rPr>
              <a:t>-&gt;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20">
                <a:latin typeface="Arial"/>
                <a:cs typeface="Arial"/>
              </a:rPr>
              <a:t>C. </a:t>
            </a:r>
            <a:r>
              <a:rPr dirty="0" sz="1100" spc="-15">
                <a:latin typeface="Arial"/>
                <a:cs typeface="Arial"/>
              </a:rPr>
              <a:t>difficile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45">
                <a:latin typeface="Arial"/>
                <a:cs typeface="Arial"/>
              </a:rPr>
              <a:t>events, </a:t>
            </a:r>
            <a:r>
              <a:rPr dirty="0" sz="1100" spc="-65">
                <a:latin typeface="Arial"/>
                <a:cs typeface="Arial"/>
              </a:rPr>
              <a:t>-&gt; </a:t>
            </a:r>
            <a:r>
              <a:rPr dirty="0" sz="1100" spc="-125">
                <a:latin typeface="Arial"/>
                <a:cs typeface="Arial"/>
              </a:rPr>
              <a:t>SIR- </a:t>
            </a:r>
            <a:r>
              <a:rPr dirty="0" sz="1100" spc="-140">
                <a:latin typeface="Arial"/>
                <a:cs typeface="Arial"/>
              </a:rPr>
              <a:t>ACH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65">
                <a:latin typeface="Arial"/>
                <a:cs typeface="Arial"/>
              </a:rPr>
              <a:t>FacwideIN 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0">
                <a:latin typeface="Arial"/>
                <a:cs typeface="Arial"/>
              </a:rPr>
              <a:t>Data.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modify </a:t>
            </a:r>
            <a:r>
              <a:rPr dirty="0" sz="1100" spc="-5">
                <a:latin typeface="Arial"/>
                <a:cs typeface="Arial"/>
              </a:rPr>
              <a:t>button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</a:t>
            </a:r>
            <a:r>
              <a:rPr dirty="0" sz="1100" spc="-30">
                <a:latin typeface="Arial"/>
                <a:cs typeface="Arial"/>
              </a:rPr>
              <a:t> below.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837301"/>
            <a:ext cx="6764655" cy="1250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10">
                <a:latin typeface="Arial"/>
                <a:cs typeface="Arial"/>
              </a:rPr>
              <a:t>part </a:t>
            </a:r>
            <a:r>
              <a:rPr dirty="0" sz="1100" spc="-60">
                <a:latin typeface="Arial"/>
                <a:cs typeface="Arial"/>
              </a:rPr>
              <a:t>4a,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75">
                <a:latin typeface="Arial"/>
                <a:cs typeface="Arial"/>
              </a:rPr>
              <a:t>was </a:t>
            </a:r>
            <a:r>
              <a:rPr dirty="0" sz="1100" spc="-55">
                <a:latin typeface="Arial"/>
                <a:cs typeface="Arial"/>
              </a:rPr>
              <a:t>shown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VALIDATION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LOCATIONS.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17300"/>
              </a:lnSpc>
            </a:pP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part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4b,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selection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criteria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grid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analyze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IN-PLAN,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FacWideIN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0">
                <a:latin typeface="Arial"/>
                <a:cs typeface="Arial"/>
              </a:rPr>
              <a:t> box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row,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variable </a:t>
            </a:r>
            <a:r>
              <a:rPr dirty="0" sz="1100" spc="-40">
                <a:latin typeface="Arial"/>
                <a:cs typeface="Arial"/>
              </a:rPr>
              <a:t>“cdifLabIDPlan”, </a:t>
            </a:r>
            <a:r>
              <a:rPr dirty="0" sz="1100" spc="-45">
                <a:latin typeface="Arial"/>
                <a:cs typeface="Arial"/>
              </a:rPr>
              <a:t>set </a:t>
            </a:r>
            <a:r>
              <a:rPr dirty="0" sz="1100" spc="-10">
                <a:latin typeface="Arial"/>
                <a:cs typeface="Arial"/>
              </a:rPr>
              <a:t>“Operator”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30">
                <a:latin typeface="Arial"/>
                <a:cs typeface="Arial"/>
              </a:rPr>
              <a:t>“=”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“Y”.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second </a:t>
            </a:r>
            <a:r>
              <a:rPr dirty="0" sz="1100" spc="-25">
                <a:latin typeface="Arial"/>
                <a:cs typeface="Arial"/>
              </a:rPr>
              <a:t>line,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5">
                <a:latin typeface="Arial"/>
                <a:cs typeface="Arial"/>
              </a:rPr>
              <a:t>“location” 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drop-down options. </a:t>
            </a:r>
            <a:r>
              <a:rPr dirty="0" sz="1100" spc="-80">
                <a:latin typeface="Arial"/>
                <a:cs typeface="Arial"/>
              </a:rPr>
              <a:t>Set </a:t>
            </a:r>
            <a:r>
              <a:rPr dirty="0" sz="1100" spc="-10">
                <a:latin typeface="Arial"/>
                <a:cs typeface="Arial"/>
              </a:rPr>
              <a:t>“Operator”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30">
                <a:latin typeface="Arial"/>
                <a:cs typeface="Arial"/>
              </a:rPr>
              <a:t>“=”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“FACWIDEIN” </a:t>
            </a:r>
            <a:r>
              <a:rPr dirty="0" sz="1100" spc="-50">
                <a:latin typeface="Arial"/>
                <a:cs typeface="Arial"/>
              </a:rPr>
              <a:t>and select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“SAVE.”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55">
                <a:latin typeface="Arial"/>
                <a:cs typeface="Arial"/>
              </a:rPr>
              <a:t>screenshot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304" y="1935112"/>
            <a:ext cx="2737060" cy="374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9807" y="916909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2685034"/>
            <a:ext cx="664781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40">
                <a:latin typeface="Arial"/>
                <a:cs typeface="Arial"/>
              </a:rPr>
              <a:t>4d, </a:t>
            </a:r>
            <a:r>
              <a:rPr dirty="0" sz="1100" spc="-55">
                <a:latin typeface="Arial"/>
                <a:cs typeface="Arial"/>
              </a:rPr>
              <a:t>5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6,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VALIDATION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LOCATIONS.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7,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exported </a:t>
            </a:r>
            <a:r>
              <a:rPr dirty="0" sz="1100" spc="-160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90">
                <a:latin typeface="Arial"/>
                <a:cs typeface="Arial"/>
              </a:rPr>
              <a:t>Excel </a:t>
            </a:r>
            <a:r>
              <a:rPr dirty="0" sz="1100" spc="-15">
                <a:latin typeface="Arial"/>
                <a:cs typeface="Arial"/>
              </a:rPr>
              <a:t>file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displayed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55">
                <a:latin typeface="Arial"/>
                <a:cs typeface="Arial"/>
              </a:rPr>
              <a:t>several </a:t>
            </a:r>
            <a:r>
              <a:rPr dirty="0" sz="1100" spc="-50">
                <a:latin typeface="Arial"/>
                <a:cs typeface="Arial"/>
              </a:rPr>
              <a:t>levels,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20">
                <a:latin typeface="Arial"/>
                <a:cs typeface="Arial"/>
              </a:rPr>
              <a:t>illustrated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screenshot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333210"/>
            <a:ext cx="6837045" cy="15259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8, </a:t>
            </a: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75">
                <a:latin typeface="Arial"/>
                <a:cs typeface="Arial"/>
              </a:rPr>
              <a:t>Excel,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aggregation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provides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facility-specific </a:t>
            </a:r>
            <a:r>
              <a:rPr dirty="0" sz="1100" spc="-155">
                <a:latin typeface="Arial"/>
                <a:cs typeface="Arial"/>
              </a:rPr>
              <a:t>SIR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45">
                <a:latin typeface="Arial"/>
                <a:cs typeface="Arial"/>
              </a:rPr>
              <a:t>(shown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5">
                <a:latin typeface="Arial"/>
                <a:cs typeface="Arial"/>
              </a:rPr>
              <a:t>black 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55">
                <a:latin typeface="Arial"/>
                <a:cs typeface="Arial"/>
              </a:rPr>
              <a:t>above </a:t>
            </a:r>
            <a:r>
              <a:rPr dirty="0" sz="1100" spc="-50">
                <a:latin typeface="Arial"/>
                <a:cs typeface="Arial"/>
              </a:rPr>
              <a:t>screenshot).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aggregation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20">
                <a:latin typeface="Arial"/>
                <a:cs typeface="Arial"/>
              </a:rPr>
              <a:t>allow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explore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exposure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 </a:t>
            </a:r>
            <a:r>
              <a:rPr dirty="0" sz="1100" spc="-55">
                <a:latin typeface="Arial"/>
                <a:cs typeface="Arial"/>
              </a:rPr>
              <a:t>and measured </a:t>
            </a:r>
            <a:r>
              <a:rPr dirty="0" sz="1100" spc="-40">
                <a:latin typeface="Arial"/>
                <a:cs typeface="Arial"/>
              </a:rPr>
              <a:t>performance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20">
                <a:latin typeface="Arial"/>
                <a:cs typeface="Arial"/>
              </a:rPr>
              <a:t>facility. </a:t>
            </a:r>
            <a:r>
              <a:rPr dirty="0" sz="1100" spc="-90">
                <a:latin typeface="Arial"/>
                <a:cs typeface="Arial"/>
              </a:rPr>
              <a:t>Copy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5">
                <a:latin typeface="Arial"/>
                <a:cs typeface="Arial"/>
              </a:rPr>
              <a:t>spreadsheet. Arrange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rank  </a:t>
            </a:r>
            <a:r>
              <a:rPr dirty="0" sz="1100" spc="-20">
                <a:latin typeface="Arial"/>
                <a:cs typeface="Arial"/>
              </a:rPr>
              <a:t>order </a:t>
            </a:r>
            <a:r>
              <a:rPr dirty="0" sz="1100" spc="-50">
                <a:latin typeface="Arial"/>
                <a:cs typeface="Arial"/>
              </a:rPr>
              <a:t>according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“exposure”;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expected/predicted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75">
                <a:latin typeface="Arial"/>
                <a:cs typeface="Arial"/>
              </a:rPr>
              <a:t>Events </a:t>
            </a:r>
            <a:r>
              <a:rPr dirty="0" sz="1100" spc="-65">
                <a:latin typeface="Arial"/>
                <a:cs typeface="Arial"/>
              </a:rPr>
              <a:t>[numExpCDI], </a:t>
            </a:r>
            <a:r>
              <a:rPr dirty="0" sz="1100" spc="-40">
                <a:latin typeface="Arial"/>
                <a:cs typeface="Arial"/>
              </a:rPr>
              <a:t>(high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low),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create  </a:t>
            </a:r>
            <a:r>
              <a:rPr dirty="0" sz="1100" spc="-15">
                <a:latin typeface="Arial"/>
                <a:cs typeface="Arial"/>
              </a:rPr>
              <a:t>three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new</a:t>
            </a:r>
            <a:r>
              <a:rPr dirty="0" sz="1100" spc="-55">
                <a:latin typeface="Arial"/>
                <a:cs typeface="Arial"/>
              </a:rPr>
              <a:t> columns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titled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“Delta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count,”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“Stratum,”</a:t>
            </a:r>
            <a:r>
              <a:rPr dirty="0" sz="1100" spc="-55">
                <a:latin typeface="Arial"/>
                <a:cs typeface="Arial"/>
              </a:rPr>
              <a:t> 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“Targeted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Number.-”</a:t>
            </a:r>
            <a:endParaRPr sz="1100">
              <a:latin typeface="Arial"/>
              <a:cs typeface="Arial"/>
            </a:endParaRPr>
          </a:p>
          <a:p>
            <a:pPr marL="12700" marR="177800">
              <a:lnSpc>
                <a:spcPct val="118200"/>
              </a:lnSpc>
              <a:spcBef>
                <a:spcPts val="975"/>
              </a:spcBef>
            </a:pPr>
            <a:r>
              <a:rPr dirty="0" sz="1100" spc="-50">
                <a:latin typeface="Arial"/>
                <a:cs typeface="Arial"/>
              </a:rPr>
              <a:t>Complete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50">
                <a:latin typeface="Arial"/>
                <a:cs typeface="Arial"/>
              </a:rPr>
              <a:t>9-16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4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70">
                <a:latin typeface="Arial"/>
                <a:cs typeface="Arial"/>
              </a:rPr>
              <a:t>Events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draw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25">
                <a:latin typeface="Arial"/>
                <a:cs typeface="Arial"/>
              </a:rPr>
              <a:t>5% 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784" y="457200"/>
            <a:ext cx="6782434" cy="2240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3351276"/>
            <a:ext cx="6271006" cy="2870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89807" y="916909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901815" cy="142367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Facility </a:t>
            </a:r>
            <a:r>
              <a:rPr dirty="0" sz="1100" spc="-85" b="1">
                <a:solidFill>
                  <a:srgbClr val="4F81BC"/>
                </a:solidFill>
                <a:latin typeface="Georgia"/>
                <a:cs typeface="Georgia"/>
              </a:rPr>
              <a:t>Ranking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155" b="1">
                <a:solidFill>
                  <a:srgbClr val="4F81BC"/>
                </a:solidFill>
                <a:latin typeface="Georgia"/>
                <a:cs typeface="Georgia"/>
              </a:rPr>
              <a:t>MRSA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100" spc="-105" b="1">
                <a:solidFill>
                  <a:srgbClr val="4F81BC"/>
                </a:solidFill>
                <a:latin typeface="Georgia"/>
                <a:cs typeface="Georgia"/>
              </a:rPr>
              <a:t>LabID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 Event:</a:t>
            </a:r>
            <a:endParaRPr sz="1100">
              <a:latin typeface="Georgia"/>
              <a:cs typeface="Georgia"/>
            </a:endParaRPr>
          </a:p>
          <a:p>
            <a:pPr marL="70485" marR="5080">
              <a:lnSpc>
                <a:spcPct val="100899"/>
              </a:lnSpc>
              <a:spcBef>
                <a:spcPts val="145"/>
              </a:spcBef>
            </a:pPr>
            <a:r>
              <a:rPr dirty="0" sz="1100" spc="-30">
                <a:latin typeface="Arial"/>
                <a:cs typeface="Arial"/>
              </a:rPr>
              <a:t>Note: </a:t>
            </a: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50">
                <a:latin typeface="Arial"/>
                <a:cs typeface="Arial"/>
              </a:rPr>
              <a:t>“Step-by-Step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45">
                <a:latin typeface="Arial"/>
                <a:cs typeface="Arial"/>
              </a:rPr>
              <a:t>Facility </a:t>
            </a:r>
            <a:r>
              <a:rPr dirty="0" sz="1100" spc="-75">
                <a:latin typeface="Arial"/>
                <a:cs typeface="Arial"/>
              </a:rPr>
              <a:t>Ranking </a:t>
            </a:r>
            <a:r>
              <a:rPr dirty="0" sz="1100" spc="-20">
                <a:latin typeface="Arial"/>
                <a:cs typeface="Arial"/>
              </a:rPr>
              <a:t>Method,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locations”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example;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similar 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ranking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facilities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MRSA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Bacteremia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LabID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Event,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exceptions: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35">
                <a:latin typeface="Arial"/>
                <a:cs typeface="Arial"/>
              </a:rPr>
              <a:t>parts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70485" marR="365760">
              <a:lnSpc>
                <a:spcPct val="1018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85">
                <a:latin typeface="Arial"/>
                <a:cs typeface="Arial"/>
              </a:rPr>
              <a:t>MDRO/CDI </a:t>
            </a:r>
            <a:r>
              <a:rPr dirty="0" sz="1100" spc="-50">
                <a:latin typeface="Arial"/>
                <a:cs typeface="Arial"/>
              </a:rPr>
              <a:t>Module-LabID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45">
                <a:latin typeface="Arial"/>
                <a:cs typeface="Arial"/>
              </a:rPr>
              <a:t>Reporting, </a:t>
            </a:r>
            <a:r>
              <a:rPr dirty="0" sz="1100" spc="-70">
                <a:latin typeface="Arial"/>
                <a:cs typeface="Arial"/>
              </a:rPr>
              <a:t>-&gt;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0">
                <a:latin typeface="Arial"/>
                <a:cs typeface="Arial"/>
              </a:rPr>
              <a:t>events, </a:t>
            </a:r>
            <a:r>
              <a:rPr dirty="0" sz="1100" spc="-65">
                <a:latin typeface="Arial"/>
                <a:cs typeface="Arial"/>
              </a:rPr>
              <a:t>-&gt; </a:t>
            </a:r>
            <a:r>
              <a:rPr dirty="0" sz="1100" spc="-125">
                <a:latin typeface="Arial"/>
                <a:cs typeface="Arial"/>
              </a:rPr>
              <a:t>SIR- </a:t>
            </a:r>
            <a:r>
              <a:rPr dirty="0" sz="1100" spc="-140">
                <a:latin typeface="Arial"/>
                <a:cs typeface="Arial"/>
              </a:rPr>
              <a:t>ACH </a:t>
            </a:r>
            <a:r>
              <a:rPr dirty="0" sz="1100" spc="-130">
                <a:latin typeface="Arial"/>
                <a:cs typeface="Arial"/>
              </a:rPr>
              <a:t>MRSA </a:t>
            </a:r>
            <a:r>
              <a:rPr dirty="0" sz="1100" spc="-45">
                <a:latin typeface="Arial"/>
                <a:cs typeface="Arial"/>
              </a:rPr>
              <a:t>Blood  </a:t>
            </a:r>
            <a:r>
              <a:rPr dirty="0" sz="1100" spc="-65">
                <a:latin typeface="Arial"/>
                <a:cs typeface="Arial"/>
              </a:rPr>
              <a:t>FacwideIN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0">
                <a:latin typeface="Arial"/>
                <a:cs typeface="Arial"/>
              </a:rPr>
              <a:t>Data.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modify </a:t>
            </a:r>
            <a:r>
              <a:rPr dirty="0" sz="1100" spc="-5">
                <a:latin typeface="Arial"/>
                <a:cs typeface="Arial"/>
              </a:rPr>
              <a:t>button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540120"/>
            <a:ext cx="6866255" cy="1420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10">
                <a:latin typeface="Arial"/>
                <a:cs typeface="Arial"/>
              </a:rPr>
              <a:t>part </a:t>
            </a:r>
            <a:r>
              <a:rPr dirty="0" sz="1100" spc="-60">
                <a:latin typeface="Arial"/>
                <a:cs typeface="Arial"/>
              </a:rPr>
              <a:t>4a,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-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VALIDATION </a:t>
            </a:r>
            <a:r>
              <a:rPr dirty="0" sz="1100" spc="-135">
                <a:latin typeface="Arial"/>
                <a:cs typeface="Arial"/>
              </a:rPr>
              <a:t>LOCATIONS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part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4b,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modify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selection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criteria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grid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analyze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IN-PLAN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0">
                <a:latin typeface="Arial"/>
                <a:cs typeface="Arial"/>
              </a:rPr>
              <a:t> box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row,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select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65"/>
              </a:spcBef>
            </a:pP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variable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“mrsaLabIDBldPlan”;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“Operator”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30">
                <a:latin typeface="Arial"/>
                <a:cs typeface="Arial"/>
              </a:rPr>
              <a:t>“=”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Value(s)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“Y”.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second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“location”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  </a:t>
            </a:r>
            <a:r>
              <a:rPr dirty="0" sz="1100" spc="-25">
                <a:latin typeface="Arial"/>
                <a:cs typeface="Arial"/>
              </a:rPr>
              <a:t>drop-down </a:t>
            </a:r>
            <a:r>
              <a:rPr dirty="0" sz="1100" spc="-30">
                <a:latin typeface="Arial"/>
                <a:cs typeface="Arial"/>
              </a:rPr>
              <a:t>options. </a:t>
            </a:r>
            <a:r>
              <a:rPr dirty="0" sz="1100" spc="-85">
                <a:latin typeface="Arial"/>
                <a:cs typeface="Arial"/>
              </a:rPr>
              <a:t>Set </a:t>
            </a:r>
            <a:r>
              <a:rPr dirty="0" sz="1100" spc="-10">
                <a:latin typeface="Arial"/>
                <a:cs typeface="Arial"/>
              </a:rPr>
              <a:t>“Operator”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30">
                <a:latin typeface="Arial"/>
                <a:cs typeface="Arial"/>
              </a:rPr>
              <a:t>“=”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“FACWIDEIN” </a:t>
            </a:r>
            <a:r>
              <a:rPr dirty="0" sz="1100" spc="-50">
                <a:latin typeface="Arial"/>
                <a:cs typeface="Arial"/>
              </a:rPr>
              <a:t>and select </a:t>
            </a:r>
            <a:r>
              <a:rPr dirty="0" sz="1100" spc="-75">
                <a:latin typeface="Arial"/>
                <a:cs typeface="Arial"/>
              </a:rPr>
              <a:t>“SAVE.” </a:t>
            </a:r>
            <a:r>
              <a:rPr dirty="0" sz="1100" spc="-125">
                <a:latin typeface="Arial"/>
                <a:cs typeface="Arial"/>
              </a:rPr>
              <a:t>See </a:t>
            </a:r>
            <a:r>
              <a:rPr dirty="0" sz="1100" spc="-60">
                <a:latin typeface="Arial"/>
                <a:cs typeface="Arial"/>
              </a:rPr>
              <a:t>screen </a:t>
            </a:r>
            <a:r>
              <a:rPr dirty="0" sz="1100" spc="-35">
                <a:latin typeface="Arial"/>
                <a:cs typeface="Arial"/>
              </a:rPr>
              <a:t>shot</a:t>
            </a:r>
            <a:r>
              <a:rPr dirty="0" sz="1100" spc="-25">
                <a:latin typeface="Arial"/>
                <a:cs typeface="Arial"/>
              </a:rPr>
              <a:t> below.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88265">
              <a:lnSpc>
                <a:spcPct val="101800"/>
              </a:lnSpc>
            </a:pPr>
            <a:r>
              <a:rPr dirty="0" sz="1100" spc="-114">
                <a:latin typeface="Arial"/>
                <a:cs typeface="Arial"/>
              </a:rPr>
              <a:t>NOTE: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40">
                <a:latin typeface="Arial"/>
                <a:cs typeface="Arial"/>
              </a:rPr>
              <a:t>conducting </a:t>
            </a:r>
            <a:r>
              <a:rPr dirty="0" sz="1100" spc="-90">
                <a:latin typeface="Arial"/>
                <a:cs typeface="Arial"/>
              </a:rPr>
              <a:t>IN-PLAN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45">
                <a:latin typeface="Arial"/>
                <a:cs typeface="Arial"/>
              </a:rPr>
              <a:t>surveillance are </a:t>
            </a:r>
            <a:r>
              <a:rPr dirty="0" sz="1100" spc="-150">
                <a:latin typeface="Arial"/>
                <a:cs typeface="Arial"/>
              </a:rPr>
              <a:t>ALSO </a:t>
            </a:r>
            <a:r>
              <a:rPr dirty="0" sz="1100" spc="-40">
                <a:latin typeface="Arial"/>
                <a:cs typeface="Arial"/>
              </a:rPr>
              <a:t>conducting </a:t>
            </a:r>
            <a:r>
              <a:rPr dirty="0" sz="1100" spc="-95">
                <a:latin typeface="Arial"/>
                <a:cs typeface="Arial"/>
              </a:rPr>
              <a:t>IN-PLAN </a:t>
            </a:r>
            <a:r>
              <a:rPr dirty="0" sz="1100" spc="-125">
                <a:latin typeface="Arial"/>
                <a:cs typeface="Arial"/>
              </a:rPr>
              <a:t>MRSA  </a:t>
            </a:r>
            <a:r>
              <a:rPr dirty="0" sz="1100" spc="-50">
                <a:latin typeface="Arial"/>
                <a:cs typeface="Arial"/>
              </a:rPr>
              <a:t>Bacteremia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subset.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includes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60">
                <a:latin typeface="Arial"/>
                <a:cs typeface="Arial"/>
              </a:rPr>
              <a:t>“mrsaLabIDBldPlan”=Y. </a:t>
            </a:r>
            <a:r>
              <a:rPr dirty="0" sz="1100" spc="-65">
                <a:latin typeface="Arial"/>
                <a:cs typeface="Arial"/>
              </a:rPr>
              <a:t>Any </a:t>
            </a:r>
            <a:r>
              <a:rPr dirty="0" sz="1100" spc="-45">
                <a:latin typeface="Arial"/>
                <a:cs typeface="Arial"/>
              </a:rPr>
              <a:t>surveillance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744" y="1869945"/>
            <a:ext cx="3025140" cy="351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9807" y="916909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35356"/>
            <a:ext cx="1819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95">
                <a:latin typeface="Arial"/>
                <a:cs typeface="Arial"/>
              </a:rPr>
              <a:t>IN-PLAN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excluded.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762758"/>
            <a:ext cx="6788784" cy="2339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latin typeface="Arial"/>
                <a:cs typeface="Arial"/>
              </a:rPr>
              <a:t>Follow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40">
                <a:latin typeface="Arial"/>
                <a:cs typeface="Arial"/>
              </a:rPr>
              <a:t>4d, </a:t>
            </a:r>
            <a:r>
              <a:rPr dirty="0" sz="1100" spc="-55">
                <a:latin typeface="Arial"/>
                <a:cs typeface="Arial"/>
              </a:rPr>
              <a:t>5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6,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shown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0">
                <a:latin typeface="Arial"/>
                <a:cs typeface="Arial"/>
              </a:rPr>
              <a:t>locations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 marL="12700" marR="138430">
              <a:lnSpc>
                <a:spcPct val="118200"/>
              </a:lnSpc>
              <a:spcBef>
                <a:spcPts val="975"/>
              </a:spcBef>
            </a:pP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7,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exported </a:t>
            </a:r>
            <a:r>
              <a:rPr dirty="0" sz="1100" spc="-160">
                <a:latin typeface="Arial"/>
                <a:cs typeface="Arial"/>
              </a:rPr>
              <a:t>SIR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90">
                <a:latin typeface="Arial"/>
                <a:cs typeface="Arial"/>
              </a:rPr>
              <a:t>Excel </a:t>
            </a:r>
            <a:r>
              <a:rPr dirty="0" sz="1100" spc="-15">
                <a:latin typeface="Arial"/>
                <a:cs typeface="Arial"/>
              </a:rPr>
              <a:t>file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30">
                <a:latin typeface="Arial"/>
                <a:cs typeface="Arial"/>
              </a:rPr>
              <a:t>MRSA </a:t>
            </a:r>
            <a:r>
              <a:rPr dirty="0" sz="1100" spc="-5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displayed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55">
                <a:latin typeface="Arial"/>
                <a:cs typeface="Arial"/>
              </a:rPr>
              <a:t>several </a:t>
            </a:r>
            <a:r>
              <a:rPr dirty="0" sz="1100" spc="-50">
                <a:latin typeface="Arial"/>
                <a:cs typeface="Arial"/>
              </a:rPr>
              <a:t>levels, </a:t>
            </a:r>
            <a:r>
              <a:rPr dirty="0" sz="1100" spc="-55">
                <a:latin typeface="Arial"/>
                <a:cs typeface="Arial"/>
              </a:rPr>
              <a:t>and 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25">
                <a:latin typeface="Arial"/>
                <a:cs typeface="Arial"/>
              </a:rPr>
              <a:t>look </a:t>
            </a:r>
            <a:r>
              <a:rPr dirty="0" sz="1100" spc="-30">
                <a:latin typeface="Arial"/>
                <a:cs typeface="Arial"/>
              </a:rPr>
              <a:t>similar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screenshot </a:t>
            </a:r>
            <a:r>
              <a:rPr dirty="0" sz="1100" spc="-10">
                <a:latin typeface="Arial"/>
                <a:cs typeface="Arial"/>
              </a:rPr>
              <a:t>(for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110">
                <a:latin typeface="Arial"/>
                <a:cs typeface="Arial"/>
              </a:rPr>
              <a:t>FACWIDEIN) </a:t>
            </a:r>
            <a:r>
              <a:rPr dirty="0" sz="1100" spc="-50">
                <a:latin typeface="Arial"/>
                <a:cs typeface="Arial"/>
              </a:rPr>
              <a:t>shown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above.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99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Part </a:t>
            </a:r>
            <a:r>
              <a:rPr dirty="0" sz="1100" spc="-45">
                <a:latin typeface="Arial"/>
                <a:cs typeface="Arial"/>
              </a:rPr>
              <a:t>8, </a:t>
            </a: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75">
                <a:latin typeface="Arial"/>
                <a:cs typeface="Arial"/>
              </a:rPr>
              <a:t>Excel,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aggregation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 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provides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facility-specific </a:t>
            </a:r>
            <a:r>
              <a:rPr dirty="0" u="sng" sz="1100" spc="-1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SIR 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dirty="0" u="sng" sz="1100" spc="-1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MRSA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Bacteremia </a:t>
            </a:r>
            <a:r>
              <a:rPr dirty="0" u="sng" sz="11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LabID 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Event</a:t>
            </a:r>
            <a:r>
              <a:rPr dirty="0" sz="1100" spc="-55">
                <a:latin typeface="Arial"/>
                <a:cs typeface="Arial"/>
              </a:rPr>
              <a:t>.  </a:t>
            </a:r>
            <a:r>
              <a:rPr dirty="0" sz="1100" spc="-75">
                <a:latin typeface="Arial"/>
                <a:cs typeface="Arial"/>
              </a:rPr>
              <a:t>This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level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aggregation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allow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explore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level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exposure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risk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LabID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Event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measured </a:t>
            </a:r>
            <a:r>
              <a:rPr dirty="0" sz="1100" spc="-35">
                <a:latin typeface="Arial"/>
                <a:cs typeface="Arial"/>
              </a:rPr>
              <a:t>performance 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20">
                <a:latin typeface="Arial"/>
                <a:cs typeface="Arial"/>
              </a:rPr>
              <a:t>facility. </a:t>
            </a:r>
            <a:r>
              <a:rPr dirty="0" sz="1100" spc="-85">
                <a:latin typeface="Arial"/>
                <a:cs typeface="Arial"/>
              </a:rPr>
              <a:t>Copy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55">
                <a:latin typeface="Arial"/>
                <a:cs typeface="Arial"/>
              </a:rPr>
              <a:t>spreadsheet. </a:t>
            </a:r>
            <a:r>
              <a:rPr dirty="0" sz="1100" spc="-50">
                <a:latin typeface="Arial"/>
                <a:cs typeface="Arial"/>
              </a:rPr>
              <a:t>Arrange </a:t>
            </a:r>
            <a:r>
              <a:rPr dirty="0" sz="1100" spc="-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40">
                <a:latin typeface="Arial"/>
                <a:cs typeface="Arial"/>
              </a:rPr>
              <a:t>rank </a:t>
            </a:r>
            <a:r>
              <a:rPr dirty="0" sz="1100" spc="-20">
                <a:latin typeface="Arial"/>
                <a:cs typeface="Arial"/>
              </a:rPr>
              <a:t>order </a:t>
            </a:r>
            <a:r>
              <a:rPr dirty="0" sz="1100" spc="-50">
                <a:latin typeface="Arial"/>
                <a:cs typeface="Arial"/>
              </a:rPr>
              <a:t>according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2700" marR="337185">
              <a:lnSpc>
                <a:spcPts val="1560"/>
              </a:lnSpc>
              <a:spcBef>
                <a:spcPts val="80"/>
              </a:spcBef>
            </a:pPr>
            <a:r>
              <a:rPr dirty="0" sz="1100" spc="-25">
                <a:latin typeface="Arial"/>
                <a:cs typeface="Arial"/>
              </a:rPr>
              <a:t>“exposure”;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expected/predicted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70">
                <a:latin typeface="Arial"/>
                <a:cs typeface="Arial"/>
              </a:rPr>
              <a:t>Events </a:t>
            </a:r>
            <a:r>
              <a:rPr dirty="0" sz="1100" spc="-75">
                <a:latin typeface="Arial"/>
                <a:cs typeface="Arial"/>
              </a:rPr>
              <a:t>[numExpMRSA], </a:t>
            </a:r>
            <a:r>
              <a:rPr dirty="0" sz="1100" spc="-40">
                <a:latin typeface="Arial"/>
                <a:cs typeface="Arial"/>
              </a:rPr>
              <a:t>(high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low),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20">
                <a:latin typeface="Arial"/>
                <a:cs typeface="Arial"/>
              </a:rPr>
              <a:t>three </a:t>
            </a:r>
            <a:r>
              <a:rPr dirty="0" sz="1100" spc="-35">
                <a:latin typeface="Arial"/>
                <a:cs typeface="Arial"/>
              </a:rPr>
              <a:t>new  </a:t>
            </a:r>
            <a:r>
              <a:rPr dirty="0" sz="1100" spc="-50">
                <a:latin typeface="Arial"/>
                <a:cs typeface="Arial"/>
              </a:rPr>
              <a:t>columns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titled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“Delta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count,”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“Stratum,”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“Targeted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Number.”</a:t>
            </a:r>
            <a:endParaRPr sz="1100">
              <a:latin typeface="Arial"/>
              <a:cs typeface="Arial"/>
            </a:endParaRPr>
          </a:p>
          <a:p>
            <a:pPr marL="12700" marR="128905">
              <a:lnSpc>
                <a:spcPct val="117300"/>
              </a:lnSpc>
              <a:spcBef>
                <a:spcPts val="890"/>
              </a:spcBef>
            </a:pPr>
            <a:r>
              <a:rPr dirty="0" sz="1100" spc="-50">
                <a:latin typeface="Arial"/>
                <a:cs typeface="Arial"/>
              </a:rPr>
              <a:t>Complete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50">
                <a:latin typeface="Arial"/>
                <a:cs typeface="Arial"/>
              </a:rPr>
              <a:t>9-16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sequential </a:t>
            </a:r>
            <a:r>
              <a:rPr dirty="0" sz="1100" spc="-55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45">
                <a:latin typeface="Arial"/>
                <a:cs typeface="Arial"/>
              </a:rPr>
              <a:t>Number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70">
                <a:latin typeface="Arial"/>
                <a:cs typeface="Arial"/>
              </a:rPr>
              <a:t>Events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draw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25">
                <a:latin typeface="Arial"/>
                <a:cs typeface="Arial"/>
              </a:rPr>
              <a:t>5% 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before.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27761"/>
            <a:ext cx="6858000" cy="2155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9807" y="9169095"/>
            <a:ext cx="1943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36879"/>
            <a:ext cx="6838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1.2:</a:t>
            </a:r>
            <a:r>
              <a:rPr dirty="0" sz="1300" spc="-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Sample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Letter</a:t>
            </a:r>
            <a:r>
              <a:rPr dirty="0" sz="1300" spc="-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Requesting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Site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Visit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300" spc="-2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Line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Listings</a:t>
            </a:r>
            <a:r>
              <a:rPr dirty="0" sz="13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for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External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383" y="916909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48" y="682751"/>
            <a:ext cx="6853555" cy="224154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75715">
              <a:lnSpc>
                <a:spcPts val="1635"/>
              </a:lnSpc>
            </a:pP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customize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this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template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meet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your state’s</a:t>
            </a:r>
            <a:r>
              <a:rPr dirty="0" sz="1400" spc="-3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281430"/>
            <a:ext cx="6269355" cy="6862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latin typeface="Arial"/>
                <a:cs typeface="Arial"/>
              </a:rPr>
              <a:t>Dear </a:t>
            </a:r>
            <a:r>
              <a:rPr dirty="0" sz="1100" spc="-50">
                <a:latin typeface="Arial"/>
                <a:cs typeface="Arial"/>
              </a:rPr>
              <a:t>[</a:t>
            </a:r>
            <a:r>
              <a:rPr dirty="0" sz="1100" spc="-50" i="1">
                <a:latin typeface="Arial"/>
                <a:cs typeface="Arial"/>
              </a:rPr>
              <a:t>Name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 spc="-135" i="1">
                <a:latin typeface="Arial"/>
                <a:cs typeface="Arial"/>
              </a:rPr>
              <a:t>CEO</a:t>
            </a:r>
            <a:r>
              <a:rPr dirty="0" sz="1100" spc="-135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5">
                <a:latin typeface="Arial"/>
                <a:cs typeface="Arial"/>
              </a:rPr>
              <a:t>Cc</a:t>
            </a:r>
            <a:r>
              <a:rPr dirty="0" sz="1100" spc="-105" i="1">
                <a:latin typeface="Arial"/>
                <a:cs typeface="Arial"/>
              </a:rPr>
              <a:t>: </a:t>
            </a:r>
            <a:r>
              <a:rPr dirty="0" sz="1100" spc="-50" i="1">
                <a:latin typeface="Arial"/>
                <a:cs typeface="Arial"/>
              </a:rPr>
              <a:t>[Name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60" i="1">
                <a:latin typeface="Arial"/>
                <a:cs typeface="Arial"/>
              </a:rPr>
              <a:t>IP]</a:t>
            </a:r>
            <a:endParaRPr sz="1100">
              <a:latin typeface="Arial"/>
              <a:cs typeface="Arial"/>
            </a:endParaRPr>
          </a:p>
          <a:p>
            <a:pPr marL="12700" marR="11430">
              <a:lnSpc>
                <a:spcPct val="117200"/>
              </a:lnSpc>
              <a:spcBef>
                <a:spcPts val="985"/>
              </a:spcBef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[</a:t>
            </a:r>
            <a:r>
              <a:rPr dirty="0" sz="1100" spc="-30" i="1">
                <a:latin typeface="Arial"/>
                <a:cs typeface="Arial"/>
              </a:rPr>
              <a:t>Health Department</a:t>
            </a:r>
            <a:r>
              <a:rPr dirty="0" sz="1100" spc="-30">
                <a:latin typeface="Arial"/>
                <a:cs typeface="Arial"/>
              </a:rPr>
              <a:t>]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35">
                <a:latin typeface="Arial"/>
                <a:cs typeface="Arial"/>
              </a:rPr>
              <a:t>conduct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20">
                <a:latin typeface="Arial"/>
                <a:cs typeface="Arial"/>
              </a:rPr>
              <a:t>audit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5">
                <a:latin typeface="Arial"/>
                <a:cs typeface="Arial"/>
              </a:rPr>
              <a:t>surveillance practices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healthcare- 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[multiple/all] </a:t>
            </a:r>
            <a:r>
              <a:rPr dirty="0" sz="1100" spc="-45">
                <a:latin typeface="Arial"/>
                <a:cs typeface="Arial"/>
              </a:rPr>
              <a:t>hospitals </a:t>
            </a:r>
            <a:r>
              <a:rPr dirty="0" sz="1100" spc="-30">
                <a:latin typeface="Arial"/>
                <a:cs typeface="Arial"/>
              </a:rPr>
              <a:t>statewide, </a:t>
            </a:r>
            <a:r>
              <a:rPr dirty="0" sz="1100" spc="-50">
                <a:latin typeface="Arial"/>
                <a:cs typeface="Arial"/>
              </a:rPr>
              <a:t>focusing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55">
                <a:latin typeface="Arial"/>
                <a:cs typeface="Arial"/>
              </a:rPr>
              <a:t>6 </a:t>
            </a:r>
            <a:r>
              <a:rPr dirty="0" sz="1100" spc="-10">
                <a:latin typeface="Arial"/>
                <a:cs typeface="Arial"/>
              </a:rPr>
              <a:t>different </a:t>
            </a:r>
            <a:r>
              <a:rPr dirty="0" sz="1100" spc="-35">
                <a:latin typeface="Arial"/>
                <a:cs typeface="Arial"/>
              </a:rPr>
              <a:t>metrics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35">
                <a:latin typeface="Arial"/>
                <a:cs typeface="Arial"/>
              </a:rPr>
              <a:t>data.  </a:t>
            </a:r>
            <a:r>
              <a:rPr dirty="0" sz="1100" spc="-90">
                <a:latin typeface="Arial"/>
                <a:cs typeface="Arial"/>
              </a:rPr>
              <a:t>These </a:t>
            </a:r>
            <a:r>
              <a:rPr dirty="0" sz="1100" spc="-35">
                <a:latin typeface="Arial"/>
                <a:cs typeface="Arial"/>
              </a:rPr>
              <a:t>include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metrics </a:t>
            </a:r>
            <a:r>
              <a:rPr dirty="0" sz="1100" spc="-50">
                <a:latin typeface="Arial"/>
                <a:cs typeface="Arial"/>
              </a:rPr>
              <a:t>designated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40">
                <a:latin typeface="Arial"/>
                <a:cs typeface="Arial"/>
              </a:rPr>
              <a:t>CMS </a:t>
            </a:r>
            <a:r>
              <a:rPr dirty="0" sz="1100" spc="-20">
                <a:latin typeface="Arial"/>
                <a:cs typeface="Arial"/>
              </a:rPr>
              <a:t>Inpatient </a:t>
            </a:r>
            <a:r>
              <a:rPr dirty="0" sz="1100" spc="-35">
                <a:latin typeface="Arial"/>
                <a:cs typeface="Arial"/>
              </a:rPr>
              <a:t>Quality </a:t>
            </a:r>
            <a:r>
              <a:rPr dirty="0" sz="1100" spc="-45">
                <a:latin typeface="Arial"/>
                <a:cs typeface="Arial"/>
              </a:rPr>
              <a:t>Reporting </a:t>
            </a:r>
            <a:r>
              <a:rPr dirty="0" sz="1100" spc="-50">
                <a:latin typeface="Arial"/>
                <a:cs typeface="Arial"/>
              </a:rPr>
              <a:t>Program: </a:t>
            </a:r>
            <a:r>
              <a:rPr dirty="0" sz="1100" spc="-30">
                <a:latin typeface="Arial"/>
                <a:cs typeface="Arial"/>
              </a:rPr>
              <a:t>central </a:t>
            </a:r>
            <a:r>
              <a:rPr dirty="0" sz="1100" spc="-50">
                <a:latin typeface="Arial"/>
                <a:cs typeface="Arial"/>
              </a:rPr>
              <a:t>line-associated  </a:t>
            </a:r>
            <a:r>
              <a:rPr dirty="0" sz="1100" spc="-35">
                <a:latin typeface="Arial"/>
                <a:cs typeface="Arial"/>
              </a:rPr>
              <a:t>bloodstream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20">
                <a:latin typeface="Arial"/>
                <a:cs typeface="Arial"/>
              </a:rPr>
              <a:t>(CLABSI)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catheter-associated </a:t>
            </a:r>
            <a:r>
              <a:rPr dirty="0" sz="1100" spc="-25">
                <a:latin typeface="Arial"/>
                <a:cs typeface="Arial"/>
              </a:rPr>
              <a:t>urinary </a:t>
            </a:r>
            <a:r>
              <a:rPr dirty="0" sz="1100" spc="-10">
                <a:latin typeface="Arial"/>
                <a:cs typeface="Arial"/>
              </a:rPr>
              <a:t>tract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95">
                <a:latin typeface="Arial"/>
                <a:cs typeface="Arial"/>
              </a:rPr>
              <a:t>(CAUTI)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0">
                <a:latin typeface="Arial"/>
                <a:cs typeface="Arial"/>
              </a:rPr>
              <a:t>ICUs, </a:t>
            </a:r>
            <a:r>
              <a:rPr dirty="0" sz="1100" spc="-50">
                <a:latin typeface="Arial"/>
                <a:cs typeface="Arial"/>
              </a:rPr>
              <a:t>surgical </a:t>
            </a:r>
            <a:r>
              <a:rPr dirty="0" sz="1100" spc="-35">
                <a:latin typeface="Arial"/>
                <a:cs typeface="Arial"/>
              </a:rPr>
              <a:t>site 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114">
                <a:latin typeface="Arial"/>
                <a:cs typeface="Arial"/>
              </a:rPr>
              <a:t>(SSI)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35">
                <a:latin typeface="Arial"/>
                <a:cs typeface="Arial"/>
              </a:rPr>
              <a:t>colon </a:t>
            </a:r>
            <a:r>
              <a:rPr dirty="0" sz="1100" spc="-120">
                <a:latin typeface="Arial"/>
                <a:cs typeface="Arial"/>
              </a:rPr>
              <a:t>(COLO)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abdominal hysterectomy </a:t>
            </a:r>
            <a:r>
              <a:rPr dirty="0" sz="1100" spc="-130">
                <a:latin typeface="Arial"/>
                <a:cs typeface="Arial"/>
              </a:rPr>
              <a:t>(HYST) </a:t>
            </a:r>
            <a:r>
              <a:rPr dirty="0" sz="1100" spc="-45">
                <a:latin typeface="Arial"/>
                <a:cs typeface="Arial"/>
              </a:rPr>
              <a:t>procedures,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proxy </a:t>
            </a:r>
            <a:r>
              <a:rPr dirty="0" sz="1100" spc="-65">
                <a:latin typeface="Arial"/>
                <a:cs typeface="Arial"/>
              </a:rPr>
              <a:t>measures 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110">
                <a:latin typeface="Arial"/>
                <a:cs typeface="Arial"/>
              </a:rPr>
              <a:t>(MRSA </a:t>
            </a:r>
            <a:r>
              <a:rPr dirty="0" sz="1100" spc="-40">
                <a:latin typeface="Arial"/>
                <a:cs typeface="Arial"/>
              </a:rPr>
              <a:t>bacteremia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5">
                <a:latin typeface="Arial"/>
                <a:cs typeface="Arial"/>
              </a:rPr>
              <a:t>Event) and </a:t>
            </a:r>
            <a:r>
              <a:rPr dirty="0" sz="1100" spc="-45" i="1">
                <a:latin typeface="Arial"/>
                <a:cs typeface="Arial"/>
              </a:rPr>
              <a:t>Clostridium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00">
                <a:latin typeface="Arial"/>
                <a:cs typeface="Arial"/>
              </a:rPr>
              <a:t>(CDI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50">
                <a:latin typeface="Arial"/>
                <a:cs typeface="Arial"/>
              </a:rPr>
              <a:t>Event).  </a:t>
            </a:r>
            <a:r>
              <a:rPr dirty="0" sz="1100" spc="-5">
                <a:latin typeface="Arial"/>
                <a:cs typeface="Arial"/>
              </a:rPr>
              <a:t>[Modify </a:t>
            </a:r>
            <a:r>
              <a:rPr dirty="0" sz="1100" spc="-35">
                <a:latin typeface="Arial"/>
                <a:cs typeface="Arial"/>
              </a:rPr>
              <a:t>metrics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5">
                <a:latin typeface="Arial"/>
                <a:cs typeface="Arial"/>
              </a:rPr>
              <a:t>indicated] </a:t>
            </a:r>
            <a:r>
              <a:rPr dirty="0" sz="1100" spc="-30">
                <a:latin typeface="Arial"/>
                <a:cs typeface="Arial"/>
              </a:rPr>
              <a:t>Participation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45" i="1">
                <a:latin typeface="Arial"/>
                <a:cs typeface="Arial"/>
              </a:rPr>
              <a:t>[select </a:t>
            </a:r>
            <a:r>
              <a:rPr dirty="0" sz="1100" spc="-85" i="1">
                <a:latin typeface="Arial"/>
                <a:cs typeface="Arial"/>
              </a:rPr>
              <a:t>as </a:t>
            </a:r>
            <a:r>
              <a:rPr dirty="0" sz="1100" spc="-25" i="1">
                <a:latin typeface="Arial"/>
                <a:cs typeface="Arial"/>
              </a:rPr>
              <a:t>appropriate]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marL="469900" marR="241935" indent="-228600">
              <a:lnSpc>
                <a:spcPct val="1173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20">
                <a:latin typeface="Arial"/>
                <a:cs typeface="Arial"/>
              </a:rPr>
              <a:t>[obligatory,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 spc="-50">
                <a:latin typeface="Arial"/>
                <a:cs typeface="Arial"/>
              </a:rPr>
              <a:t>compliance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50">
                <a:latin typeface="Arial"/>
                <a:cs typeface="Arial"/>
              </a:rPr>
              <a:t>healthcare-associated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65">
                <a:latin typeface="Arial"/>
                <a:cs typeface="Arial"/>
              </a:rPr>
              <a:t>(HAI) </a:t>
            </a:r>
            <a:r>
              <a:rPr dirty="0" sz="1100" spc="-20">
                <a:latin typeface="Arial"/>
                <a:cs typeface="Arial"/>
              </a:rPr>
              <a:t>reporting  </a:t>
            </a:r>
            <a:r>
              <a:rPr dirty="0" sz="1100" spc="-30">
                <a:latin typeface="Arial"/>
                <a:cs typeface="Arial"/>
              </a:rPr>
              <a:t>legislation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75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45">
                <a:latin typeface="Arial"/>
                <a:cs typeface="Arial"/>
              </a:rPr>
              <a:t>accurately </a:t>
            </a:r>
            <a:r>
              <a:rPr dirty="0" sz="1100" spc="-20">
                <a:latin typeface="Arial"/>
                <a:cs typeface="Arial"/>
              </a:rPr>
              <a:t>identifying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50">
                <a:latin typeface="Arial"/>
                <a:cs typeface="Arial"/>
              </a:rPr>
              <a:t>healthcare-associated  </a:t>
            </a:r>
            <a:r>
              <a:rPr dirty="0" sz="1100" spc="-25">
                <a:latin typeface="Arial"/>
                <a:cs typeface="Arial"/>
              </a:rPr>
              <a:t>infections].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marL="469900" marR="19685" indent="-228600">
              <a:lnSpc>
                <a:spcPct val="117000"/>
              </a:lnSpc>
              <a:spcBef>
                <a:spcPts val="50"/>
              </a:spcBef>
              <a:buFont typeface="Symbol"/>
              <a:buChar char=""/>
              <a:tabLst>
                <a:tab pos="469900" algn="l"/>
                <a:tab pos="470534" algn="l"/>
                <a:tab pos="4032250" algn="l"/>
                <a:tab pos="4405630" algn="l"/>
              </a:tabLst>
            </a:pPr>
            <a:r>
              <a:rPr dirty="0" sz="1100" spc="-20">
                <a:latin typeface="Arial"/>
                <a:cs typeface="Arial"/>
              </a:rPr>
              <a:t>[voluntary, </a:t>
            </a:r>
            <a:r>
              <a:rPr dirty="0" sz="1100" spc="-5">
                <a:latin typeface="Arial"/>
                <a:cs typeface="Arial"/>
              </a:rPr>
              <a:t>but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value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preparation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40">
                <a:latin typeface="Arial"/>
                <a:cs typeface="Arial"/>
              </a:rPr>
              <a:t>CMS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0">
                <a:latin typeface="Arial"/>
                <a:cs typeface="Arial"/>
              </a:rPr>
              <a:t>activities,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60">
                <a:latin typeface="Arial"/>
                <a:cs typeface="Arial"/>
              </a:rPr>
              <a:t>assuring 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held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high standard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accountability]. </a:t>
            </a:r>
            <a:r>
              <a:rPr dirty="0" sz="1100" spc="-40">
                <a:latin typeface="Arial"/>
                <a:cs typeface="Arial"/>
              </a:rPr>
              <a:t>[Facilities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25">
                <a:latin typeface="Arial"/>
                <a:cs typeface="Arial"/>
              </a:rPr>
              <a:t>participate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be  </a:t>
            </a:r>
            <a:r>
              <a:rPr dirty="0" sz="1100" spc="-50">
                <a:latin typeface="Arial"/>
                <a:cs typeface="Arial"/>
              </a:rPr>
              <a:t>acknowledged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55">
                <a:latin typeface="Arial"/>
                <a:cs typeface="Arial"/>
              </a:rPr>
              <a:t>SHD  </a:t>
            </a:r>
            <a:r>
              <a:rPr dirty="0" sz="1100" spc="-2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50">
                <a:latin typeface="Arial"/>
                <a:cs typeface="Arial"/>
              </a:rPr>
              <a:t> way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dirty="0" sz="1100" spc="-30">
                <a:latin typeface="Arial"/>
                <a:cs typeface="Arial"/>
              </a:rPr>
              <a:t>. </a:t>
            </a:r>
            <a:r>
              <a:rPr dirty="0" sz="1100" spc="-45">
                <a:latin typeface="Arial"/>
                <a:cs typeface="Arial"/>
              </a:rPr>
              <a:t>Facilities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65">
                <a:latin typeface="Arial"/>
                <a:cs typeface="Arial"/>
              </a:rPr>
              <a:t>choose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25">
                <a:latin typeface="Arial"/>
                <a:cs typeface="Arial"/>
              </a:rPr>
              <a:t>participate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65">
                <a:latin typeface="Arial"/>
                <a:cs typeface="Arial"/>
              </a:rPr>
              <a:t>also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5">
                <a:latin typeface="Arial"/>
                <a:cs typeface="Arial"/>
              </a:rPr>
              <a:t>identified in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way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	</a:t>
            </a:r>
            <a:r>
              <a:rPr dirty="0" sz="1100" spc="-5">
                <a:latin typeface="Arial"/>
                <a:cs typeface="Arial"/>
              </a:rPr>
              <a:t>.]</a:t>
            </a:r>
            <a:endParaRPr sz="1100">
              <a:latin typeface="Arial"/>
              <a:cs typeface="Arial"/>
            </a:endParaRPr>
          </a:p>
          <a:p>
            <a:pPr marL="469900" marR="290195" indent="-228600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dirty="0" sz="1100" spc="-5">
                <a:latin typeface="Arial"/>
                <a:cs typeface="Arial"/>
              </a:rPr>
              <a:t>[Modify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35">
                <a:latin typeface="Arial"/>
                <a:cs typeface="Arial"/>
              </a:rPr>
              <a:t>per state decision]: </a:t>
            </a:r>
            <a:r>
              <a:rPr dirty="0" sz="1100" spc="-8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individual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5">
                <a:latin typeface="Arial"/>
                <a:cs typeface="Arial"/>
              </a:rPr>
              <a:t>SHD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0">
                <a:latin typeface="Arial"/>
                <a:cs typeface="Arial"/>
              </a:rPr>
              <a:t>shared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30">
                <a:latin typeface="Arial"/>
                <a:cs typeface="Arial"/>
              </a:rPr>
              <a:t>your  </a:t>
            </a:r>
            <a:r>
              <a:rPr dirty="0" sz="1100" spc="-20">
                <a:latin typeface="Arial"/>
                <a:cs typeface="Arial"/>
              </a:rPr>
              <a:t>infection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prevention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staff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you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[but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/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shared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additional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ways].  </a:t>
            </a:r>
            <a:r>
              <a:rPr dirty="0" sz="1100" spc="-55">
                <a:latin typeface="Arial"/>
                <a:cs typeface="Arial"/>
              </a:rPr>
              <a:t>Pooled </a:t>
            </a:r>
            <a:r>
              <a:rPr dirty="0" sz="1100" spc="-40">
                <a:latin typeface="Arial"/>
                <a:cs typeface="Arial"/>
              </a:rPr>
              <a:t>results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60">
                <a:latin typeface="Arial"/>
                <a:cs typeface="Arial"/>
              </a:rPr>
              <a:t>SHD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be </a:t>
            </a:r>
            <a:r>
              <a:rPr dirty="0" sz="1100" spc="-60">
                <a:latin typeface="Arial"/>
                <a:cs typeface="Arial"/>
              </a:rPr>
              <a:t>shared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publically,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individual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facilities.</a:t>
            </a:r>
            <a:endParaRPr sz="1100">
              <a:latin typeface="Arial"/>
              <a:cs typeface="Arial"/>
            </a:endParaRPr>
          </a:p>
          <a:p>
            <a:pPr marL="12700" marR="68580">
              <a:lnSpc>
                <a:spcPct val="117300"/>
              </a:lnSpc>
              <a:spcBef>
                <a:spcPts val="985"/>
              </a:spcBef>
            </a:pP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site </a:t>
            </a:r>
            <a:r>
              <a:rPr dirty="0" sz="1100" spc="-20">
                <a:latin typeface="Arial"/>
                <a:cs typeface="Arial"/>
              </a:rPr>
              <a:t>visit </a:t>
            </a:r>
            <a:r>
              <a:rPr dirty="0" sz="1100" spc="-85">
                <a:latin typeface="Arial"/>
                <a:cs typeface="Arial"/>
              </a:rPr>
              <a:t>has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tentatively </a:t>
            </a:r>
            <a:r>
              <a:rPr dirty="0" sz="1100" spc="-55">
                <a:latin typeface="Arial"/>
                <a:cs typeface="Arial"/>
              </a:rPr>
              <a:t>scheduled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[</a:t>
            </a:r>
            <a:r>
              <a:rPr dirty="0" sz="1100" spc="-50" i="1">
                <a:latin typeface="Arial"/>
                <a:cs typeface="Arial"/>
              </a:rPr>
              <a:t>Day </a:t>
            </a:r>
            <a:r>
              <a:rPr dirty="0" sz="1100" spc="-55" i="1">
                <a:latin typeface="Arial"/>
                <a:cs typeface="Arial"/>
              </a:rPr>
              <a:t>and </a:t>
            </a:r>
            <a:r>
              <a:rPr dirty="0" sz="1100" spc="-30" i="1">
                <a:latin typeface="Arial"/>
                <a:cs typeface="Arial"/>
              </a:rPr>
              <a:t>Date</a:t>
            </a:r>
            <a:r>
              <a:rPr dirty="0" sz="1100" spc="-30">
                <a:latin typeface="Arial"/>
                <a:cs typeface="Arial"/>
              </a:rPr>
              <a:t>]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50">
                <a:latin typeface="Arial"/>
                <a:cs typeface="Arial"/>
              </a:rPr>
              <a:t>[</a:t>
            </a:r>
            <a:r>
              <a:rPr dirty="0" sz="1100" spc="-50" i="1">
                <a:latin typeface="Arial"/>
                <a:cs typeface="Arial"/>
              </a:rPr>
              <a:t>Name </a:t>
            </a:r>
            <a:r>
              <a:rPr dirty="0" sz="1100" spc="-10" i="1">
                <a:latin typeface="Arial"/>
                <a:cs typeface="Arial"/>
              </a:rPr>
              <a:t>of </a:t>
            </a:r>
            <a:r>
              <a:rPr dirty="0" sz="1100" spc="-50" i="1">
                <a:latin typeface="Arial"/>
                <a:cs typeface="Arial"/>
              </a:rPr>
              <a:t>IP</a:t>
            </a:r>
            <a:r>
              <a:rPr dirty="0" sz="1100" spc="-50">
                <a:latin typeface="Arial"/>
                <a:cs typeface="Arial"/>
              </a:rPr>
              <a:t>], </a:t>
            </a:r>
            <a:r>
              <a:rPr dirty="0" sz="1100" spc="-25">
                <a:latin typeface="Arial"/>
                <a:cs typeface="Arial"/>
              </a:rPr>
              <a:t>Infection </a:t>
            </a:r>
            <a:r>
              <a:rPr dirty="0" sz="1100" spc="-35">
                <a:latin typeface="Arial"/>
                <a:cs typeface="Arial"/>
              </a:rPr>
              <a:t>Preventionist, </a:t>
            </a:r>
            <a:r>
              <a:rPr dirty="0" sz="1100" spc="-30">
                <a:latin typeface="Arial"/>
                <a:cs typeface="Arial"/>
              </a:rPr>
              <a:t>who  </a:t>
            </a:r>
            <a:r>
              <a:rPr dirty="0" sz="1100" spc="-80">
                <a:latin typeface="Arial"/>
                <a:cs typeface="Arial"/>
              </a:rPr>
              <a:t>has </a:t>
            </a:r>
            <a:r>
              <a:rPr dirty="0" sz="1100" spc="-60">
                <a:latin typeface="Arial"/>
                <a:cs typeface="Arial"/>
              </a:rPr>
              <a:t>also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75">
                <a:latin typeface="Arial"/>
                <a:cs typeface="Arial"/>
              </a:rPr>
              <a:t>asked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5">
                <a:latin typeface="Arial"/>
                <a:cs typeface="Arial"/>
              </a:rPr>
              <a:t>assist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0">
                <a:latin typeface="Arial"/>
                <a:cs typeface="Arial"/>
              </a:rPr>
              <a:t>generating </a:t>
            </a:r>
            <a:r>
              <a:rPr dirty="0" sz="1100" spc="-55">
                <a:latin typeface="Arial"/>
                <a:cs typeface="Arial"/>
              </a:rPr>
              <a:t>4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40">
                <a:latin typeface="Arial"/>
                <a:cs typeface="Arial"/>
              </a:rPr>
              <a:t>listings </a:t>
            </a:r>
            <a:r>
              <a:rPr dirty="0" sz="1100" spc="-50">
                <a:latin typeface="Arial"/>
                <a:cs typeface="Arial"/>
              </a:rPr>
              <a:t>(described </a:t>
            </a:r>
            <a:r>
              <a:rPr dirty="0" sz="1100" spc="-30">
                <a:latin typeface="Arial"/>
                <a:cs typeface="Arial"/>
              </a:rPr>
              <a:t>below)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eligible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5">
                <a:latin typeface="Arial"/>
                <a:cs typeface="Arial"/>
              </a:rPr>
              <a:t>for  </a:t>
            </a:r>
            <a:r>
              <a:rPr dirty="0" sz="1100" spc="-30">
                <a:latin typeface="Arial"/>
                <a:cs typeface="Arial"/>
              </a:rPr>
              <a:t>review,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two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reports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monthly</a:t>
            </a:r>
            <a:r>
              <a:rPr dirty="0" sz="1100" spc="-50">
                <a:latin typeface="Arial"/>
                <a:cs typeface="Arial"/>
              </a:rPr>
              <a:t> surgical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procedures.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Successful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preparation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65">
                <a:latin typeface="Arial"/>
                <a:cs typeface="Arial"/>
              </a:rPr>
              <a:t>assistance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microbiology </a:t>
            </a:r>
            <a:r>
              <a:rPr dirty="0" sz="1100" spc="-25">
                <a:latin typeface="Arial"/>
                <a:cs typeface="Arial"/>
              </a:rPr>
              <a:t>laboratory,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55">
                <a:latin typeface="Arial"/>
                <a:cs typeface="Arial"/>
              </a:rPr>
              <a:t>system, and </a:t>
            </a:r>
            <a:r>
              <a:rPr dirty="0" sz="1100" spc="-85">
                <a:latin typeface="Arial"/>
                <a:cs typeface="Arial"/>
              </a:rPr>
              <a:t>IT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generate specified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5">
                <a:latin typeface="Arial"/>
                <a:cs typeface="Arial"/>
              </a:rPr>
              <a:t>listings  </a:t>
            </a:r>
            <a:r>
              <a:rPr dirty="0" sz="1100" spc="-60">
                <a:latin typeface="Arial"/>
                <a:cs typeface="Arial"/>
              </a:rPr>
              <a:t>ahead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review,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later </a:t>
            </a:r>
            <a:r>
              <a:rPr dirty="0" sz="1100" spc="-70">
                <a:latin typeface="Arial"/>
                <a:cs typeface="Arial"/>
              </a:rPr>
              <a:t>assistance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45">
                <a:latin typeface="Arial"/>
                <a:cs typeface="Arial"/>
              </a:rPr>
              <a:t>medical  records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personnel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make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available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100"/>
              </a:lnSpc>
              <a:spcBef>
                <a:spcPts val="985"/>
              </a:spcBef>
            </a:pPr>
            <a:r>
              <a:rPr dirty="0" sz="1100" spc="-20">
                <a:latin typeface="Arial"/>
                <a:cs typeface="Arial"/>
              </a:rPr>
              <a:t>At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20">
                <a:latin typeface="Arial"/>
                <a:cs typeface="Arial"/>
              </a:rPr>
              <a:t>time, </a:t>
            </a:r>
            <a:r>
              <a:rPr dirty="0" sz="1100" spc="-40">
                <a:latin typeface="Arial"/>
                <a:cs typeface="Arial"/>
              </a:rPr>
              <a:t>we request </a:t>
            </a:r>
            <a:r>
              <a:rPr dirty="0" sz="1100" spc="-30">
                <a:latin typeface="Arial"/>
                <a:cs typeface="Arial"/>
              </a:rPr>
              <a:t>your support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production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55">
                <a:latin typeface="Arial"/>
                <a:cs typeface="Arial"/>
              </a:rPr>
              <a:t>4 </a:t>
            </a:r>
            <a:r>
              <a:rPr dirty="0" sz="1100" spc="-35">
                <a:latin typeface="Arial"/>
                <a:cs typeface="Arial"/>
              </a:rPr>
              <a:t>microbiology </a:t>
            </a:r>
            <a:r>
              <a:rPr dirty="0" sz="1100" spc="-40">
                <a:latin typeface="Arial"/>
                <a:cs typeface="Arial"/>
              </a:rPr>
              <a:t>laboratory-based </a:t>
            </a:r>
            <a:r>
              <a:rPr dirty="0" sz="1100" spc="-25">
                <a:latin typeface="Arial"/>
                <a:cs typeface="Arial"/>
              </a:rPr>
              <a:t>line  </a:t>
            </a:r>
            <a:r>
              <a:rPr dirty="0" sz="1100" spc="-40">
                <a:latin typeface="Arial"/>
                <a:cs typeface="Arial"/>
              </a:rPr>
              <a:t>listings, </a:t>
            </a:r>
            <a:r>
              <a:rPr dirty="0" sz="1100" spc="-30">
                <a:latin typeface="Arial"/>
                <a:cs typeface="Arial"/>
              </a:rPr>
              <a:t>coordinated </a:t>
            </a:r>
            <a:r>
              <a:rPr dirty="0" sz="1100" spc="-25">
                <a:latin typeface="Arial"/>
                <a:cs typeface="Arial"/>
              </a:rPr>
              <a:t>through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75">
                <a:latin typeface="Arial"/>
                <a:cs typeface="Arial"/>
              </a:rPr>
              <a:t>IP,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transmitted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0">
                <a:latin typeface="Arial"/>
                <a:cs typeface="Arial"/>
              </a:rPr>
              <a:t>us </a:t>
            </a:r>
            <a:r>
              <a:rPr dirty="0" sz="1100" spc="-55">
                <a:latin typeface="Arial"/>
                <a:cs typeface="Arial"/>
              </a:rPr>
              <a:t>securely </a:t>
            </a:r>
            <a:r>
              <a:rPr dirty="0" sz="1100" spc="-45">
                <a:latin typeface="Arial"/>
                <a:cs typeface="Arial"/>
              </a:rPr>
              <a:t>via </a:t>
            </a:r>
            <a:r>
              <a:rPr dirty="0" sz="1100" spc="-165">
                <a:latin typeface="Arial"/>
                <a:cs typeface="Arial"/>
              </a:rPr>
              <a:t>FTP </a:t>
            </a:r>
            <a:r>
              <a:rPr dirty="0" sz="1100" spc="-114">
                <a:latin typeface="Arial"/>
                <a:cs typeface="Arial"/>
              </a:rPr>
              <a:t>[FTP </a:t>
            </a:r>
            <a:r>
              <a:rPr dirty="0" sz="1100" spc="-20">
                <a:latin typeface="Arial"/>
                <a:cs typeface="Arial"/>
              </a:rPr>
              <a:t>site]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0">
                <a:latin typeface="Arial"/>
                <a:cs typeface="Arial"/>
              </a:rPr>
              <a:t>spreadsheet </a:t>
            </a:r>
            <a:r>
              <a:rPr dirty="0" sz="1100" spc="-55">
                <a:latin typeface="Arial"/>
                <a:cs typeface="Arial"/>
              </a:rPr>
              <a:t>(e.g.  </a:t>
            </a:r>
            <a:r>
              <a:rPr dirty="0" sz="1100" spc="-75">
                <a:latin typeface="Arial"/>
                <a:cs typeface="Arial"/>
              </a:rPr>
              <a:t>Excel) </a:t>
            </a:r>
            <a:r>
              <a:rPr dirty="0" sz="1100" spc="-10">
                <a:latin typeface="Arial"/>
                <a:cs typeface="Arial"/>
              </a:rPr>
              <a:t>file </a:t>
            </a:r>
            <a:r>
              <a:rPr dirty="0" sz="1100" spc="-15">
                <a:latin typeface="Arial"/>
                <a:cs typeface="Arial"/>
              </a:rPr>
              <a:t>format.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20">
                <a:latin typeface="Arial"/>
                <a:cs typeface="Arial"/>
              </a:rPr>
              <a:t>note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these </a:t>
            </a:r>
            <a:r>
              <a:rPr dirty="0" sz="1100" spc="-35">
                <a:latin typeface="Arial"/>
                <a:cs typeface="Arial"/>
              </a:rPr>
              <a:t>lists must </a:t>
            </a:r>
            <a:r>
              <a:rPr dirty="0" sz="1100" spc="-40">
                <a:latin typeface="Arial"/>
                <a:cs typeface="Arial"/>
              </a:rPr>
              <a:t>include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30">
                <a:latin typeface="Arial"/>
                <a:cs typeface="Arial"/>
              </a:rPr>
              <a:t>about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which 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25">
                <a:latin typeface="Arial"/>
                <a:cs typeface="Arial"/>
              </a:rPr>
              <a:t>require coordination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microbiology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another </a:t>
            </a:r>
            <a:r>
              <a:rPr dirty="0" sz="1100" spc="-35">
                <a:latin typeface="Arial"/>
                <a:cs typeface="Arial"/>
              </a:rPr>
              <a:t>hospital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55">
                <a:latin typeface="Arial"/>
                <a:cs typeface="Arial"/>
              </a:rPr>
              <a:t>system.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line </a:t>
            </a:r>
            <a:r>
              <a:rPr dirty="0" sz="1100" spc="-40">
                <a:latin typeface="Arial"/>
                <a:cs typeface="Arial"/>
              </a:rPr>
              <a:t>listings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5">
                <a:latin typeface="Arial"/>
                <a:cs typeface="Arial"/>
              </a:rPr>
              <a:t>due 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25">
                <a:latin typeface="Arial"/>
                <a:cs typeface="Arial"/>
              </a:rPr>
              <a:t>[Date].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45">
                <a:latin typeface="Arial"/>
                <a:cs typeface="Arial"/>
              </a:rPr>
              <a:t>questions </a:t>
            </a:r>
            <a:r>
              <a:rPr dirty="0" sz="1100" spc="-50">
                <a:latin typeface="Arial"/>
                <a:cs typeface="Arial"/>
              </a:rPr>
              <a:t>arise, </a:t>
            </a:r>
            <a:r>
              <a:rPr dirty="0" sz="1100" spc="-40">
                <a:latin typeface="Arial"/>
                <a:cs typeface="Arial"/>
              </a:rPr>
              <a:t>we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5">
                <a:latin typeface="Arial"/>
                <a:cs typeface="Arial"/>
              </a:rPr>
              <a:t>be reached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20">
                <a:latin typeface="Arial"/>
                <a:cs typeface="Arial"/>
              </a:rPr>
              <a:t>the following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[XXX-XXX-XXXX]: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36880"/>
            <a:ext cx="5710555" cy="908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>
                <a:latin typeface="Arial"/>
                <a:cs typeface="Arial"/>
              </a:rPr>
              <a:t>Requested Line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Listings</a:t>
            </a:r>
            <a:endParaRPr sz="1100">
              <a:latin typeface="Arial"/>
              <a:cs typeface="Arial"/>
            </a:endParaRPr>
          </a:p>
          <a:p>
            <a:pPr marL="469900" marR="5080" indent="-229235">
              <a:lnSpc>
                <a:spcPct val="117400"/>
              </a:lnSpc>
              <a:spcBef>
                <a:spcPts val="985"/>
              </a:spcBef>
            </a:pPr>
            <a:r>
              <a:rPr dirty="0" sz="1100" spc="-45">
                <a:latin typeface="Arial"/>
                <a:cs typeface="Arial"/>
              </a:rPr>
              <a:t>1)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validation </a:t>
            </a:r>
            <a:r>
              <a:rPr dirty="0" sz="1100" spc="-25">
                <a:latin typeface="Arial"/>
                <a:cs typeface="Arial"/>
              </a:rPr>
              <a:t>location blood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20">
                <a:latin typeface="Arial"/>
                <a:cs typeface="Arial"/>
              </a:rPr>
              <a:t>identifying </a:t>
            </a:r>
            <a:r>
              <a:rPr dirty="0" sz="1100" spc="-55">
                <a:latin typeface="Arial"/>
                <a:cs typeface="Arial"/>
              </a:rPr>
              <a:t>organism(s)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2016, </a:t>
            </a:r>
            <a:r>
              <a:rPr dirty="0" sz="1100" spc="5">
                <a:latin typeface="Arial"/>
                <a:cs typeface="Arial"/>
              </a:rPr>
              <a:t>with 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75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template </a:t>
            </a:r>
            <a:r>
              <a:rPr dirty="0" sz="1100" spc="-30">
                <a:latin typeface="Arial"/>
                <a:cs typeface="Arial"/>
              </a:rPr>
              <a:t>below. </a:t>
            </a:r>
            <a:r>
              <a:rPr dirty="0" sz="1100" spc="-110">
                <a:latin typeface="Arial"/>
                <a:cs typeface="Arial"/>
              </a:rPr>
              <a:t>NICUs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should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included.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14">
                <a:latin typeface="Arial"/>
                <a:cs typeface="Arial"/>
              </a:rPr>
              <a:t>ICU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5">
                <a:latin typeface="Arial"/>
                <a:cs typeface="Arial"/>
              </a:rPr>
              <a:t>(*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40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6383" y="916909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495297"/>
          <a:ext cx="6786245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759"/>
                <a:gridCol w="723900"/>
                <a:gridCol w="829310"/>
                <a:gridCol w="760094"/>
                <a:gridCol w="805814"/>
                <a:gridCol w="1105535"/>
                <a:gridCol w="630554"/>
                <a:gridCol w="474979"/>
                <a:gridCol w="474979"/>
                <a:gridCol w="474980"/>
              </a:tblGrid>
              <a:tr h="68834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*MRN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55880">
                        <a:lnSpc>
                          <a:spcPts val="133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*Facility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ission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30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59055">
                        <a:lnSpc>
                          <a:spcPts val="133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Specimen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30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56515">
                        <a:lnSpc>
                          <a:spcPts val="133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*Sp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eci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 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Collection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30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7470">
                        <a:lnSpc>
                          <a:spcPts val="133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*Blood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Organism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120014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Genus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Species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54610">
                        <a:lnSpc>
                          <a:spcPts val="133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*Specific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atio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np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ts val="130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9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*Gender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53340">
                        <a:lnSpc>
                          <a:spcPts val="133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ts val="130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Birth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52705">
                        <a:lnSpc>
                          <a:spcPts val="1330"/>
                        </a:lnSpc>
                      </a:pP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52705">
                        <a:lnSpc>
                          <a:spcPts val="1330"/>
                        </a:lnSpc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2336647"/>
            <a:ext cx="6736080" cy="810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229235">
              <a:lnSpc>
                <a:spcPct val="116799"/>
              </a:lnSpc>
              <a:spcBef>
                <a:spcPts val="105"/>
              </a:spcBef>
            </a:pPr>
            <a:r>
              <a:rPr dirty="0" sz="1100" spc="-45">
                <a:latin typeface="Arial"/>
                <a:cs typeface="Arial"/>
              </a:rPr>
              <a:t>2)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additional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75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template </a:t>
            </a:r>
            <a:r>
              <a:rPr dirty="0" sz="1100" spc="-30">
                <a:latin typeface="Arial"/>
                <a:cs typeface="Arial"/>
              </a:rPr>
              <a:t>below. </a:t>
            </a:r>
            <a:r>
              <a:rPr dirty="0" sz="1100" spc="-110">
                <a:latin typeface="Arial"/>
                <a:cs typeface="Arial"/>
              </a:rPr>
              <a:t>NICUs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should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dirty="0" sz="1100" spc="-5">
                <a:latin typeface="Arial"/>
                <a:cs typeface="Arial"/>
              </a:rPr>
              <a:t>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5">
                <a:latin typeface="Arial"/>
                <a:cs typeface="Arial"/>
              </a:rPr>
              <a:t>included.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50">
                <a:latin typeface="Arial"/>
                <a:cs typeface="Arial"/>
              </a:rPr>
              <a:t>possible, </a:t>
            </a:r>
            <a:r>
              <a:rPr dirty="0" sz="1100" spc="5">
                <a:latin typeface="Arial"/>
                <a:cs typeface="Arial"/>
              </a:rPr>
              <a:t>limit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those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0">
                <a:latin typeface="Arial"/>
                <a:cs typeface="Arial"/>
              </a:rPr>
              <a:t>no 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15">
                <a:latin typeface="Arial"/>
                <a:cs typeface="Arial"/>
              </a:rPr>
              <a:t>identified </a:t>
            </a:r>
            <a:r>
              <a:rPr dirty="0" sz="1100" spc="-50">
                <a:latin typeface="Arial"/>
                <a:cs typeface="Arial"/>
              </a:rPr>
              <a:t>pathogens and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45">
                <a:latin typeface="Arial"/>
                <a:cs typeface="Arial"/>
              </a:rPr>
              <a:t>least </a:t>
            </a:r>
            <a:r>
              <a:rPr dirty="0" sz="1100" spc="-50">
                <a:latin typeface="Arial"/>
                <a:cs typeface="Arial"/>
              </a:rPr>
              <a:t>10</a:t>
            </a:r>
            <a:r>
              <a:rPr dirty="0" baseline="31746" sz="1050" spc="-75">
                <a:latin typeface="Arial"/>
                <a:cs typeface="Arial"/>
              </a:rPr>
              <a:t>5 </a:t>
            </a:r>
            <a:r>
              <a:rPr dirty="0" sz="1100" spc="-70">
                <a:latin typeface="Arial"/>
                <a:cs typeface="Arial"/>
              </a:rPr>
              <a:t>CFU/ml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35">
                <a:latin typeface="Arial"/>
                <a:cs typeface="Arial"/>
              </a:rPr>
              <a:t>must include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one </a:t>
            </a:r>
            <a:r>
              <a:rPr dirty="0" sz="1100" spc="-30">
                <a:latin typeface="Arial"/>
                <a:cs typeface="Arial"/>
              </a:rPr>
              <a:t>bacterium.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5">
                <a:latin typeface="Arial"/>
                <a:cs typeface="Arial"/>
              </a:rPr>
              <a:t>(* </a:t>
            </a:r>
            <a:r>
              <a:rPr dirty="0" sz="1100" spc="-45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 </a:t>
            </a:r>
            <a:r>
              <a:rPr dirty="0" sz="1100" spc="-35">
                <a:latin typeface="Arial"/>
                <a:cs typeface="Arial"/>
              </a:rPr>
              <a:t>data, </a:t>
            </a:r>
            <a:r>
              <a:rPr dirty="0" sz="1100" spc="-45">
                <a:latin typeface="Arial"/>
                <a:cs typeface="Arial"/>
              </a:rPr>
              <a:t>†indicates </a:t>
            </a:r>
            <a:r>
              <a:rPr dirty="0" sz="1100" spc="-25">
                <a:latin typeface="Arial"/>
                <a:cs typeface="Arial"/>
              </a:rPr>
              <a:t>conditionally required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200" y="3171698"/>
          <a:ext cx="6924040" cy="50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659"/>
                <a:gridCol w="514984"/>
                <a:gridCol w="723900"/>
                <a:gridCol w="599440"/>
                <a:gridCol w="619125"/>
                <a:gridCol w="518795"/>
                <a:gridCol w="625475"/>
                <a:gridCol w="518795"/>
                <a:gridCol w="626745"/>
                <a:gridCol w="514350"/>
                <a:gridCol w="401320"/>
                <a:gridCol w="400049"/>
                <a:gridCol w="401954"/>
              </a:tblGrid>
              <a:tr h="502920">
                <a:tc>
                  <a:txBody>
                    <a:bodyPr/>
                    <a:lstStyle/>
                    <a:p>
                      <a:pPr marL="76200">
                        <a:lnSpc>
                          <a:spcPts val="944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*MRN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9398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ili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Admissi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8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Date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14097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Specimen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ts val="950"/>
                        </a:lnSpc>
                      </a:pPr>
                      <a:r>
                        <a:rPr dirty="0" sz="800" spc="-35">
                          <a:latin typeface="Arial"/>
                          <a:cs typeface="Arial"/>
                        </a:rPr>
                        <a:t>Number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2865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Collection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Date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2865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*Urine 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Organism</a:t>
                      </a:r>
                      <a:r>
                        <a:rPr dirty="0" sz="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5565" marR="95885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65">
                          <a:latin typeface="Arial"/>
                          <a:cs typeface="Arial"/>
                        </a:rPr>
                        <a:t>Genus</a:t>
                      </a:r>
                      <a:r>
                        <a:rPr dirty="0" sz="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800" spc="-65">
                          <a:latin typeface="Arial"/>
                          <a:cs typeface="Arial"/>
                        </a:rPr>
                        <a:t>Species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5113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ne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4930" marR="62865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Count 1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6985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†Urine 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Organism</a:t>
                      </a:r>
                      <a:r>
                        <a:rPr dirty="0" sz="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4295" marR="103505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65">
                          <a:latin typeface="Arial"/>
                          <a:cs typeface="Arial"/>
                        </a:rPr>
                        <a:t>Genus</a:t>
                      </a:r>
                      <a:r>
                        <a:rPr dirty="0" sz="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800" spc="-65">
                          <a:latin typeface="Arial"/>
                          <a:cs typeface="Arial"/>
                        </a:rPr>
                        <a:t>Species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15240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†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ne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4295" marR="64135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Count 2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139065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*Specific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ts val="950"/>
                        </a:lnSpc>
                      </a:pPr>
                      <a:r>
                        <a:rPr dirty="0" sz="800" spc="-35">
                          <a:latin typeface="Arial"/>
                          <a:cs typeface="Arial"/>
                        </a:rPr>
                        <a:t>Location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944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*Gender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74295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of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ts val="950"/>
                        </a:lnSpc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Birth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7366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493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44500" y="3825976"/>
            <a:ext cx="6386830" cy="615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229235">
              <a:lnSpc>
                <a:spcPct val="117300"/>
              </a:lnSpc>
              <a:spcBef>
                <a:spcPts val="95"/>
              </a:spcBef>
            </a:pPr>
            <a:r>
              <a:rPr dirty="0" sz="1100" spc="-45">
                <a:latin typeface="Arial"/>
                <a:cs typeface="Arial"/>
              </a:rPr>
              <a:t>3)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positive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methicillin-resistant </a:t>
            </a:r>
            <a:r>
              <a:rPr dirty="0" sz="1100" spc="-70" i="1">
                <a:latin typeface="Arial"/>
                <a:cs typeface="Arial"/>
              </a:rPr>
              <a:t>Staphylococcus </a:t>
            </a:r>
            <a:r>
              <a:rPr dirty="0" sz="1100" spc="-60" i="1">
                <a:latin typeface="Arial"/>
                <a:cs typeface="Arial"/>
              </a:rPr>
              <a:t>aureus </a:t>
            </a:r>
            <a:r>
              <a:rPr dirty="0" sz="1100" spc="-90">
                <a:latin typeface="Arial"/>
                <a:cs typeface="Arial"/>
              </a:rPr>
              <a:t>(MRSA), </a:t>
            </a:r>
            <a:r>
              <a:rPr dirty="0" sz="1100" spc="-60">
                <a:latin typeface="Arial"/>
                <a:cs typeface="Arial"/>
              </a:rPr>
              <a:t>among  </a:t>
            </a:r>
            <a:r>
              <a:rPr dirty="0" sz="1100" spc="-25">
                <a:latin typeface="Arial"/>
                <a:cs typeface="Arial"/>
              </a:rPr>
              <a:t>inpatients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wide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2016,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additional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variables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template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40">
                <a:latin typeface="Arial"/>
                <a:cs typeface="Arial"/>
              </a:rPr>
              <a:t>bacteremia, </a:t>
            </a:r>
            <a:r>
              <a:rPr dirty="0" sz="1100" spc="-70">
                <a:latin typeface="Arial"/>
                <a:cs typeface="Arial"/>
              </a:rPr>
              <a:t>FacWideIN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5">
                <a:latin typeface="Arial"/>
                <a:cs typeface="Arial"/>
              </a:rPr>
              <a:t>(* </a:t>
            </a:r>
            <a:r>
              <a:rPr dirty="0" sz="1100" spc="-40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2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7200" y="4440046"/>
          <a:ext cx="6766559" cy="63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/>
                <a:gridCol w="570865"/>
                <a:gridCol w="639444"/>
                <a:gridCol w="629285"/>
                <a:gridCol w="901700"/>
                <a:gridCol w="914400"/>
                <a:gridCol w="857885"/>
                <a:gridCol w="513714"/>
                <a:gridCol w="514985"/>
                <a:gridCol w="399414"/>
                <a:gridCol w="400684"/>
              </a:tblGrid>
              <a:tr h="626110">
                <a:tc>
                  <a:txBody>
                    <a:bodyPr/>
                    <a:lstStyle/>
                    <a:p>
                      <a:pPr marL="71120">
                        <a:lnSpc>
                          <a:spcPts val="94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*MRN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4135">
                        <a:lnSpc>
                          <a:spcPts val="969"/>
                        </a:lnSpc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*Facility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Date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58419">
                        <a:lnSpc>
                          <a:spcPts val="969"/>
                        </a:lnSpc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Specimen 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Number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95250">
                        <a:lnSpc>
                          <a:spcPts val="969"/>
                        </a:lnSpc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Collection 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Date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10489">
                        <a:lnSpc>
                          <a:spcPts val="969"/>
                        </a:lnSpc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*Blood</a:t>
                      </a:r>
                      <a:r>
                        <a:rPr dirty="0" sz="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Organism  </a:t>
                      </a:r>
                      <a:r>
                        <a:rPr dirty="0" sz="800" spc="-65">
                          <a:latin typeface="Arial"/>
                          <a:cs typeface="Arial"/>
                        </a:rPr>
                        <a:t>Genus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800" spc="-65">
                          <a:latin typeface="Arial"/>
                          <a:cs typeface="Arial"/>
                        </a:rPr>
                        <a:t>Species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3025" marR="128270">
                        <a:lnSpc>
                          <a:spcPts val="969"/>
                        </a:lnSpc>
                        <a:spcBef>
                          <a:spcPts val="20"/>
                        </a:spcBef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(documenting </a:t>
                      </a:r>
                      <a:r>
                        <a:rPr dirty="0" sz="800" spc="-100" i="1">
                          <a:latin typeface="Arial"/>
                          <a:cs typeface="Arial"/>
                        </a:rPr>
                        <a:t>S. 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aureus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80">
                          <a:latin typeface="Arial"/>
                          <a:cs typeface="Arial"/>
                        </a:rPr>
                        <a:t>MRSA)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138430">
                        <a:lnSpc>
                          <a:spcPts val="969"/>
                        </a:lnSpc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Methicillin-  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Resistance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3660" marR="81280">
                        <a:lnSpc>
                          <a:spcPts val="969"/>
                        </a:lnSpc>
                        <a:spcBef>
                          <a:spcPts val="20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(susceptibility</a:t>
                      </a:r>
                      <a:r>
                        <a:rPr dirty="0" sz="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test 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result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80">
                          <a:latin typeface="Arial"/>
                          <a:cs typeface="Arial"/>
                        </a:rPr>
                        <a:t>MRSA)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164465">
                        <a:lnSpc>
                          <a:spcPts val="969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*Specific  Mapped</a:t>
                      </a:r>
                      <a:r>
                        <a:rPr dirty="0" sz="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95">
                          <a:latin typeface="Arial"/>
                          <a:cs typeface="Arial"/>
                        </a:rPr>
                        <a:t>NHSN 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Location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94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*Gender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79375">
                        <a:lnSpc>
                          <a:spcPts val="969"/>
                        </a:lnSpc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*Date</a:t>
                      </a:r>
                      <a:r>
                        <a:rPr dirty="0" sz="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Birth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69215">
                        <a:lnSpc>
                          <a:spcPts val="969"/>
                        </a:lnSpc>
                      </a:pPr>
                      <a:r>
                        <a:rPr dirty="0" sz="8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70485">
                        <a:lnSpc>
                          <a:spcPts val="969"/>
                        </a:lnSpc>
                      </a:pPr>
                      <a:r>
                        <a:rPr dirty="0" sz="8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  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4500" y="5217642"/>
            <a:ext cx="6767195" cy="810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229235">
              <a:lnSpc>
                <a:spcPct val="117300"/>
              </a:lnSpc>
              <a:spcBef>
                <a:spcPts val="95"/>
              </a:spcBef>
            </a:pPr>
            <a:r>
              <a:rPr dirty="0" sz="1100" spc="-45">
                <a:latin typeface="Arial"/>
                <a:cs typeface="Arial"/>
              </a:rPr>
              <a:t>4)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complete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toxin-positive </a:t>
            </a:r>
            <a:r>
              <a:rPr dirty="0" sz="1100" spc="-45" i="1">
                <a:latin typeface="Arial"/>
                <a:cs typeface="Arial"/>
              </a:rPr>
              <a:t>Clostridium </a:t>
            </a:r>
            <a:r>
              <a:rPr dirty="0" sz="1100" spc="-20" i="1">
                <a:latin typeface="Arial"/>
                <a:cs typeface="Arial"/>
              </a:rPr>
              <a:t>difficile </a:t>
            </a:r>
            <a:r>
              <a:rPr dirty="0" sz="1100" spc="-25">
                <a:latin typeface="Arial"/>
                <a:cs typeface="Arial"/>
              </a:rPr>
              <a:t>stool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60">
                <a:latin typeface="Arial"/>
                <a:cs typeface="Arial"/>
              </a:rPr>
              <a:t>among </a:t>
            </a:r>
            <a:r>
              <a:rPr dirty="0" sz="1100" spc="-25">
                <a:latin typeface="Arial"/>
                <a:cs typeface="Arial"/>
              </a:rPr>
              <a:t>inpatients facility-wide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2016, 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70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template </a:t>
            </a:r>
            <a:r>
              <a:rPr dirty="0" sz="1100" spc="-30">
                <a:latin typeface="Arial"/>
                <a:cs typeface="Arial"/>
              </a:rPr>
              <a:t>below. </a:t>
            </a:r>
            <a:r>
              <a:rPr dirty="0" sz="1100" spc="-85">
                <a:latin typeface="Arial"/>
                <a:cs typeface="Arial"/>
              </a:rPr>
              <a:t>Please </a:t>
            </a:r>
            <a:r>
              <a:rPr dirty="0" sz="1100" spc="-35">
                <a:latin typeface="Arial"/>
                <a:cs typeface="Arial"/>
              </a:rPr>
              <a:t>include </a:t>
            </a:r>
            <a:r>
              <a:rPr dirty="0" sz="1100" spc="-30">
                <a:latin typeface="Arial"/>
                <a:cs typeface="Arial"/>
              </a:rPr>
              <a:t>only </a:t>
            </a:r>
            <a:r>
              <a:rPr dirty="0" sz="1100" spc="-25">
                <a:latin typeface="Arial"/>
                <a:cs typeface="Arial"/>
              </a:rPr>
              <a:t>final </a:t>
            </a:r>
            <a:r>
              <a:rPr dirty="0" sz="1100" spc="-35">
                <a:latin typeface="Arial"/>
                <a:cs typeface="Arial"/>
              </a:rPr>
              <a:t>results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toxin </a:t>
            </a:r>
            <a:r>
              <a:rPr dirty="0" sz="1100" spc="-30">
                <a:latin typeface="Arial"/>
                <a:cs typeface="Arial"/>
              </a:rPr>
              <a:t>testing </a:t>
            </a:r>
            <a:r>
              <a:rPr dirty="0" sz="1100" spc="-5">
                <a:latin typeface="Arial"/>
                <a:cs typeface="Arial"/>
              </a:rPr>
              <a:t>that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  </a:t>
            </a:r>
            <a:r>
              <a:rPr dirty="0" sz="1100" spc="-40">
                <a:latin typeface="Arial"/>
                <a:cs typeface="Arial"/>
              </a:rPr>
              <a:t>conducted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15">
                <a:latin typeface="Arial"/>
                <a:cs typeface="Arial"/>
              </a:rPr>
              <a:t>multiple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steps.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100" spc="-45">
                <a:latin typeface="Arial"/>
                <a:cs typeface="Arial"/>
              </a:rPr>
              <a:t>Template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0">
                <a:latin typeface="Arial"/>
                <a:cs typeface="Arial"/>
              </a:rPr>
              <a:t>C. </a:t>
            </a:r>
            <a:r>
              <a:rPr dirty="0" sz="1100" spc="-15">
                <a:latin typeface="Arial"/>
                <a:cs typeface="Arial"/>
              </a:rPr>
              <a:t>difficile </a:t>
            </a:r>
            <a:r>
              <a:rPr dirty="0" sz="1100" spc="-95">
                <a:latin typeface="Arial"/>
                <a:cs typeface="Arial"/>
              </a:rPr>
              <a:t>assay </a:t>
            </a:r>
            <a:r>
              <a:rPr dirty="0" sz="1100" spc="-70">
                <a:latin typeface="Arial"/>
                <a:cs typeface="Arial"/>
              </a:rPr>
              <a:t>FacWideIN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45">
                <a:latin typeface="Arial"/>
                <a:cs typeface="Arial"/>
              </a:rPr>
              <a:t>(* </a:t>
            </a:r>
            <a:r>
              <a:rPr dirty="0" sz="1100" spc="-40">
                <a:latin typeface="Arial"/>
                <a:cs typeface="Arial"/>
              </a:rPr>
              <a:t>indicates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data):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7200" y="6052692"/>
          <a:ext cx="6652259" cy="478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/>
                <a:gridCol w="685800"/>
                <a:gridCol w="800100"/>
                <a:gridCol w="742314"/>
                <a:gridCol w="800100"/>
                <a:gridCol w="914400"/>
                <a:gridCol w="629285"/>
                <a:gridCol w="571500"/>
                <a:gridCol w="513079"/>
                <a:gridCol w="514350"/>
              </a:tblGrid>
              <a:tr h="471805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*MRN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*Facility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7556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ion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*Laboratory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220345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*Specimen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 marR="149860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ctio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*Result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236854">
                        <a:lnSpc>
                          <a:spcPct val="102000"/>
                        </a:lnSpc>
                      </a:pPr>
                      <a:r>
                        <a:rPr dirty="0" sz="1000" spc="-114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Toxin 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Test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10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Specific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72390">
                        <a:lnSpc>
                          <a:spcPct val="102000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Mapped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NHSN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*Gender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Birth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First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44500" y="6805650"/>
            <a:ext cx="6252210" cy="6140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85"/>
              </a:spcBef>
            </a:pP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listings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due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[</a:t>
            </a:r>
            <a:r>
              <a:rPr dirty="0" sz="1100" spc="-35" i="1">
                <a:latin typeface="Arial"/>
                <a:cs typeface="Arial"/>
              </a:rPr>
              <a:t>day</a:t>
            </a:r>
            <a:r>
              <a:rPr dirty="0" sz="1100" spc="-50" i="1">
                <a:latin typeface="Arial"/>
                <a:cs typeface="Arial"/>
              </a:rPr>
              <a:t> and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date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u="sng" sz="1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100" spc="-6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6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advance</a:t>
            </a:r>
            <a:r>
              <a:rPr dirty="0" u="sng" sz="1100" spc="-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site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visit]</a:t>
            </a:r>
            <a:r>
              <a:rPr dirty="0" sz="1100" spc="-60" i="1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may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  </a:t>
            </a:r>
            <a:r>
              <a:rPr dirty="0" sz="1100" spc="-30">
                <a:latin typeface="Arial"/>
                <a:cs typeface="Arial"/>
              </a:rPr>
              <a:t>review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60">
                <a:latin typeface="Arial"/>
                <a:cs typeface="Arial"/>
              </a:rPr>
              <a:t>among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45">
                <a:latin typeface="Arial"/>
                <a:cs typeface="Arial"/>
              </a:rPr>
              <a:t>records. </a:t>
            </a:r>
            <a:r>
              <a:rPr dirty="0" sz="1100" spc="-70">
                <a:latin typeface="Arial"/>
                <a:cs typeface="Arial"/>
              </a:rPr>
              <a:t>We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 spc="-45">
                <a:latin typeface="Arial"/>
                <a:cs typeface="Arial"/>
              </a:rPr>
              <a:t>communicate </a:t>
            </a:r>
            <a:r>
              <a:rPr dirty="0" sz="1100" spc="-15">
                <a:latin typeface="Arial"/>
                <a:cs typeface="Arial"/>
              </a:rPr>
              <a:t>our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infection  </a:t>
            </a:r>
            <a:r>
              <a:rPr dirty="0" sz="1100" spc="-25">
                <a:latin typeface="Arial"/>
                <a:cs typeface="Arial"/>
              </a:rPr>
              <a:t>prevention </a:t>
            </a:r>
            <a:r>
              <a:rPr dirty="0" sz="1100" spc="-85">
                <a:latin typeface="Arial"/>
                <a:cs typeface="Arial"/>
              </a:rPr>
              <a:t>so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25">
                <a:latin typeface="Arial"/>
                <a:cs typeface="Arial"/>
              </a:rPr>
              <a:t>they </a:t>
            </a:r>
            <a:r>
              <a:rPr dirty="0" sz="1100" spc="-75">
                <a:latin typeface="Arial"/>
                <a:cs typeface="Arial"/>
              </a:rPr>
              <a:t>can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0">
                <a:latin typeface="Arial"/>
                <a:cs typeface="Arial"/>
              </a:rPr>
              <a:t>made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405486"/>
            <a:ext cx="597090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9235">
              <a:lnSpc>
                <a:spcPct val="118200"/>
              </a:lnSpc>
              <a:spcBef>
                <a:spcPts val="95"/>
              </a:spcBef>
            </a:pPr>
            <a:r>
              <a:rPr dirty="0" sz="1100" spc="-45">
                <a:latin typeface="Arial"/>
                <a:cs typeface="Arial"/>
              </a:rPr>
              <a:t>5)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addition, </a:t>
            </a:r>
            <a:r>
              <a:rPr dirty="0" sz="1100" spc="-40">
                <a:latin typeface="Arial"/>
                <a:cs typeface="Arial"/>
              </a:rPr>
              <a:t>we request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monthly </a:t>
            </a:r>
            <a:r>
              <a:rPr dirty="0" sz="1100" spc="-25">
                <a:latin typeface="Arial"/>
                <a:cs typeface="Arial"/>
              </a:rPr>
              <a:t>count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50">
                <a:latin typeface="Arial"/>
                <a:cs typeface="Arial"/>
              </a:rPr>
              <a:t>surgical procedures </a:t>
            </a:r>
            <a:r>
              <a:rPr dirty="0" sz="1100" spc="-25">
                <a:latin typeface="Arial"/>
                <a:cs typeface="Arial"/>
              </a:rPr>
              <a:t>performed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15">
                <a:latin typeface="Arial"/>
                <a:cs typeface="Arial"/>
              </a:rPr>
              <a:t>facility </a:t>
            </a:r>
            <a:r>
              <a:rPr dirty="0" sz="1100" spc="-70">
                <a:latin typeface="Arial"/>
                <a:cs typeface="Arial"/>
              </a:rPr>
              <a:t>based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105">
                <a:latin typeface="Arial"/>
                <a:cs typeface="Arial"/>
              </a:rPr>
              <a:t>ICD-10-PCS/ICD-10-PCS </a:t>
            </a:r>
            <a:r>
              <a:rPr dirty="0" sz="1100" spc="-40">
                <a:latin typeface="Arial"/>
                <a:cs typeface="Arial"/>
              </a:rPr>
              <a:t>procedure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codes: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383" y="916909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976883"/>
          <a:ext cx="6995159" cy="368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485"/>
                <a:gridCol w="2704465"/>
                <a:gridCol w="2687954"/>
              </a:tblGrid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Procedure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10">
                          <a:latin typeface="Arial"/>
                          <a:cs typeface="Arial"/>
                        </a:rPr>
                        <a:t>Class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100" spc="-155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Procedures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HYST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Procedures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ICD-10-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45">
                          <a:latin typeface="Arial"/>
                          <a:cs typeface="Arial"/>
                        </a:rPr>
                        <a:t>PCS/CPT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925194">
                        <a:lnSpc>
                          <a:spcPct val="1018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ced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 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Codes: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2016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5" b="1">
                          <a:latin typeface="Trebuchet MS"/>
                          <a:cs typeface="Trebuchet MS"/>
                        </a:rPr>
                        <a:t>Month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Number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1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Procedures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Number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1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Procedures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January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February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March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April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May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90">
                          <a:latin typeface="Arial"/>
                          <a:cs typeface="Arial"/>
                        </a:rPr>
                        <a:t>June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July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August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September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October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November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December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4930876"/>
            <a:ext cx="6090920" cy="262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6375">
              <a:lnSpc>
                <a:spcPct val="118200"/>
              </a:lnSpc>
              <a:spcBef>
                <a:spcPts val="95"/>
              </a:spcBef>
            </a:pPr>
            <a:r>
              <a:rPr dirty="0" sz="1100" spc="-45">
                <a:latin typeface="Arial"/>
                <a:cs typeface="Arial"/>
              </a:rPr>
              <a:t>During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our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visit,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available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describe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process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evaluation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well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answer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  </a:t>
            </a:r>
            <a:r>
              <a:rPr dirty="0" sz="1100" spc="-45">
                <a:latin typeface="Arial"/>
                <a:cs typeface="Arial"/>
              </a:rPr>
              <a:t>questions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25">
                <a:latin typeface="Arial"/>
                <a:cs typeface="Arial"/>
              </a:rPr>
              <a:t>about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30">
                <a:latin typeface="Arial"/>
                <a:cs typeface="Arial"/>
              </a:rPr>
              <a:t>health department’s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990"/>
              </a:spcBef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healthcare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has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conversion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electronic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record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system,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 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need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70">
                <a:latin typeface="Arial"/>
                <a:cs typeface="Arial"/>
              </a:rPr>
              <a:t>means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0">
                <a:latin typeface="Arial"/>
                <a:cs typeface="Arial"/>
              </a:rPr>
              <a:t>accessing </a:t>
            </a:r>
            <a:r>
              <a:rPr dirty="0" sz="1100" spc="-45">
                <a:latin typeface="Arial"/>
                <a:cs typeface="Arial"/>
              </a:rPr>
              <a:t>these records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20">
                <a:latin typeface="Arial"/>
                <a:cs typeface="Arial"/>
              </a:rPr>
              <a:t>our visit,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30">
                <a:latin typeface="Arial"/>
                <a:cs typeface="Arial"/>
              </a:rPr>
              <a:t>diagnostic/laboratory </a:t>
            </a:r>
            <a:r>
              <a:rPr dirty="0" sz="1100" spc="-40">
                <a:latin typeface="Arial"/>
                <a:cs typeface="Arial"/>
              </a:rPr>
              <a:t>results,  </a:t>
            </a:r>
            <a:r>
              <a:rPr dirty="0" sz="1100" spc="-35">
                <a:latin typeface="Arial"/>
                <a:cs typeface="Arial"/>
              </a:rPr>
              <a:t>clinical </a:t>
            </a:r>
            <a:r>
              <a:rPr dirty="0" sz="1100" spc="-30">
                <a:latin typeface="Arial"/>
                <a:cs typeface="Arial"/>
              </a:rPr>
              <a:t>documentation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14">
                <a:latin typeface="Arial"/>
                <a:cs typeface="Arial"/>
              </a:rPr>
              <a:t>ICD-10-PCS </a:t>
            </a:r>
            <a:r>
              <a:rPr dirty="0" sz="1100" spc="-70">
                <a:latin typeface="Arial"/>
                <a:cs typeface="Arial"/>
              </a:rPr>
              <a:t>codes </a:t>
            </a:r>
            <a:r>
              <a:rPr dirty="0" sz="1100" spc="-25">
                <a:latin typeface="Arial"/>
                <a:cs typeface="Arial"/>
              </a:rPr>
              <a:t>related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these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patients.</a:t>
            </a:r>
            <a:endParaRPr sz="1100">
              <a:latin typeface="Arial"/>
              <a:cs typeface="Arial"/>
            </a:endParaRPr>
          </a:p>
          <a:p>
            <a:pPr marL="12700" marR="24765">
              <a:lnSpc>
                <a:spcPct val="118200"/>
              </a:lnSpc>
              <a:spcBef>
                <a:spcPts val="969"/>
              </a:spcBef>
            </a:pPr>
            <a:r>
              <a:rPr dirty="0" sz="1100" spc="-60">
                <a:latin typeface="Arial"/>
                <a:cs typeface="Arial"/>
              </a:rPr>
              <a:t>Should </a:t>
            </a:r>
            <a:r>
              <a:rPr dirty="0" sz="1100" spc="-20">
                <a:latin typeface="Arial"/>
                <a:cs typeface="Arial"/>
              </a:rPr>
              <a:t>there </a:t>
            </a:r>
            <a:r>
              <a:rPr dirty="0" sz="1100" spc="-60">
                <a:latin typeface="Arial"/>
                <a:cs typeface="Arial"/>
              </a:rPr>
              <a:t>be any </a:t>
            </a:r>
            <a:r>
              <a:rPr dirty="0" sz="1100" spc="-55">
                <a:latin typeface="Arial"/>
                <a:cs typeface="Arial"/>
              </a:rPr>
              <a:t>scheduling </a:t>
            </a:r>
            <a:r>
              <a:rPr dirty="0" sz="1100" spc="-20">
                <a:latin typeface="Arial"/>
                <a:cs typeface="Arial"/>
              </a:rPr>
              <a:t>difficulties, </a:t>
            </a:r>
            <a:r>
              <a:rPr dirty="0" sz="1100" spc="-65">
                <a:latin typeface="Arial"/>
                <a:cs typeface="Arial"/>
              </a:rPr>
              <a:t>please </a:t>
            </a:r>
            <a:r>
              <a:rPr dirty="0" sz="1100" spc="-35">
                <a:latin typeface="Arial"/>
                <a:cs typeface="Arial"/>
              </a:rPr>
              <a:t>contact </a:t>
            </a:r>
            <a:r>
              <a:rPr dirty="0" sz="1100" spc="-50">
                <a:latin typeface="Arial"/>
                <a:cs typeface="Arial"/>
              </a:rPr>
              <a:t>me </a:t>
            </a:r>
            <a:r>
              <a:rPr dirty="0" sz="1100" spc="-25">
                <a:latin typeface="Arial"/>
                <a:cs typeface="Arial"/>
              </a:rPr>
              <a:t>directly, </a:t>
            </a:r>
            <a:r>
              <a:rPr dirty="0" sz="1100" spc="-15">
                <a:latin typeface="Arial"/>
                <a:cs typeface="Arial"/>
              </a:rPr>
              <a:t>either </a:t>
            </a:r>
            <a:r>
              <a:rPr dirty="0" sz="1100" spc="-50">
                <a:latin typeface="Arial"/>
                <a:cs typeface="Arial"/>
              </a:rPr>
              <a:t>by </a:t>
            </a:r>
            <a:r>
              <a:rPr dirty="0" sz="1100" spc="-40">
                <a:latin typeface="Arial"/>
                <a:cs typeface="Arial"/>
              </a:rPr>
              <a:t>phone </a:t>
            </a:r>
            <a:r>
              <a:rPr dirty="0" sz="1100" spc="-35">
                <a:latin typeface="Arial"/>
                <a:cs typeface="Arial"/>
              </a:rPr>
              <a:t>[phone </a:t>
            </a:r>
            <a:r>
              <a:rPr dirty="0" sz="1100" spc="-25">
                <a:latin typeface="Arial"/>
                <a:cs typeface="Arial"/>
              </a:rPr>
              <a:t>number] </a:t>
            </a:r>
            <a:r>
              <a:rPr dirty="0" sz="1100" spc="-5">
                <a:latin typeface="Arial"/>
                <a:cs typeface="Arial"/>
              </a:rPr>
              <a:t>or  </a:t>
            </a:r>
            <a:r>
              <a:rPr dirty="0" sz="1100" spc="-35">
                <a:latin typeface="Arial"/>
                <a:cs typeface="Arial"/>
              </a:rPr>
              <a:t>email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[email].</a:t>
            </a:r>
            <a:endParaRPr sz="1100">
              <a:latin typeface="Arial"/>
              <a:cs typeface="Arial"/>
            </a:endParaRPr>
          </a:p>
          <a:p>
            <a:pPr marL="12700" marR="3385820">
              <a:lnSpc>
                <a:spcPct val="192700"/>
              </a:lnSpc>
            </a:pP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55">
                <a:latin typeface="Arial"/>
                <a:cs typeface="Arial"/>
              </a:rPr>
              <a:t>Program </a:t>
            </a:r>
            <a:r>
              <a:rPr dirty="0" sz="1100" spc="-25">
                <a:latin typeface="Arial"/>
                <a:cs typeface="Arial"/>
              </a:rPr>
              <a:t>Director </a:t>
            </a:r>
            <a:r>
              <a:rPr dirty="0" sz="1100" spc="-45">
                <a:latin typeface="Arial"/>
                <a:cs typeface="Arial"/>
              </a:rPr>
              <a:t>/Regional </a:t>
            </a:r>
            <a:r>
              <a:rPr dirty="0" sz="1100" spc="-50">
                <a:latin typeface="Arial"/>
                <a:cs typeface="Arial"/>
              </a:rPr>
              <a:t>Representative  </a:t>
            </a:r>
            <a:r>
              <a:rPr dirty="0" sz="1100" spc="-60">
                <a:latin typeface="Arial"/>
                <a:cs typeface="Arial"/>
              </a:rPr>
              <a:t>cc: </a:t>
            </a:r>
            <a:r>
              <a:rPr dirty="0" sz="1100" spc="-105">
                <a:latin typeface="Arial"/>
                <a:cs typeface="Arial"/>
              </a:rPr>
              <a:t>IP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name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5">
                <a:latin typeface="Arial"/>
                <a:cs typeface="Arial"/>
              </a:rPr>
              <a:t>enc.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61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635609"/>
            <a:ext cx="5935345" cy="14008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Acknowledgements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114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Thanks</a:t>
            </a:r>
            <a:endParaRPr sz="1100">
              <a:latin typeface="Trebuchet MS"/>
              <a:cs typeface="Trebuchet MS"/>
            </a:endParaRPr>
          </a:p>
          <a:p>
            <a:pPr marL="70485" marR="5080">
              <a:lnSpc>
                <a:spcPct val="117100"/>
              </a:lnSpc>
              <a:spcBef>
                <a:spcPts val="5"/>
              </a:spcBef>
            </a:pPr>
            <a:r>
              <a:rPr dirty="0" sz="1100" spc="-40">
                <a:latin typeface="Arial"/>
                <a:cs typeface="Arial"/>
              </a:rPr>
              <a:t>Many </a:t>
            </a:r>
            <a:r>
              <a:rPr dirty="0" sz="1100" spc="-70">
                <a:latin typeface="Arial"/>
                <a:cs typeface="Arial"/>
              </a:rPr>
              <a:t>aspects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document were </a:t>
            </a:r>
            <a:r>
              <a:rPr dirty="0" sz="1100" spc="-40">
                <a:latin typeface="Arial"/>
                <a:cs typeface="Arial"/>
              </a:rPr>
              <a:t>adapted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45">
                <a:latin typeface="Arial"/>
                <a:cs typeface="Arial"/>
              </a:rPr>
              <a:t>states </a:t>
            </a:r>
            <a:r>
              <a:rPr dirty="0" sz="1100" spc="-40">
                <a:latin typeface="Arial"/>
                <a:cs typeface="Arial"/>
              </a:rPr>
              <a:t>conducting </a:t>
            </a:r>
            <a:r>
              <a:rPr dirty="0" sz="1100" spc="-30">
                <a:latin typeface="Arial"/>
                <a:cs typeface="Arial"/>
              </a:rPr>
              <a:t>validation. In </a:t>
            </a:r>
            <a:r>
              <a:rPr dirty="0" sz="1100" spc="-20">
                <a:latin typeface="Arial"/>
                <a:cs typeface="Arial"/>
              </a:rPr>
              <a:t>addition, </a:t>
            </a:r>
            <a:r>
              <a:rPr dirty="0" sz="1100" spc="-55">
                <a:latin typeface="Arial"/>
                <a:cs typeface="Arial"/>
              </a:rPr>
              <a:t>many  </a:t>
            </a:r>
            <a:r>
              <a:rPr dirty="0" sz="1100" spc="-40">
                <a:latin typeface="Arial"/>
                <a:cs typeface="Arial"/>
              </a:rPr>
              <a:t>experts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local </a:t>
            </a:r>
            <a:r>
              <a:rPr dirty="0" sz="1100" spc="-30">
                <a:latin typeface="Arial"/>
                <a:cs typeface="Arial"/>
              </a:rPr>
              <a:t>health </a:t>
            </a:r>
            <a:r>
              <a:rPr dirty="0" sz="1100" spc="-35">
                <a:latin typeface="Arial"/>
                <a:cs typeface="Arial"/>
              </a:rPr>
              <a:t>departments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healthcare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35">
                <a:latin typeface="Arial"/>
                <a:cs typeface="Arial"/>
              </a:rPr>
              <a:t>collaborated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develop,  </a:t>
            </a:r>
            <a:r>
              <a:rPr dirty="0" sz="1100" spc="-30">
                <a:latin typeface="Arial"/>
                <a:cs typeface="Arial"/>
              </a:rPr>
              <a:t>review,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contribute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5">
                <a:latin typeface="Arial"/>
                <a:cs typeface="Arial"/>
              </a:rPr>
              <a:t>document.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contributions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35">
                <a:latin typeface="Arial"/>
                <a:cs typeface="Arial"/>
              </a:rPr>
              <a:t>individuals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25">
                <a:latin typeface="Arial"/>
                <a:cs typeface="Arial"/>
              </a:rPr>
              <a:t>gratefully  </a:t>
            </a:r>
            <a:r>
              <a:rPr dirty="0" sz="1100" spc="-50">
                <a:latin typeface="Arial"/>
                <a:cs typeface="Arial"/>
              </a:rPr>
              <a:t>acknowledged. However,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Toolkit </a:t>
            </a:r>
            <a:r>
              <a:rPr dirty="0" sz="1100" spc="-40">
                <a:latin typeface="Arial"/>
                <a:cs typeface="Arial"/>
              </a:rPr>
              <a:t>recommendations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sole </a:t>
            </a:r>
            <a:r>
              <a:rPr dirty="0" sz="1100" spc="-30">
                <a:latin typeface="Arial"/>
                <a:cs typeface="Arial"/>
              </a:rPr>
              <a:t>responsibility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65">
                <a:latin typeface="Arial"/>
                <a:cs typeface="Arial"/>
              </a:rPr>
              <a:t>Centers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5">
                <a:latin typeface="Arial"/>
                <a:cs typeface="Arial"/>
              </a:rPr>
              <a:t>Disease </a:t>
            </a:r>
            <a:r>
              <a:rPr dirty="0" sz="1100" spc="-35">
                <a:latin typeface="Arial"/>
                <a:cs typeface="Arial"/>
              </a:rPr>
              <a:t>Control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Prevention </a:t>
            </a:r>
            <a:r>
              <a:rPr dirty="0" sz="1100" spc="-125">
                <a:latin typeface="Arial"/>
                <a:cs typeface="Arial"/>
              </a:rPr>
              <a:t>(CDC)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5">
                <a:latin typeface="Arial"/>
                <a:cs typeface="Arial"/>
              </a:rPr>
              <a:t>regarded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having </a:t>
            </a:r>
            <a:r>
              <a:rPr dirty="0" sz="1100" spc="-45">
                <a:latin typeface="Arial"/>
                <a:cs typeface="Arial"/>
              </a:rPr>
              <a:t>received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40">
                <a:latin typeface="Arial"/>
                <a:cs typeface="Arial"/>
              </a:rPr>
              <a:t>endorsement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individuals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organizations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outside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CDC.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9205671"/>
            <a:ext cx="21145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-30">
                <a:latin typeface="Arial"/>
                <a:cs typeface="Arial"/>
              </a:rPr>
              <a:t>viii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563372"/>
            <a:ext cx="6883400" cy="8493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1.3: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Step-by-Step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Medical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Record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Selection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in validation locations </a:t>
            </a:r>
            <a:r>
              <a:rPr dirty="0" sz="1100" spc="-85" b="1" i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Selection</a:t>
            </a:r>
            <a:r>
              <a:rPr dirty="0" sz="1100" spc="-5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Process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000" spc="-95" b="1" i="1">
                <a:solidFill>
                  <a:srgbClr val="4F81BC"/>
                </a:solidFill>
                <a:latin typeface="Georgia"/>
                <a:cs typeface="Georgia"/>
              </a:rPr>
              <a:t>(Note: </a:t>
            </a:r>
            <a:r>
              <a:rPr dirty="0" sz="1000" spc="-75" b="1" i="1">
                <a:solidFill>
                  <a:srgbClr val="4F81BC"/>
                </a:solidFill>
                <a:latin typeface="Georgia"/>
                <a:cs typeface="Georgia"/>
              </a:rPr>
              <a:t>this is </a:t>
            </a:r>
            <a:r>
              <a:rPr dirty="0" sz="1000" spc="-70" b="1" i="1">
                <a:solidFill>
                  <a:srgbClr val="4F81BC"/>
                </a:solidFill>
                <a:latin typeface="Georgia"/>
                <a:cs typeface="Georgia"/>
              </a:rPr>
              <a:t>the </a:t>
            </a:r>
            <a:r>
              <a:rPr dirty="0" sz="1000" spc="-95" b="1" i="1">
                <a:solidFill>
                  <a:srgbClr val="4F81BC"/>
                </a:solidFill>
                <a:latin typeface="Georgia"/>
                <a:cs typeface="Georgia"/>
              </a:rPr>
              <a:t>same </a:t>
            </a:r>
            <a:r>
              <a:rPr dirty="0" sz="1000" spc="-85" b="1" i="1">
                <a:solidFill>
                  <a:srgbClr val="4F81BC"/>
                </a:solidFill>
                <a:latin typeface="Georgia"/>
                <a:cs typeface="Georgia"/>
              </a:rPr>
              <a:t>process </a:t>
            </a:r>
            <a:r>
              <a:rPr dirty="0" sz="1000" spc="-95" b="1" i="1">
                <a:solidFill>
                  <a:srgbClr val="4F81BC"/>
                </a:solidFill>
                <a:latin typeface="Georgia"/>
                <a:cs typeface="Georgia"/>
              </a:rPr>
              <a:t>recommended </a:t>
            </a:r>
            <a:r>
              <a:rPr dirty="0" sz="1000" spc="-80" b="1" i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000" spc="-40" b="1" i="1">
                <a:solidFill>
                  <a:srgbClr val="4F81BC"/>
                </a:solidFill>
                <a:latin typeface="Georgia"/>
                <a:cs typeface="Georgia"/>
              </a:rPr>
              <a:t>2013 </a:t>
            </a:r>
            <a:r>
              <a:rPr dirty="0" sz="1000" spc="-145" b="1" i="1">
                <a:solidFill>
                  <a:srgbClr val="4F81BC"/>
                </a:solidFill>
                <a:latin typeface="Georgia"/>
                <a:cs typeface="Georgia"/>
              </a:rPr>
              <a:t>CLABSI IN VALIDATION </a:t>
            </a:r>
            <a:r>
              <a:rPr dirty="0" sz="1000" spc="-150" b="1" i="1">
                <a:solidFill>
                  <a:srgbClr val="4F81BC"/>
                </a:solidFill>
                <a:latin typeface="Georgia"/>
                <a:cs typeface="Georgia"/>
              </a:rPr>
              <a:t>LOCATIONS</a:t>
            </a:r>
            <a:r>
              <a:rPr dirty="0" sz="1000" spc="-12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000" spc="-85" b="1" i="1">
                <a:solidFill>
                  <a:srgbClr val="4F81BC"/>
                </a:solidFill>
                <a:latin typeface="Georgia"/>
                <a:cs typeface="Georgia"/>
              </a:rPr>
              <a:t>validation)</a:t>
            </a:r>
            <a:endParaRPr sz="1000">
              <a:latin typeface="Georgia"/>
              <a:cs typeface="Georgia"/>
            </a:endParaRPr>
          </a:p>
          <a:p>
            <a:pPr marL="527685" marR="102870" indent="-228600">
              <a:lnSpc>
                <a:spcPct val="101800"/>
              </a:lnSpc>
              <a:spcBef>
                <a:spcPts val="105"/>
              </a:spcBef>
              <a:buAutoNum type="arabicPeriod"/>
              <a:tabLst>
                <a:tab pos="528320" algn="l"/>
              </a:tabLst>
            </a:pPr>
            <a:r>
              <a:rPr dirty="0" sz="1100" spc="-5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securely </a:t>
            </a:r>
            <a:r>
              <a:rPr dirty="0" sz="1100" spc="-20">
                <a:latin typeface="Arial"/>
                <a:cs typeface="Arial"/>
              </a:rPr>
              <a:t>transmitted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cultures,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all  validation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NHSN,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entire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year,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additional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65">
                <a:latin typeface="Arial"/>
                <a:cs typeface="Arial"/>
              </a:rPr>
              <a:t> used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 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identification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matching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reports </a:t>
            </a:r>
            <a:r>
              <a:rPr dirty="0" sz="1100" spc="-105">
                <a:latin typeface="Arial"/>
                <a:cs typeface="Arial"/>
              </a:rPr>
              <a:t>(See</a:t>
            </a:r>
            <a:r>
              <a:rPr dirty="0" sz="11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Chapter 3</a:t>
            </a:r>
            <a:r>
              <a:rPr dirty="0" sz="1100" spc="-55">
                <a:solidFill>
                  <a:srgbClr val="0000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recommended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structure).</a:t>
            </a:r>
            <a:endParaRPr sz="1100">
              <a:latin typeface="Arial"/>
              <a:cs typeface="Arial"/>
            </a:endParaRPr>
          </a:p>
          <a:p>
            <a:pPr marL="527685" marR="44450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includes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positive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blood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validationlocations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40">
                <a:latin typeface="Arial"/>
                <a:cs typeface="Arial"/>
              </a:rPr>
              <a:t>CLABSIs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50">
                <a:latin typeface="Arial"/>
                <a:cs typeface="Arial"/>
              </a:rPr>
              <a:t>mapping </a:t>
            </a:r>
            <a:r>
              <a:rPr dirty="0" sz="1100" spc="-15">
                <a:latin typeface="Arial"/>
                <a:cs typeface="Arial"/>
              </a:rPr>
              <a:t>information in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8320" algn="l"/>
              </a:tabLst>
            </a:pPr>
            <a:r>
              <a:rPr dirty="0" sz="1100" spc="-80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blood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culture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Sort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blood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45">
                <a:latin typeface="Arial"/>
                <a:cs typeface="Arial"/>
              </a:rPr>
              <a:t> by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MRN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admission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generate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clusters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blood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60">
                <a:latin typeface="Arial"/>
                <a:cs typeface="Arial"/>
              </a:rPr>
              <a:t> associated </a:t>
            </a:r>
            <a:r>
              <a:rPr dirty="0" sz="1100" spc="5">
                <a:latin typeface="Arial"/>
                <a:cs typeface="Arial"/>
              </a:rPr>
              <a:t>with</a:t>
            </a:r>
            <a:endParaRPr sz="11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215"/>
              </a:spcBef>
            </a:pPr>
            <a:r>
              <a:rPr dirty="0" sz="1100" spc="-50">
                <a:latin typeface="Arial"/>
                <a:cs typeface="Arial"/>
              </a:rPr>
              <a:t>recognizable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records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25"/>
              </a:spcBef>
              <a:buAutoNum type="arabicPeriod" startAt="5"/>
              <a:tabLst>
                <a:tab pos="528320" algn="l"/>
              </a:tabLst>
            </a:pP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40">
                <a:latin typeface="Arial"/>
                <a:cs typeface="Arial"/>
              </a:rPr>
              <a:t>CLABSIs </a:t>
            </a:r>
            <a:r>
              <a:rPr dirty="0" sz="1100" spc="-35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blood culture line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</a:t>
            </a:r>
            <a:endParaRPr sz="1100">
              <a:latin typeface="Arial"/>
              <a:cs typeface="Arial"/>
            </a:endParaRPr>
          </a:p>
          <a:p>
            <a:pPr lvl="1" marL="984885" marR="22860" indent="-228600">
              <a:lnSpc>
                <a:spcPct val="116900"/>
              </a:lnSpc>
              <a:spcBef>
                <a:spcPts val="5"/>
              </a:spcBef>
              <a:buAutoNum type="alphaLcPeriod"/>
              <a:tabLst>
                <a:tab pos="985519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 spc="-15">
                <a:latin typeface="Arial"/>
                <a:cs typeface="Arial"/>
              </a:rPr>
              <a:t>patient information </a:t>
            </a:r>
            <a:r>
              <a:rPr dirty="0" sz="1100" spc="-30">
                <a:latin typeface="Arial"/>
                <a:cs typeface="Arial"/>
              </a:rPr>
              <a:t>on blood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40">
                <a:latin typeface="Arial"/>
                <a:cs typeface="Arial"/>
              </a:rPr>
              <a:t>flag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mark  </a:t>
            </a:r>
            <a:r>
              <a:rPr dirty="0" sz="1100" spc="-25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30">
                <a:latin typeface="Arial"/>
                <a:cs typeface="Arial"/>
              </a:rPr>
              <a:t>CLABSIs. </a:t>
            </a:r>
            <a:r>
              <a:rPr dirty="0" sz="1100" spc="-60">
                <a:latin typeface="Arial"/>
                <a:cs typeface="Arial"/>
              </a:rPr>
              <a:t>Create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new variable, </a:t>
            </a:r>
            <a:r>
              <a:rPr dirty="0" sz="1100" spc="5">
                <a:latin typeface="Arial"/>
                <a:cs typeface="Arial"/>
              </a:rPr>
              <a:t>“stratum”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45">
                <a:latin typeface="Arial"/>
                <a:cs typeface="Arial"/>
              </a:rPr>
              <a:t>these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blood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cultures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medical</a:t>
            </a:r>
            <a:r>
              <a:rPr dirty="0" u="sng" sz="11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stratum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  <a:p>
            <a:pPr lvl="1" marL="984885" marR="268605" indent="-228600">
              <a:lnSpc>
                <a:spcPct val="117300"/>
              </a:lnSpc>
              <a:buAutoNum type="alphaLcPeriod"/>
              <a:tabLst>
                <a:tab pos="985519" algn="l"/>
              </a:tabLst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45">
                <a:latin typeface="Arial"/>
                <a:cs typeface="Arial"/>
              </a:rPr>
              <a:t>CLABSIs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60">
                <a:latin typeface="Arial"/>
                <a:cs typeface="Arial"/>
              </a:rPr>
              <a:t>missing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5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incomplete.  </a:t>
            </a:r>
            <a:r>
              <a:rPr dirty="0" sz="1100" spc="-40">
                <a:latin typeface="Arial"/>
                <a:cs typeface="Arial"/>
              </a:rPr>
              <a:t>Investigate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correct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30">
                <a:latin typeface="Arial"/>
                <a:cs typeface="Arial"/>
              </a:rPr>
              <a:t>problem. </a:t>
            </a:r>
            <a:r>
              <a:rPr dirty="0" sz="1100" spc="-60">
                <a:latin typeface="Arial"/>
                <a:cs typeface="Arial"/>
              </a:rPr>
              <a:t>Add </a:t>
            </a:r>
            <a:r>
              <a:rPr dirty="0" sz="1100" spc="-10">
                <a:latin typeface="Arial"/>
                <a:cs typeface="Arial"/>
              </a:rPr>
              <a:t>omitted </a:t>
            </a:r>
            <a:r>
              <a:rPr dirty="0" sz="1100" spc="-150">
                <a:latin typeface="Arial"/>
                <a:cs typeface="Arial"/>
              </a:rPr>
              <a:t>CLABSI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review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19"/>
              </a:spcBef>
              <a:buAutoNum type="arabicPeriod" startAt="5"/>
              <a:tabLst>
                <a:tab pos="528320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45">
                <a:latin typeface="Arial"/>
                <a:cs typeface="Arial"/>
              </a:rPr>
              <a:t>simple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(up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20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CLABSI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locations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5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=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Sort by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75">
                <a:latin typeface="Arial"/>
                <a:cs typeface="Arial"/>
              </a:rPr>
              <a:t>MRN,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hospital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  <a:p>
            <a:pPr lvl="1" marL="984885" marR="42545" indent="-228600">
              <a:lnSpc>
                <a:spcPts val="1550"/>
              </a:lnSpc>
              <a:spcBef>
                <a:spcPts val="75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numbers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episodes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(defined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date) 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45">
                <a:latin typeface="Arial"/>
                <a:cs typeface="Arial"/>
              </a:rPr>
              <a:t>CLABSI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135"/>
              </a:spcBef>
              <a:buAutoNum type="arabicPeriod" startAt="5"/>
              <a:tabLst>
                <a:tab pos="528320" algn="l"/>
              </a:tabLst>
            </a:pP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20">
                <a:latin typeface="Arial"/>
                <a:cs typeface="Arial"/>
              </a:rPr>
              <a:t>unreported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0">
                <a:latin typeface="Arial"/>
                <a:cs typeface="Arial"/>
              </a:rPr>
              <a:t>events and </a:t>
            </a:r>
            <a:r>
              <a:rPr dirty="0" sz="1100" spc="-15">
                <a:latin typeface="Arial"/>
                <a:cs typeface="Arial"/>
              </a:rPr>
              <a:t>stratify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25">
                <a:latin typeface="Arial"/>
                <a:cs typeface="Arial"/>
              </a:rPr>
              <a:t>targeted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pathogens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15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Sort </a:t>
            </a:r>
            <a:r>
              <a:rPr dirty="0" sz="1100" spc="-30">
                <a:latin typeface="Arial"/>
                <a:cs typeface="Arial"/>
              </a:rPr>
              <a:t>non-stratum </a:t>
            </a:r>
            <a:r>
              <a:rPr dirty="0" sz="1100" spc="-55">
                <a:latin typeface="Arial"/>
                <a:cs typeface="Arial"/>
              </a:rPr>
              <a:t>1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45">
                <a:latin typeface="Arial"/>
                <a:cs typeface="Arial"/>
              </a:rPr>
              <a:t>by pathogen </a:t>
            </a:r>
            <a:r>
              <a:rPr dirty="0" sz="1100" spc="-50">
                <a:latin typeface="Arial"/>
                <a:cs typeface="Arial"/>
              </a:rPr>
              <a:t>(focusing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65">
                <a:latin typeface="Arial"/>
                <a:cs typeface="Arial"/>
              </a:rPr>
              <a:t>Organism </a:t>
            </a:r>
            <a:r>
              <a:rPr dirty="0" sz="1100" spc="-55">
                <a:latin typeface="Arial"/>
                <a:cs typeface="Arial"/>
              </a:rPr>
              <a:t>1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only)</a:t>
            </a:r>
            <a:endParaRPr sz="1100">
              <a:latin typeface="Arial"/>
              <a:cs typeface="Arial"/>
            </a:endParaRPr>
          </a:p>
          <a:p>
            <a:pPr lvl="2" marL="1442085" indent="-180975">
              <a:lnSpc>
                <a:spcPct val="100000"/>
              </a:lnSpc>
              <a:spcBef>
                <a:spcPts val="229"/>
              </a:spcBef>
              <a:buAutoNum type="romanLcPeriod"/>
              <a:tabLst>
                <a:tab pos="1442720" algn="l"/>
              </a:tabLst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organism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(Org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1)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“Targeted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Pathogen”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(see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below),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assign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blood</a:t>
            </a:r>
            <a:endParaRPr sz="1100">
              <a:latin typeface="Arial"/>
              <a:cs typeface="Arial"/>
            </a:endParaRPr>
          </a:p>
          <a:p>
            <a:pPr marL="1442085" marR="126364">
              <a:lnSpc>
                <a:spcPts val="1550"/>
              </a:lnSpc>
              <a:spcBef>
                <a:spcPts val="75"/>
              </a:spcBef>
            </a:pP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40">
                <a:latin typeface="Arial"/>
                <a:cs typeface="Arial"/>
              </a:rPr>
              <a:t>2. </a:t>
            </a: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organism </a:t>
            </a:r>
            <a:r>
              <a:rPr dirty="0" sz="1100" spc="-60">
                <a:latin typeface="Arial"/>
                <a:cs typeface="Arial"/>
              </a:rPr>
              <a:t>(Org </a:t>
            </a:r>
            <a:r>
              <a:rPr dirty="0" sz="1100" spc="-40">
                <a:latin typeface="Arial"/>
                <a:cs typeface="Arial"/>
              </a:rPr>
              <a:t>1)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“Targeted </a:t>
            </a:r>
            <a:r>
              <a:rPr dirty="0" sz="1100" spc="-40">
                <a:latin typeface="Arial"/>
                <a:cs typeface="Arial"/>
              </a:rPr>
              <a:t>Pathogen,”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positive  </a:t>
            </a:r>
            <a:r>
              <a:rPr dirty="0" sz="1100" spc="-25">
                <a:latin typeface="Arial"/>
                <a:cs typeface="Arial"/>
              </a:rPr>
              <a:t>blood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stratum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  <a:p>
            <a:pPr lvl="2" marL="1442085" indent="-213360">
              <a:lnSpc>
                <a:spcPct val="100000"/>
              </a:lnSpc>
              <a:spcBef>
                <a:spcPts val="135"/>
              </a:spcBef>
              <a:buAutoNum type="romanLcPeriod" startAt="2"/>
              <a:tabLst>
                <a:tab pos="1442720" algn="l"/>
              </a:tabLst>
            </a:pPr>
            <a:r>
              <a:rPr dirty="0" sz="1100" spc="-55">
                <a:latin typeface="Arial"/>
                <a:cs typeface="Arial"/>
              </a:rPr>
              <a:t>Targeted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Pathogens:</a:t>
            </a:r>
            <a:endParaRPr sz="1100">
              <a:latin typeface="Arial"/>
              <a:cs typeface="Arial"/>
            </a:endParaRPr>
          </a:p>
          <a:p>
            <a:pPr lvl="3" marL="1899285" indent="-228600">
              <a:lnSpc>
                <a:spcPct val="100000"/>
              </a:lnSpc>
              <a:spcBef>
                <a:spcPts val="219"/>
              </a:spcBef>
              <a:buFont typeface="Arial"/>
              <a:buAutoNum type="arabicPeriod"/>
              <a:tabLst>
                <a:tab pos="1899920" algn="l"/>
              </a:tabLst>
            </a:pPr>
            <a:r>
              <a:rPr dirty="0" sz="1100" spc="-65" i="1">
                <a:latin typeface="Arial"/>
                <a:cs typeface="Arial"/>
              </a:rPr>
              <a:t>Candida </a:t>
            </a:r>
            <a:r>
              <a:rPr dirty="0" sz="1100" spc="-60" i="1">
                <a:latin typeface="Arial"/>
                <a:cs typeface="Arial"/>
              </a:rPr>
              <a:t>spp</a:t>
            </a:r>
            <a:r>
              <a:rPr dirty="0" sz="1100" spc="-60">
                <a:latin typeface="Arial"/>
                <a:cs typeface="Arial"/>
              </a:rPr>
              <a:t>., </a:t>
            </a:r>
            <a:r>
              <a:rPr dirty="0" sz="1100" spc="-60" i="1">
                <a:latin typeface="Arial"/>
                <a:cs typeface="Arial"/>
              </a:rPr>
              <a:t>Torulopsis </a:t>
            </a:r>
            <a:r>
              <a:rPr dirty="0" sz="1100" spc="-65" i="1">
                <a:latin typeface="Arial"/>
                <a:cs typeface="Arial"/>
              </a:rPr>
              <a:t>spp</a:t>
            </a:r>
            <a:r>
              <a:rPr dirty="0" sz="1100" spc="-65">
                <a:latin typeface="Arial"/>
                <a:cs typeface="Arial"/>
              </a:rPr>
              <a:t>. </a:t>
            </a:r>
            <a:r>
              <a:rPr dirty="0" sz="1100" spc="-50">
                <a:latin typeface="Arial"/>
                <a:cs typeface="Arial"/>
              </a:rPr>
              <a:t>(yeast)</a:t>
            </a:r>
            <a:endParaRPr sz="1100">
              <a:latin typeface="Arial"/>
              <a:cs typeface="Arial"/>
            </a:endParaRPr>
          </a:p>
          <a:p>
            <a:pPr lvl="3" marL="1899285" indent="-228600">
              <a:lnSpc>
                <a:spcPct val="100000"/>
              </a:lnSpc>
              <a:spcBef>
                <a:spcPts val="225"/>
              </a:spcBef>
              <a:buFont typeface="Arial"/>
              <a:buAutoNum type="arabicPeriod"/>
              <a:tabLst>
                <a:tab pos="1899920" algn="l"/>
              </a:tabLst>
            </a:pPr>
            <a:r>
              <a:rPr dirty="0" sz="1100" spc="-70" i="1">
                <a:latin typeface="Arial"/>
                <a:cs typeface="Arial"/>
              </a:rPr>
              <a:t>Enterococcus</a:t>
            </a:r>
            <a:r>
              <a:rPr dirty="0" sz="1100" spc="-60" i="1">
                <a:latin typeface="Arial"/>
                <a:cs typeface="Arial"/>
              </a:rPr>
              <a:t> </a:t>
            </a:r>
            <a:r>
              <a:rPr dirty="0" sz="1100" spc="-65" i="1">
                <a:latin typeface="Arial"/>
                <a:cs typeface="Arial"/>
              </a:rPr>
              <a:t>spp</a:t>
            </a:r>
            <a:r>
              <a:rPr dirty="0" sz="1100" spc="-6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lvl="3" marL="1899285" indent="-228600">
              <a:lnSpc>
                <a:spcPct val="100000"/>
              </a:lnSpc>
              <a:spcBef>
                <a:spcPts val="229"/>
              </a:spcBef>
              <a:buFont typeface="Arial"/>
              <a:buAutoNum type="arabicPeriod"/>
              <a:tabLst>
                <a:tab pos="1899920" algn="l"/>
              </a:tabLst>
            </a:pPr>
            <a:r>
              <a:rPr dirty="0" sz="1100" spc="-70" i="1">
                <a:latin typeface="Arial"/>
                <a:cs typeface="Arial"/>
              </a:rPr>
              <a:t>Staphylococcus </a:t>
            </a:r>
            <a:r>
              <a:rPr dirty="0" sz="1100" spc="-60" i="1">
                <a:latin typeface="Arial"/>
                <a:cs typeface="Arial"/>
              </a:rPr>
              <a:t>aureus </a:t>
            </a:r>
            <a:r>
              <a:rPr dirty="0" sz="1100" spc="-50">
                <a:latin typeface="Arial"/>
                <a:cs typeface="Arial"/>
              </a:rPr>
              <a:t>(includes </a:t>
            </a:r>
            <a:r>
              <a:rPr dirty="0" sz="1100" spc="-110">
                <a:latin typeface="Arial"/>
                <a:cs typeface="Arial"/>
              </a:rPr>
              <a:t>MRSA,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MSSA)</a:t>
            </a:r>
            <a:endParaRPr sz="1100">
              <a:latin typeface="Arial"/>
              <a:cs typeface="Arial"/>
            </a:endParaRPr>
          </a:p>
          <a:p>
            <a:pPr lvl="3" marL="1899285" marR="182880" indent="-228600">
              <a:lnSpc>
                <a:spcPts val="1550"/>
              </a:lnSpc>
              <a:spcBef>
                <a:spcPts val="75"/>
              </a:spcBef>
              <a:buAutoNum type="arabicPeriod"/>
              <a:tabLst>
                <a:tab pos="1899920" algn="l"/>
              </a:tabLst>
            </a:pPr>
            <a:r>
              <a:rPr dirty="0" sz="1100" spc="-60">
                <a:latin typeface="Arial"/>
                <a:cs typeface="Arial"/>
              </a:rPr>
              <a:t>Coagulase-negative </a:t>
            </a:r>
            <a:r>
              <a:rPr dirty="0" sz="1100" spc="-55">
                <a:latin typeface="Arial"/>
                <a:cs typeface="Arial"/>
              </a:rPr>
              <a:t>staphylococcus </a:t>
            </a:r>
            <a:r>
              <a:rPr dirty="0" sz="1100" spc="-50">
                <a:latin typeface="Arial"/>
                <a:cs typeface="Arial"/>
              </a:rPr>
              <a:t>(includes </a:t>
            </a:r>
            <a:r>
              <a:rPr dirty="0" sz="1100" spc="-35">
                <a:latin typeface="Arial"/>
                <a:cs typeface="Arial"/>
              </a:rPr>
              <a:t>most </a:t>
            </a:r>
            <a:r>
              <a:rPr dirty="0" sz="1100" spc="-55">
                <a:latin typeface="Arial"/>
                <a:cs typeface="Arial"/>
              </a:rPr>
              <a:t>staphylococcus </a:t>
            </a:r>
            <a:r>
              <a:rPr dirty="0" sz="1100" spc="-60">
                <a:latin typeface="Arial"/>
                <a:cs typeface="Arial"/>
              </a:rPr>
              <a:t>spp.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135" i="1">
                <a:latin typeface="Arial"/>
                <a:cs typeface="Arial"/>
              </a:rPr>
              <a:t>S.  </a:t>
            </a:r>
            <a:r>
              <a:rPr dirty="0" sz="1100" spc="-55" i="1">
                <a:latin typeface="Arial"/>
                <a:cs typeface="Arial"/>
              </a:rPr>
              <a:t>aureus</a:t>
            </a:r>
            <a:r>
              <a:rPr dirty="0" sz="1100" spc="-55">
                <a:latin typeface="Arial"/>
                <a:cs typeface="Arial"/>
              </a:rPr>
              <a:t>, </a:t>
            </a:r>
            <a:r>
              <a:rPr dirty="0" sz="1100" spc="-110">
                <a:latin typeface="Arial"/>
                <a:cs typeface="Arial"/>
              </a:rPr>
              <a:t>MRSA,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MSSA)</a:t>
            </a:r>
            <a:endParaRPr sz="1100">
              <a:latin typeface="Arial"/>
              <a:cs typeface="Arial"/>
            </a:endParaRPr>
          </a:p>
          <a:p>
            <a:pPr lvl="3" marL="1899285" indent="-228600">
              <a:lnSpc>
                <a:spcPct val="100000"/>
              </a:lnSpc>
              <a:spcBef>
                <a:spcPts val="135"/>
              </a:spcBef>
              <a:buFont typeface="Arial"/>
              <a:buAutoNum type="arabicPeriod"/>
              <a:tabLst>
                <a:tab pos="1899920" algn="l"/>
              </a:tabLst>
            </a:pPr>
            <a:r>
              <a:rPr dirty="0" sz="1100" spc="-55" i="1">
                <a:latin typeface="Arial"/>
                <a:cs typeface="Arial"/>
              </a:rPr>
              <a:t>Klebsiella </a:t>
            </a:r>
            <a:r>
              <a:rPr dirty="0" sz="1100" spc="-60" i="1">
                <a:latin typeface="Arial"/>
                <a:cs typeface="Arial"/>
              </a:rPr>
              <a:t>spp</a:t>
            </a:r>
            <a:r>
              <a:rPr dirty="0" sz="1100" spc="-60">
                <a:latin typeface="Arial"/>
                <a:cs typeface="Arial"/>
              </a:rPr>
              <a:t>., </a:t>
            </a:r>
            <a:r>
              <a:rPr dirty="0" sz="1100" spc="-114" i="1">
                <a:latin typeface="Arial"/>
                <a:cs typeface="Arial"/>
              </a:rPr>
              <a:t>E. </a:t>
            </a:r>
            <a:r>
              <a:rPr dirty="0" sz="1100" spc="-35" i="1">
                <a:latin typeface="Arial"/>
                <a:cs typeface="Arial"/>
              </a:rPr>
              <a:t>coli</a:t>
            </a:r>
            <a:r>
              <a:rPr dirty="0" sz="1100" spc="-35">
                <a:latin typeface="Arial"/>
                <a:cs typeface="Arial"/>
              </a:rPr>
              <a:t>, </a:t>
            </a:r>
            <a:r>
              <a:rPr dirty="0" sz="1100" spc="-10">
                <a:latin typeface="Arial"/>
                <a:cs typeface="Arial"/>
              </a:rPr>
              <a:t>or </a:t>
            </a:r>
            <a:r>
              <a:rPr dirty="0" sz="1100" spc="-80" i="1">
                <a:latin typeface="Arial"/>
                <a:cs typeface="Arial"/>
              </a:rPr>
              <a:t>Pseudomonas </a:t>
            </a:r>
            <a:r>
              <a:rPr dirty="0" sz="1100" spc="-65" i="1">
                <a:latin typeface="Arial"/>
                <a:cs typeface="Arial"/>
              </a:rPr>
              <a:t>spp</a:t>
            </a:r>
            <a:r>
              <a:rPr dirty="0" sz="1100" spc="-65">
                <a:latin typeface="Arial"/>
                <a:cs typeface="Arial"/>
              </a:rPr>
              <a:t>. </a:t>
            </a:r>
            <a:r>
              <a:rPr dirty="0" sz="1100" spc="-45">
                <a:latin typeface="Arial"/>
                <a:cs typeface="Arial"/>
              </a:rPr>
              <a:t>(common </a:t>
            </a:r>
            <a:r>
              <a:rPr dirty="0" sz="1100" spc="-50">
                <a:latin typeface="Arial"/>
                <a:cs typeface="Arial"/>
              </a:rPr>
              <a:t>gram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negatives)</a:t>
            </a:r>
            <a:endParaRPr sz="1100">
              <a:latin typeface="Arial"/>
              <a:cs typeface="Arial"/>
            </a:endParaRPr>
          </a:p>
          <a:p>
            <a:pPr marL="527685" marR="142875" indent="-228600">
              <a:lnSpc>
                <a:spcPct val="116799"/>
              </a:lnSpc>
              <a:spcBef>
                <a:spcPts val="10"/>
              </a:spcBef>
              <a:buAutoNum type="arabicPeriod" startAt="5"/>
              <a:tabLst>
                <a:tab pos="528320" algn="l"/>
              </a:tabLst>
            </a:pPr>
            <a:r>
              <a:rPr dirty="0" sz="1100" spc="-60">
                <a:latin typeface="Arial"/>
                <a:cs typeface="Arial"/>
              </a:rPr>
              <a:t>Among </a:t>
            </a:r>
            <a:r>
              <a:rPr dirty="0" sz="1100" spc="-25">
                <a:latin typeface="Arial"/>
                <a:cs typeface="Arial"/>
              </a:rPr>
              <a:t>unreported </a:t>
            </a:r>
            <a:r>
              <a:rPr dirty="0" sz="1100" spc="-45">
                <a:latin typeface="Arial"/>
                <a:cs typeface="Arial"/>
              </a:rPr>
              <a:t>candidate </a:t>
            </a:r>
            <a:r>
              <a:rPr dirty="0" sz="1100" spc="-145">
                <a:latin typeface="Arial"/>
                <a:cs typeface="Arial"/>
              </a:rPr>
              <a:t>CLABSI </a:t>
            </a:r>
            <a:r>
              <a:rPr dirty="0" sz="1100" spc="-50">
                <a:latin typeface="Arial"/>
                <a:cs typeface="Arial"/>
              </a:rPr>
              <a:t>events,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identify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70">
                <a:latin typeface="Arial"/>
                <a:cs typeface="Arial"/>
              </a:rPr>
              <a:t>vs. </a:t>
            </a:r>
            <a:r>
              <a:rPr dirty="0" sz="1100" spc="-15">
                <a:latin typeface="Arial"/>
                <a:cs typeface="Arial"/>
              </a:rPr>
              <a:t>adult/pediatric </a:t>
            </a:r>
            <a:r>
              <a:rPr dirty="0" sz="1100" spc="-114">
                <a:latin typeface="Arial"/>
                <a:cs typeface="Arial"/>
              </a:rPr>
              <a:t>ICU 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10">
                <a:latin typeface="Arial"/>
                <a:cs typeface="Arial"/>
              </a:rPr>
              <a:t>(If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85">
                <a:latin typeface="Arial"/>
                <a:cs typeface="Arial"/>
              </a:rPr>
              <a:t>has </a:t>
            </a:r>
            <a:r>
              <a:rPr dirty="0" sz="1100" spc="-35">
                <a:latin typeface="Arial"/>
                <a:cs typeface="Arial"/>
              </a:rPr>
              <a:t>no </a:t>
            </a:r>
            <a:r>
              <a:rPr dirty="0" sz="1100" spc="-95">
                <a:latin typeface="Arial"/>
                <a:cs typeface="Arial"/>
              </a:rPr>
              <a:t>NICU, </a:t>
            </a:r>
            <a:r>
              <a:rPr dirty="0" sz="1100" spc="-50">
                <a:latin typeface="Arial"/>
                <a:cs typeface="Arial"/>
              </a:rPr>
              <a:t>skip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step </a:t>
            </a:r>
            <a:r>
              <a:rPr dirty="0" sz="1100" spc="-55">
                <a:latin typeface="Arial"/>
                <a:cs typeface="Arial"/>
              </a:rPr>
              <a:t>10 </a:t>
            </a:r>
            <a:r>
              <a:rPr dirty="0" sz="1100" spc="-30">
                <a:latin typeface="Arial"/>
                <a:cs typeface="Arial"/>
              </a:rPr>
              <a:t>below,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select </a:t>
            </a:r>
            <a:r>
              <a:rPr dirty="0" sz="1100" spc="-60">
                <a:latin typeface="Arial"/>
                <a:cs typeface="Arial"/>
              </a:rPr>
              <a:t>10 </a:t>
            </a:r>
            <a:r>
              <a:rPr dirty="0" sz="1100" spc="-25">
                <a:latin typeface="Arial"/>
                <a:cs typeface="Arial"/>
              </a:rPr>
              <a:t>additional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15">
                <a:latin typeface="Arial"/>
                <a:cs typeface="Arial"/>
              </a:rPr>
              <a:t>from  adult/pediatric </a:t>
            </a:r>
            <a:r>
              <a:rPr dirty="0" sz="1100" spc="-110">
                <a:latin typeface="Arial"/>
                <a:cs typeface="Arial"/>
              </a:rPr>
              <a:t>ICUs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screening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sample.).</a:t>
            </a:r>
            <a:endParaRPr sz="1100">
              <a:latin typeface="Arial"/>
              <a:cs typeface="Arial"/>
            </a:endParaRPr>
          </a:p>
          <a:p>
            <a:pPr lvl="1" marL="984885" marR="254635" indent="-228600">
              <a:lnSpc>
                <a:spcPct val="116399"/>
              </a:lnSpc>
              <a:spcBef>
                <a:spcPts val="10"/>
              </a:spcBef>
              <a:buAutoNum type="alphaLcPeriod"/>
              <a:tabLst>
                <a:tab pos="985519" algn="l"/>
              </a:tabLst>
            </a:pPr>
            <a:r>
              <a:rPr dirty="0" sz="1100" spc="-55">
                <a:latin typeface="Arial"/>
                <a:cs typeface="Arial"/>
              </a:rPr>
              <a:t>Re-sort </a:t>
            </a:r>
            <a:r>
              <a:rPr dirty="0" sz="1100" spc="-25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55">
                <a:latin typeface="Arial"/>
                <a:cs typeface="Arial"/>
              </a:rPr>
              <a:t>by </a:t>
            </a:r>
            <a:r>
              <a:rPr dirty="0" sz="1100" spc="-25">
                <a:latin typeface="Arial"/>
                <a:cs typeface="Arial"/>
              </a:rPr>
              <a:t>validation location type </a:t>
            </a:r>
            <a:r>
              <a:rPr dirty="0" sz="1100" spc="-90">
                <a:latin typeface="Arial"/>
                <a:cs typeface="Arial"/>
              </a:rPr>
              <a:t>(NICU </a:t>
            </a:r>
            <a:r>
              <a:rPr dirty="0" sz="1100" spc="-70">
                <a:latin typeface="Arial"/>
                <a:cs typeface="Arial"/>
              </a:rPr>
              <a:t>vs.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35">
                <a:latin typeface="Arial"/>
                <a:cs typeface="Arial"/>
              </a:rPr>
              <a:t>locations)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variable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55">
                <a:latin typeface="Arial"/>
                <a:cs typeface="Arial"/>
              </a:rPr>
              <a:t>(Yes/No). </a:t>
            </a:r>
            <a:r>
              <a:rPr dirty="0" sz="1100" spc="-85">
                <a:latin typeface="Arial"/>
                <a:cs typeface="Arial"/>
              </a:rPr>
              <a:t>Assign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40">
                <a:latin typeface="Arial"/>
                <a:cs typeface="Arial"/>
              </a:rPr>
              <a:t>status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110">
                <a:latin typeface="Arial"/>
                <a:cs typeface="Arial"/>
              </a:rPr>
              <a:t>as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appropriate.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528320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55">
                <a:latin typeface="Arial"/>
                <a:cs typeface="Arial"/>
              </a:rPr>
              <a:t>screening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5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5">
                <a:latin typeface="Arial"/>
                <a:cs typeface="Arial"/>
              </a:rPr>
              <a:t>NICU= </a:t>
            </a:r>
            <a:r>
              <a:rPr dirty="0" sz="1100" spc="-110">
                <a:latin typeface="Arial"/>
                <a:cs typeface="Arial"/>
              </a:rPr>
              <a:t>Yes,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30">
                <a:latin typeface="Arial"/>
                <a:cs typeface="Arial"/>
              </a:rPr>
              <a:t>(targeted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pathogens)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19"/>
              </a:spcBef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Sort by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75">
                <a:latin typeface="Arial"/>
                <a:cs typeface="Arial"/>
              </a:rPr>
              <a:t>MRN, </a:t>
            </a:r>
            <a:r>
              <a:rPr dirty="0" sz="1100" spc="-50">
                <a:latin typeface="Arial"/>
                <a:cs typeface="Arial"/>
              </a:rPr>
              <a:t>and admission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6383" y="916909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407009"/>
            <a:ext cx="6642100" cy="3950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8500" marR="86995" indent="-228600">
              <a:lnSpc>
                <a:spcPct val="117300"/>
              </a:lnSpc>
              <a:spcBef>
                <a:spcPts val="95"/>
              </a:spcBef>
              <a:buAutoNum type="alphaLcPeriod" startAt="3"/>
              <a:tabLst>
                <a:tab pos="698500" algn="l"/>
                <a:tab pos="6991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10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numbers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episodes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(defined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MRN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 admission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date) 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35">
                <a:latin typeface="Arial"/>
                <a:cs typeface="Arial"/>
              </a:rPr>
              <a:t>containing </a:t>
            </a:r>
            <a:r>
              <a:rPr dirty="0" sz="1100" spc="-45">
                <a:latin typeface="Arial"/>
                <a:cs typeface="Arial"/>
              </a:rPr>
              <a:t>candidate</a:t>
            </a:r>
            <a:r>
              <a:rPr dirty="0" sz="1100" spc="-130">
                <a:latin typeface="Arial"/>
                <a:cs typeface="Arial"/>
              </a:rPr>
              <a:t> CLABSIs.</a:t>
            </a:r>
            <a:endParaRPr sz="1100">
              <a:latin typeface="Arial"/>
              <a:cs typeface="Arial"/>
            </a:endParaRPr>
          </a:p>
          <a:p>
            <a:pPr marL="698500" marR="10795" indent="-228600">
              <a:lnSpc>
                <a:spcPts val="1550"/>
              </a:lnSpc>
              <a:spcBef>
                <a:spcPts val="80"/>
              </a:spcBef>
              <a:buAutoNum type="alphaLcPeriod" startAt="3"/>
              <a:tabLst>
                <a:tab pos="699135" algn="l"/>
              </a:tabLst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55">
                <a:latin typeface="Arial"/>
                <a:cs typeface="Arial"/>
              </a:rPr>
              <a:t>10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available, </a:t>
            </a:r>
            <a:r>
              <a:rPr dirty="0" sz="1100" spc="-40">
                <a:latin typeface="Arial"/>
                <a:cs typeface="Arial"/>
              </a:rPr>
              <a:t>supplement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60">
                <a:latin typeface="Arial"/>
                <a:cs typeface="Arial"/>
              </a:rPr>
              <a:t>sample 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55">
                <a:latin typeface="Arial"/>
                <a:cs typeface="Arial"/>
              </a:rPr>
              <a:t>3 </a:t>
            </a:r>
            <a:r>
              <a:rPr dirty="0" sz="1100" spc="-25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(where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110">
                <a:latin typeface="Arial"/>
                <a:cs typeface="Arial"/>
              </a:rPr>
              <a:t>Yes,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35">
                <a:latin typeface="Arial"/>
                <a:cs typeface="Arial"/>
              </a:rPr>
              <a:t>3); take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initial</a:t>
            </a:r>
            <a:endParaRPr sz="1100">
              <a:latin typeface="Arial"/>
              <a:cs typeface="Arial"/>
            </a:endParaRPr>
          </a:p>
          <a:p>
            <a:pPr marL="698500" marR="37465">
              <a:lnSpc>
                <a:spcPts val="1540"/>
              </a:lnSpc>
              <a:spcBef>
                <a:spcPts val="5"/>
              </a:spcBef>
            </a:pP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30">
                <a:latin typeface="Arial"/>
                <a:cs typeface="Arial"/>
              </a:rPr>
              <a:t>(lowest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50">
                <a:latin typeface="Arial"/>
                <a:cs typeface="Arial"/>
              </a:rPr>
              <a:t>numbers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40">
                <a:latin typeface="Arial"/>
                <a:cs typeface="Arial"/>
              </a:rPr>
              <a:t>unique </a:t>
            </a:r>
            <a:r>
              <a:rPr dirty="0" sz="1100" spc="-85">
                <a:latin typeface="Arial"/>
                <a:cs typeface="Arial"/>
              </a:rPr>
              <a:t>MRNs)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10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40">
                <a:latin typeface="Arial"/>
                <a:cs typeface="Arial"/>
              </a:rPr>
              <a:t>medical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15">
                <a:latin typeface="Arial"/>
                <a:cs typeface="Arial"/>
              </a:rPr>
              <a:t>from  </a:t>
            </a:r>
            <a:r>
              <a:rPr dirty="0" sz="1100" spc="-90">
                <a:latin typeface="Arial"/>
                <a:cs typeface="Arial"/>
              </a:rPr>
              <a:t>NICU.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AutoNum type="arabicPeriod" startAt="10"/>
              <a:tabLst>
                <a:tab pos="2419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70">
                <a:latin typeface="Arial"/>
                <a:cs typeface="Arial"/>
              </a:rPr>
              <a:t>non-NICU </a:t>
            </a:r>
            <a:r>
              <a:rPr dirty="0" sz="1100" spc="-60">
                <a:latin typeface="Arial"/>
                <a:cs typeface="Arial"/>
              </a:rPr>
              <a:t>screening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6991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5">
                <a:latin typeface="Arial"/>
                <a:cs typeface="Arial"/>
              </a:rPr>
              <a:t>NICU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55">
                <a:latin typeface="Arial"/>
                <a:cs typeface="Arial"/>
              </a:rPr>
              <a:t>No,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30">
                <a:latin typeface="Arial"/>
                <a:cs typeface="Arial"/>
              </a:rPr>
              <a:t>(targeted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pathogens)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AutoNum type="alphaLcPeriod"/>
              <a:tabLst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Sort by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75">
                <a:latin typeface="Arial"/>
                <a:cs typeface="Arial"/>
              </a:rPr>
              <a:t>MRN, </a:t>
            </a:r>
            <a:r>
              <a:rPr dirty="0" sz="1100" spc="-50">
                <a:latin typeface="Arial"/>
                <a:cs typeface="Arial"/>
              </a:rPr>
              <a:t>and admission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  <a:p>
            <a:pPr lvl="1" marL="698500" marR="87630" indent="-228600">
              <a:lnSpc>
                <a:spcPct val="117300"/>
              </a:lnSpc>
              <a:buAutoNum type="alphaLcPeriod"/>
              <a:tabLst>
                <a:tab pos="698500" algn="l"/>
                <a:tab pos="6991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30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numbers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episodes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(defined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date) 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candidate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CLABSIs.</a:t>
            </a:r>
            <a:endParaRPr sz="1100">
              <a:latin typeface="Arial"/>
              <a:cs typeface="Arial"/>
            </a:endParaRPr>
          </a:p>
          <a:p>
            <a:pPr lvl="1" marL="698500" marR="5080" indent="-228600">
              <a:lnSpc>
                <a:spcPct val="117000"/>
              </a:lnSpc>
              <a:spcBef>
                <a:spcPts val="5"/>
              </a:spcBef>
              <a:buAutoNum type="alphaLcPeriod"/>
              <a:tabLst>
                <a:tab pos="699135" algn="l"/>
              </a:tabLst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55">
                <a:latin typeface="Arial"/>
                <a:cs typeface="Arial"/>
              </a:rPr>
              <a:t> 30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stratum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blood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50">
                <a:latin typeface="Arial"/>
                <a:cs typeface="Arial"/>
              </a:rPr>
              <a:t> are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45">
                <a:latin typeface="Arial"/>
                <a:cs typeface="Arial"/>
              </a:rPr>
              <a:t> available,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supplement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70">
                <a:latin typeface="Arial"/>
                <a:cs typeface="Arial"/>
              </a:rPr>
              <a:t>non-NICU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55">
                <a:latin typeface="Arial"/>
                <a:cs typeface="Arial"/>
              </a:rPr>
              <a:t>3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(where </a:t>
            </a:r>
            <a:r>
              <a:rPr dirty="0" sz="1100" spc="-105">
                <a:latin typeface="Arial"/>
                <a:cs typeface="Arial"/>
              </a:rPr>
              <a:t>NICU= </a:t>
            </a:r>
            <a:r>
              <a:rPr dirty="0" sz="1100" spc="-55">
                <a:latin typeface="Arial"/>
                <a:cs typeface="Arial"/>
              </a:rPr>
              <a:t>No,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40">
                <a:latin typeface="Arial"/>
                <a:cs typeface="Arial"/>
              </a:rPr>
              <a:t>3); take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initial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30">
                <a:latin typeface="Arial"/>
                <a:cs typeface="Arial"/>
              </a:rPr>
              <a:t>(lowest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50">
                <a:latin typeface="Arial"/>
                <a:cs typeface="Arial"/>
              </a:rPr>
              <a:t>numbers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35">
                <a:latin typeface="Arial"/>
                <a:cs typeface="Arial"/>
              </a:rPr>
              <a:t>unique </a:t>
            </a:r>
            <a:r>
              <a:rPr dirty="0" sz="1100" spc="-80">
                <a:latin typeface="Arial"/>
                <a:cs typeface="Arial"/>
              </a:rPr>
              <a:t>MRNs)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5">
                <a:latin typeface="Arial"/>
                <a:cs typeface="Arial"/>
              </a:rPr>
              <a:t>total </a:t>
            </a:r>
            <a:r>
              <a:rPr dirty="0" sz="1100" spc="-60">
                <a:latin typeface="Arial"/>
                <a:cs typeface="Arial"/>
              </a:rPr>
              <a:t>30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45">
                <a:latin typeface="Arial"/>
                <a:cs typeface="Arial"/>
              </a:rPr>
              <a:t>medical  records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locations..</a:t>
            </a:r>
            <a:endParaRPr sz="1100">
              <a:latin typeface="Arial"/>
              <a:cs typeface="Arial"/>
            </a:endParaRPr>
          </a:p>
          <a:p>
            <a:pPr marL="241300" marR="60960" indent="-228600">
              <a:lnSpc>
                <a:spcPts val="1550"/>
              </a:lnSpc>
              <a:spcBef>
                <a:spcPts val="75"/>
              </a:spcBef>
              <a:buAutoNum type="arabicPeriod" startAt="10"/>
              <a:tabLst>
                <a:tab pos="241935" algn="l"/>
              </a:tabLst>
            </a:pP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final </a:t>
            </a:r>
            <a:r>
              <a:rPr dirty="0" sz="1100" spc="-55">
                <a:latin typeface="Arial"/>
                <a:cs typeface="Arial"/>
              </a:rPr>
              <a:t>screening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30">
                <a:latin typeface="Arial"/>
                <a:cs typeface="Arial"/>
              </a:rPr>
              <a:t>contain: </a:t>
            </a:r>
            <a:r>
              <a:rPr dirty="0" sz="1100" spc="-35">
                <a:latin typeface="Arial"/>
                <a:cs typeface="Arial"/>
              </a:rPr>
              <a:t>(up </a:t>
            </a:r>
            <a:r>
              <a:rPr dirty="0" sz="1100">
                <a:latin typeface="Arial"/>
                <a:cs typeface="Arial"/>
              </a:rPr>
              <a:t>to) </a:t>
            </a:r>
            <a:r>
              <a:rPr dirty="0" sz="1100" spc="-60">
                <a:latin typeface="Arial"/>
                <a:cs typeface="Arial"/>
              </a:rPr>
              <a:t>20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30">
                <a:latin typeface="Arial"/>
                <a:cs typeface="Arial"/>
              </a:rPr>
              <a:t>CLABSIs, </a:t>
            </a:r>
            <a:r>
              <a:rPr dirty="0" sz="1100" spc="-35">
                <a:latin typeface="Arial"/>
                <a:cs typeface="Arial"/>
              </a:rPr>
              <a:t>(up </a:t>
            </a:r>
            <a:r>
              <a:rPr dirty="0" sz="1100" spc="-5">
                <a:latin typeface="Arial"/>
                <a:cs typeface="Arial"/>
              </a:rPr>
              <a:t>to) </a:t>
            </a:r>
            <a:r>
              <a:rPr dirty="0" sz="1100" spc="-55">
                <a:latin typeface="Arial"/>
                <a:cs typeface="Arial"/>
              </a:rPr>
              <a:t>40 </a:t>
            </a:r>
            <a:r>
              <a:rPr dirty="0" sz="1100" spc="-45">
                <a:latin typeface="Arial"/>
                <a:cs typeface="Arial"/>
              </a:rPr>
              <a:t>medical  records </a:t>
            </a:r>
            <a:r>
              <a:rPr dirty="0" sz="1100" spc="-35">
                <a:latin typeface="Arial"/>
                <a:cs typeface="Arial"/>
              </a:rPr>
              <a:t>divided </a:t>
            </a:r>
            <a:r>
              <a:rPr dirty="0" sz="1100" spc="-60">
                <a:latin typeface="Arial"/>
                <a:cs typeface="Arial"/>
              </a:rPr>
              <a:t>among </a:t>
            </a:r>
            <a:r>
              <a:rPr dirty="0" sz="1100" spc="-110">
                <a:latin typeface="Arial"/>
                <a:cs typeface="Arial"/>
              </a:rPr>
              <a:t>NICU </a:t>
            </a:r>
            <a:r>
              <a:rPr dirty="0" sz="1100" spc="-5">
                <a:latin typeface="Arial"/>
                <a:cs typeface="Arial"/>
              </a:rPr>
              <a:t>(if </a:t>
            </a:r>
            <a:r>
              <a:rPr dirty="0" sz="1100" spc="-45">
                <a:latin typeface="Arial"/>
                <a:cs typeface="Arial"/>
              </a:rPr>
              <a:t>available)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locations..</a:t>
            </a:r>
            <a:endParaRPr sz="1100">
              <a:latin typeface="Arial"/>
              <a:cs typeface="Arial"/>
            </a:endParaRPr>
          </a:p>
          <a:p>
            <a:pPr marL="241300" marR="99060" indent="-228600">
              <a:lnSpc>
                <a:spcPts val="1540"/>
              </a:lnSpc>
              <a:spcBef>
                <a:spcPts val="5"/>
              </a:spcBef>
              <a:buAutoNum type="arabicPeriod" startAt="10"/>
              <a:tabLst>
                <a:tab pos="241935" algn="l"/>
              </a:tabLst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15">
                <a:latin typeface="Arial"/>
                <a:cs typeface="Arial"/>
              </a:rPr>
              <a:t>well </a:t>
            </a:r>
            <a:r>
              <a:rPr dirty="0" sz="1100" spc="-55">
                <a:latin typeface="Arial"/>
                <a:cs typeface="Arial"/>
              </a:rPr>
              <a:t>balanced </a:t>
            </a:r>
            <a:r>
              <a:rPr dirty="0" sz="1100" spc="-60">
                <a:latin typeface="Arial"/>
                <a:cs typeface="Arial"/>
              </a:rPr>
              <a:t>among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targeted </a:t>
            </a:r>
            <a:r>
              <a:rPr dirty="0" sz="1100" spc="-50">
                <a:latin typeface="Arial"/>
                <a:cs typeface="Arial"/>
              </a:rPr>
              <a:t>pathogens, consider </a:t>
            </a:r>
            <a:r>
              <a:rPr dirty="0" sz="1100" spc="-35">
                <a:latin typeface="Arial"/>
                <a:cs typeface="Arial"/>
              </a:rPr>
              <a:t>post-selection  </a:t>
            </a:r>
            <a:r>
              <a:rPr dirty="0" sz="1100" spc="-30">
                <a:latin typeface="Arial"/>
                <a:cs typeface="Arial"/>
              </a:rPr>
              <a:t>adjustment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variety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these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organisms,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order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evaluate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variety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skills,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noted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</a:pPr>
            <a:r>
              <a:rPr dirty="0" sz="1100" spc="-25">
                <a:latin typeface="Arial"/>
                <a:cs typeface="Arial"/>
              </a:rPr>
              <a:t>below.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9083" y="9169095"/>
            <a:ext cx="965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52" y="4510151"/>
            <a:ext cx="6082030" cy="39941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Before requesting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medical records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for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audit,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download </a:t>
            </a:r>
            <a:r>
              <a:rPr dirty="0" sz="1100" spc="-100" b="1">
                <a:solidFill>
                  <a:srgbClr val="1F487C"/>
                </a:solidFill>
                <a:latin typeface="Trebuchet MS"/>
                <a:cs typeface="Trebuchet MS"/>
              </a:rPr>
              <a:t>(“freeze”)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facility’s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reported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</a:t>
            </a:r>
            <a:r>
              <a:rPr dirty="0" sz="1100" spc="-2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from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25"/>
              </a:spcBef>
            </a:pPr>
            <a:r>
              <a:rPr dirty="0" sz="1100" spc="-30" b="1">
                <a:solidFill>
                  <a:srgbClr val="1F487C"/>
                </a:solidFill>
                <a:latin typeface="Trebuchet MS"/>
                <a:cs typeface="Trebuchet MS"/>
              </a:rPr>
              <a:t>NHSN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8216" y="551789"/>
            <a:ext cx="5944235" cy="41560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170" b="1" i="1">
                <a:solidFill>
                  <a:srgbClr val="4F81BC"/>
                </a:solidFill>
                <a:latin typeface="Georgia"/>
                <a:cs typeface="Georgia"/>
              </a:rPr>
              <a:t>Why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Target </a:t>
            </a: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CLABSI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 Pathogens?</a:t>
            </a:r>
            <a:endParaRPr sz="1100">
              <a:latin typeface="Georgia"/>
              <a:cs typeface="Georgia"/>
            </a:endParaRPr>
          </a:p>
          <a:p>
            <a:pPr marL="70485" marR="177165">
              <a:lnSpc>
                <a:spcPts val="1540"/>
              </a:lnSpc>
              <a:spcBef>
                <a:spcPts val="25"/>
              </a:spcBef>
            </a:pP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targeted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pathogens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provide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opportunity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assess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facility’s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competency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correctly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using 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different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components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NHSN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CLABSI definition.</a:t>
            </a:r>
            <a:r>
              <a:rPr dirty="0" sz="1100" spc="2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example:</a:t>
            </a:r>
            <a:endParaRPr sz="1100">
              <a:latin typeface="Trebuchet MS"/>
              <a:cs typeface="Trebuchet MS"/>
            </a:endParaRPr>
          </a:p>
          <a:p>
            <a:pPr marL="527685" marR="72390" indent="-228600">
              <a:lnSpc>
                <a:spcPts val="1540"/>
              </a:lnSpc>
              <a:spcBef>
                <a:spcPts val="65"/>
              </a:spcBef>
              <a:buFont typeface="Symbol"/>
              <a:buChar char=""/>
              <a:tabLst>
                <a:tab pos="527685" algn="l"/>
                <a:tab pos="528320" algn="l"/>
              </a:tabLst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Candida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torulopsis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(yeast)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spp.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are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commonly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seen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sputum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samples,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but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infrequently  cause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true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healthcare-associated pneumonia.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NHSN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cautions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against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reporting</a:t>
            </a:r>
            <a:r>
              <a:rPr dirty="0" sz="1100" spc="-24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candida</a:t>
            </a:r>
            <a:endParaRPr sz="1100">
              <a:latin typeface="Trebuchet MS"/>
              <a:cs typeface="Trebuchet MS"/>
            </a:endParaRPr>
          </a:p>
          <a:p>
            <a:pPr marL="527685">
              <a:lnSpc>
                <a:spcPct val="100000"/>
              </a:lnSpc>
              <a:spcBef>
                <a:spcPts val="135"/>
              </a:spcBef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pneumonia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immunocompetent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patients,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unless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there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is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evidence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invasive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infection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on</a:t>
            </a:r>
            <a:endParaRPr sz="1100">
              <a:latin typeface="Trebuchet MS"/>
              <a:cs typeface="Trebuchet MS"/>
            </a:endParaRPr>
          </a:p>
          <a:p>
            <a:pPr marL="527685" marR="20320">
              <a:lnSpc>
                <a:spcPct val="117000"/>
              </a:lnSpc>
              <a:spcBef>
                <a:spcPts val="5"/>
              </a:spcBef>
            </a:pP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lung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biopsy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or in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pleural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fluid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under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definitions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PNU.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These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restrictions are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further 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codified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(as prohibitions)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under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ventilator-associated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event (VAE).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Candida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BSI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common</a:t>
            </a:r>
            <a:r>
              <a:rPr dirty="0" sz="1100" spc="-26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 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ICU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patients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receiving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parenteral nutrition.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Reviewing medical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records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candida </a:t>
            </a:r>
            <a:r>
              <a:rPr dirty="0" sz="1100" spc="-35" b="1">
                <a:solidFill>
                  <a:srgbClr val="4F81BC"/>
                </a:solidFill>
                <a:latin typeface="Trebuchet MS"/>
                <a:cs typeface="Trebuchet MS"/>
              </a:rPr>
              <a:t>BSI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may  provide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an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opportunity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look</a:t>
            </a:r>
            <a:r>
              <a:rPr dirty="0" sz="1100" spc="-26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misclassification.</a:t>
            </a:r>
            <a:endParaRPr sz="1100">
              <a:latin typeface="Trebuchet MS"/>
              <a:cs typeface="Trebuchet MS"/>
            </a:endParaRPr>
          </a:p>
          <a:p>
            <a:pPr marL="527685" marR="508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527685" algn="l"/>
                <a:tab pos="528320" algn="l"/>
              </a:tabLst>
            </a:pP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Some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facilities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do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4F81BC"/>
                </a:solidFill>
                <a:latin typeface="Trebuchet MS"/>
                <a:cs typeface="Trebuchet MS"/>
              </a:rPr>
              <a:t>MRSA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active</a:t>
            </a:r>
            <a:r>
              <a:rPr dirty="0" sz="1100" spc="-9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surveillance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testing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admission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incorrectly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assume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that  </a:t>
            </a:r>
            <a:r>
              <a:rPr dirty="0" sz="1100" b="1">
                <a:solidFill>
                  <a:srgbClr val="4F81BC"/>
                </a:solidFill>
                <a:latin typeface="Trebuchet MS"/>
                <a:cs typeface="Trebuchet MS"/>
              </a:rPr>
              <a:t>MRSA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colonization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on admission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means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that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 </a:t>
            </a:r>
            <a:r>
              <a:rPr dirty="0" sz="1100" b="1">
                <a:solidFill>
                  <a:srgbClr val="4F81BC"/>
                </a:solidFill>
                <a:latin typeface="Trebuchet MS"/>
                <a:cs typeface="Trebuchet MS"/>
              </a:rPr>
              <a:t>MRSA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bloodstream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infection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would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not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need 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reviewed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for</a:t>
            </a:r>
            <a:r>
              <a:rPr dirty="0" sz="1100" spc="-1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CLABSI.</a:t>
            </a:r>
            <a:endParaRPr sz="1100">
              <a:latin typeface="Trebuchet MS"/>
              <a:cs typeface="Trebuchet MS"/>
            </a:endParaRPr>
          </a:p>
          <a:p>
            <a:pPr marL="527685" marR="45085" indent="-228600">
              <a:lnSpc>
                <a:spcPct val="117000"/>
              </a:lnSpc>
              <a:spcBef>
                <a:spcPts val="55"/>
              </a:spcBef>
              <a:buFont typeface="Symbol"/>
              <a:buChar char=""/>
              <a:tabLst>
                <a:tab pos="527685" algn="l"/>
                <a:tab pos="528320" algn="l"/>
              </a:tabLst>
            </a:pP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Including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enteric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organisms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such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0" b="1">
                <a:solidFill>
                  <a:srgbClr val="4F81BC"/>
                </a:solidFill>
                <a:latin typeface="Trebuchet MS"/>
                <a:cs typeface="Trebuchet MS"/>
              </a:rPr>
              <a:t>as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enterococcus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gram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negative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rods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can</a:t>
            </a:r>
            <a:r>
              <a:rPr dirty="0" sz="1100" spc="-9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demonstrate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 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facility’s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ability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distinguish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primary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bloodstream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infection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vs.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an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alternative primary  infection like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UTI, GIT,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or </a:t>
            </a:r>
            <a:r>
              <a:rPr dirty="0" sz="1100" spc="-30" b="1">
                <a:solidFill>
                  <a:srgbClr val="4F81BC"/>
                </a:solidFill>
                <a:latin typeface="Trebuchet MS"/>
                <a:cs typeface="Trebuchet MS"/>
              </a:rPr>
              <a:t>IAB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with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secondary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bloodstream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infection.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Interested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states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can 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also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assess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use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of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mucosal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barrier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injury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reporting definitions,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although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these are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not 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included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in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the</a:t>
            </a:r>
            <a:r>
              <a:rPr dirty="0" sz="1100" spc="-16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Toolkit.</a:t>
            </a:r>
            <a:endParaRPr sz="1100">
              <a:latin typeface="Trebuchet MS"/>
              <a:cs typeface="Trebuchet MS"/>
            </a:endParaRPr>
          </a:p>
          <a:p>
            <a:pPr marL="527685" marR="71755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527685" algn="l"/>
                <a:tab pos="528320" algn="l"/>
              </a:tabLst>
            </a:pP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Facilities need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know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how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correctly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report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single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confirmed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isolates of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common  commensal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organisms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like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coagulase-negative </a:t>
            </a:r>
            <a:r>
              <a:rPr dirty="0" sz="1100" spc="-70" b="1">
                <a:solidFill>
                  <a:srgbClr val="4F81BC"/>
                </a:solidFill>
                <a:latin typeface="Trebuchet MS"/>
                <a:cs typeface="Trebuchet MS"/>
              </a:rPr>
              <a:t>staphylococcus,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and </a:t>
            </a:r>
            <a:r>
              <a:rPr dirty="0" sz="1100" spc="-50" b="1">
                <a:solidFill>
                  <a:srgbClr val="4F81BC"/>
                </a:solidFill>
                <a:latin typeface="Trebuchet MS"/>
                <a:cs typeface="Trebuchet MS"/>
              </a:rPr>
              <a:t>should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able </a:t>
            </a:r>
            <a:r>
              <a:rPr dirty="0" sz="1100" spc="-45" b="1">
                <a:solidFill>
                  <a:srgbClr val="4F81BC"/>
                </a:solidFill>
                <a:latin typeface="Trebuchet MS"/>
                <a:cs typeface="Trebuchet MS"/>
              </a:rPr>
              <a:t>to  </a:t>
            </a:r>
            <a:r>
              <a:rPr dirty="0" sz="1100" spc="-75" b="1">
                <a:solidFill>
                  <a:srgbClr val="4F81BC"/>
                </a:solidFill>
                <a:latin typeface="Trebuchet MS"/>
                <a:cs typeface="Trebuchet MS"/>
              </a:rPr>
              <a:t>recognize </a:t>
            </a:r>
            <a:r>
              <a:rPr dirty="0" sz="1100" spc="-55" b="1">
                <a:solidFill>
                  <a:srgbClr val="4F81BC"/>
                </a:solidFill>
                <a:latin typeface="Trebuchet MS"/>
                <a:cs typeface="Trebuchet MS"/>
              </a:rPr>
              <a:t>synonyms 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(e.g. </a:t>
            </a:r>
            <a:r>
              <a:rPr dirty="0" sz="1100" spc="-110" b="1" i="1">
                <a:solidFill>
                  <a:srgbClr val="4F81BC"/>
                </a:solidFill>
                <a:latin typeface="Arial"/>
                <a:cs typeface="Arial"/>
              </a:rPr>
              <a:t>Staphylococcus </a:t>
            </a:r>
            <a:r>
              <a:rPr dirty="0" sz="1100" spc="-80" b="1" i="1">
                <a:solidFill>
                  <a:srgbClr val="4F81BC"/>
                </a:solidFill>
                <a:latin typeface="Arial"/>
                <a:cs typeface="Arial"/>
              </a:rPr>
              <a:t>epidermidis)</a:t>
            </a:r>
            <a:r>
              <a:rPr dirty="0" sz="1100" spc="-80" b="1">
                <a:solidFill>
                  <a:srgbClr val="4F81BC"/>
                </a:solidFill>
                <a:latin typeface="Trebuchet MS"/>
                <a:cs typeface="Trebuchet MS"/>
              </a:rPr>
              <a:t>,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used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by the </a:t>
            </a:r>
            <a:r>
              <a:rPr dirty="0" sz="1100" spc="-60" b="1">
                <a:solidFill>
                  <a:srgbClr val="4F81BC"/>
                </a:solidFill>
                <a:latin typeface="Trebuchet MS"/>
                <a:cs typeface="Trebuchet MS"/>
              </a:rPr>
              <a:t>microbiology</a:t>
            </a:r>
            <a:r>
              <a:rPr dirty="0" sz="1100" spc="-8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4F81BC"/>
                </a:solidFill>
                <a:latin typeface="Trebuchet MS"/>
                <a:cs typeface="Trebuchet MS"/>
              </a:rPr>
              <a:t>laboratory.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295" y="460248"/>
            <a:ext cx="6015355" cy="0"/>
          </a:xfrm>
          <a:custGeom>
            <a:avLst/>
            <a:gdLst/>
            <a:ahLst/>
            <a:cxnLst/>
            <a:rect l="l" t="t" r="r" b="b"/>
            <a:pathLst>
              <a:path w="6015355" h="0">
                <a:moveTo>
                  <a:pt x="0" y="0"/>
                </a:moveTo>
                <a:lnTo>
                  <a:pt x="601497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0248" y="457200"/>
            <a:ext cx="0" cy="4281805"/>
          </a:xfrm>
          <a:custGeom>
            <a:avLst/>
            <a:gdLst/>
            <a:ahLst/>
            <a:cxnLst/>
            <a:rect l="l" t="t" r="r" b="b"/>
            <a:pathLst>
              <a:path w="0" h="4281805">
                <a:moveTo>
                  <a:pt x="0" y="0"/>
                </a:moveTo>
                <a:lnTo>
                  <a:pt x="0" y="428155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3295" y="4735703"/>
            <a:ext cx="6015355" cy="0"/>
          </a:xfrm>
          <a:custGeom>
            <a:avLst/>
            <a:gdLst/>
            <a:ahLst/>
            <a:cxnLst/>
            <a:rect l="l" t="t" r="r" b="b"/>
            <a:pathLst>
              <a:path w="6015355" h="0">
                <a:moveTo>
                  <a:pt x="0" y="0"/>
                </a:moveTo>
                <a:lnTo>
                  <a:pt x="601497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81317" y="457200"/>
            <a:ext cx="0" cy="4281805"/>
          </a:xfrm>
          <a:custGeom>
            <a:avLst/>
            <a:gdLst/>
            <a:ahLst/>
            <a:cxnLst/>
            <a:rect l="l" t="t" r="r" b="b"/>
            <a:pathLst>
              <a:path w="0" h="4281805">
                <a:moveTo>
                  <a:pt x="0" y="0"/>
                </a:moveTo>
                <a:lnTo>
                  <a:pt x="0" y="4281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39083" y="9169095"/>
            <a:ext cx="965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941820" cy="51517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IN </a:t>
            </a:r>
            <a:r>
              <a:rPr dirty="0" sz="1100" spc="-155" b="1" i="1">
                <a:solidFill>
                  <a:srgbClr val="4F81BC"/>
                </a:solidFill>
                <a:latin typeface="Georgia"/>
                <a:cs typeface="Georgia"/>
              </a:rPr>
              <a:t>VALIDATION </a:t>
            </a:r>
            <a:r>
              <a:rPr dirty="0" sz="1100" spc="-160" b="1" i="1">
                <a:solidFill>
                  <a:srgbClr val="4F81BC"/>
                </a:solidFill>
                <a:latin typeface="Georgia"/>
                <a:cs typeface="Georgia"/>
              </a:rPr>
              <a:t>LOCATIONS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Selection</a:t>
            </a:r>
            <a:r>
              <a:rPr dirty="0" sz="1100" spc="6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Process</a:t>
            </a:r>
            <a:endParaRPr sz="1100">
              <a:latin typeface="Georgia"/>
              <a:cs typeface="Georgia"/>
            </a:endParaRPr>
          </a:p>
          <a:p>
            <a:pPr marL="527685" marR="113664" indent="-228600">
              <a:lnSpc>
                <a:spcPct val="101400"/>
              </a:lnSpc>
              <a:spcBef>
                <a:spcPts val="135"/>
              </a:spcBef>
              <a:buAutoNum type="arabicPeriod"/>
              <a:tabLst>
                <a:tab pos="528320" algn="l"/>
              </a:tabLst>
            </a:pPr>
            <a:r>
              <a:rPr dirty="0" sz="1100" spc="-5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securely </a:t>
            </a:r>
            <a:r>
              <a:rPr dirty="0" sz="1100" spc="-20">
                <a:latin typeface="Arial"/>
                <a:cs typeface="Arial"/>
              </a:rPr>
              <a:t>transmitted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cultures,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all  </a:t>
            </a:r>
            <a:r>
              <a:rPr dirty="0" sz="1100" spc="-20">
                <a:latin typeface="Arial"/>
                <a:cs typeface="Arial"/>
              </a:rPr>
              <a:t>validatiton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NHSN,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entire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year,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additional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variables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 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identification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0">
                <a:latin typeface="Arial"/>
                <a:cs typeface="Arial"/>
              </a:rPr>
              <a:t>matching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reports </a:t>
            </a:r>
            <a:r>
              <a:rPr dirty="0" sz="1100" spc="-105">
                <a:latin typeface="Arial"/>
                <a:cs typeface="Arial"/>
              </a:rPr>
              <a:t>(See</a:t>
            </a:r>
            <a:r>
              <a:rPr dirty="0" sz="11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Chapter 3</a:t>
            </a:r>
            <a:r>
              <a:rPr dirty="0" sz="1100" spc="-55">
                <a:solidFill>
                  <a:srgbClr val="0000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recommended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structure).</a:t>
            </a:r>
            <a:endParaRPr sz="1100">
              <a:latin typeface="Arial"/>
              <a:cs typeface="Arial"/>
            </a:endParaRPr>
          </a:p>
          <a:p>
            <a:pPr marL="527685" marR="20955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70">
                <a:latin typeface="Arial"/>
                <a:cs typeface="Arial"/>
              </a:rPr>
              <a:t>Assure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includes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appropriate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positive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urine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locations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  </a:t>
            </a:r>
            <a:r>
              <a:rPr dirty="0" sz="1100" spc="-114">
                <a:latin typeface="Arial"/>
                <a:cs typeface="Arial"/>
              </a:rPr>
              <a:t>CAUTIs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45">
                <a:latin typeface="Arial"/>
                <a:cs typeface="Arial"/>
              </a:rPr>
              <a:t>mapping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20">
                <a:latin typeface="Arial"/>
                <a:cs typeface="Arial"/>
              </a:rPr>
              <a:t>in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8320" algn="l"/>
              </a:tabLst>
            </a:pPr>
            <a:r>
              <a:rPr dirty="0" sz="1100" spc="-80">
                <a:latin typeface="Arial"/>
                <a:cs typeface="Arial"/>
              </a:rPr>
              <a:t>Assign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25">
                <a:latin typeface="Arial"/>
                <a:cs typeface="Arial"/>
              </a:rPr>
              <a:t>urine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culture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Sort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urine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admission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generate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clusters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urine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cultures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associated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endParaRPr sz="11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225"/>
              </a:spcBef>
            </a:pPr>
            <a:r>
              <a:rPr dirty="0" sz="1100" spc="-50">
                <a:latin typeface="Arial"/>
                <a:cs typeface="Arial"/>
              </a:rPr>
              <a:t>recognizable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19"/>
              </a:spcBef>
              <a:buAutoNum type="arabicPeriod" startAt="5"/>
              <a:tabLst>
                <a:tab pos="528320" algn="l"/>
              </a:tabLst>
            </a:pP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20">
                <a:latin typeface="Arial"/>
                <a:cs typeface="Arial"/>
              </a:rPr>
              <a:t>CAUTIs </a:t>
            </a:r>
            <a:r>
              <a:rPr dirty="0" sz="1100" spc="-35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2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listing</a:t>
            </a:r>
            <a:endParaRPr sz="1100">
              <a:latin typeface="Arial"/>
              <a:cs typeface="Arial"/>
            </a:endParaRPr>
          </a:p>
          <a:p>
            <a:pPr lvl="1" marL="984885" marR="5080" indent="-228600">
              <a:lnSpc>
                <a:spcPct val="116799"/>
              </a:lnSpc>
              <a:spcBef>
                <a:spcPts val="5"/>
              </a:spcBef>
              <a:buAutoNum type="alphaLcPeriod"/>
              <a:tabLst>
                <a:tab pos="985519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114">
                <a:latin typeface="Arial"/>
                <a:cs typeface="Arial"/>
              </a:rPr>
              <a:t>CAUTI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available </a:t>
            </a:r>
            <a:r>
              <a:rPr dirty="0" sz="1100" spc="-15">
                <a:latin typeface="Arial"/>
                <a:cs typeface="Arial"/>
              </a:rPr>
              <a:t>patient information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30">
                <a:latin typeface="Arial"/>
                <a:cs typeface="Arial"/>
              </a:rPr>
              <a:t>line listing, </a:t>
            </a:r>
            <a:r>
              <a:rPr dirty="0" sz="1100" spc="-40">
                <a:latin typeface="Arial"/>
                <a:cs typeface="Arial"/>
              </a:rPr>
              <a:t>flag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mark 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05">
                <a:latin typeface="Arial"/>
                <a:cs typeface="Arial"/>
              </a:rPr>
              <a:t>as CAUTIs. </a:t>
            </a:r>
            <a:r>
              <a:rPr dirty="0" sz="1100" spc="-60">
                <a:latin typeface="Arial"/>
                <a:cs typeface="Arial"/>
              </a:rPr>
              <a:t>Create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new variable, </a:t>
            </a:r>
            <a:r>
              <a:rPr dirty="0" sz="1100">
                <a:latin typeface="Arial"/>
                <a:cs typeface="Arial"/>
              </a:rPr>
              <a:t>“stratum,”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75">
                <a:latin typeface="Arial"/>
                <a:cs typeface="Arial"/>
              </a:rPr>
              <a:t>assign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</a:t>
            </a:r>
            <a:r>
              <a:rPr dirty="0" u="sng" sz="11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urine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cultures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medical</a:t>
            </a:r>
            <a:r>
              <a:rPr dirty="0" u="sng" sz="11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stratum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  <a:p>
            <a:pPr lvl="1" marL="984885" marR="30480" indent="-228600">
              <a:lnSpc>
                <a:spcPct val="117300"/>
              </a:lnSpc>
              <a:buAutoNum type="alphaLcPeriod"/>
              <a:tabLst>
                <a:tab pos="985519" algn="l"/>
              </a:tabLst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20">
                <a:latin typeface="Arial"/>
                <a:cs typeface="Arial"/>
              </a:rPr>
              <a:t>CAUTIs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60">
                <a:latin typeface="Arial"/>
                <a:cs typeface="Arial"/>
              </a:rPr>
              <a:t>missing </a:t>
            </a:r>
            <a:r>
              <a:rPr dirty="0" sz="1100" spc="-5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urine </a:t>
            </a:r>
            <a:r>
              <a:rPr dirty="0" sz="1100" spc="-20">
                <a:latin typeface="Arial"/>
                <a:cs typeface="Arial"/>
              </a:rPr>
              <a:t>culture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listing,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list </a:t>
            </a:r>
            <a:r>
              <a:rPr dirty="0" sz="1100" spc="-65">
                <a:latin typeface="Arial"/>
                <a:cs typeface="Arial"/>
              </a:rPr>
              <a:t>may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incomplete. </a:t>
            </a:r>
            <a:r>
              <a:rPr dirty="0" sz="1100" spc="-40">
                <a:latin typeface="Arial"/>
                <a:cs typeface="Arial"/>
              </a:rPr>
              <a:t>Investigate 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correct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this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problem.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Add </a:t>
            </a:r>
            <a:r>
              <a:rPr dirty="0" sz="1100" spc="-5">
                <a:latin typeface="Arial"/>
                <a:cs typeface="Arial"/>
              </a:rPr>
              <a:t>omitted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CAUTI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record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19"/>
              </a:spcBef>
              <a:buAutoNum type="arabicPeriod" startAt="5"/>
              <a:tabLst>
                <a:tab pos="528320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45">
                <a:latin typeface="Arial"/>
                <a:cs typeface="Arial"/>
              </a:rPr>
              <a:t>simple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(up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CAUTI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locations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5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sz="1100" spc="-95">
                <a:latin typeface="Arial"/>
                <a:cs typeface="Arial"/>
              </a:rPr>
              <a:t>=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Sort by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75">
                <a:latin typeface="Arial"/>
                <a:cs typeface="Arial"/>
              </a:rPr>
              <a:t>MRN,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hospital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  <a:p>
            <a:pPr lvl="1" marL="984885" marR="593725" indent="-228600">
              <a:lnSpc>
                <a:spcPts val="1550"/>
              </a:lnSpc>
              <a:spcBef>
                <a:spcPts val="75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numbers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episodes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care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(defined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  admission </a:t>
            </a:r>
            <a:r>
              <a:rPr dirty="0" sz="1100" spc="-35">
                <a:latin typeface="Arial"/>
                <a:cs typeface="Arial"/>
              </a:rPr>
              <a:t>date)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20">
                <a:latin typeface="Arial"/>
                <a:cs typeface="Arial"/>
              </a:rPr>
              <a:t>CAUTI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135"/>
              </a:spcBef>
              <a:buAutoNum type="arabicPeriod" startAt="5"/>
              <a:tabLst>
                <a:tab pos="528320" algn="l"/>
              </a:tabLst>
            </a:pP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20">
                <a:latin typeface="Arial"/>
                <a:cs typeface="Arial"/>
              </a:rPr>
              <a:t>unreported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120">
                <a:latin typeface="Arial"/>
                <a:cs typeface="Arial"/>
              </a:rPr>
              <a:t>CAUTI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25">
                <a:latin typeface="Arial"/>
                <a:cs typeface="Arial"/>
              </a:rPr>
              <a:t>stratum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1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15"/>
              </a:spcBef>
              <a:buAutoNum type="arabicPeriod" startAt="5"/>
              <a:tabLst>
                <a:tab pos="528320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screening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sample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Sort by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35">
                <a:latin typeface="Arial"/>
                <a:cs typeface="Arial"/>
              </a:rPr>
              <a:t>number, </a:t>
            </a:r>
            <a:r>
              <a:rPr dirty="0" sz="1100" spc="-75">
                <a:latin typeface="Arial"/>
                <a:cs typeface="Arial"/>
              </a:rPr>
              <a:t>MRN, </a:t>
            </a:r>
            <a:r>
              <a:rPr dirty="0" sz="1100" spc="-50">
                <a:latin typeface="Arial"/>
                <a:cs typeface="Arial"/>
              </a:rPr>
              <a:t>and admission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 spc="-5">
                <a:latin typeface="Arial"/>
                <a:cs typeface="Arial"/>
              </a:rPr>
              <a:t>(if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available)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25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40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numbers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(defined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MRN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date)</a:t>
            </a:r>
            <a:endParaRPr sz="1100">
              <a:latin typeface="Arial"/>
              <a:cs typeface="Arial"/>
            </a:endParaRPr>
          </a:p>
          <a:p>
            <a:pPr marL="527685" marR="345440" indent="-228600">
              <a:lnSpc>
                <a:spcPts val="1560"/>
              </a:lnSpc>
              <a:spcBef>
                <a:spcPts val="70"/>
              </a:spcBef>
              <a:buAutoNum type="arabicPeriod" startAt="5"/>
              <a:tabLst>
                <a:tab pos="528320" algn="l"/>
              </a:tabLst>
            </a:pPr>
            <a:r>
              <a:rPr dirty="0" sz="1100" spc="-8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final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screening</a:t>
            </a:r>
            <a:r>
              <a:rPr dirty="0" sz="1100" spc="-60">
                <a:latin typeface="Arial"/>
                <a:cs typeface="Arial"/>
              </a:rPr>
              <a:t> sample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contain: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(up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to)</a:t>
            </a:r>
            <a:r>
              <a:rPr dirty="0" sz="1100" spc="-60">
                <a:latin typeface="Arial"/>
                <a:cs typeface="Arial"/>
              </a:rPr>
              <a:t> 20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records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reported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CAUTIs,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(up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to)</a:t>
            </a:r>
            <a:r>
              <a:rPr dirty="0" sz="1100" spc="-60">
                <a:latin typeface="Arial"/>
                <a:cs typeface="Arial"/>
              </a:rPr>
              <a:t> 40 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>
                <a:latin typeface="Arial"/>
                <a:cs typeface="Arial"/>
              </a:rPr>
              <a:t>without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14">
                <a:latin typeface="Arial"/>
                <a:cs typeface="Arial"/>
              </a:rPr>
              <a:t>CAUTIs </a:t>
            </a:r>
            <a:r>
              <a:rPr dirty="0" sz="1100" spc="-15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validation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9083" y="9077655"/>
            <a:ext cx="965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52" y="5721984"/>
            <a:ext cx="6082030" cy="39941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ts val="1275"/>
              </a:lnSpc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Before requesting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medical records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for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audit,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download </a:t>
            </a:r>
            <a:r>
              <a:rPr dirty="0" sz="1100" spc="-100" b="1">
                <a:solidFill>
                  <a:srgbClr val="1F487C"/>
                </a:solidFill>
                <a:latin typeface="Trebuchet MS"/>
                <a:cs typeface="Trebuchet MS"/>
              </a:rPr>
              <a:t>(“freeze”)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facility’s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reported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</a:t>
            </a:r>
            <a:r>
              <a:rPr dirty="0" sz="1100" spc="-2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from</a:t>
            </a:r>
            <a:endParaRPr sz="1100">
              <a:latin typeface="Trebuchet MS"/>
              <a:cs typeface="Trebuchet MS"/>
            </a:endParaRPr>
          </a:p>
          <a:p>
            <a:pPr marL="68580">
              <a:lnSpc>
                <a:spcPct val="100000"/>
              </a:lnSpc>
              <a:spcBef>
                <a:spcPts val="225"/>
              </a:spcBef>
            </a:pPr>
            <a:r>
              <a:rPr dirty="0" sz="1100" spc="-30" b="1">
                <a:solidFill>
                  <a:srgbClr val="1F487C"/>
                </a:solidFill>
                <a:latin typeface="Trebuchet MS"/>
                <a:cs typeface="Trebuchet MS"/>
              </a:rPr>
              <a:t>NHSN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890384" cy="26168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145" b="1">
                <a:solidFill>
                  <a:srgbClr val="4F81BC"/>
                </a:solidFill>
                <a:latin typeface="Georgia"/>
                <a:cs typeface="Georgia"/>
              </a:rPr>
              <a:t>COLO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Selection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Process</a:t>
            </a:r>
            <a:endParaRPr sz="1100">
              <a:latin typeface="Georgia"/>
              <a:cs typeface="Georgia"/>
            </a:endParaRPr>
          </a:p>
          <a:p>
            <a:pPr marL="527685" indent="-2286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528320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35">
                <a:latin typeface="Arial"/>
                <a:cs typeface="Arial"/>
              </a:rPr>
              <a:t>download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2016,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50">
                <a:latin typeface="Arial"/>
                <a:cs typeface="Arial"/>
              </a:rPr>
              <a:t>these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985519" algn="l"/>
              </a:tabLst>
            </a:pPr>
            <a:r>
              <a:rPr dirty="0" sz="1100" spc="-90">
                <a:latin typeface="Arial"/>
                <a:cs typeface="Arial"/>
              </a:rPr>
              <a:t>Log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being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validated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Patient</a:t>
            </a:r>
            <a:r>
              <a:rPr dirty="0" sz="1100" spc="-65">
                <a:latin typeface="Arial"/>
                <a:cs typeface="Arial"/>
              </a:rPr>
              <a:t> Safety </a:t>
            </a:r>
            <a:r>
              <a:rPr dirty="0" sz="1100" spc="-25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30"/>
              </a:spcBef>
              <a:buAutoNum type="alphaLcPeriod"/>
              <a:tabLst>
                <a:tab pos="985519" algn="l"/>
              </a:tabLst>
            </a:pPr>
            <a:r>
              <a:rPr dirty="0" sz="1100" spc="-55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5">
                <a:latin typeface="Arial"/>
                <a:cs typeface="Arial"/>
              </a:rPr>
              <a:t>left </a:t>
            </a:r>
            <a:r>
              <a:rPr dirty="0" sz="1100" spc="-50">
                <a:latin typeface="Arial"/>
                <a:cs typeface="Arial"/>
              </a:rPr>
              <a:t>hand </a:t>
            </a:r>
            <a:r>
              <a:rPr dirty="0" sz="1100" spc="-80">
                <a:latin typeface="Arial"/>
                <a:cs typeface="Arial"/>
              </a:rPr>
              <a:t>Nav </a:t>
            </a:r>
            <a:r>
              <a:rPr dirty="0" sz="1100" spc="-65">
                <a:latin typeface="Arial"/>
                <a:cs typeface="Arial"/>
              </a:rPr>
              <a:t>Bar, </a:t>
            </a:r>
            <a:r>
              <a:rPr dirty="0" sz="1100" spc="-70">
                <a:latin typeface="Arial"/>
                <a:cs typeface="Arial"/>
              </a:rPr>
              <a:t>Click </a:t>
            </a:r>
            <a:r>
              <a:rPr dirty="0" sz="1100" spc="-35">
                <a:latin typeface="Arial"/>
                <a:cs typeface="Arial"/>
              </a:rPr>
              <a:t>“Analysis”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 spc="-5">
                <a:latin typeface="Arial"/>
                <a:cs typeface="Arial"/>
              </a:rPr>
              <a:t>“Output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Options.”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0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folder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titled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“Advanced,”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“Procedure-level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Data,”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“CDC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Defined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Output.”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985519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“Modify”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button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“Line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All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Procedures.”</a:t>
            </a:r>
            <a:endParaRPr sz="1100">
              <a:latin typeface="Arial"/>
              <a:cs typeface="Arial"/>
            </a:endParaRPr>
          </a:p>
          <a:p>
            <a:pPr lvl="1" marL="984885" marR="189865" indent="-228600">
              <a:lnSpc>
                <a:spcPct val="101800"/>
              </a:lnSpc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Under </a:t>
            </a:r>
            <a:r>
              <a:rPr dirty="0" sz="1100" spc="-10">
                <a:latin typeface="Arial"/>
                <a:cs typeface="Arial"/>
              </a:rPr>
              <a:t>Modify </a:t>
            </a:r>
            <a:r>
              <a:rPr dirty="0" sz="1100" spc="-15">
                <a:latin typeface="Arial"/>
                <a:cs typeface="Arial"/>
              </a:rPr>
              <a:t>Attributes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Output, </a:t>
            </a:r>
            <a:r>
              <a:rPr dirty="0" sz="1100" spc="-7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Output </a:t>
            </a:r>
            <a:r>
              <a:rPr dirty="0" sz="1100" spc="-70">
                <a:latin typeface="Arial"/>
                <a:cs typeface="Arial"/>
              </a:rPr>
              <a:t>Name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“Line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60">
                <a:latin typeface="Arial"/>
                <a:cs typeface="Arial"/>
              </a:rPr>
              <a:t>Procedures  </a:t>
            </a:r>
            <a:r>
              <a:rPr dirty="0" sz="1100" spc="-30">
                <a:latin typeface="Arial"/>
                <a:cs typeface="Arial"/>
              </a:rPr>
              <a:t>2016,”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Output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Title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“Line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Listing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60">
                <a:latin typeface="Arial"/>
                <a:cs typeface="Arial"/>
              </a:rPr>
              <a:t>COLO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Procedures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2016.”</a:t>
            </a:r>
            <a:endParaRPr sz="1100">
              <a:latin typeface="Arial"/>
              <a:cs typeface="Arial"/>
            </a:endParaRPr>
          </a:p>
          <a:p>
            <a:pPr lvl="1" marL="984885" marR="24765" indent="-228600">
              <a:lnSpc>
                <a:spcPct val="101800"/>
              </a:lnSpc>
              <a:buAutoNum type="alphaLcPeriod"/>
              <a:tabLst>
                <a:tab pos="984885" algn="l"/>
                <a:tab pos="985519" algn="l"/>
              </a:tabLst>
            </a:pPr>
            <a:r>
              <a:rPr dirty="0" sz="1100" spc="-30">
                <a:latin typeface="Arial"/>
                <a:cs typeface="Arial"/>
              </a:rPr>
              <a:t>Option: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Under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“Select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output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format”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retain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“Output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Format”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u="sng" sz="1100" spc="-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HTML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(this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allow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download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manipulate </a:t>
            </a:r>
            <a:r>
              <a:rPr dirty="0" sz="1100" spc="-10">
                <a:latin typeface="Arial"/>
                <a:cs typeface="Arial"/>
              </a:rPr>
              <a:t>the file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75">
                <a:latin typeface="Arial"/>
                <a:cs typeface="Arial"/>
              </a:rPr>
              <a:t>Excel),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consider </a:t>
            </a:r>
            <a:r>
              <a:rPr dirty="0" sz="1100" spc="-25">
                <a:latin typeface="Arial"/>
                <a:cs typeface="Arial"/>
              </a:rPr>
              <a:t>whether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20">
                <a:latin typeface="Arial"/>
                <a:cs typeface="Arial"/>
              </a:rPr>
              <a:t>want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5">
                <a:latin typeface="Arial"/>
                <a:cs typeface="Arial"/>
              </a:rPr>
              <a:t>check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box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“Use Variable  Labels.”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This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make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variable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names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longer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explicit),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but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often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necessary  </a:t>
            </a:r>
            <a:r>
              <a:rPr dirty="0" sz="1100" spc="20">
                <a:latin typeface="Arial"/>
                <a:cs typeface="Arial"/>
              </a:rPr>
              <a:t>if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35">
                <a:latin typeface="Arial"/>
                <a:cs typeface="Arial"/>
              </a:rPr>
              <a:t>know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variable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names.</a:t>
            </a:r>
            <a:endParaRPr sz="1100">
              <a:latin typeface="Arial"/>
              <a:cs typeface="Arial"/>
            </a:endParaRPr>
          </a:p>
          <a:p>
            <a:pPr lvl="1" marL="984885" marR="5080" indent="-228600">
              <a:lnSpc>
                <a:spcPts val="1340"/>
              </a:lnSpc>
              <a:spcBef>
                <a:spcPts val="40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Under “Select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30">
                <a:latin typeface="Arial"/>
                <a:cs typeface="Arial"/>
              </a:rPr>
              <a:t>period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85">
                <a:latin typeface="Arial"/>
                <a:cs typeface="Arial"/>
              </a:rPr>
              <a:t>Leave </a:t>
            </a:r>
            <a:r>
              <a:rPr dirty="0" sz="1100" spc="-70">
                <a:latin typeface="Arial"/>
                <a:cs typeface="Arial"/>
              </a:rPr>
              <a:t>Blank…etc”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“Date </a:t>
            </a:r>
            <a:r>
              <a:rPr dirty="0" sz="1100" spc="-30">
                <a:latin typeface="Arial"/>
                <a:cs typeface="Arial"/>
              </a:rPr>
              <a:t>Variable,” </a:t>
            </a:r>
            <a:r>
              <a:rPr dirty="0" sz="1100" spc="-45">
                <a:latin typeface="Arial"/>
                <a:cs typeface="Arial"/>
              </a:rPr>
              <a:t>select 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ProcDateYr</a:t>
            </a:r>
            <a:r>
              <a:rPr dirty="0" sz="1100" spc="-65">
                <a:latin typeface="Arial"/>
                <a:cs typeface="Arial"/>
              </a:rPr>
              <a:t>,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“Beginning”  </a:t>
            </a:r>
            <a:r>
              <a:rPr dirty="0" sz="1100" spc="-15">
                <a:latin typeface="Arial"/>
                <a:cs typeface="Arial"/>
              </a:rPr>
              <a:t>enter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2016</a:t>
            </a:r>
            <a:r>
              <a:rPr dirty="0" sz="1100" spc="-50">
                <a:latin typeface="Arial"/>
                <a:cs typeface="Arial"/>
              </a:rPr>
              <a:t>, and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“Ending” </a:t>
            </a:r>
            <a:r>
              <a:rPr dirty="0" sz="1100" spc="-20">
                <a:latin typeface="Arial"/>
                <a:cs typeface="Arial"/>
              </a:rPr>
              <a:t>enter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2016</a:t>
            </a:r>
            <a:r>
              <a:rPr dirty="0" sz="1100" spc="-5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lvl="1" marL="984885" indent="-228600">
              <a:lnSpc>
                <a:spcPts val="1300"/>
              </a:lnSpc>
              <a:buAutoNum type="alphaLcPeriod"/>
              <a:tabLst>
                <a:tab pos="985519" algn="l"/>
              </a:tabLst>
            </a:pPr>
            <a:r>
              <a:rPr dirty="0" sz="1100" spc="-45">
                <a:latin typeface="Arial"/>
                <a:cs typeface="Arial"/>
              </a:rPr>
              <a:t>Under “Specify </a:t>
            </a:r>
            <a:r>
              <a:rPr dirty="0" sz="1100" spc="-30">
                <a:latin typeface="Arial"/>
                <a:cs typeface="Arial"/>
              </a:rPr>
              <a:t>Other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25">
                <a:latin typeface="Arial"/>
                <a:cs typeface="Arial"/>
              </a:rPr>
              <a:t>Criteria” </a:t>
            </a:r>
            <a:r>
              <a:rPr dirty="0" sz="1100" spc="-35">
                <a:latin typeface="Arial"/>
                <a:cs typeface="Arial"/>
              </a:rPr>
              <a:t>do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9083" y="9077655"/>
            <a:ext cx="965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980" y="4204842"/>
            <a:ext cx="221615" cy="5353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 indent="63500">
              <a:lnSpc>
                <a:spcPct val="101800"/>
              </a:lnSpc>
              <a:spcBef>
                <a:spcPts val="80"/>
              </a:spcBef>
            </a:pPr>
            <a:r>
              <a:rPr dirty="0" sz="1100" spc="-5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i.  </a:t>
            </a:r>
            <a:r>
              <a:rPr dirty="0" sz="1100" spc="-20">
                <a:latin typeface="Arial"/>
                <a:cs typeface="Arial"/>
              </a:rPr>
              <a:t>vii.  </a:t>
            </a:r>
            <a:r>
              <a:rPr dirty="0" sz="1100" spc="-55">
                <a:latin typeface="Arial"/>
                <a:cs typeface="Arial"/>
              </a:rPr>
              <a:t>v</a:t>
            </a:r>
            <a:r>
              <a:rPr dirty="0" sz="1100" spc="5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10">
                <a:latin typeface="Arial"/>
                <a:cs typeface="Arial"/>
              </a:rPr>
              <a:t>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0988" y="3011170"/>
            <a:ext cx="5737860" cy="207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indent="-181610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258445" algn="l"/>
              </a:tabLst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1,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40">
                <a:latin typeface="Arial"/>
                <a:cs typeface="Arial"/>
              </a:rPr>
              <a:t>1: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“procCode”</a:t>
            </a:r>
            <a:endParaRPr sz="1100">
              <a:latin typeface="Arial"/>
              <a:cs typeface="Arial"/>
            </a:endParaRPr>
          </a:p>
          <a:p>
            <a:pPr marL="257810" marR="112395" indent="-213360">
              <a:lnSpc>
                <a:spcPct val="101800"/>
              </a:lnSpc>
              <a:spcBef>
                <a:spcPts val="5"/>
              </a:spcBef>
              <a:buAutoNum type="romanLcPeriod"/>
              <a:tabLst>
                <a:tab pos="258445" algn="l"/>
              </a:tabLst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1, </a:t>
            </a:r>
            <a:r>
              <a:rPr dirty="0" sz="1100" spc="-40">
                <a:latin typeface="Arial"/>
                <a:cs typeface="Arial"/>
              </a:rPr>
              <a:t>click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pop-up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gray </a:t>
            </a:r>
            <a:r>
              <a:rPr dirty="0" sz="1100" spc="-40">
                <a:latin typeface="Arial"/>
                <a:cs typeface="Arial"/>
              </a:rPr>
              <a:t>dialog </a:t>
            </a:r>
            <a:r>
              <a:rPr dirty="0" sz="1100" spc="-45">
                <a:latin typeface="Arial"/>
                <a:cs typeface="Arial"/>
              </a:rPr>
              <a:t>box, </a:t>
            </a:r>
            <a:r>
              <a:rPr dirty="0" sz="1100" spc="-35">
                <a:latin typeface="Arial"/>
                <a:cs typeface="Arial"/>
              </a:rPr>
              <a:t>where </a:t>
            </a:r>
            <a:r>
              <a:rPr dirty="0" sz="1100" spc="-55">
                <a:latin typeface="Arial"/>
                <a:cs typeface="Arial"/>
              </a:rPr>
              <a:t>Variable= </a:t>
            </a:r>
            <a:r>
              <a:rPr dirty="0" sz="1100" spc="-30">
                <a:latin typeface="Arial"/>
                <a:cs typeface="Arial"/>
              </a:rPr>
              <a:t>“procCode”, </a:t>
            </a:r>
            <a:r>
              <a:rPr dirty="0" sz="1100" spc="-40">
                <a:latin typeface="Arial"/>
                <a:cs typeface="Arial"/>
              </a:rPr>
              <a:t>Operator= </a:t>
            </a:r>
            <a:r>
              <a:rPr dirty="0" sz="1100" spc="30">
                <a:latin typeface="Arial"/>
                <a:cs typeface="Arial"/>
              </a:rPr>
              <a:t>“=”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80">
                <a:latin typeface="Arial"/>
                <a:cs typeface="Arial"/>
              </a:rPr>
              <a:t>“COLO-Colon</a:t>
            </a:r>
            <a:r>
              <a:rPr dirty="0" sz="1100" spc="-35">
                <a:latin typeface="Arial"/>
                <a:cs typeface="Arial"/>
              </a:rPr>
              <a:t> surgery”</a:t>
            </a:r>
            <a:endParaRPr sz="1100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25"/>
              </a:spcBef>
              <a:buAutoNum type="romanLcPeriod"/>
              <a:tabLst>
                <a:tab pos="258445" algn="l"/>
              </a:tabLst>
            </a:pP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Save</a:t>
            </a:r>
            <a:endParaRPr sz="1100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25"/>
              </a:spcBef>
              <a:buAutoNum type="romanLcPeriod"/>
              <a:tabLst>
                <a:tab pos="258445" algn="l"/>
              </a:tabLst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40">
                <a:latin typeface="Arial"/>
                <a:cs typeface="Arial"/>
              </a:rPr>
              <a:t>1: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“outpatient”</a:t>
            </a:r>
            <a:endParaRPr sz="1100">
              <a:latin typeface="Arial"/>
              <a:cs typeface="Arial"/>
            </a:endParaRPr>
          </a:p>
          <a:p>
            <a:pPr marL="257810" marR="54610" indent="-213360">
              <a:lnSpc>
                <a:spcPct val="101800"/>
              </a:lnSpc>
              <a:buAutoNum type="romanLcPeriod"/>
              <a:tabLst>
                <a:tab pos="258445" algn="l"/>
              </a:tabLst>
            </a:pPr>
            <a:r>
              <a:rPr dirty="0" sz="1100" spc="-60">
                <a:latin typeface="Arial"/>
                <a:cs typeface="Arial"/>
              </a:rPr>
              <a:t>Column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2,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click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row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pop-up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gray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dialog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box,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Variable=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“outpatient”,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Operator=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“=”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-95">
                <a:latin typeface="Arial"/>
                <a:cs typeface="Arial"/>
              </a:rPr>
              <a:t>=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“N-No”</a:t>
            </a:r>
            <a:endParaRPr sz="11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10"/>
              </a:spcBef>
            </a:pP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Save</a:t>
            </a:r>
            <a:endParaRPr sz="11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25"/>
              </a:spcBef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40">
                <a:latin typeface="Arial"/>
                <a:cs typeface="Arial"/>
              </a:rPr>
              <a:t>1: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“ageAtProc”</a:t>
            </a:r>
            <a:endParaRPr sz="1100">
              <a:latin typeface="Arial"/>
              <a:cs typeface="Arial"/>
            </a:endParaRPr>
          </a:p>
          <a:p>
            <a:pPr marL="257810" marR="5080">
              <a:lnSpc>
                <a:spcPct val="101800"/>
              </a:lnSpc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3, </a:t>
            </a:r>
            <a:r>
              <a:rPr dirty="0" sz="1100" spc="-40">
                <a:latin typeface="Arial"/>
                <a:cs typeface="Arial"/>
              </a:rPr>
              <a:t>click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pop-up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gray </a:t>
            </a:r>
            <a:r>
              <a:rPr dirty="0" sz="1100" spc="-40">
                <a:latin typeface="Arial"/>
                <a:cs typeface="Arial"/>
              </a:rPr>
              <a:t>dialog </a:t>
            </a:r>
            <a:r>
              <a:rPr dirty="0" sz="1100" spc="-45">
                <a:latin typeface="Arial"/>
                <a:cs typeface="Arial"/>
              </a:rPr>
              <a:t>box, </a:t>
            </a:r>
            <a:r>
              <a:rPr dirty="0" sz="1100" spc="-35">
                <a:latin typeface="Arial"/>
                <a:cs typeface="Arial"/>
              </a:rPr>
              <a:t>where </a:t>
            </a:r>
            <a:r>
              <a:rPr dirty="0" sz="1100" spc="-55">
                <a:latin typeface="Arial"/>
                <a:cs typeface="Arial"/>
              </a:rPr>
              <a:t>Variable= </a:t>
            </a:r>
            <a:r>
              <a:rPr dirty="0" sz="1100" spc="-35">
                <a:latin typeface="Arial"/>
                <a:cs typeface="Arial"/>
              </a:rPr>
              <a:t>“ageAtProc”, </a:t>
            </a:r>
            <a:r>
              <a:rPr dirty="0" sz="1100" spc="-40">
                <a:latin typeface="Arial"/>
                <a:cs typeface="Arial"/>
              </a:rPr>
              <a:t>Operator= </a:t>
            </a:r>
            <a:r>
              <a:rPr dirty="0" sz="1100" spc="-5">
                <a:latin typeface="Arial"/>
                <a:cs typeface="Arial"/>
              </a:rPr>
              <a:t>“&gt;=”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-95">
                <a:latin typeface="Arial"/>
                <a:cs typeface="Arial"/>
              </a:rPr>
              <a:t>=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“18”</a:t>
            </a: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5"/>
              </a:spcBef>
            </a:pPr>
            <a:r>
              <a:rPr dirty="0" sz="1100" spc="-30">
                <a:latin typeface="Arial"/>
                <a:cs typeface="Arial"/>
              </a:rPr>
              <a:t>ix.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Save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98" y="5058282"/>
            <a:ext cx="6655434" cy="39465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698500" marR="117475" indent="-228600">
              <a:lnSpc>
                <a:spcPct val="101699"/>
              </a:lnSpc>
              <a:spcBef>
                <a:spcPts val="80"/>
              </a:spcBef>
              <a:buAutoNum type="alphaLcPeriod" startAt="9"/>
              <a:tabLst>
                <a:tab pos="698500" algn="l"/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Under </a:t>
            </a:r>
            <a:r>
              <a:rPr dirty="0" sz="1100">
                <a:latin typeface="Arial"/>
                <a:cs typeface="Arial"/>
              </a:rPr>
              <a:t>“Modify </a:t>
            </a:r>
            <a:r>
              <a:rPr dirty="0" sz="1100" spc="-55">
                <a:latin typeface="Arial"/>
                <a:cs typeface="Arial"/>
              </a:rPr>
              <a:t>Variables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Display </a:t>
            </a:r>
            <a:r>
              <a:rPr dirty="0" sz="1100" spc="-45">
                <a:latin typeface="Arial"/>
                <a:cs typeface="Arial"/>
              </a:rPr>
              <a:t>by Clicking”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5">
                <a:latin typeface="Arial"/>
                <a:cs typeface="Arial"/>
              </a:rPr>
              <a:t>“Modify </a:t>
            </a:r>
            <a:r>
              <a:rPr dirty="0" sz="1100" spc="-20">
                <a:latin typeface="Arial"/>
                <a:cs typeface="Arial"/>
              </a:rPr>
              <a:t>List”; retain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default </a:t>
            </a:r>
            <a:r>
              <a:rPr dirty="0" sz="1100" spc="-65">
                <a:latin typeface="Arial"/>
                <a:cs typeface="Arial"/>
              </a:rPr>
              <a:t>Selected  </a:t>
            </a:r>
            <a:r>
              <a:rPr dirty="0" sz="1100" spc="-50">
                <a:latin typeface="Arial"/>
                <a:cs typeface="Arial"/>
              </a:rPr>
              <a:t>Variables: orgID, </a:t>
            </a:r>
            <a:r>
              <a:rPr dirty="0" sz="1100" spc="-45">
                <a:latin typeface="Arial"/>
                <a:cs typeface="Arial"/>
              </a:rPr>
              <a:t>patID, </a:t>
            </a:r>
            <a:r>
              <a:rPr dirty="0" sz="1100" spc="-40">
                <a:latin typeface="Arial"/>
                <a:cs typeface="Arial"/>
              </a:rPr>
              <a:t>dob, </a:t>
            </a:r>
            <a:r>
              <a:rPr dirty="0" sz="1100" spc="-45">
                <a:latin typeface="Arial"/>
                <a:cs typeface="Arial"/>
              </a:rPr>
              <a:t>gender, procID, procDate,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procCode. Add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double </a:t>
            </a:r>
            <a:r>
              <a:rPr dirty="0" sz="1100" spc="-45">
                <a:latin typeface="Arial"/>
                <a:cs typeface="Arial"/>
              </a:rPr>
              <a:t>clicking 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10">
                <a:latin typeface="Arial"/>
                <a:cs typeface="Arial"/>
              </a:rPr>
              <a:t>left </a:t>
            </a:r>
            <a:r>
              <a:rPr dirty="0" sz="1100" spc="-50">
                <a:latin typeface="Arial"/>
                <a:cs typeface="Arial"/>
              </a:rPr>
              <a:t>hand </a:t>
            </a:r>
            <a:r>
              <a:rPr dirty="0" sz="1100" spc="-15">
                <a:latin typeface="Arial"/>
                <a:cs typeface="Arial"/>
              </a:rPr>
              <a:t>list: </a:t>
            </a:r>
            <a:r>
              <a:rPr dirty="0" sz="1100" spc="-65">
                <a:latin typeface="Arial"/>
                <a:cs typeface="Arial"/>
              </a:rPr>
              <a:t>ProcDateYr, </a:t>
            </a:r>
            <a:r>
              <a:rPr dirty="0" sz="1100" spc="-15">
                <a:latin typeface="Arial"/>
                <a:cs typeface="Arial"/>
              </a:rPr>
              <a:t>outpatient, </a:t>
            </a:r>
            <a:r>
              <a:rPr dirty="0" sz="1100" spc="-65">
                <a:latin typeface="Arial"/>
                <a:cs typeface="Arial"/>
              </a:rPr>
              <a:t>ageAtProc </a:t>
            </a:r>
            <a:r>
              <a:rPr dirty="0" sz="1100" spc="-5">
                <a:latin typeface="Arial"/>
                <a:cs typeface="Arial"/>
              </a:rPr>
              <a:t>(to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60">
                <a:latin typeface="Arial"/>
                <a:cs typeface="Arial"/>
              </a:rPr>
              <a:t>2016 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20">
                <a:latin typeface="Arial"/>
                <a:cs typeface="Arial"/>
              </a:rPr>
              <a:t>adult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procedures), </a:t>
            </a:r>
            <a:r>
              <a:rPr dirty="0" sz="1100" spc="-55">
                <a:latin typeface="Arial"/>
                <a:cs typeface="Arial"/>
              </a:rPr>
              <a:t>anesthesia, </a:t>
            </a:r>
            <a:r>
              <a:rPr dirty="0" sz="1100" spc="-80">
                <a:latin typeface="Arial"/>
                <a:cs typeface="Arial"/>
              </a:rPr>
              <a:t>asa, </a:t>
            </a:r>
            <a:r>
              <a:rPr dirty="0" sz="1100" spc="-35">
                <a:latin typeface="Arial"/>
                <a:cs typeface="Arial"/>
              </a:rPr>
              <a:t>procDurationHr, </a:t>
            </a:r>
            <a:r>
              <a:rPr dirty="0" sz="1100" spc="-30">
                <a:latin typeface="Arial"/>
                <a:cs typeface="Arial"/>
              </a:rPr>
              <a:t>procDurationMin, </a:t>
            </a:r>
            <a:r>
              <a:rPr dirty="0" sz="1100" spc="-85">
                <a:latin typeface="Arial"/>
                <a:cs typeface="Arial"/>
              </a:rPr>
              <a:t>Scope, </a:t>
            </a:r>
            <a:r>
              <a:rPr dirty="0" sz="1100" spc="-35">
                <a:latin typeface="Arial"/>
                <a:cs typeface="Arial"/>
              </a:rPr>
              <a:t>medAff,  </a:t>
            </a:r>
            <a:r>
              <a:rPr dirty="0" sz="1100" spc="-65">
                <a:latin typeface="Arial"/>
                <a:cs typeface="Arial"/>
              </a:rPr>
              <a:t>numBeds, </a:t>
            </a:r>
            <a:r>
              <a:rPr dirty="0" sz="1100" spc="-90">
                <a:latin typeface="Arial"/>
                <a:cs typeface="Arial"/>
              </a:rPr>
              <a:t>swClass, </a:t>
            </a:r>
            <a:r>
              <a:rPr dirty="0" sz="1100" spc="-50">
                <a:latin typeface="Arial"/>
                <a:cs typeface="Arial"/>
              </a:rPr>
              <a:t>and modelRiskAll </a:t>
            </a:r>
            <a:r>
              <a:rPr dirty="0" sz="1100" spc="-40">
                <a:latin typeface="Arial"/>
                <a:cs typeface="Arial"/>
              </a:rPr>
              <a:t>(variable </a:t>
            </a:r>
            <a:r>
              <a:rPr dirty="0" sz="1100">
                <a:latin typeface="Arial"/>
                <a:cs typeface="Arial"/>
              </a:rPr>
              <a:t>that 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40">
                <a:latin typeface="Arial"/>
                <a:cs typeface="Arial"/>
              </a:rPr>
              <a:t>higher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25">
                <a:latin typeface="Arial"/>
                <a:cs typeface="Arial"/>
              </a:rPr>
              <a:t>result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14">
                <a:latin typeface="Arial"/>
                <a:cs typeface="Arial"/>
              </a:rPr>
              <a:t>SSI).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Save.</a:t>
            </a:r>
            <a:endParaRPr sz="1100">
              <a:latin typeface="Arial"/>
              <a:cs typeface="Arial"/>
            </a:endParaRPr>
          </a:p>
          <a:p>
            <a:pPr marL="698500" marR="19685" indent="-228600">
              <a:lnSpc>
                <a:spcPct val="101800"/>
              </a:lnSpc>
              <a:buAutoNum type="alphaLcPeriod" startAt="9"/>
              <a:tabLst>
                <a:tab pos="698500" algn="l"/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Under “Specify </a:t>
            </a:r>
            <a:r>
              <a:rPr dirty="0" sz="1100" spc="-50">
                <a:latin typeface="Arial"/>
                <a:cs typeface="Arial"/>
              </a:rPr>
              <a:t>Sort </a:t>
            </a:r>
            <a:r>
              <a:rPr dirty="0" sz="1100" spc="-55">
                <a:latin typeface="Arial"/>
                <a:cs typeface="Arial"/>
              </a:rPr>
              <a:t>Variables </a:t>
            </a:r>
            <a:r>
              <a:rPr dirty="0" sz="1100" spc="-45">
                <a:latin typeface="Arial"/>
                <a:cs typeface="Arial"/>
              </a:rPr>
              <a:t>by Clicking”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>
                <a:latin typeface="Arial"/>
                <a:cs typeface="Arial"/>
              </a:rPr>
              <a:t>“Modify </a:t>
            </a:r>
            <a:r>
              <a:rPr dirty="0" sz="1100" spc="-25">
                <a:latin typeface="Arial"/>
                <a:cs typeface="Arial"/>
              </a:rPr>
              <a:t>List”; </a:t>
            </a:r>
            <a:r>
              <a:rPr dirty="0" sz="1100" spc="-45">
                <a:latin typeface="Arial"/>
                <a:cs typeface="Arial"/>
              </a:rPr>
              <a:t>remove </a:t>
            </a:r>
            <a:r>
              <a:rPr dirty="0" sz="1100" spc="-65">
                <a:latin typeface="Arial"/>
                <a:cs typeface="Arial"/>
              </a:rPr>
              <a:t>procCode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right </a:t>
            </a:r>
            <a:r>
              <a:rPr dirty="0" sz="1100" spc="-50">
                <a:latin typeface="Arial"/>
                <a:cs typeface="Arial"/>
              </a:rPr>
              <a:t>hand </a:t>
            </a:r>
            <a:r>
              <a:rPr dirty="0" sz="1100" spc="-10">
                <a:latin typeface="Arial"/>
                <a:cs typeface="Arial"/>
              </a:rPr>
              <a:t>list 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double </a:t>
            </a:r>
            <a:r>
              <a:rPr dirty="0" sz="1100" spc="-45">
                <a:latin typeface="Arial"/>
                <a:cs typeface="Arial"/>
              </a:rPr>
              <a:t>clicking </a:t>
            </a:r>
            <a:r>
              <a:rPr dirty="0" sz="1100" spc="-25">
                <a:latin typeface="Arial"/>
                <a:cs typeface="Arial"/>
              </a:rPr>
              <a:t>(all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20">
                <a:latin typeface="Arial"/>
                <a:cs typeface="Arial"/>
              </a:rPr>
              <a:t>COLO). </a:t>
            </a:r>
            <a:r>
              <a:rPr dirty="0" sz="1100" spc="-60">
                <a:latin typeface="Arial"/>
                <a:cs typeface="Arial"/>
              </a:rPr>
              <a:t>Add </a:t>
            </a:r>
            <a:r>
              <a:rPr dirty="0" sz="1100" spc="-50">
                <a:latin typeface="Arial"/>
                <a:cs typeface="Arial"/>
              </a:rPr>
              <a:t>procID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double </a:t>
            </a:r>
            <a:r>
              <a:rPr dirty="0" sz="1100" spc="-45">
                <a:latin typeface="Arial"/>
                <a:cs typeface="Arial"/>
              </a:rPr>
              <a:t>clicking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variable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10">
                <a:latin typeface="Arial"/>
                <a:cs typeface="Arial"/>
              </a:rPr>
              <a:t>left  </a:t>
            </a:r>
            <a:r>
              <a:rPr dirty="0" sz="1100" spc="-50">
                <a:latin typeface="Arial"/>
                <a:cs typeface="Arial"/>
              </a:rPr>
              <a:t>hand </a:t>
            </a:r>
            <a:r>
              <a:rPr dirty="0" sz="1100" spc="-40">
                <a:latin typeface="Arial"/>
                <a:cs typeface="Arial"/>
              </a:rPr>
              <a:t>box; </a:t>
            </a:r>
            <a:r>
              <a:rPr dirty="0" sz="1100" spc="25">
                <a:latin typeface="Arial"/>
                <a:cs typeface="Arial"/>
              </a:rPr>
              <a:t>it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move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right </a:t>
            </a:r>
            <a:r>
              <a:rPr dirty="0" sz="1100" spc="-50">
                <a:latin typeface="Arial"/>
                <a:cs typeface="Arial"/>
              </a:rPr>
              <a:t>hand </a:t>
            </a:r>
            <a:r>
              <a:rPr dirty="0" sz="1100" spc="-45">
                <a:latin typeface="Arial"/>
                <a:cs typeface="Arial"/>
              </a:rPr>
              <a:t>box. </a:t>
            </a: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Save.</a:t>
            </a:r>
            <a:endParaRPr sz="1100">
              <a:latin typeface="Arial"/>
              <a:cs typeface="Arial"/>
            </a:endParaRPr>
          </a:p>
          <a:p>
            <a:pPr marL="698500" marR="5080" indent="-228600">
              <a:lnSpc>
                <a:spcPct val="101800"/>
              </a:lnSpc>
              <a:buAutoNum type="alphaLcPeriod" startAt="9"/>
              <a:tabLst>
                <a:tab pos="698500" algn="l"/>
                <a:tab pos="6991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75">
                <a:latin typeface="Arial"/>
                <a:cs typeface="Arial"/>
              </a:rPr>
              <a:t>Run. </a:t>
            </a:r>
            <a:r>
              <a:rPr dirty="0" sz="1100" spc="-90">
                <a:latin typeface="Arial"/>
                <a:cs typeface="Arial"/>
              </a:rPr>
              <a:t>You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85">
                <a:latin typeface="Arial"/>
                <a:cs typeface="Arial"/>
              </a:rPr>
              <a:t>see a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sorted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50">
                <a:latin typeface="Arial"/>
                <a:cs typeface="Arial"/>
              </a:rPr>
              <a:t>procID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30">
                <a:latin typeface="Arial"/>
                <a:cs typeface="Arial"/>
              </a:rPr>
              <a:t>lowest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highest. </a:t>
            </a:r>
            <a:r>
              <a:rPr dirty="0" sz="1100" spc="-70">
                <a:latin typeface="Arial"/>
                <a:cs typeface="Arial"/>
              </a:rPr>
              <a:t>Click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box </a:t>
            </a:r>
            <a:r>
              <a:rPr dirty="0" sz="1100" spc="-70">
                <a:latin typeface="Arial"/>
                <a:cs typeface="Arial"/>
              </a:rPr>
              <a:t>“Save </a:t>
            </a:r>
            <a:r>
              <a:rPr dirty="0" sz="1100" spc="-40">
                <a:latin typeface="Arial"/>
                <a:cs typeface="Arial"/>
              </a:rPr>
              <a:t>As” 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85">
                <a:latin typeface="Arial"/>
                <a:cs typeface="Arial"/>
              </a:rPr>
              <a:t>save </a:t>
            </a:r>
            <a:r>
              <a:rPr dirty="0" sz="1100" spc="-30">
                <a:latin typeface="Arial"/>
                <a:cs typeface="Arial"/>
              </a:rPr>
              <a:t>your </a:t>
            </a:r>
            <a:r>
              <a:rPr dirty="0" sz="1100" spc="-45">
                <a:latin typeface="Arial"/>
                <a:cs typeface="Arial"/>
              </a:rPr>
              <a:t>Template. </a:t>
            </a:r>
            <a:r>
              <a:rPr dirty="0" sz="1100" spc="-8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template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85">
                <a:latin typeface="Arial"/>
                <a:cs typeface="Arial"/>
              </a:rPr>
              <a:t>save </a:t>
            </a:r>
            <a:r>
              <a:rPr dirty="0" sz="1100" spc="-35">
                <a:latin typeface="Arial"/>
                <a:cs typeface="Arial"/>
              </a:rPr>
              <a:t>under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name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45">
                <a:latin typeface="Arial"/>
                <a:cs typeface="Arial"/>
              </a:rPr>
              <a:t>specify, </a:t>
            </a:r>
            <a:r>
              <a:rPr dirty="0" sz="1100" spc="-55">
                <a:latin typeface="Arial"/>
                <a:cs typeface="Arial"/>
              </a:rPr>
              <a:t>e.g., </a:t>
            </a:r>
            <a:r>
              <a:rPr dirty="0" sz="1100" spc="-30">
                <a:latin typeface="Arial"/>
                <a:cs typeface="Arial"/>
              </a:rPr>
              <a:t>“Line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60">
                <a:latin typeface="Arial"/>
                <a:cs typeface="Arial"/>
              </a:rPr>
              <a:t>COLO  </a:t>
            </a:r>
            <a:r>
              <a:rPr dirty="0" sz="1100" spc="-60">
                <a:latin typeface="Arial"/>
                <a:cs typeface="Arial"/>
              </a:rPr>
              <a:t>Procedures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2016.”</a:t>
            </a:r>
            <a:endParaRPr sz="1100">
              <a:latin typeface="Arial"/>
              <a:cs typeface="Arial"/>
            </a:endParaRPr>
          </a:p>
          <a:p>
            <a:pPr marL="698500" marR="247015" indent="-228600">
              <a:lnSpc>
                <a:spcPct val="101800"/>
              </a:lnSpc>
              <a:buAutoNum type="alphaLcPeriod" startAt="9"/>
              <a:tabLst>
                <a:tab pos="698500" algn="l"/>
                <a:tab pos="6991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50">
                <a:latin typeface="Arial"/>
                <a:cs typeface="Arial"/>
              </a:rPr>
              <a:t>Export </a:t>
            </a:r>
            <a:r>
              <a:rPr dirty="0" sz="1100" spc="-20">
                <a:latin typeface="Arial"/>
                <a:cs typeface="Arial"/>
              </a:rPr>
              <a:t>Output </a:t>
            </a:r>
            <a:r>
              <a:rPr dirty="0" sz="1100" spc="-65">
                <a:latin typeface="Arial"/>
                <a:cs typeface="Arial"/>
              </a:rPr>
              <a:t>DataSet. </a:t>
            </a:r>
            <a:r>
              <a:rPr dirty="0" sz="1100" spc="-45">
                <a:latin typeface="Arial"/>
                <a:cs typeface="Arial"/>
              </a:rPr>
              <a:t>Under Export </a:t>
            </a:r>
            <a:r>
              <a:rPr dirty="0" sz="1100" spc="-20">
                <a:latin typeface="Arial"/>
                <a:cs typeface="Arial"/>
              </a:rPr>
              <a:t>Output </a:t>
            </a:r>
            <a:r>
              <a:rPr dirty="0" sz="1100" spc="-40">
                <a:latin typeface="Arial"/>
                <a:cs typeface="Arial"/>
              </a:rPr>
              <a:t>Options,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-85">
                <a:latin typeface="Arial"/>
                <a:cs typeface="Arial"/>
              </a:rPr>
              <a:t>Excel </a:t>
            </a:r>
            <a:r>
              <a:rPr dirty="0" sz="1100" spc="-65">
                <a:latin typeface="Arial"/>
                <a:cs typeface="Arial"/>
              </a:rPr>
              <a:t>Spreadsheet </a:t>
            </a:r>
            <a:r>
              <a:rPr dirty="0" sz="1100" spc="-30">
                <a:latin typeface="Arial"/>
                <a:cs typeface="Arial"/>
              </a:rPr>
              <a:t>(*.xls). </a:t>
            </a:r>
            <a:r>
              <a:rPr dirty="0" sz="1100" spc="-70">
                <a:latin typeface="Arial"/>
                <a:cs typeface="Arial"/>
              </a:rPr>
              <a:t>Select  </a:t>
            </a:r>
            <a:r>
              <a:rPr dirty="0" sz="1100" spc="-45">
                <a:latin typeface="Arial"/>
                <a:cs typeface="Arial"/>
              </a:rPr>
              <a:t>Export. </a:t>
            </a:r>
            <a:r>
              <a:rPr dirty="0" sz="1100" spc="-65">
                <a:latin typeface="Arial"/>
                <a:cs typeface="Arial"/>
              </a:rPr>
              <a:t>An </a:t>
            </a:r>
            <a:r>
              <a:rPr dirty="0" sz="1100" spc="-85">
                <a:latin typeface="Arial"/>
                <a:cs typeface="Arial"/>
              </a:rPr>
              <a:t>Excel </a:t>
            </a:r>
            <a:r>
              <a:rPr dirty="0" sz="1100" spc="-10">
                <a:latin typeface="Arial"/>
                <a:cs typeface="Arial"/>
              </a:rPr>
              <a:t>file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produced </a:t>
            </a:r>
            <a:r>
              <a:rPr dirty="0" sz="1100" spc="5">
                <a:latin typeface="Arial"/>
                <a:cs typeface="Arial"/>
              </a:rPr>
              <a:t>titled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“LineListing_COLOProcedures2016.”</a:t>
            </a:r>
            <a:endParaRPr sz="1100">
              <a:latin typeface="Arial"/>
              <a:cs typeface="Arial"/>
            </a:endParaRPr>
          </a:p>
          <a:p>
            <a:pPr marL="241300" marR="228600" indent="-228600">
              <a:lnSpc>
                <a:spcPts val="1340"/>
              </a:lnSpc>
              <a:spcBef>
                <a:spcPts val="45"/>
              </a:spcBef>
              <a:buAutoNum type="arabicPeriod" startAt="2"/>
              <a:tabLst>
                <a:tab pos="241935" algn="l"/>
              </a:tabLst>
            </a:pPr>
            <a:r>
              <a:rPr dirty="0" sz="1100" spc="-40">
                <a:latin typeface="Arial"/>
                <a:cs typeface="Arial"/>
              </a:rPr>
              <a:t>Next, you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60">
                <a:latin typeface="Arial"/>
                <a:cs typeface="Arial"/>
              </a:rPr>
              <a:t>any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30">
                <a:latin typeface="Arial"/>
                <a:cs typeface="Arial"/>
              </a:rPr>
              <a:t>SSI.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step,  </a:t>
            </a:r>
            <a:r>
              <a:rPr dirty="0" sz="1100" spc="-5">
                <a:latin typeface="Arial"/>
                <a:cs typeface="Arial"/>
              </a:rPr>
              <a:t>return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65">
                <a:latin typeface="Arial"/>
                <a:cs typeface="Arial"/>
              </a:rPr>
              <a:t>Analysis </a:t>
            </a:r>
            <a:r>
              <a:rPr dirty="0" sz="1100" spc="-25">
                <a:latin typeface="Arial"/>
                <a:cs typeface="Arial"/>
              </a:rPr>
              <a:t>Output </a:t>
            </a:r>
            <a:r>
              <a:rPr dirty="0" sz="1100" spc="-40">
                <a:latin typeface="Arial"/>
                <a:cs typeface="Arial"/>
              </a:rPr>
              <a:t>Options.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time, </a:t>
            </a:r>
            <a:r>
              <a:rPr dirty="0" sz="1100" spc="-45">
                <a:latin typeface="Arial"/>
                <a:cs typeface="Arial"/>
              </a:rPr>
              <a:t>select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folders </a:t>
            </a:r>
            <a:r>
              <a:rPr dirty="0" sz="1100" spc="5">
                <a:latin typeface="Arial"/>
                <a:cs typeface="Arial"/>
              </a:rPr>
              <a:t>titled </a:t>
            </a:r>
            <a:r>
              <a:rPr dirty="0" sz="1100" spc="-50">
                <a:latin typeface="Arial"/>
                <a:cs typeface="Arial"/>
              </a:rPr>
              <a:t>“Procedure-Associated </a:t>
            </a:r>
            <a:r>
              <a:rPr dirty="0" sz="1100" spc="-15">
                <a:latin typeface="Arial"/>
                <a:cs typeface="Arial"/>
              </a:rPr>
              <a:t>Module,”  </a:t>
            </a:r>
            <a:r>
              <a:rPr dirty="0" sz="1100" spc="-60">
                <a:latin typeface="Arial"/>
                <a:cs typeface="Arial"/>
              </a:rPr>
              <a:t>“SSI,”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14">
                <a:latin typeface="Arial"/>
                <a:cs typeface="Arial"/>
              </a:rPr>
              <a:t>“CDC </a:t>
            </a:r>
            <a:r>
              <a:rPr dirty="0" sz="1100" spc="-40">
                <a:latin typeface="Arial"/>
                <a:cs typeface="Arial"/>
              </a:rPr>
              <a:t>Defined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Output.”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ts val="1305"/>
              </a:lnSpc>
              <a:buAutoNum type="alphaLcPeriod"/>
              <a:tabLst>
                <a:tab pos="699135" algn="l"/>
              </a:tabLst>
            </a:pP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15">
                <a:latin typeface="Arial"/>
                <a:cs typeface="Arial"/>
              </a:rPr>
              <a:t>“Modify” </a:t>
            </a:r>
            <a:r>
              <a:rPr dirty="0" sz="1100" spc="-5">
                <a:latin typeface="Arial"/>
                <a:cs typeface="Arial"/>
              </a:rPr>
              <a:t>button </a:t>
            </a:r>
            <a:r>
              <a:rPr dirty="0" sz="1100" spc="5">
                <a:latin typeface="Arial"/>
                <a:cs typeface="Arial"/>
              </a:rPr>
              <a:t>for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“Line </a:t>
            </a:r>
            <a:r>
              <a:rPr dirty="0" sz="1100" spc="-50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45">
                <a:latin typeface="Arial"/>
                <a:cs typeface="Arial"/>
              </a:rPr>
              <a:t>Events”</a:t>
            </a:r>
            <a:endParaRPr sz="1100">
              <a:latin typeface="Arial"/>
              <a:cs typeface="Arial"/>
            </a:endParaRPr>
          </a:p>
          <a:p>
            <a:pPr lvl="1" marL="698500" marR="234950" indent="-228600">
              <a:lnSpc>
                <a:spcPct val="101800"/>
              </a:lnSpc>
              <a:buAutoNum type="alphaLcPeriod"/>
              <a:tabLst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Under </a:t>
            </a:r>
            <a:r>
              <a:rPr dirty="0" sz="1100">
                <a:latin typeface="Arial"/>
                <a:cs typeface="Arial"/>
              </a:rPr>
              <a:t>“Modify </a:t>
            </a:r>
            <a:r>
              <a:rPr dirty="0" sz="1100" spc="-15">
                <a:latin typeface="Arial"/>
                <a:cs typeface="Arial"/>
              </a:rPr>
              <a:t>Attributes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">
                <a:latin typeface="Arial"/>
                <a:cs typeface="Arial"/>
              </a:rPr>
              <a:t>Output” </a:t>
            </a:r>
            <a:r>
              <a:rPr dirty="0" sz="1100" spc="-70">
                <a:latin typeface="Arial"/>
                <a:cs typeface="Arial"/>
              </a:rPr>
              <a:t>change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Output </a:t>
            </a:r>
            <a:r>
              <a:rPr dirty="0" sz="1100" spc="-70">
                <a:latin typeface="Arial"/>
                <a:cs typeface="Arial"/>
              </a:rPr>
              <a:t>Name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“Line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Listing </a:t>
            </a:r>
            <a:r>
              <a:rPr dirty="0" sz="1100" spc="-65">
                <a:latin typeface="Arial"/>
                <a:cs typeface="Arial"/>
              </a:rPr>
              <a:t>–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170">
                <a:latin typeface="Arial"/>
                <a:cs typeface="Arial"/>
              </a:rPr>
              <a:t>SSI </a:t>
            </a:r>
            <a:r>
              <a:rPr dirty="0" sz="1100" spc="-70">
                <a:latin typeface="Arial"/>
                <a:cs typeface="Arial"/>
              </a:rPr>
              <a:t>Events  </a:t>
            </a:r>
            <a:r>
              <a:rPr dirty="0" sz="1100" spc="-30">
                <a:latin typeface="Arial"/>
                <a:cs typeface="Arial"/>
              </a:rPr>
              <a:t>2016,”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Output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Title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“Line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Listing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60">
                <a:latin typeface="Arial"/>
                <a:cs typeface="Arial"/>
              </a:rPr>
              <a:t>COLO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Surgical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Site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Infection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Events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2016.”</a:t>
            </a:r>
            <a:endParaRPr sz="11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dirty="0" sz="1100" spc="-30">
                <a:latin typeface="Arial"/>
                <a:cs typeface="Arial"/>
              </a:rPr>
              <a:t>Optional: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decide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if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want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use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Variable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Labels.</a:t>
            </a:r>
            <a:endParaRPr sz="1100">
              <a:latin typeface="Arial"/>
              <a:cs typeface="Arial"/>
            </a:endParaRPr>
          </a:p>
          <a:p>
            <a:pPr lvl="1" marL="698500" marR="56515" indent="-228600">
              <a:lnSpc>
                <a:spcPct val="101800"/>
              </a:lnSpc>
              <a:buAutoNum type="alphaLcPeriod"/>
              <a:tabLst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Under “Select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30">
                <a:latin typeface="Arial"/>
                <a:cs typeface="Arial"/>
              </a:rPr>
              <a:t>period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85">
                <a:latin typeface="Arial"/>
                <a:cs typeface="Arial"/>
              </a:rPr>
              <a:t>Leave </a:t>
            </a:r>
            <a:r>
              <a:rPr dirty="0" sz="1100" spc="-70">
                <a:latin typeface="Arial"/>
                <a:cs typeface="Arial"/>
              </a:rPr>
              <a:t>Blank…etc”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“Date </a:t>
            </a:r>
            <a:r>
              <a:rPr dirty="0" sz="1100" spc="-30">
                <a:latin typeface="Arial"/>
                <a:cs typeface="Arial"/>
              </a:rPr>
              <a:t>Variable,” </a:t>
            </a:r>
            <a:r>
              <a:rPr dirty="0" sz="1100" spc="-45">
                <a:latin typeface="Arial"/>
                <a:cs typeface="Arial"/>
              </a:rPr>
              <a:t>select 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ProcDateYr</a:t>
            </a:r>
            <a:r>
              <a:rPr dirty="0" sz="1100" spc="-65">
                <a:latin typeface="Arial"/>
                <a:cs typeface="Arial"/>
              </a:rPr>
              <a:t>,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“Beginning”  </a:t>
            </a:r>
            <a:r>
              <a:rPr dirty="0" sz="1100" spc="-15">
                <a:latin typeface="Arial"/>
                <a:cs typeface="Arial"/>
              </a:rPr>
              <a:t>enter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2016</a:t>
            </a:r>
            <a:r>
              <a:rPr dirty="0" sz="1100" spc="-50">
                <a:latin typeface="Arial"/>
                <a:cs typeface="Arial"/>
              </a:rPr>
              <a:t>, and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“Ending” </a:t>
            </a:r>
            <a:r>
              <a:rPr dirty="0" sz="1100" spc="-20">
                <a:latin typeface="Arial"/>
                <a:cs typeface="Arial"/>
              </a:rPr>
              <a:t>enter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2016</a:t>
            </a:r>
            <a:r>
              <a:rPr dirty="0" sz="1100" spc="-5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098" y="435356"/>
            <a:ext cx="6591934" cy="343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100"/>
              </a:spcBef>
              <a:buFont typeface="Arial"/>
              <a:buAutoNum type="alphaLcPeriod" startAt="5"/>
              <a:tabLst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</a:t>
            </a:r>
            <a:r>
              <a:rPr dirty="0" sz="1100" spc="-45">
                <a:latin typeface="Arial"/>
                <a:cs typeface="Arial"/>
              </a:rPr>
              <a:t>nder “Specify </a:t>
            </a:r>
            <a:r>
              <a:rPr dirty="0" sz="1100" spc="-30">
                <a:latin typeface="Arial"/>
                <a:cs typeface="Arial"/>
              </a:rPr>
              <a:t>Other </a:t>
            </a:r>
            <a:r>
              <a:rPr dirty="0" sz="1100" spc="-50">
                <a:latin typeface="Arial"/>
                <a:cs typeface="Arial"/>
              </a:rPr>
              <a:t>Selection </a:t>
            </a:r>
            <a:r>
              <a:rPr dirty="0" sz="1100" spc="-25">
                <a:latin typeface="Arial"/>
                <a:cs typeface="Arial"/>
              </a:rPr>
              <a:t>Criteria” </a:t>
            </a:r>
            <a:r>
              <a:rPr dirty="0" sz="1100" spc="-35">
                <a:latin typeface="Arial"/>
                <a:cs typeface="Arial"/>
              </a:rPr>
              <a:t>do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lvl="1" marL="1155700" indent="-181610">
              <a:lnSpc>
                <a:spcPct val="100000"/>
              </a:lnSpc>
              <a:spcBef>
                <a:spcPts val="25"/>
              </a:spcBef>
              <a:buAutoNum type="romanLcPeriod"/>
              <a:tabLst>
                <a:tab pos="1156335" algn="l"/>
              </a:tabLst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1,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40">
                <a:latin typeface="Arial"/>
                <a:cs typeface="Arial"/>
              </a:rPr>
              <a:t>1: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“procCode”</a:t>
            </a:r>
            <a:endParaRPr sz="1100">
              <a:latin typeface="Arial"/>
              <a:cs typeface="Arial"/>
            </a:endParaRPr>
          </a:p>
          <a:p>
            <a:pPr lvl="1" marL="1155700" marR="66040" indent="-213360">
              <a:lnSpc>
                <a:spcPts val="1350"/>
              </a:lnSpc>
              <a:spcBef>
                <a:spcPts val="45"/>
              </a:spcBef>
              <a:buAutoNum type="romanLcPeriod"/>
              <a:tabLst>
                <a:tab pos="1156335" algn="l"/>
              </a:tabLst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1, </a:t>
            </a:r>
            <a:r>
              <a:rPr dirty="0" sz="1100" spc="-40">
                <a:latin typeface="Arial"/>
                <a:cs typeface="Arial"/>
              </a:rPr>
              <a:t>click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pop-up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gray </a:t>
            </a:r>
            <a:r>
              <a:rPr dirty="0" sz="1100" spc="-40">
                <a:latin typeface="Arial"/>
                <a:cs typeface="Arial"/>
              </a:rPr>
              <a:t>dialog </a:t>
            </a:r>
            <a:r>
              <a:rPr dirty="0" sz="1100" spc="-45">
                <a:latin typeface="Arial"/>
                <a:cs typeface="Arial"/>
              </a:rPr>
              <a:t>box, </a:t>
            </a:r>
            <a:r>
              <a:rPr dirty="0" sz="1100" spc="-35">
                <a:latin typeface="Arial"/>
                <a:cs typeface="Arial"/>
              </a:rPr>
              <a:t>where </a:t>
            </a:r>
            <a:r>
              <a:rPr dirty="0" sz="1100" spc="-55">
                <a:latin typeface="Arial"/>
                <a:cs typeface="Arial"/>
              </a:rPr>
              <a:t>Variable= </a:t>
            </a:r>
            <a:r>
              <a:rPr dirty="0" sz="1100" spc="-30">
                <a:latin typeface="Arial"/>
                <a:cs typeface="Arial"/>
              </a:rPr>
              <a:t>“procCode,” </a:t>
            </a:r>
            <a:r>
              <a:rPr dirty="0" sz="1100" spc="-40">
                <a:latin typeface="Arial"/>
                <a:cs typeface="Arial"/>
              </a:rPr>
              <a:t>Operator= </a:t>
            </a:r>
            <a:r>
              <a:rPr dirty="0" sz="1100" spc="30">
                <a:latin typeface="Arial"/>
                <a:cs typeface="Arial"/>
              </a:rPr>
              <a:t>“=”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-95">
                <a:latin typeface="Arial"/>
                <a:cs typeface="Arial"/>
              </a:rPr>
              <a:t>= </a:t>
            </a:r>
            <a:r>
              <a:rPr dirty="0" sz="1100" spc="-80">
                <a:latin typeface="Arial"/>
                <a:cs typeface="Arial"/>
              </a:rPr>
              <a:t>“COLO-Colon</a:t>
            </a:r>
            <a:r>
              <a:rPr dirty="0" sz="1100" spc="-35">
                <a:latin typeface="Arial"/>
                <a:cs typeface="Arial"/>
              </a:rPr>
              <a:t> surgery”</a:t>
            </a:r>
            <a:endParaRPr sz="1100">
              <a:latin typeface="Arial"/>
              <a:cs typeface="Arial"/>
            </a:endParaRPr>
          </a:p>
          <a:p>
            <a:pPr lvl="1" marL="1155700" indent="-245110">
              <a:lnSpc>
                <a:spcPts val="1290"/>
              </a:lnSpc>
              <a:buAutoNum type="romanLcPeriod"/>
              <a:tabLst>
                <a:tab pos="1156335" algn="l"/>
              </a:tabLst>
            </a:pP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Save</a:t>
            </a:r>
            <a:endParaRPr sz="1100">
              <a:latin typeface="Arial"/>
              <a:cs typeface="Arial"/>
            </a:endParaRPr>
          </a:p>
          <a:p>
            <a:pPr lvl="1" marL="1155700" indent="-245110">
              <a:lnSpc>
                <a:spcPct val="100000"/>
              </a:lnSpc>
              <a:spcBef>
                <a:spcPts val="15"/>
              </a:spcBef>
              <a:buAutoNum type="romanLcPeriod"/>
              <a:tabLst>
                <a:tab pos="1156335" algn="l"/>
              </a:tabLst>
            </a:pPr>
            <a:r>
              <a:rPr dirty="0" sz="1100" spc="-60">
                <a:latin typeface="Arial"/>
                <a:cs typeface="Arial"/>
              </a:rPr>
              <a:t>Column </a:t>
            </a:r>
            <a:r>
              <a:rPr dirty="0" sz="1100" spc="-45">
                <a:latin typeface="Arial"/>
                <a:cs typeface="Arial"/>
              </a:rPr>
              <a:t>2, </a:t>
            </a:r>
            <a:r>
              <a:rPr dirty="0" sz="1100" spc="-15">
                <a:latin typeface="Arial"/>
                <a:cs typeface="Arial"/>
              </a:rPr>
              <a:t>row </a:t>
            </a:r>
            <a:r>
              <a:rPr dirty="0" sz="1100" spc="-40">
                <a:latin typeface="Arial"/>
                <a:cs typeface="Arial"/>
              </a:rPr>
              <a:t>1: </a:t>
            </a:r>
            <a:r>
              <a:rPr dirty="0" sz="1100" spc="-50">
                <a:latin typeface="Arial"/>
                <a:cs typeface="Arial"/>
              </a:rPr>
              <a:t>select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“outpatient”</a:t>
            </a:r>
            <a:endParaRPr sz="1100">
              <a:latin typeface="Arial"/>
              <a:cs typeface="Arial"/>
            </a:endParaRPr>
          </a:p>
          <a:p>
            <a:pPr lvl="1" marL="1155700" marR="10795" indent="-213360">
              <a:lnSpc>
                <a:spcPct val="101800"/>
              </a:lnSpc>
              <a:buAutoNum type="romanLcPeriod"/>
              <a:tabLst>
                <a:tab pos="1156335" algn="l"/>
              </a:tabLst>
            </a:pPr>
            <a:r>
              <a:rPr dirty="0" sz="1100" spc="-60">
                <a:latin typeface="Arial"/>
                <a:cs typeface="Arial"/>
              </a:rPr>
              <a:t>Column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2,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click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row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pop-up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gray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dialog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box,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Variable=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“outpatient”,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Operator=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“=”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5">
                <a:latin typeface="Arial"/>
                <a:cs typeface="Arial"/>
              </a:rPr>
              <a:t>Value(s) </a:t>
            </a:r>
            <a:r>
              <a:rPr dirty="0" sz="1100" spc="-95">
                <a:latin typeface="Arial"/>
                <a:cs typeface="Arial"/>
              </a:rPr>
              <a:t>=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“N-No”</a:t>
            </a:r>
            <a:endParaRPr sz="1100">
              <a:latin typeface="Arial"/>
              <a:cs typeface="Arial"/>
            </a:endParaRPr>
          </a:p>
          <a:p>
            <a:pPr lvl="1" marL="1155700" indent="-245110">
              <a:lnSpc>
                <a:spcPct val="100000"/>
              </a:lnSpc>
              <a:spcBef>
                <a:spcPts val="20"/>
              </a:spcBef>
              <a:buAutoNum type="romanLcPeriod"/>
              <a:tabLst>
                <a:tab pos="1156335" algn="l"/>
              </a:tabLst>
            </a:pPr>
            <a:r>
              <a:rPr dirty="0" sz="1100" spc="-70">
                <a:latin typeface="Arial"/>
                <a:cs typeface="Arial"/>
              </a:rPr>
              <a:t>Click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Save</a:t>
            </a:r>
            <a:endParaRPr sz="1100">
              <a:latin typeface="Arial"/>
              <a:cs typeface="Arial"/>
            </a:endParaRPr>
          </a:p>
          <a:p>
            <a:pPr marL="698500" marR="121920" indent="-228600">
              <a:lnSpc>
                <a:spcPct val="101800"/>
              </a:lnSpc>
              <a:buAutoNum type="alphaLcPeriod" startAt="5"/>
              <a:tabLst>
                <a:tab pos="698500" algn="l"/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Under </a:t>
            </a:r>
            <a:r>
              <a:rPr dirty="0" sz="1100">
                <a:latin typeface="Arial"/>
                <a:cs typeface="Arial"/>
              </a:rPr>
              <a:t>“Modify </a:t>
            </a:r>
            <a:r>
              <a:rPr dirty="0" sz="1100" spc="-55">
                <a:latin typeface="Arial"/>
                <a:cs typeface="Arial"/>
              </a:rPr>
              <a:t>Variables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5">
                <a:latin typeface="Arial"/>
                <a:cs typeface="Arial"/>
              </a:rPr>
              <a:t>Display </a:t>
            </a:r>
            <a:r>
              <a:rPr dirty="0" sz="1100" spc="-45">
                <a:latin typeface="Arial"/>
                <a:cs typeface="Arial"/>
              </a:rPr>
              <a:t>by Clicking”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 spc="5">
                <a:latin typeface="Arial"/>
                <a:cs typeface="Arial"/>
              </a:rPr>
              <a:t>“Modify </a:t>
            </a:r>
            <a:r>
              <a:rPr dirty="0" sz="1100" spc="-20">
                <a:latin typeface="Arial"/>
                <a:cs typeface="Arial"/>
              </a:rPr>
              <a:t>List”; retain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default </a:t>
            </a:r>
            <a:r>
              <a:rPr dirty="0" sz="1100" spc="-65">
                <a:latin typeface="Arial"/>
                <a:cs typeface="Arial"/>
              </a:rPr>
              <a:t>Selected  </a:t>
            </a:r>
            <a:r>
              <a:rPr dirty="0" sz="1100" spc="-50">
                <a:latin typeface="Arial"/>
                <a:cs typeface="Arial"/>
              </a:rPr>
              <a:t>Variables: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orgID,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patID,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dob,</a:t>
            </a:r>
            <a:r>
              <a:rPr dirty="0" sz="1100" spc="-45">
                <a:latin typeface="Arial"/>
                <a:cs typeface="Arial"/>
              </a:rPr>
              <a:t> gender,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admitDate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(this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procedure),</a:t>
            </a:r>
            <a:r>
              <a:rPr dirty="0" sz="1100" spc="-45">
                <a:latin typeface="Arial"/>
                <a:cs typeface="Arial"/>
              </a:rPr>
              <a:t> eventID,  </a:t>
            </a:r>
            <a:r>
              <a:rPr dirty="0" sz="1100" spc="-40">
                <a:latin typeface="Arial"/>
                <a:cs typeface="Arial"/>
              </a:rPr>
              <a:t>eventDate, </a:t>
            </a:r>
            <a:r>
              <a:rPr dirty="0" sz="1100" spc="-50">
                <a:latin typeface="Arial"/>
                <a:cs typeface="Arial"/>
              </a:rPr>
              <a:t>eventType, </a:t>
            </a:r>
            <a:r>
              <a:rPr dirty="0" sz="1100" spc="-65">
                <a:latin typeface="Arial"/>
                <a:cs typeface="Arial"/>
              </a:rPr>
              <a:t>spcEvent,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procDate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procCode. </a:t>
            </a:r>
            <a:r>
              <a:rPr dirty="0" sz="1100" spc="-80">
                <a:latin typeface="Arial"/>
                <a:cs typeface="Arial"/>
              </a:rPr>
              <a:t>Remove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remaining </a:t>
            </a:r>
            <a:r>
              <a:rPr dirty="0" sz="1100" spc="-45">
                <a:latin typeface="Arial"/>
                <a:cs typeface="Arial"/>
              </a:rPr>
              <a:t>variables </a:t>
            </a:r>
            <a:r>
              <a:rPr dirty="0" sz="1100" spc="-50">
                <a:latin typeface="Arial"/>
                <a:cs typeface="Arial"/>
              </a:rPr>
              <a:t>by  </a:t>
            </a:r>
            <a:r>
              <a:rPr dirty="0" sz="1100" spc="-35">
                <a:latin typeface="Arial"/>
                <a:cs typeface="Arial"/>
              </a:rPr>
              <a:t>double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clicking.</a:t>
            </a:r>
            <a:endParaRPr sz="1100">
              <a:latin typeface="Arial"/>
              <a:cs typeface="Arial"/>
            </a:endParaRPr>
          </a:p>
          <a:p>
            <a:pPr marL="698500" marR="180340" indent="-228600">
              <a:lnSpc>
                <a:spcPct val="101600"/>
              </a:lnSpc>
              <a:spcBef>
                <a:spcPts val="5"/>
              </a:spcBef>
              <a:buAutoNum type="alphaLcPeriod" startAt="5"/>
              <a:tabLst>
                <a:tab pos="698500" algn="l"/>
                <a:tab pos="699135" algn="l"/>
              </a:tabLst>
            </a:pPr>
            <a:r>
              <a:rPr dirty="0" sz="1100" spc="-45">
                <a:latin typeface="Arial"/>
                <a:cs typeface="Arial"/>
              </a:rPr>
              <a:t>Under “Specify </a:t>
            </a:r>
            <a:r>
              <a:rPr dirty="0" sz="1100" spc="-50">
                <a:latin typeface="Arial"/>
                <a:cs typeface="Arial"/>
              </a:rPr>
              <a:t>Sort </a:t>
            </a:r>
            <a:r>
              <a:rPr dirty="0" sz="1100" spc="-55">
                <a:latin typeface="Arial"/>
                <a:cs typeface="Arial"/>
              </a:rPr>
              <a:t>Variables </a:t>
            </a:r>
            <a:r>
              <a:rPr dirty="0" sz="1100" spc="-45">
                <a:latin typeface="Arial"/>
                <a:cs typeface="Arial"/>
              </a:rPr>
              <a:t>by Clicking” </a:t>
            </a:r>
            <a:r>
              <a:rPr dirty="0" sz="1100" spc="-50">
                <a:latin typeface="Arial"/>
                <a:cs typeface="Arial"/>
              </a:rPr>
              <a:t>select </a:t>
            </a:r>
            <a:r>
              <a:rPr dirty="0" sz="1100">
                <a:latin typeface="Arial"/>
                <a:cs typeface="Arial"/>
              </a:rPr>
              <a:t>“Modify </a:t>
            </a:r>
            <a:r>
              <a:rPr dirty="0" sz="1100" spc="-25">
                <a:latin typeface="Arial"/>
                <a:cs typeface="Arial"/>
              </a:rPr>
              <a:t>List”; </a:t>
            </a:r>
            <a:r>
              <a:rPr dirty="0" sz="1100" spc="-45">
                <a:latin typeface="Arial"/>
                <a:cs typeface="Arial"/>
              </a:rPr>
              <a:t>select </a:t>
            </a:r>
            <a:r>
              <a:rPr dirty="0" sz="1100" spc="-35">
                <a:latin typeface="Arial"/>
                <a:cs typeface="Arial"/>
              </a:rPr>
              <a:t>linkedproc.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80">
                <a:latin typeface="Arial"/>
                <a:cs typeface="Arial"/>
              </a:rPr>
              <a:t>same  </a:t>
            </a:r>
            <a:r>
              <a:rPr dirty="0" sz="1100" spc="-40">
                <a:latin typeface="Arial"/>
                <a:cs typeface="Arial"/>
              </a:rPr>
              <a:t>variable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50">
                <a:latin typeface="Arial"/>
                <a:cs typeface="Arial"/>
              </a:rPr>
              <a:t>procID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5">
                <a:latin typeface="Arial"/>
                <a:cs typeface="Arial"/>
              </a:rPr>
              <a:t>file. </a:t>
            </a:r>
            <a:r>
              <a:rPr dirty="0" sz="1100" spc="-114">
                <a:latin typeface="Arial"/>
                <a:cs typeface="Arial"/>
              </a:rPr>
              <a:t>NOTE: </a:t>
            </a:r>
            <a:r>
              <a:rPr dirty="0" sz="1100" spc="20">
                <a:latin typeface="Arial"/>
                <a:cs typeface="Arial"/>
              </a:rPr>
              <a:t>if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35">
                <a:latin typeface="Arial"/>
                <a:cs typeface="Arial"/>
              </a:rPr>
              <a:t>do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15">
                <a:latin typeface="Arial"/>
                <a:cs typeface="Arial"/>
              </a:rPr>
              <a:t>find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linked </a:t>
            </a:r>
            <a:r>
              <a:rPr dirty="0" sz="1100" spc="-40">
                <a:latin typeface="Arial"/>
                <a:cs typeface="Arial"/>
              </a:rPr>
              <a:t>procedure,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85">
                <a:latin typeface="Arial"/>
                <a:cs typeface="Arial"/>
              </a:rPr>
              <a:t>has  </a:t>
            </a:r>
            <a:r>
              <a:rPr dirty="0" sz="1100" spc="-35">
                <a:latin typeface="Arial"/>
                <a:cs typeface="Arial"/>
              </a:rPr>
              <a:t>probably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30">
                <a:latin typeface="Arial"/>
                <a:cs typeface="Arial"/>
              </a:rPr>
              <a:t>entered </a:t>
            </a:r>
            <a:r>
              <a:rPr dirty="0" sz="1100" spc="-25">
                <a:latin typeface="Arial"/>
                <a:cs typeface="Arial"/>
              </a:rPr>
              <a:t>off-plan. </a:t>
            </a:r>
            <a:r>
              <a:rPr dirty="0" sz="1100" spc="-85">
                <a:latin typeface="Arial"/>
                <a:cs typeface="Arial"/>
              </a:rPr>
              <a:t>You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75">
                <a:latin typeface="Arial"/>
                <a:cs typeface="Arial"/>
              </a:rPr>
              <a:t>use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35">
                <a:latin typeface="Arial"/>
                <a:cs typeface="Arial"/>
              </a:rPr>
              <a:t>variable </a:t>
            </a:r>
            <a:r>
              <a:rPr dirty="0" sz="1100" spc="-45">
                <a:latin typeface="Arial"/>
                <a:cs typeface="Arial"/>
              </a:rPr>
              <a:t>(procDate, patID, </a:t>
            </a:r>
            <a:r>
              <a:rPr dirty="0" sz="1100" spc="-30">
                <a:latin typeface="Arial"/>
                <a:cs typeface="Arial"/>
              </a:rPr>
              <a:t>etc.)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investigate  </a:t>
            </a:r>
            <a:r>
              <a:rPr dirty="0" sz="1100" spc="-25">
                <a:latin typeface="Arial"/>
                <a:cs typeface="Arial"/>
              </a:rPr>
              <a:t>this.</a:t>
            </a:r>
            <a:endParaRPr sz="1100">
              <a:latin typeface="Arial"/>
              <a:cs typeface="Arial"/>
            </a:endParaRPr>
          </a:p>
          <a:p>
            <a:pPr algn="just" marL="241300" marR="5080" indent="-229235">
              <a:lnSpc>
                <a:spcPct val="101800"/>
              </a:lnSpc>
            </a:pPr>
            <a:r>
              <a:rPr dirty="0" sz="1100" spc="-40">
                <a:latin typeface="Arial"/>
                <a:cs typeface="Arial"/>
              </a:rPr>
              <a:t>3. </a:t>
            </a:r>
            <a:r>
              <a:rPr dirty="0" sz="1100" spc="-45">
                <a:latin typeface="Arial"/>
                <a:cs typeface="Arial"/>
              </a:rPr>
              <a:t>Returning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-10">
                <a:latin typeface="Arial"/>
                <a:cs typeface="Arial"/>
              </a:rPr>
              <a:t>file; </a:t>
            </a:r>
            <a:r>
              <a:rPr dirty="0" sz="1100" spc="-45">
                <a:latin typeface="Arial"/>
                <a:cs typeface="Arial"/>
              </a:rPr>
              <a:t>mark </a:t>
            </a:r>
            <a:r>
              <a:rPr dirty="0" sz="1100" spc="-60">
                <a:latin typeface="Arial"/>
                <a:cs typeface="Arial"/>
              </a:rPr>
              <a:t>any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80">
                <a:latin typeface="Arial"/>
                <a:cs typeface="Arial"/>
              </a:rPr>
              <a:t>has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80">
                <a:latin typeface="Arial"/>
                <a:cs typeface="Arial"/>
              </a:rPr>
              <a:t>case. </a:t>
            </a:r>
            <a:r>
              <a:rPr dirty="0" sz="1100" spc="-30">
                <a:latin typeface="Arial"/>
                <a:cs typeface="Arial"/>
              </a:rPr>
              <a:t>All  others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considered </a:t>
            </a:r>
            <a:r>
              <a:rPr dirty="0" sz="1100" spc="-60">
                <a:latin typeface="Arial"/>
                <a:cs typeface="Arial"/>
              </a:rPr>
              <a:t>Candidate </a:t>
            </a:r>
            <a:r>
              <a:rPr dirty="0" sz="1100" spc="-135">
                <a:latin typeface="Arial"/>
                <a:cs typeface="Arial"/>
              </a:rPr>
              <a:t>SSIs.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5">
                <a:latin typeface="Arial"/>
                <a:cs typeface="Arial"/>
              </a:rPr>
              <a:t>40 </a:t>
            </a:r>
            <a:r>
              <a:rPr dirty="0" sz="1100" spc="-45">
                <a:latin typeface="Arial"/>
                <a:cs typeface="Arial"/>
              </a:rPr>
              <a:t>candidate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highest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 spc="-35">
                <a:latin typeface="Arial"/>
                <a:cs typeface="Arial"/>
              </a:rPr>
              <a:t>(“modelRiskAll”) </a:t>
            </a:r>
            <a:r>
              <a:rPr dirty="0" sz="1100" spc="5">
                <a:latin typeface="Arial"/>
                <a:cs typeface="Arial"/>
              </a:rPr>
              <a:t>for  </a:t>
            </a:r>
            <a:r>
              <a:rPr dirty="0" sz="1100" spc="-30">
                <a:latin typeface="Arial"/>
                <a:cs typeface="Arial"/>
              </a:rPr>
              <a:t>review.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52" y="3871595"/>
            <a:ext cx="6082030" cy="39941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Before requesting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medical records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for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audit,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download </a:t>
            </a:r>
            <a:r>
              <a:rPr dirty="0" sz="1100" spc="-100" b="1">
                <a:solidFill>
                  <a:srgbClr val="1F487C"/>
                </a:solidFill>
                <a:latin typeface="Trebuchet MS"/>
                <a:cs typeface="Trebuchet MS"/>
              </a:rPr>
              <a:t>(“freeze”)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facility’s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reported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</a:t>
            </a:r>
            <a:r>
              <a:rPr dirty="0" sz="1100" spc="-2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from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25"/>
              </a:spcBef>
            </a:pPr>
            <a:r>
              <a:rPr dirty="0" sz="1100" spc="-30" b="1">
                <a:solidFill>
                  <a:srgbClr val="1F487C"/>
                </a:solidFill>
                <a:latin typeface="Trebuchet MS"/>
                <a:cs typeface="Trebuchet MS"/>
              </a:rPr>
              <a:t>NHSN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88" y="4533112"/>
            <a:ext cx="6935470" cy="19342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spc="-140" b="1">
                <a:solidFill>
                  <a:srgbClr val="4F81BC"/>
                </a:solidFill>
                <a:latin typeface="Georgia"/>
                <a:cs typeface="Georgia"/>
              </a:rPr>
              <a:t>HYST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60" b="1">
                <a:solidFill>
                  <a:srgbClr val="4F81BC"/>
                </a:solidFill>
                <a:latin typeface="Georgia"/>
                <a:cs typeface="Georgia"/>
              </a:rPr>
              <a:t>Targeted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Selection</a:t>
            </a:r>
            <a:r>
              <a:rPr dirty="0" sz="1100" spc="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Process</a:t>
            </a:r>
            <a:endParaRPr sz="1100">
              <a:latin typeface="Georgia"/>
              <a:cs typeface="Georgia"/>
            </a:endParaRPr>
          </a:p>
          <a:p>
            <a:pPr marL="527685" marR="339090" indent="-228600">
              <a:lnSpc>
                <a:spcPct val="101800"/>
              </a:lnSpc>
              <a:spcBef>
                <a:spcPts val="120"/>
              </a:spcBef>
              <a:buAutoNum type="arabicPeriod"/>
              <a:tabLst>
                <a:tab pos="528320" algn="l"/>
              </a:tabLst>
            </a:pPr>
            <a:r>
              <a:rPr dirty="0" sz="1100" spc="-70">
                <a:latin typeface="Arial"/>
                <a:cs typeface="Arial"/>
              </a:rPr>
              <a:t>Using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35">
                <a:latin typeface="Arial"/>
                <a:cs typeface="Arial"/>
              </a:rPr>
              <a:t>download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70">
                <a:latin typeface="Arial"/>
                <a:cs typeface="Arial"/>
              </a:rPr>
              <a:t>HYST </a:t>
            </a:r>
            <a:r>
              <a:rPr dirty="0" sz="1100" spc="-50">
                <a:latin typeface="Arial"/>
                <a:cs typeface="Arial"/>
              </a:rPr>
              <a:t>procedures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2016,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20">
                <a:latin typeface="Arial"/>
                <a:cs typeface="Arial"/>
              </a:rPr>
              <a:t>outlined </a:t>
            </a:r>
            <a:r>
              <a:rPr dirty="0" sz="1100" spc="-55">
                <a:latin typeface="Arial"/>
                <a:cs typeface="Arial"/>
              </a:rPr>
              <a:t>above </a:t>
            </a:r>
            <a:r>
              <a:rPr dirty="0" sz="1100">
                <a:latin typeface="Arial"/>
                <a:cs typeface="Arial"/>
              </a:rPr>
              <a:t>for  </a:t>
            </a:r>
            <a:r>
              <a:rPr dirty="0" sz="1100" spc="-130">
                <a:latin typeface="Arial"/>
                <a:cs typeface="Arial"/>
              </a:rPr>
              <a:t>COLO.</a:t>
            </a:r>
            <a:endParaRPr sz="1100">
              <a:latin typeface="Arial"/>
              <a:cs typeface="Arial"/>
            </a:endParaRPr>
          </a:p>
          <a:p>
            <a:pPr lvl="1" marL="984885" marR="131445" indent="-228600">
              <a:lnSpc>
                <a:spcPts val="1350"/>
              </a:lnSpc>
              <a:spcBef>
                <a:spcPts val="45"/>
              </a:spcBef>
              <a:buAutoNum type="alphaLcPeriod"/>
              <a:tabLst>
                <a:tab pos="985519" algn="l"/>
              </a:tabLst>
            </a:pPr>
            <a:r>
              <a:rPr dirty="0" sz="1100">
                <a:latin typeface="Arial"/>
                <a:cs typeface="Arial"/>
              </a:rPr>
              <a:t>If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75">
                <a:latin typeface="Arial"/>
                <a:cs typeface="Arial"/>
              </a:rPr>
              <a:t>saved </a:t>
            </a:r>
            <a:r>
              <a:rPr dirty="0" sz="1100" spc="-30">
                <a:latin typeface="Arial"/>
                <a:cs typeface="Arial"/>
              </a:rPr>
              <a:t>your </a:t>
            </a:r>
            <a:r>
              <a:rPr dirty="0" sz="1100" spc="-25">
                <a:latin typeface="Arial"/>
                <a:cs typeface="Arial"/>
              </a:rPr>
              <a:t>template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downloading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160">
                <a:latin typeface="Arial"/>
                <a:cs typeface="Arial"/>
              </a:rPr>
              <a:t>COLO </a:t>
            </a:r>
            <a:r>
              <a:rPr dirty="0" sz="1100" spc="-45">
                <a:latin typeface="Arial"/>
                <a:cs typeface="Arial"/>
              </a:rPr>
              <a:t>procedures, </a:t>
            </a:r>
            <a:r>
              <a:rPr dirty="0" sz="1100" spc="-40">
                <a:latin typeface="Arial"/>
                <a:cs typeface="Arial"/>
              </a:rPr>
              <a:t>you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65">
                <a:latin typeface="Arial"/>
                <a:cs typeface="Arial"/>
              </a:rPr>
              <a:t>make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few  </a:t>
            </a:r>
            <a:r>
              <a:rPr dirty="0" sz="1100" spc="-45">
                <a:latin typeface="Arial"/>
                <a:cs typeface="Arial"/>
              </a:rPr>
              <a:t>small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modifications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download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75">
                <a:latin typeface="Arial"/>
                <a:cs typeface="Arial"/>
              </a:rPr>
              <a:t>HYST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procedures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rather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than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starting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over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(where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have</a:t>
            </a:r>
            <a:endParaRPr sz="1100">
              <a:latin typeface="Arial"/>
              <a:cs typeface="Arial"/>
            </a:endParaRPr>
          </a:p>
          <a:p>
            <a:pPr marL="984885">
              <a:lnSpc>
                <a:spcPts val="1290"/>
              </a:lnSpc>
            </a:pPr>
            <a:r>
              <a:rPr dirty="0" sz="1100" spc="-25">
                <a:latin typeface="Arial"/>
                <a:cs typeface="Arial"/>
              </a:rPr>
              <a:t>entered </a:t>
            </a:r>
            <a:r>
              <a:rPr dirty="0" sz="1100" spc="-75">
                <a:latin typeface="Arial"/>
                <a:cs typeface="Arial"/>
              </a:rPr>
              <a:t>“COLO” </a:t>
            </a:r>
            <a:r>
              <a:rPr dirty="0" sz="1100" spc="-45">
                <a:latin typeface="Arial"/>
                <a:cs typeface="Arial"/>
              </a:rPr>
              <a:t>replace </a:t>
            </a:r>
            <a:r>
              <a:rPr dirty="0" sz="1100" spc="25">
                <a:latin typeface="Arial"/>
                <a:cs typeface="Arial"/>
              </a:rPr>
              <a:t>it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“HYST).</a:t>
            </a:r>
            <a:endParaRPr sz="1100">
              <a:latin typeface="Arial"/>
              <a:cs typeface="Arial"/>
            </a:endParaRPr>
          </a:p>
          <a:p>
            <a:pPr marL="527685" marR="164465" indent="-228600">
              <a:lnSpc>
                <a:spcPct val="101800"/>
              </a:lnSpc>
              <a:buAutoNum type="arabicPeriod" startAt="2"/>
              <a:tabLst>
                <a:tab pos="528320" algn="l"/>
              </a:tabLst>
            </a:pPr>
            <a:r>
              <a:rPr dirty="0" sz="1100" spc="-85">
                <a:latin typeface="Arial"/>
                <a:cs typeface="Arial"/>
              </a:rPr>
              <a:t>(As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5">
                <a:latin typeface="Arial"/>
                <a:cs typeface="Arial"/>
              </a:rPr>
              <a:t>COLO </a:t>
            </a:r>
            <a:r>
              <a:rPr dirty="0" sz="1100" spc="-50">
                <a:latin typeface="Arial"/>
                <a:cs typeface="Arial"/>
              </a:rPr>
              <a:t>above),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114">
                <a:latin typeface="Arial"/>
                <a:cs typeface="Arial"/>
              </a:rPr>
              <a:t>NHSN, </a:t>
            </a:r>
            <a:r>
              <a:rPr dirty="0" sz="1100" spc="-30">
                <a:latin typeface="Arial"/>
                <a:cs typeface="Arial"/>
              </a:rPr>
              <a:t>download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2016, </a:t>
            </a:r>
            <a:r>
              <a:rPr dirty="0" sz="1100" spc="-20">
                <a:latin typeface="Arial"/>
                <a:cs typeface="Arial"/>
              </a:rPr>
              <a:t>following the </a:t>
            </a:r>
            <a:r>
              <a:rPr dirty="0" sz="1100" spc="-60">
                <a:latin typeface="Arial"/>
                <a:cs typeface="Arial"/>
              </a:rPr>
              <a:t>steps </a:t>
            </a:r>
            <a:r>
              <a:rPr dirty="0" sz="1100" spc="-30">
                <a:latin typeface="Arial"/>
                <a:cs typeface="Arial"/>
              </a:rPr>
              <a:t>outlines  </a:t>
            </a:r>
            <a:r>
              <a:rPr dirty="0" sz="1100" spc="-50">
                <a:latin typeface="Arial"/>
                <a:cs typeface="Arial"/>
              </a:rPr>
              <a:t>above,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45">
                <a:latin typeface="Arial"/>
                <a:cs typeface="Arial"/>
              </a:rPr>
              <a:t>replacing </a:t>
            </a:r>
            <a:r>
              <a:rPr dirty="0" sz="1100" spc="-75">
                <a:latin typeface="Arial"/>
                <a:cs typeface="Arial"/>
              </a:rPr>
              <a:t>“COLO”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“HYST.”</a:t>
            </a:r>
            <a:endParaRPr sz="1100">
              <a:latin typeface="Arial"/>
              <a:cs typeface="Arial"/>
            </a:endParaRPr>
          </a:p>
          <a:p>
            <a:pPr marL="527685" marR="5080" indent="-228600">
              <a:lnSpc>
                <a:spcPct val="101800"/>
              </a:lnSpc>
              <a:buAutoNum type="arabicPeriod" startAt="2"/>
              <a:tabLst>
                <a:tab pos="528320" algn="l"/>
              </a:tabLst>
            </a:pPr>
            <a:r>
              <a:rPr dirty="0" sz="1100" spc="-85">
                <a:latin typeface="Arial"/>
                <a:cs typeface="Arial"/>
              </a:rPr>
              <a:t>(As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0">
                <a:latin typeface="Arial"/>
                <a:cs typeface="Arial"/>
              </a:rPr>
              <a:t>COLOs </a:t>
            </a:r>
            <a:r>
              <a:rPr dirty="0" sz="1100" spc="-55">
                <a:latin typeface="Arial"/>
                <a:cs typeface="Arial"/>
              </a:rPr>
              <a:t>above) </a:t>
            </a:r>
            <a:r>
              <a:rPr dirty="0" sz="1100" spc="-10">
                <a:latin typeface="Arial"/>
                <a:cs typeface="Arial"/>
              </a:rPr>
              <a:t>return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45">
                <a:latin typeface="Arial"/>
                <a:cs typeface="Arial"/>
              </a:rPr>
              <a:t>procedures </a:t>
            </a:r>
            <a:r>
              <a:rPr dirty="0" sz="1100" spc="-10">
                <a:latin typeface="Arial"/>
                <a:cs typeface="Arial"/>
              </a:rPr>
              <a:t>file; </a:t>
            </a:r>
            <a:r>
              <a:rPr dirty="0" sz="1100" spc="-40">
                <a:latin typeface="Arial"/>
                <a:cs typeface="Arial"/>
              </a:rPr>
              <a:t>mark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175">
                <a:latin typeface="Arial"/>
                <a:cs typeface="Arial"/>
              </a:rPr>
              <a:t>HYST </a:t>
            </a:r>
            <a:r>
              <a:rPr dirty="0" sz="1100" spc="-40">
                <a:latin typeface="Arial"/>
                <a:cs typeface="Arial"/>
              </a:rPr>
              <a:t>procedure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85">
                <a:latin typeface="Arial"/>
                <a:cs typeface="Arial"/>
              </a:rPr>
              <a:t>has </a:t>
            </a:r>
            <a:r>
              <a:rPr dirty="0" sz="1100" spc="-50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5">
                <a:latin typeface="Arial"/>
                <a:cs typeface="Arial"/>
              </a:rPr>
              <a:t>with 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65">
                <a:latin typeface="Arial"/>
                <a:cs typeface="Arial"/>
              </a:rPr>
              <a:t>SSI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80">
                <a:latin typeface="Arial"/>
                <a:cs typeface="Arial"/>
              </a:rPr>
              <a:t>case. </a:t>
            </a:r>
            <a:r>
              <a:rPr dirty="0" sz="1100" spc="-30">
                <a:latin typeface="Arial"/>
                <a:cs typeface="Arial"/>
              </a:rPr>
              <a:t>All others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considered </a:t>
            </a:r>
            <a:r>
              <a:rPr dirty="0" sz="1100" spc="-45">
                <a:latin typeface="Arial"/>
                <a:cs typeface="Arial"/>
              </a:rPr>
              <a:t>candidate </a:t>
            </a:r>
            <a:r>
              <a:rPr dirty="0" sz="1100" spc="-135">
                <a:latin typeface="Arial"/>
                <a:cs typeface="Arial"/>
              </a:rPr>
              <a:t>SSIs.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Select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40 </a:t>
            </a:r>
            <a:r>
              <a:rPr dirty="0" sz="1100" spc="-40">
                <a:latin typeface="Arial"/>
                <a:cs typeface="Arial"/>
              </a:rPr>
              <a:t>candidate </a:t>
            </a:r>
            <a:r>
              <a:rPr dirty="0" sz="1100" spc="-155">
                <a:latin typeface="Arial"/>
                <a:cs typeface="Arial"/>
              </a:rPr>
              <a:t>SSIs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highest  </a:t>
            </a:r>
            <a:r>
              <a:rPr dirty="0" sz="1100" spc="-170">
                <a:latin typeface="Arial"/>
                <a:cs typeface="Arial"/>
              </a:rPr>
              <a:t>SSI </a:t>
            </a:r>
            <a:r>
              <a:rPr dirty="0" sz="1100" spc="-40">
                <a:latin typeface="Arial"/>
                <a:cs typeface="Arial"/>
              </a:rPr>
              <a:t>risk </a:t>
            </a:r>
            <a:r>
              <a:rPr dirty="0" sz="1100" spc="-35">
                <a:latin typeface="Arial"/>
                <a:cs typeface="Arial"/>
              </a:rPr>
              <a:t>(“modelRiskAll”)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review.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52" y="6467221"/>
            <a:ext cx="6082030" cy="39941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90"/>
              </a:lnSpc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Before requesting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medical records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for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audit,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download </a:t>
            </a:r>
            <a:r>
              <a:rPr dirty="0" sz="1100" spc="-100" b="1">
                <a:solidFill>
                  <a:srgbClr val="1F487C"/>
                </a:solidFill>
                <a:latin typeface="Trebuchet MS"/>
                <a:cs typeface="Trebuchet MS"/>
              </a:rPr>
              <a:t>(“freeze”)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facility’s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reported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</a:t>
            </a:r>
            <a:r>
              <a:rPr dirty="0" sz="1100" spc="-21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from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15"/>
              </a:spcBef>
            </a:pPr>
            <a:r>
              <a:rPr dirty="0" sz="1100" spc="-30" b="1">
                <a:solidFill>
                  <a:srgbClr val="1F487C"/>
                </a:solidFill>
                <a:latin typeface="Trebuchet MS"/>
                <a:cs typeface="Trebuchet MS"/>
              </a:rPr>
              <a:t>NHSN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417677"/>
            <a:ext cx="6940550" cy="364109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Strategy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Selection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155" b="1">
                <a:solidFill>
                  <a:srgbClr val="4F81BC"/>
                </a:solidFill>
                <a:latin typeface="Georgia"/>
                <a:cs typeface="Georgia"/>
              </a:rPr>
              <a:t>MRSA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Events for</a:t>
            </a:r>
            <a:r>
              <a:rPr dirty="0" sz="1100" spc="2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527685" marR="5080" indent="-228600">
              <a:lnSpc>
                <a:spcPct val="101600"/>
              </a:lnSpc>
              <a:spcBef>
                <a:spcPts val="135"/>
              </a:spcBef>
              <a:buAutoNum type="arabicPeriod"/>
              <a:tabLst>
                <a:tab pos="528320" algn="l"/>
              </a:tabLst>
            </a:pPr>
            <a:r>
              <a:rPr dirty="0" sz="1100" spc="-5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securely </a:t>
            </a:r>
            <a:r>
              <a:rPr dirty="0" sz="1100" spc="-20">
                <a:latin typeface="Arial"/>
                <a:cs typeface="Arial"/>
              </a:rPr>
              <a:t>transmitted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all 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35">
                <a:latin typeface="Arial"/>
                <a:cs typeface="Arial"/>
              </a:rPr>
              <a:t>locations </a:t>
            </a:r>
            <a:r>
              <a:rPr dirty="0" sz="1100" spc="-25">
                <a:latin typeface="Arial"/>
                <a:cs typeface="Arial"/>
              </a:rPr>
              <a:t>/ED/ </a:t>
            </a:r>
            <a:r>
              <a:rPr dirty="0" sz="1100" spc="-55">
                <a:latin typeface="Arial"/>
                <a:cs typeface="Arial"/>
              </a:rPr>
              <a:t>24 </a:t>
            </a:r>
            <a:r>
              <a:rPr dirty="0" sz="1100" spc="-20">
                <a:latin typeface="Arial"/>
                <a:cs typeface="Arial"/>
              </a:rPr>
              <a:t>hour </a:t>
            </a:r>
            <a:r>
              <a:rPr dirty="0" sz="1100" spc="-45">
                <a:latin typeface="Arial"/>
                <a:cs typeface="Arial"/>
              </a:rPr>
              <a:t>observations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entire </a:t>
            </a:r>
            <a:r>
              <a:rPr dirty="0" sz="1100" spc="-45">
                <a:latin typeface="Arial"/>
                <a:cs typeface="Arial"/>
              </a:rPr>
              <a:t>year,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required additional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5">
                <a:latin typeface="Arial"/>
                <a:cs typeface="Arial"/>
              </a:rPr>
              <a:t>for 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identification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possible </a:t>
            </a:r>
            <a:r>
              <a:rPr dirty="0" sz="1100" spc="-40">
                <a:latin typeface="Arial"/>
                <a:cs typeface="Arial"/>
              </a:rPr>
              <a:t>matching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reports </a:t>
            </a:r>
            <a:r>
              <a:rPr dirty="0" sz="1100" spc="-105">
                <a:latin typeface="Arial"/>
                <a:cs typeface="Arial"/>
              </a:rPr>
              <a:t>(See</a:t>
            </a:r>
            <a:r>
              <a:rPr dirty="0" sz="11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Chapter 3</a:t>
            </a:r>
            <a:r>
              <a:rPr dirty="0" sz="1100" spc="-55">
                <a:solidFill>
                  <a:srgbClr val="0000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25">
                <a:latin typeface="Arial"/>
                <a:cs typeface="Arial"/>
              </a:rPr>
              <a:t>line 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-25">
                <a:latin typeface="Arial"/>
                <a:cs typeface="Arial"/>
              </a:rPr>
              <a:t>structure). </a:t>
            </a:r>
            <a:r>
              <a:rPr dirty="0" sz="1100" spc="-45">
                <a:latin typeface="Arial"/>
                <a:cs typeface="Arial"/>
              </a:rPr>
              <a:t>Facilities 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65">
                <a:latin typeface="Arial"/>
                <a:cs typeface="Arial"/>
              </a:rPr>
              <a:t>STRONGLY </a:t>
            </a:r>
            <a:r>
              <a:rPr dirty="0" sz="1100" spc="-55">
                <a:latin typeface="Arial"/>
                <a:cs typeface="Arial"/>
              </a:rPr>
              <a:t>encouraged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0">
                <a:latin typeface="Arial"/>
                <a:cs typeface="Arial"/>
              </a:rPr>
              <a:t>spreadsheet (e.g. </a:t>
            </a:r>
            <a:r>
              <a:rPr dirty="0" sz="1100" spc="-80">
                <a:latin typeface="Arial"/>
                <a:cs typeface="Arial"/>
              </a:rPr>
              <a:t>Excel)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format.</a:t>
            </a:r>
            <a:endParaRPr sz="1100">
              <a:latin typeface="Arial"/>
              <a:cs typeface="Arial"/>
            </a:endParaRPr>
          </a:p>
          <a:p>
            <a:pPr marL="527685" marR="109855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Sort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date. </a:t>
            </a:r>
            <a:r>
              <a:rPr dirty="0" sz="1100" spc="-85">
                <a:latin typeface="Arial"/>
                <a:cs typeface="Arial"/>
              </a:rPr>
              <a:t>Assign a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 spc="-10">
                <a:latin typeface="Arial"/>
                <a:cs typeface="Arial"/>
              </a:rPr>
              <a:t>[1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X]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20">
                <a:latin typeface="Arial"/>
                <a:cs typeface="Arial"/>
              </a:rPr>
              <a:t>culture  </a:t>
            </a:r>
            <a:r>
              <a:rPr dirty="0" sz="1100" spc="-15">
                <a:latin typeface="Arial"/>
                <a:cs typeface="Arial"/>
              </a:rPr>
              <a:t>in the </a:t>
            </a:r>
            <a:r>
              <a:rPr dirty="0" sz="1100" spc="-20">
                <a:latin typeface="Arial"/>
                <a:cs typeface="Arial"/>
              </a:rPr>
              <a:t>list.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specimen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selection.</a:t>
            </a:r>
            <a:endParaRPr sz="1100">
              <a:latin typeface="Arial"/>
              <a:cs typeface="Arial"/>
            </a:endParaRPr>
          </a:p>
          <a:p>
            <a:pPr marL="527685" marR="217170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40">
                <a:latin typeface="Arial"/>
                <a:cs typeface="Arial"/>
              </a:rPr>
              <a:t>Next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patientID, </a:t>
            </a:r>
            <a:r>
              <a:rPr dirty="0" sz="1100" spc="-50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date.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allows </a:t>
            </a:r>
            <a:r>
              <a:rPr dirty="0" sz="1100" spc="-45">
                <a:latin typeface="Arial"/>
                <a:cs typeface="Arial"/>
              </a:rPr>
              <a:t>you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identify </a:t>
            </a:r>
            <a:r>
              <a:rPr dirty="0" sz="1100" spc="-30">
                <a:latin typeface="Arial"/>
                <a:cs typeface="Arial"/>
              </a:rPr>
              <a:t>individual  </a:t>
            </a:r>
            <a:r>
              <a:rPr dirty="0" sz="1100" spc="-60">
                <a:latin typeface="Arial"/>
                <a:cs typeface="Arial"/>
              </a:rPr>
              <a:t>episodes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(a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patientID)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determine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whether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is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one 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25">
                <a:latin typeface="Arial"/>
                <a:cs typeface="Arial"/>
              </a:rPr>
              <a:t>culture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5">
                <a:latin typeface="Arial"/>
                <a:cs typeface="Arial"/>
              </a:rPr>
              <a:t>multiple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care.</a:t>
            </a:r>
            <a:endParaRPr sz="1100">
              <a:latin typeface="Arial"/>
              <a:cs typeface="Arial"/>
            </a:endParaRPr>
          </a:p>
          <a:p>
            <a:pPr marL="527685" marR="147320" indent="-228600">
              <a:lnSpc>
                <a:spcPct val="101400"/>
              </a:lnSpc>
              <a:spcBef>
                <a:spcPts val="5"/>
              </a:spcBef>
              <a:buAutoNum type="arabicPeriod"/>
              <a:tabLst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Divide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original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>
                <a:latin typeface="Arial"/>
                <a:cs typeface="Arial"/>
              </a:rPr>
              <a:t>into </a:t>
            </a:r>
            <a:r>
              <a:rPr dirty="0" sz="1100" spc="5">
                <a:latin typeface="Arial"/>
                <a:cs typeface="Arial"/>
              </a:rPr>
              <a:t>two </a:t>
            </a:r>
            <a:r>
              <a:rPr dirty="0" sz="1100" spc="-30">
                <a:latin typeface="Arial"/>
                <a:cs typeface="Arial"/>
              </a:rPr>
              <a:t>lists: </a:t>
            </a:r>
            <a:r>
              <a:rPr dirty="0" sz="1100" spc="-15">
                <a:latin typeface="Arial"/>
                <a:cs typeface="Arial"/>
              </a:rPr>
              <a:t>[A] </a:t>
            </a:r>
            <a:r>
              <a:rPr dirty="0" sz="1100" spc="-5">
                <a:latin typeface="Arial"/>
                <a:cs typeface="Arial"/>
              </a:rPr>
              <a:t>first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40">
                <a:latin typeface="Arial"/>
                <a:cs typeface="Arial"/>
              </a:rPr>
              <a:t>(created </a:t>
            </a:r>
            <a:r>
              <a:rPr dirty="0" sz="1100" spc="-45">
                <a:latin typeface="Arial"/>
                <a:cs typeface="Arial"/>
              </a:rPr>
              <a:t>by separating </a:t>
            </a:r>
            <a:r>
              <a:rPr dirty="0" sz="1100">
                <a:latin typeface="Arial"/>
                <a:cs typeface="Arial"/>
              </a:rPr>
              <a:t>out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5">
                <a:latin typeface="Arial"/>
                <a:cs typeface="Arial"/>
              </a:rPr>
              <a:t>first </a:t>
            </a:r>
            <a:r>
              <a:rPr dirty="0" sz="1100" spc="-65">
                <a:latin typeface="Arial"/>
                <a:cs typeface="Arial"/>
              </a:rPr>
              <a:t>specimens 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unique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care)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[B] </a:t>
            </a:r>
            <a:r>
              <a:rPr dirty="0" sz="1100" spc="-20">
                <a:latin typeface="Arial"/>
                <a:cs typeface="Arial"/>
              </a:rPr>
              <a:t>non-first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45">
                <a:latin typeface="Arial"/>
                <a:cs typeface="Arial"/>
              </a:rPr>
              <a:t>(by separating </a:t>
            </a:r>
            <a:r>
              <a:rPr dirty="0" sz="1100">
                <a:latin typeface="Arial"/>
                <a:cs typeface="Arial"/>
              </a:rPr>
              <a:t>out </a:t>
            </a:r>
            <a:r>
              <a:rPr dirty="0" sz="1100" spc="-30">
                <a:latin typeface="Arial"/>
                <a:cs typeface="Arial"/>
              </a:rPr>
              <a:t>all </a:t>
            </a:r>
            <a:r>
              <a:rPr dirty="0" sz="1100" spc="-40">
                <a:latin typeface="Arial"/>
                <a:cs typeface="Arial"/>
              </a:rPr>
              <a:t>remaining </a:t>
            </a:r>
            <a:r>
              <a:rPr dirty="0" sz="1100" spc="-60">
                <a:latin typeface="Arial"/>
                <a:cs typeface="Arial"/>
              </a:rPr>
              <a:t>specimens).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This 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25">
                <a:latin typeface="Arial"/>
                <a:cs typeface="Arial"/>
              </a:rPr>
              <a:t>require </a:t>
            </a:r>
            <a:r>
              <a:rPr dirty="0" sz="1100" spc="-65">
                <a:latin typeface="Arial"/>
                <a:cs typeface="Arial"/>
              </a:rPr>
              <a:t>some </a:t>
            </a:r>
            <a:r>
              <a:rPr dirty="0" sz="1100" spc="-45">
                <a:latin typeface="Arial"/>
                <a:cs typeface="Arial"/>
              </a:rPr>
              <a:t>manual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sorting.</a:t>
            </a:r>
            <a:endParaRPr sz="1100">
              <a:latin typeface="Arial"/>
              <a:cs typeface="Arial"/>
            </a:endParaRPr>
          </a:p>
          <a:p>
            <a:pPr marL="527685" marR="12700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65">
                <a:latin typeface="Arial"/>
                <a:cs typeface="Arial"/>
              </a:rPr>
              <a:t>Begin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25">
                <a:latin typeface="Arial"/>
                <a:cs typeface="Arial"/>
              </a:rPr>
              <a:t>[B] </a:t>
            </a:r>
            <a:r>
              <a:rPr dirty="0" sz="1100" spc="-20">
                <a:latin typeface="Arial"/>
                <a:cs typeface="Arial"/>
              </a:rPr>
              <a:t>(non-first </a:t>
            </a:r>
            <a:r>
              <a:rPr dirty="0" sz="1100" spc="-60">
                <a:latin typeface="Arial"/>
                <a:cs typeface="Arial"/>
              </a:rPr>
              <a:t>specimens)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draw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sample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40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evaluate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85">
                <a:latin typeface="Arial"/>
                <a:cs typeface="Arial"/>
              </a:rPr>
              <a:t>SELECTED </a:t>
            </a:r>
            <a:r>
              <a:rPr dirty="0" sz="1100" spc="-55">
                <a:latin typeface="Arial"/>
                <a:cs typeface="Arial"/>
              </a:rPr>
              <a:t>specimen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whether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10">
                <a:latin typeface="Arial"/>
                <a:cs typeface="Arial"/>
              </a:rPr>
              <a:t>NHSN. </a:t>
            </a:r>
            <a:r>
              <a:rPr dirty="0" sz="1100" spc="-80">
                <a:latin typeface="Arial"/>
                <a:cs typeface="Arial"/>
              </a:rPr>
              <a:t>Sample </a:t>
            </a:r>
            <a:r>
              <a:rPr dirty="0" sz="1100" spc="-30">
                <a:latin typeface="Arial"/>
                <a:cs typeface="Arial"/>
              </a:rPr>
              <a:t>only </a:t>
            </a:r>
            <a:r>
              <a:rPr dirty="0" sz="1100" spc="-60">
                <a:latin typeface="Arial"/>
                <a:cs typeface="Arial"/>
              </a:rPr>
              <a:t>once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50">
                <a:latin typeface="Arial"/>
                <a:cs typeface="Arial"/>
              </a:rPr>
              <a:t>episode 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care.</a:t>
            </a:r>
            <a:endParaRPr sz="1100">
              <a:latin typeface="Arial"/>
              <a:cs typeface="Arial"/>
            </a:endParaRPr>
          </a:p>
          <a:p>
            <a:pPr marL="527685" marR="133985" indent="-228600">
              <a:lnSpc>
                <a:spcPct val="101800"/>
              </a:lnSpc>
              <a:spcBef>
                <a:spcPts val="5"/>
              </a:spcBef>
              <a:buAutoNum type="arabicPeriod"/>
              <a:tabLst>
                <a:tab pos="528320" algn="l"/>
              </a:tabLst>
            </a:pPr>
            <a:r>
              <a:rPr dirty="0" sz="1100" spc="-90">
                <a:latin typeface="Arial"/>
                <a:cs typeface="Arial"/>
              </a:rPr>
              <a:t>Use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[A]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(first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specimens)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draw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identify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155">
                <a:latin typeface="Arial"/>
                <a:cs typeface="Arial"/>
              </a:rPr>
              <a:t>FIRST </a:t>
            </a:r>
            <a:r>
              <a:rPr dirty="0" sz="1100" spc="-165">
                <a:latin typeface="Arial"/>
                <a:cs typeface="Arial"/>
              </a:rPr>
              <a:t>REPORTABLE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care.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80">
                <a:latin typeface="Arial"/>
                <a:cs typeface="Arial"/>
              </a:rPr>
              <a:t>case,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looking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evidence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35">
                <a:latin typeface="Arial"/>
                <a:cs typeface="Arial"/>
              </a:rPr>
              <a:t>positive </a:t>
            </a:r>
            <a:r>
              <a:rPr dirty="0" sz="1100" spc="-125">
                <a:latin typeface="Arial"/>
                <a:cs typeface="Arial"/>
              </a:rPr>
              <a:t>MRSA </a:t>
            </a:r>
            <a:r>
              <a:rPr dirty="0" sz="1100" spc="-30">
                <a:latin typeface="Arial"/>
                <a:cs typeface="Arial"/>
              </a:rPr>
              <a:t>blood </a:t>
            </a:r>
            <a:r>
              <a:rPr dirty="0" sz="1100" spc="-35">
                <a:latin typeface="Arial"/>
                <a:cs typeface="Arial"/>
              </a:rPr>
              <a:t>cultures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20">
                <a:latin typeface="Arial"/>
                <a:cs typeface="Arial"/>
              </a:rPr>
              <a:t>list, </a:t>
            </a:r>
            <a:r>
              <a:rPr dirty="0" sz="1100" spc="-5">
                <a:latin typeface="Arial"/>
                <a:cs typeface="Arial"/>
              </a:rPr>
              <a:t>but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35">
                <a:latin typeface="Arial"/>
                <a:cs typeface="Arial"/>
              </a:rPr>
              <a:t>were collected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50">
                <a:latin typeface="Arial"/>
                <a:cs typeface="Arial"/>
              </a:rPr>
              <a:t>admission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5">
                <a:latin typeface="Arial"/>
                <a:cs typeface="Arial"/>
              </a:rPr>
              <a:t>affiliated </a:t>
            </a:r>
            <a:r>
              <a:rPr dirty="0" sz="1100" spc="-10">
                <a:latin typeface="Arial"/>
                <a:cs typeface="Arial"/>
              </a:rPr>
              <a:t>outpatient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70">
                <a:latin typeface="Arial"/>
                <a:cs typeface="Arial"/>
              </a:rPr>
              <a:t>ED/ </a:t>
            </a:r>
            <a:r>
              <a:rPr dirty="0" sz="1100" spc="-55">
                <a:latin typeface="Arial"/>
                <a:cs typeface="Arial"/>
              </a:rPr>
              <a:t>24 </a:t>
            </a:r>
            <a:r>
              <a:rPr dirty="0" sz="1100" spc="-25">
                <a:latin typeface="Arial"/>
                <a:cs typeface="Arial"/>
              </a:rPr>
              <a:t>hour </a:t>
            </a:r>
            <a:r>
              <a:rPr dirty="0" sz="1100" spc="-45">
                <a:latin typeface="Arial"/>
                <a:cs typeface="Arial"/>
              </a:rPr>
              <a:t>observations,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35">
                <a:latin typeface="Arial"/>
                <a:cs typeface="Arial"/>
              </a:rPr>
              <a:t>during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30">
                <a:latin typeface="Arial"/>
                <a:cs typeface="Arial"/>
              </a:rPr>
              <a:t>recent 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30">
                <a:latin typeface="Arial"/>
                <a:cs typeface="Arial"/>
              </a:rPr>
              <a:t>eligible</a:t>
            </a:r>
            <a:r>
              <a:rPr dirty="0" sz="1100" spc="-55">
                <a:latin typeface="Arial"/>
                <a:cs typeface="Arial"/>
              </a:rPr>
              <a:t> specimen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same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within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prior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14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days.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52" y="4060571"/>
            <a:ext cx="6082030" cy="3981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Before requesting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medical records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or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other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for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audit,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download </a:t>
            </a:r>
            <a:r>
              <a:rPr dirty="0" sz="1100" spc="-105" b="1">
                <a:solidFill>
                  <a:srgbClr val="1F487C"/>
                </a:solidFill>
                <a:latin typeface="Trebuchet MS"/>
                <a:cs typeface="Trebuchet MS"/>
              </a:rPr>
              <a:t>(“freeze”)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</a:t>
            </a:r>
            <a:r>
              <a:rPr dirty="0" sz="1100" spc="-24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facility’s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15"/>
              </a:spcBef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reported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from</a:t>
            </a:r>
            <a:r>
              <a:rPr dirty="0" sz="1100" spc="-16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30" b="1">
                <a:solidFill>
                  <a:srgbClr val="1F487C"/>
                </a:solidFill>
                <a:latin typeface="Trebuchet MS"/>
                <a:cs typeface="Trebuchet MS"/>
              </a:rPr>
              <a:t>NHSN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88" y="4719040"/>
            <a:ext cx="6935470" cy="3811904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65" b="1">
                <a:solidFill>
                  <a:srgbClr val="4F81BC"/>
                </a:solidFill>
                <a:latin typeface="Georgia"/>
                <a:cs typeface="Georgia"/>
              </a:rPr>
              <a:t>Strategy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100" spc="-70" b="1">
                <a:solidFill>
                  <a:srgbClr val="4F81BC"/>
                </a:solidFill>
                <a:latin typeface="Georgia"/>
                <a:cs typeface="Georgia"/>
              </a:rPr>
              <a:t>Selection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C.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difficile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Infection </a:t>
            </a:r>
            <a:r>
              <a:rPr dirty="0" sz="1100" spc="-100" b="1">
                <a:solidFill>
                  <a:srgbClr val="4F81BC"/>
                </a:solidFill>
                <a:latin typeface="Georgia"/>
                <a:cs typeface="Georgia"/>
              </a:rPr>
              <a:t>(CDI)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Events for</a:t>
            </a:r>
            <a:r>
              <a:rPr dirty="0" sz="1100" spc="-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100">
              <a:latin typeface="Georgia"/>
              <a:cs typeface="Georgia"/>
            </a:endParaRPr>
          </a:p>
          <a:p>
            <a:pPr marL="527685" marR="96520" indent="-228600">
              <a:lnSpc>
                <a:spcPct val="101899"/>
              </a:lnSpc>
              <a:spcBef>
                <a:spcPts val="130"/>
              </a:spcBef>
              <a:buAutoNum type="arabicPeriod"/>
              <a:tabLst>
                <a:tab pos="528320" algn="l"/>
              </a:tabLst>
            </a:pPr>
            <a:r>
              <a:rPr dirty="0" sz="1100" spc="-55">
                <a:latin typeface="Arial"/>
                <a:cs typeface="Arial"/>
              </a:rPr>
              <a:t>From </a:t>
            </a:r>
            <a:r>
              <a:rPr dirty="0" sz="1100" spc="-70">
                <a:latin typeface="Arial"/>
                <a:cs typeface="Arial"/>
              </a:rPr>
              <a:t>each </a:t>
            </a:r>
            <a:r>
              <a:rPr dirty="0" sz="1100" spc="-50">
                <a:latin typeface="Arial"/>
                <a:cs typeface="Arial"/>
              </a:rPr>
              <a:t>selected </a:t>
            </a:r>
            <a:r>
              <a:rPr dirty="0" sz="1100" spc="-20">
                <a:latin typeface="Arial"/>
                <a:cs typeface="Arial"/>
              </a:rPr>
              <a:t>facility, </a:t>
            </a:r>
            <a:r>
              <a:rPr dirty="0" sz="1100" spc="-35">
                <a:latin typeface="Arial"/>
                <a:cs typeface="Arial"/>
              </a:rPr>
              <a:t>request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securely </a:t>
            </a:r>
            <a:r>
              <a:rPr dirty="0" sz="1100" spc="-20">
                <a:latin typeface="Arial"/>
                <a:cs typeface="Arial"/>
              </a:rPr>
              <a:t>transmitted </a:t>
            </a:r>
            <a:r>
              <a:rPr dirty="0" sz="1100" spc="-25">
                <a:latin typeface="Arial"/>
                <a:cs typeface="Arial"/>
              </a:rPr>
              <a:t>line listing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45" i="1">
                <a:latin typeface="Arial"/>
                <a:cs typeface="Arial"/>
              </a:rPr>
              <a:t>Clostridium </a:t>
            </a:r>
            <a:r>
              <a:rPr dirty="0" sz="1100" spc="-20" i="1">
                <a:latin typeface="Arial"/>
                <a:cs typeface="Arial"/>
              </a:rPr>
              <a:t>difficile  </a:t>
            </a:r>
            <a:r>
              <a:rPr dirty="0" sz="1100" spc="-25">
                <a:latin typeface="Arial"/>
                <a:cs typeface="Arial"/>
              </a:rPr>
              <a:t>stool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35">
                <a:latin typeface="Arial"/>
                <a:cs typeface="Arial"/>
              </a:rPr>
              <a:t>locations/ED/ </a:t>
            </a:r>
            <a:r>
              <a:rPr dirty="0" sz="1100" spc="-55">
                <a:latin typeface="Arial"/>
                <a:cs typeface="Arial"/>
              </a:rPr>
              <a:t>24 </a:t>
            </a:r>
            <a:r>
              <a:rPr dirty="0" sz="1100" spc="-25">
                <a:latin typeface="Arial"/>
                <a:cs typeface="Arial"/>
              </a:rPr>
              <a:t>hour </a:t>
            </a:r>
            <a:r>
              <a:rPr dirty="0" sz="1100" spc="-45">
                <a:latin typeface="Arial"/>
                <a:cs typeface="Arial"/>
              </a:rPr>
              <a:t>observations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entire </a:t>
            </a:r>
            <a:r>
              <a:rPr dirty="0" sz="1100" spc="-45">
                <a:latin typeface="Arial"/>
                <a:cs typeface="Arial"/>
              </a:rPr>
              <a:t>year, </a:t>
            </a:r>
            <a:r>
              <a:rPr dirty="0" sz="1100" spc="5">
                <a:latin typeface="Arial"/>
                <a:cs typeface="Arial"/>
              </a:rPr>
              <a:t>with </a:t>
            </a:r>
            <a:r>
              <a:rPr dirty="0" sz="1100" spc="-25">
                <a:latin typeface="Arial"/>
                <a:cs typeface="Arial"/>
              </a:rPr>
              <a:t>required  additional </a:t>
            </a:r>
            <a:r>
              <a:rPr dirty="0" sz="1100" spc="-50">
                <a:latin typeface="Arial"/>
                <a:cs typeface="Arial"/>
              </a:rPr>
              <a:t>variables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medical </a:t>
            </a:r>
            <a:r>
              <a:rPr dirty="0" sz="1100" spc="-30">
                <a:latin typeface="Arial"/>
                <a:cs typeface="Arial"/>
              </a:rPr>
              <a:t>record </a:t>
            </a:r>
            <a:r>
              <a:rPr dirty="0" sz="1100" spc="-15">
                <a:latin typeface="Arial"/>
                <a:cs typeface="Arial"/>
              </a:rPr>
              <a:t>identification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possible </a:t>
            </a:r>
            <a:r>
              <a:rPr dirty="0" sz="1100" spc="-40">
                <a:latin typeface="Arial"/>
                <a:cs typeface="Arial"/>
              </a:rPr>
              <a:t>matching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reports </a:t>
            </a:r>
            <a:r>
              <a:rPr dirty="0" sz="1100" spc="-105">
                <a:latin typeface="Arial"/>
                <a:cs typeface="Arial"/>
              </a:rPr>
              <a:t>(See</a:t>
            </a:r>
            <a:r>
              <a:rPr dirty="0" sz="11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Chapter </a:t>
            </a:r>
            <a:r>
              <a:rPr dirty="0" u="sng" sz="11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 action="ppaction://hlinksldjump"/>
              </a:rPr>
              <a:t> 3</a:t>
            </a:r>
            <a:r>
              <a:rPr dirty="0" sz="1100" spc="-55">
                <a:solidFill>
                  <a:srgbClr val="0000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recommended </a:t>
            </a:r>
            <a:r>
              <a:rPr dirty="0" sz="1100" spc="-25">
                <a:latin typeface="Arial"/>
                <a:cs typeface="Arial"/>
              </a:rPr>
              <a:t>line listing structure). </a:t>
            </a:r>
            <a:r>
              <a:rPr dirty="0" sz="1100" spc="-45">
                <a:latin typeface="Arial"/>
                <a:cs typeface="Arial"/>
              </a:rPr>
              <a:t>Facilities should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165">
                <a:latin typeface="Arial"/>
                <a:cs typeface="Arial"/>
              </a:rPr>
              <a:t>STRONGLY </a:t>
            </a:r>
            <a:r>
              <a:rPr dirty="0" sz="1100" spc="-55">
                <a:latin typeface="Arial"/>
                <a:cs typeface="Arial"/>
              </a:rPr>
              <a:t>encouraged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50">
                <a:latin typeface="Arial"/>
                <a:cs typeface="Arial"/>
              </a:rPr>
              <a:t>spreadsheet (e.g. </a:t>
            </a:r>
            <a:r>
              <a:rPr dirty="0" sz="1100" spc="-80">
                <a:latin typeface="Arial"/>
                <a:cs typeface="Arial"/>
              </a:rPr>
              <a:t>Excel)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format.</a:t>
            </a:r>
            <a:endParaRPr sz="1100">
              <a:latin typeface="Arial"/>
              <a:cs typeface="Arial"/>
            </a:endParaRPr>
          </a:p>
          <a:p>
            <a:pPr marL="527685" marR="215265" indent="-228600">
              <a:lnSpc>
                <a:spcPct val="100899"/>
              </a:lnSpc>
              <a:spcBef>
                <a:spcPts val="10"/>
              </a:spcBef>
              <a:buAutoNum type="arabicPeriod"/>
              <a:tabLst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Sort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line </a:t>
            </a:r>
            <a:r>
              <a:rPr dirty="0" sz="1100" spc="-30">
                <a:latin typeface="Arial"/>
                <a:cs typeface="Arial"/>
              </a:rPr>
              <a:t>listing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date. </a:t>
            </a:r>
            <a:r>
              <a:rPr dirty="0" sz="1100" spc="-85">
                <a:latin typeface="Arial"/>
                <a:cs typeface="Arial"/>
              </a:rPr>
              <a:t>Assign a </a:t>
            </a:r>
            <a:r>
              <a:rPr dirty="0" sz="1100" spc="-40">
                <a:latin typeface="Arial"/>
                <a:cs typeface="Arial"/>
              </a:rPr>
              <a:t>sequential </a:t>
            </a:r>
            <a:r>
              <a:rPr dirty="0" sz="1100" spc="-35">
                <a:latin typeface="Arial"/>
                <a:cs typeface="Arial"/>
              </a:rPr>
              <a:t>number </a:t>
            </a:r>
            <a:r>
              <a:rPr dirty="0" sz="1100" spc="-10">
                <a:latin typeface="Arial"/>
                <a:cs typeface="Arial"/>
              </a:rPr>
              <a:t>[1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X]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65">
                <a:latin typeface="Arial"/>
                <a:cs typeface="Arial"/>
              </a:rPr>
              <a:t>each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25">
                <a:latin typeface="Arial"/>
                <a:cs typeface="Arial"/>
              </a:rPr>
              <a:t>result </a:t>
            </a:r>
            <a:r>
              <a:rPr dirty="0" sz="1100" spc="-15">
                <a:latin typeface="Arial"/>
                <a:cs typeface="Arial"/>
              </a:rPr>
              <a:t>in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list.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70">
                <a:latin typeface="Arial"/>
                <a:cs typeface="Arial"/>
              </a:rPr>
              <a:t>used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0">
                <a:latin typeface="Arial"/>
                <a:cs typeface="Arial"/>
              </a:rPr>
              <a:t>random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40">
                <a:latin typeface="Arial"/>
                <a:cs typeface="Arial"/>
              </a:rPr>
              <a:t>selection.</a:t>
            </a:r>
            <a:endParaRPr sz="1100">
              <a:latin typeface="Arial"/>
              <a:cs typeface="Arial"/>
            </a:endParaRPr>
          </a:p>
          <a:p>
            <a:pPr marL="527685" marR="211454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40">
                <a:latin typeface="Arial"/>
                <a:cs typeface="Arial"/>
              </a:rPr>
              <a:t>Next </a:t>
            </a:r>
            <a:r>
              <a:rPr dirty="0" sz="1100" spc="-20">
                <a:latin typeface="Arial"/>
                <a:cs typeface="Arial"/>
              </a:rPr>
              <a:t>sort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list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0">
                <a:latin typeface="Arial"/>
                <a:cs typeface="Arial"/>
              </a:rPr>
              <a:t>patientID, </a:t>
            </a:r>
            <a:r>
              <a:rPr dirty="0" sz="1100" spc="-50">
                <a:latin typeface="Arial"/>
                <a:cs typeface="Arial"/>
              </a:rPr>
              <a:t>admission </a:t>
            </a:r>
            <a:r>
              <a:rPr dirty="0" sz="1100" spc="-35">
                <a:latin typeface="Arial"/>
                <a:cs typeface="Arial"/>
              </a:rPr>
              <a:t>date,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55">
                <a:latin typeface="Arial"/>
                <a:cs typeface="Arial"/>
              </a:rPr>
              <a:t>specimen </a:t>
            </a:r>
            <a:r>
              <a:rPr dirty="0" sz="1100" spc="-35">
                <a:latin typeface="Arial"/>
                <a:cs typeface="Arial"/>
              </a:rPr>
              <a:t>date.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40">
                <a:latin typeface="Arial"/>
                <a:cs typeface="Arial"/>
              </a:rPr>
              <a:t>allows </a:t>
            </a:r>
            <a:r>
              <a:rPr dirty="0" sz="1100" spc="-45">
                <a:latin typeface="Arial"/>
                <a:cs typeface="Arial"/>
              </a:rPr>
              <a:t>you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identify </a:t>
            </a:r>
            <a:r>
              <a:rPr dirty="0" sz="1100" spc="-30">
                <a:latin typeface="Arial"/>
                <a:cs typeface="Arial"/>
              </a:rPr>
              <a:t>individual  </a:t>
            </a:r>
            <a:r>
              <a:rPr dirty="0" sz="1100" spc="-60">
                <a:latin typeface="Arial"/>
                <a:cs typeface="Arial"/>
              </a:rPr>
              <a:t>episodes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(a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unique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admission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patientID)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determine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whether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is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only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one 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0">
                <a:latin typeface="Arial"/>
                <a:cs typeface="Arial"/>
              </a:rPr>
              <a:t>multiple </a:t>
            </a:r>
            <a:r>
              <a:rPr dirty="0" sz="1100" spc="-15">
                <a:latin typeface="Arial"/>
                <a:cs typeface="Arial"/>
              </a:rPr>
              <a:t>inpatient </a:t>
            </a:r>
            <a:r>
              <a:rPr dirty="0" sz="1100" spc="-120">
                <a:latin typeface="Arial"/>
                <a:cs typeface="Arial"/>
              </a:rPr>
              <a:t>CDI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35">
                <a:latin typeface="Arial"/>
                <a:cs typeface="Arial"/>
              </a:rPr>
              <a:t>during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care.</a:t>
            </a:r>
            <a:endParaRPr sz="1100">
              <a:latin typeface="Arial"/>
              <a:cs typeface="Arial"/>
            </a:endParaRPr>
          </a:p>
          <a:p>
            <a:pPr marL="527685" marR="177800" indent="-228600">
              <a:lnSpc>
                <a:spcPct val="101800"/>
              </a:lnSpc>
              <a:buAutoNum type="arabicPeriod"/>
              <a:tabLst>
                <a:tab pos="528320" algn="l"/>
              </a:tabLst>
            </a:pPr>
            <a:r>
              <a:rPr dirty="0" sz="1100" spc="-45">
                <a:latin typeface="Arial"/>
                <a:cs typeface="Arial"/>
              </a:rPr>
              <a:t>Divide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original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two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lists: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[A]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(created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by separating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out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first</a:t>
            </a:r>
            <a:r>
              <a:rPr dirty="0" sz="1100" spc="-65">
                <a:latin typeface="Arial"/>
                <a:cs typeface="Arial"/>
              </a:rPr>
              <a:t> specimens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during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  </a:t>
            </a:r>
            <a:r>
              <a:rPr dirty="0" sz="1100" spc="-35">
                <a:latin typeface="Arial"/>
                <a:cs typeface="Arial"/>
              </a:rPr>
              <a:t>unique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care)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5">
                <a:latin typeface="Arial"/>
                <a:cs typeface="Arial"/>
              </a:rPr>
              <a:t>[B] </a:t>
            </a:r>
            <a:r>
              <a:rPr dirty="0" sz="1100" spc="-20">
                <a:latin typeface="Arial"/>
                <a:cs typeface="Arial"/>
              </a:rPr>
              <a:t>non-first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 spc="-45">
                <a:latin typeface="Arial"/>
                <a:cs typeface="Arial"/>
              </a:rPr>
              <a:t>(by separating </a:t>
            </a:r>
            <a:r>
              <a:rPr dirty="0" sz="1100">
                <a:latin typeface="Arial"/>
                <a:cs typeface="Arial"/>
              </a:rPr>
              <a:t>out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 spc="-40">
                <a:latin typeface="Arial"/>
                <a:cs typeface="Arial"/>
              </a:rPr>
              <a:t>remaining </a:t>
            </a:r>
            <a:r>
              <a:rPr dirty="0" sz="1100" spc="-60">
                <a:latin typeface="Arial"/>
                <a:cs typeface="Arial"/>
              </a:rPr>
              <a:t>specimens).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60">
                <a:latin typeface="Arial"/>
                <a:cs typeface="Arial"/>
              </a:rPr>
              <a:t>may  </a:t>
            </a:r>
            <a:r>
              <a:rPr dirty="0" sz="1100" spc="-25">
                <a:latin typeface="Arial"/>
                <a:cs typeface="Arial"/>
              </a:rPr>
              <a:t>require </a:t>
            </a:r>
            <a:r>
              <a:rPr dirty="0" sz="1100" spc="-70">
                <a:latin typeface="Arial"/>
                <a:cs typeface="Arial"/>
              </a:rPr>
              <a:t>some </a:t>
            </a:r>
            <a:r>
              <a:rPr dirty="0" sz="1100" spc="-45">
                <a:latin typeface="Arial"/>
                <a:cs typeface="Arial"/>
              </a:rPr>
              <a:t>manual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sorting.</a:t>
            </a:r>
            <a:endParaRPr sz="1100">
              <a:latin typeface="Arial"/>
              <a:cs typeface="Arial"/>
            </a:endParaRPr>
          </a:p>
          <a:p>
            <a:pPr marL="527685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8320" algn="l"/>
              </a:tabLst>
            </a:pPr>
            <a:r>
              <a:rPr dirty="0" sz="1100" spc="-65">
                <a:latin typeface="Arial"/>
                <a:cs typeface="Arial"/>
              </a:rPr>
              <a:t>Begin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[B]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(non-first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specimens)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draw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random</a:t>
            </a:r>
            <a:r>
              <a:rPr dirty="0" sz="1100" spc="-60">
                <a:latin typeface="Arial"/>
                <a:cs typeface="Arial"/>
              </a:rPr>
              <a:t> sample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40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will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used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evaluate</a:t>
            </a:r>
            <a:endParaRPr sz="1100">
              <a:latin typeface="Arial"/>
              <a:cs typeface="Arial"/>
            </a:endParaRPr>
          </a:p>
          <a:p>
            <a:pPr marL="527685" marR="5080">
              <a:lnSpc>
                <a:spcPct val="101800"/>
              </a:lnSpc>
              <a:spcBef>
                <a:spcPts val="5"/>
              </a:spcBef>
            </a:pP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85">
                <a:latin typeface="Arial"/>
                <a:cs typeface="Arial"/>
              </a:rPr>
              <a:t>SELECTED </a:t>
            </a:r>
            <a:r>
              <a:rPr dirty="0" sz="1100" spc="-55">
                <a:latin typeface="Arial"/>
                <a:cs typeface="Arial"/>
              </a:rPr>
              <a:t>specimen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whether </a:t>
            </a:r>
            <a:r>
              <a:rPr dirty="0" sz="1100" spc="35">
                <a:latin typeface="Arial"/>
                <a:cs typeface="Arial"/>
              </a:rPr>
              <a:t>it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55">
                <a:latin typeface="Arial"/>
                <a:cs typeface="Arial"/>
              </a:rPr>
              <a:t>been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10">
                <a:latin typeface="Arial"/>
                <a:cs typeface="Arial"/>
              </a:rPr>
              <a:t>NHSN. </a:t>
            </a:r>
            <a:r>
              <a:rPr dirty="0" sz="1100" spc="-80">
                <a:latin typeface="Arial"/>
                <a:cs typeface="Arial"/>
              </a:rPr>
              <a:t>Sample </a:t>
            </a:r>
            <a:r>
              <a:rPr dirty="0" sz="1100" spc="-30">
                <a:latin typeface="Arial"/>
                <a:cs typeface="Arial"/>
              </a:rPr>
              <a:t>only </a:t>
            </a:r>
            <a:r>
              <a:rPr dirty="0" sz="1100" spc="-60">
                <a:latin typeface="Arial"/>
                <a:cs typeface="Arial"/>
              </a:rPr>
              <a:t>once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50">
                <a:latin typeface="Arial"/>
                <a:cs typeface="Arial"/>
              </a:rPr>
              <a:t>episode 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care.</a:t>
            </a:r>
            <a:endParaRPr sz="1100">
              <a:latin typeface="Arial"/>
              <a:cs typeface="Arial"/>
            </a:endParaRPr>
          </a:p>
          <a:p>
            <a:pPr marL="527685" marR="123189" indent="-228600">
              <a:lnSpc>
                <a:spcPts val="1340"/>
              </a:lnSpc>
              <a:spcBef>
                <a:spcPts val="40"/>
              </a:spcBef>
              <a:buAutoNum type="arabicPeriod" startAt="6"/>
              <a:tabLst>
                <a:tab pos="528320" algn="l"/>
              </a:tabLst>
            </a:pPr>
            <a:r>
              <a:rPr dirty="0" sz="1100" spc="-90">
                <a:latin typeface="Arial"/>
                <a:cs typeface="Arial"/>
              </a:rPr>
              <a:t>Use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list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[A]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(first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specimens)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draw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random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sample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20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specimens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identify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  </a:t>
            </a:r>
            <a:r>
              <a:rPr dirty="0" sz="1100" spc="-155">
                <a:latin typeface="Arial"/>
                <a:cs typeface="Arial"/>
              </a:rPr>
              <a:t>FIRST </a:t>
            </a:r>
            <a:r>
              <a:rPr dirty="0" sz="1100" spc="-165">
                <a:latin typeface="Arial"/>
                <a:cs typeface="Arial"/>
              </a:rPr>
              <a:t>REPORTABLE </a:t>
            </a:r>
            <a:r>
              <a:rPr dirty="0" sz="1100" spc="-85">
                <a:latin typeface="Arial"/>
                <a:cs typeface="Arial"/>
              </a:rPr>
              <a:t>LabID </a:t>
            </a:r>
            <a:r>
              <a:rPr dirty="0" sz="1100" spc="-60">
                <a:latin typeface="Arial"/>
                <a:cs typeface="Arial"/>
              </a:rPr>
              <a:t>Event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50">
                <a:latin typeface="Arial"/>
                <a:cs typeface="Arial"/>
              </a:rPr>
              <a:t>episode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care.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5">
                <a:latin typeface="Arial"/>
                <a:cs typeface="Arial"/>
              </a:rPr>
              <a:t>this </a:t>
            </a:r>
            <a:r>
              <a:rPr dirty="0" sz="1100" spc="-80">
                <a:latin typeface="Arial"/>
                <a:cs typeface="Arial"/>
              </a:rPr>
              <a:t>case, </a:t>
            </a:r>
            <a:r>
              <a:rPr dirty="0" sz="1100" spc="-35">
                <a:latin typeface="Arial"/>
                <a:cs typeface="Arial"/>
              </a:rPr>
              <a:t>validators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looking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evidence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30">
                <a:latin typeface="Arial"/>
                <a:cs typeface="Arial"/>
              </a:rPr>
              <a:t>toxin-positive </a:t>
            </a:r>
            <a:r>
              <a:rPr dirty="0" sz="1100" spc="-125">
                <a:latin typeface="Arial"/>
                <a:cs typeface="Arial"/>
              </a:rPr>
              <a:t>CDI </a:t>
            </a:r>
            <a:r>
              <a:rPr dirty="0" sz="1100" spc="-40">
                <a:latin typeface="Arial"/>
                <a:cs typeface="Arial"/>
              </a:rPr>
              <a:t>results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">
                <a:latin typeface="Arial"/>
                <a:cs typeface="Arial"/>
              </a:rPr>
              <a:t>not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inpatient list </a:t>
            </a:r>
            <a:r>
              <a:rPr dirty="0" sz="1100" spc="-5">
                <a:latin typeface="Arial"/>
                <a:cs typeface="Arial"/>
              </a:rPr>
              <a:t>but </a:t>
            </a:r>
            <a:r>
              <a:rPr dirty="0" sz="1100" spc="-30">
                <a:latin typeface="Arial"/>
                <a:cs typeface="Arial"/>
              </a:rPr>
              <a:t>which were </a:t>
            </a:r>
            <a:r>
              <a:rPr dirty="0" sz="1100" spc="-35">
                <a:latin typeface="Arial"/>
                <a:cs typeface="Arial"/>
              </a:rPr>
              <a:t>collected </a:t>
            </a:r>
            <a:r>
              <a:rPr dirty="0" sz="1100" spc="-30">
                <a:latin typeface="Arial"/>
                <a:cs typeface="Arial"/>
              </a:rPr>
              <a:t>on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admission 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60">
                <a:latin typeface="Arial"/>
                <a:cs typeface="Arial"/>
              </a:rPr>
              <a:t> 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affiliated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outpatient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other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ED/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24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hour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observation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during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admission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60">
                <a:latin typeface="Arial"/>
                <a:cs typeface="Arial"/>
              </a:rPr>
              <a:t> an  </a:t>
            </a:r>
            <a:r>
              <a:rPr dirty="0" sz="1100" spc="-30">
                <a:latin typeface="Arial"/>
                <a:cs typeface="Arial"/>
              </a:rPr>
              <a:t>eligible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specimen </a:t>
            </a:r>
            <a:r>
              <a:rPr dirty="0" sz="1100" spc="-15">
                <a:latin typeface="Arial"/>
                <a:cs typeface="Arial"/>
              </a:rPr>
              <a:t>from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same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within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prior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14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days.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52" y="8532621"/>
            <a:ext cx="6082030" cy="39941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275"/>
              </a:lnSpc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Before requesting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medical records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or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other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for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audit,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download </a:t>
            </a:r>
            <a:r>
              <a:rPr dirty="0" sz="1100" spc="-105" b="1">
                <a:solidFill>
                  <a:srgbClr val="1F487C"/>
                </a:solidFill>
                <a:latin typeface="Trebuchet MS"/>
                <a:cs typeface="Trebuchet MS"/>
              </a:rPr>
              <a:t>(“freeze”) </a:t>
            </a: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the</a:t>
            </a:r>
            <a:r>
              <a:rPr dirty="0" sz="1100" spc="-24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70" b="1">
                <a:solidFill>
                  <a:srgbClr val="1F487C"/>
                </a:solidFill>
                <a:latin typeface="Trebuchet MS"/>
                <a:cs typeface="Trebuchet MS"/>
              </a:rPr>
              <a:t>facility’s</a:t>
            </a:r>
            <a:endParaRPr sz="11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225"/>
              </a:spcBef>
            </a:pPr>
            <a:r>
              <a:rPr dirty="0" sz="1100" spc="-65" b="1">
                <a:solidFill>
                  <a:srgbClr val="1F487C"/>
                </a:solidFill>
                <a:latin typeface="Trebuchet MS"/>
                <a:cs typeface="Trebuchet MS"/>
              </a:rPr>
              <a:t>reported </a:t>
            </a:r>
            <a:r>
              <a:rPr dirty="0" sz="1100" spc="-50" b="1">
                <a:solidFill>
                  <a:srgbClr val="1F487C"/>
                </a:solidFill>
                <a:latin typeface="Trebuchet MS"/>
                <a:cs typeface="Trebuchet MS"/>
              </a:rPr>
              <a:t>data </a:t>
            </a:r>
            <a:r>
              <a:rPr dirty="0" sz="1100" spc="-60" b="1">
                <a:solidFill>
                  <a:srgbClr val="1F487C"/>
                </a:solidFill>
                <a:latin typeface="Trebuchet MS"/>
                <a:cs typeface="Trebuchet MS"/>
              </a:rPr>
              <a:t>from</a:t>
            </a:r>
            <a:r>
              <a:rPr dirty="0" sz="1100" spc="-16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100" spc="-30" b="1">
                <a:solidFill>
                  <a:srgbClr val="1F487C"/>
                </a:solidFill>
                <a:latin typeface="Trebuchet MS"/>
                <a:cs typeface="Trebuchet MS"/>
              </a:rPr>
              <a:t>NHSN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734060"/>
            <a:ext cx="61499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50" b="1">
                <a:solidFill>
                  <a:srgbClr val="4F81BC"/>
                </a:solidFill>
                <a:latin typeface="Georgia"/>
                <a:cs typeface="Georgia"/>
              </a:rPr>
              <a:t>1.4: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Sample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Letter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Requesting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Availability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of Medical Records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for</a:t>
            </a:r>
            <a:r>
              <a:rPr dirty="0" sz="1300" spc="-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Audit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383" y="9077655"/>
            <a:ext cx="12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r>
              <a:rPr dirty="0" sz="1100" spc="-5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48" y="979932"/>
            <a:ext cx="6853555" cy="2247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75715">
              <a:lnSpc>
                <a:spcPts val="1639"/>
              </a:lnSpc>
            </a:pP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customize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this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template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meet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your state’s</a:t>
            </a:r>
            <a:r>
              <a:rPr dirty="0" sz="1400" spc="-32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510030"/>
            <a:ext cx="6212840" cy="273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latin typeface="Arial"/>
                <a:cs typeface="Arial"/>
              </a:rPr>
              <a:t>Dear </a:t>
            </a:r>
            <a:r>
              <a:rPr dirty="0" sz="1100" spc="-50">
                <a:latin typeface="Arial"/>
                <a:cs typeface="Arial"/>
              </a:rPr>
              <a:t>[</a:t>
            </a:r>
            <a:r>
              <a:rPr dirty="0" sz="1100" spc="-50" i="1">
                <a:latin typeface="Arial"/>
                <a:cs typeface="Arial"/>
              </a:rPr>
              <a:t>Name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60" i="1">
                <a:latin typeface="Arial"/>
                <a:cs typeface="Arial"/>
              </a:rPr>
              <a:t> IP</a:t>
            </a:r>
            <a:r>
              <a:rPr dirty="0" sz="1100" spc="-6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985"/>
              </a:spcBef>
            </a:pPr>
            <a:r>
              <a:rPr dirty="0" sz="1100" spc="-110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discussed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letter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[date],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[</a:t>
            </a:r>
            <a:r>
              <a:rPr dirty="0" sz="1100" spc="-55" i="1">
                <a:latin typeface="Arial"/>
                <a:cs typeface="Arial"/>
              </a:rPr>
              <a:t>Name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Health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Department]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plans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audit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surveillance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practices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healthcare-associated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multiple </a:t>
            </a:r>
            <a:r>
              <a:rPr dirty="0" sz="1100" spc="-45">
                <a:latin typeface="Arial"/>
                <a:cs typeface="Arial"/>
              </a:rPr>
              <a:t>hospitals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25">
                <a:latin typeface="Arial"/>
                <a:cs typeface="Arial"/>
              </a:rPr>
              <a:t>your own. </a:t>
            </a:r>
            <a:r>
              <a:rPr dirty="0" sz="1100" spc="-70">
                <a:latin typeface="Arial"/>
                <a:cs typeface="Arial"/>
              </a:rPr>
              <a:t>Thank 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assistance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procuring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required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line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listings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record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selection.</a:t>
            </a:r>
            <a:endParaRPr sz="1100">
              <a:latin typeface="Arial"/>
              <a:cs typeface="Arial"/>
            </a:endParaRPr>
          </a:p>
          <a:p>
            <a:pPr marL="12700" marR="11430">
              <a:lnSpc>
                <a:spcPct val="117300"/>
              </a:lnSpc>
              <a:spcBef>
                <a:spcPts val="985"/>
              </a:spcBef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 list </a:t>
            </a:r>
            <a:r>
              <a:rPr dirty="0" sz="1100" spc="-30">
                <a:latin typeface="Arial"/>
                <a:cs typeface="Arial"/>
              </a:rPr>
              <a:t>below, </a:t>
            </a:r>
            <a:r>
              <a:rPr dirty="0" sz="1100" spc="-35">
                <a:latin typeface="Arial"/>
                <a:cs typeface="Arial"/>
              </a:rPr>
              <a:t>we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15">
                <a:latin typeface="Arial"/>
                <a:cs typeface="Arial"/>
              </a:rPr>
              <a:t>identified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90">
                <a:latin typeface="Arial"/>
                <a:cs typeface="Arial"/>
              </a:rPr>
              <a:t>[XXX] </a:t>
            </a:r>
            <a:r>
              <a:rPr dirty="0" sz="1100" spc="-45">
                <a:latin typeface="Arial"/>
                <a:cs typeface="Arial"/>
              </a:rPr>
              <a:t>medical records </a:t>
            </a:r>
            <a:r>
              <a:rPr dirty="0" sz="1100" spc="-40">
                <a:latin typeface="Arial"/>
                <a:cs typeface="Arial"/>
              </a:rPr>
              <a:t>we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 spc="-30">
                <a:latin typeface="Arial"/>
                <a:cs typeface="Arial"/>
              </a:rPr>
              <a:t>like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review during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audit,  </a:t>
            </a:r>
            <a:r>
              <a:rPr dirty="0" sz="1100" spc="-55">
                <a:latin typeface="Arial"/>
                <a:cs typeface="Arial"/>
              </a:rPr>
              <a:t>scheduled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[date(s)]. </a:t>
            </a:r>
            <a:r>
              <a:rPr dirty="0" sz="1100" spc="-70">
                <a:latin typeface="Arial"/>
                <a:cs typeface="Arial"/>
              </a:rPr>
              <a:t>We </a:t>
            </a:r>
            <a:r>
              <a:rPr dirty="0" sz="1100" spc="-40">
                <a:latin typeface="Arial"/>
                <a:cs typeface="Arial"/>
              </a:rPr>
              <a:t>appreciate </a:t>
            </a:r>
            <a:r>
              <a:rPr dirty="0" sz="1100" spc="-25">
                <a:latin typeface="Arial"/>
                <a:cs typeface="Arial"/>
              </a:rPr>
              <a:t>your </a:t>
            </a:r>
            <a:r>
              <a:rPr dirty="0" sz="1100" spc="-70">
                <a:latin typeface="Arial"/>
                <a:cs typeface="Arial"/>
              </a:rPr>
              <a:t>assistance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60">
                <a:latin typeface="Arial"/>
                <a:cs typeface="Arial"/>
              </a:rPr>
              <a:t>assuring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5">
                <a:latin typeface="Arial"/>
                <a:cs typeface="Arial"/>
              </a:rPr>
              <a:t>our </a:t>
            </a:r>
            <a:r>
              <a:rPr dirty="0" sz="1100" spc="-35">
                <a:latin typeface="Arial"/>
                <a:cs typeface="Arial"/>
              </a:rPr>
              <a:t>team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[X] </a:t>
            </a:r>
            <a:r>
              <a:rPr dirty="0" sz="1100" spc="-40">
                <a:latin typeface="Arial"/>
                <a:cs typeface="Arial"/>
              </a:rPr>
              <a:t>reviewers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65">
                <a:latin typeface="Arial"/>
                <a:cs typeface="Arial"/>
              </a:rPr>
              <a:t>have  </a:t>
            </a:r>
            <a:r>
              <a:rPr dirty="0" sz="1100" spc="-95">
                <a:latin typeface="Arial"/>
                <a:cs typeface="Arial"/>
              </a:rPr>
              <a:t>access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adequate </a:t>
            </a:r>
            <a:r>
              <a:rPr dirty="0" sz="1100" spc="-30">
                <a:latin typeface="Arial"/>
                <a:cs typeface="Arial"/>
              </a:rPr>
              <a:t>working </a:t>
            </a:r>
            <a:r>
              <a:rPr dirty="0" sz="1100" spc="-75">
                <a:latin typeface="Arial"/>
                <a:cs typeface="Arial"/>
              </a:rPr>
              <a:t>space, </a:t>
            </a:r>
            <a:r>
              <a:rPr dirty="0" sz="1100" spc="-65">
                <a:latin typeface="Arial"/>
                <a:cs typeface="Arial"/>
              </a:rPr>
              <a:t>any </a:t>
            </a:r>
            <a:r>
              <a:rPr dirty="0" sz="1100" spc="-75">
                <a:latin typeface="Arial"/>
                <a:cs typeface="Arial"/>
              </a:rPr>
              <a:t>necessary </a:t>
            </a:r>
            <a:r>
              <a:rPr dirty="0" sz="1100" spc="-60">
                <a:latin typeface="Arial"/>
                <a:cs typeface="Arial"/>
              </a:rPr>
              <a:t>system passwords,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45">
                <a:latin typeface="Arial"/>
                <a:cs typeface="Arial"/>
              </a:rPr>
              <a:t>records </a:t>
            </a:r>
            <a:r>
              <a:rPr dirty="0" sz="1100" spc="-35">
                <a:latin typeface="Arial"/>
                <a:cs typeface="Arial"/>
              </a:rPr>
              <a:t>when we </a:t>
            </a:r>
            <a:r>
              <a:rPr dirty="0" sz="1100" spc="-20">
                <a:latin typeface="Arial"/>
                <a:cs typeface="Arial"/>
              </a:rPr>
              <a:t>visit. </a:t>
            </a:r>
            <a:r>
              <a:rPr dirty="0" sz="1100">
                <a:latin typeface="Arial"/>
                <a:cs typeface="Arial"/>
              </a:rPr>
              <a:t>If  </a:t>
            </a:r>
            <a:r>
              <a:rPr dirty="0" sz="1100" spc="-25">
                <a:latin typeface="Arial"/>
                <a:cs typeface="Arial"/>
              </a:rPr>
              <a:t>your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healthcare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has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conversion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electronic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medical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record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system,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  </a:t>
            </a:r>
            <a:r>
              <a:rPr dirty="0" sz="1100" spc="-50">
                <a:latin typeface="Arial"/>
                <a:cs typeface="Arial"/>
              </a:rPr>
              <a:t>need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70">
                <a:latin typeface="Arial"/>
                <a:cs typeface="Arial"/>
              </a:rPr>
              <a:t>means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80">
                <a:latin typeface="Arial"/>
                <a:cs typeface="Arial"/>
              </a:rPr>
              <a:t>accessing </a:t>
            </a:r>
            <a:r>
              <a:rPr dirty="0" sz="1100" spc="-45">
                <a:latin typeface="Arial"/>
                <a:cs typeface="Arial"/>
              </a:rPr>
              <a:t>these records </a:t>
            </a:r>
            <a:r>
              <a:rPr dirty="0" sz="1100" spc="-35">
                <a:latin typeface="Arial"/>
                <a:cs typeface="Arial"/>
              </a:rPr>
              <a:t>including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30">
                <a:latin typeface="Arial"/>
                <a:cs typeface="Arial"/>
              </a:rPr>
              <a:t>diagnostic/laboratory </a:t>
            </a:r>
            <a:r>
              <a:rPr dirty="0" sz="1100" spc="-40">
                <a:latin typeface="Arial"/>
                <a:cs typeface="Arial"/>
              </a:rPr>
              <a:t>results, </a:t>
            </a:r>
            <a:r>
              <a:rPr dirty="0" sz="1100" spc="-35">
                <a:latin typeface="Arial"/>
                <a:cs typeface="Arial"/>
              </a:rPr>
              <a:t>clinical </a:t>
            </a:r>
            <a:r>
              <a:rPr dirty="0" sz="1100" spc="-30">
                <a:latin typeface="Arial"/>
                <a:cs typeface="Arial"/>
              </a:rPr>
              <a:t>documentation, 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114">
                <a:latin typeface="Arial"/>
                <a:cs typeface="Arial"/>
              </a:rPr>
              <a:t>ICD-10-PCS </a:t>
            </a:r>
            <a:r>
              <a:rPr dirty="0" sz="1100" spc="-70">
                <a:latin typeface="Arial"/>
                <a:cs typeface="Arial"/>
              </a:rPr>
              <a:t>codes </a:t>
            </a:r>
            <a:r>
              <a:rPr dirty="0" sz="1100" spc="-30">
                <a:latin typeface="Arial"/>
                <a:cs typeface="Arial"/>
              </a:rPr>
              <a:t>related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50">
                <a:latin typeface="Arial"/>
                <a:cs typeface="Arial"/>
              </a:rPr>
              <a:t>these </a:t>
            </a:r>
            <a:r>
              <a:rPr dirty="0" sz="1100" spc="-30">
                <a:latin typeface="Arial"/>
                <a:cs typeface="Arial"/>
              </a:rPr>
              <a:t>patients during </a:t>
            </a:r>
            <a:r>
              <a:rPr dirty="0" sz="1100" spc="-15">
                <a:latin typeface="Arial"/>
                <a:cs typeface="Arial"/>
              </a:rPr>
              <a:t>our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visit.</a:t>
            </a:r>
            <a:endParaRPr sz="1100">
              <a:latin typeface="Arial"/>
              <a:cs typeface="Arial"/>
            </a:endParaRPr>
          </a:p>
          <a:p>
            <a:pPr marL="12700" marR="428625">
              <a:lnSpc>
                <a:spcPct val="118200"/>
              </a:lnSpc>
              <a:spcBef>
                <a:spcPts val="969"/>
              </a:spcBef>
            </a:pPr>
            <a:r>
              <a:rPr dirty="0" sz="1100" spc="-60">
                <a:latin typeface="Arial"/>
                <a:cs typeface="Arial"/>
              </a:rPr>
              <a:t>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look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forward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visiting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facility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working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person.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questions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arise,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can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be  </a:t>
            </a:r>
            <a:r>
              <a:rPr dirty="0" sz="1100" spc="-50">
                <a:latin typeface="Arial"/>
                <a:cs typeface="Arial"/>
              </a:rPr>
              <a:t>reached </a:t>
            </a:r>
            <a:r>
              <a:rPr dirty="0" sz="1100" spc="-10">
                <a:latin typeface="Arial"/>
                <a:cs typeface="Arial"/>
              </a:rPr>
              <a:t>at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following </a:t>
            </a:r>
            <a:r>
              <a:rPr dirty="0" sz="1100" spc="-35">
                <a:latin typeface="Arial"/>
                <a:cs typeface="Arial"/>
              </a:rPr>
              <a:t>number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114">
                <a:latin typeface="Arial"/>
                <a:cs typeface="Arial"/>
              </a:rPr>
              <a:t>[XXX-XXX-XXXX]: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68263"/>
            <a:ext cx="6487160" cy="144081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</a:t>
            </a:r>
            <a:r>
              <a:rPr dirty="0" sz="1100" spc="2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ts val="1910"/>
              </a:lnSpc>
              <a:spcBef>
                <a:spcPts val="135"/>
              </a:spcBef>
            </a:pP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600" spc="-100" b="1">
                <a:solidFill>
                  <a:srgbClr val="4F81BC"/>
                </a:solidFill>
                <a:latin typeface="Georgia"/>
                <a:cs typeface="Georgia"/>
              </a:rPr>
              <a:t>2: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Surveillance</a:t>
            </a:r>
            <a:r>
              <a:rPr dirty="0" sz="1600" spc="6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Surveys</a:t>
            </a:r>
            <a:endParaRPr sz="1600">
              <a:latin typeface="Georgia"/>
              <a:cs typeface="Georgia"/>
            </a:endParaRPr>
          </a:p>
          <a:p>
            <a:pPr marL="102235">
              <a:lnSpc>
                <a:spcPts val="1310"/>
              </a:lnSpc>
            </a:pPr>
            <a:r>
              <a:rPr dirty="0" sz="1100" spc="-65">
                <a:latin typeface="Arial"/>
                <a:cs typeface="Arial"/>
              </a:rPr>
              <a:t>(Designed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Surveillance</a:t>
            </a:r>
            <a:r>
              <a:rPr dirty="0" sz="1100" spc="-23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Processes)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>
                <a:solidFill>
                  <a:srgbClr val="4F81BC"/>
                </a:solidFill>
                <a:latin typeface="Georgia"/>
                <a:cs typeface="Georgia"/>
              </a:rPr>
              <a:t>2.1: </a:t>
            </a:r>
            <a:r>
              <a:rPr dirty="0" sz="1300" spc="-80">
                <a:solidFill>
                  <a:srgbClr val="4F81BC"/>
                </a:solidFill>
                <a:latin typeface="Georgia"/>
                <a:cs typeface="Georgia"/>
              </a:rPr>
              <a:t>CLABSI/CAUTI </a:t>
            </a:r>
            <a:r>
              <a:rPr dirty="0" sz="1300" spc="-25">
                <a:solidFill>
                  <a:srgbClr val="4F81BC"/>
                </a:solidFill>
                <a:latin typeface="Georgia"/>
                <a:cs typeface="Georgia"/>
              </a:rPr>
              <a:t>Surveillance Coordinator</a:t>
            </a:r>
            <a:r>
              <a:rPr dirty="0" sz="1300" spc="20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5">
                <a:solidFill>
                  <a:srgbClr val="4F81BC"/>
                </a:solidFill>
                <a:latin typeface="Georgia"/>
                <a:cs typeface="Georgia"/>
              </a:rPr>
              <a:t>Survey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05" b="1">
                <a:solidFill>
                  <a:srgbClr val="4F81BC"/>
                </a:solidFill>
                <a:latin typeface="Georgia"/>
                <a:cs typeface="Georgia"/>
              </a:rPr>
              <a:t>OrgID </a:t>
            </a:r>
            <a:r>
              <a:rPr dirty="0" sz="1100" spc="35" b="1">
                <a:solidFill>
                  <a:srgbClr val="4F81BC"/>
                </a:solidFill>
                <a:latin typeface="Georgia"/>
                <a:cs typeface="Georgia"/>
              </a:rPr>
              <a:t>/ </a:t>
            </a:r>
            <a:r>
              <a:rPr dirty="0" sz="1100" spc="-110" b="1">
                <a:solidFill>
                  <a:srgbClr val="4F81BC"/>
                </a:solidFill>
                <a:latin typeface="Georgia"/>
                <a:cs typeface="Georgia"/>
              </a:rPr>
              <a:t>Name </a:t>
            </a:r>
            <a:r>
              <a:rPr dirty="0" sz="1100" spc="-80" b="1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Hospital </a:t>
            </a:r>
            <a:r>
              <a:rPr dirty="0" sz="1100" spc="-370" b="1">
                <a:solidFill>
                  <a:srgbClr val="4F81BC"/>
                </a:solidFill>
                <a:latin typeface="Georgia"/>
                <a:cs typeface="Georgia"/>
              </a:rPr>
              <a:t>__________________________________________________________</a:t>
            </a:r>
            <a:r>
              <a:rPr dirty="0" sz="1100" spc="-2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75" b="1">
                <a:solidFill>
                  <a:srgbClr val="4F81BC"/>
                </a:solidFill>
                <a:latin typeface="Georgia"/>
                <a:cs typeface="Georgia"/>
              </a:rPr>
              <a:t>Date of Survey</a:t>
            </a:r>
            <a:r>
              <a:rPr dirty="0" sz="1100" spc="-19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370" b="1">
                <a:solidFill>
                  <a:srgbClr val="4F81BC"/>
                </a:solidFill>
                <a:latin typeface="Georgia"/>
                <a:cs typeface="Georgia"/>
              </a:rPr>
              <a:t>________________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7813" y="7061581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2"/>
                </a:moveTo>
                <a:lnTo>
                  <a:pt x="141732" y="141732"/>
                </a:lnTo>
                <a:lnTo>
                  <a:pt x="141732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7813" y="7232268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07813" y="7403033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2036"/>
                </a:moveTo>
                <a:lnTo>
                  <a:pt x="141732" y="142036"/>
                </a:lnTo>
                <a:lnTo>
                  <a:pt x="141732" y="0"/>
                </a:lnTo>
                <a:lnTo>
                  <a:pt x="0" y="0"/>
                </a:lnTo>
                <a:lnTo>
                  <a:pt x="0" y="1420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7813" y="7580121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07813" y="7750809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2"/>
                </a:moveTo>
                <a:lnTo>
                  <a:pt x="141732" y="141732"/>
                </a:lnTo>
                <a:lnTo>
                  <a:pt x="141732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07813" y="7921497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07813" y="8098281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2"/>
                </a:moveTo>
                <a:lnTo>
                  <a:pt x="141732" y="141732"/>
                </a:lnTo>
                <a:lnTo>
                  <a:pt x="141732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07813" y="8268969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7813" y="8438133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2"/>
                </a:moveTo>
                <a:lnTo>
                  <a:pt x="141732" y="141732"/>
                </a:lnTo>
                <a:lnTo>
                  <a:pt x="141732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7200" y="1800098"/>
          <a:ext cx="6863080" cy="715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60"/>
                <a:gridCol w="3883660"/>
                <a:gridCol w="2286635"/>
              </a:tblGrid>
              <a:tr h="1765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5" i="1">
                          <a:latin typeface="Arial"/>
                          <a:cs typeface="Arial"/>
                        </a:rPr>
                        <a:t>Instructions: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Administer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survey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person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oversees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NSHN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surveillance and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counting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1. Which best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describes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facility’s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counters?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apply)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provided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Peer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(person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previously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counted)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trains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staff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provided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Training by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online training)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Annual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updates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provided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(describe):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2.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conduct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periodic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spot-checks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otherwise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validate 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counts?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1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apply)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when we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counter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concerns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05">
                          <a:latin typeface="Arial"/>
                          <a:cs typeface="Arial"/>
                        </a:rPr>
                        <a:t>Yes,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routinely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3. Which best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describes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own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surveillance?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2016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Modules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Taken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CDC-sponsored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webinar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(live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on-line)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indent="-125095">
                        <a:lnSpc>
                          <a:spcPts val="1275"/>
                        </a:lnSpc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4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4945" indent="-12509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100" spc="-7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CDC-sponsored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on-line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case-studies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indent="-125095">
                        <a:lnSpc>
                          <a:spcPts val="1275"/>
                        </a:lnSpc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4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4945" indent="-12509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100" spc="-7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CDC-sponsored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online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self-paced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interactive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multimedia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instruction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trainings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indent="-125095">
                        <a:lnSpc>
                          <a:spcPts val="1275"/>
                        </a:lnSpc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4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4945" indent="-12509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100" spc="-7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State-sponsored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event(s)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indent="-125095">
                        <a:lnSpc>
                          <a:spcPts val="1275"/>
                        </a:lnSpc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45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4945" indent="-12509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Font typeface="Wingdings"/>
                        <a:buChar char=""/>
                        <a:tabLst>
                          <a:tab pos="195580" algn="l"/>
                        </a:tabLst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100" spc="-7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(describe):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4. Which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staff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member(s)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is/are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entering 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CLABSI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(numerator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events)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NHSN?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275"/>
                        </a:lnSpc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2415" marR="1115060">
                        <a:lnSpc>
                          <a:spcPts val="1350"/>
                        </a:lnSpc>
                        <a:spcBef>
                          <a:spcPts val="45"/>
                        </a:spcBef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Clerical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support  Other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5. Which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staff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member(s)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is/are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entering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(numerator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events)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NHSN?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275"/>
                        </a:lnSpc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2415" marR="1114425">
                        <a:lnSpc>
                          <a:spcPct val="101800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Clerical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support  Other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6.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entered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checked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errors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validated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analysis?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275"/>
                        </a:lnSpc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2415" marR="1779270">
                        <a:lnSpc>
                          <a:spcPct val="100899"/>
                        </a:lnSpc>
                        <a:spcBef>
                          <a:spcPts val="10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No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3">
                  <a:txBody>
                    <a:bodyPr/>
                    <a:lstStyle/>
                    <a:p>
                      <a:pPr marL="757555">
                        <a:lnSpc>
                          <a:spcPts val="1290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a.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describe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done: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31800" y="9058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380491"/>
            <a:ext cx="4881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96463" y="931113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2036"/>
                </a:moveTo>
                <a:lnTo>
                  <a:pt x="141732" y="142036"/>
                </a:lnTo>
                <a:lnTo>
                  <a:pt x="141732" y="0"/>
                </a:lnTo>
                <a:lnTo>
                  <a:pt x="0" y="0"/>
                </a:lnTo>
                <a:lnTo>
                  <a:pt x="0" y="1420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96463" y="1272794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96463" y="1443482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96463" y="1784857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96463" y="2124710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96463" y="2813557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96463" y="2984245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1731"/>
                </a:moveTo>
                <a:lnTo>
                  <a:pt x="141732" y="141731"/>
                </a:lnTo>
                <a:lnTo>
                  <a:pt x="14173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96463" y="3155010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142036"/>
                </a:moveTo>
                <a:lnTo>
                  <a:pt x="141732" y="142036"/>
                </a:lnTo>
                <a:lnTo>
                  <a:pt x="141732" y="0"/>
                </a:lnTo>
                <a:lnTo>
                  <a:pt x="0" y="0"/>
                </a:lnTo>
                <a:lnTo>
                  <a:pt x="0" y="1420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7200" y="912875"/>
          <a:ext cx="6863080" cy="3777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665"/>
                <a:gridCol w="4199254"/>
              </a:tblGrid>
              <a:tr h="1882139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7.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many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persons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typically review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440690">
                        <a:lnSpc>
                          <a:spcPct val="10180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medical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record before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NHSN?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reviewer typically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decides,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internal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second</a:t>
                      </a:r>
                      <a:r>
                        <a:rPr dirty="0" sz="11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reviewer)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adjudication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4320" marR="220979">
                        <a:lnSpc>
                          <a:spcPct val="10180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persons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typically review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agree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reporting 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reviewer typically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decides,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external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(e.g.</a:t>
                      </a:r>
                      <a:r>
                        <a:rPr dirty="0" sz="11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CDC)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adjudication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203835" indent="202565">
                        <a:lnSpc>
                          <a:spcPct val="100899"/>
                        </a:lnSpc>
                        <a:spcBef>
                          <a:spcPts val="10"/>
                        </a:spcBef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Approval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physician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administrator)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 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reported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(explain):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951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8.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ever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pressure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(e.g.;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administrators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physicians)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2870">
                        <a:lnSpc>
                          <a:spcPct val="1018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CLABSI,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(or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NHSN)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event?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1275"/>
                        </a:lnSpc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6070" marR="3474720" indent="-32384">
                        <a:lnSpc>
                          <a:spcPts val="1350"/>
                        </a:lnSpc>
                        <a:spcBef>
                          <a:spcPts val="45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No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sur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R="3448050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Comment: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marL="299720" marR="223520" indent="-228600">
                        <a:lnSpc>
                          <a:spcPts val="133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9.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cases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ambiguity,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makes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final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decision regarding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60020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determination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whether</a:t>
                      </a:r>
                      <a:r>
                        <a:rPr dirty="0" sz="11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infection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reported?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431800" y="9058986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z="1000" spc="-85" b="1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61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092" y="665479"/>
            <a:ext cx="45688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Abbreviations,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Terms,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Acronyms Used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in 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this</a:t>
            </a:r>
            <a:r>
              <a:rPr dirty="0" sz="1300" spc="3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Document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704" y="908303"/>
            <a:ext cx="927100" cy="12700"/>
          </a:xfrm>
          <a:custGeom>
            <a:avLst/>
            <a:gdLst/>
            <a:ahLst/>
            <a:cxnLst/>
            <a:rect l="l" t="t" r="r" b="b"/>
            <a:pathLst>
              <a:path w="927100" h="12700">
                <a:moveTo>
                  <a:pt x="0" y="12192"/>
                </a:moveTo>
                <a:lnTo>
                  <a:pt x="926591" y="12192"/>
                </a:lnTo>
                <a:lnTo>
                  <a:pt x="9265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3438" y="914400"/>
            <a:ext cx="5142865" cy="0"/>
          </a:xfrm>
          <a:custGeom>
            <a:avLst/>
            <a:gdLst/>
            <a:ahLst/>
            <a:cxnLst/>
            <a:rect l="l" t="t" r="r" b="b"/>
            <a:pathLst>
              <a:path w="5142865" h="0">
                <a:moveTo>
                  <a:pt x="0" y="0"/>
                </a:moveTo>
                <a:lnTo>
                  <a:pt x="514286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704" y="920445"/>
            <a:ext cx="925194" cy="366395"/>
          </a:xfrm>
          <a:custGeom>
            <a:avLst/>
            <a:gdLst/>
            <a:ahLst/>
            <a:cxnLst/>
            <a:rect l="l" t="t" r="r" b="b"/>
            <a:pathLst>
              <a:path w="925194" h="366394">
                <a:moveTo>
                  <a:pt x="0" y="366064"/>
                </a:moveTo>
                <a:lnTo>
                  <a:pt x="925068" y="366064"/>
                </a:lnTo>
                <a:lnTo>
                  <a:pt x="925068" y="0"/>
                </a:lnTo>
                <a:lnTo>
                  <a:pt x="0" y="0"/>
                </a:lnTo>
                <a:lnTo>
                  <a:pt x="0" y="3660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3284" y="920445"/>
            <a:ext cx="789940" cy="156210"/>
          </a:xfrm>
          <a:custGeom>
            <a:avLst/>
            <a:gdLst/>
            <a:ahLst/>
            <a:cxnLst/>
            <a:rect l="l" t="t" r="r" b="b"/>
            <a:pathLst>
              <a:path w="789939" h="156209">
                <a:moveTo>
                  <a:pt x="0" y="155752"/>
                </a:moveTo>
                <a:lnTo>
                  <a:pt x="789432" y="155752"/>
                </a:lnTo>
                <a:lnTo>
                  <a:pt x="789432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83284" y="901700"/>
            <a:ext cx="403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35" b="1">
                <a:latin typeface="Trebuchet MS"/>
                <a:cs typeface="Trebuchet MS"/>
              </a:rPr>
              <a:t>A</a:t>
            </a:r>
            <a:r>
              <a:rPr dirty="0" sz="1000" spc="-40" b="1">
                <a:latin typeface="Trebuchet MS"/>
                <a:cs typeface="Trebuchet MS"/>
              </a:rPr>
              <a:t>B</a:t>
            </a:r>
            <a:r>
              <a:rPr dirty="0" sz="1000" spc="-80" b="1">
                <a:latin typeface="Trebuchet MS"/>
                <a:cs typeface="Trebuchet MS"/>
              </a:rPr>
              <a:t>U</a:t>
            </a:r>
            <a:r>
              <a:rPr dirty="0" sz="1000" spc="-75" b="1">
                <a:latin typeface="Trebuchet MS"/>
                <a:cs typeface="Trebuchet MS"/>
              </a:rPr>
              <a:t>T</a:t>
            </a:r>
            <a:r>
              <a:rPr dirty="0" sz="1000" spc="-10" b="1">
                <a:latin typeface="Trebuchet MS"/>
                <a:cs typeface="Trebuchet MS"/>
              </a:rPr>
              <a:t>I</a:t>
            </a:r>
            <a:r>
              <a:rPr dirty="0" sz="1000" spc="60" b="1">
                <a:latin typeface="Trebuchet MS"/>
                <a:cs typeface="Trebuchet MS"/>
              </a:rPr>
              <a:t>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9722" y="920445"/>
            <a:ext cx="5156835" cy="366395"/>
          </a:xfrm>
          <a:custGeom>
            <a:avLst/>
            <a:gdLst/>
            <a:ahLst/>
            <a:cxnLst/>
            <a:rect l="l" t="t" r="r" b="b"/>
            <a:pathLst>
              <a:path w="5156834" h="366394">
                <a:moveTo>
                  <a:pt x="0" y="366064"/>
                </a:moveTo>
                <a:lnTo>
                  <a:pt x="5156581" y="366064"/>
                </a:lnTo>
                <a:lnTo>
                  <a:pt x="5156581" y="0"/>
                </a:lnTo>
                <a:lnTo>
                  <a:pt x="0" y="0"/>
                </a:lnTo>
                <a:lnTo>
                  <a:pt x="0" y="3660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08301" y="920445"/>
            <a:ext cx="5019675" cy="156210"/>
          </a:xfrm>
          <a:custGeom>
            <a:avLst/>
            <a:gdLst/>
            <a:ahLst/>
            <a:cxnLst/>
            <a:rect l="l" t="t" r="r" b="b"/>
            <a:pathLst>
              <a:path w="5019675" h="156209">
                <a:moveTo>
                  <a:pt x="0" y="155752"/>
                </a:moveTo>
                <a:lnTo>
                  <a:pt x="5019421" y="155752"/>
                </a:lnTo>
                <a:lnTo>
                  <a:pt x="5019421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08301" y="1076197"/>
            <a:ext cx="5019675" cy="210820"/>
          </a:xfrm>
          <a:custGeom>
            <a:avLst/>
            <a:gdLst/>
            <a:ahLst/>
            <a:cxnLst/>
            <a:rect l="l" t="t" r="r" b="b"/>
            <a:pathLst>
              <a:path w="5019675" h="210819">
                <a:moveTo>
                  <a:pt x="0" y="210311"/>
                </a:moveTo>
                <a:lnTo>
                  <a:pt x="5019421" y="210311"/>
                </a:lnTo>
                <a:lnTo>
                  <a:pt x="5019421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08301" y="901700"/>
            <a:ext cx="4796155" cy="33464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R="5080">
              <a:lnSpc>
                <a:spcPct val="103200"/>
              </a:lnSpc>
              <a:spcBef>
                <a:spcPts val="5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40">
                <a:latin typeface="Arial"/>
                <a:cs typeface="Arial"/>
              </a:rPr>
              <a:t>Asymptomatic bacteremic </a:t>
            </a:r>
            <a:r>
              <a:rPr dirty="0" sz="1000" spc="-25">
                <a:latin typeface="Arial"/>
                <a:cs typeface="Arial"/>
              </a:rPr>
              <a:t>urinary </a:t>
            </a:r>
            <a:r>
              <a:rPr dirty="0" sz="1000" spc="-10">
                <a:latin typeface="Arial"/>
                <a:cs typeface="Arial"/>
              </a:rPr>
              <a:t>tract </a:t>
            </a:r>
            <a:r>
              <a:rPr dirty="0" sz="1000" spc="-15">
                <a:latin typeface="Arial"/>
                <a:cs typeface="Arial"/>
              </a:rPr>
              <a:t>infection. </a:t>
            </a:r>
            <a:r>
              <a:rPr dirty="0" sz="1000" spc="-65">
                <a:latin typeface="Arial"/>
                <a:cs typeface="Arial"/>
              </a:rPr>
              <a:t>This </a:t>
            </a:r>
            <a:r>
              <a:rPr dirty="0" sz="1000" spc="-25">
                <a:latin typeface="Arial"/>
                <a:cs typeface="Arial"/>
              </a:rPr>
              <a:t>type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85">
                <a:latin typeface="Arial"/>
                <a:cs typeface="Arial"/>
              </a:rPr>
              <a:t>UTI </a:t>
            </a:r>
            <a:r>
              <a:rPr dirty="0" sz="1000" spc="-60">
                <a:latin typeface="Arial"/>
                <a:cs typeface="Arial"/>
              </a:rPr>
              <a:t>may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60">
                <a:latin typeface="Arial"/>
                <a:cs typeface="Arial"/>
              </a:rPr>
              <a:t>may </a:t>
            </a:r>
            <a:r>
              <a:rPr dirty="0" sz="1000" spc="-5">
                <a:latin typeface="Arial"/>
                <a:cs typeface="Arial"/>
              </a:rPr>
              <a:t>not </a:t>
            </a:r>
            <a:r>
              <a:rPr dirty="0" sz="1000" spc="-50">
                <a:latin typeface="Arial"/>
                <a:cs typeface="Arial"/>
              </a:rPr>
              <a:t>be  </a:t>
            </a:r>
            <a:r>
              <a:rPr dirty="0" sz="1000" spc="-40">
                <a:latin typeface="Arial"/>
                <a:cs typeface="Arial"/>
              </a:rPr>
              <a:t>catheter-associated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(CAUTI).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0584" y="1267714"/>
            <a:ext cx="24320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 b="1">
                <a:latin typeface="Trebuchet MS"/>
                <a:cs typeface="Trebuchet MS"/>
              </a:rPr>
              <a:t>ADT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5601" y="1267714"/>
            <a:ext cx="3166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latin typeface="Arial"/>
                <a:cs typeface="Arial"/>
              </a:rPr>
              <a:t>Admissions/discharges/transfers </a:t>
            </a:r>
            <a:r>
              <a:rPr dirty="0" sz="1000" spc="-65">
                <a:latin typeface="Arial"/>
                <a:cs typeface="Arial"/>
              </a:rPr>
              <a:t>(A </a:t>
            </a:r>
            <a:r>
              <a:rPr dirty="0" sz="1000" spc="-40">
                <a:latin typeface="Arial"/>
                <a:cs typeface="Arial"/>
              </a:rPr>
              <a:t>core </a:t>
            </a:r>
            <a:r>
              <a:rPr dirty="0" sz="1000" spc="-15">
                <a:latin typeface="Arial"/>
                <a:cs typeface="Arial"/>
              </a:rPr>
              <a:t>facility </a:t>
            </a:r>
            <a:r>
              <a:rPr dirty="0" sz="1000" spc="-35">
                <a:latin typeface="Arial"/>
                <a:cs typeface="Arial"/>
              </a:rPr>
              <a:t>data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system)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704" y="1461769"/>
            <a:ext cx="925194" cy="365760"/>
          </a:xfrm>
          <a:custGeom>
            <a:avLst/>
            <a:gdLst/>
            <a:ahLst/>
            <a:cxnLst/>
            <a:rect l="l" t="t" r="r" b="b"/>
            <a:pathLst>
              <a:path w="925194" h="365760">
                <a:moveTo>
                  <a:pt x="0" y="365759"/>
                </a:moveTo>
                <a:lnTo>
                  <a:pt x="925068" y="365759"/>
                </a:lnTo>
                <a:lnTo>
                  <a:pt x="925068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3284" y="1461769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5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3284" y="1615694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70584" y="1442974"/>
            <a:ext cx="698500" cy="331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000" spc="-55" b="1">
                <a:latin typeface="Trebuchet MS"/>
                <a:cs typeface="Trebuchet MS"/>
              </a:rPr>
              <a:t>BABY  </a:t>
            </a:r>
            <a:r>
              <a:rPr dirty="0" sz="1000" spc="-70" b="1">
                <a:latin typeface="Trebuchet MS"/>
                <a:cs typeface="Trebuchet MS"/>
              </a:rPr>
              <a:t>LOC</a:t>
            </a:r>
            <a:r>
              <a:rPr dirty="0" sz="1000" spc="-75" b="1">
                <a:latin typeface="Trebuchet MS"/>
                <a:cs typeface="Trebuchet MS"/>
              </a:rPr>
              <a:t>A</a:t>
            </a:r>
            <a:r>
              <a:rPr dirty="0" sz="1000" spc="-114" b="1">
                <a:latin typeface="Trebuchet MS"/>
                <a:cs typeface="Trebuchet MS"/>
              </a:rPr>
              <a:t>T</a:t>
            </a:r>
            <a:r>
              <a:rPr dirty="0" sz="1000" spc="-15" b="1">
                <a:latin typeface="Trebuchet MS"/>
                <a:cs typeface="Trebuchet MS"/>
              </a:rPr>
              <a:t>I</a:t>
            </a:r>
            <a:r>
              <a:rPr dirty="0" sz="1000" spc="-40" b="1">
                <a:latin typeface="Trebuchet MS"/>
                <a:cs typeface="Trebuchet MS"/>
              </a:rPr>
              <a:t>O</a:t>
            </a:r>
            <a:r>
              <a:rPr dirty="0" sz="1000" spc="-15" b="1">
                <a:latin typeface="Trebuchet MS"/>
                <a:cs typeface="Trebuchet MS"/>
              </a:rPr>
              <a:t>N</a:t>
            </a:r>
            <a:r>
              <a:rPr dirty="0" sz="1000" spc="-40" b="1">
                <a:latin typeface="Trebuchet MS"/>
                <a:cs typeface="Trebuchet MS"/>
              </a:rPr>
              <a:t>S</a:t>
            </a:r>
            <a:r>
              <a:rPr dirty="0" sz="1000" spc="60" b="1">
                <a:latin typeface="Trebuchet MS"/>
                <a:cs typeface="Trebuchet MS"/>
              </a:rPr>
              <a:t>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39722" y="1461769"/>
            <a:ext cx="5156835" cy="365760"/>
          </a:xfrm>
          <a:custGeom>
            <a:avLst/>
            <a:gdLst/>
            <a:ahLst/>
            <a:cxnLst/>
            <a:rect l="l" t="t" r="r" b="b"/>
            <a:pathLst>
              <a:path w="5156834" h="365760">
                <a:moveTo>
                  <a:pt x="0" y="365759"/>
                </a:moveTo>
                <a:lnTo>
                  <a:pt x="5156581" y="365759"/>
                </a:lnTo>
                <a:lnTo>
                  <a:pt x="5156581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08301" y="1461769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08301" y="1615694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95601" y="1442974"/>
            <a:ext cx="4832985" cy="331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30">
                <a:latin typeface="Arial"/>
                <a:cs typeface="Arial"/>
              </a:rPr>
              <a:t>Patient </a:t>
            </a:r>
            <a:r>
              <a:rPr dirty="0" sz="1000" spc="-55">
                <a:latin typeface="Arial"/>
                <a:cs typeface="Arial"/>
              </a:rPr>
              <a:t>care </a:t>
            </a:r>
            <a:r>
              <a:rPr dirty="0" sz="1000" spc="-35">
                <a:latin typeface="Arial"/>
                <a:cs typeface="Arial"/>
              </a:rPr>
              <a:t>locations </a:t>
            </a:r>
            <a:r>
              <a:rPr dirty="0" sz="1000" spc="-50">
                <a:latin typeface="Arial"/>
                <a:cs typeface="Arial"/>
              </a:rPr>
              <a:t>housing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40">
                <a:latin typeface="Arial"/>
                <a:cs typeface="Arial"/>
              </a:rPr>
              <a:t>high </a:t>
            </a:r>
            <a:r>
              <a:rPr dirty="0" sz="1000" spc="-15">
                <a:latin typeface="Arial"/>
                <a:cs typeface="Arial"/>
              </a:rPr>
              <a:t>proportion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30">
                <a:latin typeface="Arial"/>
                <a:cs typeface="Arial"/>
              </a:rPr>
              <a:t>infants </a:t>
            </a:r>
            <a:r>
              <a:rPr dirty="0" sz="1000" spc="-65">
                <a:latin typeface="Arial"/>
                <a:cs typeface="Arial"/>
              </a:rPr>
              <a:t>aged </a:t>
            </a:r>
            <a:r>
              <a:rPr dirty="0" sz="1000" spc="-75">
                <a:latin typeface="Arial"/>
                <a:cs typeface="Arial"/>
              </a:rPr>
              <a:t>&lt;1 </a:t>
            </a:r>
            <a:r>
              <a:rPr dirty="0" sz="1000" spc="-45">
                <a:latin typeface="Arial"/>
                <a:cs typeface="Arial"/>
              </a:rPr>
              <a:t>year, </a:t>
            </a:r>
            <a:r>
              <a:rPr dirty="0" sz="1000" spc="-30">
                <a:latin typeface="Arial"/>
                <a:cs typeface="Arial"/>
              </a:rPr>
              <a:t>i.e. newborn  </a:t>
            </a:r>
            <a:r>
              <a:rPr dirty="0" sz="1000" spc="-45">
                <a:latin typeface="Arial"/>
                <a:cs typeface="Arial"/>
              </a:rPr>
              <a:t>nurseries, </a:t>
            </a:r>
            <a:r>
              <a:rPr dirty="0" sz="1000" spc="-35">
                <a:latin typeface="Arial"/>
                <a:cs typeface="Arial"/>
              </a:rPr>
              <a:t>neonatal </a:t>
            </a:r>
            <a:r>
              <a:rPr dirty="0" sz="1000" spc="-90">
                <a:latin typeface="Arial"/>
                <a:cs typeface="Arial"/>
              </a:rPr>
              <a:t>ICUs,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150">
                <a:latin typeface="Arial"/>
                <a:cs typeface="Arial"/>
              </a:rPr>
              <a:t>LDRP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locations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0584" y="1810257"/>
            <a:ext cx="1905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 b="1">
                <a:latin typeface="Trebuchet MS"/>
                <a:cs typeface="Trebuchet MS"/>
              </a:rPr>
              <a:t>B</a:t>
            </a:r>
            <a:r>
              <a:rPr dirty="0" sz="1000" spc="-50" b="1">
                <a:latin typeface="Trebuchet MS"/>
                <a:cs typeface="Trebuchet MS"/>
              </a:rPr>
              <a:t>S</a:t>
            </a:r>
            <a:r>
              <a:rPr dirty="0" sz="1000" spc="-15" b="1"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95601" y="1810257"/>
            <a:ext cx="11703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latin typeface="Arial"/>
                <a:cs typeface="Arial"/>
              </a:rPr>
              <a:t>Bloodstream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4704" y="2001266"/>
            <a:ext cx="925194" cy="640080"/>
          </a:xfrm>
          <a:custGeom>
            <a:avLst/>
            <a:gdLst/>
            <a:ahLst/>
            <a:cxnLst/>
            <a:rect l="l" t="t" r="r" b="b"/>
            <a:pathLst>
              <a:path w="925194" h="640080">
                <a:moveTo>
                  <a:pt x="0" y="640079"/>
                </a:moveTo>
                <a:lnTo>
                  <a:pt x="925068" y="640079"/>
                </a:lnTo>
                <a:lnTo>
                  <a:pt x="92506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83284" y="2001266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5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70584" y="1982469"/>
            <a:ext cx="412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 b="1">
                <a:latin typeface="Trebuchet MS"/>
                <a:cs typeface="Trebuchet MS"/>
              </a:rPr>
              <a:t>CA</a:t>
            </a:r>
            <a:r>
              <a:rPr dirty="0" sz="1000" spc="-60" b="1">
                <a:latin typeface="Trebuchet MS"/>
                <a:cs typeface="Trebuchet MS"/>
              </a:rPr>
              <a:t>U</a:t>
            </a:r>
            <a:r>
              <a:rPr dirty="0" sz="1000" spc="-114" b="1">
                <a:latin typeface="Trebuchet MS"/>
                <a:cs typeface="Trebuchet MS"/>
              </a:rPr>
              <a:t>T</a:t>
            </a:r>
            <a:r>
              <a:rPr dirty="0" sz="1000" spc="25" b="1">
                <a:latin typeface="Trebuchet MS"/>
                <a:cs typeface="Trebuchet MS"/>
              </a:rPr>
              <a:t>I*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39722" y="2001266"/>
            <a:ext cx="5156835" cy="640080"/>
          </a:xfrm>
          <a:custGeom>
            <a:avLst/>
            <a:gdLst/>
            <a:ahLst/>
            <a:cxnLst/>
            <a:rect l="l" t="t" r="r" b="b"/>
            <a:pathLst>
              <a:path w="5156834" h="640080">
                <a:moveTo>
                  <a:pt x="0" y="640079"/>
                </a:moveTo>
                <a:lnTo>
                  <a:pt x="5156581" y="640079"/>
                </a:lnTo>
                <a:lnTo>
                  <a:pt x="5156581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08301" y="2001266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08301" y="2155189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08301" y="2310638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08301" y="2466085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895601" y="1982469"/>
            <a:ext cx="4878705" cy="6426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50">
                <a:latin typeface="Arial"/>
                <a:cs typeface="Arial"/>
              </a:rPr>
              <a:t>Catheter-associated </a:t>
            </a:r>
            <a:r>
              <a:rPr dirty="0" sz="1000" spc="-25">
                <a:latin typeface="Arial"/>
                <a:cs typeface="Arial"/>
              </a:rPr>
              <a:t>urinary </a:t>
            </a:r>
            <a:r>
              <a:rPr dirty="0" sz="1000" spc="-10">
                <a:latin typeface="Arial"/>
                <a:cs typeface="Arial"/>
              </a:rPr>
              <a:t>tract </a:t>
            </a:r>
            <a:r>
              <a:rPr dirty="0" sz="1000" spc="-20">
                <a:latin typeface="Arial"/>
                <a:cs typeface="Arial"/>
              </a:rPr>
              <a:t>infection. </a:t>
            </a: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primary </a:t>
            </a:r>
            <a:r>
              <a:rPr dirty="0" sz="1000" spc="-85">
                <a:latin typeface="Arial"/>
                <a:cs typeface="Arial"/>
              </a:rPr>
              <a:t>UTI </a:t>
            </a:r>
            <a:r>
              <a:rPr dirty="0" sz="1000" spc="-30">
                <a:latin typeface="Arial"/>
                <a:cs typeface="Arial"/>
              </a:rPr>
              <a:t>where </a:t>
            </a:r>
            <a:r>
              <a:rPr dirty="0" sz="1000" spc="-55">
                <a:latin typeface="Arial"/>
                <a:cs typeface="Arial"/>
              </a:rPr>
              <a:t>an </a:t>
            </a:r>
            <a:r>
              <a:rPr dirty="0" sz="1000" spc="-25">
                <a:latin typeface="Arial"/>
                <a:cs typeface="Arial"/>
              </a:rPr>
              <a:t>indwelling urinary  catheter </a:t>
            </a:r>
            <a:r>
              <a:rPr dirty="0" sz="1000" spc="-65">
                <a:latin typeface="Arial"/>
                <a:cs typeface="Arial"/>
              </a:rPr>
              <a:t>was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50">
                <a:latin typeface="Arial"/>
                <a:cs typeface="Arial"/>
              </a:rPr>
              <a:t>place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65">
                <a:latin typeface="Arial"/>
                <a:cs typeface="Arial"/>
              </a:rPr>
              <a:t>&gt;2 </a:t>
            </a:r>
            <a:r>
              <a:rPr dirty="0" sz="1000" spc="-45">
                <a:latin typeface="Arial"/>
                <a:cs typeface="Arial"/>
              </a:rPr>
              <a:t>calendar </a:t>
            </a:r>
            <a:r>
              <a:rPr dirty="0" sz="1000" spc="-70">
                <a:latin typeface="Arial"/>
                <a:cs typeface="Arial"/>
              </a:rPr>
              <a:t>days </a:t>
            </a:r>
            <a:r>
              <a:rPr dirty="0" sz="1000" spc="-40">
                <a:latin typeface="Arial"/>
                <a:cs typeface="Arial"/>
              </a:rPr>
              <a:t>when </a:t>
            </a:r>
            <a:r>
              <a:rPr dirty="0" sz="1000" spc="-25">
                <a:latin typeface="Arial"/>
                <a:cs typeface="Arial"/>
              </a:rPr>
              <a:t>all </a:t>
            </a:r>
            <a:r>
              <a:rPr dirty="0" sz="1000" spc="-40">
                <a:latin typeface="Arial"/>
                <a:cs typeface="Arial"/>
              </a:rPr>
              <a:t>elements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80">
                <a:latin typeface="Arial"/>
                <a:cs typeface="Arial"/>
              </a:rPr>
              <a:t>UTI </a:t>
            </a:r>
            <a:r>
              <a:rPr dirty="0" sz="1000" spc="-20">
                <a:latin typeface="Arial"/>
                <a:cs typeface="Arial"/>
              </a:rPr>
              <a:t>criteria </a:t>
            </a:r>
            <a:r>
              <a:rPr dirty="0" sz="1000" spc="-30">
                <a:latin typeface="Arial"/>
                <a:cs typeface="Arial"/>
              </a:rPr>
              <a:t>were </a:t>
            </a:r>
            <a:r>
              <a:rPr dirty="0" sz="1000" spc="-5">
                <a:latin typeface="Arial"/>
                <a:cs typeface="Arial"/>
              </a:rPr>
              <a:t>first  </a:t>
            </a:r>
            <a:r>
              <a:rPr dirty="0" sz="1000" spc="-40">
                <a:latin typeface="Arial"/>
                <a:cs typeface="Arial"/>
              </a:rPr>
              <a:t>present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together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indwelling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urinary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catheter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was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place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date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event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day  </a:t>
            </a:r>
            <a:r>
              <a:rPr dirty="0" sz="1000" spc="-30">
                <a:latin typeface="Arial"/>
                <a:cs typeface="Arial"/>
              </a:rPr>
              <a:t>before.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0584" y="2622550"/>
            <a:ext cx="24320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 b="1">
                <a:latin typeface="Trebuchet MS"/>
                <a:cs typeface="Trebuchet MS"/>
              </a:rPr>
              <a:t>CCN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95601" y="2622550"/>
            <a:ext cx="25825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5">
                <a:latin typeface="Arial"/>
                <a:cs typeface="Arial"/>
              </a:rPr>
              <a:t>CMS </a:t>
            </a:r>
            <a:r>
              <a:rPr dirty="0" sz="1000" spc="-25">
                <a:latin typeface="Arial"/>
                <a:cs typeface="Arial"/>
              </a:rPr>
              <a:t>Certification </a:t>
            </a:r>
            <a:r>
              <a:rPr dirty="0" sz="1000" spc="-40">
                <a:latin typeface="Arial"/>
                <a:cs typeface="Arial"/>
              </a:rPr>
              <a:t>Number, </a:t>
            </a:r>
            <a:r>
              <a:rPr dirty="0" sz="1000" spc="-30">
                <a:latin typeface="Arial"/>
                <a:cs typeface="Arial"/>
              </a:rPr>
              <a:t>i.e.,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0">
                <a:latin typeface="Arial"/>
                <a:cs typeface="Arial"/>
              </a:rPr>
              <a:t>facility</a:t>
            </a:r>
            <a:r>
              <a:rPr dirty="0" sz="1000" spc="-1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identifier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72716" y="2815082"/>
            <a:ext cx="67310" cy="173990"/>
          </a:xfrm>
          <a:custGeom>
            <a:avLst/>
            <a:gdLst/>
            <a:ahLst/>
            <a:cxnLst/>
            <a:rect l="l" t="t" r="r" b="b"/>
            <a:pathLst>
              <a:path w="67310" h="173989">
                <a:moveTo>
                  <a:pt x="0" y="173735"/>
                </a:moveTo>
                <a:lnTo>
                  <a:pt x="67056" y="173735"/>
                </a:lnTo>
                <a:lnTo>
                  <a:pt x="67056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4704" y="2815082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5"/>
                </a:moveTo>
                <a:lnTo>
                  <a:pt x="68580" y="173735"/>
                </a:lnTo>
                <a:lnTo>
                  <a:pt x="68580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83284" y="2815082"/>
            <a:ext cx="789940" cy="173990"/>
          </a:xfrm>
          <a:custGeom>
            <a:avLst/>
            <a:gdLst/>
            <a:ahLst/>
            <a:cxnLst/>
            <a:rect l="l" t="t" r="r" b="b"/>
            <a:pathLst>
              <a:path w="789939" h="173989">
                <a:moveTo>
                  <a:pt x="0" y="173735"/>
                </a:moveTo>
                <a:lnTo>
                  <a:pt x="789432" y="173735"/>
                </a:lnTo>
                <a:lnTo>
                  <a:pt x="789432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70584" y="2797810"/>
            <a:ext cx="2393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0" b="1">
                <a:latin typeface="Trebuchet MS"/>
                <a:cs typeface="Trebuchet MS"/>
              </a:rPr>
              <a:t>CDC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27722" y="2815082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79" h="173989">
                <a:moveTo>
                  <a:pt x="0" y="173735"/>
                </a:moveTo>
                <a:lnTo>
                  <a:pt x="68579" y="173735"/>
                </a:lnTo>
                <a:lnTo>
                  <a:pt x="68579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39722" y="2815082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5"/>
                </a:moveTo>
                <a:lnTo>
                  <a:pt x="68579" y="173735"/>
                </a:lnTo>
                <a:lnTo>
                  <a:pt x="68579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908301" y="2815082"/>
            <a:ext cx="5019675" cy="173990"/>
          </a:xfrm>
          <a:custGeom>
            <a:avLst/>
            <a:gdLst/>
            <a:ahLst/>
            <a:cxnLst/>
            <a:rect l="l" t="t" r="r" b="b"/>
            <a:pathLst>
              <a:path w="5019675" h="173989">
                <a:moveTo>
                  <a:pt x="0" y="173735"/>
                </a:moveTo>
                <a:lnTo>
                  <a:pt x="5019421" y="173735"/>
                </a:lnTo>
                <a:lnTo>
                  <a:pt x="5019421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95601" y="2797810"/>
            <a:ext cx="2252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latin typeface="Arial"/>
                <a:cs typeface="Arial"/>
              </a:rPr>
              <a:t>Centers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Disease </a:t>
            </a:r>
            <a:r>
              <a:rPr dirty="0" sz="1000" spc="-30">
                <a:latin typeface="Arial"/>
                <a:cs typeface="Arial"/>
              </a:rPr>
              <a:t>Control </a:t>
            </a:r>
            <a:r>
              <a:rPr dirty="0" sz="1000" spc="-50">
                <a:latin typeface="Arial"/>
                <a:cs typeface="Arial"/>
              </a:rPr>
              <a:t>and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Prevention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0584" y="2970022"/>
            <a:ext cx="2057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 b="1">
                <a:latin typeface="Trebuchet MS"/>
                <a:cs typeface="Trebuchet MS"/>
              </a:rPr>
              <a:t>CDI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95601" y="2970022"/>
            <a:ext cx="14973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 i="1">
                <a:latin typeface="Arial"/>
                <a:cs typeface="Arial"/>
              </a:rPr>
              <a:t>Clostridium </a:t>
            </a:r>
            <a:r>
              <a:rPr dirty="0" sz="1000" spc="-15" i="1">
                <a:latin typeface="Arial"/>
                <a:cs typeface="Arial"/>
              </a:rPr>
              <a:t>difficile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772716" y="3162630"/>
            <a:ext cx="67310" cy="174625"/>
          </a:xfrm>
          <a:custGeom>
            <a:avLst/>
            <a:gdLst/>
            <a:ahLst/>
            <a:cxnLst/>
            <a:rect l="l" t="t" r="r" b="b"/>
            <a:pathLst>
              <a:path w="67310" h="174625">
                <a:moveTo>
                  <a:pt x="0" y="174040"/>
                </a:moveTo>
                <a:lnTo>
                  <a:pt x="67056" y="174040"/>
                </a:lnTo>
                <a:lnTo>
                  <a:pt x="67056" y="0"/>
                </a:lnTo>
                <a:lnTo>
                  <a:pt x="0" y="0"/>
                </a:lnTo>
                <a:lnTo>
                  <a:pt x="0" y="1740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14704" y="3162630"/>
            <a:ext cx="68580" cy="174625"/>
          </a:xfrm>
          <a:custGeom>
            <a:avLst/>
            <a:gdLst/>
            <a:ahLst/>
            <a:cxnLst/>
            <a:rect l="l" t="t" r="r" b="b"/>
            <a:pathLst>
              <a:path w="68580" h="174625">
                <a:moveTo>
                  <a:pt x="0" y="174040"/>
                </a:moveTo>
                <a:lnTo>
                  <a:pt x="68580" y="174040"/>
                </a:lnTo>
                <a:lnTo>
                  <a:pt x="68580" y="0"/>
                </a:lnTo>
                <a:lnTo>
                  <a:pt x="0" y="0"/>
                </a:lnTo>
                <a:lnTo>
                  <a:pt x="0" y="1740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83284" y="3162630"/>
            <a:ext cx="789940" cy="174625"/>
          </a:xfrm>
          <a:custGeom>
            <a:avLst/>
            <a:gdLst/>
            <a:ahLst/>
            <a:cxnLst/>
            <a:rect l="l" t="t" r="r" b="b"/>
            <a:pathLst>
              <a:path w="789939" h="174625">
                <a:moveTo>
                  <a:pt x="0" y="174040"/>
                </a:moveTo>
                <a:lnTo>
                  <a:pt x="789432" y="174040"/>
                </a:lnTo>
                <a:lnTo>
                  <a:pt x="789432" y="0"/>
                </a:lnTo>
                <a:lnTo>
                  <a:pt x="0" y="0"/>
                </a:lnTo>
                <a:lnTo>
                  <a:pt x="0" y="1740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970584" y="3145663"/>
            <a:ext cx="2393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 b="1">
                <a:latin typeface="Trebuchet MS"/>
                <a:cs typeface="Trebuchet MS"/>
              </a:rPr>
              <a:t>C</a:t>
            </a: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-30" b="1">
                <a:latin typeface="Trebuchet MS"/>
                <a:cs typeface="Trebuchet MS"/>
              </a:rPr>
              <a:t>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7722" y="3162630"/>
            <a:ext cx="68580" cy="174625"/>
          </a:xfrm>
          <a:custGeom>
            <a:avLst/>
            <a:gdLst/>
            <a:ahLst/>
            <a:cxnLst/>
            <a:rect l="l" t="t" r="r" b="b"/>
            <a:pathLst>
              <a:path w="68579" h="174625">
                <a:moveTo>
                  <a:pt x="0" y="174040"/>
                </a:moveTo>
                <a:lnTo>
                  <a:pt x="68579" y="174040"/>
                </a:lnTo>
                <a:lnTo>
                  <a:pt x="68579" y="0"/>
                </a:lnTo>
                <a:lnTo>
                  <a:pt x="0" y="0"/>
                </a:lnTo>
                <a:lnTo>
                  <a:pt x="0" y="1740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39722" y="3162630"/>
            <a:ext cx="68580" cy="174625"/>
          </a:xfrm>
          <a:custGeom>
            <a:avLst/>
            <a:gdLst/>
            <a:ahLst/>
            <a:cxnLst/>
            <a:rect l="l" t="t" r="r" b="b"/>
            <a:pathLst>
              <a:path w="68580" h="174625">
                <a:moveTo>
                  <a:pt x="0" y="174040"/>
                </a:moveTo>
                <a:lnTo>
                  <a:pt x="68579" y="174040"/>
                </a:lnTo>
                <a:lnTo>
                  <a:pt x="68579" y="0"/>
                </a:lnTo>
                <a:lnTo>
                  <a:pt x="0" y="0"/>
                </a:lnTo>
                <a:lnTo>
                  <a:pt x="0" y="1740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08301" y="3162630"/>
            <a:ext cx="5019675" cy="174625"/>
          </a:xfrm>
          <a:custGeom>
            <a:avLst/>
            <a:gdLst/>
            <a:ahLst/>
            <a:cxnLst/>
            <a:rect l="l" t="t" r="r" b="b"/>
            <a:pathLst>
              <a:path w="5019675" h="174625">
                <a:moveTo>
                  <a:pt x="0" y="174040"/>
                </a:moveTo>
                <a:lnTo>
                  <a:pt x="5019421" y="174040"/>
                </a:lnTo>
                <a:lnTo>
                  <a:pt x="5019421" y="0"/>
                </a:lnTo>
                <a:lnTo>
                  <a:pt x="0" y="0"/>
                </a:lnTo>
                <a:lnTo>
                  <a:pt x="0" y="1740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895601" y="3145663"/>
            <a:ext cx="1175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latin typeface="Arial"/>
                <a:cs typeface="Arial"/>
              </a:rPr>
              <a:t>Chief </a:t>
            </a:r>
            <a:r>
              <a:rPr dirty="0" sz="1000" spc="-45">
                <a:latin typeface="Arial"/>
                <a:cs typeface="Arial"/>
              </a:rPr>
              <a:t>executive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officer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0584" y="3319399"/>
            <a:ext cx="1460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10" b="1">
                <a:latin typeface="Trebuchet MS"/>
                <a:cs typeface="Trebuchet MS"/>
              </a:rPr>
              <a:t>CL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95601" y="3319399"/>
            <a:ext cx="6159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>
                <a:latin typeface="Arial"/>
                <a:cs typeface="Arial"/>
              </a:rPr>
              <a:t>Central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14704" y="3511930"/>
            <a:ext cx="925194" cy="640080"/>
          </a:xfrm>
          <a:custGeom>
            <a:avLst/>
            <a:gdLst/>
            <a:ahLst/>
            <a:cxnLst/>
            <a:rect l="l" t="t" r="r" b="b"/>
            <a:pathLst>
              <a:path w="925194" h="640079">
                <a:moveTo>
                  <a:pt x="0" y="640080"/>
                </a:moveTo>
                <a:lnTo>
                  <a:pt x="925068" y="640080"/>
                </a:lnTo>
                <a:lnTo>
                  <a:pt x="925068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83284" y="3511930"/>
            <a:ext cx="789940" cy="281940"/>
          </a:xfrm>
          <a:custGeom>
            <a:avLst/>
            <a:gdLst/>
            <a:ahLst/>
            <a:cxnLst/>
            <a:rect l="l" t="t" r="r" b="b"/>
            <a:pathLst>
              <a:path w="789939" h="281939">
                <a:moveTo>
                  <a:pt x="0" y="281940"/>
                </a:moveTo>
                <a:lnTo>
                  <a:pt x="789432" y="281940"/>
                </a:lnTo>
                <a:lnTo>
                  <a:pt x="789432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970584" y="3494659"/>
            <a:ext cx="4508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 b="1">
                <a:latin typeface="Trebuchet MS"/>
                <a:cs typeface="Trebuchet MS"/>
              </a:rPr>
              <a:t>CLABSI*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839722" y="3511930"/>
            <a:ext cx="5156835" cy="640080"/>
          </a:xfrm>
          <a:custGeom>
            <a:avLst/>
            <a:gdLst/>
            <a:ahLst/>
            <a:cxnLst/>
            <a:rect l="l" t="t" r="r" b="b"/>
            <a:pathLst>
              <a:path w="5156834" h="640079">
                <a:moveTo>
                  <a:pt x="0" y="640080"/>
                </a:moveTo>
                <a:lnTo>
                  <a:pt x="5156581" y="640080"/>
                </a:lnTo>
                <a:lnTo>
                  <a:pt x="5156581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908301" y="3511930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4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08301" y="3665854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908301" y="3821303"/>
            <a:ext cx="5019675" cy="281940"/>
          </a:xfrm>
          <a:custGeom>
            <a:avLst/>
            <a:gdLst/>
            <a:ahLst/>
            <a:cxnLst/>
            <a:rect l="l" t="t" r="r" b="b"/>
            <a:pathLst>
              <a:path w="5019675" h="281939">
                <a:moveTo>
                  <a:pt x="0" y="281939"/>
                </a:moveTo>
                <a:lnTo>
                  <a:pt x="5019421" y="281939"/>
                </a:lnTo>
                <a:lnTo>
                  <a:pt x="5019421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895601" y="3493135"/>
            <a:ext cx="504063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45">
                <a:latin typeface="Arial"/>
                <a:cs typeface="Arial"/>
              </a:rPr>
              <a:t>Central line-associated </a:t>
            </a:r>
            <a:r>
              <a:rPr dirty="0" sz="1000" spc="-35">
                <a:latin typeface="Arial"/>
                <a:cs typeface="Arial"/>
              </a:rPr>
              <a:t>bloodstream </a:t>
            </a:r>
            <a:r>
              <a:rPr dirty="0" sz="1000" spc="-20">
                <a:latin typeface="Arial"/>
                <a:cs typeface="Arial"/>
              </a:rPr>
              <a:t>infection. </a:t>
            </a: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primary laboratory-confirmed  </a:t>
            </a:r>
            <a:r>
              <a:rPr dirty="0" sz="1000" spc="-35">
                <a:latin typeface="Arial"/>
                <a:cs typeface="Arial"/>
              </a:rPr>
              <a:t>bloodstream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95">
                <a:latin typeface="Arial"/>
                <a:cs typeface="Arial"/>
              </a:rPr>
              <a:t>(LCBI) </a:t>
            </a:r>
            <a:r>
              <a:rPr dirty="0" sz="1000" spc="-35">
                <a:latin typeface="Arial"/>
                <a:cs typeface="Arial"/>
              </a:rPr>
              <a:t>where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central line </a:t>
            </a:r>
            <a:r>
              <a:rPr dirty="0" sz="1000" spc="-65">
                <a:latin typeface="Arial"/>
                <a:cs typeface="Arial"/>
              </a:rPr>
              <a:t>was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50">
                <a:latin typeface="Arial"/>
                <a:cs typeface="Arial"/>
              </a:rPr>
              <a:t>place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75">
                <a:latin typeface="Arial"/>
                <a:cs typeface="Arial"/>
              </a:rPr>
              <a:t>&gt;2 </a:t>
            </a:r>
            <a:r>
              <a:rPr dirty="0" sz="1000" spc="-45">
                <a:latin typeface="Arial"/>
                <a:cs typeface="Arial"/>
              </a:rPr>
              <a:t>calendar </a:t>
            </a:r>
            <a:r>
              <a:rPr dirty="0" sz="1000" spc="-70">
                <a:latin typeface="Arial"/>
                <a:cs typeface="Arial"/>
              </a:rPr>
              <a:t>days </a:t>
            </a:r>
            <a:r>
              <a:rPr dirty="0" sz="1000" spc="-35">
                <a:latin typeface="Arial"/>
                <a:cs typeface="Arial"/>
              </a:rPr>
              <a:t>on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30">
                <a:latin typeface="Arial"/>
                <a:cs typeface="Arial"/>
              </a:rPr>
              <a:t>date </a:t>
            </a:r>
            <a:r>
              <a:rPr dirty="0" sz="1000" spc="-5">
                <a:latin typeface="Arial"/>
                <a:cs typeface="Arial"/>
              </a:rPr>
              <a:t>of  </a:t>
            </a:r>
            <a:r>
              <a:rPr dirty="0" sz="1000" spc="-35">
                <a:latin typeface="Arial"/>
                <a:cs typeface="Arial"/>
              </a:rPr>
              <a:t>event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AND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central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line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was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place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date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event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day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before.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70584" y="4134739"/>
            <a:ext cx="2635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" b="1">
                <a:latin typeface="Trebuchet MS"/>
                <a:cs typeface="Trebuchet MS"/>
              </a:rPr>
              <a:t>C</a:t>
            </a:r>
            <a:r>
              <a:rPr dirty="0" sz="1000" spc="25" b="1">
                <a:latin typeface="Trebuchet MS"/>
                <a:cs typeface="Trebuchet MS"/>
              </a:rPr>
              <a:t>M</a:t>
            </a:r>
            <a:r>
              <a:rPr dirty="0" sz="1000" spc="-45" b="1"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95601" y="4134739"/>
            <a:ext cx="21869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latin typeface="Arial"/>
                <a:cs typeface="Arial"/>
              </a:rPr>
              <a:t>Centers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35">
                <a:latin typeface="Arial"/>
                <a:cs typeface="Arial"/>
              </a:rPr>
              <a:t>Medicare </a:t>
            </a:r>
            <a:r>
              <a:rPr dirty="0" sz="1000" spc="10">
                <a:latin typeface="Arial"/>
                <a:cs typeface="Arial"/>
              </a:rPr>
              <a:t>&amp; </a:t>
            </a:r>
            <a:r>
              <a:rPr dirty="0" sz="1000" spc="-35">
                <a:latin typeface="Arial"/>
                <a:cs typeface="Arial"/>
              </a:rPr>
              <a:t>Medicaid</a:t>
            </a:r>
            <a:r>
              <a:rPr dirty="0" sz="1000" spc="-19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14704" y="4325746"/>
            <a:ext cx="925194" cy="365760"/>
          </a:xfrm>
          <a:custGeom>
            <a:avLst/>
            <a:gdLst/>
            <a:ahLst/>
            <a:cxnLst/>
            <a:rect l="l" t="t" r="r" b="b"/>
            <a:pathLst>
              <a:path w="925194" h="365760">
                <a:moveTo>
                  <a:pt x="0" y="365760"/>
                </a:moveTo>
                <a:lnTo>
                  <a:pt x="925068" y="365760"/>
                </a:lnTo>
                <a:lnTo>
                  <a:pt x="92506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83284" y="4325746"/>
            <a:ext cx="789940" cy="281940"/>
          </a:xfrm>
          <a:custGeom>
            <a:avLst/>
            <a:gdLst/>
            <a:ahLst/>
            <a:cxnLst/>
            <a:rect l="l" t="t" r="r" b="b"/>
            <a:pathLst>
              <a:path w="789939" h="281939">
                <a:moveTo>
                  <a:pt x="0" y="281939"/>
                </a:moveTo>
                <a:lnTo>
                  <a:pt x="789432" y="281939"/>
                </a:lnTo>
                <a:lnTo>
                  <a:pt x="789432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970584" y="4308475"/>
            <a:ext cx="4330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 b="1">
                <a:latin typeface="Trebuchet MS"/>
                <a:cs typeface="Trebuchet MS"/>
              </a:rPr>
              <a:t>C-SUITE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39722" y="4325746"/>
            <a:ext cx="5156835" cy="365760"/>
          </a:xfrm>
          <a:custGeom>
            <a:avLst/>
            <a:gdLst/>
            <a:ahLst/>
            <a:cxnLst/>
            <a:rect l="l" t="t" r="r" b="b"/>
            <a:pathLst>
              <a:path w="5156834" h="365760">
                <a:moveTo>
                  <a:pt x="0" y="365760"/>
                </a:moveTo>
                <a:lnTo>
                  <a:pt x="5156581" y="365760"/>
                </a:lnTo>
                <a:lnTo>
                  <a:pt x="515658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908301" y="4325746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4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908301" y="4479671"/>
            <a:ext cx="5019675" cy="212090"/>
          </a:xfrm>
          <a:custGeom>
            <a:avLst/>
            <a:gdLst/>
            <a:ahLst/>
            <a:cxnLst/>
            <a:rect l="l" t="t" r="r" b="b"/>
            <a:pathLst>
              <a:path w="5019675" h="212089">
                <a:moveTo>
                  <a:pt x="0" y="211836"/>
                </a:moveTo>
                <a:lnTo>
                  <a:pt x="5019421" y="211836"/>
                </a:lnTo>
                <a:lnTo>
                  <a:pt x="5019421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895601" y="4306951"/>
            <a:ext cx="497268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35">
                <a:latin typeface="Arial"/>
                <a:cs typeface="Arial"/>
              </a:rPr>
              <a:t>Office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40">
                <a:latin typeface="Arial"/>
                <a:cs typeface="Arial"/>
              </a:rPr>
              <a:t>senior </a:t>
            </a:r>
            <a:r>
              <a:rPr dirty="0" sz="1000" spc="-50">
                <a:latin typeface="Arial"/>
                <a:cs typeface="Arial"/>
              </a:rPr>
              <a:t>executives </a:t>
            </a:r>
            <a:r>
              <a:rPr dirty="0" sz="1000" spc="-65">
                <a:latin typeface="Arial"/>
                <a:cs typeface="Arial"/>
              </a:rPr>
              <a:t>such </a:t>
            </a:r>
            <a:r>
              <a:rPr dirty="0" sz="1000" spc="-95">
                <a:latin typeface="Arial"/>
                <a:cs typeface="Arial"/>
              </a:rPr>
              <a:t>as </a:t>
            </a:r>
            <a:r>
              <a:rPr dirty="0" sz="1000" spc="-55">
                <a:latin typeface="Arial"/>
                <a:cs typeface="Arial"/>
              </a:rPr>
              <a:t>Chief Executive </a:t>
            </a:r>
            <a:r>
              <a:rPr dirty="0" sz="1000" spc="-30">
                <a:latin typeface="Arial"/>
                <a:cs typeface="Arial"/>
              </a:rPr>
              <a:t>Officer </a:t>
            </a:r>
            <a:r>
              <a:rPr dirty="0" sz="1000" spc="-114">
                <a:latin typeface="Arial"/>
                <a:cs typeface="Arial"/>
              </a:rPr>
              <a:t>(CEO)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55">
                <a:latin typeface="Arial"/>
                <a:cs typeface="Arial"/>
              </a:rPr>
              <a:t>Chief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30">
                <a:latin typeface="Arial"/>
                <a:cs typeface="Arial"/>
              </a:rPr>
              <a:t>Officer </a:t>
            </a:r>
            <a:r>
              <a:rPr dirty="0" sz="1000" spc="-75">
                <a:latin typeface="Arial"/>
                <a:cs typeface="Arial"/>
              </a:rPr>
              <a:t>(CMO) 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35">
                <a:latin typeface="Arial"/>
                <a:cs typeface="Arial"/>
              </a:rPr>
              <a:t>healthcare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facility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70584" y="4672711"/>
            <a:ext cx="478155" cy="3314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000" spc="-65" b="1">
                <a:latin typeface="Trebuchet MS"/>
                <a:cs typeface="Trebuchet MS"/>
              </a:rPr>
              <a:t>DATE</a:t>
            </a:r>
            <a:r>
              <a:rPr dirty="0" sz="1000" spc="-165" b="1">
                <a:latin typeface="Trebuchet MS"/>
                <a:cs typeface="Trebuchet MS"/>
              </a:rPr>
              <a:t> </a:t>
            </a:r>
            <a:r>
              <a:rPr dirty="0" sz="1000" spc="-85" b="1">
                <a:latin typeface="Trebuchet MS"/>
                <a:cs typeface="Trebuchet MS"/>
              </a:rPr>
              <a:t>OF  </a:t>
            </a:r>
            <a:r>
              <a:rPr dirty="0" sz="1000" spc="-70" b="1">
                <a:latin typeface="Trebuchet MS"/>
                <a:cs typeface="Trebuchet MS"/>
              </a:rPr>
              <a:t>EVENT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895601" y="4672711"/>
            <a:ext cx="4927600" cy="3314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000" spc="-55">
                <a:latin typeface="Arial"/>
                <a:cs typeface="Arial"/>
              </a:rPr>
              <a:t>Date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first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element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used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meet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NHSN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site-specific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occurs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first  </a:t>
            </a:r>
            <a:r>
              <a:rPr dirty="0" sz="1000" spc="-10">
                <a:latin typeface="Arial"/>
                <a:cs typeface="Arial"/>
              </a:rPr>
              <a:t>time </a:t>
            </a:r>
            <a:r>
              <a:rPr dirty="0" sz="1000">
                <a:latin typeface="Arial"/>
                <a:cs typeface="Arial"/>
              </a:rPr>
              <a:t>within</a:t>
            </a:r>
            <a:r>
              <a:rPr dirty="0" sz="1000" spc="-204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60">
                <a:latin typeface="Arial"/>
                <a:cs typeface="Arial"/>
              </a:rPr>
              <a:t>seven-day </a:t>
            </a:r>
            <a:r>
              <a:rPr dirty="0" sz="1000" spc="-20">
                <a:latin typeface="Arial"/>
                <a:cs typeface="Arial"/>
              </a:rPr>
              <a:t>infection window </a:t>
            </a:r>
            <a:r>
              <a:rPr dirty="0" sz="1000" spc="-25">
                <a:latin typeface="Arial"/>
                <a:cs typeface="Arial"/>
              </a:rPr>
              <a:t>period.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14704" y="5057216"/>
            <a:ext cx="925194" cy="366395"/>
          </a:xfrm>
          <a:custGeom>
            <a:avLst/>
            <a:gdLst/>
            <a:ahLst/>
            <a:cxnLst/>
            <a:rect l="l" t="t" r="r" b="b"/>
            <a:pathLst>
              <a:path w="925194" h="366395">
                <a:moveTo>
                  <a:pt x="0" y="366064"/>
                </a:moveTo>
                <a:lnTo>
                  <a:pt x="925068" y="366064"/>
                </a:lnTo>
                <a:lnTo>
                  <a:pt x="925068" y="0"/>
                </a:lnTo>
                <a:lnTo>
                  <a:pt x="0" y="0"/>
                </a:lnTo>
                <a:lnTo>
                  <a:pt x="0" y="3660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83284" y="5057266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4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83284" y="5211140"/>
            <a:ext cx="789940" cy="156210"/>
          </a:xfrm>
          <a:custGeom>
            <a:avLst/>
            <a:gdLst/>
            <a:ahLst/>
            <a:cxnLst/>
            <a:rect l="l" t="t" r="r" b="b"/>
            <a:pathLst>
              <a:path w="789939" h="156210">
                <a:moveTo>
                  <a:pt x="0" y="155752"/>
                </a:moveTo>
                <a:lnTo>
                  <a:pt x="789432" y="155752"/>
                </a:lnTo>
                <a:lnTo>
                  <a:pt x="789432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983284" y="5038471"/>
            <a:ext cx="458470" cy="3314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1200"/>
              </a:lnSpc>
              <a:spcBef>
                <a:spcPts val="80"/>
              </a:spcBef>
            </a:pPr>
            <a:r>
              <a:rPr dirty="0" sz="1000" spc="-80" b="1">
                <a:latin typeface="Trebuchet MS"/>
                <a:cs typeface="Trebuchet MS"/>
              </a:rPr>
              <a:t>DELTA  </a:t>
            </a:r>
            <a:r>
              <a:rPr dirty="0" sz="1000" spc="-65" b="1">
                <a:latin typeface="Trebuchet MS"/>
                <a:cs typeface="Trebuchet MS"/>
              </a:rPr>
              <a:t>COUN</a:t>
            </a:r>
            <a:r>
              <a:rPr dirty="0" sz="1000" spc="-45" b="1">
                <a:latin typeface="Trebuchet MS"/>
                <a:cs typeface="Trebuchet MS"/>
              </a:rPr>
              <a:t>T</a:t>
            </a:r>
            <a:r>
              <a:rPr dirty="0" sz="1000" spc="60" b="1">
                <a:latin typeface="Trebuchet MS"/>
                <a:cs typeface="Trebuchet MS"/>
              </a:rPr>
              <a:t>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39722" y="5057216"/>
            <a:ext cx="5156835" cy="366395"/>
          </a:xfrm>
          <a:custGeom>
            <a:avLst/>
            <a:gdLst/>
            <a:ahLst/>
            <a:cxnLst/>
            <a:rect l="l" t="t" r="r" b="b"/>
            <a:pathLst>
              <a:path w="5156834" h="366395">
                <a:moveTo>
                  <a:pt x="0" y="366064"/>
                </a:moveTo>
                <a:lnTo>
                  <a:pt x="5156581" y="366064"/>
                </a:lnTo>
                <a:lnTo>
                  <a:pt x="5156581" y="0"/>
                </a:lnTo>
                <a:lnTo>
                  <a:pt x="0" y="0"/>
                </a:lnTo>
                <a:lnTo>
                  <a:pt x="0" y="3660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908301" y="5057266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4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908301" y="5211140"/>
            <a:ext cx="5019675" cy="156210"/>
          </a:xfrm>
          <a:custGeom>
            <a:avLst/>
            <a:gdLst/>
            <a:ahLst/>
            <a:cxnLst/>
            <a:rect l="l" t="t" r="r" b="b"/>
            <a:pathLst>
              <a:path w="5019675" h="156210">
                <a:moveTo>
                  <a:pt x="0" y="155752"/>
                </a:moveTo>
                <a:lnTo>
                  <a:pt x="5019421" y="155752"/>
                </a:lnTo>
                <a:lnTo>
                  <a:pt x="5019421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908301" y="5038471"/>
            <a:ext cx="4682490" cy="3314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1200"/>
              </a:lnSpc>
              <a:spcBef>
                <a:spcPts val="80"/>
              </a:spcBef>
            </a:pPr>
            <a:r>
              <a:rPr dirty="0" sz="1000" spc="-95">
                <a:latin typeface="Arial"/>
                <a:cs typeface="Arial"/>
              </a:rPr>
              <a:t>(NHSN, as </a:t>
            </a:r>
            <a:r>
              <a:rPr dirty="0" sz="1000" spc="-65">
                <a:latin typeface="Arial"/>
                <a:cs typeface="Arial"/>
              </a:rPr>
              <a:t>used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25">
                <a:latin typeface="Arial"/>
                <a:cs typeface="Arial"/>
              </a:rPr>
              <a:t>this </a:t>
            </a:r>
            <a:r>
              <a:rPr dirty="0" sz="1000" spc="-50">
                <a:latin typeface="Arial"/>
                <a:cs typeface="Arial"/>
              </a:rPr>
              <a:t>guidance) </a:t>
            </a:r>
            <a:r>
              <a:rPr dirty="0" sz="1000" spc="-75">
                <a:latin typeface="Arial"/>
                <a:cs typeface="Arial"/>
              </a:rPr>
              <a:t>The </a:t>
            </a:r>
            <a:r>
              <a:rPr dirty="0" sz="1000" spc="-35">
                <a:latin typeface="Arial"/>
                <a:cs typeface="Arial"/>
              </a:rPr>
              <a:t>absolute </a:t>
            </a:r>
            <a:r>
              <a:rPr dirty="0" sz="1000" spc="-30">
                <a:latin typeface="Arial"/>
                <a:cs typeface="Arial"/>
              </a:rPr>
              <a:t>difference between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35">
                <a:latin typeface="Arial"/>
                <a:cs typeface="Arial"/>
              </a:rPr>
              <a:t>number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45">
                <a:latin typeface="Arial"/>
                <a:cs typeface="Arial"/>
              </a:rPr>
              <a:t>expected  events </a:t>
            </a:r>
            <a:r>
              <a:rPr dirty="0" sz="1000" spc="-50">
                <a:latin typeface="Arial"/>
                <a:cs typeface="Arial"/>
              </a:rPr>
              <a:t>and observed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events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70584" y="5404485"/>
            <a:ext cx="384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latin typeface="Trebuchet MS"/>
                <a:cs typeface="Trebuchet MS"/>
              </a:rPr>
              <a:t>DI</a:t>
            </a:r>
            <a:r>
              <a:rPr dirty="0" sz="1000" spc="-13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SSI*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95601" y="5404485"/>
            <a:ext cx="23323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70">
                <a:latin typeface="Arial"/>
                <a:cs typeface="Arial"/>
              </a:rPr>
              <a:t>Deep </a:t>
            </a:r>
            <a:r>
              <a:rPr dirty="0" sz="1000" spc="-35">
                <a:latin typeface="Arial"/>
                <a:cs typeface="Arial"/>
              </a:rPr>
              <a:t>incisional </a:t>
            </a:r>
            <a:r>
              <a:rPr dirty="0" sz="1000" spc="-45">
                <a:latin typeface="Arial"/>
                <a:cs typeface="Arial"/>
              </a:rPr>
              <a:t>surgical </a:t>
            </a:r>
            <a:r>
              <a:rPr dirty="0" sz="1000" spc="-30">
                <a:latin typeface="Arial"/>
                <a:cs typeface="Arial"/>
              </a:rPr>
              <a:t>site </a:t>
            </a:r>
            <a:r>
              <a:rPr dirty="0" sz="1000" spc="-20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14704" y="5606160"/>
            <a:ext cx="925194" cy="173990"/>
          </a:xfrm>
          <a:custGeom>
            <a:avLst/>
            <a:gdLst/>
            <a:ahLst/>
            <a:cxnLst/>
            <a:rect l="l" t="t" r="r" b="b"/>
            <a:pathLst>
              <a:path w="925194" h="173989">
                <a:moveTo>
                  <a:pt x="0" y="173736"/>
                </a:moveTo>
                <a:lnTo>
                  <a:pt x="925068" y="173736"/>
                </a:lnTo>
                <a:lnTo>
                  <a:pt x="92506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83284" y="5606160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4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970584" y="5587365"/>
            <a:ext cx="2616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latin typeface="Trebuchet MS"/>
                <a:cs typeface="Trebuchet MS"/>
              </a:rPr>
              <a:t>D</a:t>
            </a:r>
            <a:r>
              <a:rPr dirty="0" sz="1000" spc="-40" b="1">
                <a:latin typeface="Trebuchet MS"/>
                <a:cs typeface="Trebuchet MS"/>
              </a:rPr>
              <a:t>OB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839722" y="5606160"/>
            <a:ext cx="5156835" cy="173990"/>
          </a:xfrm>
          <a:custGeom>
            <a:avLst/>
            <a:gdLst/>
            <a:ahLst/>
            <a:cxnLst/>
            <a:rect l="l" t="t" r="r" b="b"/>
            <a:pathLst>
              <a:path w="5156834" h="173989">
                <a:moveTo>
                  <a:pt x="0" y="173736"/>
                </a:moveTo>
                <a:lnTo>
                  <a:pt x="5156581" y="173736"/>
                </a:lnTo>
                <a:lnTo>
                  <a:pt x="515658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908301" y="5606160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4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1895601" y="5587365"/>
            <a:ext cx="6813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latin typeface="Arial"/>
                <a:cs typeface="Arial"/>
              </a:rPr>
              <a:t>Date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birth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70584" y="5761101"/>
            <a:ext cx="270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latin typeface="Trebuchet MS"/>
                <a:cs typeface="Trebuchet MS"/>
              </a:rPr>
              <a:t>D</a:t>
            </a:r>
            <a:r>
              <a:rPr dirty="0" sz="1000" spc="-50" b="1">
                <a:latin typeface="Trebuchet MS"/>
                <a:cs typeface="Trebuchet MS"/>
              </a:rPr>
              <a:t>OH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95601" y="5761101"/>
            <a:ext cx="1145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latin typeface="Arial"/>
                <a:cs typeface="Arial"/>
              </a:rPr>
              <a:t>Department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health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772716" y="5953633"/>
            <a:ext cx="67310" cy="173990"/>
          </a:xfrm>
          <a:custGeom>
            <a:avLst/>
            <a:gdLst/>
            <a:ahLst/>
            <a:cxnLst/>
            <a:rect l="l" t="t" r="r" b="b"/>
            <a:pathLst>
              <a:path w="67310" h="173989">
                <a:moveTo>
                  <a:pt x="0" y="173736"/>
                </a:moveTo>
                <a:lnTo>
                  <a:pt x="67056" y="173736"/>
                </a:lnTo>
                <a:lnTo>
                  <a:pt x="67056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14704" y="5953633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6"/>
                </a:moveTo>
                <a:lnTo>
                  <a:pt x="68580" y="173736"/>
                </a:lnTo>
                <a:lnTo>
                  <a:pt x="68580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83284" y="5953633"/>
            <a:ext cx="789940" cy="173990"/>
          </a:xfrm>
          <a:custGeom>
            <a:avLst/>
            <a:gdLst/>
            <a:ahLst/>
            <a:cxnLst/>
            <a:rect l="l" t="t" r="r" b="b"/>
            <a:pathLst>
              <a:path w="789939" h="173989">
                <a:moveTo>
                  <a:pt x="0" y="173736"/>
                </a:moveTo>
                <a:lnTo>
                  <a:pt x="789432" y="173736"/>
                </a:lnTo>
                <a:lnTo>
                  <a:pt x="789432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970584" y="5936361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0" b="1">
                <a:latin typeface="Trebuchet MS"/>
                <a:cs typeface="Trebuchet MS"/>
              </a:rPr>
              <a:t>ED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927722" y="5953633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79" h="173989">
                <a:moveTo>
                  <a:pt x="0" y="173736"/>
                </a:moveTo>
                <a:lnTo>
                  <a:pt x="68579" y="173736"/>
                </a:lnTo>
                <a:lnTo>
                  <a:pt x="68579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839722" y="5953633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6"/>
                </a:moveTo>
                <a:lnTo>
                  <a:pt x="68579" y="173736"/>
                </a:lnTo>
                <a:lnTo>
                  <a:pt x="68579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908301" y="5953633"/>
            <a:ext cx="5019675" cy="173990"/>
          </a:xfrm>
          <a:custGeom>
            <a:avLst/>
            <a:gdLst/>
            <a:ahLst/>
            <a:cxnLst/>
            <a:rect l="l" t="t" r="r" b="b"/>
            <a:pathLst>
              <a:path w="5019675" h="173989">
                <a:moveTo>
                  <a:pt x="0" y="173736"/>
                </a:moveTo>
                <a:lnTo>
                  <a:pt x="5019421" y="173736"/>
                </a:lnTo>
                <a:lnTo>
                  <a:pt x="501942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1895601" y="5936361"/>
            <a:ext cx="1242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Arial"/>
                <a:cs typeface="Arial"/>
              </a:rPr>
              <a:t>Emergency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department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70584" y="6108573"/>
            <a:ext cx="2692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130" b="1">
                <a:latin typeface="Trebuchet MS"/>
                <a:cs typeface="Trebuchet MS"/>
              </a:rPr>
              <a:t>M</a:t>
            </a:r>
            <a:r>
              <a:rPr dirty="0" sz="1000" spc="-55" b="1">
                <a:latin typeface="Trebuchet MS"/>
                <a:cs typeface="Trebuchet MS"/>
              </a:rPr>
              <a:t>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895601" y="6108573"/>
            <a:ext cx="13347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latin typeface="Arial"/>
                <a:cs typeface="Arial"/>
              </a:rPr>
              <a:t>Electronic medical</a:t>
            </a:r>
            <a:r>
              <a:rPr dirty="0" sz="1000" spc="-1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record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914704" y="6301104"/>
            <a:ext cx="925194" cy="548640"/>
          </a:xfrm>
          <a:custGeom>
            <a:avLst/>
            <a:gdLst/>
            <a:ahLst/>
            <a:cxnLst/>
            <a:rect l="l" t="t" r="r" b="b"/>
            <a:pathLst>
              <a:path w="925194" h="548640">
                <a:moveTo>
                  <a:pt x="0" y="548640"/>
                </a:moveTo>
                <a:lnTo>
                  <a:pt x="925068" y="548640"/>
                </a:lnTo>
                <a:lnTo>
                  <a:pt x="92506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83284" y="6301104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83284" y="6456553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983284" y="6282309"/>
            <a:ext cx="63627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>
              <a:lnSpc>
                <a:spcPct val="102000"/>
              </a:lnSpc>
              <a:spcBef>
                <a:spcPts val="70"/>
              </a:spcBef>
            </a:pPr>
            <a:r>
              <a:rPr dirty="0" sz="1000" spc="-50" b="1">
                <a:latin typeface="Trebuchet MS"/>
                <a:cs typeface="Trebuchet MS"/>
              </a:rPr>
              <a:t>EPISODE</a:t>
            </a:r>
            <a:r>
              <a:rPr dirty="0" sz="1000" spc="-155" b="1">
                <a:latin typeface="Trebuchet MS"/>
                <a:cs typeface="Trebuchet MS"/>
              </a:rPr>
              <a:t> </a:t>
            </a:r>
            <a:r>
              <a:rPr dirty="0" sz="1000" spc="-75" b="1">
                <a:latin typeface="Trebuchet MS"/>
                <a:cs typeface="Trebuchet MS"/>
              </a:rPr>
              <a:t>OF  </a:t>
            </a:r>
            <a:r>
              <a:rPr dirty="0" sz="1000" spc="-70" b="1">
                <a:latin typeface="Trebuchet MS"/>
                <a:cs typeface="Trebuchet MS"/>
              </a:rPr>
              <a:t>CARE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839722" y="6301104"/>
            <a:ext cx="5156835" cy="548640"/>
          </a:xfrm>
          <a:custGeom>
            <a:avLst/>
            <a:gdLst/>
            <a:ahLst/>
            <a:cxnLst/>
            <a:rect l="l" t="t" r="r" b="b"/>
            <a:pathLst>
              <a:path w="5156834" h="548640">
                <a:moveTo>
                  <a:pt x="0" y="548640"/>
                </a:moveTo>
                <a:lnTo>
                  <a:pt x="5156581" y="548640"/>
                </a:lnTo>
                <a:lnTo>
                  <a:pt x="5156581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08301" y="6301104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08301" y="6456553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08301" y="6612001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1908301" y="6282309"/>
            <a:ext cx="488442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>
              <a:lnSpc>
                <a:spcPct val="102000"/>
              </a:lnSpc>
              <a:spcBef>
                <a:spcPts val="70"/>
              </a:spcBef>
            </a:pPr>
            <a:r>
              <a:rPr dirty="0" sz="950" spc="-25">
                <a:latin typeface="Arial"/>
                <a:cs typeface="Arial"/>
              </a:rPr>
              <a:t>All </a:t>
            </a:r>
            <a:r>
              <a:rPr dirty="0" sz="950" spc="-40">
                <a:latin typeface="Arial"/>
                <a:cs typeface="Arial"/>
              </a:rPr>
              <a:t>medical </a:t>
            </a:r>
            <a:r>
              <a:rPr dirty="0" sz="950" spc="-55">
                <a:latin typeface="Arial"/>
                <a:cs typeface="Arial"/>
              </a:rPr>
              <a:t>services </a:t>
            </a:r>
            <a:r>
              <a:rPr dirty="0" sz="950" spc="-30">
                <a:latin typeface="Arial"/>
                <a:cs typeface="Arial"/>
              </a:rPr>
              <a:t>provided </a:t>
            </a:r>
            <a:r>
              <a:rPr dirty="0" sz="950" spc="10">
                <a:latin typeface="Arial"/>
                <a:cs typeface="Arial"/>
              </a:rPr>
              <a:t>to </a:t>
            </a:r>
            <a:r>
              <a:rPr dirty="0" sz="950" spc="-75">
                <a:latin typeface="Arial"/>
                <a:cs typeface="Arial"/>
              </a:rPr>
              <a:t>a </a:t>
            </a:r>
            <a:r>
              <a:rPr dirty="0" sz="950" spc="-15">
                <a:latin typeface="Arial"/>
                <a:cs typeface="Arial"/>
              </a:rPr>
              <a:t>patient </a:t>
            </a:r>
            <a:r>
              <a:rPr dirty="0" sz="950" spc="-5">
                <a:latin typeface="Arial"/>
                <a:cs typeface="Arial"/>
              </a:rPr>
              <a:t>within </a:t>
            </a:r>
            <a:r>
              <a:rPr dirty="0" sz="950" spc="-75">
                <a:latin typeface="Arial"/>
                <a:cs typeface="Arial"/>
              </a:rPr>
              <a:t>a </a:t>
            </a:r>
            <a:r>
              <a:rPr dirty="0" sz="950" spc="-40">
                <a:latin typeface="Arial"/>
                <a:cs typeface="Arial"/>
              </a:rPr>
              <a:t>specific </a:t>
            </a:r>
            <a:r>
              <a:rPr dirty="0" sz="950" spc="-15">
                <a:latin typeface="Arial"/>
                <a:cs typeface="Arial"/>
              </a:rPr>
              <a:t>time </a:t>
            </a:r>
            <a:r>
              <a:rPr dirty="0" sz="950" spc="-25">
                <a:latin typeface="Arial"/>
                <a:cs typeface="Arial"/>
              </a:rPr>
              <a:t>period </a:t>
            </a:r>
            <a:r>
              <a:rPr dirty="0" sz="950" spc="-5">
                <a:latin typeface="Arial"/>
                <a:cs typeface="Arial"/>
              </a:rPr>
              <a:t>within </a:t>
            </a:r>
            <a:r>
              <a:rPr dirty="0" sz="950" spc="-75">
                <a:latin typeface="Arial"/>
                <a:cs typeface="Arial"/>
              </a:rPr>
              <a:t>a </a:t>
            </a:r>
            <a:r>
              <a:rPr dirty="0" sz="950" spc="-20">
                <a:latin typeface="Arial"/>
                <a:cs typeface="Arial"/>
              </a:rPr>
              <a:t>facility. </a:t>
            </a:r>
            <a:r>
              <a:rPr dirty="0" sz="1000" spc="-65">
                <a:latin typeface="Arial"/>
                <a:cs typeface="Arial"/>
              </a:rPr>
              <a:t>For  </a:t>
            </a:r>
            <a:r>
              <a:rPr dirty="0" sz="1000" spc="-45">
                <a:latin typeface="Arial"/>
                <a:cs typeface="Arial"/>
              </a:rPr>
              <a:t>surveillance </a:t>
            </a:r>
            <a:r>
              <a:rPr dirty="0" sz="1000" spc="5">
                <a:latin typeface="Arial"/>
                <a:cs typeface="Arial"/>
              </a:rPr>
              <a:t>of </a:t>
            </a:r>
            <a:r>
              <a:rPr dirty="0" sz="1000" spc="-75">
                <a:latin typeface="Arial"/>
                <a:cs typeface="Arial"/>
              </a:rPr>
              <a:t>HAIs, </a:t>
            </a:r>
            <a:r>
              <a:rPr dirty="0" sz="1000" spc="-25">
                <a:latin typeface="Arial"/>
                <a:cs typeface="Arial"/>
              </a:rPr>
              <a:t>this </a:t>
            </a:r>
            <a:r>
              <a:rPr dirty="0" sz="1000" spc="-10">
                <a:latin typeface="Arial"/>
                <a:cs typeface="Arial"/>
              </a:rPr>
              <a:t>term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65">
                <a:latin typeface="Arial"/>
                <a:cs typeface="Arial"/>
              </a:rPr>
              <a:t>used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30">
                <a:latin typeface="Arial"/>
                <a:cs typeface="Arial"/>
              </a:rPr>
              <a:t>indicate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50">
                <a:latin typeface="Arial"/>
                <a:cs typeface="Arial"/>
              </a:rPr>
              <a:t>single </a:t>
            </a:r>
            <a:r>
              <a:rPr dirty="0" sz="1000" spc="-15">
                <a:latin typeface="Arial"/>
                <a:cs typeface="Arial"/>
              </a:rPr>
              <a:t>inpatient </a:t>
            </a:r>
            <a:r>
              <a:rPr dirty="0" sz="1000" spc="-50">
                <a:latin typeface="Arial"/>
                <a:cs typeface="Arial"/>
              </a:rPr>
              <a:t>admission, and </a:t>
            </a:r>
            <a:r>
              <a:rPr dirty="0" sz="1000" spc="-45">
                <a:latin typeface="Arial"/>
                <a:cs typeface="Arial"/>
              </a:rPr>
              <a:t>includes </a:t>
            </a:r>
            <a:r>
              <a:rPr dirty="0" sz="1000" spc="-15">
                <a:latin typeface="Arial"/>
                <a:cs typeface="Arial"/>
              </a:rPr>
              <a:t>the  </a:t>
            </a:r>
            <a:r>
              <a:rPr dirty="0" sz="1000" spc="-145">
                <a:latin typeface="Arial"/>
                <a:cs typeface="Arial"/>
              </a:rPr>
              <a:t>ED </a:t>
            </a:r>
            <a:r>
              <a:rPr dirty="0" sz="1000" spc="-25">
                <a:latin typeface="Arial"/>
                <a:cs typeface="Arial"/>
              </a:rPr>
              <a:t>visit </a:t>
            </a:r>
            <a:r>
              <a:rPr dirty="0" sz="1000" spc="-40">
                <a:latin typeface="Arial"/>
                <a:cs typeface="Arial"/>
              </a:rPr>
              <a:t>leading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14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admission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70584" y="6830948"/>
            <a:ext cx="68643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75" b="1">
                <a:latin typeface="Trebuchet MS"/>
                <a:cs typeface="Trebuchet MS"/>
              </a:rPr>
              <a:t>EXTERNAL  </a:t>
            </a:r>
            <a:r>
              <a:rPr dirty="0" sz="1000" spc="-40" b="1">
                <a:latin typeface="Trebuchet MS"/>
                <a:cs typeface="Trebuchet MS"/>
              </a:rPr>
              <a:t>VA</a:t>
            </a:r>
            <a:r>
              <a:rPr dirty="0" sz="1000" spc="-100" b="1">
                <a:latin typeface="Trebuchet MS"/>
                <a:cs typeface="Trebuchet MS"/>
              </a:rPr>
              <a:t>L</a:t>
            </a:r>
            <a:r>
              <a:rPr dirty="0" sz="1000" spc="-45" b="1">
                <a:latin typeface="Trebuchet MS"/>
                <a:cs typeface="Trebuchet MS"/>
              </a:rPr>
              <a:t>I</a:t>
            </a:r>
            <a:r>
              <a:rPr dirty="0" sz="1000" spc="-20" b="1">
                <a:latin typeface="Trebuchet MS"/>
                <a:cs typeface="Trebuchet MS"/>
              </a:rPr>
              <a:t>D</a:t>
            </a:r>
            <a:r>
              <a:rPr dirty="0" sz="1000" spc="-25" b="1">
                <a:latin typeface="Trebuchet MS"/>
                <a:cs typeface="Trebuchet MS"/>
              </a:rPr>
              <a:t>A</a:t>
            </a:r>
            <a:r>
              <a:rPr dirty="0" sz="1000" spc="-60" b="1">
                <a:latin typeface="Trebuchet MS"/>
                <a:cs typeface="Trebuchet MS"/>
              </a:rPr>
              <a:t>TIO</a:t>
            </a:r>
            <a:r>
              <a:rPr dirty="0" sz="1000" spc="-15" b="1"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95601" y="6830948"/>
            <a:ext cx="4969510" cy="3346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60"/>
              </a:spcBef>
            </a:pPr>
            <a:r>
              <a:rPr dirty="0" sz="1000" spc="-70">
                <a:latin typeface="Arial"/>
                <a:cs typeface="Arial"/>
              </a:rPr>
              <a:t>Survey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30">
                <a:latin typeface="Arial"/>
                <a:cs typeface="Arial"/>
              </a:rPr>
              <a:t>record review </a:t>
            </a:r>
            <a:r>
              <a:rPr dirty="0" sz="1000" spc="-60">
                <a:latin typeface="Arial"/>
                <a:cs typeface="Arial"/>
              </a:rPr>
              <a:t>process </a:t>
            </a:r>
            <a:r>
              <a:rPr dirty="0" sz="1000" spc="-40">
                <a:latin typeface="Arial"/>
                <a:cs typeface="Arial"/>
              </a:rPr>
              <a:t>by </a:t>
            </a:r>
            <a:r>
              <a:rPr dirty="0" sz="1000" spc="-30">
                <a:latin typeface="Arial"/>
                <a:cs typeface="Arial"/>
              </a:rPr>
              <a:t>external </a:t>
            </a:r>
            <a:r>
              <a:rPr dirty="0" sz="1000" spc="-65">
                <a:latin typeface="Arial"/>
                <a:cs typeface="Arial"/>
              </a:rPr>
              <a:t>agency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65">
                <a:latin typeface="Arial"/>
                <a:cs typeface="Arial"/>
              </a:rPr>
              <a:t>assure </a:t>
            </a:r>
            <a:r>
              <a:rPr dirty="0" sz="1000" spc="-20">
                <a:latin typeface="Arial"/>
                <a:cs typeface="Arial"/>
              </a:rPr>
              <a:t>quality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120">
                <a:latin typeface="Arial"/>
                <a:cs typeface="Arial"/>
              </a:rPr>
              <a:t>NHSN </a:t>
            </a:r>
            <a:r>
              <a:rPr dirty="0" sz="1000" spc="-45">
                <a:latin typeface="Arial"/>
                <a:cs typeface="Arial"/>
              </a:rPr>
              <a:t>surveillance </a:t>
            </a:r>
            <a:r>
              <a:rPr dirty="0" sz="1000" spc="-50">
                <a:latin typeface="Arial"/>
                <a:cs typeface="Arial"/>
              </a:rPr>
              <a:t>and  </a:t>
            </a:r>
            <a:r>
              <a:rPr dirty="0" sz="1000" spc="-20">
                <a:latin typeface="Arial"/>
                <a:cs typeface="Arial"/>
              </a:rPr>
              <a:t>reporting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14704" y="7215505"/>
            <a:ext cx="925194" cy="182880"/>
          </a:xfrm>
          <a:custGeom>
            <a:avLst/>
            <a:gdLst/>
            <a:ahLst/>
            <a:cxnLst/>
            <a:rect l="l" t="t" r="r" b="b"/>
            <a:pathLst>
              <a:path w="925194" h="182879">
                <a:moveTo>
                  <a:pt x="0" y="182880"/>
                </a:moveTo>
                <a:lnTo>
                  <a:pt x="925068" y="182880"/>
                </a:lnTo>
                <a:lnTo>
                  <a:pt x="925068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83284" y="7215505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970584" y="7196708"/>
            <a:ext cx="6584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 b="1">
                <a:latin typeface="Trebuchet MS"/>
                <a:cs typeface="Trebuchet MS"/>
              </a:rPr>
              <a:t>FacWideIN*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839722" y="7215505"/>
            <a:ext cx="5156835" cy="182880"/>
          </a:xfrm>
          <a:custGeom>
            <a:avLst/>
            <a:gdLst/>
            <a:ahLst/>
            <a:cxnLst/>
            <a:rect l="l" t="t" r="r" b="b"/>
            <a:pathLst>
              <a:path w="5156834" h="182879">
                <a:moveTo>
                  <a:pt x="0" y="182880"/>
                </a:moveTo>
                <a:lnTo>
                  <a:pt x="5156581" y="182880"/>
                </a:lnTo>
                <a:lnTo>
                  <a:pt x="5156581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08301" y="7215505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1895601" y="7196708"/>
            <a:ext cx="43618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40">
                <a:latin typeface="Arial"/>
                <a:cs typeface="Arial"/>
              </a:rPr>
              <a:t>Facility-Wide </a:t>
            </a:r>
            <a:r>
              <a:rPr dirty="0" sz="1000" spc="-20">
                <a:latin typeface="Arial"/>
                <a:cs typeface="Arial"/>
              </a:rPr>
              <a:t>Inpatient,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type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45">
                <a:latin typeface="Arial"/>
                <a:cs typeface="Arial"/>
              </a:rPr>
              <a:t>surveillance </a:t>
            </a:r>
            <a:r>
              <a:rPr dirty="0" sz="1000" spc="-65">
                <a:latin typeface="Arial"/>
                <a:cs typeface="Arial"/>
              </a:rPr>
              <a:t>used </a:t>
            </a:r>
            <a:r>
              <a:rPr dirty="0" sz="1000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LabID </a:t>
            </a:r>
            <a:r>
              <a:rPr dirty="0" sz="1000" spc="-60">
                <a:latin typeface="Arial"/>
                <a:cs typeface="Arial"/>
              </a:rPr>
              <a:t>Event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reporting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70584" y="7379969"/>
            <a:ext cx="56896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100" b="1">
                <a:latin typeface="Trebuchet MS"/>
                <a:cs typeface="Trebuchet MS"/>
              </a:rPr>
              <a:t>FOLEY  </a:t>
            </a:r>
            <a:r>
              <a:rPr dirty="0" sz="1000" spc="-85" b="1">
                <a:latin typeface="Trebuchet MS"/>
                <a:cs typeface="Trebuchet MS"/>
              </a:rPr>
              <a:t>CAT</a:t>
            </a:r>
            <a:r>
              <a:rPr dirty="0" sz="1000" spc="-55" b="1">
                <a:latin typeface="Trebuchet MS"/>
                <a:cs typeface="Trebuchet MS"/>
              </a:rPr>
              <a:t>H</a:t>
            </a: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-114" b="1">
                <a:latin typeface="Trebuchet MS"/>
                <a:cs typeface="Trebuchet MS"/>
              </a:rPr>
              <a:t>T</a:t>
            </a: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-55" b="1">
                <a:latin typeface="Trebuchet MS"/>
                <a:cs typeface="Trebuchet MS"/>
              </a:rPr>
              <a:t>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895601" y="7379969"/>
            <a:ext cx="19462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latin typeface="Arial"/>
                <a:cs typeface="Arial"/>
              </a:rPr>
              <a:t>Indwelling </a:t>
            </a:r>
            <a:r>
              <a:rPr dirty="0" sz="1000" spc="-15">
                <a:latin typeface="Arial"/>
                <a:cs typeface="Arial"/>
              </a:rPr>
              <a:t>urethral </a:t>
            </a:r>
            <a:r>
              <a:rPr dirty="0" sz="1000" spc="-30">
                <a:latin typeface="Arial"/>
                <a:cs typeface="Arial"/>
              </a:rPr>
              <a:t>(urinary)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catheter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772716" y="7709661"/>
            <a:ext cx="67310" cy="155575"/>
          </a:xfrm>
          <a:custGeom>
            <a:avLst/>
            <a:gdLst/>
            <a:ahLst/>
            <a:cxnLst/>
            <a:rect l="l" t="t" r="r" b="b"/>
            <a:pathLst>
              <a:path w="67310" h="155575">
                <a:moveTo>
                  <a:pt x="0" y="155448"/>
                </a:moveTo>
                <a:lnTo>
                  <a:pt x="67056" y="155448"/>
                </a:lnTo>
                <a:lnTo>
                  <a:pt x="6705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14704" y="7709661"/>
            <a:ext cx="68580" cy="155575"/>
          </a:xfrm>
          <a:custGeom>
            <a:avLst/>
            <a:gdLst/>
            <a:ahLst/>
            <a:cxnLst/>
            <a:rect l="l" t="t" r="r" b="b"/>
            <a:pathLst>
              <a:path w="68580" h="155575">
                <a:moveTo>
                  <a:pt x="0" y="155448"/>
                </a:moveTo>
                <a:lnTo>
                  <a:pt x="68580" y="155448"/>
                </a:lnTo>
                <a:lnTo>
                  <a:pt x="6858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83284" y="7709661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 txBox="1"/>
          <p:nvPr/>
        </p:nvSpPr>
        <p:spPr>
          <a:xfrm>
            <a:off x="970584" y="7690866"/>
            <a:ext cx="203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rebuchet MS"/>
                <a:cs typeface="Trebuchet MS"/>
              </a:rPr>
              <a:t>GI*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927722" y="7709661"/>
            <a:ext cx="68580" cy="155575"/>
          </a:xfrm>
          <a:custGeom>
            <a:avLst/>
            <a:gdLst/>
            <a:ahLst/>
            <a:cxnLst/>
            <a:rect l="l" t="t" r="r" b="b"/>
            <a:pathLst>
              <a:path w="68579" h="155575">
                <a:moveTo>
                  <a:pt x="0" y="155448"/>
                </a:moveTo>
                <a:lnTo>
                  <a:pt x="68579" y="155448"/>
                </a:lnTo>
                <a:lnTo>
                  <a:pt x="6857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839722" y="7709661"/>
            <a:ext cx="68580" cy="155575"/>
          </a:xfrm>
          <a:custGeom>
            <a:avLst/>
            <a:gdLst/>
            <a:ahLst/>
            <a:cxnLst/>
            <a:rect l="l" t="t" r="r" b="b"/>
            <a:pathLst>
              <a:path w="68580" h="155575">
                <a:moveTo>
                  <a:pt x="0" y="155448"/>
                </a:moveTo>
                <a:lnTo>
                  <a:pt x="68579" y="155448"/>
                </a:lnTo>
                <a:lnTo>
                  <a:pt x="6857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908301" y="7709661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 txBox="1"/>
          <p:nvPr/>
        </p:nvSpPr>
        <p:spPr>
          <a:xfrm>
            <a:off x="1895601" y="7690866"/>
            <a:ext cx="3296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35">
                <a:latin typeface="Arial"/>
                <a:cs typeface="Arial"/>
              </a:rPr>
              <a:t>Gastrointestinal </a:t>
            </a:r>
            <a:r>
              <a:rPr dirty="0" sz="1000" spc="-55">
                <a:latin typeface="Arial"/>
                <a:cs typeface="Arial"/>
              </a:rPr>
              <a:t>system </a:t>
            </a:r>
            <a:r>
              <a:rPr dirty="0" sz="1000" spc="-45">
                <a:latin typeface="Arial"/>
                <a:cs typeface="Arial"/>
              </a:rPr>
              <a:t>healthcare-associated</a:t>
            </a:r>
            <a:r>
              <a:rPr dirty="0" sz="1000" spc="-14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70584" y="7846314"/>
            <a:ext cx="278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 b="1">
                <a:latin typeface="Trebuchet MS"/>
                <a:cs typeface="Trebuchet MS"/>
              </a:rPr>
              <a:t>H</a:t>
            </a:r>
            <a:r>
              <a:rPr dirty="0" sz="1000" spc="-35" b="1">
                <a:latin typeface="Trebuchet MS"/>
                <a:cs typeface="Trebuchet MS"/>
              </a:rPr>
              <a:t>A</a:t>
            </a:r>
            <a:r>
              <a:rPr dirty="0" sz="1000" spc="-10" b="1">
                <a:latin typeface="Trebuchet MS"/>
                <a:cs typeface="Trebuchet MS"/>
              </a:rPr>
              <a:t>I</a:t>
            </a:r>
            <a:r>
              <a:rPr dirty="0" sz="1000" spc="60" b="1">
                <a:latin typeface="Trebuchet MS"/>
                <a:cs typeface="Trebuchet MS"/>
              </a:rPr>
              <a:t>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895601" y="7846314"/>
            <a:ext cx="5028565" cy="6426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50">
                <a:latin typeface="Arial"/>
                <a:cs typeface="Arial"/>
              </a:rPr>
              <a:t>Healthcare-associated </a:t>
            </a:r>
            <a:r>
              <a:rPr dirty="0" sz="1000" spc="-20">
                <a:latin typeface="Arial"/>
                <a:cs typeface="Arial"/>
              </a:rPr>
              <a:t>infection: </a:t>
            </a:r>
            <a:r>
              <a:rPr dirty="0" sz="1000" spc="-65">
                <a:latin typeface="Arial"/>
                <a:cs typeface="Arial"/>
              </a:rPr>
              <a:t>An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45">
                <a:latin typeface="Arial"/>
                <a:cs typeface="Arial"/>
              </a:rPr>
              <a:t>considered </a:t>
            </a:r>
            <a:r>
              <a:rPr dirty="0" sz="1000" spc="-55">
                <a:latin typeface="Arial"/>
                <a:cs typeface="Arial"/>
              </a:rPr>
              <a:t>an </a:t>
            </a:r>
            <a:r>
              <a:rPr dirty="0" sz="1000" spc="-75">
                <a:latin typeface="Arial"/>
                <a:cs typeface="Arial"/>
              </a:rPr>
              <a:t>HAI </a:t>
            </a:r>
            <a:r>
              <a:rPr dirty="0" sz="1000" spc="15">
                <a:latin typeface="Arial"/>
                <a:cs typeface="Arial"/>
              </a:rPr>
              <a:t>if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30">
                <a:latin typeface="Arial"/>
                <a:cs typeface="Arial"/>
              </a:rPr>
              <a:t>date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30">
                <a:latin typeface="Arial"/>
                <a:cs typeface="Arial"/>
              </a:rPr>
              <a:t>event  </a:t>
            </a:r>
            <a:r>
              <a:rPr dirty="0" sz="1000" spc="-55">
                <a:latin typeface="Arial"/>
                <a:cs typeface="Arial"/>
              </a:rPr>
              <a:t>occurs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after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3rd</a:t>
            </a:r>
            <a:r>
              <a:rPr dirty="0" sz="1000" spc="-45">
                <a:latin typeface="Arial"/>
                <a:cs typeface="Arial"/>
              </a:rPr>
              <a:t> calendar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day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admission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facility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(the</a:t>
            </a:r>
            <a:r>
              <a:rPr dirty="0" sz="1000" spc="-55">
                <a:latin typeface="Arial"/>
                <a:cs typeface="Arial"/>
              </a:rPr>
              <a:t> day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hospital</a:t>
            </a:r>
            <a:r>
              <a:rPr dirty="0" sz="1000" spc="-50">
                <a:latin typeface="Arial"/>
                <a:cs typeface="Arial"/>
              </a:rPr>
              <a:t> admission 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55">
                <a:latin typeface="Arial"/>
                <a:cs typeface="Arial"/>
              </a:rPr>
              <a:t>an </a:t>
            </a:r>
            <a:r>
              <a:rPr dirty="0" sz="1000" spc="-15">
                <a:latin typeface="Arial"/>
                <a:cs typeface="Arial"/>
              </a:rPr>
              <a:t>inpatient </a:t>
            </a:r>
            <a:r>
              <a:rPr dirty="0" sz="1000" spc="-25">
                <a:latin typeface="Arial"/>
                <a:cs typeface="Arial"/>
              </a:rPr>
              <a:t>location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45">
                <a:latin typeface="Arial"/>
                <a:cs typeface="Arial"/>
              </a:rPr>
              <a:t>calendar </a:t>
            </a:r>
            <a:r>
              <a:rPr dirty="0" sz="1000" spc="-55">
                <a:latin typeface="Arial"/>
                <a:cs typeface="Arial"/>
              </a:rPr>
              <a:t>day </a:t>
            </a:r>
            <a:r>
              <a:rPr dirty="0" sz="1000" spc="-40">
                <a:latin typeface="Arial"/>
                <a:cs typeface="Arial"/>
              </a:rPr>
              <a:t>1). </a:t>
            </a:r>
            <a:r>
              <a:rPr dirty="0" sz="1000" spc="-80">
                <a:latin typeface="Arial"/>
                <a:cs typeface="Arial"/>
              </a:rPr>
              <a:t>The </a:t>
            </a:r>
            <a:r>
              <a:rPr dirty="0" sz="1000" spc="-40">
                <a:latin typeface="Arial"/>
                <a:cs typeface="Arial"/>
              </a:rPr>
              <a:t>elements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10">
                <a:latin typeface="Arial"/>
                <a:cs typeface="Arial"/>
              </a:rPr>
              <a:t>the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15">
                <a:latin typeface="Arial"/>
                <a:cs typeface="Arial"/>
              </a:rPr>
              <a:t>criteria </a:t>
            </a:r>
            <a:r>
              <a:rPr dirty="0" sz="1000" spc="-35">
                <a:latin typeface="Arial"/>
                <a:cs typeface="Arial"/>
              </a:rPr>
              <a:t>must </a:t>
            </a:r>
            <a:r>
              <a:rPr dirty="0" sz="1000" spc="-25">
                <a:latin typeface="Arial"/>
                <a:cs typeface="Arial"/>
              </a:rPr>
              <a:t>all </a:t>
            </a:r>
            <a:r>
              <a:rPr dirty="0" sz="1000" spc="-40">
                <a:latin typeface="Arial"/>
                <a:cs typeface="Arial"/>
              </a:rPr>
              <a:t>occur  </a:t>
            </a:r>
            <a:r>
              <a:rPr dirty="0" sz="1000" spc="-30">
                <a:latin typeface="Arial"/>
                <a:cs typeface="Arial"/>
              </a:rPr>
              <a:t>during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25">
                <a:latin typeface="Arial"/>
                <a:cs typeface="Arial"/>
              </a:rPr>
              <a:t>Infection </a:t>
            </a:r>
            <a:r>
              <a:rPr dirty="0" sz="1000" spc="-30">
                <a:latin typeface="Arial"/>
                <a:cs typeface="Arial"/>
              </a:rPr>
              <a:t>Window</a:t>
            </a:r>
            <a:r>
              <a:rPr dirty="0" sz="1000" spc="-1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Period.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772716" y="8483854"/>
            <a:ext cx="67310" cy="182880"/>
          </a:xfrm>
          <a:custGeom>
            <a:avLst/>
            <a:gdLst/>
            <a:ahLst/>
            <a:cxnLst/>
            <a:rect l="l" t="t" r="r" b="b"/>
            <a:pathLst>
              <a:path w="67310" h="182879">
                <a:moveTo>
                  <a:pt x="0" y="182880"/>
                </a:moveTo>
                <a:lnTo>
                  <a:pt x="67056" y="182880"/>
                </a:lnTo>
                <a:lnTo>
                  <a:pt x="67056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14704" y="8483854"/>
            <a:ext cx="68580" cy="182880"/>
          </a:xfrm>
          <a:custGeom>
            <a:avLst/>
            <a:gdLst/>
            <a:ahLst/>
            <a:cxnLst/>
            <a:rect l="l" t="t" r="r" b="b"/>
            <a:pathLst>
              <a:path w="68580" h="182879">
                <a:moveTo>
                  <a:pt x="0" y="182880"/>
                </a:moveTo>
                <a:lnTo>
                  <a:pt x="68580" y="182880"/>
                </a:lnTo>
                <a:lnTo>
                  <a:pt x="6858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83284" y="8483854"/>
            <a:ext cx="789940" cy="182880"/>
          </a:xfrm>
          <a:custGeom>
            <a:avLst/>
            <a:gdLst/>
            <a:ahLst/>
            <a:cxnLst/>
            <a:rect l="l" t="t" r="r" b="b"/>
            <a:pathLst>
              <a:path w="789939" h="182879">
                <a:moveTo>
                  <a:pt x="0" y="182880"/>
                </a:moveTo>
                <a:lnTo>
                  <a:pt x="789432" y="182880"/>
                </a:lnTo>
                <a:lnTo>
                  <a:pt x="789432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970584" y="8466581"/>
            <a:ext cx="2698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latin typeface="Trebuchet MS"/>
                <a:cs typeface="Trebuchet MS"/>
              </a:rPr>
              <a:t>I</a:t>
            </a:r>
            <a:r>
              <a:rPr dirty="0" sz="1000" spc="-40" b="1">
                <a:latin typeface="Trebuchet MS"/>
                <a:cs typeface="Trebuchet MS"/>
              </a:rPr>
              <a:t>A</a:t>
            </a:r>
            <a:r>
              <a:rPr dirty="0" sz="1000" spc="-40" b="1">
                <a:latin typeface="Trebuchet MS"/>
                <a:cs typeface="Trebuchet MS"/>
              </a:rPr>
              <a:t>B</a:t>
            </a:r>
            <a:r>
              <a:rPr dirty="0" sz="1000" spc="60" b="1">
                <a:latin typeface="Trebuchet MS"/>
                <a:cs typeface="Trebuchet MS"/>
              </a:rPr>
              <a:t>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927722" y="8483854"/>
            <a:ext cx="68580" cy="182880"/>
          </a:xfrm>
          <a:custGeom>
            <a:avLst/>
            <a:gdLst/>
            <a:ahLst/>
            <a:cxnLst/>
            <a:rect l="l" t="t" r="r" b="b"/>
            <a:pathLst>
              <a:path w="68579" h="182879">
                <a:moveTo>
                  <a:pt x="0" y="182880"/>
                </a:moveTo>
                <a:lnTo>
                  <a:pt x="68579" y="182880"/>
                </a:lnTo>
                <a:lnTo>
                  <a:pt x="6857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839722" y="8483854"/>
            <a:ext cx="68580" cy="182880"/>
          </a:xfrm>
          <a:custGeom>
            <a:avLst/>
            <a:gdLst/>
            <a:ahLst/>
            <a:cxnLst/>
            <a:rect l="l" t="t" r="r" b="b"/>
            <a:pathLst>
              <a:path w="68580" h="182879">
                <a:moveTo>
                  <a:pt x="0" y="182880"/>
                </a:moveTo>
                <a:lnTo>
                  <a:pt x="68579" y="182880"/>
                </a:lnTo>
                <a:lnTo>
                  <a:pt x="6857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908301" y="8483854"/>
            <a:ext cx="5019675" cy="182880"/>
          </a:xfrm>
          <a:custGeom>
            <a:avLst/>
            <a:gdLst/>
            <a:ahLst/>
            <a:cxnLst/>
            <a:rect l="l" t="t" r="r" b="b"/>
            <a:pathLst>
              <a:path w="5019675" h="182879">
                <a:moveTo>
                  <a:pt x="0" y="182880"/>
                </a:moveTo>
                <a:lnTo>
                  <a:pt x="5019421" y="182880"/>
                </a:lnTo>
                <a:lnTo>
                  <a:pt x="5019421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 txBox="1"/>
          <p:nvPr/>
        </p:nvSpPr>
        <p:spPr>
          <a:xfrm>
            <a:off x="1895601" y="8466581"/>
            <a:ext cx="374205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30">
                <a:latin typeface="Arial"/>
                <a:cs typeface="Arial"/>
              </a:rPr>
              <a:t>Intra-abdominal </a:t>
            </a:r>
            <a:r>
              <a:rPr dirty="0" sz="1000" spc="-45">
                <a:latin typeface="Arial"/>
                <a:cs typeface="Arial"/>
              </a:rPr>
              <a:t>healthcare-associated </a:t>
            </a:r>
            <a:r>
              <a:rPr dirty="0" sz="1000" spc="-20">
                <a:latin typeface="Arial"/>
                <a:cs typeface="Arial"/>
              </a:rPr>
              <a:t>infection;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55">
                <a:latin typeface="Arial"/>
                <a:cs typeface="Arial"/>
              </a:rPr>
              <a:t>subset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GI*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70584" y="8647938"/>
            <a:ext cx="208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 b="1">
                <a:latin typeface="Trebuchet MS"/>
                <a:cs typeface="Trebuchet MS"/>
              </a:rPr>
              <a:t>ICU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895601" y="8647938"/>
            <a:ext cx="97916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latin typeface="Arial"/>
                <a:cs typeface="Arial"/>
              </a:rPr>
              <a:t>Intensive </a:t>
            </a:r>
            <a:r>
              <a:rPr dirty="0" sz="1000" spc="-55">
                <a:latin typeface="Arial"/>
                <a:cs typeface="Arial"/>
              </a:rPr>
              <a:t>care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05560" y="8857183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 h="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844294" y="8857183"/>
            <a:ext cx="5152390" cy="0"/>
          </a:xfrm>
          <a:custGeom>
            <a:avLst/>
            <a:gdLst/>
            <a:ahLst/>
            <a:cxnLst/>
            <a:rect l="l" t="t" r="r" b="b"/>
            <a:pathLst>
              <a:path w="5152390" h="0">
                <a:moveTo>
                  <a:pt x="0" y="0"/>
                </a:moveTo>
                <a:lnTo>
                  <a:pt x="515200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 txBox="1"/>
          <p:nvPr/>
        </p:nvSpPr>
        <p:spPr>
          <a:xfrm>
            <a:off x="889304" y="9205671"/>
            <a:ext cx="21145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-30">
                <a:latin typeface="Arial"/>
                <a:cs typeface="Arial"/>
              </a:rPr>
              <a:t>viii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563372"/>
            <a:ext cx="6375400" cy="567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2.2: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Documentation of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Electronic </a:t>
            </a:r>
            <a:r>
              <a:rPr dirty="0" sz="1300" spc="-140" b="1">
                <a:solidFill>
                  <a:srgbClr val="4F81BC"/>
                </a:solidFill>
                <a:latin typeface="Georgia"/>
                <a:cs typeface="Georgia"/>
              </a:rPr>
              <a:t>CLABSI/CAUTI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Denominator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tabLst>
                <a:tab pos="4210050" algn="l"/>
                <a:tab pos="6362065" algn="l"/>
              </a:tabLst>
            </a:pPr>
            <a:r>
              <a:rPr dirty="0" sz="1100" spc="-40">
                <a:latin typeface="Arial"/>
                <a:cs typeface="Arial"/>
              </a:rPr>
              <a:t>OrgID/ </a:t>
            </a:r>
            <a:r>
              <a:rPr dirty="0" sz="1100" spc="-70">
                <a:latin typeface="Arial"/>
                <a:cs typeface="Arial"/>
              </a:rPr>
              <a:t>Name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Hospital: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dirty="0" sz="1100" spc="-5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Survey:</a:t>
            </a:r>
            <a:r>
              <a:rPr dirty="0" u="sng" sz="1100" spc="-1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129538"/>
          <a:ext cx="6424930" cy="7656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8080"/>
                <a:gridCol w="1311275"/>
                <a:gridCol w="1242695"/>
                <a:gridCol w="1356995"/>
                <a:gridCol w="1358900"/>
              </a:tblGrid>
              <a:tr h="859155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5" i="1">
                          <a:latin typeface="Arial"/>
                          <a:cs typeface="Arial"/>
                        </a:rPr>
                        <a:t>Instructions: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requires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electronic denominator count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falls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tolerance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interval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90500">
                        <a:lnSpc>
                          <a:spcPct val="1018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months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CLABSI/CAUTI.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 counting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facility,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229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survey.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90195">
                        <a:lnSpc>
                          <a:spcPct val="10180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counting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is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facility,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document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NHSN-required 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1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below: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876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Initial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electronic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denominator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validation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(when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electronic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denominator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reporting</a:t>
                      </a:r>
                      <a:r>
                        <a:rPr dirty="0" sz="1100" spc="-1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began):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rowSpan="4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Month/year: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*Calculated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5%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tolerance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interval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 rowSpan="4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Month/year: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row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Month/year: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5" b="1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5" b="1" i="1">
                          <a:latin typeface="Arial"/>
                          <a:cs typeface="Arial"/>
                        </a:rPr>
                        <a:t>available, </a:t>
                      </a:r>
                      <a:r>
                        <a:rPr dirty="0" sz="1100" spc="-80" b="1" i="1">
                          <a:latin typeface="Arial"/>
                          <a:cs typeface="Arial"/>
                        </a:rPr>
                        <a:t>please </a:t>
                      </a:r>
                      <a:r>
                        <a:rPr dirty="0" sz="1100" spc="-90" b="1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100" spc="-55" b="1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1100" spc="-60" b="1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100" spc="-50" b="1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70" b="1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75" b="1" i="1">
                          <a:latin typeface="Arial"/>
                          <a:cs typeface="Arial"/>
                        </a:rPr>
                        <a:t>more recent </a:t>
                      </a:r>
                      <a:r>
                        <a:rPr dirty="0" sz="1100" spc="-80" b="1" i="1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100" spc="-70" b="1" i="1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6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b="1" i="1">
                          <a:latin typeface="Arial"/>
                          <a:cs typeface="Arial"/>
                        </a:rPr>
                        <a:t>validation: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rowSpan="4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Month/year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*Calculated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5%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tolerance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interval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row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Month/year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row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Month/year: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34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*Equation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calculating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5%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tolerance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interval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is: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manual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(manual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0.05).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986914">
                        <a:lnSpc>
                          <a:spcPct val="101800"/>
                        </a:lnSpc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Example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calculations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164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178: 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Eligible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interval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[164±(164*0.05)]=155.8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172.2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178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falls outside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tolerance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interval.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759967"/>
            <a:ext cx="60782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40">
                <a:solidFill>
                  <a:srgbClr val="4F81BC"/>
                </a:solidFill>
                <a:latin typeface="Georgia"/>
                <a:cs typeface="Georgia"/>
              </a:rPr>
              <a:t>2.3: </a:t>
            </a: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Contact Information </a:t>
            </a:r>
            <a:r>
              <a:rPr dirty="0" sz="1300" spc="-15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300" spc="-50">
                <a:solidFill>
                  <a:srgbClr val="4F81BC"/>
                </a:solidFill>
                <a:latin typeface="Georgia"/>
                <a:cs typeface="Georgia"/>
              </a:rPr>
              <a:t>Manual </a:t>
            </a:r>
            <a:r>
              <a:rPr dirty="0" sz="1300" spc="-85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300" spc="25">
                <a:solidFill>
                  <a:srgbClr val="4F81BC"/>
                </a:solidFill>
                <a:latin typeface="Georgia"/>
                <a:cs typeface="Georgia"/>
              </a:rPr>
              <a:t>/ </a:t>
            </a:r>
            <a:r>
              <a:rPr dirty="0" sz="1300" spc="-90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Denominator</a:t>
            </a:r>
            <a:r>
              <a:rPr dirty="0" sz="1300" spc="-40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30">
                <a:solidFill>
                  <a:srgbClr val="4F81BC"/>
                </a:solidFill>
                <a:latin typeface="Georgia"/>
                <a:cs typeface="Georgia"/>
              </a:rPr>
              <a:t>Counters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48" y="1005839"/>
            <a:ext cx="6853555" cy="2247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07110">
              <a:lnSpc>
                <a:spcPts val="1639"/>
              </a:lnSpc>
            </a:pP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feel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free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adapt</a:t>
            </a:r>
            <a:r>
              <a:rPr dirty="0" sz="1400" spc="-114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this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template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meet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your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state’s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248" y="1230122"/>
            <a:ext cx="6853555" cy="518159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ts val="1275"/>
              </a:lnSpc>
            </a:pPr>
            <a:r>
              <a:rPr dirty="0" sz="1100" spc="-114" i="1">
                <a:latin typeface="Arial"/>
                <a:cs typeface="Arial"/>
              </a:rPr>
              <a:t>NOTE: </a:t>
            </a:r>
            <a:r>
              <a:rPr dirty="0" sz="1100" i="1">
                <a:latin typeface="Arial"/>
                <a:cs typeface="Arial"/>
              </a:rPr>
              <a:t>If </a:t>
            </a:r>
            <a:r>
              <a:rPr dirty="0" sz="1100" spc="-15" i="1">
                <a:latin typeface="Arial"/>
                <a:cs typeface="Arial"/>
              </a:rPr>
              <a:t>facility </a:t>
            </a:r>
            <a:r>
              <a:rPr dirty="0" sz="1100" spc="-80" i="1">
                <a:latin typeface="Arial"/>
                <a:cs typeface="Arial"/>
              </a:rPr>
              <a:t>assures </a:t>
            </a:r>
            <a:r>
              <a:rPr dirty="0" sz="1100" spc="-45" i="1">
                <a:latin typeface="Arial"/>
                <a:cs typeface="Arial"/>
              </a:rPr>
              <a:t>annual </a:t>
            </a:r>
            <a:r>
              <a:rPr dirty="0" sz="1100" spc="-15" i="1">
                <a:latin typeface="Arial"/>
                <a:cs typeface="Arial"/>
              </a:rPr>
              <a:t>training </a:t>
            </a:r>
            <a:r>
              <a:rPr dirty="0" sz="1100" spc="-50" i="1">
                <a:latin typeface="Arial"/>
                <a:cs typeface="Arial"/>
              </a:rPr>
              <a:t>updates </a:t>
            </a:r>
            <a:r>
              <a:rPr dirty="0" sz="1100" spc="-5" i="1">
                <a:latin typeface="Arial"/>
                <a:cs typeface="Arial"/>
              </a:rPr>
              <a:t>for </a:t>
            </a:r>
            <a:r>
              <a:rPr dirty="0" sz="1100" spc="-35" i="1">
                <a:latin typeface="Arial"/>
                <a:cs typeface="Arial"/>
              </a:rPr>
              <a:t>denominator </a:t>
            </a:r>
            <a:r>
              <a:rPr dirty="0" sz="1100" spc="-50" i="1">
                <a:latin typeface="Arial"/>
                <a:cs typeface="Arial"/>
              </a:rPr>
              <a:t>counters, and </a:t>
            </a:r>
            <a:r>
              <a:rPr dirty="0" sz="1100" spc="-35" i="1">
                <a:latin typeface="Arial"/>
                <a:cs typeface="Arial"/>
              </a:rPr>
              <a:t>three </a:t>
            </a:r>
            <a:r>
              <a:rPr dirty="0" sz="1100" spc="-25" i="1">
                <a:latin typeface="Arial"/>
                <a:cs typeface="Arial"/>
              </a:rPr>
              <a:t>or </a:t>
            </a:r>
            <a:r>
              <a:rPr dirty="0" sz="1100" spc="-45" i="1">
                <a:latin typeface="Arial"/>
                <a:cs typeface="Arial"/>
              </a:rPr>
              <a:t>more </a:t>
            </a:r>
            <a:r>
              <a:rPr dirty="0" sz="1100" spc="-35" i="1">
                <a:latin typeface="Arial"/>
                <a:cs typeface="Arial"/>
              </a:rPr>
              <a:t>denominator</a:t>
            </a:r>
            <a:r>
              <a:rPr dirty="0" sz="1100" spc="-215" i="1">
                <a:latin typeface="Arial"/>
                <a:cs typeface="Arial"/>
              </a:rPr>
              <a:t> </a:t>
            </a:r>
            <a:r>
              <a:rPr dirty="0" sz="1100" spc="-50" i="1">
                <a:latin typeface="Arial"/>
                <a:cs typeface="Arial"/>
              </a:rPr>
              <a:t>counters</a:t>
            </a:r>
            <a:endParaRPr sz="1100">
              <a:latin typeface="Arial"/>
              <a:cs typeface="Arial"/>
            </a:endParaRPr>
          </a:p>
          <a:p>
            <a:pPr marL="68580" marR="129539">
              <a:lnSpc>
                <a:spcPct val="101800"/>
              </a:lnSpc>
            </a:pPr>
            <a:r>
              <a:rPr dirty="0" sz="1100" spc="-60" i="1">
                <a:latin typeface="Arial"/>
                <a:cs typeface="Arial"/>
              </a:rPr>
              <a:t>show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proficiency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50" i="1">
                <a:latin typeface="Arial"/>
                <a:cs typeface="Arial"/>
              </a:rPr>
              <a:t>on</a:t>
            </a:r>
            <a:r>
              <a:rPr dirty="0" sz="1100" spc="-7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the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65" i="1">
                <a:latin typeface="Arial"/>
                <a:cs typeface="Arial"/>
              </a:rPr>
              <a:t>survey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in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part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4,</a:t>
            </a:r>
            <a:r>
              <a:rPr dirty="0" sz="1100" spc="-4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or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20" i="1">
                <a:latin typeface="Arial"/>
                <a:cs typeface="Arial"/>
              </a:rPr>
              <a:t>if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facility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80" i="1">
                <a:latin typeface="Arial"/>
                <a:cs typeface="Arial"/>
              </a:rPr>
              <a:t>has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already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internally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spc="-65" i="1">
                <a:latin typeface="Arial"/>
                <a:cs typeface="Arial"/>
              </a:rPr>
              <a:t>surveyed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denominator</a:t>
            </a:r>
            <a:r>
              <a:rPr dirty="0" sz="1100" spc="-60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counter</a:t>
            </a:r>
            <a:r>
              <a:rPr dirty="0" sz="1100" spc="-45" i="1">
                <a:latin typeface="Arial"/>
                <a:cs typeface="Arial"/>
              </a:rPr>
              <a:t> proficiency,  </a:t>
            </a:r>
            <a:r>
              <a:rPr dirty="0" sz="1100" spc="-25" i="1">
                <a:latin typeface="Arial"/>
                <a:cs typeface="Arial"/>
              </a:rPr>
              <a:t>this </a:t>
            </a:r>
            <a:r>
              <a:rPr dirty="0" sz="1100" spc="-65" i="1">
                <a:latin typeface="Arial"/>
                <a:cs typeface="Arial"/>
              </a:rPr>
              <a:t>can </a:t>
            </a:r>
            <a:r>
              <a:rPr dirty="0" sz="1100" spc="-70" i="1">
                <a:latin typeface="Arial"/>
                <a:cs typeface="Arial"/>
              </a:rPr>
              <a:t>serve </a:t>
            </a:r>
            <a:r>
              <a:rPr dirty="0" sz="1100" spc="-90" i="1">
                <a:latin typeface="Arial"/>
                <a:cs typeface="Arial"/>
              </a:rPr>
              <a:t>as </a:t>
            </a:r>
            <a:r>
              <a:rPr dirty="0" sz="1100" spc="-65" i="1">
                <a:latin typeface="Arial"/>
                <a:cs typeface="Arial"/>
              </a:rPr>
              <a:t>evidence </a:t>
            </a:r>
            <a:r>
              <a:rPr dirty="0" sz="1100" spc="-15" i="1">
                <a:latin typeface="Arial"/>
                <a:cs typeface="Arial"/>
              </a:rPr>
              <a:t>of</a:t>
            </a:r>
            <a:r>
              <a:rPr dirty="0" sz="1100" spc="-40" i="1">
                <a:latin typeface="Arial"/>
                <a:cs typeface="Arial"/>
              </a:rPr>
              <a:t> proficiency</a:t>
            </a:r>
            <a:r>
              <a:rPr dirty="0" sz="1000" spc="-40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900173"/>
            <a:ext cx="66192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0550" algn="l"/>
                <a:tab pos="6605905" algn="l"/>
              </a:tabLst>
            </a:pPr>
            <a:r>
              <a:rPr dirty="0" sz="1100" spc="-65" i="1">
                <a:latin typeface="Arial"/>
                <a:cs typeface="Arial"/>
              </a:rPr>
              <a:t>OrgID </a:t>
            </a:r>
            <a:r>
              <a:rPr dirty="0" sz="1100" spc="120" i="1">
                <a:latin typeface="Arial"/>
                <a:cs typeface="Arial"/>
              </a:rPr>
              <a:t>/ </a:t>
            </a:r>
            <a:r>
              <a:rPr dirty="0" sz="1100" spc="-65" i="1">
                <a:latin typeface="Arial"/>
                <a:cs typeface="Arial"/>
              </a:rPr>
              <a:t>Name</a:t>
            </a:r>
            <a:r>
              <a:rPr dirty="0" sz="1100" spc="-23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Hospital</a:t>
            </a:r>
            <a:r>
              <a:rPr dirty="0" u="sng" sz="1100" spc="-4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dirty="0" sz="1100" spc="-50" i="1">
                <a:latin typeface="Arial"/>
                <a:cs typeface="Arial"/>
              </a:rPr>
              <a:t>Date </a:t>
            </a:r>
            <a:r>
              <a:rPr dirty="0" sz="1100" spc="-10" i="1">
                <a:latin typeface="Arial"/>
                <a:cs typeface="Arial"/>
              </a:rPr>
              <a:t>of</a:t>
            </a:r>
            <a:r>
              <a:rPr dirty="0" sz="1100" spc="-165" i="1">
                <a:latin typeface="Arial"/>
                <a:cs typeface="Arial"/>
              </a:rPr>
              <a:t> </a:t>
            </a:r>
            <a:r>
              <a:rPr dirty="0" sz="1100" spc="-80" i="1">
                <a:latin typeface="Arial"/>
                <a:cs typeface="Arial"/>
              </a:rPr>
              <a:t>Survey</a:t>
            </a:r>
            <a:r>
              <a:rPr dirty="0" sz="1100" spc="-70" i="1">
                <a:latin typeface="Arial"/>
                <a:cs typeface="Arial"/>
              </a:rPr>
              <a:t> </a:t>
            </a:r>
            <a:r>
              <a:rPr dirty="0" u="sng" sz="1100" spc="-6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200" y="2091182"/>
          <a:ext cx="6863080" cy="2988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075"/>
                <a:gridCol w="953135"/>
                <a:gridCol w="1090294"/>
                <a:gridCol w="919479"/>
                <a:gridCol w="1038860"/>
                <a:gridCol w="1228089"/>
                <a:gridCol w="1281429"/>
              </a:tblGrid>
              <a:tr h="347345">
                <a:tc gridSpan="7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5" i="1">
                          <a:latin typeface="Arial"/>
                          <a:cs typeface="Arial"/>
                        </a:rPr>
                        <a:t>Instructions: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Collect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persons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directly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responsible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administer</a:t>
                      </a:r>
                      <a:r>
                        <a:rPr dirty="0" u="sng" sz="1100" spc="-7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survey</a:t>
                      </a:r>
                      <a:r>
                        <a:rPr dirty="0" u="sng" sz="1100" spc="-6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</a:t>
                      </a:r>
                      <a:r>
                        <a:rPr dirty="0" u="sng" sz="1100" spc="-20">
                          <a:solidFill>
                            <a:srgbClr val="006F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u="sng" sz="1100" spc="-65">
                          <a:solidFill>
                            <a:srgbClr val="006F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15">
                          <a:solidFill>
                            <a:srgbClr val="006F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u="sng" sz="1100" spc="-70">
                          <a:solidFill>
                            <a:srgbClr val="006F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55">
                          <a:solidFill>
                            <a:srgbClr val="006F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 </a:t>
                      </a:r>
                      <a:r>
                        <a:rPr dirty="0" u="sng" sz="1100" spc="-30">
                          <a:solidFill>
                            <a:srgbClr val="006F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below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)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later,</a:t>
                      </a:r>
                      <a:r>
                        <a:rPr dirty="0" u="sng" sz="1100" spc="-6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telephone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80" i="1">
                          <a:latin typeface="Arial"/>
                          <a:cs typeface="Arial"/>
                        </a:rPr>
                        <a:t>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dirty="0" sz="1100" spc="-70" i="1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182880">
                        <a:lnSpc>
                          <a:spcPct val="100899"/>
                        </a:lnSpc>
                        <a:spcBef>
                          <a:spcPts val="10"/>
                        </a:spcBef>
                      </a:pPr>
                      <a:r>
                        <a:rPr dirty="0" sz="1100" spc="-35" i="1">
                          <a:latin typeface="Arial"/>
                          <a:cs typeface="Arial"/>
                        </a:rPr>
                        <a:t>collection 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ofessio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dirty="0" sz="1100" spc="-60" i="1">
                          <a:latin typeface="Arial"/>
                          <a:cs typeface="Arial"/>
                        </a:rPr>
                        <a:t>Surveillance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 marR="501015">
                        <a:lnSpc>
                          <a:spcPct val="100899"/>
                        </a:lnSpc>
                        <a:spcBef>
                          <a:spcPts val="10"/>
                        </a:spcBef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tio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covered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dirty="0" sz="1100" spc="-145" i="1">
                          <a:latin typeface="Arial"/>
                          <a:cs typeface="Arial"/>
                        </a:rPr>
                        <a:t>CLABSI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14" i="1"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Both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hours/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140970">
                        <a:lnSpc>
                          <a:spcPct val="101400"/>
                        </a:lnSpc>
                        <a:spcBef>
                          <a:spcPts val="5"/>
                        </a:spcBef>
                      </a:pPr>
                      <a:r>
                        <a:rPr dirty="0" sz="1100" spc="-50" i="1"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1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telephone 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survey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</a:pPr>
                      <a:r>
                        <a:rPr dirty="0" sz="1100" spc="-85" i="1">
                          <a:latin typeface="Arial"/>
                          <a:cs typeface="Arial"/>
                        </a:rPr>
                        <a:t>Phone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number(s)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00" spc="-65" i="1">
                          <a:latin typeface="Arial"/>
                          <a:cs typeface="Arial"/>
                        </a:rPr>
                        <a:t>Supervisor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 i="1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i="1">
                          <a:latin typeface="Arial"/>
                          <a:cs typeface="Arial"/>
                        </a:rPr>
                        <a:t>Etc.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11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8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8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expanded </a:t>
                      </a:r>
                      <a:r>
                        <a:rPr dirty="0" sz="1100" spc="-10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needed….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289051"/>
            <a:ext cx="6771640" cy="53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CLABSI/CAUTI</a:t>
            </a:r>
            <a:r>
              <a:rPr dirty="0" sz="1100" spc="-1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2.4: </a:t>
            </a:r>
            <a:r>
              <a:rPr dirty="0" sz="1300" spc="-160" b="1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300" spc="-145" b="1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Denominator Counting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Survey </a:t>
            </a:r>
            <a:r>
              <a:rPr dirty="0" sz="1300" spc="-75" b="1">
                <a:solidFill>
                  <a:srgbClr val="4F81BC"/>
                </a:solidFill>
                <a:latin typeface="Georgia"/>
                <a:cs typeface="Georgia"/>
              </a:rPr>
              <a:t>(with</a:t>
            </a:r>
            <a:r>
              <a:rPr dirty="0" sz="1300" spc="-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Key)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772986"/>
            <a:ext cx="304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0" b="1">
                <a:latin typeface="Trebuchet MS"/>
                <a:cs typeface="Trebuchet MS"/>
              </a:rPr>
              <a:t>CLABSI/CAUTI </a:t>
            </a:r>
            <a:r>
              <a:rPr dirty="0" sz="1000" spc="-65" b="1">
                <a:latin typeface="Trebuchet MS"/>
                <a:cs typeface="Trebuchet MS"/>
              </a:rPr>
              <a:t>Surveillance </a:t>
            </a:r>
            <a:r>
              <a:rPr dirty="0" sz="1000" spc="-25" b="1">
                <a:latin typeface="Trebuchet MS"/>
                <a:cs typeface="Trebuchet MS"/>
              </a:rPr>
              <a:t>Methods </a:t>
            </a:r>
            <a:r>
              <a:rPr dirty="0" sz="1000" spc="-65" b="1">
                <a:latin typeface="Trebuchet MS"/>
                <a:cs typeface="Trebuchet MS"/>
              </a:rPr>
              <a:t>Survey </a:t>
            </a:r>
            <a:r>
              <a:rPr dirty="0" sz="1000" spc="-55" b="1">
                <a:latin typeface="Trebuchet MS"/>
                <a:cs typeface="Trebuchet MS"/>
              </a:rPr>
              <a:t>with </a:t>
            </a:r>
            <a:r>
              <a:rPr dirty="0" sz="1000" spc="-85" b="1">
                <a:latin typeface="Trebuchet MS"/>
                <a:cs typeface="Trebuchet MS"/>
              </a:rPr>
              <a:t>Key, </a:t>
            </a:r>
            <a:r>
              <a:rPr dirty="0" sz="1000" spc="-50" b="1">
                <a:latin typeface="Trebuchet MS"/>
                <a:cs typeface="Trebuchet MS"/>
              </a:rPr>
              <a:t>p</a:t>
            </a:r>
            <a:r>
              <a:rPr dirty="0" sz="1000" spc="-130" b="1">
                <a:latin typeface="Trebuchet MS"/>
                <a:cs typeface="Trebuchet MS"/>
              </a:rPr>
              <a:t> </a:t>
            </a:r>
            <a:r>
              <a:rPr dirty="0" sz="1000" spc="-85" b="1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847597"/>
          <a:ext cx="9159240" cy="470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/>
                <a:gridCol w="242569"/>
                <a:gridCol w="1433194"/>
                <a:gridCol w="419735"/>
                <a:gridCol w="81280"/>
                <a:gridCol w="467359"/>
                <a:gridCol w="2218055"/>
                <a:gridCol w="1879600"/>
                <a:gridCol w="1977389"/>
              </a:tblGrid>
              <a:tr h="535940">
                <a:tc gridSpan="9">
                  <a:txBody>
                    <a:bodyPr/>
                    <a:lstStyle/>
                    <a:p>
                      <a:pPr marL="81915" marR="274320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dirty="0" sz="1100" spc="-35" i="1">
                          <a:latin typeface="Arial"/>
                          <a:cs typeface="Arial"/>
                        </a:rPr>
                        <a:t>Instructions: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Administer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person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telephone,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directly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individuals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 counting.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form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color-coded </a:t>
                      </a:r>
                      <a:r>
                        <a:rPr dirty="0" sz="1100" spc="-85" i="1">
                          <a:latin typeface="Arial"/>
                          <a:cs typeface="Arial"/>
                        </a:rPr>
                        <a:t>so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 spc="25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be 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divided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into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50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 collection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form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(pink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orange)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20" i="1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 collection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form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(yellow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orange)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facilities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these  tasks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persons.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Orange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indicates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questions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applicable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100" spc="-145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20" i="1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collection.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4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1915" marR="196215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Facility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OrgID: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Name/ID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 marR="119507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individual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Position: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1615" indent="-14160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"/>
                        <a:tabLst>
                          <a:tab pos="222250" algn="l"/>
                        </a:tabLst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IP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1615" indent="-14160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"/>
                        <a:tabLst>
                          <a:tab pos="222250" algn="l"/>
                        </a:tabLst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Clerical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1615" indent="-14160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"/>
                        <a:tabLst>
                          <a:tab pos="222250" algn="l"/>
                        </a:tabLst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Nursing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1615" indent="-14160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"/>
                        <a:tabLst>
                          <a:tab pos="222250" algn="l"/>
                        </a:tabLst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(explain)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8740" marR="1196975">
                        <a:lnSpc>
                          <a:spcPct val="102000"/>
                        </a:lnSpc>
                        <a:spcBef>
                          <a:spcPts val="6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initials: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8740" marR="1512570">
                        <a:lnSpc>
                          <a:spcPct val="102000"/>
                        </a:lnSpc>
                        <a:spcBef>
                          <a:spcPts val="680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483234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):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CLABSI,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CAUTI,</a:t>
                      </a:r>
                      <a:r>
                        <a:rPr dirty="0" sz="10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BOTH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81280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location(s)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covered: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260">
                <a:tc gridSpan="7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DAYS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(for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counters)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90" b="1" i="1">
                          <a:latin typeface="Arial"/>
                          <a:cs typeface="Arial"/>
                        </a:rPr>
                        <a:t>Answer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5" b="1" i="1">
                          <a:latin typeface="Arial"/>
                          <a:cs typeface="Arial"/>
                        </a:rPr>
                        <a:t>Key: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560">
                <a:tc gridSpan="7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310515" algn="l"/>
                        </a:tabLst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1.	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usually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collected?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1915" marR="52069">
                        <a:lnSpc>
                          <a:spcPts val="1210"/>
                        </a:lnSpc>
                        <a:spcBef>
                          <a:spcPts val="25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Electronically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software 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system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utilized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Q8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Manually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(daily/weekly)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manual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8930">
                <a:tc gridSpan="6">
                  <a:txBody>
                    <a:bodyPr/>
                    <a:lstStyle/>
                    <a:p>
                      <a:pPr marL="310515" marR="273050" indent="-228600">
                        <a:lnSpc>
                          <a:spcPts val="1220"/>
                        </a:lnSpc>
                        <a:spcBef>
                          <a:spcPts val="45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2.	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specified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denominator  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taken?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0190" indent="-17081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"/>
                        <a:tabLst>
                          <a:tab pos="250825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answer should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8930">
                <a:tc gridSpan="7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3.	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done?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8740" marR="70485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70" i="1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done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daily,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preferably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nearly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throughout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avoid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errors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transfer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910">
                <a:tc gridSpan="7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4.	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Describe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dirty="0" sz="1000" spc="-2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 algn="just" marL="78740" marR="189865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(from </a:t>
                      </a:r>
                      <a:r>
                        <a:rPr dirty="0" sz="1000" spc="-25" i="1">
                          <a:latin typeface="Trebuchet MS"/>
                          <a:cs typeface="Trebuchet MS"/>
                        </a:rPr>
                        <a:t>NHSN) </a:t>
                      </a:r>
                      <a:r>
                        <a:rPr dirty="0" sz="1000" spc="-95" i="1">
                          <a:latin typeface="Trebuchet MS"/>
                          <a:cs typeface="Trebuchet MS"/>
                        </a:rPr>
                        <a:t>“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calculate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days, </a:t>
                      </a:r>
                      <a:r>
                        <a:rPr dirty="0" u="sng" sz="1000" spc="-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u="sng" sz="1000" spc="-6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u="sng" sz="10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day </a:t>
                      </a:r>
                      <a:r>
                        <a:rPr dirty="0" u="sng" sz="1000" spc="-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0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month </a:t>
                      </a:r>
                      <a:r>
                        <a:rPr dirty="0" u="sng" sz="1000" spc="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u="sng" sz="1000" spc="-7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same </a:t>
                      </a:r>
                      <a:r>
                        <a:rPr dirty="0" u="sng" sz="10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time </a:t>
                      </a:r>
                      <a:r>
                        <a:rPr dirty="0" u="sng" sz="1000" spc="-6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u="sng" sz="10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day, record </a:t>
                      </a:r>
                      <a:r>
                        <a:rPr dirty="0" u="sng" sz="10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u="sng" sz="10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u="sng" sz="1000" spc="-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0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month,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sum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daily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enter the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000" spc="-2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NHSN. </a:t>
                      </a:r>
                      <a:r>
                        <a:rPr dirty="0" sz="1000" spc="-110" i="1">
                          <a:latin typeface="Trebuchet MS"/>
                          <a:cs typeface="Trebuchet MS"/>
                        </a:rPr>
                        <a:t>“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assigned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bed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u="sng" sz="10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counts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u="sng" sz="10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conducted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(specify)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289051"/>
            <a:ext cx="67716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CLABSI/CAUTI</a:t>
            </a:r>
            <a:r>
              <a:rPr dirty="0" sz="1100" spc="-1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498348"/>
          <a:ext cx="9159240" cy="448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"/>
                <a:gridCol w="111125"/>
                <a:gridCol w="4010025"/>
                <a:gridCol w="158114"/>
                <a:gridCol w="522604"/>
                <a:gridCol w="1001394"/>
                <a:gridCol w="2924809"/>
              </a:tblGrid>
              <a:tr h="326390">
                <a:tc gridSpan="5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5.	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total,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missing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data?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5">
                  <a:txBody>
                    <a:bodyPr/>
                    <a:lstStyle/>
                    <a:p>
                      <a:pPr marL="83185" marR="48895">
                        <a:lnSpc>
                          <a:spcPts val="1230"/>
                        </a:lnSpc>
                        <a:spcBef>
                          <a:spcPts val="35"/>
                        </a:spcBef>
                      </a:pP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issued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specific guidance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imputing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values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 in 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September 2013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45" i="1">
                          <a:latin typeface="Arial"/>
                          <a:cs typeface="Arial"/>
                          <a:hlinkClick r:id="rId3"/>
                        </a:rPr>
                        <a:t>http://www.cdc.gov/nhsn/PDFs/NHSNMissingDenomData_Sep2013.pdf)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sum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daily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counts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adjustment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Estimate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re-create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existing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our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own</a:t>
                      </a:r>
                      <a:r>
                        <a:rPr dirty="0" sz="10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methods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Impute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values using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recent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CDC/NHSN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guidance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880">
                <a:tc gridSpan="7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6.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best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describes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(patient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days)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counting?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apply)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20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provided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 marL="83185" marR="129539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Formal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NHSN-trained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recommended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technical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aspects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definitions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3185">
                        <a:lnSpc>
                          <a:spcPts val="1185"/>
                        </a:lnSpc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(e.g.,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central line,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line,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temporary line)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3185" marR="33401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methods (e.g.,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lines,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many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count).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425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Peer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(person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previously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explained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approach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staff)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419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Formal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IP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419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Formal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(e.g.,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online</a:t>
                      </a:r>
                      <a:r>
                        <a:rPr dirty="0" sz="1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406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Annual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updates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4637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(describe):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328930">
                <a:tc gridSpan="3">
                  <a:txBody>
                    <a:bodyPr/>
                    <a:lstStyle/>
                    <a:p>
                      <a:pPr marL="310515" marR="83820" indent="-228600">
                        <a:lnSpc>
                          <a:spcPct val="101000"/>
                        </a:lnSpc>
                        <a:spcBef>
                          <a:spcPts val="20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7.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staff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member counts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when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“regular”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 collector(s)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is/are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working?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481965" indent="-17081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"/>
                        <a:tabLst>
                          <a:tab pos="481965" algn="l"/>
                        </a:tabLst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trained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Nobody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 gridSpan="7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8.	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mechanism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quality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control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data?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(Electronic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data) 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submitted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electronically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periodically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checked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methods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689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30" i="1">
                          <a:latin typeface="Arial"/>
                          <a:cs typeface="Arial"/>
                        </a:rPr>
                        <a:t>(Manual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data) 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manually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collected data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periodically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670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10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(explain)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701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formal quality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process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marL="310515" marR="139065" indent="-228600">
                        <a:lnSpc>
                          <a:spcPts val="1220"/>
                        </a:lnSpc>
                        <a:spcBef>
                          <a:spcPts val="45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9.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staff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member(s)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is/are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entering validation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0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NHSN?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480695" indent="-17081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"/>
                        <a:tabLst>
                          <a:tab pos="481330" algn="l"/>
                        </a:tabLst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Counter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Clerical </a:t>
                      </a:r>
                      <a:r>
                        <a:rPr dirty="0" sz="1000" spc="-5">
                          <a:latin typeface="Wingdings"/>
                          <a:cs typeface="Wingdings"/>
                        </a:rPr>
                        <a:t>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6772986"/>
            <a:ext cx="304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0" b="1">
                <a:latin typeface="Trebuchet MS"/>
                <a:cs typeface="Trebuchet MS"/>
              </a:rPr>
              <a:t>CLABSI/CAUTI </a:t>
            </a:r>
            <a:r>
              <a:rPr dirty="0" sz="1000" spc="-65" b="1">
                <a:latin typeface="Trebuchet MS"/>
                <a:cs typeface="Trebuchet MS"/>
              </a:rPr>
              <a:t>Surveillance </a:t>
            </a:r>
            <a:r>
              <a:rPr dirty="0" sz="1000" spc="-25" b="1">
                <a:latin typeface="Trebuchet MS"/>
                <a:cs typeface="Trebuchet MS"/>
              </a:rPr>
              <a:t>Methods </a:t>
            </a:r>
            <a:r>
              <a:rPr dirty="0" sz="1000" spc="-65" b="1">
                <a:latin typeface="Trebuchet MS"/>
                <a:cs typeface="Trebuchet MS"/>
              </a:rPr>
              <a:t>Survey </a:t>
            </a:r>
            <a:r>
              <a:rPr dirty="0" sz="1000" spc="-55" b="1">
                <a:latin typeface="Trebuchet MS"/>
                <a:cs typeface="Trebuchet MS"/>
              </a:rPr>
              <a:t>with </a:t>
            </a:r>
            <a:r>
              <a:rPr dirty="0" sz="1000" spc="-85" b="1">
                <a:latin typeface="Trebuchet MS"/>
                <a:cs typeface="Trebuchet MS"/>
              </a:rPr>
              <a:t>Key, </a:t>
            </a:r>
            <a:r>
              <a:rPr dirty="0" sz="1000" spc="-50" b="1">
                <a:latin typeface="Trebuchet MS"/>
                <a:cs typeface="Trebuchet MS"/>
              </a:rPr>
              <a:t>p</a:t>
            </a:r>
            <a:r>
              <a:rPr dirty="0" sz="1000" spc="-130" b="1">
                <a:latin typeface="Trebuchet MS"/>
                <a:cs typeface="Trebuchet MS"/>
              </a:rPr>
              <a:t> </a:t>
            </a:r>
            <a:r>
              <a:rPr dirty="0" sz="1000" spc="-85" b="1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289051"/>
            <a:ext cx="67716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CLABSI/CAUTI</a:t>
            </a:r>
            <a:r>
              <a:rPr dirty="0" sz="1100" spc="-1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498348"/>
          <a:ext cx="9159240" cy="1442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050"/>
                <a:gridCol w="2395855"/>
                <a:gridCol w="3322320"/>
                <a:gridCol w="2870834"/>
              </a:tblGrid>
              <a:tr h="191770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CENTRAL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LINE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DAYS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counters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10. How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central line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days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unit(s)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oversee?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0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32067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Electronically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software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system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utilized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Q13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9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Manually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(daily/weekly)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9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manual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44500" y="6772986"/>
            <a:ext cx="304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0" b="1">
                <a:latin typeface="Trebuchet MS"/>
                <a:cs typeface="Trebuchet MS"/>
              </a:rPr>
              <a:t>CLABSI/CAUTI </a:t>
            </a:r>
            <a:r>
              <a:rPr dirty="0" sz="1000" spc="-65" b="1">
                <a:latin typeface="Trebuchet MS"/>
                <a:cs typeface="Trebuchet MS"/>
              </a:rPr>
              <a:t>Surveillance </a:t>
            </a:r>
            <a:r>
              <a:rPr dirty="0" sz="1000" spc="-25" b="1">
                <a:latin typeface="Trebuchet MS"/>
                <a:cs typeface="Trebuchet MS"/>
              </a:rPr>
              <a:t>Methods </a:t>
            </a:r>
            <a:r>
              <a:rPr dirty="0" sz="1000" spc="-65" b="1">
                <a:latin typeface="Trebuchet MS"/>
                <a:cs typeface="Trebuchet MS"/>
              </a:rPr>
              <a:t>Survey </a:t>
            </a:r>
            <a:r>
              <a:rPr dirty="0" sz="1000" spc="-55" b="1">
                <a:latin typeface="Trebuchet MS"/>
                <a:cs typeface="Trebuchet MS"/>
              </a:rPr>
              <a:t>with </a:t>
            </a:r>
            <a:r>
              <a:rPr dirty="0" sz="1000" spc="-85" b="1">
                <a:latin typeface="Trebuchet MS"/>
                <a:cs typeface="Trebuchet MS"/>
              </a:rPr>
              <a:t>Key, </a:t>
            </a:r>
            <a:r>
              <a:rPr dirty="0" sz="1000" spc="-50" b="1">
                <a:latin typeface="Trebuchet MS"/>
                <a:cs typeface="Trebuchet MS"/>
              </a:rPr>
              <a:t>p</a:t>
            </a:r>
            <a:r>
              <a:rPr dirty="0" sz="1000" spc="-130" b="1">
                <a:latin typeface="Trebuchet MS"/>
                <a:cs typeface="Trebuchet MS"/>
              </a:rPr>
              <a:t> </a:t>
            </a:r>
            <a:r>
              <a:rPr dirty="0" sz="1000" spc="-85" b="1"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8723" y="2263394"/>
          <a:ext cx="9159240" cy="4253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930"/>
                <a:gridCol w="4693285"/>
                <a:gridCol w="983614"/>
                <a:gridCol w="2986404"/>
              </a:tblGrid>
              <a:tr h="17081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11.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Identify 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central line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00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9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daily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0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u="sng" sz="10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u="sng" sz="1000" spc="-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0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u="sng" sz="100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u="sng" sz="1000" spc="-2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u="sng" sz="10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central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280" marR="191770">
                        <a:lnSpc>
                          <a:spcPct val="102000"/>
                        </a:lnSpc>
                      </a:pPr>
                      <a:r>
                        <a:rPr dirty="0" u="sng" sz="10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location during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period,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summed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rounds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conducted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lines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are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place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rounds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conducted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lines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are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rounds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conducted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</a:tr>
              <a:tr h="325755">
                <a:tc gridSpan="2">
                  <a:txBody>
                    <a:bodyPr/>
                    <a:lstStyle/>
                    <a:p>
                      <a:pPr marL="310515" marR="110489" indent="-22860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12. When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reporting monthly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total,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done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data?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4">
                  <a:txBody>
                    <a:bodyPr/>
                    <a:lstStyle/>
                    <a:p>
                      <a:pPr marL="81915" marR="9398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issued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specific guidance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imputing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values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 in 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September 2013  </a:t>
                      </a:r>
                      <a:r>
                        <a:rPr dirty="0" sz="1000" spc="-45" i="1">
                          <a:latin typeface="Arial"/>
                          <a:cs typeface="Arial"/>
                          <a:hlinkClick r:id="rId3"/>
                        </a:rPr>
                        <a:t>(http://w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45" i="1">
                          <a:latin typeface="Arial"/>
                          <a:cs typeface="Arial"/>
                          <a:hlinkClick r:id="rId3"/>
                        </a:rPr>
                        <a:t>w.cdc.gov/nhsn/PDFs/NHSNMissingDenomData_Sep2013.pdf)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sum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daily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counts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adjustment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25971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Estimate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re-create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existing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(e.g.: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medical records),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sum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Impute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values using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recent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CDC/NHSN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guidance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8930">
                <a:tc gridSpan="2">
                  <a:txBody>
                    <a:bodyPr/>
                    <a:lstStyle/>
                    <a:p>
                      <a:pPr marL="310515" marR="408940" indent="-22860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13.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radial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arterial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peripheral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IV.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Zero.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radial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arterial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peripheral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IV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lines.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505">
                <a:tc gridSpan="2">
                  <a:txBody>
                    <a:bodyPr/>
                    <a:lstStyle/>
                    <a:p>
                      <a:pPr marL="310515" marR="97790" indent="-228600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14.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temporary central line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been 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 hospitalization.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 marR="7112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dirty="0" sz="1000" spc="-75" i="1">
                          <a:latin typeface="Arial"/>
                          <a:cs typeface="Arial"/>
                        </a:rPr>
                        <a:t>One.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Although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lines, a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device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day is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defined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device,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devices.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4505">
                <a:tc gridSpan="2">
                  <a:txBody>
                    <a:bodyPr/>
                    <a:lstStyle/>
                    <a:p>
                      <a:pPr marL="310515" marR="114935" indent="-22860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15.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above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temporary central line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oncology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ward.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temporary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day,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day,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both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ts val="1185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temporary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 marR="30353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60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oncology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temporary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lines,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temporary line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day.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This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20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detailed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Manual,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Instructions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Form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57.117l)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8175">
                <a:tc gridSpan="2">
                  <a:txBody>
                    <a:bodyPr/>
                    <a:lstStyle/>
                    <a:p>
                      <a:pPr marL="310515" marR="46355" indent="-22860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16.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long-term port-a-cath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accessed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hospital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stay, 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peripheral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IV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use.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central line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this 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 marR="132715">
                        <a:lnSpc>
                          <a:spcPct val="101699"/>
                        </a:lnSpc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Zero.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port-a-cath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inserted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visit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thus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not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until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accessed.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peripheral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IV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central line.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port- 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a-cath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inserted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000" spc="30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thereafter,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DCF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289051"/>
            <a:ext cx="67716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CLABSI/CAUTI</a:t>
            </a:r>
            <a:r>
              <a:rPr dirty="0" sz="1100" spc="-1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6155" y="516636"/>
            <a:ext cx="5128895" cy="311150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150"/>
              </a:lnSpc>
            </a:pPr>
            <a:r>
              <a:rPr dirty="0" sz="1000" spc="-50">
                <a:latin typeface="Arial"/>
                <a:cs typeface="Arial"/>
              </a:rPr>
              <a:t>17. </a:t>
            </a: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port-a-cath </a:t>
            </a:r>
            <a:r>
              <a:rPr dirty="0" sz="1000" spc="-65">
                <a:latin typeface="Arial"/>
                <a:cs typeface="Arial"/>
              </a:rPr>
              <a:t>was </a:t>
            </a:r>
            <a:r>
              <a:rPr dirty="0" sz="1000" spc="-30">
                <a:latin typeface="Arial"/>
                <a:cs typeface="Arial"/>
              </a:rPr>
              <a:t>inserted during </a:t>
            </a:r>
            <a:r>
              <a:rPr dirty="0" sz="1000" spc="-25">
                <a:latin typeface="Arial"/>
                <a:cs typeface="Arial"/>
              </a:rPr>
              <a:t>this </a:t>
            </a:r>
            <a:r>
              <a:rPr dirty="0" sz="1000" spc="-50">
                <a:latin typeface="Arial"/>
                <a:cs typeface="Arial"/>
              </a:rPr>
              <a:t>admission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40">
                <a:latin typeface="Arial"/>
                <a:cs typeface="Arial"/>
              </a:rPr>
              <a:t>planned chemotherapy. </a:t>
            </a:r>
            <a:r>
              <a:rPr dirty="0" sz="1000" spc="10">
                <a:latin typeface="Arial"/>
                <a:cs typeface="Arial"/>
              </a:rPr>
              <a:t>It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5">
                <a:latin typeface="Arial"/>
                <a:cs typeface="Arial"/>
              </a:rPr>
              <a:t>not </a:t>
            </a:r>
            <a:r>
              <a:rPr dirty="0" sz="1000" spc="-15">
                <a:latin typeface="Arial"/>
                <a:cs typeface="Arial"/>
              </a:rPr>
              <a:t>in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use.</a:t>
            </a:r>
            <a:endParaRPr sz="1000">
              <a:latin typeface="Arial"/>
              <a:cs typeface="Arial"/>
            </a:endParaRPr>
          </a:p>
          <a:p>
            <a:pPr marL="283210">
              <a:lnSpc>
                <a:spcPct val="100000"/>
              </a:lnSpc>
              <a:spcBef>
                <a:spcPts val="25"/>
              </a:spcBef>
            </a:pPr>
            <a:r>
              <a:rPr dirty="0" sz="1000" spc="-50">
                <a:latin typeface="Arial"/>
                <a:cs typeface="Arial"/>
              </a:rPr>
              <a:t>How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many </a:t>
            </a:r>
            <a:r>
              <a:rPr dirty="0" sz="1000" spc="-25">
                <a:latin typeface="Arial"/>
                <a:cs typeface="Arial"/>
              </a:rPr>
              <a:t>central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line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days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are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counted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this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patient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this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day?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7242" y="516636"/>
            <a:ext cx="3949700" cy="311150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62230">
              <a:lnSpc>
                <a:spcPts val="1150"/>
              </a:lnSpc>
            </a:pPr>
            <a:r>
              <a:rPr dirty="0" sz="1000" spc="-75" i="1">
                <a:latin typeface="Arial"/>
                <a:cs typeface="Arial"/>
              </a:rPr>
              <a:t>One. </a:t>
            </a:r>
            <a:r>
              <a:rPr dirty="0" sz="1000" spc="-5" i="1">
                <a:latin typeface="Arial"/>
                <a:cs typeface="Arial"/>
              </a:rPr>
              <a:t>If </a:t>
            </a:r>
            <a:r>
              <a:rPr dirty="0" sz="1000" spc="-45" i="1">
                <a:latin typeface="Arial"/>
                <a:cs typeface="Arial"/>
              </a:rPr>
              <a:t>a </a:t>
            </a:r>
            <a:r>
              <a:rPr dirty="0" sz="1000" spc="-30" i="1">
                <a:latin typeface="Arial"/>
                <a:cs typeface="Arial"/>
              </a:rPr>
              <a:t>central line </a:t>
            </a:r>
            <a:r>
              <a:rPr dirty="0" sz="1000" spc="-60" i="1">
                <a:latin typeface="Arial"/>
                <a:cs typeface="Arial"/>
              </a:rPr>
              <a:t>was </a:t>
            </a:r>
            <a:r>
              <a:rPr dirty="0" sz="1000" spc="-40" i="1">
                <a:latin typeface="Arial"/>
                <a:cs typeface="Arial"/>
              </a:rPr>
              <a:t>inserted </a:t>
            </a:r>
            <a:r>
              <a:rPr dirty="0" sz="1000" spc="-30" i="1">
                <a:latin typeface="Arial"/>
                <a:cs typeface="Arial"/>
              </a:rPr>
              <a:t>during </a:t>
            </a:r>
            <a:r>
              <a:rPr dirty="0" sz="1000" spc="-25" i="1">
                <a:latin typeface="Arial"/>
                <a:cs typeface="Arial"/>
              </a:rPr>
              <a:t>this </a:t>
            </a:r>
            <a:r>
              <a:rPr dirty="0" sz="1000" spc="-50" i="1">
                <a:latin typeface="Arial"/>
                <a:cs typeface="Arial"/>
              </a:rPr>
              <a:t>admission </a:t>
            </a:r>
            <a:r>
              <a:rPr dirty="0" sz="1000" spc="30" i="1">
                <a:latin typeface="Arial"/>
                <a:cs typeface="Arial"/>
              </a:rPr>
              <a:t>it </a:t>
            </a:r>
            <a:r>
              <a:rPr dirty="0" sz="1000" spc="-30" i="1">
                <a:latin typeface="Arial"/>
                <a:cs typeface="Arial"/>
              </a:rPr>
              <a:t>would</a:t>
            </a:r>
            <a:r>
              <a:rPr dirty="0" sz="1000" spc="-195" i="1">
                <a:latin typeface="Arial"/>
                <a:cs typeface="Arial"/>
              </a:rPr>
              <a:t> </a:t>
            </a:r>
            <a:r>
              <a:rPr dirty="0" sz="1000" spc="-65" i="1">
                <a:latin typeface="Arial"/>
                <a:cs typeface="Arial"/>
              </a:rPr>
              <a:t>be</a:t>
            </a:r>
            <a:endParaRPr sz="10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25"/>
              </a:spcBef>
            </a:pPr>
            <a:r>
              <a:rPr dirty="0" sz="1000" spc="-40" i="1">
                <a:latin typeface="Arial"/>
                <a:cs typeface="Arial"/>
              </a:rPr>
              <a:t>counted</a:t>
            </a:r>
            <a:r>
              <a:rPr dirty="0" sz="1000" spc="-60" i="1">
                <a:latin typeface="Arial"/>
                <a:cs typeface="Arial"/>
              </a:rPr>
              <a:t> </a:t>
            </a:r>
            <a:r>
              <a:rPr dirty="0" sz="1000" spc="-65" i="1">
                <a:latin typeface="Arial"/>
                <a:cs typeface="Arial"/>
              </a:rPr>
              <a:t>each</a:t>
            </a:r>
            <a:r>
              <a:rPr dirty="0" sz="1000" spc="-60" i="1">
                <a:latin typeface="Arial"/>
                <a:cs typeface="Arial"/>
              </a:rPr>
              <a:t> </a:t>
            </a:r>
            <a:r>
              <a:rPr dirty="0" sz="1000" spc="-50" i="1">
                <a:latin typeface="Arial"/>
                <a:cs typeface="Arial"/>
              </a:rPr>
              <a:t>day</a:t>
            </a:r>
            <a:r>
              <a:rPr dirty="0" sz="1000" spc="-55" i="1">
                <a:latin typeface="Arial"/>
                <a:cs typeface="Arial"/>
              </a:rPr>
              <a:t> </a:t>
            </a:r>
            <a:r>
              <a:rPr dirty="0" sz="1000" spc="5" i="1">
                <a:latin typeface="Arial"/>
                <a:cs typeface="Arial"/>
              </a:rPr>
              <a:t>that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spc="30" i="1">
                <a:latin typeface="Arial"/>
                <a:cs typeface="Arial"/>
              </a:rPr>
              <a:t>it</a:t>
            </a:r>
            <a:r>
              <a:rPr dirty="0" sz="1000" spc="-50" i="1">
                <a:latin typeface="Arial"/>
                <a:cs typeface="Arial"/>
              </a:rPr>
              <a:t> remains</a:t>
            </a:r>
            <a:r>
              <a:rPr dirty="0" sz="1000" spc="-55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in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place,</a:t>
            </a:r>
            <a:r>
              <a:rPr dirty="0" sz="1000" spc="-55" i="1">
                <a:latin typeface="Arial"/>
                <a:cs typeface="Arial"/>
              </a:rPr>
              <a:t> </a:t>
            </a:r>
            <a:r>
              <a:rPr dirty="0" sz="1000" spc="-30" i="1">
                <a:latin typeface="Arial"/>
                <a:cs typeface="Arial"/>
              </a:rPr>
              <a:t>whether</a:t>
            </a:r>
            <a:r>
              <a:rPr dirty="0" sz="1000" spc="-6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in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spc="-80" i="1">
                <a:latin typeface="Arial"/>
                <a:cs typeface="Arial"/>
              </a:rPr>
              <a:t>use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or</a:t>
            </a:r>
            <a:r>
              <a:rPr dirty="0" sz="1000" spc="-70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not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723" y="498348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5">
                <a:moveTo>
                  <a:pt x="0" y="18288"/>
                </a:moveTo>
                <a:lnTo>
                  <a:pt x="27432" y="18288"/>
                </a:lnTo>
                <a:lnTo>
                  <a:pt x="2743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155" y="498348"/>
            <a:ext cx="5128895" cy="18415"/>
          </a:xfrm>
          <a:custGeom>
            <a:avLst/>
            <a:gdLst/>
            <a:ahLst/>
            <a:cxnLst/>
            <a:rect l="l" t="t" r="r" b="b"/>
            <a:pathLst>
              <a:path w="5128895" h="18415">
                <a:moveTo>
                  <a:pt x="0" y="18288"/>
                </a:moveTo>
                <a:lnTo>
                  <a:pt x="5128895" y="18288"/>
                </a:lnTo>
                <a:lnTo>
                  <a:pt x="5128895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15051" y="4983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0" y="18288"/>
                </a:moveTo>
                <a:lnTo>
                  <a:pt x="18287" y="18288"/>
                </a:lnTo>
                <a:lnTo>
                  <a:pt x="1828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3339" y="498348"/>
            <a:ext cx="3943350" cy="18415"/>
          </a:xfrm>
          <a:custGeom>
            <a:avLst/>
            <a:gdLst/>
            <a:ahLst/>
            <a:cxnLst/>
            <a:rect l="l" t="t" r="r" b="b"/>
            <a:pathLst>
              <a:path w="3943350" h="18415">
                <a:moveTo>
                  <a:pt x="0" y="18288"/>
                </a:moveTo>
                <a:lnTo>
                  <a:pt x="3943222" y="18288"/>
                </a:lnTo>
                <a:lnTo>
                  <a:pt x="394322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76561" y="498348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40" h="18415">
                <a:moveTo>
                  <a:pt x="0" y="18288"/>
                </a:moveTo>
                <a:lnTo>
                  <a:pt x="27431" y="18288"/>
                </a:lnTo>
                <a:lnTo>
                  <a:pt x="27431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21146" y="516636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0"/>
                </a:moveTo>
                <a:lnTo>
                  <a:pt x="0" y="31114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155" y="846074"/>
            <a:ext cx="5128895" cy="46672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150"/>
              </a:lnSpc>
            </a:pPr>
            <a:r>
              <a:rPr dirty="0" sz="1000" spc="-50">
                <a:latin typeface="Arial"/>
                <a:cs typeface="Arial"/>
              </a:rPr>
              <a:t>18. </a:t>
            </a: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15">
                <a:latin typeface="Arial"/>
                <a:cs typeface="Arial"/>
              </a:rPr>
              <a:t>patient </a:t>
            </a:r>
            <a:r>
              <a:rPr dirty="0" sz="1000" spc="-75">
                <a:latin typeface="Arial"/>
                <a:cs typeface="Arial"/>
              </a:rPr>
              <a:t>has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long-term central line </a:t>
            </a:r>
            <a:r>
              <a:rPr dirty="0" sz="1000" spc="-5">
                <a:latin typeface="Arial"/>
                <a:cs typeface="Arial"/>
              </a:rPr>
              <a:t>that </a:t>
            </a:r>
            <a:r>
              <a:rPr dirty="0" sz="1000" spc="-70">
                <a:latin typeface="Arial"/>
                <a:cs typeface="Arial"/>
              </a:rPr>
              <a:t>was </a:t>
            </a:r>
            <a:r>
              <a:rPr dirty="0" sz="1000" spc="-80">
                <a:latin typeface="Arial"/>
                <a:cs typeface="Arial"/>
              </a:rPr>
              <a:t>accessed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blood </a:t>
            </a:r>
            <a:r>
              <a:rPr dirty="0" sz="1000" spc="-30">
                <a:latin typeface="Arial"/>
                <a:cs typeface="Arial"/>
              </a:rPr>
              <a:t>draw </a:t>
            </a:r>
            <a:r>
              <a:rPr dirty="0" sz="1000" spc="-15">
                <a:latin typeface="Arial"/>
                <a:cs typeface="Arial"/>
              </a:rPr>
              <a:t>in the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105">
                <a:latin typeface="Arial"/>
                <a:cs typeface="Arial"/>
              </a:rPr>
              <a:t>ICU</a:t>
            </a:r>
            <a:endParaRPr sz="1000">
              <a:latin typeface="Arial"/>
              <a:cs typeface="Arial"/>
            </a:endParaRPr>
          </a:p>
          <a:p>
            <a:pPr marL="283210" marR="237490">
              <a:lnSpc>
                <a:spcPct val="102000"/>
              </a:lnSpc>
            </a:pPr>
            <a:r>
              <a:rPr dirty="0" sz="1000" spc="-45">
                <a:latin typeface="Arial"/>
                <a:cs typeface="Arial"/>
              </a:rPr>
              <a:t>yesterday </a:t>
            </a:r>
            <a:r>
              <a:rPr dirty="0" sz="1000" spc="-5">
                <a:latin typeface="Arial"/>
                <a:cs typeface="Arial"/>
              </a:rPr>
              <a:t>but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5">
                <a:latin typeface="Arial"/>
                <a:cs typeface="Arial"/>
              </a:rPr>
              <a:t>not </a:t>
            </a:r>
            <a:r>
              <a:rPr dirty="0" sz="1000" spc="-20">
                <a:latin typeface="Arial"/>
                <a:cs typeface="Arial"/>
              </a:rPr>
              <a:t>currently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65">
                <a:latin typeface="Arial"/>
                <a:cs typeface="Arial"/>
              </a:rPr>
              <a:t>use,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30">
                <a:latin typeface="Arial"/>
                <a:cs typeface="Arial"/>
              </a:rPr>
              <a:t>peripheral </a:t>
            </a:r>
            <a:r>
              <a:rPr dirty="0" sz="1000" spc="-65">
                <a:latin typeface="Arial"/>
                <a:cs typeface="Arial"/>
              </a:rPr>
              <a:t>IV </a:t>
            </a:r>
            <a:r>
              <a:rPr dirty="0" sz="1000" spc="-5">
                <a:latin typeface="Arial"/>
                <a:cs typeface="Arial"/>
              </a:rPr>
              <a:t>that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65">
                <a:latin typeface="Arial"/>
                <a:cs typeface="Arial"/>
              </a:rPr>
              <a:t>use. </a:t>
            </a:r>
            <a:r>
              <a:rPr dirty="0" sz="1000" spc="-50">
                <a:latin typeface="Arial"/>
                <a:cs typeface="Arial"/>
              </a:rPr>
              <a:t>How many </a:t>
            </a:r>
            <a:r>
              <a:rPr dirty="0" sz="1000" spc="-25">
                <a:latin typeface="Arial"/>
                <a:cs typeface="Arial"/>
              </a:rPr>
              <a:t>central  line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days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are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counted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this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patient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this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day?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7242" y="846074"/>
            <a:ext cx="3949700" cy="46672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62230">
              <a:lnSpc>
                <a:spcPts val="1150"/>
              </a:lnSpc>
            </a:pPr>
            <a:r>
              <a:rPr dirty="0" sz="1000" spc="-75" i="1">
                <a:latin typeface="Arial"/>
                <a:cs typeface="Arial"/>
              </a:rPr>
              <a:t>One. </a:t>
            </a:r>
            <a:r>
              <a:rPr dirty="0" sz="1000" spc="-90" i="1">
                <a:latin typeface="Arial"/>
                <a:cs typeface="Arial"/>
              </a:rPr>
              <a:t>The </a:t>
            </a:r>
            <a:r>
              <a:rPr dirty="0" sz="1000" spc="-25" i="1">
                <a:latin typeface="Arial"/>
                <a:cs typeface="Arial"/>
              </a:rPr>
              <a:t>port-a-cath </a:t>
            </a:r>
            <a:r>
              <a:rPr dirty="0" sz="1000" spc="-60" i="1">
                <a:latin typeface="Arial"/>
                <a:cs typeface="Arial"/>
              </a:rPr>
              <a:t>was </a:t>
            </a:r>
            <a:r>
              <a:rPr dirty="0" sz="1000" spc="-85" i="1">
                <a:latin typeface="Arial"/>
                <a:cs typeface="Arial"/>
              </a:rPr>
              <a:t>accessed </a:t>
            </a:r>
            <a:r>
              <a:rPr dirty="0" sz="1000" spc="-30" i="1">
                <a:latin typeface="Arial"/>
                <a:cs typeface="Arial"/>
              </a:rPr>
              <a:t>during </a:t>
            </a:r>
            <a:r>
              <a:rPr dirty="0" sz="1000" spc="-25" i="1">
                <a:latin typeface="Arial"/>
                <a:cs typeface="Arial"/>
              </a:rPr>
              <a:t>this </a:t>
            </a:r>
            <a:r>
              <a:rPr dirty="0" sz="1000" spc="-45" i="1">
                <a:latin typeface="Arial"/>
                <a:cs typeface="Arial"/>
              </a:rPr>
              <a:t>stay and </a:t>
            </a:r>
            <a:r>
              <a:rPr dirty="0" sz="1000" spc="-55" i="1">
                <a:latin typeface="Arial"/>
                <a:cs typeface="Arial"/>
              </a:rPr>
              <a:t>subsequently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25"/>
              </a:spcBef>
            </a:pPr>
            <a:r>
              <a:rPr dirty="0" sz="1000" spc="-30" i="1">
                <a:latin typeface="Arial"/>
                <a:cs typeface="Arial"/>
              </a:rPr>
              <a:t>line </a:t>
            </a:r>
            <a:r>
              <a:rPr dirty="0" sz="1000" i="1">
                <a:latin typeface="Arial"/>
                <a:cs typeface="Arial"/>
              </a:rPr>
              <a:t>will </a:t>
            </a:r>
            <a:r>
              <a:rPr dirty="0" sz="1000" spc="-65" i="1">
                <a:latin typeface="Arial"/>
                <a:cs typeface="Arial"/>
              </a:rPr>
              <a:t>be </a:t>
            </a:r>
            <a:r>
              <a:rPr dirty="0" sz="1000" spc="-40" i="1">
                <a:latin typeface="Arial"/>
                <a:cs typeface="Arial"/>
              </a:rPr>
              <a:t>counted </a:t>
            </a:r>
            <a:r>
              <a:rPr dirty="0" sz="1000" spc="-10" i="1">
                <a:latin typeface="Arial"/>
                <a:cs typeface="Arial"/>
              </a:rPr>
              <a:t>for </a:t>
            </a:r>
            <a:r>
              <a:rPr dirty="0" sz="1000" spc="-65" i="1">
                <a:latin typeface="Arial"/>
                <a:cs typeface="Arial"/>
              </a:rPr>
              <a:t>each </a:t>
            </a:r>
            <a:r>
              <a:rPr dirty="0" sz="1000" spc="-30" i="1">
                <a:latin typeface="Arial"/>
                <a:cs typeface="Arial"/>
              </a:rPr>
              <a:t>daily </a:t>
            </a:r>
            <a:r>
              <a:rPr dirty="0" sz="1000" spc="-35" i="1">
                <a:latin typeface="Arial"/>
                <a:cs typeface="Arial"/>
              </a:rPr>
              <a:t>count </a:t>
            </a:r>
            <a:r>
              <a:rPr dirty="0" sz="1000" spc="-5" i="1">
                <a:latin typeface="Arial"/>
                <a:cs typeface="Arial"/>
              </a:rPr>
              <a:t>until </a:t>
            </a:r>
            <a:r>
              <a:rPr dirty="0" sz="1000" spc="-50" i="1">
                <a:latin typeface="Arial"/>
                <a:cs typeface="Arial"/>
              </a:rPr>
              <a:t>discharge,</a:t>
            </a:r>
            <a:r>
              <a:rPr dirty="0" sz="1000" spc="-204" i="1">
                <a:latin typeface="Arial"/>
                <a:cs typeface="Arial"/>
              </a:rPr>
              <a:t> </a:t>
            </a:r>
            <a:r>
              <a:rPr dirty="0" sz="1000" spc="-70" i="1">
                <a:latin typeface="Arial"/>
                <a:cs typeface="Arial"/>
              </a:rPr>
              <a:t>unless </a:t>
            </a:r>
            <a:r>
              <a:rPr dirty="0" sz="1000" spc="-50" i="1">
                <a:latin typeface="Arial"/>
                <a:cs typeface="Arial"/>
              </a:rPr>
              <a:t>removed.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155" y="827786"/>
            <a:ext cx="5128895" cy="18415"/>
          </a:xfrm>
          <a:custGeom>
            <a:avLst/>
            <a:gdLst/>
            <a:ahLst/>
            <a:cxnLst/>
            <a:rect l="l" t="t" r="r" b="b"/>
            <a:pathLst>
              <a:path w="5128895" h="18415">
                <a:moveTo>
                  <a:pt x="0" y="18288"/>
                </a:moveTo>
                <a:lnTo>
                  <a:pt x="5128895" y="18288"/>
                </a:lnTo>
                <a:lnTo>
                  <a:pt x="5128895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15051" y="8277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0" y="18288"/>
                </a:moveTo>
                <a:lnTo>
                  <a:pt x="18287" y="18288"/>
                </a:lnTo>
                <a:lnTo>
                  <a:pt x="1828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3339" y="827786"/>
            <a:ext cx="3943350" cy="18415"/>
          </a:xfrm>
          <a:custGeom>
            <a:avLst/>
            <a:gdLst/>
            <a:ahLst/>
            <a:cxnLst/>
            <a:rect l="l" t="t" r="r" b="b"/>
            <a:pathLst>
              <a:path w="3943350" h="18415">
                <a:moveTo>
                  <a:pt x="0" y="18288"/>
                </a:moveTo>
                <a:lnTo>
                  <a:pt x="3943222" y="18288"/>
                </a:lnTo>
                <a:lnTo>
                  <a:pt x="394322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21146" y="846074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34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6155" y="1330705"/>
            <a:ext cx="5128895" cy="62039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150"/>
              </a:lnSpc>
            </a:pPr>
            <a:r>
              <a:rPr dirty="0" sz="1000" spc="-50">
                <a:latin typeface="Arial"/>
                <a:cs typeface="Arial"/>
              </a:rPr>
              <a:t>19. </a:t>
            </a: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15">
                <a:latin typeface="Arial"/>
                <a:cs typeface="Arial"/>
              </a:rPr>
              <a:t>patient </a:t>
            </a:r>
            <a:r>
              <a:rPr dirty="0" sz="1000" spc="-75">
                <a:latin typeface="Arial"/>
                <a:cs typeface="Arial"/>
              </a:rPr>
              <a:t>has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long-term central line </a:t>
            </a:r>
            <a:r>
              <a:rPr dirty="0" sz="1000" spc="-5">
                <a:latin typeface="Arial"/>
                <a:cs typeface="Arial"/>
              </a:rPr>
              <a:t>that </a:t>
            </a:r>
            <a:r>
              <a:rPr dirty="0" sz="1000" spc="-70">
                <a:latin typeface="Arial"/>
                <a:cs typeface="Arial"/>
              </a:rPr>
              <a:t>was </a:t>
            </a:r>
            <a:r>
              <a:rPr dirty="0" sz="1000" spc="-80">
                <a:latin typeface="Arial"/>
                <a:cs typeface="Arial"/>
              </a:rPr>
              <a:t>accessed </a:t>
            </a:r>
            <a:r>
              <a:rPr dirty="0" sz="1000" spc="-55">
                <a:latin typeface="Arial"/>
                <a:cs typeface="Arial"/>
              </a:rPr>
              <a:t>once </a:t>
            </a:r>
            <a:r>
              <a:rPr dirty="0" sz="1000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blood </a:t>
            </a:r>
            <a:r>
              <a:rPr dirty="0" sz="1000" spc="-30">
                <a:latin typeface="Arial"/>
                <a:cs typeface="Arial"/>
              </a:rPr>
              <a:t>draw </a:t>
            </a:r>
            <a:r>
              <a:rPr dirty="0" sz="1000" spc="-15">
                <a:latin typeface="Arial"/>
                <a:cs typeface="Arial"/>
              </a:rPr>
              <a:t>in 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45">
                <a:latin typeface="Arial"/>
                <a:cs typeface="Arial"/>
              </a:rPr>
              <a:t>ED</a:t>
            </a:r>
            <a:endParaRPr sz="1000">
              <a:latin typeface="Arial"/>
              <a:cs typeface="Arial"/>
            </a:endParaRPr>
          </a:p>
          <a:p>
            <a:pPr marL="283210" marR="406400">
              <a:lnSpc>
                <a:spcPct val="101000"/>
              </a:lnSpc>
              <a:spcBef>
                <a:spcPts val="10"/>
              </a:spcBef>
            </a:pPr>
            <a:r>
              <a:rPr dirty="0" sz="1000" spc="-30">
                <a:latin typeface="Arial"/>
                <a:cs typeface="Arial"/>
              </a:rPr>
              <a:t>during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evaluation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leading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admission,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line</a:t>
            </a:r>
            <a:r>
              <a:rPr dirty="0" sz="1000" spc="-55">
                <a:latin typeface="Arial"/>
                <a:cs typeface="Arial"/>
              </a:rPr>
              <a:t> is </a:t>
            </a:r>
            <a:r>
              <a:rPr dirty="0" sz="1000" spc="-5">
                <a:latin typeface="Arial"/>
                <a:cs typeface="Arial"/>
              </a:rPr>
              <a:t>not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currently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use.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How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many  </a:t>
            </a:r>
            <a:r>
              <a:rPr dirty="0" sz="1000" spc="-25">
                <a:latin typeface="Arial"/>
                <a:cs typeface="Arial"/>
              </a:rPr>
              <a:t>central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line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days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are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counted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this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patient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this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day?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7242" y="1330705"/>
            <a:ext cx="3949700" cy="62039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62230">
              <a:lnSpc>
                <a:spcPts val="1150"/>
              </a:lnSpc>
            </a:pPr>
            <a:r>
              <a:rPr dirty="0" sz="1000" spc="-65" i="1">
                <a:latin typeface="Arial"/>
                <a:cs typeface="Arial"/>
              </a:rPr>
              <a:t>Zero. </a:t>
            </a:r>
            <a:r>
              <a:rPr dirty="0" sz="1000" spc="-35" i="1">
                <a:latin typeface="Arial"/>
                <a:cs typeface="Arial"/>
              </a:rPr>
              <a:t>Brief </a:t>
            </a:r>
            <a:r>
              <a:rPr dirty="0" sz="1000" spc="-90" i="1">
                <a:latin typeface="Arial"/>
                <a:cs typeface="Arial"/>
              </a:rPr>
              <a:t>access </a:t>
            </a:r>
            <a:r>
              <a:rPr dirty="0" sz="1000" spc="-20" i="1">
                <a:latin typeface="Arial"/>
                <a:cs typeface="Arial"/>
              </a:rPr>
              <a:t>in </a:t>
            </a:r>
            <a:r>
              <a:rPr dirty="0" sz="1000" spc="-45" i="1">
                <a:latin typeface="Arial"/>
                <a:cs typeface="Arial"/>
              </a:rPr>
              <a:t>an </a:t>
            </a:r>
            <a:r>
              <a:rPr dirty="0" sz="1000" spc="-15" i="1">
                <a:latin typeface="Arial"/>
                <a:cs typeface="Arial"/>
              </a:rPr>
              <a:t>outpatient </a:t>
            </a:r>
            <a:r>
              <a:rPr dirty="0" sz="1000" spc="-25" i="1">
                <a:latin typeface="Arial"/>
                <a:cs typeface="Arial"/>
              </a:rPr>
              <a:t>location </a:t>
            </a:r>
            <a:r>
              <a:rPr dirty="0" sz="1000" spc="-70" i="1">
                <a:latin typeface="Arial"/>
                <a:cs typeface="Arial"/>
              </a:rPr>
              <a:t>does </a:t>
            </a:r>
            <a:r>
              <a:rPr dirty="0" sz="1000" spc="-10" i="1">
                <a:latin typeface="Arial"/>
                <a:cs typeface="Arial"/>
              </a:rPr>
              <a:t>not </a:t>
            </a:r>
            <a:r>
              <a:rPr dirty="0" sz="1000" spc="-35" i="1">
                <a:latin typeface="Arial"/>
                <a:cs typeface="Arial"/>
              </a:rPr>
              <a:t>count </a:t>
            </a:r>
            <a:r>
              <a:rPr dirty="0" sz="1000" spc="-20" i="1">
                <a:latin typeface="Arial"/>
                <a:cs typeface="Arial"/>
              </a:rPr>
              <a:t>toward</a:t>
            </a:r>
            <a:r>
              <a:rPr dirty="0" sz="1000" spc="-175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line-</a:t>
            </a:r>
            <a:endParaRPr sz="1000">
              <a:latin typeface="Arial"/>
              <a:cs typeface="Arial"/>
            </a:endParaRPr>
          </a:p>
          <a:p>
            <a:pPr marL="62230" marR="186690">
              <a:lnSpc>
                <a:spcPct val="101499"/>
              </a:lnSpc>
              <a:spcBef>
                <a:spcPts val="5"/>
              </a:spcBef>
            </a:pPr>
            <a:r>
              <a:rPr dirty="0" sz="1000" spc="-65" i="1">
                <a:latin typeface="Arial"/>
                <a:cs typeface="Arial"/>
              </a:rPr>
              <a:t>days </a:t>
            </a:r>
            <a:r>
              <a:rPr dirty="0" sz="1000" spc="-30" i="1">
                <a:latin typeface="Arial"/>
                <a:cs typeface="Arial"/>
              </a:rPr>
              <a:t>during </a:t>
            </a:r>
            <a:r>
              <a:rPr dirty="0" sz="1000" spc="-45" i="1">
                <a:latin typeface="Arial"/>
                <a:cs typeface="Arial"/>
              </a:rPr>
              <a:t>an </a:t>
            </a:r>
            <a:r>
              <a:rPr dirty="0" sz="1000" spc="-50" i="1">
                <a:latin typeface="Arial"/>
                <a:cs typeface="Arial"/>
              </a:rPr>
              <a:t>admission. </a:t>
            </a:r>
            <a:r>
              <a:rPr dirty="0" sz="1000" spc="-5" i="1">
                <a:latin typeface="Arial"/>
                <a:cs typeface="Arial"/>
              </a:rPr>
              <a:t>If </a:t>
            </a:r>
            <a:r>
              <a:rPr dirty="0" sz="1000" spc="-25" i="1">
                <a:latin typeface="Arial"/>
                <a:cs typeface="Arial"/>
              </a:rPr>
              <a:t>the </a:t>
            </a:r>
            <a:r>
              <a:rPr dirty="0" sz="1000" spc="-30" i="1">
                <a:latin typeface="Arial"/>
                <a:cs typeface="Arial"/>
              </a:rPr>
              <a:t>line </a:t>
            </a:r>
            <a:r>
              <a:rPr dirty="0" sz="1000" spc="-45" i="1">
                <a:latin typeface="Arial"/>
                <a:cs typeface="Arial"/>
              </a:rPr>
              <a:t>had </a:t>
            </a:r>
            <a:r>
              <a:rPr dirty="0" sz="1000" spc="-65" i="1">
                <a:latin typeface="Arial"/>
                <a:cs typeface="Arial"/>
              </a:rPr>
              <a:t>been </a:t>
            </a:r>
            <a:r>
              <a:rPr dirty="0" sz="1000" spc="-85" i="1">
                <a:latin typeface="Arial"/>
                <a:cs typeface="Arial"/>
              </a:rPr>
              <a:t>accessed </a:t>
            </a:r>
            <a:r>
              <a:rPr dirty="0" sz="1000" spc="-10" i="1">
                <a:latin typeface="Arial"/>
                <a:cs typeface="Arial"/>
              </a:rPr>
              <a:t>after </a:t>
            </a:r>
            <a:r>
              <a:rPr dirty="0" sz="1000" spc="-50" i="1">
                <a:latin typeface="Arial"/>
                <a:cs typeface="Arial"/>
              </a:rPr>
              <a:t>admission  </a:t>
            </a:r>
            <a:r>
              <a:rPr dirty="0" sz="1000" spc="-20" i="1">
                <a:latin typeface="Arial"/>
                <a:cs typeface="Arial"/>
              </a:rPr>
              <a:t>or </a:t>
            </a:r>
            <a:r>
              <a:rPr dirty="0" sz="1000" spc="-40" i="1">
                <a:latin typeface="Arial"/>
                <a:cs typeface="Arial"/>
              </a:rPr>
              <a:t>remained </a:t>
            </a:r>
            <a:r>
              <a:rPr dirty="0" sz="1000" spc="-20" i="1">
                <a:latin typeface="Arial"/>
                <a:cs typeface="Arial"/>
              </a:rPr>
              <a:t>in </a:t>
            </a:r>
            <a:r>
              <a:rPr dirty="0" sz="1000" spc="-80" i="1">
                <a:latin typeface="Arial"/>
                <a:cs typeface="Arial"/>
              </a:rPr>
              <a:t>use </a:t>
            </a:r>
            <a:r>
              <a:rPr dirty="0" sz="1000" spc="-10" i="1">
                <a:latin typeface="Arial"/>
                <a:cs typeface="Arial"/>
              </a:rPr>
              <a:t>after </a:t>
            </a:r>
            <a:r>
              <a:rPr dirty="0" sz="1000" spc="-50" i="1">
                <a:latin typeface="Arial"/>
                <a:cs typeface="Arial"/>
              </a:rPr>
              <a:t>admission </a:t>
            </a:r>
            <a:r>
              <a:rPr dirty="0" sz="1000" spc="-20" i="1">
                <a:latin typeface="Arial"/>
                <a:cs typeface="Arial"/>
              </a:rPr>
              <a:t>following </a:t>
            </a:r>
            <a:r>
              <a:rPr dirty="0" sz="1000" spc="-10" i="1">
                <a:latin typeface="Arial"/>
                <a:cs typeface="Arial"/>
              </a:rPr>
              <a:t>first </a:t>
            </a:r>
            <a:r>
              <a:rPr dirty="0" sz="1000" spc="-90" i="1">
                <a:latin typeface="Arial"/>
                <a:cs typeface="Arial"/>
              </a:rPr>
              <a:t>access </a:t>
            </a:r>
            <a:r>
              <a:rPr dirty="0" sz="1000" spc="-20" i="1">
                <a:latin typeface="Arial"/>
                <a:cs typeface="Arial"/>
              </a:rPr>
              <a:t>in the </a:t>
            </a:r>
            <a:r>
              <a:rPr dirty="0" sz="1000" spc="-110" i="1">
                <a:latin typeface="Arial"/>
                <a:cs typeface="Arial"/>
              </a:rPr>
              <a:t>ED, </a:t>
            </a:r>
            <a:r>
              <a:rPr dirty="0" sz="1000" spc="30" i="1">
                <a:latin typeface="Arial"/>
                <a:cs typeface="Arial"/>
              </a:rPr>
              <a:t>it  </a:t>
            </a:r>
            <a:r>
              <a:rPr dirty="0" sz="1000" spc="-30" i="1">
                <a:latin typeface="Arial"/>
                <a:cs typeface="Arial"/>
              </a:rPr>
              <a:t>would </a:t>
            </a:r>
            <a:r>
              <a:rPr dirty="0" sz="1000" spc="-65" i="1">
                <a:latin typeface="Arial"/>
                <a:cs typeface="Arial"/>
              </a:rPr>
              <a:t>be </a:t>
            </a:r>
            <a:r>
              <a:rPr dirty="0" sz="1000" spc="-55" i="1">
                <a:latin typeface="Arial"/>
                <a:cs typeface="Arial"/>
              </a:rPr>
              <a:t>considered </a:t>
            </a:r>
            <a:r>
              <a:rPr dirty="0" sz="1000" spc="-85" i="1">
                <a:latin typeface="Arial"/>
                <a:cs typeface="Arial"/>
              </a:rPr>
              <a:t>accessed </a:t>
            </a:r>
            <a:r>
              <a:rPr dirty="0" sz="1000" spc="-10" i="1">
                <a:latin typeface="Arial"/>
                <a:cs typeface="Arial"/>
              </a:rPr>
              <a:t>for </a:t>
            </a:r>
            <a:r>
              <a:rPr dirty="0" sz="1000" spc="-25" i="1">
                <a:latin typeface="Arial"/>
                <a:cs typeface="Arial"/>
              </a:rPr>
              <a:t>the </a:t>
            </a:r>
            <a:r>
              <a:rPr dirty="0" sz="1000" spc="-55" i="1">
                <a:latin typeface="Arial"/>
                <a:cs typeface="Arial"/>
              </a:rPr>
              <a:t>purpose </a:t>
            </a:r>
            <a:r>
              <a:rPr dirty="0" sz="1000" spc="-10" i="1">
                <a:latin typeface="Arial"/>
                <a:cs typeface="Arial"/>
              </a:rPr>
              <a:t>of </a:t>
            </a:r>
            <a:r>
              <a:rPr dirty="0" sz="1000" spc="-30" i="1">
                <a:latin typeface="Arial"/>
                <a:cs typeface="Arial"/>
              </a:rPr>
              <a:t>counting</a:t>
            </a:r>
            <a:r>
              <a:rPr dirty="0" sz="1000" spc="-110" i="1"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line-days.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6155" y="1312417"/>
            <a:ext cx="5128895" cy="18415"/>
          </a:xfrm>
          <a:custGeom>
            <a:avLst/>
            <a:gdLst/>
            <a:ahLst/>
            <a:cxnLst/>
            <a:rect l="l" t="t" r="r" b="b"/>
            <a:pathLst>
              <a:path w="5128895" h="18415">
                <a:moveTo>
                  <a:pt x="0" y="18288"/>
                </a:moveTo>
                <a:lnTo>
                  <a:pt x="5128895" y="18288"/>
                </a:lnTo>
                <a:lnTo>
                  <a:pt x="5128895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15051" y="131241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33339" y="1312417"/>
            <a:ext cx="3943350" cy="18415"/>
          </a:xfrm>
          <a:custGeom>
            <a:avLst/>
            <a:gdLst/>
            <a:ahLst/>
            <a:cxnLst/>
            <a:rect l="l" t="t" r="r" b="b"/>
            <a:pathLst>
              <a:path w="3943350" h="18415">
                <a:moveTo>
                  <a:pt x="0" y="18288"/>
                </a:moveTo>
                <a:lnTo>
                  <a:pt x="3943222" y="18288"/>
                </a:lnTo>
                <a:lnTo>
                  <a:pt x="394322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21146" y="1330705"/>
            <a:ext cx="0" cy="620395"/>
          </a:xfrm>
          <a:custGeom>
            <a:avLst/>
            <a:gdLst/>
            <a:ahLst/>
            <a:cxnLst/>
            <a:rect l="l" t="t" r="r" b="b"/>
            <a:pathLst>
              <a:path w="0" h="620394">
                <a:moveTo>
                  <a:pt x="0" y="0"/>
                </a:moveTo>
                <a:lnTo>
                  <a:pt x="0" y="62026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6155" y="1969261"/>
            <a:ext cx="3146425" cy="46672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150"/>
              </a:lnSpc>
            </a:pPr>
            <a:r>
              <a:rPr dirty="0" sz="1000" spc="-50">
                <a:latin typeface="Arial"/>
                <a:cs typeface="Arial"/>
              </a:rPr>
              <a:t>20. </a:t>
            </a:r>
            <a:r>
              <a:rPr dirty="0" sz="1000" spc="-5">
                <a:latin typeface="Arial"/>
                <a:cs typeface="Arial"/>
              </a:rPr>
              <a:t>If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central line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40">
                <a:latin typeface="Arial"/>
                <a:cs typeface="Arial"/>
              </a:rPr>
              <a:t>removed </a:t>
            </a:r>
            <a:r>
              <a:rPr dirty="0" sz="1000" spc="-10">
                <a:latin typeface="Arial"/>
                <a:cs typeface="Arial"/>
              </a:rPr>
              <a:t>at </a:t>
            </a:r>
            <a:r>
              <a:rPr dirty="0" sz="1000" spc="-65">
                <a:latin typeface="Arial"/>
                <a:cs typeface="Arial"/>
              </a:rPr>
              <a:t>2PM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45">
                <a:latin typeface="Arial"/>
                <a:cs typeface="Arial"/>
              </a:rPr>
              <a:t>replaced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at</a:t>
            </a:r>
            <a:endParaRPr sz="1000">
              <a:latin typeface="Arial"/>
              <a:cs typeface="Arial"/>
            </a:endParaRPr>
          </a:p>
          <a:p>
            <a:pPr marL="283210" marR="360680">
              <a:lnSpc>
                <a:spcPct val="102000"/>
              </a:lnSpc>
            </a:pPr>
            <a:r>
              <a:rPr dirty="0" sz="1000" spc="-55">
                <a:latin typeface="Arial"/>
                <a:cs typeface="Arial"/>
              </a:rPr>
              <a:t>8PM. </a:t>
            </a:r>
            <a:r>
              <a:rPr dirty="0" sz="1000" spc="-80">
                <a:latin typeface="Arial"/>
                <a:cs typeface="Arial"/>
              </a:rPr>
              <a:t>The </a:t>
            </a:r>
            <a:r>
              <a:rPr dirty="0" sz="1000" spc="-25">
                <a:latin typeface="Arial"/>
                <a:cs typeface="Arial"/>
              </a:rPr>
              <a:t>central line </a:t>
            </a:r>
            <a:r>
              <a:rPr dirty="0" sz="1000" spc="-55">
                <a:latin typeface="Arial"/>
                <a:cs typeface="Arial"/>
              </a:rPr>
              <a:t>day </a:t>
            </a:r>
            <a:r>
              <a:rPr dirty="0" sz="1000" spc="-25">
                <a:latin typeface="Arial"/>
                <a:cs typeface="Arial"/>
              </a:rPr>
              <a:t>count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40">
                <a:latin typeface="Arial"/>
                <a:cs typeface="Arial"/>
              </a:rPr>
              <a:t>done </a:t>
            </a:r>
            <a:r>
              <a:rPr dirty="0" sz="1000" spc="-10">
                <a:latin typeface="Arial"/>
                <a:cs typeface="Arial"/>
              </a:rPr>
              <a:t>at</a:t>
            </a:r>
            <a:r>
              <a:rPr dirty="0" sz="1000" spc="-1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5PM,  </a:t>
            </a:r>
            <a:r>
              <a:rPr dirty="0" sz="1000" spc="-45">
                <a:latin typeface="Arial"/>
                <a:cs typeface="Arial"/>
              </a:rPr>
              <a:t>should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20">
                <a:latin typeface="Arial"/>
                <a:cs typeface="Arial"/>
              </a:rPr>
              <a:t>line </a:t>
            </a:r>
            <a:r>
              <a:rPr dirty="0" sz="1000" spc="-45">
                <a:latin typeface="Arial"/>
                <a:cs typeface="Arial"/>
              </a:rPr>
              <a:t>be</a:t>
            </a:r>
            <a:r>
              <a:rPr dirty="0" sz="1000" spc="-1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counted?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44519" y="1969338"/>
            <a:ext cx="1971039" cy="466725"/>
          </a:xfrm>
          <a:custGeom>
            <a:avLst/>
            <a:gdLst/>
            <a:ahLst/>
            <a:cxnLst/>
            <a:rect l="l" t="t" r="r" b="b"/>
            <a:pathLst>
              <a:path w="1971039" h="466725">
                <a:moveTo>
                  <a:pt x="0" y="466648"/>
                </a:moveTo>
                <a:lnTo>
                  <a:pt x="1970531" y="466648"/>
                </a:lnTo>
                <a:lnTo>
                  <a:pt x="1970531" y="0"/>
                </a:lnTo>
                <a:lnTo>
                  <a:pt x="0" y="0"/>
                </a:lnTo>
                <a:lnTo>
                  <a:pt x="0" y="466648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07003" y="1969261"/>
            <a:ext cx="1845945" cy="155575"/>
          </a:xfrm>
          <a:custGeom>
            <a:avLst/>
            <a:gdLst/>
            <a:ahLst/>
            <a:cxnLst/>
            <a:rect l="l" t="t" r="r" b="b"/>
            <a:pathLst>
              <a:path w="1845945" h="155575">
                <a:moveTo>
                  <a:pt x="0" y="155448"/>
                </a:moveTo>
                <a:lnTo>
                  <a:pt x="1845564" y="155448"/>
                </a:lnTo>
                <a:lnTo>
                  <a:pt x="1845564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20719" y="198145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07815" y="198145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55871" y="198145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891406" y="1950466"/>
            <a:ext cx="56851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15925" algn="l"/>
                <a:tab pos="863600" algn="l"/>
                <a:tab pos="1798320" algn="l"/>
              </a:tabLst>
            </a:pPr>
            <a:r>
              <a:rPr dirty="0" sz="1000" spc="-120">
                <a:latin typeface="Arial"/>
                <a:cs typeface="Arial"/>
              </a:rPr>
              <a:t>Yes	</a:t>
            </a:r>
            <a:r>
              <a:rPr dirty="0" sz="1000" spc="-60">
                <a:latin typeface="Arial"/>
                <a:cs typeface="Arial"/>
              </a:rPr>
              <a:t>No	Unk	</a:t>
            </a:r>
            <a:r>
              <a:rPr dirty="0" sz="1000" spc="-50" i="1">
                <a:latin typeface="Arial"/>
                <a:cs typeface="Arial"/>
              </a:rPr>
              <a:t>No. </a:t>
            </a:r>
            <a:r>
              <a:rPr dirty="0" sz="1000" spc="-45" i="1">
                <a:latin typeface="Arial"/>
                <a:cs typeface="Arial"/>
              </a:rPr>
              <a:t>Central </a:t>
            </a:r>
            <a:r>
              <a:rPr dirty="0" sz="1000" spc="-30" i="1">
                <a:latin typeface="Arial"/>
                <a:cs typeface="Arial"/>
              </a:rPr>
              <a:t>line </a:t>
            </a:r>
            <a:r>
              <a:rPr dirty="0" sz="1000" spc="-40" i="1">
                <a:latin typeface="Arial"/>
                <a:cs typeface="Arial"/>
              </a:rPr>
              <a:t>must </a:t>
            </a:r>
            <a:r>
              <a:rPr dirty="0" sz="1000" spc="-65" i="1">
                <a:latin typeface="Arial"/>
                <a:cs typeface="Arial"/>
              </a:rPr>
              <a:t>be </a:t>
            </a:r>
            <a:r>
              <a:rPr dirty="0" sz="1000" spc="-20" i="1">
                <a:latin typeface="Arial"/>
                <a:cs typeface="Arial"/>
              </a:rPr>
              <a:t>in </a:t>
            </a:r>
            <a:r>
              <a:rPr dirty="0" sz="1000" spc="-55" i="1">
                <a:latin typeface="Arial"/>
                <a:cs typeface="Arial"/>
              </a:rPr>
              <a:t>place </a:t>
            </a:r>
            <a:r>
              <a:rPr dirty="0" sz="1000" spc="5" i="1">
                <a:latin typeface="Arial"/>
                <a:cs typeface="Arial"/>
              </a:rPr>
              <a:t>at </a:t>
            </a:r>
            <a:r>
              <a:rPr dirty="0" sz="1000" spc="-20" i="1">
                <a:latin typeface="Arial"/>
                <a:cs typeface="Arial"/>
              </a:rPr>
              <a:t>time </a:t>
            </a:r>
            <a:r>
              <a:rPr dirty="0" sz="1000" spc="-10" i="1">
                <a:latin typeface="Arial"/>
                <a:cs typeface="Arial"/>
              </a:rPr>
              <a:t>of</a:t>
            </a:r>
            <a:r>
              <a:rPr dirty="0" sz="1000" spc="-210" i="1">
                <a:latin typeface="Arial"/>
                <a:cs typeface="Arial"/>
              </a:rPr>
              <a:t> </a:t>
            </a:r>
            <a:r>
              <a:rPr dirty="0" sz="1000" spc="-35" i="1">
                <a:latin typeface="Arial"/>
                <a:cs typeface="Arial"/>
              </a:rPr>
              <a:t>count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6155" y="1950973"/>
            <a:ext cx="3146425" cy="18415"/>
          </a:xfrm>
          <a:custGeom>
            <a:avLst/>
            <a:gdLst/>
            <a:ahLst/>
            <a:cxnLst/>
            <a:rect l="l" t="t" r="r" b="b"/>
            <a:pathLst>
              <a:path w="3146425" h="18414">
                <a:moveTo>
                  <a:pt x="0" y="18288"/>
                </a:moveTo>
                <a:lnTo>
                  <a:pt x="3146171" y="18288"/>
                </a:lnTo>
                <a:lnTo>
                  <a:pt x="3146171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44519" y="196926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1524"/>
                </a:moveTo>
                <a:lnTo>
                  <a:pt x="6096" y="1524"/>
                </a:lnTo>
                <a:lnTo>
                  <a:pt x="6096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2327" y="19509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50615" y="1950973"/>
            <a:ext cx="1964689" cy="18415"/>
          </a:xfrm>
          <a:custGeom>
            <a:avLst/>
            <a:gdLst/>
            <a:ahLst/>
            <a:cxnLst/>
            <a:rect l="l" t="t" r="r" b="b"/>
            <a:pathLst>
              <a:path w="1964689" h="18414">
                <a:moveTo>
                  <a:pt x="0" y="18288"/>
                </a:moveTo>
                <a:lnTo>
                  <a:pt x="1964436" y="18288"/>
                </a:lnTo>
                <a:lnTo>
                  <a:pt x="1964436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50615" y="1970023"/>
            <a:ext cx="1964689" cy="0"/>
          </a:xfrm>
          <a:custGeom>
            <a:avLst/>
            <a:gdLst/>
            <a:ahLst/>
            <a:cxnLst/>
            <a:rect l="l" t="t" r="r" b="b"/>
            <a:pathLst>
              <a:path w="1964689" h="0">
                <a:moveTo>
                  <a:pt x="0" y="0"/>
                </a:moveTo>
                <a:lnTo>
                  <a:pt x="1964436" y="0"/>
                </a:lnTo>
              </a:path>
            </a:pathLst>
          </a:custGeom>
          <a:ln w="3175">
            <a:solidFill>
              <a:srgbClr val="EDCF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15051" y="19509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33339" y="1950973"/>
            <a:ext cx="3943350" cy="18415"/>
          </a:xfrm>
          <a:custGeom>
            <a:avLst/>
            <a:gdLst/>
            <a:ahLst/>
            <a:cxnLst/>
            <a:rect l="l" t="t" r="r" b="b"/>
            <a:pathLst>
              <a:path w="3943350" h="18414">
                <a:moveTo>
                  <a:pt x="0" y="18288"/>
                </a:moveTo>
                <a:lnTo>
                  <a:pt x="3943222" y="18288"/>
                </a:lnTo>
                <a:lnTo>
                  <a:pt x="394322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440" y="516636"/>
            <a:ext cx="0" cy="1919605"/>
          </a:xfrm>
          <a:custGeom>
            <a:avLst/>
            <a:gdLst/>
            <a:ahLst/>
            <a:cxnLst/>
            <a:rect l="l" t="t" r="r" b="b"/>
            <a:pathLst>
              <a:path w="0" h="1919605">
                <a:moveTo>
                  <a:pt x="0" y="0"/>
                </a:moveTo>
                <a:lnTo>
                  <a:pt x="0" y="191935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8723" y="2442082"/>
            <a:ext cx="3173730" cy="0"/>
          </a:xfrm>
          <a:custGeom>
            <a:avLst/>
            <a:gdLst/>
            <a:ahLst/>
            <a:cxnLst/>
            <a:rect l="l" t="t" r="r" b="b"/>
            <a:pathLst>
              <a:path w="3173729" h="0">
                <a:moveTo>
                  <a:pt x="0" y="0"/>
                </a:moveTo>
                <a:lnTo>
                  <a:pt x="317360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38422" y="1969261"/>
            <a:ext cx="0" cy="479425"/>
          </a:xfrm>
          <a:custGeom>
            <a:avLst/>
            <a:gdLst/>
            <a:ahLst/>
            <a:cxnLst/>
            <a:rect l="l" t="t" r="r" b="b"/>
            <a:pathLst>
              <a:path w="0" h="479425">
                <a:moveTo>
                  <a:pt x="0" y="0"/>
                </a:moveTo>
                <a:lnTo>
                  <a:pt x="0" y="47891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44519" y="2435986"/>
            <a:ext cx="1971039" cy="12700"/>
          </a:xfrm>
          <a:custGeom>
            <a:avLst/>
            <a:gdLst/>
            <a:ahLst/>
            <a:cxnLst/>
            <a:rect l="l" t="t" r="r" b="b"/>
            <a:pathLst>
              <a:path w="1971039" h="12700">
                <a:moveTo>
                  <a:pt x="0" y="12192"/>
                </a:moveTo>
                <a:lnTo>
                  <a:pt x="1970531" y="12192"/>
                </a:lnTo>
                <a:lnTo>
                  <a:pt x="197053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21146" y="1969261"/>
            <a:ext cx="0" cy="479425"/>
          </a:xfrm>
          <a:custGeom>
            <a:avLst/>
            <a:gdLst/>
            <a:ahLst/>
            <a:cxnLst/>
            <a:rect l="l" t="t" r="r" b="b"/>
            <a:pathLst>
              <a:path w="0" h="479425">
                <a:moveTo>
                  <a:pt x="0" y="0"/>
                </a:moveTo>
                <a:lnTo>
                  <a:pt x="0" y="47891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627242" y="2439035"/>
            <a:ext cx="3949700" cy="0"/>
          </a:xfrm>
          <a:custGeom>
            <a:avLst/>
            <a:gdLst/>
            <a:ahLst/>
            <a:cxnLst/>
            <a:rect l="l" t="t" r="r" b="b"/>
            <a:pathLst>
              <a:path w="3949700" h="0">
                <a:moveTo>
                  <a:pt x="0" y="0"/>
                </a:moveTo>
                <a:lnTo>
                  <a:pt x="394931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590278" y="516636"/>
            <a:ext cx="0" cy="1925955"/>
          </a:xfrm>
          <a:custGeom>
            <a:avLst/>
            <a:gdLst/>
            <a:ahLst/>
            <a:cxnLst/>
            <a:rect l="l" t="t" r="r" b="b"/>
            <a:pathLst>
              <a:path w="0" h="1925955">
                <a:moveTo>
                  <a:pt x="0" y="0"/>
                </a:moveTo>
                <a:lnTo>
                  <a:pt x="0" y="1925446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21697" y="2800223"/>
            <a:ext cx="53340" cy="154305"/>
          </a:xfrm>
          <a:custGeom>
            <a:avLst/>
            <a:gdLst/>
            <a:ahLst/>
            <a:cxnLst/>
            <a:rect l="l" t="t" r="r" b="b"/>
            <a:pathLst>
              <a:path w="53340" h="154305">
                <a:moveTo>
                  <a:pt x="0" y="153924"/>
                </a:moveTo>
                <a:lnTo>
                  <a:pt x="53339" y="153924"/>
                </a:lnTo>
                <a:lnTo>
                  <a:pt x="53339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6155" y="2800223"/>
            <a:ext cx="55244" cy="154305"/>
          </a:xfrm>
          <a:custGeom>
            <a:avLst/>
            <a:gdLst/>
            <a:ahLst/>
            <a:cxnLst/>
            <a:rect l="l" t="t" r="r" b="b"/>
            <a:pathLst>
              <a:path w="55245" h="154305">
                <a:moveTo>
                  <a:pt x="0" y="153924"/>
                </a:moveTo>
                <a:lnTo>
                  <a:pt x="54864" y="153924"/>
                </a:lnTo>
                <a:lnTo>
                  <a:pt x="54864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1019" y="2800223"/>
            <a:ext cx="8980805" cy="154305"/>
          </a:xfrm>
          <a:custGeom>
            <a:avLst/>
            <a:gdLst/>
            <a:ahLst/>
            <a:cxnLst/>
            <a:rect l="l" t="t" r="r" b="b"/>
            <a:pathLst>
              <a:path w="8980805" h="154305">
                <a:moveTo>
                  <a:pt x="0" y="153924"/>
                </a:moveTo>
                <a:lnTo>
                  <a:pt x="8980678" y="153924"/>
                </a:lnTo>
                <a:lnTo>
                  <a:pt x="8980678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46113" y="281241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2" y="126491"/>
                </a:lnTo>
                <a:lnTo>
                  <a:pt x="126492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86155" y="2781426"/>
            <a:ext cx="9090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95"/>
              </a:spcBef>
              <a:tabLst>
                <a:tab pos="6401435" algn="l"/>
              </a:tabLst>
            </a:pPr>
            <a:r>
              <a:rPr dirty="0" sz="1000" spc="-65">
                <a:latin typeface="Arial"/>
                <a:cs typeface="Arial"/>
              </a:rPr>
              <a:t>NICU-Specific </a:t>
            </a:r>
            <a:r>
              <a:rPr dirty="0" sz="1000" spc="-40">
                <a:latin typeface="Arial"/>
                <a:cs typeface="Arial"/>
              </a:rPr>
              <a:t>Central </a:t>
            </a:r>
            <a:r>
              <a:rPr dirty="0" sz="1000" spc="-60">
                <a:latin typeface="Arial"/>
                <a:cs typeface="Arial"/>
              </a:rPr>
              <a:t>Line </a:t>
            </a:r>
            <a:r>
              <a:rPr dirty="0" sz="1000" spc="-50">
                <a:latin typeface="Arial"/>
                <a:cs typeface="Arial"/>
              </a:rPr>
              <a:t>Questions   </a:t>
            </a:r>
            <a:r>
              <a:rPr dirty="0" sz="1000" spc="-30">
                <a:latin typeface="Arial"/>
                <a:cs typeface="Arial"/>
              </a:rPr>
              <a:t>(</a:t>
            </a:r>
            <a:r>
              <a:rPr dirty="0" sz="1000" spc="-30" i="1">
                <a:latin typeface="Arial"/>
                <a:cs typeface="Arial"/>
              </a:rPr>
              <a:t>Optional: </a:t>
            </a:r>
            <a:r>
              <a:rPr dirty="0" sz="1000" spc="-95" i="1">
                <a:latin typeface="Arial"/>
                <a:cs typeface="Arial"/>
              </a:rPr>
              <a:t>Check </a:t>
            </a:r>
            <a:r>
              <a:rPr dirty="0" sz="1000" spc="-55" i="1">
                <a:latin typeface="Arial"/>
                <a:cs typeface="Arial"/>
              </a:rPr>
              <a:t>here </a:t>
            </a:r>
            <a:r>
              <a:rPr dirty="0" sz="1000" spc="-45" i="1">
                <a:latin typeface="Arial"/>
                <a:cs typeface="Arial"/>
              </a:rPr>
              <a:t>and </a:t>
            </a:r>
            <a:r>
              <a:rPr dirty="0" sz="1000" spc="-55" i="1">
                <a:latin typeface="Arial"/>
                <a:cs typeface="Arial"/>
              </a:rPr>
              <a:t>skip </a:t>
            </a:r>
            <a:r>
              <a:rPr dirty="0" sz="1000" spc="-45" i="1">
                <a:latin typeface="Arial"/>
                <a:cs typeface="Arial"/>
              </a:rPr>
              <a:t>section </a:t>
            </a:r>
            <a:r>
              <a:rPr dirty="0" sz="1000" spc="15" i="1">
                <a:latin typeface="Arial"/>
                <a:cs typeface="Arial"/>
              </a:rPr>
              <a:t>if </a:t>
            </a:r>
            <a:r>
              <a:rPr dirty="0" sz="1000" spc="-100" i="1">
                <a:latin typeface="Arial"/>
                <a:cs typeface="Arial"/>
              </a:rPr>
              <a:t>NICU </a:t>
            </a:r>
            <a:r>
              <a:rPr dirty="0" sz="1000" spc="-50" i="1">
                <a:latin typeface="Arial"/>
                <a:cs typeface="Arial"/>
              </a:rPr>
              <a:t>questions </a:t>
            </a:r>
            <a:r>
              <a:rPr dirty="0" sz="1000" spc="-45" i="1">
                <a:latin typeface="Arial"/>
                <a:cs typeface="Arial"/>
              </a:rPr>
              <a:t>do </a:t>
            </a:r>
            <a:r>
              <a:rPr dirty="0" sz="1000" spc="-10" i="1">
                <a:latin typeface="Arial"/>
                <a:cs typeface="Arial"/>
              </a:rPr>
              <a:t>not </a:t>
            </a:r>
            <a:r>
              <a:rPr dirty="0" sz="1000" spc="-40" i="1">
                <a:latin typeface="Arial"/>
                <a:cs typeface="Arial"/>
              </a:rPr>
              <a:t>apply </a:t>
            </a:r>
            <a:r>
              <a:rPr dirty="0" sz="1000" spc="5" i="1">
                <a:latin typeface="Arial"/>
                <a:cs typeface="Arial"/>
              </a:rPr>
              <a:t>to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spc="-40" i="1">
                <a:latin typeface="Arial"/>
                <a:cs typeface="Arial"/>
              </a:rPr>
              <a:t>your</a:t>
            </a:r>
            <a:r>
              <a:rPr dirty="0" sz="1000" spc="-55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job</a:t>
            </a:r>
            <a:r>
              <a:rPr dirty="0" sz="1000" spc="-20">
                <a:latin typeface="Arial"/>
                <a:cs typeface="Arial"/>
              </a:rPr>
              <a:t>)	</a:t>
            </a:r>
            <a:r>
              <a:rPr dirty="0" sz="1000" spc="-3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6155" y="2784982"/>
            <a:ext cx="9090660" cy="0"/>
          </a:xfrm>
          <a:custGeom>
            <a:avLst/>
            <a:gdLst/>
            <a:ahLst/>
            <a:cxnLst/>
            <a:rect l="l" t="t" r="r" b="b"/>
            <a:pathLst>
              <a:path w="9090660" h="0">
                <a:moveTo>
                  <a:pt x="0" y="0"/>
                </a:moveTo>
                <a:lnTo>
                  <a:pt x="9090406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6155" y="2799460"/>
            <a:ext cx="9090660" cy="0"/>
          </a:xfrm>
          <a:custGeom>
            <a:avLst/>
            <a:gdLst/>
            <a:ahLst/>
            <a:cxnLst/>
            <a:rect l="l" t="t" r="r" b="b"/>
            <a:pathLst>
              <a:path w="9090660" h="0">
                <a:moveTo>
                  <a:pt x="0" y="0"/>
                </a:moveTo>
                <a:lnTo>
                  <a:pt x="9090406" y="0"/>
                </a:lnTo>
              </a:path>
            </a:pathLst>
          </a:custGeom>
          <a:ln w="3175">
            <a:solidFill>
              <a:srgbClr val="EDCF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86155" y="2972435"/>
            <a:ext cx="3124835" cy="46672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160"/>
              </a:lnSpc>
            </a:pPr>
            <a:r>
              <a:rPr dirty="0" sz="1000" spc="-50">
                <a:latin typeface="Arial"/>
                <a:cs typeface="Arial"/>
              </a:rPr>
              <a:t>21. When </a:t>
            </a:r>
            <a:r>
              <a:rPr dirty="0" sz="1000" spc="-20">
                <a:latin typeface="Arial"/>
                <a:cs typeface="Arial"/>
              </a:rPr>
              <a:t>reporting </a:t>
            </a:r>
            <a:r>
              <a:rPr dirty="0" sz="1000" spc="-25">
                <a:latin typeface="Arial"/>
                <a:cs typeface="Arial"/>
              </a:rPr>
              <a:t>central line </a:t>
            </a:r>
            <a:r>
              <a:rPr dirty="0" sz="1000" spc="-100">
                <a:latin typeface="Arial"/>
                <a:cs typeface="Arial"/>
              </a:rPr>
              <a:t>(CL) </a:t>
            </a:r>
            <a:r>
              <a:rPr dirty="0" sz="1000" spc="-65">
                <a:latin typeface="Arial"/>
                <a:cs typeface="Arial"/>
              </a:rPr>
              <a:t>days, </a:t>
            </a:r>
            <a:r>
              <a:rPr dirty="0" sz="1000" spc="-15">
                <a:latin typeface="Arial"/>
                <a:cs typeface="Arial"/>
              </a:rPr>
              <a:t>in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neonates,</a:t>
            </a:r>
            <a:endParaRPr sz="1000">
              <a:latin typeface="Arial"/>
              <a:cs typeface="Arial"/>
            </a:endParaRPr>
          </a:p>
          <a:p>
            <a:pPr marL="283210" marR="165100">
              <a:lnSpc>
                <a:spcPct val="101000"/>
              </a:lnSpc>
              <a:spcBef>
                <a:spcPts val="10"/>
              </a:spcBef>
            </a:pPr>
            <a:r>
              <a:rPr dirty="0" sz="1000" spc="-35">
                <a:latin typeface="Arial"/>
                <a:cs typeface="Arial"/>
              </a:rPr>
              <a:t>which neonatal </a:t>
            </a:r>
            <a:r>
              <a:rPr dirty="0" sz="1000" spc="-25">
                <a:latin typeface="Arial"/>
                <a:cs typeface="Arial"/>
              </a:rPr>
              <a:t>weight </a:t>
            </a:r>
            <a:r>
              <a:rPr dirty="0" sz="1000" spc="-50">
                <a:latin typeface="Arial"/>
                <a:cs typeface="Arial"/>
              </a:rPr>
              <a:t>is </a:t>
            </a:r>
            <a:r>
              <a:rPr dirty="0" sz="1000" spc="-65">
                <a:latin typeface="Arial"/>
                <a:cs typeface="Arial"/>
              </a:rPr>
              <a:t>used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25">
                <a:latin typeface="Arial"/>
                <a:cs typeface="Arial"/>
              </a:rPr>
              <a:t>reporting? </a:t>
            </a:r>
            <a:r>
              <a:rPr dirty="0" sz="1000" spc="-50" i="1">
                <a:latin typeface="Arial"/>
                <a:cs typeface="Arial"/>
              </a:rPr>
              <a:t>(select  </a:t>
            </a:r>
            <a:r>
              <a:rPr dirty="0" sz="1000" spc="-55" i="1">
                <a:latin typeface="Arial"/>
                <a:cs typeface="Arial"/>
              </a:rPr>
              <a:t>one)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24707" y="2973958"/>
            <a:ext cx="1960245" cy="464820"/>
          </a:xfrm>
          <a:custGeom>
            <a:avLst/>
            <a:gdLst/>
            <a:ahLst/>
            <a:cxnLst/>
            <a:rect l="l" t="t" r="r" b="b"/>
            <a:pathLst>
              <a:path w="1960245" h="464820">
                <a:moveTo>
                  <a:pt x="0" y="464820"/>
                </a:moveTo>
                <a:lnTo>
                  <a:pt x="1959864" y="464820"/>
                </a:lnTo>
                <a:lnTo>
                  <a:pt x="1959864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85666" y="2973958"/>
            <a:ext cx="1836420" cy="155575"/>
          </a:xfrm>
          <a:custGeom>
            <a:avLst/>
            <a:gdLst/>
            <a:ahLst/>
            <a:cxnLst/>
            <a:rect l="l" t="t" r="r" b="b"/>
            <a:pathLst>
              <a:path w="1836420" h="155575">
                <a:moveTo>
                  <a:pt x="0" y="155448"/>
                </a:moveTo>
                <a:lnTo>
                  <a:pt x="1836419" y="155448"/>
                </a:lnTo>
                <a:lnTo>
                  <a:pt x="183641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927983" y="298615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85666" y="3129407"/>
            <a:ext cx="1836420" cy="154305"/>
          </a:xfrm>
          <a:custGeom>
            <a:avLst/>
            <a:gdLst/>
            <a:ahLst/>
            <a:cxnLst/>
            <a:rect l="l" t="t" r="r" b="b"/>
            <a:pathLst>
              <a:path w="1836420" h="154304">
                <a:moveTo>
                  <a:pt x="0" y="153924"/>
                </a:moveTo>
                <a:lnTo>
                  <a:pt x="1836419" y="153924"/>
                </a:lnTo>
                <a:lnTo>
                  <a:pt x="1836419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27983" y="314159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596763" y="2973958"/>
            <a:ext cx="3978275" cy="464820"/>
          </a:xfrm>
          <a:custGeom>
            <a:avLst/>
            <a:gdLst/>
            <a:ahLst/>
            <a:cxnLst/>
            <a:rect l="l" t="t" r="r" b="b"/>
            <a:pathLst>
              <a:path w="3978275" h="464820">
                <a:moveTo>
                  <a:pt x="0" y="464820"/>
                </a:moveTo>
                <a:lnTo>
                  <a:pt x="3978275" y="464820"/>
                </a:lnTo>
                <a:lnTo>
                  <a:pt x="3978275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59246" y="2973958"/>
            <a:ext cx="3862704" cy="155575"/>
          </a:xfrm>
          <a:custGeom>
            <a:avLst/>
            <a:gdLst/>
            <a:ahLst/>
            <a:cxnLst/>
            <a:rect l="l" t="t" r="r" b="b"/>
            <a:pathLst>
              <a:path w="3862704" h="155575">
                <a:moveTo>
                  <a:pt x="0" y="155448"/>
                </a:moveTo>
                <a:lnTo>
                  <a:pt x="3862451" y="155448"/>
                </a:lnTo>
                <a:lnTo>
                  <a:pt x="386245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3623183" y="2955162"/>
            <a:ext cx="2679065" cy="332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4980">
              <a:lnSpc>
                <a:spcPct val="100000"/>
              </a:lnSpc>
              <a:spcBef>
                <a:spcPts val="95"/>
              </a:spcBef>
              <a:tabLst>
                <a:tab pos="2035810" algn="l"/>
              </a:tabLst>
            </a:pPr>
            <a:r>
              <a:rPr dirty="0" sz="1000" spc="-20">
                <a:latin typeface="Arial"/>
                <a:cs typeface="Arial"/>
              </a:rPr>
              <a:t>Birth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weight	</a:t>
            </a:r>
            <a:r>
              <a:rPr dirty="0" sz="1000" spc="-25" i="1">
                <a:latin typeface="Arial"/>
                <a:cs typeface="Arial"/>
              </a:rPr>
              <a:t>Birth</a:t>
            </a:r>
            <a:r>
              <a:rPr dirty="0" sz="1000" spc="-10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weight</a:t>
            </a:r>
            <a:endParaRPr sz="1000">
              <a:latin typeface="Arial"/>
              <a:cs typeface="Arial"/>
            </a:endParaRPr>
          </a:p>
          <a:p>
            <a:pPr marL="474980">
              <a:lnSpc>
                <a:spcPct val="100000"/>
              </a:lnSpc>
              <a:spcBef>
                <a:spcPts val="25"/>
              </a:spcBef>
            </a:pPr>
            <a:r>
              <a:rPr dirty="0" sz="1000" spc="-40">
                <a:latin typeface="Arial"/>
                <a:cs typeface="Arial"/>
              </a:rPr>
              <a:t>Current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weight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6155" y="2954147"/>
            <a:ext cx="3124835" cy="18415"/>
          </a:xfrm>
          <a:custGeom>
            <a:avLst/>
            <a:gdLst/>
            <a:ahLst/>
            <a:cxnLst/>
            <a:rect l="l" t="t" r="r" b="b"/>
            <a:pathLst>
              <a:path w="3124835" h="18414">
                <a:moveTo>
                  <a:pt x="0" y="18288"/>
                </a:moveTo>
                <a:lnTo>
                  <a:pt x="3124835" y="18288"/>
                </a:lnTo>
                <a:lnTo>
                  <a:pt x="3124835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10990" y="295414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629278" y="2954147"/>
            <a:ext cx="1955800" cy="18415"/>
          </a:xfrm>
          <a:custGeom>
            <a:avLst/>
            <a:gdLst/>
            <a:ahLst/>
            <a:cxnLst/>
            <a:rect l="l" t="t" r="r" b="b"/>
            <a:pathLst>
              <a:path w="1955800" h="18414">
                <a:moveTo>
                  <a:pt x="0" y="18288"/>
                </a:moveTo>
                <a:lnTo>
                  <a:pt x="1955292" y="18288"/>
                </a:lnTo>
                <a:lnTo>
                  <a:pt x="195529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629278" y="2973197"/>
            <a:ext cx="1955800" cy="0"/>
          </a:xfrm>
          <a:custGeom>
            <a:avLst/>
            <a:gdLst/>
            <a:ahLst/>
            <a:cxnLst/>
            <a:rect l="l" t="t" r="r" b="b"/>
            <a:pathLst>
              <a:path w="1955800" h="0">
                <a:moveTo>
                  <a:pt x="0" y="0"/>
                </a:moveTo>
                <a:lnTo>
                  <a:pt x="1955292" y="0"/>
                </a:lnTo>
              </a:path>
            </a:pathLst>
          </a:custGeom>
          <a:ln w="3175">
            <a:solidFill>
              <a:srgbClr val="EDCF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596763" y="297243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1524"/>
                </a:moveTo>
                <a:lnTo>
                  <a:pt x="6096" y="1524"/>
                </a:lnTo>
                <a:lnTo>
                  <a:pt x="6096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584571" y="295414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602859" y="2954147"/>
            <a:ext cx="3973829" cy="18415"/>
          </a:xfrm>
          <a:custGeom>
            <a:avLst/>
            <a:gdLst/>
            <a:ahLst/>
            <a:cxnLst/>
            <a:rect l="l" t="t" r="r" b="b"/>
            <a:pathLst>
              <a:path w="3973829" h="18414">
                <a:moveTo>
                  <a:pt x="0" y="18288"/>
                </a:moveTo>
                <a:lnTo>
                  <a:pt x="3973702" y="18288"/>
                </a:lnTo>
                <a:lnTo>
                  <a:pt x="397370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602859" y="2973197"/>
            <a:ext cx="3973829" cy="0"/>
          </a:xfrm>
          <a:custGeom>
            <a:avLst/>
            <a:gdLst/>
            <a:ahLst/>
            <a:cxnLst/>
            <a:rect l="l" t="t" r="r" b="b"/>
            <a:pathLst>
              <a:path w="3973829" h="0">
                <a:moveTo>
                  <a:pt x="0" y="0"/>
                </a:moveTo>
                <a:lnTo>
                  <a:pt x="3973702" y="0"/>
                </a:lnTo>
              </a:path>
            </a:pathLst>
          </a:custGeom>
          <a:ln w="3175">
            <a:solidFill>
              <a:srgbClr val="EDCF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617086" y="2972435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34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590666" y="2972435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34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486155" y="3457066"/>
            <a:ext cx="3124835" cy="46672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160"/>
              </a:lnSpc>
            </a:pPr>
            <a:r>
              <a:rPr dirty="0" sz="1000" spc="-50">
                <a:latin typeface="Arial"/>
                <a:cs typeface="Arial"/>
              </a:rPr>
              <a:t>22. </a:t>
            </a:r>
            <a:r>
              <a:rPr dirty="0" sz="1000" spc="-55">
                <a:latin typeface="Arial"/>
                <a:cs typeface="Arial"/>
              </a:rPr>
              <a:t>Neonates </a:t>
            </a:r>
            <a:r>
              <a:rPr dirty="0" sz="1000">
                <a:latin typeface="Arial"/>
                <a:cs typeface="Arial"/>
              </a:rPr>
              <a:t>with </a:t>
            </a:r>
            <a:r>
              <a:rPr dirty="0" sz="1000" spc="-10">
                <a:latin typeface="Arial"/>
                <a:cs typeface="Arial"/>
              </a:rPr>
              <a:t>both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170">
                <a:latin typeface="Arial"/>
                <a:cs typeface="Arial"/>
              </a:rPr>
              <a:t>CL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55">
                <a:latin typeface="Arial"/>
                <a:cs typeface="Arial"/>
              </a:rPr>
              <a:t>an </a:t>
            </a:r>
            <a:r>
              <a:rPr dirty="0" sz="1000" spc="-30">
                <a:latin typeface="Arial"/>
                <a:cs typeface="Arial"/>
              </a:rPr>
              <a:t>umbilical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catheter</a:t>
            </a:r>
            <a:endParaRPr sz="1000">
              <a:latin typeface="Arial"/>
              <a:cs typeface="Arial"/>
            </a:endParaRPr>
          </a:p>
          <a:p>
            <a:pPr marL="283210">
              <a:lnSpc>
                <a:spcPct val="100000"/>
              </a:lnSpc>
              <a:spcBef>
                <a:spcPts val="10"/>
              </a:spcBef>
            </a:pPr>
            <a:r>
              <a:rPr dirty="0" sz="1000" spc="-90">
                <a:latin typeface="Arial"/>
                <a:cs typeface="Arial"/>
              </a:rPr>
              <a:t>(UC) </a:t>
            </a:r>
            <a:r>
              <a:rPr dirty="0" sz="1000" spc="-40">
                <a:latin typeface="Arial"/>
                <a:cs typeface="Arial"/>
              </a:rPr>
              <a:t>are </a:t>
            </a:r>
            <a:r>
              <a:rPr dirty="0" sz="1000" spc="-35">
                <a:latin typeface="Arial"/>
                <a:cs typeface="Arial"/>
              </a:rPr>
              <a:t>included </a:t>
            </a:r>
            <a:r>
              <a:rPr dirty="0" sz="1000" spc="-15">
                <a:latin typeface="Arial"/>
                <a:cs typeface="Arial"/>
              </a:rPr>
              <a:t>in the </a:t>
            </a:r>
            <a:r>
              <a:rPr dirty="0" sz="1000" spc="-30">
                <a:latin typeface="Arial"/>
                <a:cs typeface="Arial"/>
              </a:rPr>
              <a:t>daily </a:t>
            </a:r>
            <a:r>
              <a:rPr dirty="0" sz="1000" spc="-25">
                <a:latin typeface="Arial"/>
                <a:cs typeface="Arial"/>
              </a:rPr>
              <a:t>count </a:t>
            </a:r>
            <a:r>
              <a:rPr dirty="0" sz="1000" spc="-70">
                <a:latin typeface="Arial"/>
                <a:cs typeface="Arial"/>
              </a:rPr>
              <a:t>as: </a:t>
            </a:r>
            <a:r>
              <a:rPr dirty="0" sz="1000" spc="-50" i="1">
                <a:latin typeface="Arial"/>
                <a:cs typeface="Arial"/>
              </a:rPr>
              <a:t>(select</a:t>
            </a:r>
            <a:r>
              <a:rPr dirty="0" sz="1000" spc="-110" i="1">
                <a:latin typeface="Arial"/>
                <a:cs typeface="Arial"/>
              </a:rPr>
              <a:t> </a:t>
            </a:r>
            <a:r>
              <a:rPr dirty="0" sz="1000" spc="-55" i="1">
                <a:latin typeface="Arial"/>
                <a:cs typeface="Arial"/>
              </a:rPr>
              <a:t>one)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624707" y="3458590"/>
            <a:ext cx="1960245" cy="464820"/>
          </a:xfrm>
          <a:custGeom>
            <a:avLst/>
            <a:gdLst/>
            <a:ahLst/>
            <a:cxnLst/>
            <a:rect l="l" t="t" r="r" b="b"/>
            <a:pathLst>
              <a:path w="1960245" h="464820">
                <a:moveTo>
                  <a:pt x="0" y="464820"/>
                </a:moveTo>
                <a:lnTo>
                  <a:pt x="1959864" y="464820"/>
                </a:lnTo>
                <a:lnTo>
                  <a:pt x="1959864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85666" y="3458590"/>
            <a:ext cx="1836420" cy="154305"/>
          </a:xfrm>
          <a:custGeom>
            <a:avLst/>
            <a:gdLst/>
            <a:ahLst/>
            <a:cxnLst/>
            <a:rect l="l" t="t" r="r" b="b"/>
            <a:pathLst>
              <a:path w="1836420" h="154304">
                <a:moveTo>
                  <a:pt x="0" y="153924"/>
                </a:moveTo>
                <a:lnTo>
                  <a:pt x="1836419" y="153924"/>
                </a:lnTo>
                <a:lnTo>
                  <a:pt x="1836419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27983" y="3470783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685666" y="3612515"/>
            <a:ext cx="1836420" cy="155575"/>
          </a:xfrm>
          <a:custGeom>
            <a:avLst/>
            <a:gdLst/>
            <a:ahLst/>
            <a:cxnLst/>
            <a:rect l="l" t="t" r="r" b="b"/>
            <a:pathLst>
              <a:path w="1836420" h="155575">
                <a:moveTo>
                  <a:pt x="0" y="155448"/>
                </a:moveTo>
                <a:lnTo>
                  <a:pt x="1836419" y="155448"/>
                </a:lnTo>
                <a:lnTo>
                  <a:pt x="183641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927983" y="362470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685666" y="3767963"/>
            <a:ext cx="1836420" cy="155575"/>
          </a:xfrm>
          <a:custGeom>
            <a:avLst/>
            <a:gdLst/>
            <a:ahLst/>
            <a:cxnLst/>
            <a:rect l="l" t="t" r="r" b="b"/>
            <a:pathLst>
              <a:path w="1836420" h="155575">
                <a:moveTo>
                  <a:pt x="0" y="155448"/>
                </a:moveTo>
                <a:lnTo>
                  <a:pt x="1836419" y="155448"/>
                </a:lnTo>
                <a:lnTo>
                  <a:pt x="183641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927983" y="378015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3623183" y="3439795"/>
            <a:ext cx="1961514" cy="4870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04190" marR="1052195">
              <a:lnSpc>
                <a:spcPct val="101000"/>
              </a:lnSpc>
              <a:spcBef>
                <a:spcPts val="80"/>
              </a:spcBef>
            </a:pPr>
            <a:r>
              <a:rPr dirty="0" sz="1000" spc="-140">
                <a:latin typeface="Arial"/>
                <a:cs typeface="Arial"/>
              </a:rPr>
              <a:t>UC </a:t>
            </a:r>
            <a:r>
              <a:rPr dirty="0" sz="1000" spc="-30">
                <a:latin typeface="Arial"/>
                <a:cs typeface="Arial"/>
              </a:rPr>
              <a:t>only  </a:t>
            </a:r>
            <a:r>
              <a:rPr dirty="0" sz="1000" spc="-170">
                <a:latin typeface="Arial"/>
                <a:cs typeface="Arial"/>
              </a:rPr>
              <a:t>CL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only</a:t>
            </a:r>
            <a:endParaRPr sz="1000">
              <a:latin typeface="Arial"/>
              <a:cs typeface="Arial"/>
            </a:endParaRPr>
          </a:p>
          <a:p>
            <a:pPr marL="504190">
              <a:lnSpc>
                <a:spcPct val="100000"/>
              </a:lnSpc>
              <a:spcBef>
                <a:spcPts val="25"/>
              </a:spcBef>
            </a:pPr>
            <a:r>
              <a:rPr dirty="0" sz="1000" spc="-55">
                <a:latin typeface="Arial"/>
                <a:cs typeface="Arial"/>
              </a:rPr>
              <a:t>2 </a:t>
            </a:r>
            <a:r>
              <a:rPr dirty="0" sz="1000" spc="-50">
                <a:latin typeface="Arial"/>
                <a:cs typeface="Arial"/>
              </a:rPr>
              <a:t>separate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lines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96763" y="3457066"/>
            <a:ext cx="3980179" cy="466725"/>
          </a:xfrm>
          <a:prstGeom prst="rect">
            <a:avLst/>
          </a:prstGeom>
          <a:solidFill>
            <a:srgbClr val="EDCFCE"/>
          </a:solidFill>
        </p:spPr>
        <p:txBody>
          <a:bodyPr wrap="square" lIns="0" tIns="0" rIns="0" bIns="0" rtlCol="0" vert="horz">
            <a:spAutoFit/>
          </a:bodyPr>
          <a:lstStyle/>
          <a:p>
            <a:pPr marL="62230">
              <a:lnSpc>
                <a:spcPts val="1160"/>
              </a:lnSpc>
            </a:pPr>
            <a:r>
              <a:rPr dirty="0" sz="1000" spc="-175" i="1">
                <a:latin typeface="Arial"/>
                <a:cs typeface="Arial"/>
              </a:rPr>
              <a:t>CL </a:t>
            </a:r>
            <a:r>
              <a:rPr dirty="0" sz="1000" spc="-35" i="1">
                <a:latin typeface="Arial"/>
                <a:cs typeface="Arial"/>
              </a:rPr>
              <a:t>only. </a:t>
            </a:r>
            <a:r>
              <a:rPr dirty="0" sz="1000" spc="-65" i="1">
                <a:latin typeface="Arial"/>
                <a:cs typeface="Arial"/>
              </a:rPr>
              <a:t>No </a:t>
            </a:r>
            <a:r>
              <a:rPr dirty="0" sz="1000" spc="-45" i="1">
                <a:latin typeface="Arial"/>
                <a:cs typeface="Arial"/>
              </a:rPr>
              <a:t>separate </a:t>
            </a:r>
            <a:r>
              <a:rPr dirty="0" sz="1000" spc="-25" i="1">
                <a:latin typeface="Arial"/>
                <a:cs typeface="Arial"/>
              </a:rPr>
              <a:t>reporting </a:t>
            </a:r>
            <a:r>
              <a:rPr dirty="0" sz="1000" spc="-10" i="1">
                <a:latin typeface="Arial"/>
                <a:cs typeface="Arial"/>
              </a:rPr>
              <a:t>of </a:t>
            </a:r>
            <a:r>
              <a:rPr dirty="0" sz="1000" spc="-105" i="1">
                <a:latin typeface="Arial"/>
                <a:cs typeface="Arial"/>
              </a:rPr>
              <a:t>UCs; </a:t>
            </a:r>
            <a:r>
              <a:rPr dirty="0" sz="1000" spc="-135" i="1">
                <a:latin typeface="Arial"/>
                <a:cs typeface="Arial"/>
              </a:rPr>
              <a:t>UCs </a:t>
            </a:r>
            <a:r>
              <a:rPr dirty="0" sz="1000" spc="-45" i="1">
                <a:latin typeface="Arial"/>
                <a:cs typeface="Arial"/>
              </a:rPr>
              <a:t>are </a:t>
            </a:r>
            <a:r>
              <a:rPr dirty="0" sz="1000" spc="-55" i="1">
                <a:latin typeface="Arial"/>
                <a:cs typeface="Arial"/>
              </a:rPr>
              <a:t>considered </a:t>
            </a:r>
            <a:r>
              <a:rPr dirty="0" sz="1000" spc="-125" i="1">
                <a:latin typeface="Arial"/>
                <a:cs typeface="Arial"/>
              </a:rPr>
              <a:t>CLs,</a:t>
            </a:r>
            <a:r>
              <a:rPr dirty="0" sz="1000" spc="-95" i="1"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10"/>
              </a:spcBef>
            </a:pPr>
            <a:r>
              <a:rPr dirty="0" sz="1000" spc="-25" i="1">
                <a:latin typeface="Arial"/>
                <a:cs typeface="Arial"/>
              </a:rPr>
              <a:t>reporting </a:t>
            </a:r>
            <a:r>
              <a:rPr dirty="0" sz="1000" spc="-55" i="1">
                <a:latin typeface="Arial"/>
                <a:cs typeface="Arial"/>
              </a:rPr>
              <a:t>is </a:t>
            </a:r>
            <a:r>
              <a:rPr dirty="0" sz="1000" spc="-10" i="1">
                <a:latin typeface="Arial"/>
                <a:cs typeface="Arial"/>
              </a:rPr>
              <a:t>for </a:t>
            </a:r>
            <a:r>
              <a:rPr dirty="0" sz="1000" spc="-55" i="1">
                <a:latin typeface="Arial"/>
                <a:cs typeface="Arial"/>
              </a:rPr>
              <a:t>one </a:t>
            </a:r>
            <a:r>
              <a:rPr dirty="0" sz="1000" spc="-20" i="1">
                <a:latin typeface="Arial"/>
                <a:cs typeface="Arial"/>
              </a:rPr>
              <a:t>or </a:t>
            </a:r>
            <a:r>
              <a:rPr dirty="0" sz="1000" spc="-45" i="1">
                <a:latin typeface="Arial"/>
                <a:cs typeface="Arial"/>
              </a:rPr>
              <a:t>more </a:t>
            </a:r>
            <a:r>
              <a:rPr dirty="0" sz="1000" spc="-125" i="1">
                <a:latin typeface="Arial"/>
                <a:cs typeface="Arial"/>
              </a:rPr>
              <a:t>CL, </a:t>
            </a:r>
            <a:r>
              <a:rPr dirty="0" sz="1000" spc="-15" i="1">
                <a:latin typeface="Arial"/>
                <a:cs typeface="Arial"/>
              </a:rPr>
              <a:t>stratified </a:t>
            </a:r>
            <a:r>
              <a:rPr dirty="0" sz="1000" spc="-50" i="1">
                <a:latin typeface="Arial"/>
                <a:cs typeface="Arial"/>
              </a:rPr>
              <a:t>by </a:t>
            </a:r>
            <a:r>
              <a:rPr dirty="0" sz="1000" spc="-10" i="1">
                <a:latin typeface="Arial"/>
                <a:cs typeface="Arial"/>
              </a:rPr>
              <a:t>birth</a:t>
            </a:r>
            <a:r>
              <a:rPr dirty="0" sz="1000" spc="-13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weight.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86155" y="3438778"/>
            <a:ext cx="3124835" cy="18415"/>
          </a:xfrm>
          <a:custGeom>
            <a:avLst/>
            <a:gdLst/>
            <a:ahLst/>
            <a:cxnLst/>
            <a:rect l="l" t="t" r="r" b="b"/>
            <a:pathLst>
              <a:path w="3124835" h="18414">
                <a:moveTo>
                  <a:pt x="0" y="18288"/>
                </a:moveTo>
                <a:lnTo>
                  <a:pt x="3124835" y="18288"/>
                </a:lnTo>
                <a:lnTo>
                  <a:pt x="3124835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623183" y="345706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524"/>
                </a:moveTo>
                <a:lnTo>
                  <a:pt x="6096" y="1524"/>
                </a:lnTo>
                <a:lnTo>
                  <a:pt x="6096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EDC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610990" y="34387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629278" y="3438778"/>
            <a:ext cx="1955800" cy="18415"/>
          </a:xfrm>
          <a:custGeom>
            <a:avLst/>
            <a:gdLst/>
            <a:ahLst/>
            <a:cxnLst/>
            <a:rect l="l" t="t" r="r" b="b"/>
            <a:pathLst>
              <a:path w="1955800" h="18414">
                <a:moveTo>
                  <a:pt x="0" y="18288"/>
                </a:moveTo>
                <a:lnTo>
                  <a:pt x="1955292" y="18288"/>
                </a:lnTo>
                <a:lnTo>
                  <a:pt x="195529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629278" y="3457828"/>
            <a:ext cx="1955800" cy="0"/>
          </a:xfrm>
          <a:custGeom>
            <a:avLst/>
            <a:gdLst/>
            <a:ahLst/>
            <a:cxnLst/>
            <a:rect l="l" t="t" r="r" b="b"/>
            <a:pathLst>
              <a:path w="1955800" h="0">
                <a:moveTo>
                  <a:pt x="0" y="0"/>
                </a:moveTo>
                <a:lnTo>
                  <a:pt x="1955292" y="0"/>
                </a:lnTo>
              </a:path>
            </a:pathLst>
          </a:custGeom>
          <a:ln w="3175">
            <a:solidFill>
              <a:srgbClr val="EDCF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584571" y="34387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8287" y="18287"/>
                </a:lnTo>
                <a:lnTo>
                  <a:pt x="1828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02859" y="3438778"/>
            <a:ext cx="3973829" cy="18415"/>
          </a:xfrm>
          <a:custGeom>
            <a:avLst/>
            <a:gdLst/>
            <a:ahLst/>
            <a:cxnLst/>
            <a:rect l="l" t="t" r="r" b="b"/>
            <a:pathLst>
              <a:path w="3973829" h="18414">
                <a:moveTo>
                  <a:pt x="0" y="18288"/>
                </a:moveTo>
                <a:lnTo>
                  <a:pt x="3973702" y="18288"/>
                </a:lnTo>
                <a:lnTo>
                  <a:pt x="397370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72440" y="2771267"/>
            <a:ext cx="0" cy="1179830"/>
          </a:xfrm>
          <a:custGeom>
            <a:avLst/>
            <a:gdLst/>
            <a:ahLst/>
            <a:cxnLst/>
            <a:rect l="l" t="t" r="r" b="b"/>
            <a:pathLst>
              <a:path w="0" h="1179829">
                <a:moveTo>
                  <a:pt x="0" y="0"/>
                </a:moveTo>
                <a:lnTo>
                  <a:pt x="0" y="1179576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86155" y="3923410"/>
            <a:ext cx="3124835" cy="27940"/>
          </a:xfrm>
          <a:custGeom>
            <a:avLst/>
            <a:gdLst/>
            <a:ahLst/>
            <a:cxnLst/>
            <a:rect l="l" t="t" r="r" b="b"/>
            <a:pathLst>
              <a:path w="3124835" h="27939">
                <a:moveTo>
                  <a:pt x="0" y="27432"/>
                </a:moveTo>
                <a:lnTo>
                  <a:pt x="3124835" y="27432"/>
                </a:lnTo>
                <a:lnTo>
                  <a:pt x="312483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617086" y="3457066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34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610990" y="3923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27432"/>
                </a:moveTo>
                <a:lnTo>
                  <a:pt x="27432" y="27432"/>
                </a:lnTo>
                <a:lnTo>
                  <a:pt x="27432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638422" y="3937127"/>
            <a:ext cx="1946275" cy="0"/>
          </a:xfrm>
          <a:custGeom>
            <a:avLst/>
            <a:gdLst/>
            <a:ahLst/>
            <a:cxnLst/>
            <a:rect l="l" t="t" r="r" b="b"/>
            <a:pathLst>
              <a:path w="1946275" h="0">
                <a:moveTo>
                  <a:pt x="0" y="0"/>
                </a:moveTo>
                <a:lnTo>
                  <a:pt x="194614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590666" y="3457066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34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584571" y="3923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27432"/>
                </a:moveTo>
                <a:lnTo>
                  <a:pt x="27432" y="27432"/>
                </a:lnTo>
                <a:lnTo>
                  <a:pt x="27432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612003" y="3937127"/>
            <a:ext cx="3964940" cy="0"/>
          </a:xfrm>
          <a:custGeom>
            <a:avLst/>
            <a:gdLst/>
            <a:ahLst/>
            <a:cxnLst/>
            <a:rect l="l" t="t" r="r" b="b"/>
            <a:pathLst>
              <a:path w="3964940" h="0">
                <a:moveTo>
                  <a:pt x="0" y="0"/>
                </a:moveTo>
                <a:lnTo>
                  <a:pt x="396455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590278" y="2771267"/>
            <a:ext cx="0" cy="1179830"/>
          </a:xfrm>
          <a:custGeom>
            <a:avLst/>
            <a:gdLst/>
            <a:ahLst/>
            <a:cxnLst/>
            <a:rect l="l" t="t" r="r" b="b"/>
            <a:pathLst>
              <a:path w="0" h="1179829">
                <a:moveTo>
                  <a:pt x="0" y="0"/>
                </a:moveTo>
                <a:lnTo>
                  <a:pt x="0" y="1179576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444500" y="6772986"/>
            <a:ext cx="304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0" b="1">
                <a:latin typeface="Trebuchet MS"/>
                <a:cs typeface="Trebuchet MS"/>
              </a:rPr>
              <a:t>CLABSI/CAUTI </a:t>
            </a:r>
            <a:r>
              <a:rPr dirty="0" sz="1000" spc="-65" b="1">
                <a:latin typeface="Trebuchet MS"/>
                <a:cs typeface="Trebuchet MS"/>
              </a:rPr>
              <a:t>Surveillance </a:t>
            </a:r>
            <a:r>
              <a:rPr dirty="0" sz="1000" spc="-25" b="1">
                <a:latin typeface="Trebuchet MS"/>
                <a:cs typeface="Trebuchet MS"/>
              </a:rPr>
              <a:t>Methods </a:t>
            </a:r>
            <a:r>
              <a:rPr dirty="0" sz="1000" spc="-65" b="1">
                <a:latin typeface="Trebuchet MS"/>
                <a:cs typeface="Trebuchet MS"/>
              </a:rPr>
              <a:t>Survey </a:t>
            </a:r>
            <a:r>
              <a:rPr dirty="0" sz="1000" spc="-55" b="1">
                <a:latin typeface="Trebuchet MS"/>
                <a:cs typeface="Trebuchet MS"/>
              </a:rPr>
              <a:t>with </a:t>
            </a:r>
            <a:r>
              <a:rPr dirty="0" sz="1000" spc="-85" b="1">
                <a:latin typeface="Trebuchet MS"/>
                <a:cs typeface="Trebuchet MS"/>
              </a:rPr>
              <a:t>Key, </a:t>
            </a:r>
            <a:r>
              <a:rPr dirty="0" sz="1000" spc="-50" b="1">
                <a:latin typeface="Trebuchet MS"/>
                <a:cs typeface="Trebuchet MS"/>
              </a:rPr>
              <a:t>p</a:t>
            </a:r>
            <a:r>
              <a:rPr dirty="0" sz="1000" spc="-130" b="1">
                <a:latin typeface="Trebuchet MS"/>
                <a:cs typeface="Trebuchet MS"/>
              </a:rPr>
              <a:t> </a:t>
            </a:r>
            <a:r>
              <a:rPr dirty="0" sz="1000" spc="-85" b="1"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289051"/>
            <a:ext cx="67716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45" b="1" i="1">
                <a:solidFill>
                  <a:srgbClr val="4F81BC"/>
                </a:solidFill>
                <a:latin typeface="Georgia"/>
                <a:cs typeface="Georgia"/>
              </a:rPr>
              <a:t>CLABSI/CAUTI</a:t>
            </a:r>
            <a:r>
              <a:rPr dirty="0" sz="1100" spc="-1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498348"/>
          <a:ext cx="9159240" cy="621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275"/>
                <a:gridCol w="4769485"/>
                <a:gridCol w="3926205"/>
              </a:tblGrid>
              <a:tr h="191770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Indwelling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Catheter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Days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(for</a:t>
                      </a:r>
                      <a:r>
                        <a:rPr dirty="0" sz="1000" spc="-2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indwelling urinary catheter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counters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only)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23. How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indwelling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urinary catheter-days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oversee?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Electronically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software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system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utilized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Q26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Manually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(daily/weekly)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electronic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units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manual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Comment: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7018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24.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Identify 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count indwelling urinary catheter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 marL="81915" marR="214629">
                        <a:lnSpc>
                          <a:spcPts val="1220"/>
                        </a:lnSpc>
                        <a:spcBef>
                          <a:spcPts val="40"/>
                        </a:spcBef>
                      </a:pPr>
                      <a:r>
                        <a:rPr dirty="0" sz="1000" spc="-40" i="1">
                          <a:latin typeface="Arial"/>
                          <a:cs typeface="Arial"/>
                        </a:rPr>
                        <a:t>7-2: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Indwelling urinary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(AKA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catheter):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drainage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tube 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inserted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bladder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urethra,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place, 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 marR="214629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dirty="0" sz="1000" spc="-55" i="1">
                          <a:latin typeface="Arial"/>
                          <a:cs typeface="Arial"/>
                        </a:rPr>
                        <a:t>connected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drainage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bag,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including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urinary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used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intermittent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continuous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irrigation,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excluding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suprapubic,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condom,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straight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in-and-out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urine collection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bag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condom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31559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condom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suprapubic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284480">
                        <a:lnSpc>
                          <a:spcPts val="1220"/>
                        </a:lnSpc>
                        <a:spcBef>
                          <a:spcPts val="3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indwelling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urethral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three-way (infusion)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bladder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washes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(specify):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5755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25. When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reporting monthly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total,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done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catheter</a:t>
                      </a:r>
                      <a:r>
                        <a:rPr dirty="0" sz="1000" spc="-229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day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data?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one)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>
                  <a:txBody>
                    <a:bodyPr/>
                    <a:lstStyle/>
                    <a:p>
                      <a:pPr marL="81915" marR="50165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issued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specific guidance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imputing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values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 in 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September 2013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45" i="1">
                          <a:latin typeface="Arial"/>
                          <a:cs typeface="Arial"/>
                          <a:hlinkClick r:id="rId3"/>
                        </a:rPr>
                        <a:t>http://www.cdc.gov/nhsn/PDFs/NHSNMissingDenomData_Sep2013.pdf)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sum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daily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counts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adjustment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14414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Estimate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re-create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information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(e.g.: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medical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record),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then 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sum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Impute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values using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recent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CDC/NHSN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guidance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missing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 gridSpan="2">
                  <a:txBody>
                    <a:bodyPr/>
                    <a:lstStyle/>
                    <a:p>
                      <a:pPr marL="310515" marR="287655" indent="-228600">
                        <a:lnSpc>
                          <a:spcPct val="101000"/>
                        </a:lnSpc>
                        <a:spcBef>
                          <a:spcPts val="2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26.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draining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ureteral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stent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catheter;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connected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collection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bag.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urinary catheter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381635">
                        <a:lnSpc>
                          <a:spcPct val="101000"/>
                        </a:lnSpc>
                        <a:spcBef>
                          <a:spcPts val="20"/>
                        </a:spcBef>
                      </a:pPr>
                      <a:r>
                        <a:rPr dirty="0" sz="1000" spc="-75" i="1">
                          <a:latin typeface="Arial"/>
                          <a:cs typeface="Arial"/>
                        </a:rPr>
                        <a:t>One.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Ureteral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stents are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they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urethral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84505">
                <a:tc gridSpan="2">
                  <a:txBody>
                    <a:bodyPr/>
                    <a:lstStyle/>
                    <a:p>
                      <a:pPr marL="310515" marR="177800" indent="-22860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27.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three-way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indwelling urinary catheter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irrigation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surgery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prevent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bladder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clotting,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provide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urinary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drainage.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urinary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12573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dirty="0" sz="1000" spc="-75" i="1">
                          <a:latin typeface="Arial"/>
                          <a:cs typeface="Arial"/>
                        </a:rPr>
                        <a:t>One.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Catheters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indwelling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urethral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used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intermittent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continuous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irrigation,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well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drainage.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9565">
                <a:tc gridSpan="2">
                  <a:txBody>
                    <a:bodyPr/>
                    <a:lstStyle/>
                    <a:p>
                      <a:pPr marL="310515" marR="175895" indent="-228600">
                        <a:lnSpc>
                          <a:spcPts val="1230"/>
                        </a:lnSpc>
                        <a:spcBef>
                          <a:spcPts val="3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28.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supra-pubic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urinary catheter.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urinary catheter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334645">
                        <a:lnSpc>
                          <a:spcPts val="1230"/>
                        </a:lnSpc>
                        <a:spcBef>
                          <a:spcPts val="35"/>
                        </a:spcBef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Zero.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Supra-pubic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urethral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they 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bladder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through 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abdominal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wall.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951865">
                <a:tc gridSpan="2">
                  <a:txBody>
                    <a:bodyPr/>
                    <a:lstStyle/>
                    <a:p>
                      <a:pPr marL="310515" marR="181610" indent="-228600">
                        <a:lnSpc>
                          <a:spcPts val="1220"/>
                        </a:lnSpc>
                        <a:spcBef>
                          <a:spcPts val="4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29.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patient’s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indwelling urinary catheter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noon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replaced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5PM.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Daily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indwelling urinary catheter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take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2PM.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How many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urinary catheter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are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day?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170180">
                        <a:lnSpc>
                          <a:spcPct val="101699"/>
                        </a:lnSpc>
                      </a:pPr>
                      <a:r>
                        <a:rPr dirty="0" sz="1000" spc="-55" i="1">
                          <a:latin typeface="Arial"/>
                          <a:cs typeface="Arial"/>
                        </a:rPr>
                        <a:t>None.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There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indwelling urinary catheter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daily 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count.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000" spc="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However,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develops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bloodstream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urinary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tract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infection, this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one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days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establish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40" i="1">
                          <a:latin typeface="Arial"/>
                          <a:cs typeface="Arial"/>
                        </a:rPr>
                        <a:t>CLABSI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 marR="250190">
                        <a:lnSpc>
                          <a:spcPct val="102000"/>
                        </a:lnSpc>
                      </a:pPr>
                      <a:r>
                        <a:rPr dirty="0" sz="1000" spc="-20" i="1">
                          <a:latin typeface="Arial"/>
                          <a:cs typeface="Arial"/>
                        </a:rPr>
                        <a:t>criteria,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because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place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two 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criterion.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6772986"/>
            <a:ext cx="304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0" b="1">
                <a:latin typeface="Trebuchet MS"/>
                <a:cs typeface="Trebuchet MS"/>
              </a:rPr>
              <a:t>CLABSI/CAUTI </a:t>
            </a:r>
            <a:r>
              <a:rPr dirty="0" sz="1000" spc="-65" b="1">
                <a:latin typeface="Trebuchet MS"/>
                <a:cs typeface="Trebuchet MS"/>
              </a:rPr>
              <a:t>Surveillance </a:t>
            </a:r>
            <a:r>
              <a:rPr dirty="0" sz="1000" spc="-25" b="1">
                <a:latin typeface="Trebuchet MS"/>
                <a:cs typeface="Trebuchet MS"/>
              </a:rPr>
              <a:t>Methods </a:t>
            </a:r>
            <a:r>
              <a:rPr dirty="0" sz="1000" spc="-65" b="1">
                <a:latin typeface="Trebuchet MS"/>
                <a:cs typeface="Trebuchet MS"/>
              </a:rPr>
              <a:t>Survey </a:t>
            </a:r>
            <a:r>
              <a:rPr dirty="0" sz="1000" spc="-55" b="1">
                <a:latin typeface="Trebuchet MS"/>
                <a:cs typeface="Trebuchet MS"/>
              </a:rPr>
              <a:t>with </a:t>
            </a:r>
            <a:r>
              <a:rPr dirty="0" sz="1000" spc="-85" b="1">
                <a:latin typeface="Trebuchet MS"/>
                <a:cs typeface="Trebuchet MS"/>
              </a:rPr>
              <a:t>Key, </a:t>
            </a:r>
            <a:r>
              <a:rPr dirty="0" sz="1000" spc="-50" b="1">
                <a:latin typeface="Trebuchet MS"/>
                <a:cs typeface="Trebuchet MS"/>
              </a:rPr>
              <a:t>p</a:t>
            </a:r>
            <a:r>
              <a:rPr dirty="0" sz="1000" spc="-130" b="1">
                <a:latin typeface="Trebuchet MS"/>
                <a:cs typeface="Trebuchet MS"/>
              </a:rPr>
              <a:t> </a:t>
            </a:r>
            <a:r>
              <a:rPr dirty="0" sz="1000" spc="-85" b="1"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80491"/>
            <a:ext cx="6639559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05" b="1" i="1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SSI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2.5:</a:t>
            </a:r>
            <a:r>
              <a:rPr dirty="0" sz="1300" spc="-3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0" b="1">
                <a:solidFill>
                  <a:srgbClr val="00AFEF"/>
                </a:solidFill>
                <a:latin typeface="Georgia"/>
                <a:cs typeface="Georgia"/>
              </a:rPr>
              <a:t>Surgical</a:t>
            </a:r>
            <a:r>
              <a:rPr dirty="0" sz="1300" spc="-50" b="1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00AFEF"/>
                </a:solidFill>
                <a:latin typeface="Georgia"/>
                <a:cs typeface="Georgia"/>
              </a:rPr>
              <a:t>Procedure</a:t>
            </a:r>
            <a:r>
              <a:rPr dirty="0" sz="1300" spc="-40" b="1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300" spc="-100" b="1">
                <a:solidFill>
                  <a:srgbClr val="00AFEF"/>
                </a:solidFill>
                <a:latin typeface="Georgia"/>
                <a:cs typeface="Georgia"/>
              </a:rPr>
              <a:t>and</a:t>
            </a:r>
            <a:r>
              <a:rPr dirty="0" sz="1300" spc="-40" b="1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300" spc="-165" b="1">
                <a:solidFill>
                  <a:srgbClr val="00AFEF"/>
                </a:solidFill>
                <a:latin typeface="Georgia"/>
                <a:cs typeface="Georgia"/>
              </a:rPr>
              <a:t>SSI</a:t>
            </a:r>
            <a:r>
              <a:rPr dirty="0" sz="1300" spc="-30" b="1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Surveillance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100" b="1">
                <a:solidFill>
                  <a:srgbClr val="4F81BC"/>
                </a:solidFill>
                <a:latin typeface="Georgia"/>
                <a:cs typeface="Georgia"/>
              </a:rPr>
              <a:t>Methods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Survey</a:t>
            </a:r>
            <a:r>
              <a:rPr dirty="0" sz="1300" spc="-4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(with</a:t>
            </a:r>
            <a:r>
              <a:rPr dirty="0" sz="1300" spc="-4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Key)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3554" y="4335040"/>
            <a:ext cx="2559050" cy="0"/>
          </a:xfrm>
          <a:custGeom>
            <a:avLst/>
            <a:gdLst/>
            <a:ahLst/>
            <a:cxnLst/>
            <a:rect l="l" t="t" r="r" b="b"/>
            <a:pathLst>
              <a:path w="2559050" h="0">
                <a:moveTo>
                  <a:pt x="0" y="0"/>
                </a:moveTo>
                <a:lnTo>
                  <a:pt x="2558610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3554" y="4784619"/>
            <a:ext cx="2616835" cy="0"/>
          </a:xfrm>
          <a:custGeom>
            <a:avLst/>
            <a:gdLst/>
            <a:ahLst/>
            <a:cxnLst/>
            <a:rect l="l" t="t" r="r" b="b"/>
            <a:pathLst>
              <a:path w="2616834" h="0">
                <a:moveTo>
                  <a:pt x="0" y="0"/>
                </a:moveTo>
                <a:lnTo>
                  <a:pt x="2616446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3554" y="5374407"/>
            <a:ext cx="2616835" cy="0"/>
          </a:xfrm>
          <a:custGeom>
            <a:avLst/>
            <a:gdLst/>
            <a:ahLst/>
            <a:cxnLst/>
            <a:rect l="l" t="t" r="r" b="b"/>
            <a:pathLst>
              <a:path w="2616834" h="0">
                <a:moveTo>
                  <a:pt x="0" y="0"/>
                </a:moveTo>
                <a:lnTo>
                  <a:pt x="2616446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8723" y="1079246"/>
          <a:ext cx="9162415" cy="565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5"/>
                <a:gridCol w="1546860"/>
                <a:gridCol w="866140"/>
                <a:gridCol w="1629410"/>
                <a:gridCol w="1120140"/>
                <a:gridCol w="338454"/>
                <a:gridCol w="60959"/>
                <a:gridCol w="2199640"/>
              </a:tblGrid>
              <a:tr h="175260">
                <a:tc gridSpan="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Instructions: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Administer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survey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person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oversees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NSHN </a:t>
                      </a:r>
                      <a:r>
                        <a:rPr dirty="0" sz="1000" spc="-15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surveillance and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(surgical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procedure)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878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org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ID: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387985">
                        <a:lnSpc>
                          <a:spcPct val="101099"/>
                        </a:lnSpc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900" spc="9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ID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individual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interviewed: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Position: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4785" indent="-102235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88888"/>
                        <a:buFont typeface="Wingdings"/>
                        <a:buChar char=""/>
                        <a:tabLst>
                          <a:tab pos="185420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IP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4785" indent="-10223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88888"/>
                        <a:buFont typeface="Wingdings"/>
                        <a:buChar char=""/>
                        <a:tabLst>
                          <a:tab pos="18542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(explain):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Interviewer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initials: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survey: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2095">
                <a:tc gridSpan="8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(Denominator)</a:t>
                      </a:r>
                      <a:r>
                        <a:rPr dirty="0" sz="10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Data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0225">
                <a:tc gridSpan="3">
                  <a:txBody>
                    <a:bodyPr/>
                    <a:lstStyle/>
                    <a:p>
                      <a:pPr marL="539115" marR="198755" indent="-228600">
                        <a:lnSpc>
                          <a:spcPct val="101499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1)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normally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upload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electronically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NHSN,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data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entered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manually?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1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one):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Electronic (skip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Q3)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Manual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  <a:tab pos="24834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(comment):</a:t>
                      </a:r>
                      <a:r>
                        <a:rPr dirty="0" u="sng" sz="9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7215">
                <a:tc gridSpan="3">
                  <a:txBody>
                    <a:bodyPr/>
                    <a:lstStyle/>
                    <a:p>
                      <a:pPr marL="539115" marR="220345" indent="-228600">
                        <a:lnSpc>
                          <a:spcPts val="1340"/>
                        </a:lnSpc>
                        <a:spcBef>
                          <a:spcPts val="50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2)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manual,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primary responsibility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procedure data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entry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NHSN?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(choose</a:t>
                      </a:r>
                      <a:r>
                        <a:rPr dirty="0" sz="1100" spc="-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one):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IP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Clerical/support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staff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Clerical/support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staff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IP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oversight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  <a:tab pos="176720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1915" marR="241300">
                        <a:lnSpc>
                          <a:spcPct val="101699"/>
                        </a:lnSpc>
                        <a:spcBef>
                          <a:spcPts val="2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responsible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entering denominator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data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unable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fully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responsibilities,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please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recommend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clerical support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task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70175">
                <a:tc gridSpan="3">
                  <a:txBody>
                    <a:bodyPr/>
                    <a:lstStyle/>
                    <a:p>
                      <a:pPr marL="539115" marR="508000" indent="-228600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3)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source(s)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 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NORMALLY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identify 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and/or 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HYST 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procedures?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(choose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records/reports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system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Selected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flagged/filtered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records/reports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145">
                          <a:latin typeface="Arial"/>
                          <a:cs typeface="Arial"/>
                        </a:rPr>
                        <a:t>CPT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codes assigned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surgeons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476884">
                        <a:lnSpc>
                          <a:spcPts val="1160"/>
                        </a:lnSpc>
                        <a:spcBef>
                          <a:spcPts val="200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95">
                          <a:latin typeface="Arial"/>
                          <a:cs typeface="Arial"/>
                        </a:rPr>
                        <a:t>ICD-10-PCS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codes assigned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coders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after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discharge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275"/>
                        </a:lnSpc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Vendor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system using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records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(specify)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□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915" marR="208279">
                        <a:lnSpc>
                          <a:spcPct val="103299"/>
                        </a:lnSpc>
                        <a:spcBef>
                          <a:spcPts val="910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Vendor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system using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ICD-10-PCS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codes assigned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(specify)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□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1915" marR="419734">
                        <a:lnSpc>
                          <a:spcPct val="103299"/>
                        </a:lnSpc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Vendor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system using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records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ICD-10--PCS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codes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assigned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(specify)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□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□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□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buSzPct val="122222"/>
                        <a:buChar char="□"/>
                        <a:tabLst>
                          <a:tab pos="193675" algn="l"/>
                          <a:tab pos="272923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56515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Discussion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Q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4: Medical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records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coder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opinion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regarded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technical gold  standard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identifying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procedures, 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questioned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sources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 inconsistent,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often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timely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systems.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Presence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designated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ICD-10-  </a:t>
                      </a:r>
                      <a:r>
                        <a:rPr dirty="0" sz="900" spc="-170" i="1">
                          <a:latin typeface="Arial"/>
                          <a:cs typeface="Arial"/>
                        </a:rPr>
                        <a:t>PCS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considered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requirement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procedure.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53975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Planned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schedules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often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inaccurate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inability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predict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procedures. 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records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systems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imprecise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(e.g.,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XLAP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rather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specifying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 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XLAP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COLO, APPY,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SB).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notes  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coded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inaccurately; e.g.;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surgeon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call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VHYS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route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extraction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whereas coder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classify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 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route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detachment.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987425">
                <a:tc gridSpan="3">
                  <a:txBody>
                    <a:bodyPr/>
                    <a:lstStyle/>
                    <a:p>
                      <a:pPr marL="539115" marR="432434" indent="-228600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4)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assure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and/or 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complete?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93040" indent="-111125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systematic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way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040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Extra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scrutiny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XLAPs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040" indent="-11112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122222"/>
                        <a:buChar char="□"/>
                        <a:tabLst>
                          <a:tab pos="19367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Cross-reference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sources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275526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(explain):</a:t>
                      </a:r>
                      <a:r>
                        <a:rPr dirty="0" u="sng" sz="9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040" indent="-11112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122222"/>
                        <a:buChar char="□"/>
                        <a:tabLst>
                          <a:tab pos="193675" algn="l"/>
                          <a:tab pos="272923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137795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dirty="0" sz="900" spc="-50" i="1">
                          <a:latin typeface="Arial"/>
                          <a:cs typeface="Arial"/>
                        </a:rPr>
                        <a:t>Cross-referencing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sources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(e.g.: 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records plus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ICD-10-PCS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codes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assigned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discharge)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probably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best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way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assure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complete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denominator.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general,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XLAPs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scrutinized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IPs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conducting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HYST.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00953" y="6791655"/>
            <a:ext cx="352869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65">
                <a:solidFill>
                  <a:srgbClr val="00AFEF"/>
                </a:solidFill>
                <a:latin typeface="Arial"/>
                <a:cs typeface="Arial"/>
              </a:rPr>
              <a:t>Surgical </a:t>
            </a:r>
            <a:r>
              <a:rPr dirty="0" sz="1100" spc="-50">
                <a:solidFill>
                  <a:srgbClr val="00AFEF"/>
                </a:solidFill>
                <a:latin typeface="Arial"/>
                <a:cs typeface="Arial"/>
              </a:rPr>
              <a:t>Procedure </a:t>
            </a:r>
            <a:r>
              <a:rPr dirty="0" sz="1100" spc="-55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dirty="0" sz="1100" spc="-165">
                <a:solidFill>
                  <a:srgbClr val="00AFEF"/>
                </a:solidFill>
                <a:latin typeface="Arial"/>
                <a:cs typeface="Arial"/>
              </a:rPr>
              <a:t>SSI </a:t>
            </a:r>
            <a:r>
              <a:rPr dirty="0" sz="1100" spc="-55">
                <a:latin typeface="Arial"/>
                <a:cs typeface="Arial"/>
              </a:rPr>
              <a:t>Surveillance </a:t>
            </a:r>
            <a:r>
              <a:rPr dirty="0" sz="1100" spc="-30">
                <a:latin typeface="Arial"/>
                <a:cs typeface="Arial"/>
              </a:rPr>
              <a:t>Methods </a:t>
            </a:r>
            <a:r>
              <a:rPr dirty="0" sz="1100" spc="-70">
                <a:latin typeface="Arial"/>
                <a:cs typeface="Arial"/>
              </a:rPr>
              <a:t>Survey, 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61289"/>
            <a:ext cx="6639559" cy="40068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05" b="1" i="1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SSI</a:t>
            </a:r>
            <a:endParaRPr sz="11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155"/>
              </a:spcBef>
            </a:pPr>
            <a:r>
              <a:rPr dirty="0" sz="1100" spc="-45">
                <a:latin typeface="Arial"/>
                <a:cs typeface="Arial"/>
              </a:rPr>
              <a:t>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0953" y="6791655"/>
            <a:ext cx="352869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65">
                <a:solidFill>
                  <a:srgbClr val="00AFEF"/>
                </a:solidFill>
                <a:latin typeface="Arial"/>
                <a:cs typeface="Arial"/>
              </a:rPr>
              <a:t>Surgical </a:t>
            </a:r>
            <a:r>
              <a:rPr dirty="0" sz="1100" spc="-50">
                <a:solidFill>
                  <a:srgbClr val="00AFEF"/>
                </a:solidFill>
                <a:latin typeface="Arial"/>
                <a:cs typeface="Arial"/>
              </a:rPr>
              <a:t>Procedure </a:t>
            </a:r>
            <a:r>
              <a:rPr dirty="0" sz="1100" spc="-55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dirty="0" sz="1100" spc="-165">
                <a:solidFill>
                  <a:srgbClr val="00AFEF"/>
                </a:solidFill>
                <a:latin typeface="Arial"/>
                <a:cs typeface="Arial"/>
              </a:rPr>
              <a:t>SSI </a:t>
            </a:r>
            <a:r>
              <a:rPr dirty="0" sz="1100" spc="-55">
                <a:latin typeface="Arial"/>
                <a:cs typeface="Arial"/>
              </a:rPr>
              <a:t>Surveillance </a:t>
            </a:r>
            <a:r>
              <a:rPr dirty="0" sz="1100" spc="-30">
                <a:latin typeface="Arial"/>
                <a:cs typeface="Arial"/>
              </a:rPr>
              <a:t>Methods </a:t>
            </a:r>
            <a:r>
              <a:rPr dirty="0" sz="1100" spc="-70">
                <a:latin typeface="Arial"/>
                <a:cs typeface="Arial"/>
              </a:rPr>
              <a:t>Survey, 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1083817"/>
          <a:ext cx="9162415" cy="487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9504"/>
                <a:gridCol w="3262629"/>
                <a:gridCol w="2197734"/>
              </a:tblGrid>
              <a:tr h="1687830">
                <a:tc>
                  <a:txBody>
                    <a:bodyPr/>
                    <a:lstStyle/>
                    <a:p>
                      <a:pPr marL="310515">
                        <a:lnSpc>
                          <a:spcPts val="1290"/>
                        </a:lnSpc>
                        <a:tabLst>
                          <a:tab pos="996315" algn="l"/>
                        </a:tabLst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6)	Under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circumstances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remove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marR="138430">
                        <a:lnSpc>
                          <a:spcPct val="101800"/>
                        </a:lnSpc>
                      </a:pPr>
                      <a:r>
                        <a:rPr dirty="0" sz="1100" spc="-155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and/or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NHSN?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(choose 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46685">
                        <a:lnSpc>
                          <a:spcPts val="1100"/>
                        </a:lnSpc>
                        <a:spcBef>
                          <a:spcPts val="5"/>
                        </a:spcBef>
                        <a:buChar char="□"/>
                        <a:tabLst>
                          <a:tab pos="177165" algn="l"/>
                        </a:tabLst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ICD-10-PCS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assigned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6530" indent="-93980">
                        <a:lnSpc>
                          <a:spcPts val="1055"/>
                        </a:lnSpc>
                        <a:buChar char="□"/>
                        <a:tabLst>
                          <a:tab pos="177165" algn="l"/>
                        </a:tabLst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ICD-10-PCS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assigned,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IP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believes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coder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assigned 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error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6530" indent="-9398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□"/>
                        <a:tabLst>
                          <a:tab pos="17716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primarily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6530" indent="-9398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□"/>
                        <a:tabLst>
                          <a:tab pos="17716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stay</a:t>
                      </a:r>
                      <a:r>
                        <a:rPr dirty="0" sz="9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overnight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6055" marR="1043940" indent="-103505">
                        <a:lnSpc>
                          <a:spcPts val="1100"/>
                        </a:lnSpc>
                        <a:spcBef>
                          <a:spcPts val="35"/>
                        </a:spcBef>
                        <a:buChar char="□"/>
                        <a:tabLst>
                          <a:tab pos="177165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was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present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surgery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(wound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CO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ts val="1070"/>
                        </a:lnSpc>
                        <a:buChar char="□"/>
                        <a:tabLst>
                          <a:tab pos="177165" algn="l"/>
                        </a:tabLst>
                      </a:pPr>
                      <a:r>
                        <a:rPr dirty="0" sz="900" spc="-120">
                          <a:latin typeface="Arial"/>
                          <a:cs typeface="Arial"/>
                        </a:rPr>
                        <a:t>ASA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score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high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□"/>
                        <a:tabLst>
                          <a:tab pos="177165" algn="l"/>
                          <a:tab pos="1920239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Although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questioning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ICD-10-PCS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55244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codes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acceptable,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removal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designated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ICD-10-PCS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aspects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definition.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Therefore </a:t>
                      </a:r>
                      <a:r>
                        <a:rPr dirty="0" sz="900" spc="25" i="1">
                          <a:latin typeface="Arial"/>
                          <a:cs typeface="Arial"/>
                        </a:rPr>
                        <a:t>it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appropriate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remove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900" spc="1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1) no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appropriate 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ICD-10-PCS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code,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2) no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(note: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2016),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53340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3)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(no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overnight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stay),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4) no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incision/scope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(Correct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answers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1,3,4)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855980">
                <a:tc>
                  <a:txBody>
                    <a:bodyPr/>
                    <a:lstStyle/>
                    <a:p>
                      <a:pPr marL="539115" marR="62865" indent="-228600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7)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match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listed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ICD-10-PCS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codes,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do?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150241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9375">
                        <a:lnSpc>
                          <a:spcPct val="101899"/>
                        </a:lnSpc>
                        <a:spcBef>
                          <a:spcPts val="10"/>
                        </a:spcBef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purposes,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recommends 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IPs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bring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coding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mismatches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coders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review,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should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over-ride 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coders’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decisions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211580">
                <a:tc>
                  <a:txBody>
                    <a:bodyPr/>
                    <a:lstStyle/>
                    <a:p>
                      <a:pPr marL="539115" marR="151130" indent="-228600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8)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following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consistent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(clarified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ts val="130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April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1)?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(check </a:t>
                      </a:r>
                      <a:r>
                        <a:rPr dirty="0" sz="1100" spc="-14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apply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Complete closure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suture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Partial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staples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1150" marR="38544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except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wick/drain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through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incision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1150" marR="274320" indent="-228600">
                        <a:lnSpc>
                          <a:spcPct val="101800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fascia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loosely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skin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level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fascia,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layer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open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404495">
                        <a:lnSpc>
                          <a:spcPct val="102200"/>
                        </a:lnSpc>
                        <a:spcBef>
                          <a:spcPts val="5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considered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2016.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539115" marR="229235" indent="-228600">
                        <a:lnSpc>
                          <a:spcPts val="1340"/>
                        </a:lnSpc>
                        <a:spcBef>
                          <a:spcPts val="50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9)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conduct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analysis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look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longitudinal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trends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SSIs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procedures?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59690">
                        <a:lnSpc>
                          <a:spcPct val="101099"/>
                        </a:lnSpc>
                        <a:spcBef>
                          <a:spcPts val="30"/>
                        </a:spcBef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recommended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practice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use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data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10)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do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denominator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marR="146050">
                        <a:lnSpc>
                          <a:spcPct val="1018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dramatically higher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month 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next?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49860">
                        <a:lnSpc>
                          <a:spcPct val="101899"/>
                        </a:lnSpc>
                        <a:spcBef>
                          <a:spcPts val="10"/>
                        </a:spcBef>
                      </a:pPr>
                      <a:r>
                        <a:rPr dirty="0" sz="900" spc="-60" i="1">
                          <a:latin typeface="Arial"/>
                          <a:cs typeface="Arial"/>
                        </a:rPr>
                        <a:t>Recommended: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investigate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aggregate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exploring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data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patient/procedure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identify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reason.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380491"/>
            <a:ext cx="663955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05" b="1" i="1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SSI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7578" y="2430929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59" h="0">
                <a:moveTo>
                  <a:pt x="0" y="0"/>
                </a:moveTo>
                <a:lnTo>
                  <a:pt x="1876468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7578" y="3428005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59" h="0">
                <a:moveTo>
                  <a:pt x="0" y="0"/>
                </a:moveTo>
                <a:lnTo>
                  <a:pt x="1876468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7578" y="4563640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59" h="0">
                <a:moveTo>
                  <a:pt x="0" y="0"/>
                </a:moveTo>
                <a:lnTo>
                  <a:pt x="1876468" y="0"/>
                </a:lnTo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8723" y="589787"/>
          <a:ext cx="9162415" cy="399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5435"/>
                <a:gridCol w="1880869"/>
                <a:gridCol w="885825"/>
                <a:gridCol w="1310640"/>
                <a:gridCol w="2197735"/>
              </a:tblGrid>
              <a:tr h="252729">
                <a:tc gridSpan="5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Surgical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site Infection (Numerator)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Data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dirty="0" sz="1100" spc="-2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Questions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74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35" i="1">
                          <a:latin typeface="Arial"/>
                          <a:cs typeface="Arial"/>
                        </a:rPr>
                        <a:t>Instructions: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Interview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individual(s)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directly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identifying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1100" spc="-165" i="1">
                          <a:latin typeface="Arial"/>
                          <a:cs typeface="Arial"/>
                        </a:rPr>
                        <a:t>SSI</a:t>
                      </a:r>
                      <a:r>
                        <a:rPr dirty="0" sz="1100" spc="-2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survey: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Name/ID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interviewed: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Position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):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COLO, 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HYST,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BOTH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7015">
                <a:tc gridSpan="5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u="sng" sz="1100" spc="-60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Numerator </a:t>
                      </a:r>
                      <a:r>
                        <a:rPr dirty="0" u="sng" sz="11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(SSI </a:t>
                      </a:r>
                      <a:r>
                        <a:rPr dirty="0" u="sng" sz="1100" spc="-70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Event)</a:t>
                      </a:r>
                      <a:r>
                        <a:rPr dirty="0" u="sng" sz="1100" spc="-15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100" spc="-60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Data: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56615"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11)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an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SSI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admitted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marR="256540">
                        <a:lnSpc>
                          <a:spcPct val="100899"/>
                        </a:lnSpc>
                        <a:spcBef>
                          <a:spcPts val="10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was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performed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(“hospital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A”),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do 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do?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(choose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apply)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“hospital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A”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department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976630">
                        <a:lnSpc>
                          <a:spcPts val="1100"/>
                        </a:lnSpc>
                        <a:spcBef>
                          <a:spcPts val="3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external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Comment: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67945">
                        <a:lnSpc>
                          <a:spcPct val="101499"/>
                        </a:lnSpc>
                        <a:spcBef>
                          <a:spcPts val="20"/>
                        </a:spcBef>
                      </a:pPr>
                      <a:r>
                        <a:rPr dirty="0" sz="900" spc="-60" i="1">
                          <a:latin typeface="Arial"/>
                          <a:cs typeface="Arial"/>
                        </a:rPr>
                        <a:t>Best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practice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“hospital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A”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state)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health  department.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Hospital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NHSN.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994410"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12)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SSI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“hospital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A”,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not?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75" i="1">
                          <a:latin typeface="Arial"/>
                          <a:cs typeface="Arial"/>
                        </a:rPr>
                        <a:t>(choose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85">
                          <a:latin typeface="Arial"/>
                          <a:cs typeface="Arial"/>
                        </a:rPr>
                        <a:t>HIPAA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concerns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priority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IP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program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105410">
                        <a:lnSpc>
                          <a:spcPct val="101099"/>
                        </a:lnSpc>
                        <a:spcBef>
                          <a:spcPts val="1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Logistically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difficult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(which hospital,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who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contact)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1381760">
                        <a:lnSpc>
                          <a:spcPct val="101099"/>
                        </a:lnSpc>
                        <a:spcBef>
                          <a:spcPts val="10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required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Comments: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163195">
                        <a:lnSpc>
                          <a:spcPct val="101899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cites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HIPAA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concerns,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consider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sharing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7,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65" i="1">
                          <a:latin typeface="Arial"/>
                          <a:cs typeface="Arial"/>
                        </a:rPr>
                        <a:t>CSTE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position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statement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13-ID-09,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contains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information from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Office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Civil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Rights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assuring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sharing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originating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violate 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HIPAA.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132840">
                <a:tc gridSpan="2">
                  <a:txBody>
                    <a:bodyPr/>
                    <a:lstStyle/>
                    <a:p>
                      <a:pPr marL="539115" marR="50165" indent="-228600">
                        <a:lnSpc>
                          <a:spcPts val="1340"/>
                        </a:lnSpc>
                        <a:spcBef>
                          <a:spcPts val="50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13)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contacted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hospital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regarding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underwent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facility, what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do? 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choose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2550" marR="106680">
                        <a:lnSpc>
                          <a:spcPct val="101099"/>
                        </a:lnSpc>
                        <a:spcBef>
                          <a:spcPts val="30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Ask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help completing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NHSN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report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tracking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records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Ask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129539">
                        <a:lnSpc>
                          <a:spcPct val="101099"/>
                        </a:lnSpc>
                        <a:spcBef>
                          <a:spcPts val="15"/>
                        </a:spcBef>
                        <a:buFont typeface="Wingdings"/>
                        <a:buChar char=""/>
                        <a:tabLst>
                          <a:tab pos="21082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internal reporting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documentation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Comment: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 marR="52705">
                        <a:lnSpc>
                          <a:spcPct val="101800"/>
                        </a:lnSpc>
                        <a:spcBef>
                          <a:spcPts val="20"/>
                        </a:spcBef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best document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infection,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cannot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900" spc="25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linked.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Suggest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asking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help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form,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include 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note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copy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record,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NHSN.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00953" y="6791655"/>
            <a:ext cx="352869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65">
                <a:solidFill>
                  <a:srgbClr val="00AFEF"/>
                </a:solidFill>
                <a:latin typeface="Arial"/>
                <a:cs typeface="Arial"/>
              </a:rPr>
              <a:t>Surgical </a:t>
            </a:r>
            <a:r>
              <a:rPr dirty="0" sz="1100" spc="-50">
                <a:solidFill>
                  <a:srgbClr val="00AFEF"/>
                </a:solidFill>
                <a:latin typeface="Arial"/>
                <a:cs typeface="Arial"/>
              </a:rPr>
              <a:t>Procedure </a:t>
            </a:r>
            <a:r>
              <a:rPr dirty="0" sz="1100" spc="-55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dirty="0" sz="1100" spc="-165">
                <a:solidFill>
                  <a:srgbClr val="00AFEF"/>
                </a:solidFill>
                <a:latin typeface="Arial"/>
                <a:cs typeface="Arial"/>
              </a:rPr>
              <a:t>SSI </a:t>
            </a:r>
            <a:r>
              <a:rPr dirty="0" sz="1100" spc="-55">
                <a:latin typeface="Arial"/>
                <a:cs typeface="Arial"/>
              </a:rPr>
              <a:t>Surveillance </a:t>
            </a:r>
            <a:r>
              <a:rPr dirty="0" sz="1100" spc="-30">
                <a:latin typeface="Arial"/>
                <a:cs typeface="Arial"/>
              </a:rPr>
              <a:t>Methods </a:t>
            </a:r>
            <a:r>
              <a:rPr dirty="0" sz="1100" spc="-70">
                <a:latin typeface="Arial"/>
                <a:cs typeface="Arial"/>
              </a:rPr>
              <a:t>Survey, 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61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704" y="685800"/>
            <a:ext cx="927100" cy="12700"/>
          </a:xfrm>
          <a:custGeom>
            <a:avLst/>
            <a:gdLst/>
            <a:ahLst/>
            <a:cxnLst/>
            <a:rect l="l" t="t" r="r" b="b"/>
            <a:pathLst>
              <a:path w="927100" h="12700">
                <a:moveTo>
                  <a:pt x="0" y="12192"/>
                </a:moveTo>
                <a:lnTo>
                  <a:pt x="926591" y="12192"/>
                </a:lnTo>
                <a:lnTo>
                  <a:pt x="9265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3438" y="691895"/>
            <a:ext cx="5142865" cy="0"/>
          </a:xfrm>
          <a:custGeom>
            <a:avLst/>
            <a:gdLst/>
            <a:ahLst/>
            <a:cxnLst/>
            <a:rect l="l" t="t" r="r" b="b"/>
            <a:pathLst>
              <a:path w="5142865" h="0">
                <a:moveTo>
                  <a:pt x="0" y="0"/>
                </a:moveTo>
                <a:lnTo>
                  <a:pt x="514286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704" y="697941"/>
            <a:ext cx="925194" cy="640715"/>
          </a:xfrm>
          <a:custGeom>
            <a:avLst/>
            <a:gdLst/>
            <a:ahLst/>
            <a:cxnLst/>
            <a:rect l="l" t="t" r="r" b="b"/>
            <a:pathLst>
              <a:path w="925194" h="640715">
                <a:moveTo>
                  <a:pt x="0" y="640384"/>
                </a:moveTo>
                <a:lnTo>
                  <a:pt x="925068" y="640384"/>
                </a:lnTo>
                <a:lnTo>
                  <a:pt x="925068" y="0"/>
                </a:lnTo>
                <a:lnTo>
                  <a:pt x="0" y="0"/>
                </a:lnTo>
                <a:lnTo>
                  <a:pt x="0" y="64038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3284" y="697991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3284" y="853439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3284" y="1008837"/>
            <a:ext cx="789940" cy="156210"/>
          </a:xfrm>
          <a:custGeom>
            <a:avLst/>
            <a:gdLst/>
            <a:ahLst/>
            <a:cxnLst/>
            <a:rect l="l" t="t" r="r" b="b"/>
            <a:pathLst>
              <a:path w="789939" h="156209">
                <a:moveTo>
                  <a:pt x="0" y="155752"/>
                </a:moveTo>
                <a:lnTo>
                  <a:pt x="789432" y="155752"/>
                </a:lnTo>
                <a:lnTo>
                  <a:pt x="789432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70584" y="679196"/>
            <a:ext cx="704850" cy="4889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dirty="0" sz="1000" spc="-5" b="1">
                <a:latin typeface="Trebuchet MS"/>
                <a:cs typeface="Trebuchet MS"/>
              </a:rPr>
              <a:t>IND</a:t>
            </a:r>
            <a:r>
              <a:rPr dirty="0" sz="1000" spc="-5" b="1">
                <a:latin typeface="Trebuchet MS"/>
                <a:cs typeface="Trebuchet MS"/>
              </a:rPr>
              <a:t>W</a:t>
            </a: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-135" b="1">
                <a:latin typeface="Trebuchet MS"/>
                <a:cs typeface="Trebuchet MS"/>
              </a:rPr>
              <a:t>L</a:t>
            </a:r>
            <a:r>
              <a:rPr dirty="0" sz="1000" spc="-130" b="1">
                <a:latin typeface="Trebuchet MS"/>
                <a:cs typeface="Trebuchet MS"/>
              </a:rPr>
              <a:t>L</a:t>
            </a:r>
            <a:r>
              <a:rPr dirty="0" sz="1000" spc="-20" b="1">
                <a:latin typeface="Trebuchet MS"/>
                <a:cs typeface="Trebuchet MS"/>
              </a:rPr>
              <a:t>ING  </a:t>
            </a:r>
            <a:r>
              <a:rPr dirty="0" sz="1000" spc="-40" b="1">
                <a:latin typeface="Trebuchet MS"/>
                <a:cs typeface="Trebuchet MS"/>
              </a:rPr>
              <a:t>URINARY  </a:t>
            </a:r>
            <a:r>
              <a:rPr dirty="0" sz="1000" spc="-65" b="1">
                <a:latin typeface="Trebuchet MS"/>
                <a:cs typeface="Trebuchet MS"/>
              </a:rPr>
              <a:t>CATHETER*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9722" y="697941"/>
            <a:ext cx="5156835" cy="640715"/>
          </a:xfrm>
          <a:custGeom>
            <a:avLst/>
            <a:gdLst/>
            <a:ahLst/>
            <a:cxnLst/>
            <a:rect l="l" t="t" r="r" b="b"/>
            <a:pathLst>
              <a:path w="5156834" h="640715">
                <a:moveTo>
                  <a:pt x="0" y="640384"/>
                </a:moveTo>
                <a:lnTo>
                  <a:pt x="5156581" y="640384"/>
                </a:lnTo>
                <a:lnTo>
                  <a:pt x="5156581" y="0"/>
                </a:lnTo>
                <a:lnTo>
                  <a:pt x="0" y="0"/>
                </a:lnTo>
                <a:lnTo>
                  <a:pt x="0" y="64038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08301" y="697991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08301" y="853439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08301" y="1008837"/>
            <a:ext cx="5019675" cy="156210"/>
          </a:xfrm>
          <a:custGeom>
            <a:avLst/>
            <a:gdLst/>
            <a:ahLst/>
            <a:cxnLst/>
            <a:rect l="l" t="t" r="r" b="b"/>
            <a:pathLst>
              <a:path w="5019675" h="156209">
                <a:moveTo>
                  <a:pt x="0" y="155752"/>
                </a:moveTo>
                <a:lnTo>
                  <a:pt x="5019421" y="155752"/>
                </a:lnTo>
                <a:lnTo>
                  <a:pt x="5019421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08301" y="1164589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95601" y="679196"/>
            <a:ext cx="4871085" cy="643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55">
                <a:latin typeface="Arial"/>
                <a:cs typeface="Arial"/>
              </a:rPr>
              <a:t>Drainage </a:t>
            </a:r>
            <a:r>
              <a:rPr dirty="0" sz="1000" spc="-20">
                <a:latin typeface="Arial"/>
                <a:cs typeface="Arial"/>
              </a:rPr>
              <a:t>tube </a:t>
            </a:r>
            <a:r>
              <a:rPr dirty="0" sz="1000" spc="-30">
                <a:latin typeface="Arial"/>
                <a:cs typeface="Arial"/>
              </a:rPr>
              <a:t>inserted </a:t>
            </a:r>
            <a:r>
              <a:rPr dirty="0" sz="1000" spc="-25">
                <a:latin typeface="Arial"/>
                <a:cs typeface="Arial"/>
              </a:rPr>
              <a:t>through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20">
                <a:latin typeface="Arial"/>
                <a:cs typeface="Arial"/>
              </a:rPr>
              <a:t>urethra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25">
                <a:latin typeface="Arial"/>
                <a:cs typeface="Arial"/>
              </a:rPr>
              <a:t>urinary </a:t>
            </a:r>
            <a:r>
              <a:rPr dirty="0" sz="1000" spc="-35">
                <a:latin typeface="Arial"/>
                <a:cs typeface="Arial"/>
              </a:rPr>
              <a:t>bladder, </a:t>
            </a:r>
            <a:r>
              <a:rPr dirty="0" sz="1000">
                <a:latin typeface="Arial"/>
                <a:cs typeface="Arial"/>
              </a:rPr>
              <a:t>left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50">
                <a:latin typeface="Arial"/>
                <a:cs typeface="Arial"/>
              </a:rPr>
              <a:t>place, and  </a:t>
            </a:r>
            <a:r>
              <a:rPr dirty="0" sz="1000" spc="-40">
                <a:latin typeface="Arial"/>
                <a:cs typeface="Arial"/>
              </a:rPr>
              <a:t>connected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45">
                <a:latin typeface="Arial"/>
                <a:cs typeface="Arial"/>
              </a:rPr>
              <a:t>drainage </a:t>
            </a:r>
            <a:r>
              <a:rPr dirty="0" sz="1000" spc="-60">
                <a:latin typeface="Arial"/>
                <a:cs typeface="Arial"/>
              </a:rPr>
              <a:t>bag. Also </a:t>
            </a:r>
            <a:r>
              <a:rPr dirty="0" sz="1000" spc="-40">
                <a:latin typeface="Arial"/>
                <a:cs typeface="Arial"/>
              </a:rPr>
              <a:t>called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60">
                <a:latin typeface="Arial"/>
                <a:cs typeface="Arial"/>
              </a:rPr>
              <a:t>Foley </a:t>
            </a:r>
            <a:r>
              <a:rPr dirty="0" sz="1000" spc="-25">
                <a:latin typeface="Arial"/>
                <a:cs typeface="Arial"/>
              </a:rPr>
              <a:t>catheter. </a:t>
            </a:r>
            <a:r>
              <a:rPr dirty="0" sz="1000" spc="-40">
                <a:latin typeface="Arial"/>
                <a:cs typeface="Arial"/>
              </a:rPr>
              <a:t>May </a:t>
            </a:r>
            <a:r>
              <a:rPr dirty="0" sz="1000" spc="-45">
                <a:latin typeface="Arial"/>
                <a:cs typeface="Arial"/>
              </a:rPr>
              <a:t>be </a:t>
            </a:r>
            <a:r>
              <a:rPr dirty="0" sz="1000" spc="-65">
                <a:latin typeface="Arial"/>
                <a:cs typeface="Arial"/>
              </a:rPr>
              <a:t>used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45">
                <a:latin typeface="Arial"/>
                <a:cs typeface="Arial"/>
              </a:rPr>
              <a:t>drainage </a:t>
            </a:r>
            <a:r>
              <a:rPr dirty="0" sz="1000" spc="-15">
                <a:latin typeface="Arial"/>
                <a:cs typeface="Arial"/>
              </a:rPr>
              <a:t>and/or  irrigation. </a:t>
            </a:r>
            <a:r>
              <a:rPr dirty="0" sz="1000" spc="-75">
                <a:latin typeface="Arial"/>
                <a:cs typeface="Arial"/>
              </a:rPr>
              <a:t>Excludes </a:t>
            </a:r>
            <a:r>
              <a:rPr dirty="0" sz="1000" spc="-45">
                <a:latin typeface="Arial"/>
                <a:cs typeface="Arial"/>
              </a:rPr>
              <a:t>condom </a:t>
            </a:r>
            <a:r>
              <a:rPr dirty="0" sz="1000" spc="-35">
                <a:latin typeface="Arial"/>
                <a:cs typeface="Arial"/>
              </a:rPr>
              <a:t>catheters, </a:t>
            </a:r>
            <a:r>
              <a:rPr dirty="0" sz="1000" spc="-25">
                <a:latin typeface="Arial"/>
                <a:cs typeface="Arial"/>
              </a:rPr>
              <a:t>straight in-and-out </a:t>
            </a:r>
            <a:r>
              <a:rPr dirty="0" sz="1000" spc="-35">
                <a:latin typeface="Arial"/>
                <a:cs typeface="Arial"/>
              </a:rPr>
              <a:t>catheters, nephrostomy </a:t>
            </a:r>
            <a:r>
              <a:rPr dirty="0" sz="1000" spc="-40">
                <a:latin typeface="Arial"/>
                <a:cs typeface="Arial"/>
              </a:rPr>
              <a:t>tubes, </a:t>
            </a:r>
            <a:r>
              <a:rPr dirty="0" sz="1000" spc="-50">
                <a:latin typeface="Arial"/>
                <a:cs typeface="Arial"/>
              </a:rPr>
              <a:t>and  </a:t>
            </a:r>
            <a:r>
              <a:rPr dirty="0" sz="1000" spc="-45">
                <a:latin typeface="Arial"/>
                <a:cs typeface="Arial"/>
              </a:rPr>
              <a:t>suprapubic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catheters.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0584" y="1319529"/>
            <a:ext cx="594995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60" b="1">
                <a:latin typeface="Trebuchet MS"/>
                <a:cs typeface="Trebuchet MS"/>
              </a:rPr>
              <a:t>INF</a:t>
            </a:r>
            <a:r>
              <a:rPr dirty="0" sz="1000" spc="-75" b="1">
                <a:latin typeface="Trebuchet MS"/>
                <a:cs typeface="Trebuchet MS"/>
              </a:rPr>
              <a:t>E</a:t>
            </a:r>
            <a:r>
              <a:rPr dirty="0" sz="1000" spc="-110" b="1">
                <a:latin typeface="Trebuchet MS"/>
                <a:cs typeface="Trebuchet MS"/>
              </a:rPr>
              <a:t>C</a:t>
            </a:r>
            <a:r>
              <a:rPr dirty="0" sz="1000" spc="-95" b="1">
                <a:latin typeface="Trebuchet MS"/>
                <a:cs typeface="Trebuchet MS"/>
              </a:rPr>
              <a:t>T</a:t>
            </a:r>
            <a:r>
              <a:rPr dirty="0" sz="1000" spc="-15" b="1">
                <a:latin typeface="Trebuchet MS"/>
                <a:cs typeface="Trebuchet MS"/>
              </a:rPr>
              <a:t>I</a:t>
            </a:r>
            <a:r>
              <a:rPr dirty="0" sz="1000" spc="-40" b="1">
                <a:latin typeface="Trebuchet MS"/>
                <a:cs typeface="Trebuchet MS"/>
              </a:rPr>
              <a:t>O</a:t>
            </a:r>
            <a:r>
              <a:rPr dirty="0" sz="1000" spc="-10" b="1">
                <a:latin typeface="Trebuchet MS"/>
                <a:cs typeface="Trebuchet MS"/>
              </a:rPr>
              <a:t>N  </a:t>
            </a:r>
            <a:r>
              <a:rPr dirty="0" sz="1000" spc="-10" b="1">
                <a:latin typeface="Trebuchet MS"/>
                <a:cs typeface="Trebuchet MS"/>
              </a:rPr>
              <a:t>WINDOW  </a:t>
            </a:r>
            <a:r>
              <a:rPr dirty="0" sz="1000" spc="-45" b="1">
                <a:latin typeface="Trebuchet MS"/>
                <a:cs typeface="Trebuchet MS"/>
              </a:rPr>
              <a:t>PERIOD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5601" y="1319529"/>
            <a:ext cx="500888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90">
                <a:latin typeface="Arial"/>
                <a:cs typeface="Arial"/>
              </a:rPr>
              <a:t>Seven </a:t>
            </a:r>
            <a:r>
              <a:rPr dirty="0" sz="1000" spc="-70">
                <a:latin typeface="Arial"/>
                <a:cs typeface="Arial"/>
              </a:rPr>
              <a:t>days </a:t>
            </a:r>
            <a:r>
              <a:rPr dirty="0" sz="1000" spc="-30">
                <a:latin typeface="Arial"/>
                <a:cs typeface="Arial"/>
              </a:rPr>
              <a:t>during which </a:t>
            </a:r>
            <a:r>
              <a:rPr dirty="0" sz="1000" spc="-25">
                <a:latin typeface="Arial"/>
                <a:cs typeface="Arial"/>
              </a:rPr>
              <a:t>all </a:t>
            </a:r>
            <a:r>
              <a:rPr dirty="0" sz="1000" spc="-35">
                <a:latin typeface="Arial"/>
                <a:cs typeface="Arial"/>
              </a:rPr>
              <a:t>site-specific </a:t>
            </a:r>
            <a:r>
              <a:rPr dirty="0" sz="1000" spc="-20">
                <a:latin typeface="Arial"/>
                <a:cs typeface="Arial"/>
              </a:rPr>
              <a:t>infection criteria </a:t>
            </a:r>
            <a:r>
              <a:rPr dirty="0" sz="1000" spc="-35">
                <a:latin typeface="Arial"/>
                <a:cs typeface="Arial"/>
              </a:rPr>
              <a:t>must </a:t>
            </a:r>
            <a:r>
              <a:rPr dirty="0" sz="1000" spc="-50">
                <a:latin typeface="Arial"/>
                <a:cs typeface="Arial"/>
              </a:rPr>
              <a:t>be </a:t>
            </a:r>
            <a:r>
              <a:rPr dirty="0" sz="1000" spc="-20">
                <a:latin typeface="Arial"/>
                <a:cs typeface="Arial"/>
              </a:rPr>
              <a:t>met. </a:t>
            </a:r>
            <a:r>
              <a:rPr dirty="0" sz="1000" spc="10">
                <a:latin typeface="Arial"/>
                <a:cs typeface="Arial"/>
              </a:rPr>
              <a:t>It </a:t>
            </a:r>
            <a:r>
              <a:rPr dirty="0" sz="1000" spc="-45">
                <a:latin typeface="Arial"/>
                <a:cs typeface="Arial"/>
              </a:rPr>
              <a:t>includes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55">
                <a:latin typeface="Arial"/>
                <a:cs typeface="Arial"/>
              </a:rPr>
              <a:t>day </a:t>
            </a:r>
            <a:r>
              <a:rPr dirty="0" sz="1000" spc="-15">
                <a:latin typeface="Arial"/>
                <a:cs typeface="Arial"/>
              </a:rPr>
              <a:t>the  </a:t>
            </a:r>
            <a:r>
              <a:rPr dirty="0" sz="1000" spc="-5">
                <a:latin typeface="Arial"/>
                <a:cs typeface="Arial"/>
              </a:rPr>
              <a:t>first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positive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diagnostic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test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65">
                <a:latin typeface="Arial"/>
                <a:cs typeface="Arial"/>
              </a:rPr>
              <a:t>used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as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an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element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site-specific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criterion,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was  </a:t>
            </a:r>
            <a:r>
              <a:rPr dirty="0" sz="1000" spc="-30">
                <a:latin typeface="Arial"/>
                <a:cs typeface="Arial"/>
              </a:rPr>
              <a:t>obtained,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55">
                <a:latin typeface="Arial"/>
                <a:cs typeface="Arial"/>
              </a:rPr>
              <a:t>3 </a:t>
            </a:r>
            <a:r>
              <a:rPr dirty="0" sz="1000" spc="-45">
                <a:latin typeface="Arial"/>
                <a:cs typeface="Arial"/>
              </a:rPr>
              <a:t>calendar </a:t>
            </a:r>
            <a:r>
              <a:rPr dirty="0" sz="1000" spc="-70">
                <a:latin typeface="Arial"/>
                <a:cs typeface="Arial"/>
              </a:rPr>
              <a:t>days </a:t>
            </a:r>
            <a:r>
              <a:rPr dirty="0" sz="1000" spc="-30">
                <a:latin typeface="Arial"/>
                <a:cs typeface="Arial"/>
              </a:rPr>
              <a:t>before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55">
                <a:latin typeface="Arial"/>
                <a:cs typeface="Arial"/>
              </a:rPr>
              <a:t>3 </a:t>
            </a:r>
            <a:r>
              <a:rPr dirty="0" sz="1000" spc="-45">
                <a:latin typeface="Arial"/>
                <a:cs typeface="Arial"/>
              </a:rPr>
              <a:t>calendar </a:t>
            </a:r>
            <a:r>
              <a:rPr dirty="0" sz="1000" spc="-70">
                <a:latin typeface="Arial"/>
                <a:cs typeface="Arial"/>
              </a:rPr>
              <a:t>days</a:t>
            </a:r>
            <a:r>
              <a:rPr dirty="0" sz="1000" spc="-2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after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4704" y="1922017"/>
            <a:ext cx="925194" cy="365760"/>
          </a:xfrm>
          <a:custGeom>
            <a:avLst/>
            <a:gdLst/>
            <a:ahLst/>
            <a:cxnLst/>
            <a:rect l="l" t="t" r="r" b="b"/>
            <a:pathLst>
              <a:path w="925194" h="365760">
                <a:moveTo>
                  <a:pt x="0" y="365759"/>
                </a:moveTo>
                <a:lnTo>
                  <a:pt x="925068" y="365759"/>
                </a:lnTo>
                <a:lnTo>
                  <a:pt x="925068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3284" y="1922017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3284" y="2077466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5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83284" y="1903222"/>
            <a:ext cx="57848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>
              <a:lnSpc>
                <a:spcPct val="102000"/>
              </a:lnSpc>
              <a:spcBef>
                <a:spcPts val="70"/>
              </a:spcBef>
            </a:pPr>
            <a:r>
              <a:rPr dirty="0" sz="1000" spc="-30" b="1">
                <a:latin typeface="Trebuchet MS"/>
                <a:cs typeface="Trebuchet MS"/>
              </a:rPr>
              <a:t>INP</a:t>
            </a:r>
            <a:r>
              <a:rPr dirty="0" sz="1000" spc="-40" b="1">
                <a:latin typeface="Trebuchet MS"/>
                <a:cs typeface="Trebuchet MS"/>
              </a:rPr>
              <a:t>A</a:t>
            </a:r>
            <a:r>
              <a:rPr dirty="0" sz="1000" spc="-100" b="1">
                <a:latin typeface="Trebuchet MS"/>
                <a:cs typeface="Trebuchet MS"/>
              </a:rPr>
              <a:t>T</a:t>
            </a:r>
            <a:r>
              <a:rPr dirty="0" sz="1000" spc="-40" b="1">
                <a:latin typeface="Trebuchet MS"/>
                <a:cs typeface="Trebuchet MS"/>
              </a:rPr>
              <a:t>I</a:t>
            </a: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-15" b="1">
                <a:latin typeface="Trebuchet MS"/>
                <a:cs typeface="Trebuchet MS"/>
              </a:rPr>
              <a:t>N</a:t>
            </a:r>
            <a:r>
              <a:rPr dirty="0" sz="1000" spc="-80" b="1">
                <a:latin typeface="Trebuchet MS"/>
                <a:cs typeface="Trebuchet MS"/>
              </a:rPr>
              <a:t>T  </a:t>
            </a:r>
            <a:r>
              <a:rPr dirty="0" sz="1000" spc="-50" b="1">
                <a:latin typeface="Trebuchet MS"/>
                <a:cs typeface="Trebuchet MS"/>
              </a:rPr>
              <a:t>S</a:t>
            </a:r>
            <a:r>
              <a:rPr dirty="0" sz="1000" spc="-55" b="1">
                <a:latin typeface="Trebuchet MS"/>
                <a:cs typeface="Trebuchet MS"/>
              </a:rPr>
              <a:t>URG</a:t>
            </a:r>
            <a:r>
              <a:rPr dirty="0" sz="1000" spc="-50" b="1">
                <a:latin typeface="Trebuchet MS"/>
                <a:cs typeface="Trebuchet MS"/>
              </a:rPr>
              <a:t>E</a:t>
            </a:r>
            <a:r>
              <a:rPr dirty="0" sz="1000" spc="-45" b="1">
                <a:latin typeface="Trebuchet MS"/>
                <a:cs typeface="Trebuchet MS"/>
              </a:rPr>
              <a:t>R</a:t>
            </a:r>
            <a:r>
              <a:rPr dirty="0" sz="1000" spc="-105" b="1">
                <a:latin typeface="Trebuchet MS"/>
                <a:cs typeface="Trebuchet MS"/>
              </a:rPr>
              <a:t>Y</a:t>
            </a:r>
            <a:r>
              <a:rPr dirty="0" sz="1000" spc="60" b="1">
                <a:latin typeface="Trebuchet MS"/>
                <a:cs typeface="Trebuchet MS"/>
              </a:rPr>
              <a:t>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39722" y="1922017"/>
            <a:ext cx="5156835" cy="365760"/>
          </a:xfrm>
          <a:custGeom>
            <a:avLst/>
            <a:gdLst/>
            <a:ahLst/>
            <a:cxnLst/>
            <a:rect l="l" t="t" r="r" b="b"/>
            <a:pathLst>
              <a:path w="5156834" h="365760">
                <a:moveTo>
                  <a:pt x="0" y="365759"/>
                </a:moveTo>
                <a:lnTo>
                  <a:pt x="5156581" y="365759"/>
                </a:lnTo>
                <a:lnTo>
                  <a:pt x="5156581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08301" y="1922017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08301" y="1903222"/>
            <a:ext cx="45256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65">
                <a:latin typeface="Arial"/>
                <a:cs typeface="Arial"/>
              </a:rPr>
              <a:t>Surgery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15">
                <a:latin typeface="Arial"/>
                <a:cs typeface="Arial"/>
              </a:rPr>
              <a:t>patient </a:t>
            </a:r>
            <a:r>
              <a:rPr dirty="0" sz="1000" spc="-55">
                <a:latin typeface="Arial"/>
                <a:cs typeface="Arial"/>
              </a:rPr>
              <a:t>whose </a:t>
            </a:r>
            <a:r>
              <a:rPr dirty="0" sz="1000" spc="-30">
                <a:latin typeface="Arial"/>
                <a:cs typeface="Arial"/>
              </a:rPr>
              <a:t>date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50">
                <a:latin typeface="Arial"/>
                <a:cs typeface="Arial"/>
              </a:rPr>
              <a:t>admission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-10">
                <a:latin typeface="Arial"/>
                <a:cs typeface="Arial"/>
              </a:rPr>
              <a:t>different </a:t>
            </a:r>
            <a:r>
              <a:rPr dirty="0" sz="1000" spc="-5">
                <a:latin typeface="Arial"/>
                <a:cs typeface="Arial"/>
              </a:rPr>
              <a:t>from </a:t>
            </a:r>
            <a:r>
              <a:rPr dirty="0" sz="1000" spc="-30">
                <a:latin typeface="Arial"/>
                <a:cs typeface="Arial"/>
              </a:rPr>
              <a:t>date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13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discharge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0584" y="2268981"/>
            <a:ext cx="68643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60" b="1">
                <a:latin typeface="Trebuchet MS"/>
                <a:cs typeface="Trebuchet MS"/>
              </a:rPr>
              <a:t>INTERNAL  </a:t>
            </a:r>
            <a:r>
              <a:rPr dirty="0" sz="1000" spc="-40" b="1">
                <a:latin typeface="Trebuchet MS"/>
                <a:cs typeface="Trebuchet MS"/>
              </a:rPr>
              <a:t>VA</a:t>
            </a:r>
            <a:r>
              <a:rPr dirty="0" sz="1000" spc="-100" b="1">
                <a:latin typeface="Trebuchet MS"/>
                <a:cs typeface="Trebuchet MS"/>
              </a:rPr>
              <a:t>L</a:t>
            </a:r>
            <a:r>
              <a:rPr dirty="0" sz="1000" spc="-45" b="1">
                <a:latin typeface="Trebuchet MS"/>
                <a:cs typeface="Trebuchet MS"/>
              </a:rPr>
              <a:t>I</a:t>
            </a:r>
            <a:r>
              <a:rPr dirty="0" sz="1000" spc="-20" b="1">
                <a:latin typeface="Trebuchet MS"/>
                <a:cs typeface="Trebuchet MS"/>
              </a:rPr>
              <a:t>D</a:t>
            </a:r>
            <a:r>
              <a:rPr dirty="0" sz="1000" spc="-25" b="1">
                <a:latin typeface="Trebuchet MS"/>
                <a:cs typeface="Trebuchet MS"/>
              </a:rPr>
              <a:t>A</a:t>
            </a:r>
            <a:r>
              <a:rPr dirty="0" sz="1000" spc="-60" b="1">
                <a:latin typeface="Trebuchet MS"/>
                <a:cs typeface="Trebuchet MS"/>
              </a:rPr>
              <a:t>TIO</a:t>
            </a:r>
            <a:r>
              <a:rPr dirty="0" sz="1000" spc="-15" b="1"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95601" y="2268981"/>
            <a:ext cx="45161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latin typeface="Arial"/>
                <a:cs typeface="Arial"/>
              </a:rPr>
              <a:t>Active </a:t>
            </a:r>
            <a:r>
              <a:rPr dirty="0" sz="1000" spc="-15">
                <a:latin typeface="Arial"/>
                <a:cs typeface="Arial"/>
              </a:rPr>
              <a:t>efforts </a:t>
            </a:r>
            <a:r>
              <a:rPr dirty="0" sz="1000" spc="-45">
                <a:latin typeface="Arial"/>
                <a:cs typeface="Arial"/>
              </a:rPr>
              <a:t>by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0">
                <a:latin typeface="Arial"/>
                <a:cs typeface="Arial"/>
              </a:rPr>
              <a:t>reporting </a:t>
            </a:r>
            <a:r>
              <a:rPr dirty="0" sz="1000" spc="-15">
                <a:latin typeface="Arial"/>
                <a:cs typeface="Arial"/>
              </a:rPr>
              <a:t>facility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70">
                <a:latin typeface="Arial"/>
                <a:cs typeface="Arial"/>
              </a:rPr>
              <a:t>assure </a:t>
            </a:r>
            <a:r>
              <a:rPr dirty="0" sz="1000" spc="-50">
                <a:latin typeface="Arial"/>
                <a:cs typeface="Arial"/>
              </a:rPr>
              <a:t>completeness and </a:t>
            </a:r>
            <a:r>
              <a:rPr dirty="0" sz="1000" spc="-60">
                <a:latin typeface="Arial"/>
                <a:cs typeface="Arial"/>
              </a:rPr>
              <a:t>accuracy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120">
                <a:latin typeface="Arial"/>
                <a:cs typeface="Arial"/>
              </a:rPr>
              <a:t>NHSN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72716" y="2653538"/>
            <a:ext cx="67310" cy="155575"/>
          </a:xfrm>
          <a:custGeom>
            <a:avLst/>
            <a:gdLst/>
            <a:ahLst/>
            <a:cxnLst/>
            <a:rect l="l" t="t" r="r" b="b"/>
            <a:pathLst>
              <a:path w="67310" h="155575">
                <a:moveTo>
                  <a:pt x="0" y="155448"/>
                </a:moveTo>
                <a:lnTo>
                  <a:pt x="67056" y="155448"/>
                </a:lnTo>
                <a:lnTo>
                  <a:pt x="6705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14704" y="2653538"/>
            <a:ext cx="68580" cy="155575"/>
          </a:xfrm>
          <a:custGeom>
            <a:avLst/>
            <a:gdLst/>
            <a:ahLst/>
            <a:cxnLst/>
            <a:rect l="l" t="t" r="r" b="b"/>
            <a:pathLst>
              <a:path w="68580" h="155575">
                <a:moveTo>
                  <a:pt x="0" y="155448"/>
                </a:moveTo>
                <a:lnTo>
                  <a:pt x="68580" y="155448"/>
                </a:lnTo>
                <a:lnTo>
                  <a:pt x="6858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83284" y="2653538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70584" y="2634741"/>
            <a:ext cx="1263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 b="1">
                <a:latin typeface="Trebuchet MS"/>
                <a:cs typeface="Trebuchet MS"/>
              </a:rPr>
              <a:t>IP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27722" y="2653538"/>
            <a:ext cx="68580" cy="155575"/>
          </a:xfrm>
          <a:custGeom>
            <a:avLst/>
            <a:gdLst/>
            <a:ahLst/>
            <a:cxnLst/>
            <a:rect l="l" t="t" r="r" b="b"/>
            <a:pathLst>
              <a:path w="68579" h="155575">
                <a:moveTo>
                  <a:pt x="0" y="155448"/>
                </a:moveTo>
                <a:lnTo>
                  <a:pt x="68579" y="155448"/>
                </a:lnTo>
                <a:lnTo>
                  <a:pt x="6857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39722" y="2653538"/>
            <a:ext cx="68580" cy="155575"/>
          </a:xfrm>
          <a:custGeom>
            <a:avLst/>
            <a:gdLst/>
            <a:ahLst/>
            <a:cxnLst/>
            <a:rect l="l" t="t" r="r" b="b"/>
            <a:pathLst>
              <a:path w="68580" h="155575">
                <a:moveTo>
                  <a:pt x="0" y="155448"/>
                </a:moveTo>
                <a:lnTo>
                  <a:pt x="68579" y="155448"/>
                </a:lnTo>
                <a:lnTo>
                  <a:pt x="6857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08301" y="2653538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895601" y="2634741"/>
            <a:ext cx="11995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Arial"/>
                <a:cs typeface="Arial"/>
              </a:rPr>
              <a:t>Infection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preventionist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0584" y="2791714"/>
            <a:ext cx="121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5" b="1">
                <a:latin typeface="Trebuchet MS"/>
                <a:cs typeface="Trebuchet MS"/>
              </a:rPr>
              <a:t>IT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95601" y="2791714"/>
            <a:ext cx="1242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Arial"/>
                <a:cs typeface="Arial"/>
              </a:rPr>
              <a:t>Information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technology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4704" y="2982798"/>
            <a:ext cx="925194" cy="366395"/>
          </a:xfrm>
          <a:custGeom>
            <a:avLst/>
            <a:gdLst/>
            <a:ahLst/>
            <a:cxnLst/>
            <a:rect l="l" t="t" r="r" b="b"/>
            <a:pathLst>
              <a:path w="925194" h="366395">
                <a:moveTo>
                  <a:pt x="0" y="366064"/>
                </a:moveTo>
                <a:lnTo>
                  <a:pt x="925068" y="366064"/>
                </a:lnTo>
                <a:lnTo>
                  <a:pt x="925068" y="0"/>
                </a:lnTo>
                <a:lnTo>
                  <a:pt x="0" y="0"/>
                </a:lnTo>
                <a:lnTo>
                  <a:pt x="0" y="3660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83284" y="2982798"/>
            <a:ext cx="789940" cy="282575"/>
          </a:xfrm>
          <a:custGeom>
            <a:avLst/>
            <a:gdLst/>
            <a:ahLst/>
            <a:cxnLst/>
            <a:rect l="l" t="t" r="r" b="b"/>
            <a:pathLst>
              <a:path w="789939" h="282575">
                <a:moveTo>
                  <a:pt x="0" y="282244"/>
                </a:moveTo>
                <a:lnTo>
                  <a:pt x="789432" y="282244"/>
                </a:lnTo>
                <a:lnTo>
                  <a:pt x="789432" y="0"/>
                </a:lnTo>
                <a:lnTo>
                  <a:pt x="0" y="0"/>
                </a:lnTo>
                <a:lnTo>
                  <a:pt x="0" y="2822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70584" y="2965450"/>
            <a:ext cx="7131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 b="1">
                <a:latin typeface="Trebuchet MS"/>
                <a:cs typeface="Trebuchet MS"/>
              </a:rPr>
              <a:t>LabID</a:t>
            </a:r>
            <a:r>
              <a:rPr dirty="0" sz="1000" spc="-140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</a:rPr>
              <a:t>Event*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39722" y="2982798"/>
            <a:ext cx="5156835" cy="366395"/>
          </a:xfrm>
          <a:custGeom>
            <a:avLst/>
            <a:gdLst/>
            <a:ahLst/>
            <a:cxnLst/>
            <a:rect l="l" t="t" r="r" b="b"/>
            <a:pathLst>
              <a:path w="5156834" h="366395">
                <a:moveTo>
                  <a:pt x="0" y="366064"/>
                </a:moveTo>
                <a:lnTo>
                  <a:pt x="5156581" y="366064"/>
                </a:lnTo>
                <a:lnTo>
                  <a:pt x="5156581" y="0"/>
                </a:lnTo>
                <a:lnTo>
                  <a:pt x="0" y="0"/>
                </a:lnTo>
                <a:lnTo>
                  <a:pt x="0" y="3660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08301" y="2982722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908301" y="3136722"/>
            <a:ext cx="5019675" cy="212725"/>
          </a:xfrm>
          <a:custGeom>
            <a:avLst/>
            <a:gdLst/>
            <a:ahLst/>
            <a:cxnLst/>
            <a:rect l="l" t="t" r="r" b="b"/>
            <a:pathLst>
              <a:path w="5019675" h="212725">
                <a:moveTo>
                  <a:pt x="0" y="212140"/>
                </a:moveTo>
                <a:lnTo>
                  <a:pt x="5019421" y="212140"/>
                </a:lnTo>
                <a:lnTo>
                  <a:pt x="5019421" y="0"/>
                </a:lnTo>
                <a:lnTo>
                  <a:pt x="0" y="0"/>
                </a:lnTo>
                <a:lnTo>
                  <a:pt x="0" y="21214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95601" y="2963926"/>
            <a:ext cx="5025390" cy="3333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0"/>
              </a:spcBef>
            </a:pPr>
            <a:r>
              <a:rPr dirty="0" sz="1000" spc="-95">
                <a:latin typeface="Arial"/>
                <a:cs typeface="Arial"/>
              </a:rPr>
              <a:t>(NHSN) A </a:t>
            </a:r>
            <a:r>
              <a:rPr dirty="0" sz="1000" spc="-55">
                <a:latin typeface="Arial"/>
                <a:cs typeface="Arial"/>
              </a:rPr>
              <a:t>measure </a:t>
            </a:r>
            <a:r>
              <a:rPr dirty="0" sz="1000" spc="-40">
                <a:latin typeface="Arial"/>
                <a:cs typeface="Arial"/>
              </a:rPr>
              <a:t>developed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45">
                <a:latin typeface="Arial"/>
                <a:cs typeface="Arial"/>
              </a:rPr>
              <a:t>surveillance </a:t>
            </a:r>
            <a:r>
              <a:rPr dirty="0" sz="1000" spc="-55">
                <a:latin typeface="Arial"/>
                <a:cs typeface="Arial"/>
              </a:rPr>
              <a:t>using </a:t>
            </a:r>
            <a:r>
              <a:rPr dirty="0" sz="1000" spc="-25">
                <a:latin typeface="Arial"/>
                <a:cs typeface="Arial"/>
              </a:rPr>
              <a:t>laboratory </a:t>
            </a:r>
            <a:r>
              <a:rPr dirty="0" sz="1000" spc="-40">
                <a:latin typeface="Arial"/>
                <a:cs typeface="Arial"/>
              </a:rPr>
              <a:t>results </a:t>
            </a:r>
            <a:r>
              <a:rPr dirty="0" sz="1000" spc="-35">
                <a:latin typeface="Arial"/>
                <a:cs typeface="Arial"/>
              </a:rPr>
              <a:t>data </a:t>
            </a:r>
            <a:r>
              <a:rPr dirty="0" sz="1000">
                <a:latin typeface="Arial"/>
                <a:cs typeface="Arial"/>
              </a:rPr>
              <a:t>without </a:t>
            </a:r>
            <a:r>
              <a:rPr dirty="0" sz="1000" spc="-15">
                <a:latin typeface="Arial"/>
                <a:cs typeface="Arial"/>
              </a:rPr>
              <a:t>the  </a:t>
            </a:r>
            <a:r>
              <a:rPr dirty="0" sz="1000" spc="-25">
                <a:latin typeface="Arial"/>
                <a:cs typeface="Arial"/>
              </a:rPr>
              <a:t>requirement </a:t>
            </a:r>
            <a:r>
              <a:rPr dirty="0" sz="1000">
                <a:latin typeface="Arial"/>
                <a:cs typeface="Arial"/>
              </a:rPr>
              <a:t>for </a:t>
            </a:r>
            <a:r>
              <a:rPr dirty="0" sz="1000" spc="-45">
                <a:latin typeface="Arial"/>
                <a:cs typeface="Arial"/>
              </a:rPr>
              <a:t>extensive </a:t>
            </a:r>
            <a:r>
              <a:rPr dirty="0" sz="1000" spc="-30">
                <a:latin typeface="Arial"/>
                <a:cs typeface="Arial"/>
              </a:rPr>
              <a:t>clinical documentation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25">
                <a:latin typeface="Arial"/>
                <a:cs typeface="Arial"/>
              </a:rPr>
              <a:t>intended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easy </a:t>
            </a:r>
            <a:r>
              <a:rPr dirty="0" sz="1000" spc="-30">
                <a:latin typeface="Arial"/>
                <a:cs typeface="Arial"/>
              </a:rPr>
              <a:t>electronic</a:t>
            </a:r>
            <a:r>
              <a:rPr dirty="0" sz="1000" spc="-1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reporting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0584" y="3330066"/>
            <a:ext cx="6007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0" b="1">
                <a:latin typeface="Trebuchet MS"/>
                <a:cs typeface="Trebuchet MS"/>
              </a:rPr>
              <a:t>LCBI</a:t>
            </a:r>
            <a:r>
              <a:rPr dirty="0" sz="1000" spc="-125" b="1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</a:rPr>
              <a:t>1,2,3*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95601" y="3330066"/>
            <a:ext cx="31108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25">
                <a:latin typeface="Arial"/>
                <a:cs typeface="Arial"/>
              </a:rPr>
              <a:t>laboratory-confirmed </a:t>
            </a:r>
            <a:r>
              <a:rPr dirty="0" sz="1000" spc="-35">
                <a:latin typeface="Arial"/>
                <a:cs typeface="Arial"/>
              </a:rPr>
              <a:t>bloodstream </a:t>
            </a:r>
            <a:r>
              <a:rPr dirty="0" sz="1000" spc="-20">
                <a:latin typeface="Arial"/>
                <a:cs typeface="Arial"/>
              </a:rPr>
              <a:t>infection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criteria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772716" y="3522598"/>
            <a:ext cx="67310" cy="173990"/>
          </a:xfrm>
          <a:custGeom>
            <a:avLst/>
            <a:gdLst/>
            <a:ahLst/>
            <a:cxnLst/>
            <a:rect l="l" t="t" r="r" b="b"/>
            <a:pathLst>
              <a:path w="67310" h="173989">
                <a:moveTo>
                  <a:pt x="0" y="173736"/>
                </a:moveTo>
                <a:lnTo>
                  <a:pt x="67056" y="173736"/>
                </a:lnTo>
                <a:lnTo>
                  <a:pt x="67056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14704" y="3522598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6"/>
                </a:moveTo>
                <a:lnTo>
                  <a:pt x="68580" y="173736"/>
                </a:lnTo>
                <a:lnTo>
                  <a:pt x="68580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83284" y="3522598"/>
            <a:ext cx="789940" cy="173990"/>
          </a:xfrm>
          <a:custGeom>
            <a:avLst/>
            <a:gdLst/>
            <a:ahLst/>
            <a:cxnLst/>
            <a:rect l="l" t="t" r="r" b="b"/>
            <a:pathLst>
              <a:path w="789939" h="173989">
                <a:moveTo>
                  <a:pt x="0" y="173736"/>
                </a:moveTo>
                <a:lnTo>
                  <a:pt x="789432" y="173736"/>
                </a:lnTo>
                <a:lnTo>
                  <a:pt x="789432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970584" y="3505327"/>
            <a:ext cx="2971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0" b="1">
                <a:latin typeface="Trebuchet MS"/>
                <a:cs typeface="Trebuchet MS"/>
              </a:rPr>
              <a:t>L</a:t>
            </a:r>
            <a:r>
              <a:rPr dirty="0" sz="1000" spc="-85" b="1">
                <a:latin typeface="Trebuchet MS"/>
                <a:cs typeface="Trebuchet MS"/>
              </a:rPr>
              <a:t>D</a:t>
            </a:r>
            <a:r>
              <a:rPr dirty="0" sz="1000" spc="-55" b="1">
                <a:latin typeface="Trebuchet MS"/>
                <a:cs typeface="Trebuchet MS"/>
              </a:rPr>
              <a:t>R</a:t>
            </a:r>
            <a:r>
              <a:rPr dirty="0" sz="1000" spc="-60" b="1">
                <a:latin typeface="Trebuchet MS"/>
                <a:cs typeface="Trebuchet MS"/>
              </a:rPr>
              <a:t>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7722" y="3522598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79" h="173989">
                <a:moveTo>
                  <a:pt x="0" y="173736"/>
                </a:moveTo>
                <a:lnTo>
                  <a:pt x="68579" y="173736"/>
                </a:lnTo>
                <a:lnTo>
                  <a:pt x="68579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39722" y="3522598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6"/>
                </a:moveTo>
                <a:lnTo>
                  <a:pt x="68579" y="173736"/>
                </a:lnTo>
                <a:lnTo>
                  <a:pt x="68579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08301" y="3522598"/>
            <a:ext cx="5019675" cy="173990"/>
          </a:xfrm>
          <a:custGeom>
            <a:avLst/>
            <a:gdLst/>
            <a:ahLst/>
            <a:cxnLst/>
            <a:rect l="l" t="t" r="r" b="b"/>
            <a:pathLst>
              <a:path w="5019675" h="173989">
                <a:moveTo>
                  <a:pt x="0" y="173736"/>
                </a:moveTo>
                <a:lnTo>
                  <a:pt x="5019421" y="173736"/>
                </a:lnTo>
                <a:lnTo>
                  <a:pt x="501942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895601" y="3505327"/>
            <a:ext cx="4768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latin typeface="Arial"/>
                <a:cs typeface="Arial"/>
              </a:rPr>
              <a:t>Labor, </a:t>
            </a:r>
            <a:r>
              <a:rPr dirty="0" sz="1000" spc="-40">
                <a:latin typeface="Arial"/>
                <a:cs typeface="Arial"/>
              </a:rPr>
              <a:t>Delivery, </a:t>
            </a:r>
            <a:r>
              <a:rPr dirty="0" sz="1000" spc="-60">
                <a:latin typeface="Arial"/>
                <a:cs typeface="Arial"/>
              </a:rPr>
              <a:t>Recovery,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35">
                <a:latin typeface="Arial"/>
                <a:cs typeface="Arial"/>
              </a:rPr>
              <a:t>Post-partum,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5">
                <a:latin typeface="Arial"/>
                <a:cs typeface="Arial"/>
              </a:rPr>
              <a:t>type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120">
                <a:latin typeface="Arial"/>
                <a:cs typeface="Arial"/>
              </a:rPr>
              <a:t>NHSN </a:t>
            </a:r>
            <a:r>
              <a:rPr dirty="0" sz="1000" spc="-25">
                <a:latin typeface="Arial"/>
                <a:cs typeface="Arial"/>
              </a:rPr>
              <a:t>location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55">
                <a:latin typeface="Arial"/>
                <a:cs typeface="Arial"/>
              </a:rPr>
              <a:t>an </a:t>
            </a:r>
            <a:r>
              <a:rPr dirty="0" sz="1000" spc="-40">
                <a:latin typeface="Arial"/>
                <a:cs typeface="Arial"/>
              </a:rPr>
              <a:t>acute </a:t>
            </a:r>
            <a:r>
              <a:rPr dirty="0" sz="1000" spc="-55">
                <a:latin typeface="Arial"/>
                <a:cs typeface="Arial"/>
              </a:rPr>
              <a:t>care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facility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0584" y="3677539"/>
            <a:ext cx="22415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5" b="1">
                <a:latin typeface="Trebuchet MS"/>
                <a:cs typeface="Trebuchet MS"/>
              </a:rPr>
              <a:t>LOS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95601" y="3677539"/>
            <a:ext cx="10902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latin typeface="Arial"/>
                <a:cs typeface="Arial"/>
              </a:rPr>
              <a:t>Length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50">
                <a:latin typeface="Arial"/>
                <a:cs typeface="Arial"/>
              </a:rPr>
              <a:t>stay</a:t>
            </a:r>
            <a:r>
              <a:rPr dirty="0" sz="1000" spc="-1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(days)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14704" y="3870071"/>
            <a:ext cx="925194" cy="646430"/>
          </a:xfrm>
          <a:custGeom>
            <a:avLst/>
            <a:gdLst/>
            <a:ahLst/>
            <a:cxnLst/>
            <a:rect l="l" t="t" r="r" b="b"/>
            <a:pathLst>
              <a:path w="925194" h="646429">
                <a:moveTo>
                  <a:pt x="0" y="646176"/>
                </a:moveTo>
                <a:lnTo>
                  <a:pt x="925068" y="646176"/>
                </a:lnTo>
                <a:lnTo>
                  <a:pt x="92506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83284" y="3870071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83284" y="4025519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970584" y="3851275"/>
            <a:ext cx="508634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130" b="1">
                <a:latin typeface="Trebuchet MS"/>
                <a:cs typeface="Trebuchet MS"/>
              </a:rPr>
              <a:t>M</a:t>
            </a:r>
            <a:r>
              <a:rPr dirty="0" sz="1000" spc="-95" b="1">
                <a:latin typeface="Trebuchet MS"/>
                <a:cs typeface="Trebuchet MS"/>
              </a:rPr>
              <a:t>E</a:t>
            </a:r>
            <a:r>
              <a:rPr dirty="0" sz="1000" spc="-20" b="1">
                <a:latin typeface="Trebuchet MS"/>
                <a:cs typeface="Trebuchet MS"/>
              </a:rPr>
              <a:t>D</a:t>
            </a:r>
            <a:r>
              <a:rPr dirty="0" sz="1000" spc="-35" b="1">
                <a:latin typeface="Trebuchet MS"/>
                <a:cs typeface="Trebuchet MS"/>
              </a:rPr>
              <a:t>I</a:t>
            </a:r>
            <a:r>
              <a:rPr dirty="0" sz="1000" spc="-60" b="1">
                <a:latin typeface="Trebuchet MS"/>
                <a:cs typeface="Trebuchet MS"/>
              </a:rPr>
              <a:t>C</a:t>
            </a:r>
            <a:r>
              <a:rPr dirty="0" sz="1000" spc="-35" b="1">
                <a:latin typeface="Trebuchet MS"/>
                <a:cs typeface="Trebuchet MS"/>
              </a:rPr>
              <a:t>A</a:t>
            </a:r>
            <a:r>
              <a:rPr dirty="0" sz="1000" spc="-95" b="1">
                <a:latin typeface="Trebuchet MS"/>
                <a:cs typeface="Trebuchet MS"/>
              </a:rPr>
              <a:t>L  </a:t>
            </a:r>
            <a:r>
              <a:rPr dirty="0" sz="1000" spc="-60" b="1">
                <a:latin typeface="Trebuchet MS"/>
                <a:cs typeface="Trebuchet MS"/>
              </a:rPr>
              <a:t>RECORD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39722" y="3870071"/>
            <a:ext cx="5156835" cy="646430"/>
          </a:xfrm>
          <a:custGeom>
            <a:avLst/>
            <a:gdLst/>
            <a:ahLst/>
            <a:cxnLst/>
            <a:rect l="l" t="t" r="r" b="b"/>
            <a:pathLst>
              <a:path w="5156834" h="646429">
                <a:moveTo>
                  <a:pt x="0" y="646176"/>
                </a:moveTo>
                <a:lnTo>
                  <a:pt x="5156581" y="646176"/>
                </a:lnTo>
                <a:lnTo>
                  <a:pt x="5156581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08301" y="3870071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908301" y="4025519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908301" y="4180966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4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908301" y="4334890"/>
            <a:ext cx="5019675" cy="181610"/>
          </a:xfrm>
          <a:custGeom>
            <a:avLst/>
            <a:gdLst/>
            <a:ahLst/>
            <a:cxnLst/>
            <a:rect l="l" t="t" r="r" b="b"/>
            <a:pathLst>
              <a:path w="5019675" h="181610">
                <a:moveTo>
                  <a:pt x="0" y="181355"/>
                </a:moveTo>
                <a:lnTo>
                  <a:pt x="5019421" y="181355"/>
                </a:lnTo>
                <a:lnTo>
                  <a:pt x="5019421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895601" y="3851275"/>
            <a:ext cx="4975860" cy="6426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30">
                <a:latin typeface="Arial"/>
                <a:cs typeface="Arial"/>
              </a:rPr>
              <a:t>record </a:t>
            </a:r>
            <a:r>
              <a:rPr dirty="0" sz="1000" spc="-40">
                <a:latin typeface="Arial"/>
                <a:cs typeface="Arial"/>
              </a:rPr>
              <a:t>systematically </a:t>
            </a:r>
            <a:r>
              <a:rPr dirty="0" sz="1000" spc="-35">
                <a:latin typeface="Arial"/>
                <a:cs typeface="Arial"/>
              </a:rPr>
              <a:t>documenting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50">
                <a:latin typeface="Arial"/>
                <a:cs typeface="Arial"/>
              </a:rPr>
              <a:t>single </a:t>
            </a:r>
            <a:r>
              <a:rPr dirty="0" sz="1000" spc="-20">
                <a:latin typeface="Arial"/>
                <a:cs typeface="Arial"/>
              </a:rPr>
              <a:t>patient's </a:t>
            </a:r>
            <a:r>
              <a:rPr dirty="0" sz="1000" spc="-40">
                <a:latin typeface="Arial"/>
                <a:cs typeface="Arial"/>
              </a:rPr>
              <a:t>medical </a:t>
            </a:r>
            <a:r>
              <a:rPr dirty="0" sz="1000" spc="-25">
                <a:latin typeface="Arial"/>
                <a:cs typeface="Arial"/>
              </a:rPr>
              <a:t>history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55">
                <a:latin typeface="Arial"/>
                <a:cs typeface="Arial"/>
              </a:rPr>
              <a:t>care </a:t>
            </a:r>
            <a:r>
              <a:rPr dirty="0" sz="1000" spc="-70">
                <a:latin typeface="Arial"/>
                <a:cs typeface="Arial"/>
              </a:rPr>
              <a:t>across </a:t>
            </a:r>
            <a:r>
              <a:rPr dirty="0" sz="1000" spc="-10">
                <a:latin typeface="Arial"/>
                <a:cs typeface="Arial"/>
              </a:rPr>
              <a:t>time  </a:t>
            </a:r>
            <a:r>
              <a:rPr dirty="0" sz="1000" spc="-5">
                <a:latin typeface="Arial"/>
                <a:cs typeface="Arial"/>
              </a:rPr>
              <a:t>within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35">
                <a:latin typeface="Arial"/>
                <a:cs typeface="Arial"/>
              </a:rPr>
              <a:t>healthcare </a:t>
            </a:r>
            <a:r>
              <a:rPr dirty="0" sz="1000" spc="-30">
                <a:latin typeface="Arial"/>
                <a:cs typeface="Arial"/>
              </a:rPr>
              <a:t>provider's </a:t>
            </a:r>
            <a:r>
              <a:rPr dirty="0" sz="1000" spc="-20">
                <a:latin typeface="Arial"/>
                <a:cs typeface="Arial"/>
              </a:rPr>
              <a:t>jurisdiction. </a:t>
            </a:r>
            <a:r>
              <a:rPr dirty="0" sz="1000" spc="-60">
                <a:latin typeface="Arial"/>
                <a:cs typeface="Arial"/>
              </a:rPr>
              <a:t>For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45">
                <a:latin typeface="Arial"/>
                <a:cs typeface="Arial"/>
              </a:rPr>
              <a:t>purpose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50">
                <a:latin typeface="Arial"/>
                <a:cs typeface="Arial"/>
              </a:rPr>
              <a:t>sampling,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40">
                <a:latin typeface="Arial"/>
                <a:cs typeface="Arial"/>
              </a:rPr>
              <a:t>medical </a:t>
            </a:r>
            <a:r>
              <a:rPr dirty="0" sz="1000" spc="-30">
                <a:latin typeface="Arial"/>
                <a:cs typeface="Arial"/>
              </a:rPr>
              <a:t>record </a:t>
            </a:r>
            <a:r>
              <a:rPr dirty="0" sz="1000" spc="-35">
                <a:latin typeface="Arial"/>
                <a:cs typeface="Arial"/>
              </a:rPr>
              <a:t>(which  </a:t>
            </a:r>
            <a:r>
              <a:rPr dirty="0" sz="1000" spc="-40">
                <a:latin typeface="Arial"/>
                <a:cs typeface="Arial"/>
              </a:rPr>
              <a:t>over </a:t>
            </a:r>
            <a:r>
              <a:rPr dirty="0" sz="1000" spc="-10">
                <a:latin typeface="Arial"/>
                <a:cs typeface="Arial"/>
              </a:rPr>
              <a:t>time </a:t>
            </a:r>
            <a:r>
              <a:rPr dirty="0" sz="1000" spc="-35">
                <a:latin typeface="Arial"/>
                <a:cs typeface="Arial"/>
              </a:rPr>
              <a:t>could include </a:t>
            </a:r>
            <a:r>
              <a:rPr dirty="0" sz="1000" spc="-50">
                <a:latin typeface="Arial"/>
                <a:cs typeface="Arial"/>
              </a:rPr>
              <a:t>many </a:t>
            </a:r>
            <a:r>
              <a:rPr dirty="0" sz="1000" spc="-40">
                <a:latin typeface="Arial"/>
                <a:cs typeface="Arial"/>
              </a:rPr>
              <a:t>healthcare encounters) </a:t>
            </a:r>
            <a:r>
              <a:rPr dirty="0" sz="1000" spc="-30">
                <a:latin typeface="Arial"/>
                <a:cs typeface="Arial"/>
              </a:rPr>
              <a:t>refers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50">
                <a:latin typeface="Arial"/>
                <a:cs typeface="Arial"/>
              </a:rPr>
              <a:t>single </a:t>
            </a:r>
            <a:r>
              <a:rPr dirty="0" sz="1000" spc="-20">
                <a:latin typeface="Arial"/>
                <a:cs typeface="Arial"/>
              </a:rPr>
              <a:t>facility </a:t>
            </a:r>
            <a:r>
              <a:rPr dirty="0" sz="1000" spc="-15">
                <a:latin typeface="Arial"/>
                <a:cs typeface="Arial"/>
              </a:rPr>
              <a:t>inpatient  </a:t>
            </a:r>
            <a:r>
              <a:rPr dirty="0" sz="1000" spc="-45">
                <a:latin typeface="Arial"/>
                <a:cs typeface="Arial"/>
              </a:rPr>
              <a:t>admission.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70584" y="4498975"/>
            <a:ext cx="2914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30" b="1">
                <a:latin typeface="Trebuchet MS"/>
                <a:cs typeface="Trebuchet MS"/>
              </a:rPr>
              <a:t>M</a:t>
            </a:r>
            <a:r>
              <a:rPr dirty="0" sz="1000" spc="-55" b="1">
                <a:latin typeface="Trebuchet MS"/>
                <a:cs typeface="Trebuchet MS"/>
              </a:rPr>
              <a:t>R</a:t>
            </a:r>
            <a:r>
              <a:rPr dirty="0" sz="1000" spc="-15" b="1"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95601" y="4498975"/>
            <a:ext cx="1241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30">
                <a:latin typeface="Arial"/>
                <a:cs typeface="Arial"/>
              </a:rPr>
              <a:t>record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number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14704" y="4689983"/>
            <a:ext cx="925194" cy="173990"/>
          </a:xfrm>
          <a:custGeom>
            <a:avLst/>
            <a:gdLst/>
            <a:ahLst/>
            <a:cxnLst/>
            <a:rect l="l" t="t" r="r" b="b"/>
            <a:pathLst>
              <a:path w="925194" h="173989">
                <a:moveTo>
                  <a:pt x="0" y="173736"/>
                </a:moveTo>
                <a:lnTo>
                  <a:pt x="925068" y="173736"/>
                </a:lnTo>
                <a:lnTo>
                  <a:pt x="92506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83284" y="4689983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970584" y="4671186"/>
            <a:ext cx="7131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latin typeface="Trebuchet MS"/>
                <a:cs typeface="Trebuchet MS"/>
              </a:rPr>
              <a:t>MRSA,</a:t>
            </a:r>
            <a:r>
              <a:rPr dirty="0" sz="1000" spc="-130" b="1">
                <a:latin typeface="Trebuchet MS"/>
                <a:cs typeface="Trebuchet MS"/>
              </a:rPr>
              <a:t> </a:t>
            </a:r>
            <a:r>
              <a:rPr dirty="0" sz="1000" b="1">
                <a:latin typeface="Trebuchet MS"/>
                <a:cs typeface="Trebuchet MS"/>
              </a:rPr>
              <a:t>MSSA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839722" y="4689983"/>
            <a:ext cx="5156835" cy="173990"/>
          </a:xfrm>
          <a:custGeom>
            <a:avLst/>
            <a:gdLst/>
            <a:ahLst/>
            <a:cxnLst/>
            <a:rect l="l" t="t" r="r" b="b"/>
            <a:pathLst>
              <a:path w="5156834" h="173989">
                <a:moveTo>
                  <a:pt x="0" y="173736"/>
                </a:moveTo>
                <a:lnTo>
                  <a:pt x="5156581" y="173736"/>
                </a:lnTo>
                <a:lnTo>
                  <a:pt x="515658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08301" y="4689983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1895601" y="4671186"/>
            <a:ext cx="4670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Arial"/>
                <a:cs typeface="Arial"/>
              </a:rPr>
              <a:t>Methicillin-resistant </a:t>
            </a:r>
            <a:r>
              <a:rPr dirty="0" sz="1000" spc="-60" i="1">
                <a:latin typeface="Arial"/>
                <a:cs typeface="Arial"/>
              </a:rPr>
              <a:t>Staphylococcus </a:t>
            </a:r>
            <a:r>
              <a:rPr dirty="0" sz="1000" spc="-50" i="1">
                <a:latin typeface="Arial"/>
                <a:cs typeface="Arial"/>
              </a:rPr>
              <a:t>aureus</a:t>
            </a:r>
            <a:r>
              <a:rPr dirty="0" sz="1000" spc="-50">
                <a:latin typeface="Arial"/>
                <a:cs typeface="Arial"/>
              </a:rPr>
              <a:t>, </a:t>
            </a:r>
            <a:r>
              <a:rPr dirty="0" sz="1000" spc="-30">
                <a:latin typeface="Arial"/>
                <a:cs typeface="Arial"/>
              </a:rPr>
              <a:t>Methicillin-susceptible </a:t>
            </a:r>
            <a:r>
              <a:rPr dirty="0" sz="1000" spc="-60" i="1">
                <a:latin typeface="Arial"/>
                <a:cs typeface="Arial"/>
              </a:rPr>
              <a:t>Staphylococcus</a:t>
            </a:r>
            <a:r>
              <a:rPr dirty="0" sz="1000" spc="-70" i="1">
                <a:latin typeface="Arial"/>
                <a:cs typeface="Arial"/>
              </a:rPr>
              <a:t> </a:t>
            </a:r>
            <a:r>
              <a:rPr dirty="0" sz="1000" spc="-60" i="1">
                <a:latin typeface="Arial"/>
                <a:cs typeface="Arial"/>
              </a:rPr>
              <a:t>aureus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0584" y="4844923"/>
            <a:ext cx="2882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0">
                <a:latin typeface="Arial"/>
                <a:cs typeface="Arial"/>
              </a:rPr>
              <a:t>N</a:t>
            </a:r>
            <a:r>
              <a:rPr dirty="0" sz="1000" spc="-105">
                <a:latin typeface="Arial"/>
                <a:cs typeface="Arial"/>
              </a:rPr>
              <a:t>ICU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95601" y="4844923"/>
            <a:ext cx="1477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0">
                <a:latin typeface="Arial"/>
                <a:cs typeface="Arial"/>
              </a:rPr>
              <a:t>Neonatal </a:t>
            </a:r>
            <a:r>
              <a:rPr dirty="0" sz="1000" spc="-35">
                <a:latin typeface="Arial"/>
                <a:cs typeface="Arial"/>
              </a:rPr>
              <a:t>intensive </a:t>
            </a:r>
            <a:r>
              <a:rPr dirty="0" sz="1000" spc="-55">
                <a:latin typeface="Arial"/>
                <a:cs typeface="Arial"/>
              </a:rPr>
              <a:t>care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772716" y="5037454"/>
            <a:ext cx="67310" cy="175260"/>
          </a:xfrm>
          <a:custGeom>
            <a:avLst/>
            <a:gdLst/>
            <a:ahLst/>
            <a:cxnLst/>
            <a:rect l="l" t="t" r="r" b="b"/>
            <a:pathLst>
              <a:path w="67310" h="175260">
                <a:moveTo>
                  <a:pt x="0" y="175260"/>
                </a:moveTo>
                <a:lnTo>
                  <a:pt x="67056" y="175260"/>
                </a:lnTo>
                <a:lnTo>
                  <a:pt x="67056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14704" y="5037454"/>
            <a:ext cx="68580" cy="175260"/>
          </a:xfrm>
          <a:custGeom>
            <a:avLst/>
            <a:gdLst/>
            <a:ahLst/>
            <a:cxnLst/>
            <a:rect l="l" t="t" r="r" b="b"/>
            <a:pathLst>
              <a:path w="68580" h="175260">
                <a:moveTo>
                  <a:pt x="0" y="175260"/>
                </a:moveTo>
                <a:lnTo>
                  <a:pt x="68580" y="175260"/>
                </a:lnTo>
                <a:lnTo>
                  <a:pt x="68580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83284" y="5037454"/>
            <a:ext cx="789940" cy="175260"/>
          </a:xfrm>
          <a:custGeom>
            <a:avLst/>
            <a:gdLst/>
            <a:ahLst/>
            <a:cxnLst/>
            <a:rect l="l" t="t" r="r" b="b"/>
            <a:pathLst>
              <a:path w="789939" h="175260">
                <a:moveTo>
                  <a:pt x="0" y="175260"/>
                </a:moveTo>
                <a:lnTo>
                  <a:pt x="789432" y="175260"/>
                </a:lnTo>
                <a:lnTo>
                  <a:pt x="789432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970584" y="5020183"/>
            <a:ext cx="173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14">
                <a:latin typeface="Arial"/>
                <a:cs typeface="Arial"/>
              </a:rPr>
              <a:t>NP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927722" y="5037454"/>
            <a:ext cx="68580" cy="175260"/>
          </a:xfrm>
          <a:custGeom>
            <a:avLst/>
            <a:gdLst/>
            <a:ahLst/>
            <a:cxnLst/>
            <a:rect l="l" t="t" r="r" b="b"/>
            <a:pathLst>
              <a:path w="68579" h="175260">
                <a:moveTo>
                  <a:pt x="0" y="175260"/>
                </a:moveTo>
                <a:lnTo>
                  <a:pt x="68579" y="175260"/>
                </a:lnTo>
                <a:lnTo>
                  <a:pt x="68579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39722" y="5037454"/>
            <a:ext cx="68580" cy="175260"/>
          </a:xfrm>
          <a:custGeom>
            <a:avLst/>
            <a:gdLst/>
            <a:ahLst/>
            <a:cxnLst/>
            <a:rect l="l" t="t" r="r" b="b"/>
            <a:pathLst>
              <a:path w="68580" h="175260">
                <a:moveTo>
                  <a:pt x="0" y="175260"/>
                </a:moveTo>
                <a:lnTo>
                  <a:pt x="68579" y="175260"/>
                </a:lnTo>
                <a:lnTo>
                  <a:pt x="68579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908301" y="5037454"/>
            <a:ext cx="5019675" cy="175260"/>
          </a:xfrm>
          <a:custGeom>
            <a:avLst/>
            <a:gdLst/>
            <a:ahLst/>
            <a:cxnLst/>
            <a:rect l="l" t="t" r="r" b="b"/>
            <a:pathLst>
              <a:path w="5019675" h="175260">
                <a:moveTo>
                  <a:pt x="0" y="175260"/>
                </a:moveTo>
                <a:lnTo>
                  <a:pt x="5019421" y="175260"/>
                </a:lnTo>
                <a:lnTo>
                  <a:pt x="5019421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1895601" y="5020183"/>
            <a:ext cx="8597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latin typeface="Arial"/>
                <a:cs typeface="Arial"/>
              </a:rPr>
              <a:t>Nasopharyngeal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70584" y="5195697"/>
            <a:ext cx="327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0">
                <a:latin typeface="Arial"/>
                <a:cs typeface="Arial"/>
              </a:rPr>
              <a:t>N</a:t>
            </a:r>
            <a:r>
              <a:rPr dirty="0" sz="1000" spc="-105">
                <a:latin typeface="Arial"/>
                <a:cs typeface="Arial"/>
              </a:rPr>
              <a:t>H</a:t>
            </a:r>
            <a:r>
              <a:rPr dirty="0" sz="1000" spc="-150">
                <a:latin typeface="Arial"/>
                <a:cs typeface="Arial"/>
              </a:rPr>
              <a:t>SN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95601" y="5195697"/>
            <a:ext cx="18802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latin typeface="Arial"/>
                <a:cs typeface="Arial"/>
              </a:rPr>
              <a:t>National </a:t>
            </a:r>
            <a:r>
              <a:rPr dirty="0" sz="1000" spc="-45">
                <a:latin typeface="Arial"/>
                <a:cs typeface="Arial"/>
              </a:rPr>
              <a:t>Healthcare </a:t>
            </a:r>
            <a:r>
              <a:rPr dirty="0" sz="1000" spc="-60">
                <a:latin typeface="Arial"/>
                <a:cs typeface="Arial"/>
              </a:rPr>
              <a:t>Safety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Network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14704" y="5386704"/>
            <a:ext cx="925194" cy="640080"/>
          </a:xfrm>
          <a:custGeom>
            <a:avLst/>
            <a:gdLst/>
            <a:ahLst/>
            <a:cxnLst/>
            <a:rect l="l" t="t" r="r" b="b"/>
            <a:pathLst>
              <a:path w="925194" h="640079">
                <a:moveTo>
                  <a:pt x="0" y="640079"/>
                </a:moveTo>
                <a:lnTo>
                  <a:pt x="925068" y="640079"/>
                </a:lnTo>
                <a:lnTo>
                  <a:pt x="92506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83284" y="5386704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83284" y="5542153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4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970584" y="5367909"/>
            <a:ext cx="77152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170">
                <a:latin typeface="Arial"/>
                <a:cs typeface="Arial"/>
              </a:rPr>
              <a:t>OBS</a:t>
            </a:r>
            <a:r>
              <a:rPr dirty="0" sz="1000" spc="-155">
                <a:latin typeface="Arial"/>
                <a:cs typeface="Arial"/>
              </a:rPr>
              <a:t>E</a:t>
            </a:r>
            <a:r>
              <a:rPr dirty="0" sz="1000" spc="-130">
                <a:latin typeface="Arial"/>
                <a:cs typeface="Arial"/>
              </a:rPr>
              <a:t>RV</a:t>
            </a:r>
            <a:r>
              <a:rPr dirty="0" sz="1000" spc="-120">
                <a:latin typeface="Arial"/>
                <a:cs typeface="Arial"/>
              </a:rPr>
              <a:t>A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60">
                <a:latin typeface="Arial"/>
                <a:cs typeface="Arial"/>
              </a:rPr>
              <a:t>ION  </a:t>
            </a:r>
            <a:r>
              <a:rPr dirty="0" sz="1000" spc="-114">
                <a:latin typeface="Arial"/>
                <a:cs typeface="Arial"/>
              </a:rPr>
              <a:t>LOCATION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839722" y="5386704"/>
            <a:ext cx="5156835" cy="640080"/>
          </a:xfrm>
          <a:custGeom>
            <a:avLst/>
            <a:gdLst/>
            <a:ahLst/>
            <a:cxnLst/>
            <a:rect l="l" t="t" r="r" b="b"/>
            <a:pathLst>
              <a:path w="5156834" h="640079">
                <a:moveTo>
                  <a:pt x="0" y="640079"/>
                </a:moveTo>
                <a:lnTo>
                  <a:pt x="5156581" y="640079"/>
                </a:lnTo>
                <a:lnTo>
                  <a:pt x="5156581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908301" y="5386704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908301" y="5542153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4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908301" y="5696077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08301" y="5851525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1895601" y="5367909"/>
            <a:ext cx="4930140" cy="6426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000" spc="-95">
                <a:latin typeface="Arial"/>
                <a:cs typeface="Arial"/>
              </a:rPr>
              <a:t>A </a:t>
            </a:r>
            <a:r>
              <a:rPr dirty="0" sz="1000" spc="-45">
                <a:latin typeface="Arial"/>
                <a:cs typeface="Arial"/>
              </a:rPr>
              <a:t>bedded </a:t>
            </a:r>
            <a:r>
              <a:rPr dirty="0" sz="1000" spc="-15">
                <a:latin typeface="Arial"/>
                <a:cs typeface="Arial"/>
              </a:rPr>
              <a:t>patient </a:t>
            </a:r>
            <a:r>
              <a:rPr dirty="0" sz="1000" spc="-55">
                <a:latin typeface="Arial"/>
                <a:cs typeface="Arial"/>
              </a:rPr>
              <a:t>care </a:t>
            </a:r>
            <a:r>
              <a:rPr dirty="0" sz="1000" spc="-25">
                <a:latin typeface="Arial"/>
                <a:cs typeface="Arial"/>
              </a:rPr>
              <a:t>location </a:t>
            </a:r>
            <a:r>
              <a:rPr dirty="0" sz="1000" spc="-45">
                <a:latin typeface="Arial"/>
                <a:cs typeface="Arial"/>
              </a:rPr>
              <a:t>designated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30">
                <a:latin typeface="Arial"/>
                <a:cs typeface="Arial"/>
              </a:rPr>
              <a:t>patients under </a:t>
            </a:r>
            <a:r>
              <a:rPr dirty="0" sz="1000" spc="-35">
                <a:latin typeface="Arial"/>
                <a:cs typeface="Arial"/>
              </a:rPr>
              <a:t>observation,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15">
                <a:latin typeface="Arial"/>
                <a:cs typeface="Arial"/>
              </a:rPr>
              <a:t>form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10">
                <a:latin typeface="Arial"/>
                <a:cs typeface="Arial"/>
              </a:rPr>
              <a:t>outpatient  </a:t>
            </a:r>
            <a:r>
              <a:rPr dirty="0" sz="1000" spc="-40">
                <a:latin typeface="Arial"/>
                <a:cs typeface="Arial"/>
              </a:rPr>
              <a:t>status. </a:t>
            </a:r>
            <a:r>
              <a:rPr dirty="0" sz="1000" spc="-80">
                <a:latin typeface="Arial"/>
                <a:cs typeface="Arial"/>
              </a:rPr>
              <a:t>The </a:t>
            </a:r>
            <a:r>
              <a:rPr dirty="0" sz="1000" spc="-40">
                <a:latin typeface="Arial"/>
                <a:cs typeface="Arial"/>
              </a:rPr>
              <a:t>purpose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35">
                <a:latin typeface="Arial"/>
                <a:cs typeface="Arial"/>
              </a:rPr>
              <a:t>observation </a:t>
            </a:r>
            <a:r>
              <a:rPr dirty="0" sz="1000" spc="-55">
                <a:latin typeface="Arial"/>
                <a:cs typeface="Arial"/>
              </a:rPr>
              <a:t>is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25">
                <a:latin typeface="Arial"/>
                <a:cs typeface="Arial"/>
              </a:rPr>
              <a:t>allow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50">
                <a:latin typeface="Arial"/>
                <a:cs typeface="Arial"/>
              </a:rPr>
              <a:t>physician </a:t>
            </a:r>
            <a:r>
              <a:rPr dirty="0" sz="1000" spc="-15">
                <a:latin typeface="Arial"/>
                <a:cs typeface="Arial"/>
              </a:rPr>
              <a:t>time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60">
                <a:latin typeface="Arial"/>
                <a:cs typeface="Arial"/>
              </a:rPr>
              <a:t>make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45">
                <a:latin typeface="Arial"/>
                <a:cs typeface="Arial"/>
              </a:rPr>
              <a:t>decision </a:t>
            </a:r>
            <a:r>
              <a:rPr dirty="0" sz="1000" spc="-25">
                <a:latin typeface="Arial"/>
                <a:cs typeface="Arial"/>
              </a:rPr>
              <a:t>about  </a:t>
            </a:r>
            <a:r>
              <a:rPr dirty="0" sz="1000" spc="-20">
                <a:latin typeface="Arial"/>
                <a:cs typeface="Arial"/>
              </a:rPr>
              <a:t>whether </a:t>
            </a:r>
            <a:r>
              <a:rPr dirty="0" sz="1000" spc="-15">
                <a:latin typeface="Arial"/>
                <a:cs typeface="Arial"/>
              </a:rPr>
              <a:t>the patient </a:t>
            </a:r>
            <a:r>
              <a:rPr dirty="0" sz="1000" spc="-45">
                <a:latin typeface="Arial"/>
                <a:cs typeface="Arial"/>
              </a:rPr>
              <a:t>should be </a:t>
            </a:r>
            <a:r>
              <a:rPr dirty="0" sz="1000" spc="-20">
                <a:latin typeface="Arial"/>
                <a:cs typeface="Arial"/>
              </a:rPr>
              <a:t>admitted, </a:t>
            </a:r>
            <a:r>
              <a:rPr dirty="0" sz="1000" spc="15">
                <a:latin typeface="Arial"/>
                <a:cs typeface="Arial"/>
              </a:rPr>
              <a:t>if </a:t>
            </a:r>
            <a:r>
              <a:rPr dirty="0" sz="1000" spc="-65">
                <a:latin typeface="Arial"/>
                <a:cs typeface="Arial"/>
              </a:rPr>
              <a:t>so, </a:t>
            </a:r>
            <a:r>
              <a:rPr dirty="0" sz="1000" spc="-20">
                <a:latin typeface="Arial"/>
                <a:cs typeface="Arial"/>
              </a:rPr>
              <a:t>then </a:t>
            </a:r>
            <a:r>
              <a:rPr dirty="0" sz="1000" spc="-25">
                <a:latin typeface="Arial"/>
                <a:cs typeface="Arial"/>
              </a:rPr>
              <a:t>rapidly </a:t>
            </a:r>
            <a:r>
              <a:rPr dirty="0" sz="1000" spc="-45">
                <a:latin typeface="Arial"/>
                <a:cs typeface="Arial"/>
              </a:rPr>
              <a:t>move </a:t>
            </a:r>
            <a:r>
              <a:rPr dirty="0" sz="1000" spc="-15">
                <a:latin typeface="Arial"/>
                <a:cs typeface="Arial"/>
              </a:rPr>
              <a:t>the patient </a:t>
            </a:r>
            <a:r>
              <a:rPr dirty="0" sz="1000" spc="10">
                <a:latin typeface="Arial"/>
                <a:cs typeface="Arial"/>
              </a:rPr>
              <a:t>to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35">
                <a:latin typeface="Arial"/>
                <a:cs typeface="Arial"/>
              </a:rPr>
              <a:t>most  </a:t>
            </a:r>
            <a:r>
              <a:rPr dirty="0" sz="1000" spc="-25">
                <a:latin typeface="Arial"/>
                <a:cs typeface="Arial"/>
              </a:rPr>
              <a:t>appropriate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setting,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i.e.,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admit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inpatient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status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send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home.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70584" y="6007989"/>
            <a:ext cx="77152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170">
                <a:latin typeface="Arial"/>
                <a:cs typeface="Arial"/>
              </a:rPr>
              <a:t>OBS</a:t>
            </a:r>
            <a:r>
              <a:rPr dirty="0" sz="1000" spc="-155">
                <a:latin typeface="Arial"/>
                <a:cs typeface="Arial"/>
              </a:rPr>
              <a:t>E</a:t>
            </a:r>
            <a:r>
              <a:rPr dirty="0" sz="1000" spc="-130">
                <a:latin typeface="Arial"/>
                <a:cs typeface="Arial"/>
              </a:rPr>
              <a:t>RV</a:t>
            </a:r>
            <a:r>
              <a:rPr dirty="0" sz="1000" spc="-120">
                <a:latin typeface="Arial"/>
                <a:cs typeface="Arial"/>
              </a:rPr>
              <a:t>A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60">
                <a:latin typeface="Arial"/>
                <a:cs typeface="Arial"/>
              </a:rPr>
              <a:t>ION  </a:t>
            </a:r>
            <a:r>
              <a:rPr dirty="0" sz="1000" spc="-114">
                <a:latin typeface="Arial"/>
                <a:cs typeface="Arial"/>
              </a:rPr>
              <a:t>PATIENT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895601" y="6007989"/>
            <a:ext cx="4969510" cy="48704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dirty="0" sz="1000" spc="-55">
                <a:latin typeface="Arial"/>
                <a:cs typeface="Arial"/>
              </a:rPr>
              <a:t>Status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30">
                <a:latin typeface="Arial"/>
                <a:cs typeface="Arial"/>
              </a:rPr>
              <a:t>patients </a:t>
            </a:r>
            <a:r>
              <a:rPr dirty="0" sz="1000" spc="-25">
                <a:latin typeface="Arial"/>
                <a:cs typeface="Arial"/>
              </a:rPr>
              <a:t>who </a:t>
            </a:r>
            <a:r>
              <a:rPr dirty="0" sz="1000" spc="-45">
                <a:latin typeface="Arial"/>
                <a:cs typeface="Arial"/>
              </a:rPr>
              <a:t>are </a:t>
            </a:r>
            <a:r>
              <a:rPr dirty="0" sz="1000" spc="-40">
                <a:latin typeface="Arial"/>
                <a:cs typeface="Arial"/>
              </a:rPr>
              <a:t>undergoing </a:t>
            </a:r>
            <a:r>
              <a:rPr dirty="0" sz="1000" spc="-20">
                <a:latin typeface="Arial"/>
                <a:cs typeface="Arial"/>
              </a:rPr>
              <a:t>short-term </a:t>
            </a:r>
            <a:r>
              <a:rPr dirty="0" sz="1000" spc="-15">
                <a:latin typeface="Arial"/>
                <a:cs typeface="Arial"/>
              </a:rPr>
              <a:t>treatment, </a:t>
            </a:r>
            <a:r>
              <a:rPr dirty="0" sz="1000" spc="-65">
                <a:latin typeface="Arial"/>
                <a:cs typeface="Arial"/>
              </a:rPr>
              <a:t>assessment,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60">
                <a:latin typeface="Arial"/>
                <a:cs typeface="Arial"/>
              </a:rPr>
              <a:t>reassessment  </a:t>
            </a:r>
            <a:r>
              <a:rPr dirty="0" sz="1000" spc="-20">
                <a:latin typeface="Arial"/>
                <a:cs typeface="Arial"/>
              </a:rPr>
              <a:t>while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45">
                <a:latin typeface="Arial"/>
                <a:cs typeface="Arial"/>
              </a:rPr>
              <a:t>decision </a:t>
            </a:r>
            <a:r>
              <a:rPr dirty="0" sz="1000" spc="-55">
                <a:latin typeface="Arial"/>
                <a:cs typeface="Arial"/>
              </a:rPr>
              <a:t>is made </a:t>
            </a:r>
            <a:r>
              <a:rPr dirty="0" sz="1000" spc="-40">
                <a:latin typeface="Arial"/>
                <a:cs typeface="Arial"/>
              </a:rPr>
              <a:t>regarding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50">
                <a:latin typeface="Arial"/>
                <a:cs typeface="Arial"/>
              </a:rPr>
              <a:t>need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50">
                <a:latin typeface="Arial"/>
                <a:cs typeface="Arial"/>
              </a:rPr>
              <a:t>admission </a:t>
            </a:r>
            <a:r>
              <a:rPr dirty="0" sz="1000" spc="15">
                <a:latin typeface="Arial"/>
                <a:cs typeface="Arial"/>
              </a:rPr>
              <a:t>to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30">
                <a:latin typeface="Arial"/>
                <a:cs typeface="Arial"/>
              </a:rPr>
              <a:t>hospital. </a:t>
            </a:r>
            <a:r>
              <a:rPr dirty="0" sz="1000" spc="-45">
                <a:latin typeface="Arial"/>
                <a:cs typeface="Arial"/>
              </a:rPr>
              <a:t>Observation </a:t>
            </a:r>
            <a:r>
              <a:rPr dirty="0" sz="1000" spc="-25">
                <a:latin typeface="Arial"/>
                <a:cs typeface="Arial"/>
              </a:rPr>
              <a:t>patients  </a:t>
            </a:r>
            <a:r>
              <a:rPr dirty="0" sz="1000" spc="-60">
                <a:latin typeface="Arial"/>
                <a:cs typeface="Arial"/>
              </a:rPr>
              <a:t>may </a:t>
            </a:r>
            <a:r>
              <a:rPr dirty="0" sz="1000" spc="-50">
                <a:latin typeface="Arial"/>
                <a:cs typeface="Arial"/>
              </a:rPr>
              <a:t>occupy </a:t>
            </a:r>
            <a:r>
              <a:rPr dirty="0" sz="1000" spc="-60">
                <a:latin typeface="Arial"/>
                <a:cs typeface="Arial"/>
              </a:rPr>
              <a:t>beds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35">
                <a:latin typeface="Arial"/>
                <a:cs typeface="Arial"/>
              </a:rPr>
              <a:t>observation locations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15">
                <a:latin typeface="Arial"/>
                <a:cs typeface="Arial"/>
              </a:rPr>
              <a:t>inpatient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locations.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772716" y="6483984"/>
            <a:ext cx="67310" cy="173990"/>
          </a:xfrm>
          <a:custGeom>
            <a:avLst/>
            <a:gdLst/>
            <a:ahLst/>
            <a:cxnLst/>
            <a:rect l="l" t="t" r="r" b="b"/>
            <a:pathLst>
              <a:path w="67310" h="173990">
                <a:moveTo>
                  <a:pt x="0" y="173736"/>
                </a:moveTo>
                <a:lnTo>
                  <a:pt x="67056" y="173736"/>
                </a:lnTo>
                <a:lnTo>
                  <a:pt x="67056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14704" y="6483984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90">
                <a:moveTo>
                  <a:pt x="0" y="173736"/>
                </a:moveTo>
                <a:lnTo>
                  <a:pt x="68580" y="173736"/>
                </a:lnTo>
                <a:lnTo>
                  <a:pt x="68580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83284" y="6483984"/>
            <a:ext cx="789940" cy="173990"/>
          </a:xfrm>
          <a:custGeom>
            <a:avLst/>
            <a:gdLst/>
            <a:ahLst/>
            <a:cxnLst/>
            <a:rect l="l" t="t" r="r" b="b"/>
            <a:pathLst>
              <a:path w="789939" h="173990">
                <a:moveTo>
                  <a:pt x="0" y="173736"/>
                </a:moveTo>
                <a:lnTo>
                  <a:pt x="789432" y="173736"/>
                </a:lnTo>
                <a:lnTo>
                  <a:pt x="789432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970584" y="6466713"/>
            <a:ext cx="3854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45">
                <a:latin typeface="Arial"/>
                <a:cs typeface="Arial"/>
              </a:rPr>
              <a:t>OrgID*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927722" y="6483984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79" h="173990">
                <a:moveTo>
                  <a:pt x="0" y="173736"/>
                </a:moveTo>
                <a:lnTo>
                  <a:pt x="68579" y="173736"/>
                </a:lnTo>
                <a:lnTo>
                  <a:pt x="68579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39722" y="6483984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90">
                <a:moveTo>
                  <a:pt x="0" y="173736"/>
                </a:moveTo>
                <a:lnTo>
                  <a:pt x="68579" y="173736"/>
                </a:lnTo>
                <a:lnTo>
                  <a:pt x="68579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08301" y="6483984"/>
            <a:ext cx="5019675" cy="173990"/>
          </a:xfrm>
          <a:custGeom>
            <a:avLst/>
            <a:gdLst/>
            <a:ahLst/>
            <a:cxnLst/>
            <a:rect l="l" t="t" r="r" b="b"/>
            <a:pathLst>
              <a:path w="5019675" h="173990">
                <a:moveTo>
                  <a:pt x="0" y="173736"/>
                </a:moveTo>
                <a:lnTo>
                  <a:pt x="5019421" y="173736"/>
                </a:lnTo>
                <a:lnTo>
                  <a:pt x="501942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1895601" y="6466713"/>
            <a:ext cx="1604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120">
                <a:latin typeface="Arial"/>
                <a:cs typeface="Arial"/>
              </a:rPr>
              <a:t>NSHN </a:t>
            </a:r>
            <a:r>
              <a:rPr dirty="0" sz="1000" spc="-20">
                <a:latin typeface="Arial"/>
                <a:cs typeface="Arial"/>
              </a:rPr>
              <a:t>facility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identifier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70584" y="6638925"/>
            <a:ext cx="457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0">
                <a:latin typeface="Arial"/>
                <a:cs typeface="Arial"/>
              </a:rPr>
              <a:t>O/S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SSI*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95601" y="6638925"/>
            <a:ext cx="22085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55">
                <a:latin typeface="Arial"/>
                <a:cs typeface="Arial"/>
              </a:rPr>
              <a:t>Organ/space </a:t>
            </a:r>
            <a:r>
              <a:rPr dirty="0" sz="1000" spc="-50">
                <a:latin typeface="Arial"/>
                <a:cs typeface="Arial"/>
              </a:rPr>
              <a:t>surgical </a:t>
            </a:r>
            <a:r>
              <a:rPr dirty="0" sz="1000" spc="-30">
                <a:latin typeface="Arial"/>
                <a:cs typeface="Arial"/>
              </a:rPr>
              <a:t>site</a:t>
            </a:r>
            <a:r>
              <a:rPr dirty="0" sz="1000" spc="-20">
                <a:latin typeface="Arial"/>
                <a:cs typeface="Arial"/>
              </a:rPr>
              <a:t> 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14704" y="6831456"/>
            <a:ext cx="925194" cy="173990"/>
          </a:xfrm>
          <a:custGeom>
            <a:avLst/>
            <a:gdLst/>
            <a:ahLst/>
            <a:cxnLst/>
            <a:rect l="l" t="t" r="r" b="b"/>
            <a:pathLst>
              <a:path w="925194" h="173990">
                <a:moveTo>
                  <a:pt x="0" y="173736"/>
                </a:moveTo>
                <a:lnTo>
                  <a:pt x="925068" y="173736"/>
                </a:lnTo>
                <a:lnTo>
                  <a:pt x="92506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83284" y="6831456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970584" y="6812660"/>
            <a:ext cx="347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25">
                <a:latin typeface="Arial"/>
                <a:cs typeface="Arial"/>
              </a:rPr>
              <a:t>OU</a:t>
            </a:r>
            <a:r>
              <a:rPr dirty="0" sz="1000" spc="-105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105">
                <a:latin typeface="Arial"/>
                <a:cs typeface="Arial"/>
              </a:rPr>
              <a:t>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839722" y="6831456"/>
            <a:ext cx="5156835" cy="173990"/>
          </a:xfrm>
          <a:custGeom>
            <a:avLst/>
            <a:gdLst/>
            <a:ahLst/>
            <a:cxnLst/>
            <a:rect l="l" t="t" r="r" b="b"/>
            <a:pathLst>
              <a:path w="5156834" h="173990">
                <a:moveTo>
                  <a:pt x="0" y="173736"/>
                </a:moveTo>
                <a:lnTo>
                  <a:pt x="5156581" y="173736"/>
                </a:lnTo>
                <a:lnTo>
                  <a:pt x="515658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08301" y="6831456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1895601" y="6812660"/>
            <a:ext cx="9359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35">
                <a:latin typeface="Arial"/>
                <a:cs typeface="Arial"/>
              </a:rPr>
              <a:t>Other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UTI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908301" y="6986905"/>
            <a:ext cx="5019675" cy="18415"/>
          </a:xfrm>
          <a:custGeom>
            <a:avLst/>
            <a:gdLst/>
            <a:ahLst/>
            <a:cxnLst/>
            <a:rect l="l" t="t" r="r" b="b"/>
            <a:pathLst>
              <a:path w="5019675" h="18415">
                <a:moveTo>
                  <a:pt x="0" y="18288"/>
                </a:moveTo>
                <a:lnTo>
                  <a:pt x="5019421" y="18288"/>
                </a:lnTo>
                <a:lnTo>
                  <a:pt x="5019421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970584" y="6986396"/>
            <a:ext cx="46355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130">
                <a:latin typeface="Arial"/>
                <a:cs typeface="Arial"/>
              </a:rPr>
              <a:t>PA</a:t>
            </a:r>
            <a:r>
              <a:rPr dirty="0" sz="1000" spc="-125">
                <a:latin typeface="Arial"/>
                <a:cs typeface="Arial"/>
              </a:rPr>
              <a:t>T</a:t>
            </a:r>
            <a:r>
              <a:rPr dirty="0" sz="1000" spc="-65">
                <a:latin typeface="Arial"/>
                <a:cs typeface="Arial"/>
              </a:rPr>
              <a:t>I</a:t>
            </a:r>
            <a:r>
              <a:rPr dirty="0" sz="1000" spc="-145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N</a:t>
            </a:r>
            <a:r>
              <a:rPr dirty="0" sz="1000" spc="-80">
                <a:latin typeface="Arial"/>
                <a:cs typeface="Arial"/>
              </a:rPr>
              <a:t>T  </a:t>
            </a:r>
            <a:r>
              <a:rPr dirty="0" sz="1000" spc="-100">
                <a:latin typeface="Arial"/>
                <a:cs typeface="Arial"/>
              </a:rPr>
              <a:t>DAYS*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895601" y="6986396"/>
            <a:ext cx="4976495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baseline="8333" sz="1500" spc="-457">
                <a:latin typeface="Arial"/>
                <a:cs typeface="Arial"/>
              </a:rPr>
              <a:t>O</a:t>
            </a:r>
            <a:r>
              <a:rPr dirty="0" sz="1000" spc="-305">
                <a:latin typeface="Arial"/>
                <a:cs typeface="Arial"/>
              </a:rPr>
              <a:t>(N</a:t>
            </a:r>
            <a:r>
              <a:rPr dirty="0" baseline="8333" sz="1500" spc="-457">
                <a:latin typeface="Arial"/>
                <a:cs typeface="Arial"/>
              </a:rPr>
              <a:t>U</a:t>
            </a:r>
            <a:r>
              <a:rPr dirty="0" sz="1000" spc="-305">
                <a:latin typeface="Arial"/>
                <a:cs typeface="Arial"/>
              </a:rPr>
              <a:t>H</a:t>
            </a:r>
            <a:r>
              <a:rPr dirty="0" baseline="8333" sz="1500" spc="-457">
                <a:latin typeface="Arial"/>
                <a:cs typeface="Arial"/>
              </a:rPr>
              <a:t>T</a:t>
            </a:r>
            <a:r>
              <a:rPr dirty="0" sz="1000" spc="-305">
                <a:latin typeface="Arial"/>
                <a:cs typeface="Arial"/>
              </a:rPr>
              <a:t>S</a:t>
            </a:r>
            <a:r>
              <a:rPr dirty="0" baseline="8333" sz="1500" spc="-457">
                <a:latin typeface="Arial"/>
                <a:cs typeface="Arial"/>
              </a:rPr>
              <a:t>I</a:t>
            </a:r>
            <a:r>
              <a:rPr dirty="0" sz="1000" spc="-305">
                <a:latin typeface="Arial"/>
                <a:cs typeface="Arial"/>
              </a:rPr>
              <a:t>N</a:t>
            </a:r>
            <a:r>
              <a:rPr dirty="0" baseline="8333" sz="1500" spc="-457">
                <a:latin typeface="Arial"/>
                <a:cs typeface="Arial"/>
              </a:rPr>
              <a:t>c</a:t>
            </a:r>
            <a:r>
              <a:rPr dirty="0" sz="1000" spc="-305">
                <a:latin typeface="Arial"/>
                <a:cs typeface="Arial"/>
              </a:rPr>
              <a:t>)</a:t>
            </a:r>
            <a:r>
              <a:rPr dirty="0" baseline="8333" sz="1500" spc="-457">
                <a:latin typeface="Arial"/>
                <a:cs typeface="Arial"/>
              </a:rPr>
              <a:t>an</a:t>
            </a:r>
            <a:r>
              <a:rPr dirty="0" sz="1000" spc="-305">
                <a:latin typeface="Arial"/>
                <a:cs typeface="Arial"/>
              </a:rPr>
              <a:t>T</a:t>
            </a:r>
            <a:r>
              <a:rPr dirty="0" baseline="8333" sz="1500" spc="-457">
                <a:latin typeface="Arial"/>
                <a:cs typeface="Arial"/>
              </a:rPr>
              <a:t>n</a:t>
            </a:r>
            <a:r>
              <a:rPr dirty="0" sz="1000" spc="-305">
                <a:latin typeface="Arial"/>
                <a:cs typeface="Arial"/>
              </a:rPr>
              <a:t>h</a:t>
            </a:r>
            <a:r>
              <a:rPr dirty="0" baseline="8333" sz="1500" spc="-457">
                <a:latin typeface="Arial"/>
                <a:cs typeface="Arial"/>
              </a:rPr>
              <a:t>o</a:t>
            </a:r>
            <a:r>
              <a:rPr dirty="0" sz="1000" spc="-305">
                <a:latin typeface="Arial"/>
                <a:cs typeface="Arial"/>
              </a:rPr>
              <a:t>e</a:t>
            </a:r>
            <a:r>
              <a:rPr dirty="0" baseline="8333" sz="1500" spc="-457">
                <a:latin typeface="Arial"/>
                <a:cs typeface="Arial"/>
              </a:rPr>
              <a:t>t</a:t>
            </a:r>
            <a:r>
              <a:rPr dirty="0" sz="1000" spc="-305">
                <a:latin typeface="Arial"/>
                <a:cs typeface="Arial"/>
              </a:rPr>
              <a:t>n</a:t>
            </a:r>
            <a:r>
              <a:rPr dirty="0" baseline="8333" sz="1500" spc="-457">
                <a:latin typeface="Arial"/>
                <a:cs typeface="Arial"/>
              </a:rPr>
              <a:t>b</a:t>
            </a:r>
            <a:r>
              <a:rPr dirty="0" sz="1000" spc="-305">
                <a:latin typeface="Arial"/>
                <a:cs typeface="Arial"/>
              </a:rPr>
              <a:t>u</a:t>
            </a:r>
            <a:r>
              <a:rPr dirty="0" baseline="8333" sz="1500" spc="-457">
                <a:latin typeface="Arial"/>
                <a:cs typeface="Arial"/>
              </a:rPr>
              <a:t>e</a:t>
            </a:r>
            <a:r>
              <a:rPr dirty="0" sz="1000" spc="-305">
                <a:latin typeface="Arial"/>
                <a:cs typeface="Arial"/>
              </a:rPr>
              <a:t>m</a:t>
            </a:r>
            <a:r>
              <a:rPr dirty="0" baseline="8333" sz="1500" spc="-457">
                <a:latin typeface="Arial"/>
                <a:cs typeface="Arial"/>
              </a:rPr>
              <a:t>C</a:t>
            </a:r>
            <a:r>
              <a:rPr dirty="0" sz="1000" spc="-305">
                <a:latin typeface="Arial"/>
                <a:cs typeface="Arial"/>
              </a:rPr>
              <a:t>b</a:t>
            </a:r>
            <a:r>
              <a:rPr dirty="0" baseline="8333" sz="1500" spc="-457">
                <a:latin typeface="Arial"/>
                <a:cs typeface="Arial"/>
              </a:rPr>
              <a:t>A</a:t>
            </a:r>
            <a:r>
              <a:rPr dirty="0" sz="1000" spc="-305">
                <a:latin typeface="Arial"/>
                <a:cs typeface="Arial"/>
              </a:rPr>
              <a:t>e</a:t>
            </a:r>
            <a:r>
              <a:rPr dirty="0" baseline="8333" sz="1500" spc="-457">
                <a:latin typeface="Arial"/>
                <a:cs typeface="Arial"/>
              </a:rPr>
              <a:t>U</a:t>
            </a:r>
            <a:r>
              <a:rPr dirty="0" sz="1000" spc="-305">
                <a:latin typeface="Arial"/>
                <a:cs typeface="Arial"/>
              </a:rPr>
              <a:t>r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baseline="8333" sz="1500" spc="-307">
                <a:latin typeface="Arial"/>
                <a:cs typeface="Arial"/>
              </a:rPr>
              <a:t>T</a:t>
            </a:r>
            <a:r>
              <a:rPr dirty="0" sz="1000" spc="-204">
                <a:latin typeface="Arial"/>
                <a:cs typeface="Arial"/>
              </a:rPr>
              <a:t>o</a:t>
            </a:r>
            <a:r>
              <a:rPr dirty="0" baseline="8333" sz="1500" spc="-307">
                <a:latin typeface="Arial"/>
                <a:cs typeface="Arial"/>
              </a:rPr>
              <a:t>I</a:t>
            </a:r>
            <a:r>
              <a:rPr dirty="0" sz="1000" spc="-204">
                <a:latin typeface="Arial"/>
                <a:cs typeface="Arial"/>
              </a:rPr>
              <a:t>f </a:t>
            </a:r>
            <a:r>
              <a:rPr dirty="0" sz="1000" spc="-25">
                <a:latin typeface="Arial"/>
                <a:cs typeface="Arial"/>
              </a:rPr>
              <a:t>patients (inpatients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35">
                <a:latin typeface="Arial"/>
                <a:cs typeface="Arial"/>
              </a:rPr>
              <a:t>observation </a:t>
            </a:r>
            <a:r>
              <a:rPr dirty="0" sz="1000" spc="-30">
                <a:latin typeface="Arial"/>
                <a:cs typeface="Arial"/>
              </a:rPr>
              <a:t>patients) </a:t>
            </a:r>
            <a:r>
              <a:rPr dirty="0" sz="1000" spc="-55">
                <a:latin typeface="Arial"/>
                <a:cs typeface="Arial"/>
              </a:rPr>
              <a:t>housed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15">
                <a:latin typeface="Arial"/>
                <a:cs typeface="Arial"/>
              </a:rPr>
              <a:t>facility  inpatient </a:t>
            </a:r>
            <a:r>
              <a:rPr dirty="0" sz="1000" spc="-25">
                <a:latin typeface="Arial"/>
                <a:cs typeface="Arial"/>
              </a:rPr>
              <a:t>location </a:t>
            </a:r>
            <a:r>
              <a:rPr dirty="0" sz="1000" spc="-30">
                <a:latin typeface="Arial"/>
                <a:cs typeface="Arial"/>
              </a:rPr>
              <a:t>during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45">
                <a:latin typeface="Arial"/>
                <a:cs typeface="Arial"/>
              </a:rPr>
              <a:t>designated </a:t>
            </a:r>
            <a:r>
              <a:rPr dirty="0" sz="1000" spc="-30">
                <a:latin typeface="Arial"/>
                <a:cs typeface="Arial"/>
              </a:rPr>
              <a:t>counting </a:t>
            </a:r>
            <a:r>
              <a:rPr dirty="0" sz="1000" spc="-10">
                <a:latin typeface="Arial"/>
                <a:cs typeface="Arial"/>
              </a:rPr>
              <a:t>time </a:t>
            </a:r>
            <a:r>
              <a:rPr dirty="0" sz="1000" spc="-65">
                <a:latin typeface="Arial"/>
                <a:cs typeface="Arial"/>
              </a:rPr>
              <a:t>each </a:t>
            </a:r>
            <a:r>
              <a:rPr dirty="0" sz="1000" spc="-50">
                <a:latin typeface="Arial"/>
                <a:cs typeface="Arial"/>
              </a:rPr>
              <a:t>day, </a:t>
            </a:r>
            <a:r>
              <a:rPr dirty="0" sz="1000" spc="-55">
                <a:latin typeface="Arial"/>
                <a:cs typeface="Arial"/>
              </a:rPr>
              <a:t>and </a:t>
            </a:r>
            <a:r>
              <a:rPr dirty="0" sz="1000" spc="-60">
                <a:latin typeface="Arial"/>
                <a:cs typeface="Arial"/>
              </a:rPr>
              <a:t>summed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20">
                <a:latin typeface="Arial"/>
                <a:cs typeface="Arial"/>
              </a:rPr>
              <a:t>monthly  </a:t>
            </a:r>
            <a:r>
              <a:rPr dirty="0" sz="1000" spc="-25">
                <a:latin typeface="Arial"/>
                <a:cs typeface="Arial"/>
              </a:rPr>
              <a:t>denominator </a:t>
            </a:r>
            <a:r>
              <a:rPr dirty="0" sz="1000" spc="-10">
                <a:latin typeface="Arial"/>
                <a:cs typeface="Arial"/>
              </a:rPr>
              <a:t>report </a:t>
            </a:r>
            <a:r>
              <a:rPr dirty="0" sz="1000">
                <a:latin typeface="Arial"/>
                <a:cs typeface="Arial"/>
              </a:rPr>
              <a:t>for </a:t>
            </a:r>
            <a:r>
              <a:rPr dirty="0" sz="1000" spc="-50">
                <a:latin typeface="Arial"/>
                <a:cs typeface="Arial"/>
              </a:rPr>
              <a:t>device-associated </a:t>
            </a:r>
            <a:r>
              <a:rPr dirty="0" sz="1000" spc="-25">
                <a:latin typeface="Arial"/>
                <a:cs typeface="Arial"/>
              </a:rPr>
              <a:t>infections </a:t>
            </a:r>
            <a:r>
              <a:rPr dirty="0" sz="1000" spc="-110">
                <a:latin typeface="Arial"/>
                <a:cs typeface="Arial"/>
              </a:rPr>
              <a:t>(CLABSI, </a:t>
            </a:r>
            <a:r>
              <a:rPr dirty="0" sz="1000" spc="-95">
                <a:latin typeface="Arial"/>
                <a:cs typeface="Arial"/>
              </a:rPr>
              <a:t>CAUTI, </a:t>
            </a:r>
            <a:r>
              <a:rPr dirty="0" sz="1000" spc="-90">
                <a:latin typeface="Arial"/>
                <a:cs typeface="Arial"/>
              </a:rPr>
              <a:t>VAE),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80">
                <a:latin typeface="Arial"/>
                <a:cs typeface="Arial"/>
              </a:rPr>
              <a:t>LabID</a:t>
            </a:r>
            <a:r>
              <a:rPr dirty="0" sz="1000" spc="-21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Events.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14704" y="7462773"/>
            <a:ext cx="925194" cy="182880"/>
          </a:xfrm>
          <a:custGeom>
            <a:avLst/>
            <a:gdLst/>
            <a:ahLst/>
            <a:cxnLst/>
            <a:rect l="l" t="t" r="r" b="b"/>
            <a:pathLst>
              <a:path w="925194" h="182879">
                <a:moveTo>
                  <a:pt x="0" y="182880"/>
                </a:moveTo>
                <a:lnTo>
                  <a:pt x="925068" y="182880"/>
                </a:lnTo>
                <a:lnTo>
                  <a:pt x="925068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83284" y="7462773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970584" y="7443978"/>
            <a:ext cx="22732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60">
                <a:latin typeface="Arial"/>
                <a:cs typeface="Arial"/>
              </a:rPr>
              <a:t>PDS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839722" y="7462773"/>
            <a:ext cx="5156835" cy="182880"/>
          </a:xfrm>
          <a:custGeom>
            <a:avLst/>
            <a:gdLst/>
            <a:ahLst/>
            <a:cxnLst/>
            <a:rect l="l" t="t" r="r" b="b"/>
            <a:pathLst>
              <a:path w="5156834" h="182879">
                <a:moveTo>
                  <a:pt x="0" y="182880"/>
                </a:moveTo>
                <a:lnTo>
                  <a:pt x="5156581" y="182880"/>
                </a:lnTo>
                <a:lnTo>
                  <a:pt x="5156581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908301" y="7462773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1895601" y="7443978"/>
            <a:ext cx="1423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5">
                <a:latin typeface="Arial"/>
                <a:cs typeface="Arial"/>
              </a:rPr>
              <a:t>Post-discharge </a:t>
            </a:r>
            <a:r>
              <a:rPr dirty="0" sz="1000" spc="-45">
                <a:latin typeface="Arial"/>
                <a:cs typeface="Arial"/>
              </a:rPr>
              <a:t>surveillance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70584" y="7628381"/>
            <a:ext cx="3111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Arial"/>
                <a:cs typeface="Arial"/>
              </a:rPr>
              <a:t>POA*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895601" y="7626857"/>
            <a:ext cx="4839970" cy="643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105">
                <a:latin typeface="Arial"/>
                <a:cs typeface="Arial"/>
              </a:rPr>
              <a:t>(NHSN </a:t>
            </a:r>
            <a:r>
              <a:rPr dirty="0" sz="1000" spc="-65">
                <a:latin typeface="Arial"/>
                <a:cs typeface="Arial"/>
              </a:rPr>
              <a:t>July </a:t>
            </a:r>
            <a:r>
              <a:rPr dirty="0" sz="1000" spc="-55">
                <a:latin typeface="Arial"/>
                <a:cs typeface="Arial"/>
              </a:rPr>
              <a:t>2013) </a:t>
            </a:r>
            <a:r>
              <a:rPr dirty="0" sz="1000" spc="-50">
                <a:latin typeface="Arial"/>
                <a:cs typeface="Arial"/>
              </a:rPr>
              <a:t>Present </a:t>
            </a:r>
            <a:r>
              <a:rPr dirty="0" sz="1000" spc="-35">
                <a:latin typeface="Arial"/>
                <a:cs typeface="Arial"/>
              </a:rPr>
              <a:t>on </a:t>
            </a:r>
            <a:r>
              <a:rPr dirty="0" sz="1000" spc="-45">
                <a:latin typeface="Arial"/>
                <a:cs typeface="Arial"/>
              </a:rPr>
              <a:t>admission. </a:t>
            </a:r>
            <a:r>
              <a:rPr dirty="0" sz="1000" spc="-65">
                <a:latin typeface="Arial"/>
                <a:cs typeface="Arial"/>
              </a:rPr>
              <a:t>An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50">
                <a:latin typeface="Arial"/>
                <a:cs typeface="Arial"/>
              </a:rPr>
              <a:t>is </a:t>
            </a:r>
            <a:r>
              <a:rPr dirty="0" sz="1000" spc="-120">
                <a:latin typeface="Arial"/>
                <a:cs typeface="Arial"/>
              </a:rPr>
              <a:t>POA </a:t>
            </a:r>
            <a:r>
              <a:rPr dirty="0" sz="1000" spc="15">
                <a:latin typeface="Arial"/>
                <a:cs typeface="Arial"/>
              </a:rPr>
              <a:t>if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30">
                <a:latin typeface="Arial"/>
                <a:cs typeface="Arial"/>
              </a:rPr>
              <a:t>date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35">
                <a:latin typeface="Arial"/>
                <a:cs typeface="Arial"/>
              </a:rPr>
              <a:t>event </a:t>
            </a:r>
            <a:r>
              <a:rPr dirty="0" sz="1000" spc="-55">
                <a:latin typeface="Arial"/>
                <a:cs typeface="Arial"/>
              </a:rPr>
              <a:t>occurs </a:t>
            </a:r>
            <a:r>
              <a:rPr dirty="0" sz="1000" spc="-35">
                <a:latin typeface="Arial"/>
                <a:cs typeface="Arial"/>
              </a:rPr>
              <a:t>on </a:t>
            </a:r>
            <a:r>
              <a:rPr dirty="0" sz="1000" spc="-15">
                <a:latin typeface="Arial"/>
                <a:cs typeface="Arial"/>
              </a:rPr>
              <a:t>the  </a:t>
            </a:r>
            <a:r>
              <a:rPr dirty="0" sz="1000" spc="-55">
                <a:latin typeface="Arial"/>
                <a:cs typeface="Arial"/>
              </a:rPr>
              <a:t>day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50">
                <a:latin typeface="Arial"/>
                <a:cs typeface="Arial"/>
              </a:rPr>
              <a:t>admission,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two </a:t>
            </a:r>
            <a:r>
              <a:rPr dirty="0" sz="1000" spc="-65">
                <a:latin typeface="Arial"/>
                <a:cs typeface="Arial"/>
              </a:rPr>
              <a:t>days, </a:t>
            </a:r>
            <a:r>
              <a:rPr dirty="0" sz="1000" spc="-25">
                <a:latin typeface="Arial"/>
                <a:cs typeface="Arial"/>
              </a:rPr>
              <a:t>before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15">
                <a:latin typeface="Arial"/>
                <a:cs typeface="Arial"/>
              </a:rPr>
              <a:t>the </a:t>
            </a:r>
            <a:r>
              <a:rPr dirty="0" sz="1000" spc="-55">
                <a:latin typeface="Arial"/>
                <a:cs typeface="Arial"/>
              </a:rPr>
              <a:t>day </a:t>
            </a:r>
            <a:r>
              <a:rPr dirty="0" sz="1000" spc="-10">
                <a:latin typeface="Arial"/>
                <a:cs typeface="Arial"/>
              </a:rPr>
              <a:t>after </a:t>
            </a:r>
            <a:r>
              <a:rPr dirty="0" sz="1000" spc="-50">
                <a:latin typeface="Arial"/>
                <a:cs typeface="Arial"/>
              </a:rPr>
              <a:t>admission, and </a:t>
            </a:r>
            <a:r>
              <a:rPr dirty="0" sz="1000" spc="-35">
                <a:latin typeface="Arial"/>
                <a:cs typeface="Arial"/>
              </a:rPr>
              <a:t>documented </a:t>
            </a:r>
            <a:r>
              <a:rPr dirty="0" sz="1000" spc="-15">
                <a:latin typeface="Arial"/>
                <a:cs typeface="Arial"/>
              </a:rPr>
              <a:t>in the  </a:t>
            </a:r>
            <a:r>
              <a:rPr dirty="0" sz="1000" spc="-45">
                <a:latin typeface="Arial"/>
                <a:cs typeface="Arial"/>
              </a:rPr>
              <a:t>medical </a:t>
            </a:r>
            <a:r>
              <a:rPr dirty="0" sz="1000" spc="-30">
                <a:latin typeface="Arial"/>
                <a:cs typeface="Arial"/>
              </a:rPr>
              <a:t>record </a:t>
            </a:r>
            <a:r>
              <a:rPr dirty="0" sz="1000" spc="-40">
                <a:latin typeface="Arial"/>
                <a:cs typeface="Arial"/>
              </a:rPr>
              <a:t>by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35">
                <a:latin typeface="Arial"/>
                <a:cs typeface="Arial"/>
              </a:rPr>
              <a:t>healthcare </a:t>
            </a:r>
            <a:r>
              <a:rPr dirty="0" sz="1000" spc="-25">
                <a:latin typeface="Arial"/>
                <a:cs typeface="Arial"/>
              </a:rPr>
              <a:t>provider. </a:t>
            </a:r>
            <a:r>
              <a:rPr dirty="0" sz="1000" spc="-125">
                <a:latin typeface="Arial"/>
                <a:cs typeface="Arial"/>
              </a:rPr>
              <a:t>POA </a:t>
            </a:r>
            <a:r>
              <a:rPr dirty="0" sz="1000" spc="-25">
                <a:latin typeface="Arial"/>
                <a:cs typeface="Arial"/>
              </a:rPr>
              <a:t>infections </a:t>
            </a:r>
            <a:r>
              <a:rPr dirty="0" sz="1000" spc="-40">
                <a:latin typeface="Arial"/>
                <a:cs typeface="Arial"/>
              </a:rPr>
              <a:t>should </a:t>
            </a:r>
            <a:r>
              <a:rPr dirty="0" sz="1000" spc="-5">
                <a:latin typeface="Arial"/>
                <a:cs typeface="Arial"/>
              </a:rPr>
              <a:t>not </a:t>
            </a:r>
            <a:r>
              <a:rPr dirty="0" sz="1000" spc="-50">
                <a:latin typeface="Arial"/>
                <a:cs typeface="Arial"/>
              </a:rPr>
              <a:t>be </a:t>
            </a:r>
            <a:r>
              <a:rPr dirty="0" sz="1000" spc="-20">
                <a:latin typeface="Arial"/>
                <a:cs typeface="Arial"/>
              </a:rPr>
              <a:t>reported </a:t>
            </a:r>
            <a:r>
              <a:rPr dirty="0" sz="1000" spc="-95">
                <a:latin typeface="Arial"/>
                <a:cs typeface="Arial"/>
              </a:rPr>
              <a:t>as </a:t>
            </a:r>
            <a:r>
              <a:rPr dirty="0" sz="1000" spc="-70">
                <a:latin typeface="Arial"/>
                <a:cs typeface="Arial"/>
              </a:rPr>
              <a:t>HAIs,  </a:t>
            </a:r>
            <a:r>
              <a:rPr dirty="0" sz="1000" spc="-35">
                <a:latin typeface="Arial"/>
                <a:cs typeface="Arial"/>
              </a:rPr>
              <a:t>however </a:t>
            </a:r>
            <a:r>
              <a:rPr dirty="0" sz="1000" spc="-125">
                <a:latin typeface="Arial"/>
                <a:cs typeface="Arial"/>
              </a:rPr>
              <a:t>POA </a:t>
            </a:r>
            <a:r>
              <a:rPr dirty="0" sz="1000" spc="-50">
                <a:latin typeface="Arial"/>
                <a:cs typeface="Arial"/>
              </a:rPr>
              <a:t>is </a:t>
            </a:r>
            <a:r>
              <a:rPr dirty="0" sz="1000" spc="-5">
                <a:latin typeface="Arial"/>
                <a:cs typeface="Arial"/>
              </a:rPr>
              <a:t>not </a:t>
            </a:r>
            <a:r>
              <a:rPr dirty="0" sz="1000" spc="-65">
                <a:latin typeface="Arial"/>
                <a:cs typeface="Arial"/>
              </a:rPr>
              <a:t>used </a:t>
            </a:r>
            <a:r>
              <a:rPr dirty="0" sz="1000" spc="-5">
                <a:latin typeface="Arial"/>
                <a:cs typeface="Arial"/>
              </a:rPr>
              <a:t>for </a:t>
            </a:r>
            <a:r>
              <a:rPr dirty="0" sz="1000" spc="-120">
                <a:latin typeface="Arial"/>
                <a:cs typeface="Arial"/>
              </a:rPr>
              <a:t>SSI, </a:t>
            </a:r>
            <a:r>
              <a:rPr dirty="0" sz="1000" spc="-105">
                <a:latin typeface="Arial"/>
                <a:cs typeface="Arial"/>
              </a:rPr>
              <a:t>VAE,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80">
                <a:latin typeface="Arial"/>
                <a:cs typeface="Arial"/>
              </a:rPr>
              <a:t>LabID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Events.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14704" y="8468614"/>
            <a:ext cx="925194" cy="189230"/>
          </a:xfrm>
          <a:custGeom>
            <a:avLst/>
            <a:gdLst/>
            <a:ahLst/>
            <a:cxnLst/>
            <a:rect l="l" t="t" r="r" b="b"/>
            <a:pathLst>
              <a:path w="925194" h="189229">
                <a:moveTo>
                  <a:pt x="0" y="188975"/>
                </a:moveTo>
                <a:lnTo>
                  <a:pt x="925068" y="188975"/>
                </a:lnTo>
                <a:lnTo>
                  <a:pt x="925068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83284" y="8468614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7"/>
                </a:moveTo>
                <a:lnTo>
                  <a:pt x="789432" y="155447"/>
                </a:lnTo>
                <a:lnTo>
                  <a:pt x="789432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970584" y="8449818"/>
            <a:ext cx="567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0">
                <a:latin typeface="Arial"/>
                <a:cs typeface="Arial"/>
              </a:rPr>
              <a:t>PRIMARY*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983284" y="8624061"/>
            <a:ext cx="789940" cy="33655"/>
          </a:xfrm>
          <a:custGeom>
            <a:avLst/>
            <a:gdLst/>
            <a:ahLst/>
            <a:cxnLst/>
            <a:rect l="l" t="t" r="r" b="b"/>
            <a:pathLst>
              <a:path w="789939" h="33654">
                <a:moveTo>
                  <a:pt x="0" y="33528"/>
                </a:moveTo>
                <a:lnTo>
                  <a:pt x="789432" y="33528"/>
                </a:lnTo>
                <a:lnTo>
                  <a:pt x="789432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839722" y="8468614"/>
            <a:ext cx="5156835" cy="189230"/>
          </a:xfrm>
          <a:custGeom>
            <a:avLst/>
            <a:gdLst/>
            <a:ahLst/>
            <a:cxnLst/>
            <a:rect l="l" t="t" r="r" b="b"/>
            <a:pathLst>
              <a:path w="5156834" h="189229">
                <a:moveTo>
                  <a:pt x="0" y="188975"/>
                </a:moveTo>
                <a:lnTo>
                  <a:pt x="5156581" y="188975"/>
                </a:lnTo>
                <a:lnTo>
                  <a:pt x="515658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908301" y="8468614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7"/>
                </a:moveTo>
                <a:lnTo>
                  <a:pt x="5019421" y="155447"/>
                </a:lnTo>
                <a:lnTo>
                  <a:pt x="5019421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1895601" y="8449818"/>
            <a:ext cx="2953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35">
                <a:latin typeface="Arial"/>
                <a:cs typeface="Arial"/>
              </a:rPr>
              <a:t>Originating </a:t>
            </a:r>
            <a:r>
              <a:rPr dirty="0" sz="1000" spc="-50">
                <a:latin typeface="Arial"/>
                <a:cs typeface="Arial"/>
              </a:rPr>
              <a:t>source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95">
                <a:latin typeface="Arial"/>
                <a:cs typeface="Arial"/>
              </a:rPr>
              <a:t>(See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140">
                <a:latin typeface="Arial"/>
                <a:cs typeface="Arial"/>
              </a:rPr>
              <a:t>SECONDARY)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70584" y="8638793"/>
            <a:ext cx="69723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baseline="13888" sz="1500" spc="-427">
                <a:latin typeface="Arial"/>
                <a:cs typeface="Arial"/>
              </a:rPr>
              <a:t>I</a:t>
            </a:r>
            <a:r>
              <a:rPr dirty="0" sz="1000" spc="-420">
                <a:latin typeface="Arial"/>
                <a:cs typeface="Arial"/>
              </a:rPr>
              <a:t>P</a:t>
            </a:r>
            <a:r>
              <a:rPr dirty="0" baseline="13888" sz="1500" spc="-690">
                <a:latin typeface="Arial"/>
                <a:cs typeface="Arial"/>
              </a:rPr>
              <a:t>N</a:t>
            </a:r>
            <a:r>
              <a:rPr dirty="0" sz="1000" spc="-345">
                <a:latin typeface="Arial"/>
                <a:cs typeface="Arial"/>
              </a:rPr>
              <a:t>R</a:t>
            </a:r>
            <a:r>
              <a:rPr dirty="0" baseline="13888" sz="1500" spc="-690">
                <a:latin typeface="Arial"/>
                <a:cs typeface="Arial"/>
              </a:rPr>
              <a:t>F</a:t>
            </a:r>
            <a:r>
              <a:rPr dirty="0" sz="1000" spc="-480">
                <a:latin typeface="Arial"/>
                <a:cs typeface="Arial"/>
              </a:rPr>
              <a:t>O</a:t>
            </a:r>
            <a:r>
              <a:rPr dirty="0" baseline="13888" sz="1500" spc="-472">
                <a:latin typeface="Arial"/>
                <a:cs typeface="Arial"/>
              </a:rPr>
              <a:t>E</a:t>
            </a:r>
            <a:r>
              <a:rPr dirty="0" sz="1000" spc="-545">
                <a:latin typeface="Arial"/>
                <a:cs typeface="Arial"/>
              </a:rPr>
              <a:t>B</a:t>
            </a:r>
            <a:r>
              <a:rPr dirty="0" baseline="13888" sz="1500" spc="-472">
                <a:latin typeface="Arial"/>
                <a:cs typeface="Arial"/>
              </a:rPr>
              <a:t>C</a:t>
            </a:r>
            <a:r>
              <a:rPr dirty="0" sz="1000" spc="-555">
                <a:latin typeface="Arial"/>
                <a:cs typeface="Arial"/>
              </a:rPr>
              <a:t>A</a:t>
            </a:r>
            <a:r>
              <a:rPr dirty="0" baseline="13888" sz="1500" spc="-240">
                <a:latin typeface="Arial"/>
                <a:cs typeface="Arial"/>
              </a:rPr>
              <a:t>T</a:t>
            </a:r>
            <a:r>
              <a:rPr dirty="0" sz="1000" spc="-655">
                <a:latin typeface="Arial"/>
                <a:cs typeface="Arial"/>
              </a:rPr>
              <a:t>B</a:t>
            </a:r>
            <a:r>
              <a:rPr dirty="0" baseline="13888" sz="1500" spc="-44">
                <a:latin typeface="Arial"/>
                <a:cs typeface="Arial"/>
              </a:rPr>
              <a:t>I</a:t>
            </a:r>
            <a:r>
              <a:rPr dirty="0" baseline="13888" sz="1500" spc="-772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I</a:t>
            </a:r>
            <a:r>
              <a:rPr dirty="0" sz="1000" spc="-420">
                <a:latin typeface="Arial"/>
                <a:cs typeface="Arial"/>
              </a:rPr>
              <a:t>L</a:t>
            </a:r>
            <a:r>
              <a:rPr dirty="0" baseline="13888" sz="1500" spc="-667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25">
                <a:latin typeface="Arial"/>
                <a:cs typeface="Arial"/>
              </a:rPr>
              <a:t>T</a:t>
            </a:r>
            <a:r>
              <a:rPr dirty="0" sz="1000" spc="-114">
                <a:latin typeface="Arial"/>
                <a:cs typeface="Arial"/>
              </a:rPr>
              <a:t>Y  </a:t>
            </a:r>
            <a:r>
              <a:rPr dirty="0" sz="1000" spc="-135">
                <a:latin typeface="Arial"/>
                <a:cs typeface="Arial"/>
              </a:rPr>
              <a:t>SAMPLE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895601" y="8638793"/>
            <a:ext cx="460438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75">
                <a:latin typeface="Arial"/>
                <a:cs typeface="Arial"/>
              </a:rPr>
              <a:t>Sample </a:t>
            </a:r>
            <a:r>
              <a:rPr dirty="0" sz="1000" spc="-65">
                <a:latin typeface="Arial"/>
                <a:cs typeface="Arial"/>
              </a:rPr>
              <a:t>based </a:t>
            </a:r>
            <a:r>
              <a:rPr dirty="0" sz="1000" spc="-35">
                <a:latin typeface="Arial"/>
                <a:cs typeface="Arial"/>
              </a:rPr>
              <a:t>on </a:t>
            </a:r>
            <a:r>
              <a:rPr dirty="0" sz="1000" spc="-30">
                <a:latin typeface="Arial"/>
                <a:cs typeface="Arial"/>
              </a:rPr>
              <a:t>randomization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60">
                <a:latin typeface="Arial"/>
                <a:cs typeface="Arial"/>
              </a:rPr>
              <a:t>chance </a:t>
            </a:r>
            <a:r>
              <a:rPr dirty="0" sz="1000" spc="-5">
                <a:latin typeface="Arial"/>
                <a:cs typeface="Arial"/>
              </a:rPr>
              <a:t>that </a:t>
            </a:r>
            <a:r>
              <a:rPr dirty="0" sz="1000" spc="-40">
                <a:latin typeface="Arial"/>
                <a:cs typeface="Arial"/>
              </a:rPr>
              <a:t>allows </a:t>
            </a:r>
            <a:r>
              <a:rPr dirty="0" sz="1000" spc="-30">
                <a:latin typeface="Arial"/>
                <a:cs typeface="Arial"/>
              </a:rPr>
              <a:t>calculation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40">
                <a:latin typeface="Arial"/>
                <a:cs typeface="Arial"/>
              </a:rPr>
              <a:t>confidence</a:t>
            </a:r>
            <a:r>
              <a:rPr dirty="0" sz="1000" spc="-19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intervals  </a:t>
            </a:r>
            <a:r>
              <a:rPr dirty="0" sz="1000" spc="-40">
                <a:latin typeface="Arial"/>
                <a:cs typeface="Arial"/>
              </a:rPr>
              <a:t>regarding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how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well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the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overall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population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is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likely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represented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05560" y="9029395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 h="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844294" y="9029395"/>
            <a:ext cx="5152390" cy="0"/>
          </a:xfrm>
          <a:custGeom>
            <a:avLst/>
            <a:gdLst/>
            <a:ahLst/>
            <a:cxnLst/>
            <a:rect l="l" t="t" r="r" b="b"/>
            <a:pathLst>
              <a:path w="5152390" h="0">
                <a:moveTo>
                  <a:pt x="0" y="0"/>
                </a:moveTo>
                <a:lnTo>
                  <a:pt x="515200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/>
          <p:nvPr/>
        </p:nvSpPr>
        <p:spPr>
          <a:xfrm>
            <a:off x="889304" y="9205671"/>
            <a:ext cx="21145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-30">
                <a:latin typeface="Arial"/>
                <a:cs typeface="Arial"/>
              </a:rPr>
              <a:t>viii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380491"/>
            <a:ext cx="663955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05" b="1" i="1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SSI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589787"/>
          <a:ext cx="9162415" cy="566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6305"/>
                <a:gridCol w="2195829"/>
                <a:gridCol w="2197734"/>
              </a:tblGrid>
              <a:tr h="3079115">
                <a:tc>
                  <a:txBody>
                    <a:bodyPr/>
                    <a:lstStyle/>
                    <a:p>
                      <a:pPr marL="310515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14)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methods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routinely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systematically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possible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50">
                          <a:latin typeface="Arial"/>
                          <a:cs typeface="Arial"/>
                        </a:rPr>
                        <a:t>SSI?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-90" i="1">
                          <a:latin typeface="Arial"/>
                          <a:cs typeface="Arial"/>
                        </a:rPr>
                        <a:t>Check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Reports/Rounds: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Emergency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department line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lists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diagnoses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Admissions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lists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diagnoses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ward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rounds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laboratory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inpatients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laboratory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9390" indent="-116839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Pharmacy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(antibiotic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starts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continuations)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9390" indent="-116839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122222"/>
                        <a:buChar char="□"/>
                        <a:tabLst>
                          <a:tab pos="200025" algn="l"/>
                          <a:tab pos="239522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"/>
                        <a:buChar char="□"/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service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information: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Inpatient returns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surgery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30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readmissions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□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ADT/Medical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Records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Mining: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29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Readmissions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discharge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LOS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3675" indent="-11112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22222"/>
                        <a:buChar char="□"/>
                        <a:tabLst>
                          <a:tab pos="19431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diagnostic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coding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99390" indent="-116839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122222"/>
                        <a:buChar char="□"/>
                        <a:tabLst>
                          <a:tab pos="200025" algn="l"/>
                          <a:tab pos="224917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3389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15) How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conduct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post-discharge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5">
                          <a:latin typeface="Arial"/>
                          <a:cs typeface="Arial"/>
                        </a:rPr>
                        <a:t>SSIs?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70" i="1">
                          <a:latin typeface="Arial"/>
                          <a:cs typeface="Arial"/>
                        </a:rPr>
                        <a:t>(check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apply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formal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post-discharge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plan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conducts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survey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mail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conducts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survey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telephone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provides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surgeon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response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Surgeon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indicates 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SSIs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follow-up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Surgeon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surveys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mail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Surgeon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surveys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telephone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□"/>
                        <a:tabLst>
                          <a:tab pos="200025" algn="l"/>
                        </a:tabLst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reviews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clinic 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clinic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information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0" marR="615950">
                        <a:lnSpc>
                          <a:spcPts val="1340"/>
                        </a:lnSpc>
                        <a:spcBef>
                          <a:spcPts val="45"/>
                        </a:spcBef>
                        <a:buChar char="□"/>
                        <a:tabLst>
                          <a:tab pos="200025" algn="l"/>
                          <a:tab pos="3174365" algn="l"/>
                        </a:tabLst>
                      </a:pPr>
                      <a:r>
                        <a:rPr dirty="0" sz="1100" spc="-10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reviews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records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30-60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procedures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Other/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Comment: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52169"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16)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During one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trip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operating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marR="365125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performed.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deep-incisional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develops.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you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attribute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SSI?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COLO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Both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marR="122555" indent="-228600">
                        <a:lnSpc>
                          <a:spcPts val="11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Whichever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higher 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hierarchy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ts val="1065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Neither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51765">
                        <a:lnSpc>
                          <a:spcPct val="101699"/>
                        </a:lnSpc>
                        <a:spcBef>
                          <a:spcPts val="15"/>
                        </a:spcBef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Two answers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correct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(a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d):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higher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2016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(this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COLO), 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cannot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00953" y="6791655"/>
            <a:ext cx="352869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65">
                <a:solidFill>
                  <a:srgbClr val="00AFEF"/>
                </a:solidFill>
                <a:latin typeface="Arial"/>
                <a:cs typeface="Arial"/>
              </a:rPr>
              <a:t>Surgical </a:t>
            </a:r>
            <a:r>
              <a:rPr dirty="0" sz="1100" spc="-50">
                <a:solidFill>
                  <a:srgbClr val="00AFEF"/>
                </a:solidFill>
                <a:latin typeface="Arial"/>
                <a:cs typeface="Arial"/>
              </a:rPr>
              <a:t>Procedure </a:t>
            </a:r>
            <a:r>
              <a:rPr dirty="0" sz="1100" spc="-55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dirty="0" sz="1100" spc="-165">
                <a:solidFill>
                  <a:srgbClr val="00AFEF"/>
                </a:solidFill>
                <a:latin typeface="Arial"/>
                <a:cs typeface="Arial"/>
              </a:rPr>
              <a:t>SSI </a:t>
            </a:r>
            <a:r>
              <a:rPr dirty="0" sz="1100" spc="-55">
                <a:latin typeface="Arial"/>
                <a:cs typeface="Arial"/>
              </a:rPr>
              <a:t>Surveillance </a:t>
            </a:r>
            <a:r>
              <a:rPr dirty="0" sz="1100" spc="-30">
                <a:latin typeface="Arial"/>
                <a:cs typeface="Arial"/>
              </a:rPr>
              <a:t>Methods </a:t>
            </a:r>
            <a:r>
              <a:rPr dirty="0" sz="1100" spc="-70">
                <a:latin typeface="Arial"/>
                <a:cs typeface="Arial"/>
              </a:rPr>
              <a:t>Survey, 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588" y="380491"/>
            <a:ext cx="663955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05" b="1" i="1">
                <a:solidFill>
                  <a:srgbClr val="4F81BC"/>
                </a:solidFill>
                <a:latin typeface="Georgia"/>
                <a:cs typeface="Georgia"/>
              </a:rPr>
              <a:t>Surgical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Procedure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</a:t>
            </a:r>
            <a:r>
              <a:rPr dirty="0" sz="1100" spc="-6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50" b="1" i="1">
                <a:solidFill>
                  <a:srgbClr val="4F81BC"/>
                </a:solidFill>
                <a:latin typeface="Georgia"/>
                <a:cs typeface="Georgia"/>
              </a:rPr>
              <a:t>SSI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095" y="6948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589787"/>
          <a:ext cx="9162415" cy="2568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6305"/>
                <a:gridCol w="2195829"/>
                <a:gridCol w="2197734"/>
              </a:tblGrid>
              <a:tr h="845819">
                <a:tc>
                  <a:txBody>
                    <a:bodyPr/>
                    <a:lstStyle/>
                    <a:p>
                      <a:pPr marL="310515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17)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During one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trip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operating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marR="50165">
                        <a:lnSpc>
                          <a:spcPct val="101800"/>
                        </a:lnSpc>
                      </a:pPr>
                      <a:r>
                        <a:rPr dirty="0" sz="1100" spc="-17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performed.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later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meets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GI- 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IAB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peritonitis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(an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organ-space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SSI).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SSI?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ts val="1070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COLO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Both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marR="122555" indent="-228600">
                        <a:lnSpc>
                          <a:spcPct val="101099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Whichever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higher 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hierarchy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ts val="1075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Neither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Two answers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correct(a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d):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The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18224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higher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2016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(this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COLO) 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because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cannot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847090">
                <a:tc>
                  <a:txBody>
                    <a:bodyPr/>
                    <a:lstStyle/>
                    <a:p>
                      <a:pPr marL="539115" marR="174625" indent="-22860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18)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During one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trip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operating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performed.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vaginal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cuff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(organ- 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space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SSI)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develops.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SSI?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ct val="100000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COLO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Both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marR="122555" indent="-228600">
                        <a:lnSpc>
                          <a:spcPts val="11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Whichever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higher 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hierarchy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ts val="1065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Neither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3716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vaginal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cuff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HYST,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needed;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HYST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(answer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b).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855980">
                <a:tc>
                  <a:txBody>
                    <a:bodyPr/>
                    <a:lstStyle/>
                    <a:p>
                      <a:pPr marL="310515">
                        <a:lnSpc>
                          <a:spcPts val="129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19)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During one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trip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operating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85">
                          <a:latin typeface="Arial"/>
                          <a:cs typeface="Arial"/>
                        </a:rPr>
                        <a:t>SB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HYST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9115" marR="180340">
                        <a:lnSpc>
                          <a:spcPct val="101800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performed.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small-bowel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anastomosis 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(organ-space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SSI)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develops.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you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SSI?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ts val="1070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60">
                          <a:latin typeface="Arial"/>
                          <a:cs typeface="Arial"/>
                        </a:rPr>
                        <a:t>SB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HYST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Both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marR="121920" indent="-228600">
                        <a:lnSpc>
                          <a:spcPct val="102200"/>
                        </a:lnSpc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Whichever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higher 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hierarchy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Neither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localized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operative site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7302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SB,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needed;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SB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(answer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a). 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SB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higher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hierarchy,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hierarchy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cannot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determined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localized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00953" y="6791655"/>
            <a:ext cx="352869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65">
                <a:solidFill>
                  <a:srgbClr val="00AFEF"/>
                </a:solidFill>
                <a:latin typeface="Arial"/>
                <a:cs typeface="Arial"/>
              </a:rPr>
              <a:t>Surgical </a:t>
            </a:r>
            <a:r>
              <a:rPr dirty="0" sz="1100" spc="-50">
                <a:solidFill>
                  <a:srgbClr val="00AFEF"/>
                </a:solidFill>
                <a:latin typeface="Arial"/>
                <a:cs typeface="Arial"/>
              </a:rPr>
              <a:t>Procedure </a:t>
            </a:r>
            <a:r>
              <a:rPr dirty="0" sz="1100" spc="-55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dirty="0" sz="1100" spc="-165">
                <a:solidFill>
                  <a:srgbClr val="00AFEF"/>
                </a:solidFill>
                <a:latin typeface="Arial"/>
                <a:cs typeface="Arial"/>
              </a:rPr>
              <a:t>SSI </a:t>
            </a:r>
            <a:r>
              <a:rPr dirty="0" sz="1100" spc="-55">
                <a:latin typeface="Arial"/>
                <a:cs typeface="Arial"/>
              </a:rPr>
              <a:t>Surveillance </a:t>
            </a:r>
            <a:r>
              <a:rPr dirty="0" sz="1100" spc="-30">
                <a:latin typeface="Arial"/>
                <a:cs typeface="Arial"/>
              </a:rPr>
              <a:t>Methods </a:t>
            </a:r>
            <a:r>
              <a:rPr dirty="0" sz="1100" spc="-70">
                <a:latin typeface="Arial"/>
                <a:cs typeface="Arial"/>
              </a:rPr>
              <a:t>Survey, 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605" y="3157619"/>
            <a:ext cx="3713461" cy="3713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94610" y="3222751"/>
            <a:ext cx="3573779" cy="3583304"/>
          </a:xfrm>
          <a:custGeom>
            <a:avLst/>
            <a:gdLst/>
            <a:ahLst/>
            <a:cxnLst/>
            <a:rect l="l" t="t" r="r" b="b"/>
            <a:pathLst>
              <a:path w="3573779" h="3583304">
                <a:moveTo>
                  <a:pt x="2174367" y="1419352"/>
                </a:moveTo>
                <a:lnTo>
                  <a:pt x="2174113" y="1419479"/>
                </a:lnTo>
                <a:lnTo>
                  <a:pt x="2173732" y="1419606"/>
                </a:lnTo>
                <a:lnTo>
                  <a:pt x="1870202" y="1702816"/>
                </a:lnTo>
                <a:lnTo>
                  <a:pt x="1864614" y="1708150"/>
                </a:lnTo>
                <a:lnTo>
                  <a:pt x="1857120" y="1715643"/>
                </a:lnTo>
                <a:lnTo>
                  <a:pt x="1851406" y="1721231"/>
                </a:lnTo>
                <a:lnTo>
                  <a:pt x="1788572" y="1783969"/>
                </a:lnTo>
                <a:lnTo>
                  <a:pt x="1761363" y="1811274"/>
                </a:lnTo>
                <a:lnTo>
                  <a:pt x="1755193" y="1817389"/>
                </a:lnTo>
                <a:lnTo>
                  <a:pt x="1740281" y="1832356"/>
                </a:lnTo>
                <a:lnTo>
                  <a:pt x="1734820" y="1837944"/>
                </a:lnTo>
                <a:lnTo>
                  <a:pt x="1730629" y="1842135"/>
                </a:lnTo>
                <a:lnTo>
                  <a:pt x="1725041" y="1847977"/>
                </a:lnTo>
                <a:lnTo>
                  <a:pt x="1720977" y="1852041"/>
                </a:lnTo>
                <a:lnTo>
                  <a:pt x="1439545" y="2153793"/>
                </a:lnTo>
                <a:lnTo>
                  <a:pt x="1439418" y="2154047"/>
                </a:lnTo>
                <a:lnTo>
                  <a:pt x="1439291" y="2154428"/>
                </a:lnTo>
                <a:lnTo>
                  <a:pt x="1440942" y="2152904"/>
                </a:lnTo>
                <a:lnTo>
                  <a:pt x="1444244" y="2149602"/>
                </a:lnTo>
                <a:lnTo>
                  <a:pt x="1447546" y="2146427"/>
                </a:lnTo>
                <a:lnTo>
                  <a:pt x="1453261" y="2140712"/>
                </a:lnTo>
                <a:lnTo>
                  <a:pt x="1461516" y="2132584"/>
                </a:lnTo>
                <a:lnTo>
                  <a:pt x="1516564" y="2077481"/>
                </a:lnTo>
                <a:lnTo>
                  <a:pt x="1522730" y="2071243"/>
                </a:lnTo>
                <a:lnTo>
                  <a:pt x="1530477" y="2063623"/>
                </a:lnTo>
                <a:lnTo>
                  <a:pt x="1536319" y="2057654"/>
                </a:lnTo>
                <a:lnTo>
                  <a:pt x="1540510" y="2053463"/>
                </a:lnTo>
                <a:lnTo>
                  <a:pt x="1544701" y="2049145"/>
                </a:lnTo>
                <a:lnTo>
                  <a:pt x="1550035" y="2043811"/>
                </a:lnTo>
                <a:lnTo>
                  <a:pt x="1552194" y="2041525"/>
                </a:lnTo>
                <a:lnTo>
                  <a:pt x="1555115" y="2038350"/>
                </a:lnTo>
                <a:lnTo>
                  <a:pt x="1622552" y="1965833"/>
                </a:lnTo>
                <a:lnTo>
                  <a:pt x="1652016" y="1936369"/>
                </a:lnTo>
                <a:lnTo>
                  <a:pt x="1649730" y="1936369"/>
                </a:lnTo>
                <a:lnTo>
                  <a:pt x="1791462" y="1783969"/>
                </a:lnTo>
                <a:lnTo>
                  <a:pt x="1791716" y="1783842"/>
                </a:lnTo>
                <a:lnTo>
                  <a:pt x="1791843" y="1783588"/>
                </a:lnTo>
                <a:lnTo>
                  <a:pt x="1792097" y="1783334"/>
                </a:lnTo>
                <a:lnTo>
                  <a:pt x="1946402" y="1639697"/>
                </a:lnTo>
                <a:lnTo>
                  <a:pt x="1948688" y="1639697"/>
                </a:lnTo>
                <a:lnTo>
                  <a:pt x="1977263" y="1611122"/>
                </a:lnTo>
                <a:lnTo>
                  <a:pt x="2054860" y="1538859"/>
                </a:lnTo>
                <a:lnTo>
                  <a:pt x="2056764" y="1536954"/>
                </a:lnTo>
                <a:lnTo>
                  <a:pt x="2060829" y="1533144"/>
                </a:lnTo>
                <a:lnTo>
                  <a:pt x="2151888" y="1442212"/>
                </a:lnTo>
                <a:lnTo>
                  <a:pt x="2160016" y="1433957"/>
                </a:lnTo>
                <a:lnTo>
                  <a:pt x="2165858" y="1428242"/>
                </a:lnTo>
                <a:lnTo>
                  <a:pt x="2169287" y="1424559"/>
                </a:lnTo>
                <a:lnTo>
                  <a:pt x="2172716" y="1421003"/>
                </a:lnTo>
                <a:lnTo>
                  <a:pt x="2174367" y="1419352"/>
                </a:lnTo>
                <a:close/>
              </a:path>
              <a:path w="3573779" h="3583304">
                <a:moveTo>
                  <a:pt x="1948688" y="1639697"/>
                </a:moveTo>
                <a:lnTo>
                  <a:pt x="1946402" y="1639697"/>
                </a:lnTo>
                <a:lnTo>
                  <a:pt x="1649730" y="1936369"/>
                </a:lnTo>
                <a:lnTo>
                  <a:pt x="1652016" y="1936369"/>
                </a:lnTo>
                <a:lnTo>
                  <a:pt x="1948688" y="1639697"/>
                </a:lnTo>
                <a:close/>
              </a:path>
              <a:path w="3573779" h="3583304">
                <a:moveTo>
                  <a:pt x="661035" y="2922016"/>
                </a:moveTo>
                <a:lnTo>
                  <a:pt x="616719" y="2960979"/>
                </a:lnTo>
                <a:lnTo>
                  <a:pt x="576714" y="2999408"/>
                </a:lnTo>
                <a:lnTo>
                  <a:pt x="508071" y="3066371"/>
                </a:lnTo>
                <a:lnTo>
                  <a:pt x="459646" y="3114087"/>
                </a:lnTo>
                <a:lnTo>
                  <a:pt x="20121" y="3552622"/>
                </a:lnTo>
                <a:lnTo>
                  <a:pt x="0" y="3573272"/>
                </a:lnTo>
                <a:lnTo>
                  <a:pt x="10032" y="3583305"/>
                </a:lnTo>
                <a:lnTo>
                  <a:pt x="30682" y="3563183"/>
                </a:lnTo>
                <a:lnTo>
                  <a:pt x="124955" y="3469005"/>
                </a:lnTo>
                <a:lnTo>
                  <a:pt x="122555" y="3469005"/>
                </a:lnTo>
                <a:lnTo>
                  <a:pt x="119887" y="3466211"/>
                </a:lnTo>
                <a:lnTo>
                  <a:pt x="117093" y="3463417"/>
                </a:lnTo>
                <a:lnTo>
                  <a:pt x="114300" y="3460750"/>
                </a:lnTo>
                <a:lnTo>
                  <a:pt x="374396" y="3201162"/>
                </a:lnTo>
                <a:lnTo>
                  <a:pt x="467868" y="3109341"/>
                </a:lnTo>
                <a:lnTo>
                  <a:pt x="500237" y="3078257"/>
                </a:lnTo>
                <a:lnTo>
                  <a:pt x="534924" y="3045968"/>
                </a:lnTo>
                <a:lnTo>
                  <a:pt x="541147" y="3040888"/>
                </a:lnTo>
                <a:lnTo>
                  <a:pt x="550374" y="3040888"/>
                </a:lnTo>
                <a:lnTo>
                  <a:pt x="601106" y="2988548"/>
                </a:lnTo>
                <a:lnTo>
                  <a:pt x="635000" y="2952750"/>
                </a:lnTo>
                <a:lnTo>
                  <a:pt x="659913" y="2924442"/>
                </a:lnTo>
                <a:lnTo>
                  <a:pt x="661035" y="2922016"/>
                </a:lnTo>
                <a:close/>
              </a:path>
              <a:path w="3573779" h="3583304">
                <a:moveTo>
                  <a:pt x="550374" y="3040888"/>
                </a:moveTo>
                <a:lnTo>
                  <a:pt x="541147" y="3040888"/>
                </a:lnTo>
                <a:lnTo>
                  <a:pt x="541655" y="3041396"/>
                </a:lnTo>
                <a:lnTo>
                  <a:pt x="541033" y="3043112"/>
                </a:lnTo>
                <a:lnTo>
                  <a:pt x="514600" y="3073052"/>
                </a:lnTo>
                <a:lnTo>
                  <a:pt x="469773" y="3119755"/>
                </a:lnTo>
                <a:lnTo>
                  <a:pt x="376936" y="3214243"/>
                </a:lnTo>
                <a:lnTo>
                  <a:pt x="122555" y="3469005"/>
                </a:lnTo>
                <a:lnTo>
                  <a:pt x="124955" y="3469005"/>
                </a:lnTo>
                <a:lnTo>
                  <a:pt x="459355" y="3133609"/>
                </a:lnTo>
                <a:lnTo>
                  <a:pt x="525561" y="3066276"/>
                </a:lnTo>
                <a:lnTo>
                  <a:pt x="550374" y="3040888"/>
                </a:lnTo>
                <a:close/>
              </a:path>
              <a:path w="3573779" h="3583304">
                <a:moveTo>
                  <a:pt x="1364488" y="2212975"/>
                </a:moveTo>
                <a:lnTo>
                  <a:pt x="1334531" y="2240899"/>
                </a:lnTo>
                <a:lnTo>
                  <a:pt x="1297846" y="2276445"/>
                </a:lnTo>
                <a:lnTo>
                  <a:pt x="1238688" y="2334635"/>
                </a:lnTo>
                <a:lnTo>
                  <a:pt x="1141428" y="2431319"/>
                </a:lnTo>
                <a:lnTo>
                  <a:pt x="1063180" y="2509456"/>
                </a:lnTo>
                <a:lnTo>
                  <a:pt x="871188" y="2701480"/>
                </a:lnTo>
                <a:lnTo>
                  <a:pt x="844169" y="2729230"/>
                </a:lnTo>
                <a:lnTo>
                  <a:pt x="844296" y="2729484"/>
                </a:lnTo>
                <a:lnTo>
                  <a:pt x="854202" y="2739390"/>
                </a:lnTo>
                <a:lnTo>
                  <a:pt x="855218" y="2738501"/>
                </a:lnTo>
                <a:lnTo>
                  <a:pt x="856996" y="2736850"/>
                </a:lnTo>
                <a:lnTo>
                  <a:pt x="861822" y="2732024"/>
                </a:lnTo>
                <a:lnTo>
                  <a:pt x="866267" y="2727706"/>
                </a:lnTo>
                <a:lnTo>
                  <a:pt x="932745" y="2661300"/>
                </a:lnTo>
                <a:lnTo>
                  <a:pt x="938530" y="2655443"/>
                </a:lnTo>
                <a:lnTo>
                  <a:pt x="955675" y="2638298"/>
                </a:lnTo>
                <a:lnTo>
                  <a:pt x="959739" y="2634107"/>
                </a:lnTo>
                <a:lnTo>
                  <a:pt x="964819" y="2629027"/>
                </a:lnTo>
                <a:lnTo>
                  <a:pt x="966724" y="2626995"/>
                </a:lnTo>
                <a:lnTo>
                  <a:pt x="967740" y="2625979"/>
                </a:lnTo>
                <a:lnTo>
                  <a:pt x="967613" y="2625979"/>
                </a:lnTo>
                <a:lnTo>
                  <a:pt x="963041" y="2621407"/>
                </a:lnTo>
                <a:lnTo>
                  <a:pt x="964184" y="2620264"/>
                </a:lnTo>
                <a:lnTo>
                  <a:pt x="961898" y="2620264"/>
                </a:lnTo>
                <a:lnTo>
                  <a:pt x="960755" y="2618994"/>
                </a:lnTo>
                <a:lnTo>
                  <a:pt x="959485" y="2617851"/>
                </a:lnTo>
                <a:lnTo>
                  <a:pt x="958342" y="2616581"/>
                </a:lnTo>
                <a:lnTo>
                  <a:pt x="1065530" y="2509393"/>
                </a:lnTo>
                <a:lnTo>
                  <a:pt x="1143880" y="2431288"/>
                </a:lnTo>
                <a:lnTo>
                  <a:pt x="1208174" y="2367841"/>
                </a:lnTo>
                <a:lnTo>
                  <a:pt x="1238805" y="2338562"/>
                </a:lnTo>
                <a:lnTo>
                  <a:pt x="1244981" y="2333498"/>
                </a:lnTo>
                <a:lnTo>
                  <a:pt x="1249627" y="2333498"/>
                </a:lnTo>
                <a:lnTo>
                  <a:pt x="1310473" y="2271537"/>
                </a:lnTo>
                <a:lnTo>
                  <a:pt x="1331789" y="2249539"/>
                </a:lnTo>
                <a:lnTo>
                  <a:pt x="1354328" y="2225929"/>
                </a:lnTo>
                <a:lnTo>
                  <a:pt x="1361694" y="2217928"/>
                </a:lnTo>
                <a:lnTo>
                  <a:pt x="1365250" y="2213737"/>
                </a:lnTo>
                <a:lnTo>
                  <a:pt x="1364488" y="2212975"/>
                </a:lnTo>
                <a:close/>
              </a:path>
              <a:path w="3573779" h="3583304">
                <a:moveTo>
                  <a:pt x="1249627" y="2333498"/>
                </a:moveTo>
                <a:lnTo>
                  <a:pt x="1244981" y="2333498"/>
                </a:lnTo>
                <a:lnTo>
                  <a:pt x="1245235" y="2333752"/>
                </a:lnTo>
                <a:lnTo>
                  <a:pt x="1242060" y="2337435"/>
                </a:lnTo>
                <a:lnTo>
                  <a:pt x="1204087" y="2377059"/>
                </a:lnTo>
                <a:lnTo>
                  <a:pt x="1150582" y="2431319"/>
                </a:lnTo>
                <a:lnTo>
                  <a:pt x="1072705" y="2509456"/>
                </a:lnTo>
                <a:lnTo>
                  <a:pt x="961898" y="2620264"/>
                </a:lnTo>
                <a:lnTo>
                  <a:pt x="964184" y="2620264"/>
                </a:lnTo>
                <a:lnTo>
                  <a:pt x="1075134" y="2509393"/>
                </a:lnTo>
                <a:lnTo>
                  <a:pt x="1154176" y="2431288"/>
                </a:lnTo>
                <a:lnTo>
                  <a:pt x="1190117" y="2396744"/>
                </a:lnTo>
                <a:lnTo>
                  <a:pt x="1206808" y="2380869"/>
                </a:lnTo>
                <a:lnTo>
                  <a:pt x="1202690" y="2380869"/>
                </a:lnTo>
                <a:lnTo>
                  <a:pt x="1249627" y="2333498"/>
                </a:lnTo>
                <a:close/>
              </a:path>
              <a:path w="3573779" h="3583304">
                <a:moveTo>
                  <a:pt x="1423289" y="2170176"/>
                </a:moveTo>
                <a:lnTo>
                  <a:pt x="1422273" y="2171065"/>
                </a:lnTo>
                <a:lnTo>
                  <a:pt x="1420495" y="2172716"/>
                </a:lnTo>
                <a:lnTo>
                  <a:pt x="1418590" y="2174367"/>
                </a:lnTo>
                <a:lnTo>
                  <a:pt x="1288351" y="2297207"/>
                </a:lnTo>
                <a:lnTo>
                  <a:pt x="1249822" y="2334635"/>
                </a:lnTo>
                <a:lnTo>
                  <a:pt x="1202690" y="2380869"/>
                </a:lnTo>
                <a:lnTo>
                  <a:pt x="1206808" y="2380869"/>
                </a:lnTo>
                <a:lnTo>
                  <a:pt x="1212387" y="2375562"/>
                </a:lnTo>
                <a:lnTo>
                  <a:pt x="1302385" y="2291207"/>
                </a:lnTo>
                <a:lnTo>
                  <a:pt x="1304544" y="2289048"/>
                </a:lnTo>
                <a:lnTo>
                  <a:pt x="1309497" y="2284349"/>
                </a:lnTo>
                <a:lnTo>
                  <a:pt x="1312926" y="2280920"/>
                </a:lnTo>
                <a:lnTo>
                  <a:pt x="1317371" y="2276602"/>
                </a:lnTo>
                <a:lnTo>
                  <a:pt x="1327531" y="2266442"/>
                </a:lnTo>
                <a:lnTo>
                  <a:pt x="1334897" y="2259203"/>
                </a:lnTo>
                <a:lnTo>
                  <a:pt x="1362837" y="2231136"/>
                </a:lnTo>
                <a:lnTo>
                  <a:pt x="1400161" y="2193919"/>
                </a:lnTo>
                <a:lnTo>
                  <a:pt x="1417320" y="2176653"/>
                </a:lnTo>
                <a:lnTo>
                  <a:pt x="1420114" y="2173732"/>
                </a:lnTo>
                <a:lnTo>
                  <a:pt x="1421384" y="2172335"/>
                </a:lnTo>
                <a:lnTo>
                  <a:pt x="1422781" y="2170938"/>
                </a:lnTo>
                <a:lnTo>
                  <a:pt x="1423289" y="2170303"/>
                </a:lnTo>
                <a:lnTo>
                  <a:pt x="1423289" y="2170176"/>
                </a:lnTo>
                <a:close/>
              </a:path>
              <a:path w="3573779" h="3583304">
                <a:moveTo>
                  <a:pt x="3573653" y="0"/>
                </a:moveTo>
                <a:lnTo>
                  <a:pt x="3565652" y="7239"/>
                </a:lnTo>
                <a:lnTo>
                  <a:pt x="3563112" y="9525"/>
                </a:lnTo>
                <a:lnTo>
                  <a:pt x="3560318" y="12446"/>
                </a:lnTo>
                <a:lnTo>
                  <a:pt x="3557397" y="15240"/>
                </a:lnTo>
                <a:lnTo>
                  <a:pt x="2947670" y="624967"/>
                </a:lnTo>
                <a:lnTo>
                  <a:pt x="2942590" y="630301"/>
                </a:lnTo>
                <a:lnTo>
                  <a:pt x="2940812" y="632079"/>
                </a:lnTo>
                <a:lnTo>
                  <a:pt x="2937764" y="635381"/>
                </a:lnTo>
                <a:lnTo>
                  <a:pt x="2935732" y="637667"/>
                </a:lnTo>
                <a:lnTo>
                  <a:pt x="2935351" y="638302"/>
                </a:lnTo>
                <a:lnTo>
                  <a:pt x="2935478" y="638556"/>
                </a:lnTo>
                <a:lnTo>
                  <a:pt x="2936113" y="638048"/>
                </a:lnTo>
                <a:lnTo>
                  <a:pt x="2937256" y="637032"/>
                </a:lnTo>
                <a:lnTo>
                  <a:pt x="2938526" y="636016"/>
                </a:lnTo>
                <a:lnTo>
                  <a:pt x="2943606" y="631317"/>
                </a:lnTo>
                <a:lnTo>
                  <a:pt x="2948813" y="626110"/>
                </a:lnTo>
                <a:lnTo>
                  <a:pt x="2951734" y="623316"/>
                </a:lnTo>
                <a:lnTo>
                  <a:pt x="3198495" y="376555"/>
                </a:lnTo>
                <a:lnTo>
                  <a:pt x="3217359" y="376555"/>
                </a:lnTo>
                <a:lnTo>
                  <a:pt x="3219704" y="374142"/>
                </a:lnTo>
                <a:lnTo>
                  <a:pt x="3224149" y="369824"/>
                </a:lnTo>
                <a:lnTo>
                  <a:pt x="3309493" y="284480"/>
                </a:lnTo>
                <a:lnTo>
                  <a:pt x="3313811" y="280035"/>
                </a:lnTo>
                <a:lnTo>
                  <a:pt x="3318637" y="275209"/>
                </a:lnTo>
                <a:lnTo>
                  <a:pt x="3320288" y="273431"/>
                </a:lnTo>
                <a:lnTo>
                  <a:pt x="3321177" y="272415"/>
                </a:lnTo>
                <a:lnTo>
                  <a:pt x="3318002" y="269367"/>
                </a:lnTo>
                <a:lnTo>
                  <a:pt x="3314954" y="266319"/>
                </a:lnTo>
                <a:lnTo>
                  <a:pt x="3311905" y="263144"/>
                </a:lnTo>
                <a:lnTo>
                  <a:pt x="3551936" y="23114"/>
                </a:lnTo>
                <a:lnTo>
                  <a:pt x="3555365" y="19558"/>
                </a:lnTo>
                <a:lnTo>
                  <a:pt x="3558540" y="16383"/>
                </a:lnTo>
                <a:lnTo>
                  <a:pt x="3561461" y="13589"/>
                </a:lnTo>
                <a:lnTo>
                  <a:pt x="3564254" y="10668"/>
                </a:lnTo>
                <a:lnTo>
                  <a:pt x="3573779" y="254"/>
                </a:lnTo>
                <a:lnTo>
                  <a:pt x="3573653" y="0"/>
                </a:lnTo>
                <a:close/>
              </a:path>
              <a:path w="3573779" h="3583304">
                <a:moveTo>
                  <a:pt x="3217359" y="376555"/>
                </a:moveTo>
                <a:lnTo>
                  <a:pt x="3198495" y="376555"/>
                </a:lnTo>
                <a:lnTo>
                  <a:pt x="3201543" y="379730"/>
                </a:lnTo>
                <a:lnTo>
                  <a:pt x="3207766" y="385953"/>
                </a:lnTo>
                <a:lnTo>
                  <a:pt x="3210433" y="383286"/>
                </a:lnTo>
                <a:lnTo>
                  <a:pt x="3212211" y="381635"/>
                </a:lnTo>
                <a:lnTo>
                  <a:pt x="3215386" y="378587"/>
                </a:lnTo>
                <a:lnTo>
                  <a:pt x="3217359" y="376555"/>
                </a:lnTo>
                <a:close/>
              </a:path>
              <a:path w="3573779" h="3583304">
                <a:moveTo>
                  <a:pt x="2812034" y="761619"/>
                </a:moveTo>
                <a:lnTo>
                  <a:pt x="2800858" y="771906"/>
                </a:lnTo>
                <a:lnTo>
                  <a:pt x="2797937" y="774700"/>
                </a:lnTo>
                <a:lnTo>
                  <a:pt x="2397769" y="1174835"/>
                </a:lnTo>
                <a:lnTo>
                  <a:pt x="2367788" y="1205230"/>
                </a:lnTo>
                <a:lnTo>
                  <a:pt x="2363470" y="1209929"/>
                </a:lnTo>
                <a:lnTo>
                  <a:pt x="2363597" y="1210183"/>
                </a:lnTo>
                <a:lnTo>
                  <a:pt x="2370201" y="1216787"/>
                </a:lnTo>
                <a:lnTo>
                  <a:pt x="2373630" y="1220089"/>
                </a:lnTo>
                <a:lnTo>
                  <a:pt x="2374519" y="1219200"/>
                </a:lnTo>
                <a:lnTo>
                  <a:pt x="2376297" y="1217549"/>
                </a:lnTo>
                <a:lnTo>
                  <a:pt x="2381123" y="1212723"/>
                </a:lnTo>
                <a:lnTo>
                  <a:pt x="2385568" y="1208405"/>
                </a:lnTo>
                <a:lnTo>
                  <a:pt x="2390013" y="1203960"/>
                </a:lnTo>
                <a:lnTo>
                  <a:pt x="2395982" y="1198118"/>
                </a:lnTo>
                <a:lnTo>
                  <a:pt x="2458212" y="1135888"/>
                </a:lnTo>
                <a:lnTo>
                  <a:pt x="2465197" y="1128776"/>
                </a:lnTo>
                <a:lnTo>
                  <a:pt x="2470912" y="1123061"/>
                </a:lnTo>
                <a:lnTo>
                  <a:pt x="2475230" y="1118616"/>
                </a:lnTo>
                <a:lnTo>
                  <a:pt x="2479675" y="1114298"/>
                </a:lnTo>
                <a:lnTo>
                  <a:pt x="2482723" y="1111123"/>
                </a:lnTo>
                <a:lnTo>
                  <a:pt x="2484374" y="1109345"/>
                </a:lnTo>
                <a:lnTo>
                  <a:pt x="2487041" y="1106678"/>
                </a:lnTo>
                <a:lnTo>
                  <a:pt x="2482469" y="1102106"/>
                </a:lnTo>
                <a:lnTo>
                  <a:pt x="2483612" y="1100963"/>
                </a:lnTo>
                <a:lnTo>
                  <a:pt x="2481326" y="1100963"/>
                </a:lnTo>
                <a:lnTo>
                  <a:pt x="2480056" y="1099820"/>
                </a:lnTo>
                <a:lnTo>
                  <a:pt x="2478913" y="1098550"/>
                </a:lnTo>
                <a:lnTo>
                  <a:pt x="2477643" y="1097407"/>
                </a:lnTo>
                <a:lnTo>
                  <a:pt x="2796286" y="778764"/>
                </a:lnTo>
                <a:lnTo>
                  <a:pt x="2799080" y="775843"/>
                </a:lnTo>
                <a:lnTo>
                  <a:pt x="2802001" y="772922"/>
                </a:lnTo>
                <a:lnTo>
                  <a:pt x="2806573" y="768096"/>
                </a:lnTo>
                <a:lnTo>
                  <a:pt x="2808732" y="765937"/>
                </a:lnTo>
                <a:lnTo>
                  <a:pt x="2810256" y="764286"/>
                </a:lnTo>
                <a:lnTo>
                  <a:pt x="2811907" y="762381"/>
                </a:lnTo>
                <a:lnTo>
                  <a:pt x="2812161" y="761873"/>
                </a:lnTo>
                <a:lnTo>
                  <a:pt x="2812034" y="761619"/>
                </a:lnTo>
                <a:close/>
              </a:path>
              <a:path w="3573779" h="3583304">
                <a:moveTo>
                  <a:pt x="2799588" y="783590"/>
                </a:moveTo>
                <a:lnTo>
                  <a:pt x="2788539" y="793877"/>
                </a:lnTo>
                <a:lnTo>
                  <a:pt x="2785618" y="796671"/>
                </a:lnTo>
                <a:lnTo>
                  <a:pt x="2481326" y="1100963"/>
                </a:lnTo>
                <a:lnTo>
                  <a:pt x="2483612" y="1100963"/>
                </a:lnTo>
                <a:lnTo>
                  <a:pt x="2777871" y="806704"/>
                </a:lnTo>
                <a:lnTo>
                  <a:pt x="2781046" y="803656"/>
                </a:lnTo>
                <a:lnTo>
                  <a:pt x="2783967" y="800735"/>
                </a:lnTo>
                <a:lnTo>
                  <a:pt x="2786761" y="797814"/>
                </a:lnTo>
                <a:lnTo>
                  <a:pt x="2789682" y="794893"/>
                </a:lnTo>
                <a:lnTo>
                  <a:pt x="2794254" y="790067"/>
                </a:lnTo>
                <a:lnTo>
                  <a:pt x="2796413" y="787908"/>
                </a:lnTo>
                <a:lnTo>
                  <a:pt x="2797937" y="786257"/>
                </a:lnTo>
                <a:lnTo>
                  <a:pt x="2798699" y="785368"/>
                </a:lnTo>
                <a:lnTo>
                  <a:pt x="2799842" y="783844"/>
                </a:lnTo>
                <a:lnTo>
                  <a:pt x="2799588" y="783590"/>
                </a:lnTo>
                <a:close/>
              </a:path>
            </a:pathLst>
          </a:custGeom>
          <a:solidFill>
            <a:srgbClr val="C0C0C0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6095" y="9234169"/>
            <a:ext cx="4268597" cy="50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6588" y="362836"/>
            <a:ext cx="6394450" cy="59372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spc="-50" b="1" i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External Validation </a:t>
            </a:r>
            <a:r>
              <a:rPr dirty="0" sz="1100" spc="-114" b="1" i="1">
                <a:solidFill>
                  <a:srgbClr val="4F81BC"/>
                </a:solidFill>
                <a:latin typeface="Georgia"/>
                <a:cs typeface="Georgia"/>
              </a:rPr>
              <a:t>Guidance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95" b="1" i="1">
                <a:solidFill>
                  <a:srgbClr val="4F81BC"/>
                </a:solidFill>
                <a:latin typeface="Georgia"/>
                <a:cs typeface="Georgia"/>
              </a:rPr>
              <a:t>Toolkit;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Surveys: </a:t>
            </a:r>
            <a:r>
              <a:rPr dirty="0" sz="1100" spc="-135" b="1" i="1">
                <a:solidFill>
                  <a:srgbClr val="4F81BC"/>
                </a:solidFill>
                <a:latin typeface="Georgia"/>
                <a:cs typeface="Georgia"/>
              </a:rPr>
              <a:t>LabID</a:t>
            </a:r>
            <a:r>
              <a:rPr dirty="0" sz="1100" spc="-140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Event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2.6: </a:t>
            </a:r>
            <a:r>
              <a:rPr dirty="0" sz="1300" spc="-130" b="1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300" spc="-95" b="1">
                <a:solidFill>
                  <a:srgbClr val="4F81BC"/>
                </a:solidFill>
                <a:latin typeface="Georgia"/>
                <a:cs typeface="Georgia"/>
              </a:rPr>
              <a:t>Event </a:t>
            </a:r>
            <a:r>
              <a:rPr dirty="0" sz="1300" spc="-85" b="1">
                <a:solidFill>
                  <a:srgbClr val="4F81BC"/>
                </a:solidFill>
                <a:latin typeface="Georgia"/>
                <a:cs typeface="Georgia"/>
              </a:rPr>
              <a:t>Surveillance </a:t>
            </a:r>
            <a:r>
              <a:rPr dirty="0" sz="1300" spc="-105" b="1">
                <a:solidFill>
                  <a:srgbClr val="4F81BC"/>
                </a:solidFill>
                <a:latin typeface="Georgia"/>
                <a:cs typeface="Georgia"/>
              </a:rPr>
              <a:t>Methods </a:t>
            </a:r>
            <a:r>
              <a:rPr dirty="0" sz="1300" spc="-90" b="1">
                <a:solidFill>
                  <a:srgbClr val="4F81BC"/>
                </a:solidFill>
                <a:latin typeface="Georgia"/>
                <a:cs typeface="Georgia"/>
              </a:rPr>
              <a:t>Survey </a:t>
            </a:r>
            <a:r>
              <a:rPr dirty="0" sz="1300" spc="-70" b="1">
                <a:solidFill>
                  <a:srgbClr val="4F81BC"/>
                </a:solidFill>
                <a:latin typeface="Georgia"/>
                <a:cs typeface="Georgia"/>
              </a:rPr>
              <a:t>(with </a:t>
            </a:r>
            <a:r>
              <a:rPr dirty="0" sz="1300" spc="-80" b="1">
                <a:solidFill>
                  <a:srgbClr val="4F81BC"/>
                </a:solidFill>
                <a:latin typeface="Georgia"/>
                <a:cs typeface="Georgia"/>
              </a:rPr>
              <a:t>Key)</a:t>
            </a:r>
            <a:endParaRPr sz="13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210"/>
              </a:spcBef>
              <a:tabLst>
                <a:tab pos="6381115" algn="l"/>
              </a:tabLst>
            </a:pPr>
            <a:r>
              <a:rPr dirty="0" sz="900" spc="-60">
                <a:latin typeface="Arial"/>
                <a:cs typeface="Arial"/>
              </a:rPr>
              <a:t>OrgID </a:t>
            </a:r>
            <a:r>
              <a:rPr dirty="0" sz="900" spc="95">
                <a:latin typeface="Arial"/>
                <a:cs typeface="Arial"/>
              </a:rPr>
              <a:t>/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Name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35">
                <a:latin typeface="Arial"/>
                <a:cs typeface="Arial"/>
              </a:rPr>
              <a:t>Hospital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u="sng" sz="9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723" y="952500"/>
          <a:ext cx="6875145" cy="748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880"/>
                <a:gridCol w="1117600"/>
                <a:gridCol w="1590674"/>
                <a:gridCol w="848360"/>
                <a:gridCol w="299085"/>
                <a:gridCol w="1144904"/>
              </a:tblGrid>
              <a:tr h="301625">
                <a:tc gridSpan="6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45" b="1">
                          <a:latin typeface="Trebuchet MS"/>
                          <a:cs typeface="Trebuchet MS"/>
                        </a:rPr>
                        <a:t>LabID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Event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Surveillance </a:t>
                      </a:r>
                      <a:r>
                        <a:rPr dirty="0" sz="900" spc="-25" b="1">
                          <a:latin typeface="Trebuchet MS"/>
                          <a:cs typeface="Trebuchet MS"/>
                        </a:rPr>
                        <a:t>Methods</a:t>
                      </a:r>
                      <a:r>
                        <a:rPr dirty="0" sz="9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Survey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Instructions: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Administer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survey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person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oversees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reporting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0350">
                <a:tc gridSpan="6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900" spc="-45" b="1">
                          <a:latin typeface="Trebuchet MS"/>
                          <a:cs typeface="Trebuchet MS"/>
                        </a:rPr>
                        <a:t>Denominator </a:t>
                      </a:r>
                      <a:r>
                        <a:rPr dirty="0" sz="900" spc="-35" b="1">
                          <a:latin typeface="Trebuchet MS"/>
                          <a:cs typeface="Trebuchet MS"/>
                        </a:rPr>
                        <a:t>Data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dirty="0" sz="9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Questions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577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1800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interviewed: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Position: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10515" marR="465455" indent="-228600">
                        <a:lnSpc>
                          <a:spcPts val="1100"/>
                        </a:lnSpc>
                        <a:spcBef>
                          <a:spcPts val="5"/>
                        </a:spcBef>
                        <a:buFont typeface="Courier New"/>
                        <a:buChar char="□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FacWideIN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ts val="1055"/>
                        </a:lnSpc>
                        <a:buFont typeface="Courier New"/>
                        <a:buChar char="□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FacWideIN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CDI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257810">
                        <a:lnSpc>
                          <a:spcPct val="102200"/>
                        </a:lnSpc>
                        <a:spcBef>
                          <a:spcPts val="51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rv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initials: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survey: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450">
                <a:tc gridSpan="3">
                  <a:txBody>
                    <a:bodyPr/>
                    <a:lstStyle/>
                    <a:p>
                      <a:pPr marL="310515" marR="137795" indent="-228600">
                        <a:lnSpc>
                          <a:spcPct val="101099"/>
                        </a:lnSpc>
                        <a:spcBef>
                          <a:spcPts val="30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1)	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FacWideIN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reporting,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entered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into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once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month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facility-wide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level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1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2)	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toxin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tests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25654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(denominator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=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admissions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days)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880">
                <a:tc gridSpan="3">
                  <a:txBody>
                    <a:bodyPr/>
                    <a:lstStyle/>
                    <a:p>
                      <a:pPr marL="310515" marR="295910" indent="-228600">
                        <a:lnSpc>
                          <a:spcPct val="102200"/>
                        </a:lnSpc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3)	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admitted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patients on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wards;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observation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patients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located on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wards are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excluded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6604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(all patients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housed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inpatient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locations)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485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4)	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pediatric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be excluded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FacWideIN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reporting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167005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(NICU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well-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baby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babies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LDRP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are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excluded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CDI)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910">
                <a:tc gridSpan="3">
                  <a:txBody>
                    <a:bodyPr/>
                    <a:lstStyle/>
                    <a:p>
                      <a:pPr marL="310515" marR="195580" indent="-228600">
                        <a:lnSpc>
                          <a:spcPts val="1100"/>
                        </a:lnSpc>
                        <a:spcBef>
                          <a:spcPts val="35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5)	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baby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(NICU,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newborn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nursery,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etc)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be  excluded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the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denominator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83820">
                        <a:lnSpc>
                          <a:spcPts val="1100"/>
                        </a:lnSpc>
                        <a:spcBef>
                          <a:spcPts val="35"/>
                        </a:spcBef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(no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exclusions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MRSA)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 gridSpan="6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900" spc="-50" b="1">
                          <a:latin typeface="Trebuchet MS"/>
                          <a:cs typeface="Trebuchet MS"/>
                        </a:rPr>
                        <a:t>Numerator </a:t>
                      </a:r>
                      <a:r>
                        <a:rPr dirty="0" sz="900" spc="-35" b="1">
                          <a:latin typeface="Trebuchet MS"/>
                          <a:cs typeface="Trebuchet MS"/>
                        </a:rPr>
                        <a:t>Data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Collection</a:t>
                      </a:r>
                      <a:r>
                        <a:rPr dirty="0" sz="9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Questions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2434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interviewed: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Position: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10515" marR="465455" indent="-228600">
                        <a:lnSpc>
                          <a:spcPts val="1100"/>
                        </a:lnSpc>
                        <a:spcBef>
                          <a:spcPts val="5"/>
                        </a:spcBef>
                        <a:buFont typeface="Courier New"/>
                        <a:buChar char="□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FacWideIN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ts val="1055"/>
                        </a:lnSpc>
                        <a:buFont typeface="Courier New"/>
                        <a:buChar char="□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FacWideIN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CDI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230504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rv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initials: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280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survey: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180">
                <a:tc gridSpan="3">
                  <a:txBody>
                    <a:bodyPr/>
                    <a:lstStyle/>
                    <a:p>
                      <a:pPr marL="310515" marR="211454" indent="-228600">
                        <a:lnSpc>
                          <a:spcPct val="102200"/>
                        </a:lnSpc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6)	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FacWideIN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monthly numerator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facility-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wide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level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74930">
                        <a:lnSpc>
                          <a:spcPct val="102200"/>
                        </a:lnSpc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(events are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485">
                <a:tc gridSpan="3">
                  <a:txBody>
                    <a:bodyPr/>
                    <a:lstStyle/>
                    <a:p>
                      <a:pPr marL="310515" marR="140335" indent="-228600">
                        <a:lnSpc>
                          <a:spcPct val="101099"/>
                        </a:lnSpc>
                        <a:spcBef>
                          <a:spcPts val="25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7)	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numerator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results conducted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formed stool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66675">
                        <a:lnSpc>
                          <a:spcPct val="101499"/>
                        </a:lnSpc>
                        <a:spcBef>
                          <a:spcPts val="20"/>
                        </a:spcBef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(laboratories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process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unformed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stools)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50">
                <a:tc gridSpan="3">
                  <a:txBody>
                    <a:bodyPr/>
                    <a:lstStyle/>
                    <a:p>
                      <a:pPr marL="310515" marR="107314" indent="-228600">
                        <a:lnSpc>
                          <a:spcPct val="101099"/>
                        </a:lnSpc>
                        <a:spcBef>
                          <a:spcPts val="15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8)	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second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always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&gt;14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passed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most recent positive 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9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result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4710">
                <a:tc gridSpan="3">
                  <a:txBody>
                    <a:bodyPr/>
                    <a:lstStyle/>
                    <a:p>
                      <a:pPr marL="310515" marR="101600" indent="-228600">
                        <a:lnSpc>
                          <a:spcPts val="1100"/>
                        </a:lnSpc>
                        <a:spcBef>
                          <a:spcPts val="35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9)	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second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&gt;14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passed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most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recently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reported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labID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event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 marR="170815">
                        <a:lnSpc>
                          <a:spcPct val="101699"/>
                        </a:lnSpc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patient 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changes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location,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second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8105" marR="7810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even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14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event)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150">
                <a:tc gridSpan="3">
                  <a:txBody>
                    <a:bodyPr/>
                    <a:lstStyle/>
                    <a:p>
                      <a:pPr marL="310515" marR="124460" indent="-22860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10)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second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patient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changes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&gt;14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passed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since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most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recent positive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toxin-positive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test in the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11) Only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reportable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Events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entered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9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True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353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302895" algn="l"/>
                          <a:tab pos="303530" algn="l"/>
                        </a:tabLst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False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 gridSpan="6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spc="-55" b="1">
                          <a:latin typeface="Trebuchet MS"/>
                          <a:cs typeface="Trebuchet MS"/>
                        </a:rPr>
                        <a:t>Policy</a:t>
                      </a:r>
                      <a:r>
                        <a:rPr dirty="0" sz="900" spc="-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Question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1995">
                <a:tc gridSpan="3">
                  <a:txBody>
                    <a:bodyPr/>
                    <a:lstStyle/>
                    <a:p>
                      <a:pPr marL="310515" marR="102235" indent="-228600">
                        <a:lnSpc>
                          <a:spcPct val="102200"/>
                        </a:lnSpc>
                        <a:spcBef>
                          <a:spcPts val="5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12)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laboratory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limit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unformed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only,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process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stool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CDI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ordered?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24485" marR="83185" indent="-228600">
                        <a:lnSpc>
                          <a:spcPct val="102200"/>
                        </a:lnSpc>
                        <a:spcBef>
                          <a:spcPts val="5"/>
                        </a:spcBef>
                        <a:buFont typeface="Courier New"/>
                        <a:buChar char="□"/>
                        <a:tabLst>
                          <a:tab pos="324485" algn="l"/>
                          <a:tab pos="32512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Unformed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stool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24485" marR="326390" indent="-228600">
                        <a:lnSpc>
                          <a:spcPts val="11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324485" algn="l"/>
                          <a:tab pos="32512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stool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 marR="144145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Recommended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policy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process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unformed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stool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CDI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563372"/>
            <a:ext cx="63036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300" spc="-20">
                <a:solidFill>
                  <a:srgbClr val="4F81BC"/>
                </a:solidFill>
                <a:latin typeface="Georgia"/>
                <a:cs typeface="Georgia"/>
              </a:rPr>
              <a:t>2.7: Template </a:t>
            </a:r>
            <a:r>
              <a:rPr dirty="0" sz="1300" spc="-15">
                <a:solidFill>
                  <a:srgbClr val="4F81BC"/>
                </a:solidFill>
                <a:latin typeface="Georgia"/>
                <a:cs typeface="Georgia"/>
              </a:rPr>
              <a:t>for </a:t>
            </a:r>
            <a:r>
              <a:rPr dirty="0" sz="1300" spc="-30">
                <a:solidFill>
                  <a:srgbClr val="4F81BC"/>
                </a:solidFill>
                <a:latin typeface="Georgia"/>
                <a:cs typeface="Georgia"/>
              </a:rPr>
              <a:t>Internal </a:t>
            </a: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Validation </a:t>
            </a:r>
            <a:r>
              <a:rPr dirty="0" sz="1300" spc="-25">
                <a:solidFill>
                  <a:srgbClr val="4F81BC"/>
                </a:solidFill>
                <a:latin typeface="Georgia"/>
                <a:cs typeface="Georgia"/>
              </a:rPr>
              <a:t>of </a:t>
            </a:r>
            <a:r>
              <a:rPr dirty="0" sz="1300" spc="-70">
                <a:solidFill>
                  <a:srgbClr val="4F81BC"/>
                </a:solidFill>
                <a:latin typeface="Georgia"/>
                <a:cs typeface="Georgia"/>
              </a:rPr>
              <a:t>LabID </a:t>
            </a:r>
            <a:r>
              <a:rPr dirty="0" sz="1300" spc="-30">
                <a:solidFill>
                  <a:srgbClr val="4F81BC"/>
                </a:solidFill>
                <a:latin typeface="Georgia"/>
                <a:cs typeface="Georgia"/>
              </a:rPr>
              <a:t>Event </a:t>
            </a:r>
            <a:r>
              <a:rPr dirty="0" sz="1300" spc="-35">
                <a:solidFill>
                  <a:srgbClr val="4F81BC"/>
                </a:solidFill>
                <a:latin typeface="Georgia"/>
                <a:cs typeface="Georgia"/>
              </a:rPr>
              <a:t>Denominator</a:t>
            </a:r>
            <a:r>
              <a:rPr dirty="0" sz="1300" spc="80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300" spc="-40">
                <a:solidFill>
                  <a:srgbClr val="4F81BC"/>
                </a:solidFill>
                <a:latin typeface="Georgia"/>
                <a:cs typeface="Georgia"/>
              </a:rPr>
              <a:t>(FacWideIN)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48" y="809244"/>
            <a:ext cx="6853555" cy="224154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07110">
              <a:lnSpc>
                <a:spcPts val="1650"/>
              </a:lnSpc>
            </a:pP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1F487C"/>
                </a:solidFill>
                <a:latin typeface="Trebuchet MS"/>
                <a:cs typeface="Trebuchet MS"/>
              </a:rPr>
              <a:t>feel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free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adapt</a:t>
            </a:r>
            <a:r>
              <a:rPr dirty="0" sz="1400" spc="-1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this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template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to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meet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your</a:t>
            </a:r>
            <a:r>
              <a:rPr dirty="0" sz="1400" spc="-11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state’s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88" y="1123543"/>
            <a:ext cx="6868795" cy="177546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Electronically </a:t>
            </a:r>
            <a:r>
              <a:rPr dirty="0" sz="1100" spc="-80" b="1" i="1">
                <a:solidFill>
                  <a:srgbClr val="4F81BC"/>
                </a:solidFill>
                <a:latin typeface="Georgia"/>
                <a:cs typeface="Georgia"/>
              </a:rPr>
              <a:t>collected </a:t>
            </a:r>
            <a:r>
              <a:rPr dirty="0" sz="1100" spc="-190" b="1" i="1">
                <a:solidFill>
                  <a:srgbClr val="4F81BC"/>
                </a:solidFill>
                <a:latin typeface="Georgia"/>
                <a:cs typeface="Georgia"/>
              </a:rPr>
              <a:t>MRSA </a:t>
            </a:r>
            <a:r>
              <a:rPr dirty="0" sz="1100" spc="-90" b="1" i="1">
                <a:solidFill>
                  <a:srgbClr val="4F81BC"/>
                </a:solidFill>
                <a:latin typeface="Georgia"/>
                <a:cs typeface="Georgia"/>
              </a:rPr>
              <a:t>bacteremia </a:t>
            </a:r>
            <a:r>
              <a:rPr dirty="0" sz="1100" spc="-110" b="1" i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100" spc="-165" b="1" i="1">
                <a:solidFill>
                  <a:srgbClr val="4F81BC"/>
                </a:solidFill>
                <a:latin typeface="Georgia"/>
                <a:cs typeface="Georgia"/>
              </a:rPr>
              <a:t>CDI </a:t>
            </a:r>
            <a:r>
              <a:rPr dirty="0" sz="1100" spc="-125" b="1" i="1">
                <a:solidFill>
                  <a:srgbClr val="4F81BC"/>
                </a:solidFill>
                <a:latin typeface="Georgia"/>
                <a:cs typeface="Georgia"/>
              </a:rPr>
              <a:t>FacWideIN</a:t>
            </a:r>
            <a:r>
              <a:rPr dirty="0" sz="1100" spc="-35" b="1" i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100" spc="-100" b="1" i="1">
                <a:solidFill>
                  <a:srgbClr val="4F81BC"/>
                </a:solidFill>
                <a:latin typeface="Georgia"/>
                <a:cs typeface="Georgia"/>
              </a:rPr>
              <a:t>denominators</a:t>
            </a:r>
            <a:endParaRPr sz="11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155"/>
              </a:spcBef>
            </a:pPr>
            <a:r>
              <a:rPr dirty="0" sz="1100" spc="-40">
                <a:latin typeface="Arial"/>
                <a:cs typeface="Arial"/>
              </a:rPr>
              <a:t>“FacWideIN”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includes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days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counted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same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each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day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locations,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including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any</a:t>
            </a:r>
            <a:endParaRPr sz="1100">
              <a:latin typeface="Arial"/>
              <a:cs typeface="Arial"/>
            </a:endParaRPr>
          </a:p>
          <a:p>
            <a:pPr marL="70485" marR="5080">
              <a:lnSpc>
                <a:spcPct val="116900"/>
              </a:lnSpc>
              <a:spcBef>
                <a:spcPts val="5"/>
              </a:spcBef>
            </a:pPr>
            <a:r>
              <a:rPr dirty="0" sz="1100" spc="-25">
                <a:latin typeface="Arial"/>
                <a:cs typeface="Arial"/>
              </a:rPr>
              <a:t>patients </a:t>
            </a:r>
            <a:r>
              <a:rPr dirty="0" sz="1100" spc="-35">
                <a:latin typeface="Arial"/>
                <a:cs typeface="Arial"/>
              </a:rPr>
              <a:t>located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day </a:t>
            </a:r>
            <a:r>
              <a:rPr dirty="0" sz="1100" spc="-15">
                <a:latin typeface="Arial"/>
                <a:cs typeface="Arial"/>
              </a:rPr>
              <a:t>in inpatient </a:t>
            </a:r>
            <a:r>
              <a:rPr dirty="0" sz="1100" spc="-40">
                <a:latin typeface="Arial"/>
                <a:cs typeface="Arial"/>
              </a:rPr>
              <a:t>locations, </a:t>
            </a:r>
            <a:r>
              <a:rPr dirty="0" sz="1100" spc="-20">
                <a:latin typeface="Arial"/>
                <a:cs typeface="Arial"/>
              </a:rPr>
              <a:t>whether </a:t>
            </a:r>
            <a:r>
              <a:rPr dirty="0" sz="1100" spc="-5">
                <a:latin typeface="Arial"/>
                <a:cs typeface="Arial"/>
              </a:rPr>
              <a:t>or not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facility </a:t>
            </a:r>
            <a:r>
              <a:rPr dirty="0" sz="1100" spc="-55">
                <a:latin typeface="Arial"/>
                <a:cs typeface="Arial"/>
              </a:rPr>
              <a:t>considers </a:t>
            </a:r>
            <a:r>
              <a:rPr dirty="0" sz="1100" spc="-20">
                <a:latin typeface="Arial"/>
                <a:cs typeface="Arial"/>
              </a:rPr>
              <a:t>them admitted </a:t>
            </a:r>
            <a:r>
              <a:rPr dirty="0" sz="1100" spc="-30">
                <a:latin typeface="Arial"/>
                <a:cs typeface="Arial"/>
              </a:rPr>
              <a:t>patients </a:t>
            </a:r>
            <a:r>
              <a:rPr dirty="0" sz="1100" spc="-5">
                <a:latin typeface="Arial"/>
                <a:cs typeface="Arial"/>
              </a:rPr>
              <a:t>or  </a:t>
            </a:r>
            <a:r>
              <a:rPr dirty="0" sz="1100" spc="-35">
                <a:latin typeface="Arial"/>
                <a:cs typeface="Arial"/>
              </a:rPr>
              <a:t>observation </a:t>
            </a:r>
            <a:r>
              <a:rPr dirty="0" sz="1100" spc="-30">
                <a:latin typeface="Arial"/>
                <a:cs typeface="Arial"/>
              </a:rPr>
              <a:t>patients, </a:t>
            </a:r>
            <a:r>
              <a:rPr dirty="0" sz="1100" spc="-5">
                <a:latin typeface="Arial"/>
                <a:cs typeface="Arial"/>
              </a:rPr>
              <a:t>but </a:t>
            </a:r>
            <a:r>
              <a:rPr dirty="0" sz="1100" spc="-50">
                <a:latin typeface="Arial"/>
                <a:cs typeface="Arial"/>
              </a:rPr>
              <a:t>excluding </a:t>
            </a:r>
            <a:r>
              <a:rPr dirty="0" sz="1100" spc="-55">
                <a:latin typeface="Arial"/>
                <a:cs typeface="Arial"/>
              </a:rPr>
              <a:t>any </a:t>
            </a:r>
            <a:r>
              <a:rPr dirty="0" sz="1100" spc="-30">
                <a:latin typeface="Arial"/>
                <a:cs typeface="Arial"/>
              </a:rPr>
              <a:t>patients </a:t>
            </a:r>
            <a:r>
              <a:rPr dirty="0" sz="1100" spc="-35">
                <a:latin typeface="Arial"/>
                <a:cs typeface="Arial"/>
              </a:rPr>
              <a:t>located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day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outpatient </a:t>
            </a:r>
            <a:r>
              <a:rPr dirty="0" sz="1100" spc="-35">
                <a:latin typeface="Arial"/>
                <a:cs typeface="Arial"/>
              </a:rPr>
              <a:t>observation locations. </a:t>
            </a:r>
            <a:r>
              <a:rPr dirty="0" sz="1100" spc="-75">
                <a:latin typeface="Arial"/>
                <a:cs typeface="Arial"/>
              </a:rPr>
              <a:t>This 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65">
                <a:latin typeface="Arial"/>
                <a:cs typeface="Arial"/>
              </a:rPr>
              <a:t>is </a:t>
            </a:r>
            <a:r>
              <a:rPr dirty="0" sz="1100" spc="-30">
                <a:latin typeface="Arial"/>
                <a:cs typeface="Arial"/>
              </a:rPr>
              <a:t>typically </a:t>
            </a:r>
            <a:r>
              <a:rPr dirty="0" sz="1100" spc="-35">
                <a:latin typeface="Arial"/>
                <a:cs typeface="Arial"/>
              </a:rPr>
              <a:t>collected </a:t>
            </a:r>
            <a:r>
              <a:rPr dirty="0" sz="1100" spc="-30">
                <a:latin typeface="Arial"/>
                <a:cs typeface="Arial"/>
              </a:rPr>
              <a:t>electronically. </a:t>
            </a:r>
            <a:r>
              <a:rPr dirty="0" sz="1100" spc="-90">
                <a:latin typeface="Arial"/>
                <a:cs typeface="Arial"/>
              </a:rPr>
              <a:t>Because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task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validating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80">
                <a:latin typeface="Arial"/>
                <a:cs typeface="Arial"/>
              </a:rPr>
              <a:t>days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admissions  </a:t>
            </a:r>
            <a:r>
              <a:rPr dirty="0" sz="1100" spc="-20">
                <a:latin typeface="Arial"/>
                <a:cs typeface="Arial"/>
              </a:rPr>
              <a:t>facility-wide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35">
                <a:latin typeface="Arial"/>
                <a:cs typeface="Arial"/>
              </a:rPr>
              <a:t>daunting, </a:t>
            </a:r>
            <a:r>
              <a:rPr dirty="0" sz="1100" spc="-30">
                <a:latin typeface="Arial"/>
                <a:cs typeface="Arial"/>
              </a:rPr>
              <a:t>denominator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55">
                <a:latin typeface="Arial"/>
                <a:cs typeface="Arial"/>
              </a:rPr>
              <a:t>be accomplished </a:t>
            </a:r>
            <a:r>
              <a:rPr dirty="0" sz="1100" spc="-60">
                <a:latin typeface="Arial"/>
                <a:cs typeface="Arial"/>
              </a:rPr>
              <a:t>using </a:t>
            </a:r>
            <a:r>
              <a:rPr dirty="0" sz="1100" spc="-45">
                <a:latin typeface="Arial"/>
                <a:cs typeface="Arial"/>
              </a:rPr>
              <a:t>manual </a:t>
            </a:r>
            <a:r>
              <a:rPr dirty="0" sz="1100" spc="-30">
                <a:latin typeface="Arial"/>
                <a:cs typeface="Arial"/>
              </a:rPr>
              <a:t>counting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patient </a:t>
            </a:r>
            <a:r>
              <a:rPr dirty="0" sz="1100" spc="-75">
                <a:latin typeface="Arial"/>
                <a:cs typeface="Arial"/>
              </a:rPr>
              <a:t>days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60">
                <a:latin typeface="Arial"/>
                <a:cs typeface="Arial"/>
              </a:rPr>
              <a:t>admissions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three </a:t>
            </a:r>
            <a:r>
              <a:rPr dirty="0" sz="1100" spc="-45">
                <a:latin typeface="Arial"/>
                <a:cs typeface="Arial"/>
              </a:rPr>
              <a:t>specified </a:t>
            </a:r>
            <a:r>
              <a:rPr dirty="0" sz="1100" spc="-25">
                <a:latin typeface="Arial"/>
                <a:cs typeface="Arial"/>
              </a:rPr>
              <a:t>location </a:t>
            </a:r>
            <a:r>
              <a:rPr dirty="0" sz="1100" spc="-45">
                <a:latin typeface="Arial"/>
                <a:cs typeface="Arial"/>
              </a:rPr>
              <a:t>types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three </a:t>
            </a:r>
            <a:r>
              <a:rPr dirty="0" sz="1100" spc="-35">
                <a:latin typeface="Arial"/>
                <a:cs typeface="Arial"/>
              </a:rPr>
              <a:t>months </a:t>
            </a:r>
            <a:r>
              <a:rPr dirty="0" sz="1100" spc="-60">
                <a:latin typeface="Arial"/>
                <a:cs typeface="Arial"/>
              </a:rPr>
              <a:t>each: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95">
                <a:latin typeface="Arial"/>
                <a:cs typeface="Arial"/>
              </a:rPr>
              <a:t>ICU, </a:t>
            </a:r>
            <a:r>
              <a:rPr dirty="0" sz="1100" spc="-45">
                <a:latin typeface="Arial"/>
                <a:cs typeface="Arial"/>
              </a:rPr>
              <a:t>one </a:t>
            </a:r>
            <a:r>
              <a:rPr dirty="0" sz="1100" spc="-40">
                <a:latin typeface="Arial"/>
                <a:cs typeface="Arial"/>
              </a:rPr>
              <a:t>Labor/Delivery/Recovery/Post-Partum  </a:t>
            </a:r>
            <a:r>
              <a:rPr dirty="0" sz="1100" spc="-120">
                <a:latin typeface="Arial"/>
                <a:cs typeface="Arial"/>
              </a:rPr>
              <a:t>(LDRP)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location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available),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50">
                <a:latin typeface="Arial"/>
                <a:cs typeface="Arial"/>
              </a:rPr>
              <a:t>one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more </a:t>
            </a:r>
            <a:r>
              <a:rPr dirty="0" sz="1100" spc="-15">
                <a:latin typeface="Arial"/>
                <a:cs typeface="Arial"/>
              </a:rPr>
              <a:t>inpatient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wards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observation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patients</a:t>
            </a:r>
            <a:r>
              <a:rPr dirty="0" sz="1100" spc="-50">
                <a:latin typeface="Arial"/>
                <a:cs typeface="Arial"/>
              </a:rPr>
              <a:t> are </a:t>
            </a:r>
            <a:r>
              <a:rPr dirty="0" sz="1100" spc="-20">
                <a:latin typeface="Arial"/>
                <a:cs typeface="Arial"/>
              </a:rPr>
              <a:t>frequently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located.</a:t>
            </a:r>
            <a:endParaRPr sz="11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240"/>
              </a:spcBef>
            </a:pPr>
            <a:r>
              <a:rPr dirty="0" sz="1100" spc="-45">
                <a:latin typeface="Arial"/>
                <a:cs typeface="Arial"/>
              </a:rPr>
              <a:t>Electronic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counts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5%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manual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counts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evaluation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why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differ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should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conducted.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200" y="3371722"/>
          <a:ext cx="6863080" cy="4126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269"/>
                <a:gridCol w="871855"/>
                <a:gridCol w="724535"/>
                <a:gridCol w="899160"/>
                <a:gridCol w="890270"/>
                <a:gridCol w="671829"/>
                <a:gridCol w="1010285"/>
                <a:gridCol w="894080"/>
              </a:tblGrid>
              <a:tr h="176530">
                <a:tc gridSpan="8">
                  <a:txBody>
                    <a:bodyPr/>
                    <a:lstStyle/>
                    <a:p>
                      <a:pPr marL="1870075">
                        <a:lnSpc>
                          <a:spcPts val="1275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rowSpan="2">
                  <a:txBody>
                    <a:bodyPr/>
                    <a:lstStyle/>
                    <a:p>
                      <a:pPr marL="13081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Validation*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0180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Month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0" i="1">
                          <a:latin typeface="Arial"/>
                          <a:cs typeface="Arial"/>
                        </a:rPr>
                        <a:t>(specify)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76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Admissions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508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Usual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75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5%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170180" marR="158750">
                        <a:lnSpc>
                          <a:spcPct val="1018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lera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ce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interval†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Usual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5%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Tolerance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interval†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765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9969">
                <a:tc gridSpan="8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*Select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ICU,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Labor/Delivery/Recovery/Post-Partum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(LDRP)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available,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5052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ward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observation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frequently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(patient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level)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admissions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three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months,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according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definitions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</a:t>
                      </a:r>
                      <a:r>
                        <a:rPr dirty="0" u="sng" sz="1100" spc="-3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http://www.cdc.gov/nhsn/PDFs/pscManual/validation/pcsManual-2016-valid.pdf</a:t>
                      </a:r>
                      <a:r>
                        <a:rPr dirty="0" sz="1100" spc="-30">
                          <a:latin typeface="Arial"/>
                          <a:cs typeface="Arial"/>
                          <a:hlinkClick r:id="rId3"/>
                        </a:rPr>
                        <a:t>,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u="sng" sz="1100" spc="-1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http://www.cdc.gov/nhsn/forms/instr/57_127.pdf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).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Remember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MRSA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bacteremia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both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mothers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and babies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LDRP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locations.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611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†Equation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interval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is: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± (Usual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0.05).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3041650">
                        <a:lnSpc>
                          <a:spcPct val="10200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Example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calculations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164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178:  Eligible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interval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[164±(164*0.05)]=155.8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172.2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178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falls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interval,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suggesting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inaccurate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should be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investigated.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780287"/>
          <a:ext cx="6863080" cy="3955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/>
                <a:gridCol w="723900"/>
                <a:gridCol w="650875"/>
                <a:gridCol w="1028700"/>
                <a:gridCol w="890269"/>
                <a:gridCol w="670560"/>
                <a:gridCol w="1199514"/>
                <a:gridCol w="900429"/>
              </a:tblGrid>
              <a:tr h="176530">
                <a:tc gridSpan="8">
                  <a:txBody>
                    <a:bodyPr/>
                    <a:lstStyle/>
                    <a:p>
                      <a:pPr marL="2281555">
                        <a:lnSpc>
                          <a:spcPts val="1275"/>
                        </a:lnSpc>
                      </a:pPr>
                      <a:r>
                        <a:rPr dirty="0" sz="1100" spc="-120">
                          <a:latin typeface="Arial"/>
                          <a:cs typeface="Arial"/>
                        </a:rPr>
                        <a:t>CDI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LabID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Denominator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rowSpan="2">
                  <a:txBody>
                    <a:bodyPr/>
                    <a:lstStyle/>
                    <a:p>
                      <a:pPr marL="78740">
                        <a:lnSpc>
                          <a:spcPts val="128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Validation*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ts val="128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Month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Validation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0" i="1">
                          <a:latin typeface="Arial"/>
                          <a:cs typeface="Arial"/>
                        </a:rPr>
                        <a:t>(specify)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6985">
                        <a:lnSpc>
                          <a:spcPts val="1280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Admissions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7620">
                        <a:lnSpc>
                          <a:spcPts val="128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Days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Usual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5%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Tolerance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interval†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Usual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275"/>
                        </a:lnSpc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5%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Tolerance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interval†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Count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765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870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*Select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ICU,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Labor/Delivery/Recovery/Post-Partum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(LDRP)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available,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5052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ward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observation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frequently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located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(patient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level)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admissions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three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months,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according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definitions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</a:t>
                      </a:r>
                      <a:r>
                        <a:rPr dirty="0" u="sng" sz="1100" spc="-3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http://www.cdc.gov/nhsn/PDFs/pscManual/validation/pcsManual-2016-valid.pdf</a:t>
                      </a:r>
                      <a:r>
                        <a:rPr dirty="0" sz="1100" spc="-30">
                          <a:latin typeface="Arial"/>
                          <a:cs typeface="Arial"/>
                          <a:hlinkClick r:id="rId3"/>
                        </a:rPr>
                        <a:t>,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u="sng" sz="1100" spc="-1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http://www.cdc.gov/nhsn/forms/instr/57_127.pdf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).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Remember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CDI</a:t>
                      </a:r>
                      <a:r>
                        <a:rPr dirty="0" sz="1100" spc="-125" b="1">
                          <a:latin typeface="Trebuchet MS"/>
                          <a:cs typeface="Trebuchet MS"/>
                        </a:rPr>
                        <a:t>,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only mothers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(and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babies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counted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LDRP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locations.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6110">
                <a:tc gridSpan="8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†Equation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interval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is: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(Usual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0.05).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3041650">
                        <a:lnSpc>
                          <a:spcPct val="10200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Example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calculations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164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178:  Eligible 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interval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[164±(164*0.05)]=155.8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172.2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178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falls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tolerance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interval,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suggesting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Usual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inaccurate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should be</a:t>
                      </a:r>
                      <a:r>
                        <a:rPr dirty="0" sz="10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investigated.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58215"/>
            <a:ext cx="4301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0" b="1">
                <a:solidFill>
                  <a:srgbClr val="4F81BC"/>
                </a:solidFill>
                <a:latin typeface="Georgia"/>
                <a:cs typeface="Georgia"/>
              </a:rPr>
              <a:t>Appendix </a:t>
            </a:r>
            <a:r>
              <a:rPr dirty="0" sz="1600" spc="-100" b="1">
                <a:solidFill>
                  <a:srgbClr val="4F81BC"/>
                </a:solidFill>
                <a:latin typeface="Georgia"/>
                <a:cs typeface="Georgia"/>
              </a:rPr>
              <a:t>3: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Medical </a:t>
            </a:r>
            <a:r>
              <a:rPr dirty="0" sz="1600" spc="-130" b="1">
                <a:solidFill>
                  <a:srgbClr val="4F81BC"/>
                </a:solidFill>
                <a:latin typeface="Georgia"/>
                <a:cs typeface="Georgia"/>
              </a:rPr>
              <a:t>Record </a:t>
            </a:r>
            <a:r>
              <a:rPr dirty="0" sz="1600" spc="-105" b="1">
                <a:solidFill>
                  <a:srgbClr val="4F81BC"/>
                </a:solidFill>
                <a:latin typeface="Georgia"/>
                <a:cs typeface="Georgia"/>
              </a:rPr>
              <a:t>Abstraction</a:t>
            </a:r>
            <a:r>
              <a:rPr dirty="0" sz="1600" spc="16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Tools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9183954"/>
            <a:ext cx="2581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60">
                <a:latin typeface="Arial"/>
                <a:cs typeface="Arial"/>
              </a:rPr>
              <a:t>2016 </a:t>
            </a:r>
            <a:r>
              <a:rPr dirty="0" sz="1000" spc="-135">
                <a:latin typeface="Arial"/>
                <a:cs typeface="Arial"/>
              </a:rPr>
              <a:t>CLABSI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65">
                <a:latin typeface="Arial"/>
                <a:cs typeface="Arial"/>
              </a:rPr>
              <a:t>Record </a:t>
            </a:r>
            <a:r>
              <a:rPr dirty="0" sz="1000" spc="-30">
                <a:latin typeface="Arial"/>
                <a:cs typeface="Arial"/>
              </a:rPr>
              <a:t>Abstraction </a:t>
            </a:r>
            <a:r>
              <a:rPr dirty="0" sz="1000" spc="-45">
                <a:latin typeface="Arial"/>
                <a:cs typeface="Arial"/>
              </a:rPr>
              <a:t>Tool,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48" y="999744"/>
            <a:ext cx="6853555" cy="87503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01625">
              <a:lnSpc>
                <a:spcPts val="1639"/>
              </a:lnSpc>
            </a:pP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Note: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Criteria,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logic,</a:t>
            </a:r>
            <a:r>
              <a:rPr dirty="0" sz="1400" spc="-12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and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order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0" b="1">
                <a:solidFill>
                  <a:srgbClr val="1F487C"/>
                </a:solidFill>
                <a:latin typeface="Trebuchet MS"/>
                <a:cs typeface="Trebuchet MS"/>
              </a:rPr>
              <a:t>of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questions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in</a:t>
            </a:r>
            <a:r>
              <a:rPr dirty="0" sz="1400" spc="-105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the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50" b="1">
                <a:solidFill>
                  <a:srgbClr val="1F487C"/>
                </a:solidFill>
                <a:latin typeface="Trebuchet MS"/>
                <a:cs typeface="Trebuchet MS"/>
              </a:rPr>
              <a:t>Medical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Records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Abstraction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Tools</a:t>
            </a:r>
            <a:endParaRPr sz="1400">
              <a:latin typeface="Trebuchet MS"/>
              <a:cs typeface="Trebuchet MS"/>
            </a:endParaRPr>
          </a:p>
          <a:p>
            <a:pPr algn="ctr" marL="112395" marR="106680" indent="-1270">
              <a:lnSpc>
                <a:spcPct val="101800"/>
              </a:lnSpc>
              <a:spcBef>
                <a:spcPts val="5"/>
              </a:spcBef>
            </a:pP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should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NOT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be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modified by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state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health departments;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they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have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been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designed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and 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piloted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facilitate </a:t>
            </a:r>
            <a:r>
              <a:rPr dirty="0" sz="1400" spc="-100" b="1">
                <a:solidFill>
                  <a:srgbClr val="1F487C"/>
                </a:solidFill>
                <a:latin typeface="Trebuchet MS"/>
                <a:cs typeface="Trebuchet MS"/>
              </a:rPr>
              <a:t>correct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auditing </a:t>
            </a:r>
            <a:r>
              <a:rPr dirty="0" sz="1400" spc="-65" b="1">
                <a:solidFill>
                  <a:srgbClr val="1F487C"/>
                </a:solidFill>
                <a:latin typeface="Trebuchet MS"/>
                <a:cs typeface="Trebuchet MS"/>
              </a:rPr>
              <a:t>using </a:t>
            </a:r>
            <a:r>
              <a:rPr dirty="0" sz="1400" spc="-40" b="1">
                <a:solidFill>
                  <a:srgbClr val="1F487C"/>
                </a:solidFill>
                <a:latin typeface="Trebuchet MS"/>
                <a:cs typeface="Trebuchet MS"/>
              </a:rPr>
              <a:t>NHSN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definitions. </a:t>
            </a:r>
            <a:r>
              <a:rPr dirty="0" sz="1400" spc="-80" b="1">
                <a:solidFill>
                  <a:srgbClr val="1F487C"/>
                </a:solidFill>
                <a:latin typeface="Trebuchet MS"/>
                <a:cs typeface="Trebuchet MS"/>
              </a:rPr>
              <a:t>Please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bring </a:t>
            </a:r>
            <a:r>
              <a:rPr dirty="0" sz="1400" spc="-70" b="1">
                <a:solidFill>
                  <a:srgbClr val="1F487C"/>
                </a:solidFill>
                <a:latin typeface="Trebuchet MS"/>
                <a:cs typeface="Trebuchet MS"/>
              </a:rPr>
              <a:t>any problems </a:t>
            </a:r>
            <a:r>
              <a:rPr dirty="0" sz="1400" spc="-55" b="1">
                <a:solidFill>
                  <a:srgbClr val="1F487C"/>
                </a:solidFill>
                <a:latin typeface="Trebuchet MS"/>
                <a:cs typeface="Trebuchet MS"/>
              </a:rPr>
              <a:t>to  </a:t>
            </a:r>
            <a:r>
              <a:rPr dirty="0" sz="1400" spc="-85" b="1">
                <a:solidFill>
                  <a:srgbClr val="1F487C"/>
                </a:solidFill>
                <a:latin typeface="Trebuchet MS"/>
                <a:cs typeface="Trebuchet MS"/>
              </a:rPr>
              <a:t>the </a:t>
            </a:r>
            <a:r>
              <a:rPr dirty="0" sz="1400" spc="-75" b="1">
                <a:solidFill>
                  <a:srgbClr val="1F487C"/>
                </a:solidFill>
                <a:latin typeface="Trebuchet MS"/>
                <a:cs typeface="Trebuchet MS"/>
              </a:rPr>
              <a:t>attention </a:t>
            </a:r>
            <a:r>
              <a:rPr dirty="0" sz="1400" spc="-60" b="1">
                <a:solidFill>
                  <a:srgbClr val="1F487C"/>
                </a:solidFill>
                <a:latin typeface="Trebuchet MS"/>
                <a:cs typeface="Trebuchet MS"/>
              </a:rPr>
              <a:t>of</a:t>
            </a:r>
            <a:r>
              <a:rPr dirty="0" sz="1400" spc="-170" b="1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dirty="0" sz="1400" spc="-60" b="1">
                <a:solidFill>
                  <a:srgbClr val="1F487C"/>
                </a:solidFill>
                <a:latin typeface="Trebuchet MS"/>
                <a:cs typeface="Trebuchet MS"/>
              </a:rPr>
              <a:t>NHSN.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588" y="2177541"/>
            <a:ext cx="4011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105">
                <a:solidFill>
                  <a:srgbClr val="4F81BC"/>
                </a:solidFill>
                <a:latin typeface="Georgia"/>
                <a:cs typeface="Georgia"/>
              </a:rPr>
              <a:t>CLABSI </a:t>
            </a:r>
            <a:r>
              <a:rPr dirty="0" sz="1600" spc="-45">
                <a:solidFill>
                  <a:srgbClr val="4F81BC"/>
                </a:solidFill>
                <a:latin typeface="Georgia"/>
                <a:cs typeface="Georgia"/>
              </a:rPr>
              <a:t>Medical Record </a:t>
            </a:r>
            <a:r>
              <a:rPr dirty="0" sz="1600" spc="-35">
                <a:solidFill>
                  <a:srgbClr val="4F81BC"/>
                </a:solidFill>
                <a:latin typeface="Georgia"/>
                <a:cs typeface="Georgia"/>
              </a:rPr>
              <a:t>Abstraction</a:t>
            </a:r>
            <a:r>
              <a:rPr dirty="0" sz="1600" spc="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60">
                <a:solidFill>
                  <a:srgbClr val="4F81BC"/>
                </a:solidFill>
                <a:latin typeface="Georgia"/>
                <a:cs typeface="Georgia"/>
              </a:rPr>
              <a:t>Tool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2623" y="5460872"/>
            <a:ext cx="434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Times New Roman"/>
                <a:cs typeface="Times New Roman"/>
              </a:rPr>
              <a:t>ment</a:t>
            </a:r>
            <a:r>
              <a:rPr dirty="0" sz="900" spc="-6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use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8723" y="2475229"/>
          <a:ext cx="6936105" cy="659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/>
                <a:gridCol w="181609"/>
                <a:gridCol w="486409"/>
                <a:gridCol w="675640"/>
                <a:gridCol w="62864"/>
                <a:gridCol w="728980"/>
                <a:gridCol w="419099"/>
                <a:gridCol w="425449"/>
                <a:gridCol w="491489"/>
                <a:gridCol w="546100"/>
                <a:gridCol w="294640"/>
                <a:gridCol w="802639"/>
                <a:gridCol w="311785"/>
                <a:gridCol w="930909"/>
              </a:tblGrid>
              <a:tr h="199390">
                <a:tc gridSpan="14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Part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A: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Determination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1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CLABSI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4170">
                <a:tc gridSpan="14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IDENTIFIERS </a:t>
                      </a:r>
                      <a:r>
                        <a:rPr dirty="0" sz="1100" spc="-20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ABSTRACTED</a:t>
                      </a:r>
                      <a:r>
                        <a:rPr dirty="0" sz="11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DATA: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5441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0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Tables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page 1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needed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answer questions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beginning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2">
                  <a:txBody>
                    <a:bodyPr/>
                    <a:lstStyle/>
                    <a:p>
                      <a:pPr marL="86360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(NHSN)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orgID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64769">
                        <a:lnSpc>
                          <a:spcPts val="118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): 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ACH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LTACH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CancerH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6360">
                        <a:lnSpc>
                          <a:spcPts val="1185"/>
                        </a:lnSpc>
                        <a:tabLst>
                          <a:tab pos="989330" algn="l"/>
                          <a:tab pos="1228090" algn="l"/>
                          <a:tab pos="1556385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Audit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5">
                  <a:txBody>
                    <a:bodyPr/>
                    <a:lstStyle/>
                    <a:p>
                      <a:pPr marL="86360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0645">
                        <a:lnSpc>
                          <a:spcPts val="1185"/>
                        </a:lnSpc>
                        <a:tabLst>
                          <a:tab pos="927735" algn="l"/>
                          <a:tab pos="1166495" algn="l"/>
                          <a:tab pos="1494790" algn="l"/>
                        </a:tabLst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DOB</a:t>
                      </a:r>
                      <a:r>
                        <a:rPr dirty="0" u="sng" sz="1000" spc="-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937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Reviewer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Initials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3">
                  <a:txBody>
                    <a:bodyPr/>
                    <a:lstStyle/>
                    <a:p>
                      <a:pPr marL="86360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Time: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185"/>
                        </a:lnSpc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Time: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0645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spent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reviewing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(minutes):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 gridSpan="7">
                  <a:txBody>
                    <a:bodyPr/>
                    <a:lstStyle/>
                    <a:p>
                      <a:pPr marL="86360">
                        <a:lnSpc>
                          <a:spcPts val="1185"/>
                        </a:lnSpc>
                        <a:tabLst>
                          <a:tab pos="1614170" algn="l"/>
                          <a:tab pos="1851660" algn="l"/>
                          <a:tab pos="2179955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Admission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80645">
                        <a:lnSpc>
                          <a:spcPts val="1185"/>
                        </a:lnSpc>
                        <a:tabLst>
                          <a:tab pos="1578610" algn="l"/>
                          <a:tab pos="1817370" algn="l"/>
                          <a:tab pos="2145665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Date: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 gridSpan="14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spc="-6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100" spc="-45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dirty="0" sz="1100" spc="-65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specimens </a:t>
                      </a:r>
                      <a:r>
                        <a:rPr dirty="0" sz="1100" spc="-5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/Repeat </a:t>
                      </a:r>
                      <a:r>
                        <a:rPr dirty="0" sz="1100" spc="-6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Infection</a:t>
                      </a:r>
                      <a:r>
                        <a:rPr dirty="0" sz="1100" spc="-22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8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Timeframe: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9615">
                <a:tc gridSpan="14">
                  <a:txBody>
                    <a:bodyPr/>
                    <a:lstStyle/>
                    <a:p>
                      <a:pPr marL="81915" marR="118110">
                        <a:lnSpc>
                          <a:spcPts val="1070"/>
                        </a:lnSpc>
                        <a:spcBef>
                          <a:spcPts val="210"/>
                        </a:spcBef>
                      </a:pPr>
                      <a:r>
                        <a:rPr dirty="0" sz="1100" spc="-7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Pre-screening </a:t>
                      </a:r>
                      <a:r>
                        <a:rPr dirty="0" sz="1100" spc="-6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Question: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drawn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after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110">
                          <a:latin typeface="Arial"/>
                          <a:cs typeface="Arial"/>
                        </a:rPr>
                        <a:t>DOE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discharge,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next  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day?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39750" indent="-229235">
                        <a:lnSpc>
                          <a:spcPct val="100000"/>
                        </a:lnSpc>
                        <a:spcBef>
                          <a:spcPts val="100"/>
                        </a:spcBef>
                        <a:buSzPct val="125000"/>
                        <a:buFont typeface="Wingdings"/>
                        <a:buChar char=""/>
                        <a:tabLst>
                          <a:tab pos="54038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800" spc="-80">
                          <a:latin typeface="Arial"/>
                          <a:cs typeface="Arial"/>
                        </a:rPr>
                        <a:t>Yes,</a:t>
                      </a:r>
                      <a:r>
                        <a:rPr dirty="0" sz="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continue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39750" marR="167005" indent="-229235">
                        <a:lnSpc>
                          <a:spcPct val="102200"/>
                        </a:lnSpc>
                        <a:spcBef>
                          <a:spcPts val="35"/>
                        </a:spcBef>
                        <a:buSzPct val="125000"/>
                        <a:buFont typeface="Wingdings"/>
                        <a:buChar char=""/>
                        <a:tabLst>
                          <a:tab pos="54038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(all positive blood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were drawn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3)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800" spc="-75">
                          <a:latin typeface="Arial"/>
                          <a:cs typeface="Arial"/>
                        </a:rPr>
                        <a:t>HAI/CLABSI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800" spc="-50" b="1"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dirty="0" sz="9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9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outcome </a:t>
                      </a:r>
                      <a:r>
                        <a:rPr dirty="0" sz="9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9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900" spc="-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 </a:t>
                      </a:r>
                      <a:r>
                        <a:rPr dirty="0" sz="9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5459">
                <a:tc gridSpan="14"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  <a:tabLst>
                          <a:tab pos="310515" algn="l"/>
                        </a:tabLst>
                      </a:pPr>
                      <a:r>
                        <a:rPr dirty="0" sz="800" spc="-35" i="1">
                          <a:latin typeface="Arial"/>
                          <a:cs typeface="Arial"/>
                        </a:rPr>
                        <a:t>a.	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u="sng" sz="800" spc="-10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ALL </a:t>
                      </a:r>
                      <a:r>
                        <a:rPr dirty="0" u="sng" sz="8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u="sng" sz="800" spc="-5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specimens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sequentially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Table 1a..Then </a:t>
                      </a:r>
                      <a:r>
                        <a:rPr dirty="0" sz="800" spc="-35" i="1">
                          <a:latin typeface="Trebuchet MS"/>
                          <a:cs typeface="Trebuchet MS"/>
                        </a:rPr>
                        <a:t>using </a:t>
                      </a:r>
                      <a:r>
                        <a:rPr dirty="0" sz="800" spc="-45" i="1">
                          <a:latin typeface="Trebuchet MS"/>
                          <a:cs typeface="Trebuchet MS"/>
                        </a:rPr>
                        <a:t>information </a:t>
                      </a:r>
                      <a:r>
                        <a:rPr dirty="0" sz="800" spc="-50" i="1"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dirty="0" sz="800" spc="-55" i="1">
                          <a:latin typeface="Trebuchet MS"/>
                          <a:cs typeface="Trebuchet MS"/>
                        </a:rPr>
                        <a:t>“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1b. </a:t>
                      </a:r>
                      <a:r>
                        <a:rPr dirty="0" sz="800" spc="-45" i="1">
                          <a:latin typeface="Trebuchet MS"/>
                          <a:cs typeface="Trebuchet MS"/>
                        </a:rPr>
                        <a:t>Locations”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below, indicate which</a:t>
                      </a:r>
                      <a:r>
                        <a:rPr dirty="0" sz="8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were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10515" marR="69850">
                        <a:lnSpc>
                          <a:spcPct val="101299"/>
                        </a:lnSpc>
                        <a:spcBef>
                          <a:spcPts val="10"/>
                        </a:spcBef>
                      </a:pPr>
                      <a:r>
                        <a:rPr dirty="0" sz="800" spc="-25" i="1">
                          <a:latin typeface="Trebuchet MS"/>
                          <a:cs typeface="Trebuchet MS"/>
                        </a:rPr>
                        <a:t>“V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alidation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800" spc="-65" i="1">
                          <a:latin typeface="Arial"/>
                          <a:cs typeface="Arial"/>
                        </a:rPr>
                        <a:t>(VL)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800" spc="-55" i="1">
                          <a:latin typeface="Trebuchet MS"/>
                          <a:cs typeface="Trebuchet MS"/>
                        </a:rPr>
                        <a:t>s”, </a:t>
                      </a:r>
                      <a:r>
                        <a:rPr dirty="0" sz="800" spc="-50" i="1">
                          <a:latin typeface="Trebuchet MS"/>
                          <a:cs typeface="Trebuchet MS"/>
                        </a:rPr>
                        <a:t>defined </a:t>
                      </a:r>
                      <a:r>
                        <a:rPr dirty="0" sz="800" spc="-15" i="1"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dirty="0" sz="800" spc="-40" i="1">
                          <a:latin typeface="Trebuchet MS"/>
                          <a:cs typeface="Trebuchet MS"/>
                        </a:rPr>
                        <a:t>those </a:t>
                      </a:r>
                      <a:r>
                        <a:rPr dirty="0" sz="800" spc="-50" i="1">
                          <a:latin typeface="Trebuchet MS"/>
                          <a:cs typeface="Trebuchet MS"/>
                        </a:rPr>
                        <a:t>collected </a:t>
                      </a:r>
                      <a:r>
                        <a:rPr dirty="0" u="sng" sz="8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u="sng" sz="800" spc="-9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u="sng" sz="8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stays, </a:t>
                      </a:r>
                      <a:r>
                        <a:rPr dirty="0" u="sng" sz="8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u="sng" sz="800" spc="-4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u="sng" sz="8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day </a:t>
                      </a:r>
                      <a:r>
                        <a:rPr dirty="0" u="sng" sz="800" spc="-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800" spc="-1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u="sng" sz="8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day </a:t>
                      </a:r>
                      <a:r>
                        <a:rPr dirty="0" u="sng" sz="800" spc="-1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u="sng" sz="800" spc="-9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u="sng" sz="800" spc="-4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u="sng" sz="800" spc="-7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u="sng" sz="800" spc="-9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u="sng" sz="8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u="sng" sz="800" spc="-5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 spc="-3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u="sng" sz="8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eligible </a:t>
                      </a:r>
                      <a:r>
                        <a:rPr dirty="0" u="sng" sz="800" spc="-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u="sng" sz="8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possible </a:t>
                      </a:r>
                      <a:r>
                        <a:rPr dirty="0" u="sng" sz="800" spc="-9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VL CLABSI</a:t>
                      </a:r>
                      <a:r>
                        <a:rPr dirty="0" sz="800" spc="-95" i="1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(Non </a:t>
                      </a:r>
                      <a:r>
                        <a:rPr dirty="0" sz="800" spc="-95" i="1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important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establish </a:t>
                      </a:r>
                      <a:r>
                        <a:rPr dirty="0" sz="800" spc="-105" i="1"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repeat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infection timeframe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other location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  attribution.).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Complete Table 1c.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documents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presence</a:t>
                      </a:r>
                      <a:r>
                        <a:rPr dirty="0" sz="8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placed/accessed.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38200">
                <a:tc gridSpan="14"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  <a:tabLst>
                          <a:tab pos="310515" algn="l"/>
                        </a:tabLst>
                      </a:pPr>
                      <a:r>
                        <a:rPr dirty="0" sz="800" spc="-35" i="1">
                          <a:latin typeface="Arial"/>
                          <a:cs typeface="Arial"/>
                        </a:rPr>
                        <a:t>b.	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For each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organism,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indicate whether </a:t>
                      </a:r>
                      <a:r>
                        <a:rPr dirty="0" sz="800" spc="25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pathogen </a:t>
                      </a:r>
                      <a:r>
                        <a:rPr dirty="0" sz="800" spc="-60" i="1">
                          <a:latin typeface="Arial"/>
                          <a:cs typeface="Arial"/>
                        </a:rPr>
                        <a:t>(P)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commensal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(cc);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800" spc="-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commensals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spc="-100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Criteria.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Note: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10515" marR="135890">
                        <a:lnSpc>
                          <a:spcPts val="980"/>
                        </a:lnSpc>
                        <a:spcBef>
                          <a:spcPts val="30"/>
                        </a:spcBef>
                      </a:pPr>
                      <a:r>
                        <a:rPr dirty="0" u="sng" sz="800" spc="-8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u="sng" sz="800" spc="-8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commensals </a:t>
                      </a:r>
                      <a:r>
                        <a:rPr dirty="0" u="sng" sz="800" spc="-7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u="sng" sz="800" spc="-6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only be </a:t>
                      </a:r>
                      <a:r>
                        <a:rPr dirty="0" u="sng" sz="8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evaluated </a:t>
                      </a:r>
                      <a:r>
                        <a:rPr dirty="0" u="sng" sz="800" spc="-7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as </a:t>
                      </a:r>
                      <a:r>
                        <a:rPr dirty="0" u="sng" sz="800" spc="-6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matched </a:t>
                      </a:r>
                      <a:r>
                        <a:rPr dirty="0" u="sng" sz="8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pairs/multiples </a:t>
                      </a:r>
                      <a:r>
                        <a:rPr dirty="0" u="sng" sz="800" spc="-2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u="sng" sz="800" spc="-5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they </a:t>
                      </a:r>
                      <a:r>
                        <a:rPr dirty="0" u="sng" sz="8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were </a:t>
                      </a:r>
                      <a:r>
                        <a:rPr dirty="0" u="sng" sz="800" spc="-5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drawn </a:t>
                      </a:r>
                      <a:r>
                        <a:rPr dirty="0" u="sng" sz="800" spc="-7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u="sng" sz="800" spc="-6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same/consecutive </a:t>
                      </a:r>
                      <a:r>
                        <a:rPr dirty="0" u="sng" sz="800" spc="-7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days; </a:t>
                      </a:r>
                      <a:r>
                        <a:rPr dirty="0" u="sng" sz="800" spc="-5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otherwise </a:t>
                      </a:r>
                      <a:r>
                        <a:rPr dirty="0" u="sng" sz="800" spc="-5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they </a:t>
                      </a:r>
                      <a:r>
                        <a:rPr dirty="0" u="sng" sz="800" spc="-4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u="sng" sz="800" spc="-7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800" spc="-7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 spc="-5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contaminants.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50495" indent="28575">
                        <a:lnSpc>
                          <a:spcPts val="1030"/>
                        </a:lnSpc>
                        <a:spcBef>
                          <a:spcPts val="1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The matching common commensals represent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single element; therefore,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collection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date of the </a:t>
                      </a:r>
                      <a:r>
                        <a:rPr dirty="0" sz="900" spc="-5" b="1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common commensal is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date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ele 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occur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within the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prior to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date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element, 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first sign/symptom is used as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the date of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event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determine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the RIT</a:t>
                      </a:r>
                      <a:r>
                        <a:rPr dirty="0" sz="9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dates.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19860">
                <a:tc gridSpan="14">
                  <a:txBody>
                    <a:bodyPr/>
                    <a:lstStyle/>
                    <a:p>
                      <a:pPr marL="310515" marR="245110" indent="-228600">
                        <a:lnSpc>
                          <a:spcPts val="969"/>
                        </a:lnSpc>
                        <a:spcBef>
                          <a:spcPts val="15"/>
                        </a:spcBef>
                        <a:tabLst>
                          <a:tab pos="310515" algn="l"/>
                        </a:tabLst>
                      </a:pPr>
                      <a:r>
                        <a:rPr dirty="0" sz="800" spc="-45" i="1">
                          <a:latin typeface="Arial"/>
                          <a:cs typeface="Arial"/>
                        </a:rPr>
                        <a:t>c.	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clinical 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(which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include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signs/symptoms,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test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results),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divide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into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distinct </a:t>
                      </a:r>
                      <a:r>
                        <a:rPr dirty="0" sz="800" spc="-55" i="1">
                          <a:latin typeface="Trebuchet MS"/>
                          <a:cs typeface="Trebuchet MS"/>
                        </a:rPr>
                        <a:t>“RITs” </a:t>
                      </a:r>
                      <a:r>
                        <a:rPr dirty="0" sz="800" spc="-30" i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800" spc="-25" i="1">
                          <a:latin typeface="Trebuchet MS"/>
                          <a:cs typeface="Trebuchet MS"/>
                        </a:rPr>
                        <a:t>assign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-90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Number. 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800" spc="-95" i="1">
                          <a:latin typeface="Arial"/>
                          <a:cs typeface="Arial"/>
                        </a:rPr>
                        <a:t>BSIRIT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(regardless 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possible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change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organism) are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 single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8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Event.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 marR="98425" indent="68580">
                        <a:lnSpc>
                          <a:spcPct val="101699"/>
                        </a:lnSpc>
                      </a:pPr>
                      <a:r>
                        <a:rPr dirty="0" sz="800" spc="-30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(IWP):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defined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7-days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site-specific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criteria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met.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diagnostic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test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site-specific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infection criterion,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obtained,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after.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1915" marR="185420" indent="45720">
                        <a:lnSpc>
                          <a:spcPct val="101899"/>
                        </a:lnSpc>
                      </a:pPr>
                      <a:r>
                        <a:rPr dirty="0" sz="800" spc="-7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90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14-day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no new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infections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type are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reported. </a:t>
                      </a:r>
                      <a:r>
                        <a:rPr dirty="0" sz="800" spc="-7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800" spc="-6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14-day </a:t>
                      </a:r>
                      <a:r>
                        <a:rPr dirty="0" sz="800" spc="-75" i="1">
                          <a:latin typeface="Arial"/>
                          <a:cs typeface="Arial"/>
                        </a:rPr>
                        <a:t>RIT.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60" i="1">
                          <a:latin typeface="Arial"/>
                          <a:cs typeface="Arial"/>
                        </a:rPr>
                        <a:t>same 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14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800" spc="-75" i="1">
                          <a:latin typeface="Arial"/>
                          <a:cs typeface="Arial"/>
                        </a:rPr>
                        <a:t>RIT,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not identified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reported.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pathogens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recovered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during the </a:t>
                      </a:r>
                      <a:r>
                        <a:rPr dirty="0" sz="800" spc="-90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800" spc="-15" i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added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8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event.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7810">
                <a:tc gridSpan="14">
                  <a:txBody>
                    <a:bodyPr/>
                    <a:lstStyle/>
                    <a:p>
                      <a:pPr marL="81915">
                        <a:lnSpc>
                          <a:spcPts val="955"/>
                        </a:lnSpc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1a.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specimens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 marR="130810">
                        <a:lnSpc>
                          <a:spcPct val="102499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800" spc="-135">
                          <a:latin typeface="Arial"/>
                          <a:cs typeface="Arial"/>
                        </a:rPr>
                        <a:t>BC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1915" marR="167640">
                        <a:lnSpc>
                          <a:spcPct val="101200"/>
                        </a:lnSpc>
                        <a:spcBef>
                          <a:spcPts val="5"/>
                        </a:spcBef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800" spc="-130">
                          <a:latin typeface="Arial"/>
                          <a:cs typeface="Arial"/>
                        </a:rPr>
                        <a:t>BC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 marR="52705">
                        <a:lnSpc>
                          <a:spcPct val="101200"/>
                        </a:lnSpc>
                        <a:spcBef>
                          <a:spcPts val="5"/>
                        </a:spcBef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Validation  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10">
                          <a:latin typeface="Arial"/>
                          <a:cs typeface="Arial"/>
                        </a:rPr>
                        <a:t>BC?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just" marL="80645" marR="60960">
                        <a:lnSpc>
                          <a:spcPct val="101899"/>
                        </a:lnSpc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Optional: </a:t>
                      </a:r>
                      <a:r>
                        <a:rPr dirty="0" sz="800" spc="-135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8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day 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before?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Organism genus/species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99060" marR="78740" indent="-3175">
                        <a:lnSpc>
                          <a:spcPts val="980"/>
                        </a:lnSpc>
                        <a:spcBef>
                          <a:spcPts val="2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CC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12065">
                        <a:lnSpc>
                          <a:spcPts val="94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8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10">
                          <a:latin typeface="Arial"/>
                          <a:cs typeface="Arial"/>
                        </a:rPr>
                        <a:t>DOE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66725" marR="174625" indent="-266700">
                        <a:lnSpc>
                          <a:spcPct val="101200"/>
                        </a:lnSpc>
                        <a:spcBef>
                          <a:spcPts val="5"/>
                        </a:spcBef>
                      </a:pPr>
                      <a:r>
                        <a:rPr dirty="0" sz="800" spc="-90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800" spc="-70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Date and </a:t>
                      </a:r>
                      <a:r>
                        <a:rPr dirty="0" sz="800" spc="-90">
                          <a:latin typeface="Arial"/>
                          <a:cs typeface="Arial"/>
                        </a:rPr>
                        <a:t>RIT 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number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 rowSpan="2"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3045" algn="l"/>
                          <a:tab pos="423545" algn="l"/>
                          <a:tab pos="63500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9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2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90195" algn="l"/>
                          <a:tab pos="481330" algn="l"/>
                          <a:tab pos="69215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28600" algn="l"/>
                          <a:tab pos="419734" algn="l"/>
                          <a:tab pos="63055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 rowSpan="2"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3045" algn="l"/>
                          <a:tab pos="423545" algn="l"/>
                          <a:tab pos="63500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9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2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21615" algn="l"/>
                          <a:tab pos="412750" algn="l"/>
                          <a:tab pos="6235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28600" algn="l"/>
                          <a:tab pos="419734" algn="l"/>
                          <a:tab pos="63055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 rowSpan="2"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tabLst>
                          <a:tab pos="233045" algn="l"/>
                          <a:tab pos="423545" algn="l"/>
                          <a:tab pos="63500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9845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2384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tabLst>
                          <a:tab pos="221615" algn="l"/>
                          <a:tab pos="412750" algn="l"/>
                          <a:tab pos="6235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tabLst>
                          <a:tab pos="228600" algn="l"/>
                          <a:tab pos="419734" algn="l"/>
                          <a:tab pos="63055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3295" y="448055"/>
          <a:ext cx="6931659" cy="858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970"/>
                <a:gridCol w="181610"/>
                <a:gridCol w="504190"/>
                <a:gridCol w="57784"/>
                <a:gridCol w="614044"/>
                <a:gridCol w="157480"/>
                <a:gridCol w="640080"/>
                <a:gridCol w="68580"/>
                <a:gridCol w="250189"/>
                <a:gridCol w="158114"/>
                <a:gridCol w="466090"/>
                <a:gridCol w="253364"/>
                <a:gridCol w="695325"/>
                <a:gridCol w="271779"/>
                <a:gridCol w="810260"/>
                <a:gridCol w="1241425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ts val="950"/>
                        </a:lnSpc>
                        <a:spcBef>
                          <a:spcPts val="145"/>
                        </a:spcBef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31115">
                        <a:lnSpc>
                          <a:spcPts val="950"/>
                        </a:lnSpc>
                        <a:spcBef>
                          <a:spcPts val="14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31750">
                        <a:lnSpc>
                          <a:spcPts val="950"/>
                        </a:lnSpc>
                        <a:spcBef>
                          <a:spcPts val="14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950"/>
                        </a:lnSpc>
                        <a:spcBef>
                          <a:spcPts val="145"/>
                        </a:spcBef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  <a:spcBef>
                          <a:spcPts val="145"/>
                        </a:spcBef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985">
                <a:tc rowSpan="2">
                  <a:txBody>
                    <a:bodyPr/>
                    <a:lstStyle/>
                    <a:p>
                      <a:pPr marL="7747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115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27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350">
                <a:tc rowSpan="2">
                  <a:txBody>
                    <a:bodyPr/>
                    <a:lstStyle/>
                    <a:p>
                      <a:pPr marL="77470">
                        <a:lnSpc>
                          <a:spcPts val="96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115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9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350">
                <a:tc rowSpan="2">
                  <a:txBody>
                    <a:bodyPr/>
                    <a:lstStyle/>
                    <a:p>
                      <a:pPr marL="7747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985">
                <a:tc rowSpan="2">
                  <a:txBody>
                    <a:bodyPr/>
                    <a:lstStyle/>
                    <a:p>
                      <a:pPr marL="7747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115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985">
                <a:tc rowSpan="2">
                  <a:txBody>
                    <a:bodyPr/>
                    <a:lstStyle/>
                    <a:p>
                      <a:pPr marL="7747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115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985">
                <a:tc row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tabLst>
                          <a:tab pos="249554" algn="l"/>
                          <a:tab pos="440055" algn="l"/>
                          <a:tab pos="65151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115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tabLst>
                          <a:tab pos="231775" algn="l"/>
                          <a:tab pos="422275" algn="l"/>
                          <a:tab pos="63373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tabLst>
                          <a:tab pos="231140" algn="l"/>
                          <a:tab pos="421640" algn="l"/>
                          <a:tab pos="63309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39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32080">
                <a:tc gridSpan="16">
                  <a:txBody>
                    <a:bodyPr/>
                    <a:lstStyle/>
                    <a:p>
                      <a:pPr marL="77470">
                        <a:lnSpc>
                          <a:spcPts val="944"/>
                        </a:lnSpc>
                      </a:pPr>
                      <a:r>
                        <a:rPr dirty="0" sz="800" spc="-45" i="1">
                          <a:latin typeface="Arial"/>
                          <a:cs typeface="Arial"/>
                        </a:rPr>
                        <a:t>*BC=blood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specimen,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P=pathogen, </a:t>
                      </a:r>
                      <a:r>
                        <a:rPr dirty="0" sz="800" spc="-75" i="1">
                          <a:latin typeface="Arial"/>
                          <a:cs typeface="Arial"/>
                        </a:rPr>
                        <a:t>CC=common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commensal, </a:t>
                      </a:r>
                      <a:r>
                        <a:rPr dirty="0" sz="800" spc="-85" i="1">
                          <a:latin typeface="Arial"/>
                          <a:cs typeface="Arial"/>
                        </a:rPr>
                        <a:t>RIT=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Repeat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Timeframe, </a:t>
                      </a:r>
                      <a:r>
                        <a:rPr dirty="0" sz="800" spc="-70" i="1">
                          <a:latin typeface="Arial"/>
                          <a:cs typeface="Arial"/>
                        </a:rPr>
                        <a:t>DOE=Date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Event. Add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800" spc="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8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needed.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 gridSpan="10">
                  <a:txBody>
                    <a:bodyPr/>
                    <a:lstStyle/>
                    <a:p>
                      <a:pPr marL="77470">
                        <a:lnSpc>
                          <a:spcPts val="1300"/>
                        </a:lnSpc>
                      </a:pPr>
                      <a:r>
                        <a:rPr dirty="0" sz="1100" spc="-75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9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1b. </a:t>
                      </a:r>
                      <a:r>
                        <a:rPr dirty="0" sz="1100" spc="-7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Locations: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57150">
                        <a:lnSpc>
                          <a:spcPts val="1300"/>
                        </a:lnSpc>
                      </a:pPr>
                      <a:r>
                        <a:rPr dirty="0" sz="1100" spc="-75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10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1c. </a:t>
                      </a:r>
                      <a:r>
                        <a:rPr dirty="0" sz="1100" spc="-7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Central</a:t>
                      </a:r>
                      <a:r>
                        <a:rPr dirty="0" sz="1100" spc="-85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1F487C"/>
                          </a:solidFill>
                          <a:latin typeface="Trebuchet MS"/>
                          <a:cs typeface="Trebuchet MS"/>
                        </a:rPr>
                        <a:t>Lines*: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7990">
                <a:tc gridSpan="10">
                  <a:txBody>
                    <a:bodyPr/>
                    <a:lstStyle/>
                    <a:p>
                      <a:pPr marL="81915" marR="8826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dates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sequentially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below,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indicate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being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validated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65"/>
                        </a:lnSpc>
                      </a:pPr>
                      <a:r>
                        <a:rPr dirty="0" sz="900" spc="-125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circling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(VL=validation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location).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57150" marR="16065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periods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part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day,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placement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(do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document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lines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dirty="0" sz="900" spc="-50" i="1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replaced on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same/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consecutive days)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(CL=central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8325">
                <a:tc>
                  <a:txBody>
                    <a:bodyPr/>
                    <a:lstStyle/>
                    <a:p>
                      <a:pPr marL="81915" marR="81280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Facility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944"/>
                        </a:lnSpc>
                      </a:pPr>
                      <a:r>
                        <a:rPr dirty="0" sz="800" spc="-35">
                          <a:latin typeface="Arial"/>
                          <a:cs typeface="Arial"/>
                        </a:rPr>
                        <a:t>Order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 marR="271145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Admit/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ts val="944"/>
                        </a:lnSpc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IN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 marR="236854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ha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/ 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Transfer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3185">
                        <a:lnSpc>
                          <a:spcPts val="944"/>
                        </a:lnSpc>
                      </a:pPr>
                      <a:r>
                        <a:rPr dirty="0" sz="800" spc="-85">
                          <a:latin typeface="Arial"/>
                          <a:cs typeface="Arial"/>
                        </a:rPr>
                        <a:t>OUT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3185" marR="198120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Name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3185">
                        <a:lnSpc>
                          <a:spcPts val="944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(include</a:t>
                      </a:r>
                      <a:r>
                        <a:rPr dirty="0" sz="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90">
                          <a:latin typeface="Arial"/>
                          <a:cs typeface="Arial"/>
                        </a:rPr>
                        <a:t>ED)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 marR="142875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ts val="944"/>
                        </a:lnSpc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VL?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3185" marR="66040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*Central line: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IV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ending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at/near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heart or in great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vessel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(aorta,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PA,  </a:t>
                      </a:r>
                      <a:r>
                        <a:rPr dirty="0" sz="900" spc="-125" i="1">
                          <a:latin typeface="Arial"/>
                          <a:cs typeface="Arial"/>
                        </a:rPr>
                        <a:t>SVC,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IVC,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brachiocephalic,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internal jugular,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subclavian,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external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iliac,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common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3185" marR="130175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iliac,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femoral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vein;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umbilical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artery/vein),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accessed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infusion,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draw,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hemodynamic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monitoring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(NHSN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4-2)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>
                  <a:txBody>
                    <a:bodyPr/>
                    <a:lstStyle/>
                    <a:p>
                      <a:pPr algn="r" marR="6096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50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marL="83185" marR="125095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130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800" spc="-65">
                          <a:latin typeface="Arial"/>
                          <a:cs typeface="Arial"/>
                        </a:rPr>
                        <a:t>accessed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81915" marR="114300">
                        <a:lnSpc>
                          <a:spcPts val="969"/>
                        </a:lnSpc>
                        <a:spcBef>
                          <a:spcPts val="15"/>
                        </a:spcBef>
                      </a:pPr>
                      <a:r>
                        <a:rPr dirty="0" sz="800" spc="-130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removed  </a:t>
                      </a:r>
                      <a:r>
                        <a:rPr dirty="0" u="sng" sz="800" spc="-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without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944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replacement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housed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30">
                          <a:latin typeface="Arial"/>
                          <a:cs typeface="Arial"/>
                        </a:rPr>
                        <a:t>CL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1770">
                <a:tc>
                  <a:txBody>
                    <a:bodyPr/>
                    <a:lstStyle/>
                    <a:p>
                      <a:pPr algn="r" marR="6096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50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>
                  <a:txBody>
                    <a:bodyPr/>
                    <a:lstStyle/>
                    <a:p>
                      <a:pPr algn="r" marR="6096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50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tabLst>
                          <a:tab pos="233045" algn="l"/>
                          <a:tab pos="423545" algn="l"/>
                          <a:tab pos="63500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60960">
                        <a:lnSpc>
                          <a:spcPts val="94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44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44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44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>
                  <a:txBody>
                    <a:bodyPr/>
                    <a:lstStyle/>
                    <a:p>
                      <a:pPr algn="r" marR="6096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50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tabLst>
                          <a:tab pos="233045" algn="l"/>
                          <a:tab pos="423545" algn="l"/>
                          <a:tab pos="63500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>
                  <a:txBody>
                    <a:bodyPr/>
                    <a:lstStyle/>
                    <a:p>
                      <a:pPr algn="r" marR="6096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50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60960">
                        <a:lnSpc>
                          <a:spcPts val="944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44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44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44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3045" algn="l"/>
                          <a:tab pos="423545" algn="l"/>
                          <a:tab pos="63500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>
                  <a:txBody>
                    <a:bodyPr/>
                    <a:lstStyle/>
                    <a:p>
                      <a:pPr algn="r" marR="60960">
                        <a:lnSpc>
                          <a:spcPts val="95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ts val="950"/>
                        </a:lnSpc>
                        <a:tabLst>
                          <a:tab pos="217170" algn="l"/>
                          <a:tab pos="407670" algn="l"/>
                          <a:tab pos="61912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  <a:tabLst>
                          <a:tab pos="234315" algn="l"/>
                          <a:tab pos="424815" algn="l"/>
                          <a:tab pos="636270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 spc="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950"/>
                        </a:lnSpc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Y/N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985">
                <a:tc gridSpan="9"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800" spc="-50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800" spc="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8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needed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3185">
                        <a:lnSpc>
                          <a:spcPts val="950"/>
                        </a:lnSpc>
                      </a:pPr>
                      <a:r>
                        <a:rPr dirty="0" sz="800" spc="-50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800" spc="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8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 i="1">
                          <a:latin typeface="Arial"/>
                          <a:cs typeface="Arial"/>
                        </a:rPr>
                        <a:t>needed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 gridSpan="16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2.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SCREENING QUESTIONS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(may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answered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order)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7990">
                <a:tc gridSpan="11">
                  <a:txBody>
                    <a:bodyPr/>
                    <a:lstStyle/>
                    <a:p>
                      <a:pPr marL="81915" marR="37338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-90">
                          <a:latin typeface="Arial"/>
                          <a:cs typeface="Arial"/>
                        </a:rPr>
                        <a:t>S1.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taken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validation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stay,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discharge?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one: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2565" indent="-120014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□"/>
                        <a:tabLst>
                          <a:tab pos="203200" algn="l"/>
                        </a:tabLst>
                      </a:pPr>
                      <a:r>
                        <a:rPr dirty="0" sz="900" spc="-105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Proceed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2565" indent="-120014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□"/>
                        <a:tabLst>
                          <a:tab pos="20320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9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9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outcome </a:t>
                      </a:r>
                      <a:r>
                        <a:rPr dirty="0" sz="9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9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900" spc="-10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9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7990">
                <a:tc gridSpan="8">
                  <a:txBody>
                    <a:bodyPr/>
                    <a:lstStyle/>
                    <a:p>
                      <a:pPr marL="81915" marR="3175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-90">
                          <a:latin typeface="Arial"/>
                          <a:cs typeface="Arial"/>
                        </a:rPr>
                        <a:t>S2.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place**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stay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time?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marL="83185">
                        <a:lnSpc>
                          <a:spcPts val="1070"/>
                        </a:lnSpc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one: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3200" indent="-120014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203835" algn="l"/>
                        </a:tabLst>
                      </a:pPr>
                      <a:r>
                        <a:rPr dirty="0" sz="900" spc="-105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Proceed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3200" indent="-120014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□"/>
                        <a:tabLst>
                          <a:tab pos="20383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9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9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outcome </a:t>
                      </a:r>
                      <a:r>
                        <a:rPr dirty="0" sz="9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9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900" spc="-10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9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7320">
                <a:tc gridSpan="16">
                  <a:txBody>
                    <a:bodyPr/>
                    <a:lstStyle/>
                    <a:p>
                      <a:pPr marL="81915">
                        <a:lnSpc>
                          <a:spcPts val="1065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screening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questions: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CLABSI.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 gridSpan="16">
                  <a:txBody>
                    <a:bodyPr/>
                    <a:lstStyle/>
                    <a:p>
                      <a:pPr marL="81915" marR="9144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30" i="1">
                          <a:latin typeface="Arial"/>
                          <a:cs typeface="Arial"/>
                        </a:rPr>
                        <a:t>**In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place: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placement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considered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1,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unless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admitted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access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CL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Day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1.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1140">
                <a:tc gridSpan="16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310515" algn="l"/>
                        </a:tabLst>
                      </a:pPr>
                      <a:r>
                        <a:rPr dirty="0" sz="900" spc="-85" b="1">
                          <a:latin typeface="Trebuchet MS"/>
                          <a:cs typeface="Trebuchet MS"/>
                        </a:rPr>
                        <a:t>3.	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LABORATORY </a:t>
                      </a: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CONFIRMED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BLOODSTREAM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INFECTION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(LCBI)</a:t>
                      </a:r>
                      <a:r>
                        <a:rPr dirty="0" sz="1100" spc="-2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215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4480">
                <a:tc gridSpan="16">
                  <a:txBody>
                    <a:bodyPr/>
                    <a:lstStyle/>
                    <a:p>
                      <a:pPr marL="336550" indent="-254635">
                        <a:lnSpc>
                          <a:spcPct val="100000"/>
                        </a:lnSpc>
                        <a:buAutoNum type="alphaLcPeriod"/>
                        <a:tabLst>
                          <a:tab pos="336550" algn="l"/>
                          <a:tab pos="337185" algn="l"/>
                        </a:tabLst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order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potential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Laboratory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Confirmed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Bloodstream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(LCBI),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columns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290195">
                        <a:lnSpc>
                          <a:spcPts val="1100"/>
                        </a:lnSpc>
                        <a:spcBef>
                          <a:spcPts val="30"/>
                        </a:spcBef>
                      </a:pPr>
                      <a:r>
                        <a:rPr dirty="0" sz="900" spc="-55" b="1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-25" b="1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5" b="1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900" spc="-75" b="1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30" b="1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10" b="1" i="1">
                          <a:latin typeface="Arial"/>
                          <a:cs typeface="Arial"/>
                        </a:rPr>
                        <a:t>LCBI, </a:t>
                      </a:r>
                      <a:r>
                        <a:rPr dirty="0" sz="900" spc="-65" b="1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75" b="1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5" b="1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10" b="1" i="1">
                          <a:latin typeface="Arial"/>
                          <a:cs typeface="Arial"/>
                        </a:rPr>
                        <a:t>(LCBI </a:t>
                      </a:r>
                      <a:r>
                        <a:rPr dirty="0" sz="900" spc="-35" b="1" i="1">
                          <a:latin typeface="Arial"/>
                          <a:cs typeface="Arial"/>
                        </a:rPr>
                        <a:t>1, </a:t>
                      </a:r>
                      <a:r>
                        <a:rPr dirty="0" sz="900" spc="-130" b="1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 b="1" i="1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55" b="1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30" b="1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35" b="1" i="1">
                          <a:latin typeface="Arial"/>
                          <a:cs typeface="Arial"/>
                        </a:rPr>
                        <a:t>3) </a:t>
                      </a:r>
                      <a:r>
                        <a:rPr dirty="0" sz="900" spc="-70" b="1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40" b="1" i="1">
                          <a:latin typeface="Arial"/>
                          <a:cs typeface="Arial"/>
                        </a:rPr>
                        <a:t>met, </a:t>
                      </a:r>
                      <a:r>
                        <a:rPr dirty="0" sz="900" spc="-30" b="1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50" b="1" i="1">
                          <a:latin typeface="Arial"/>
                          <a:cs typeface="Arial"/>
                        </a:rPr>
                        <a:t>any.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required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ts val="1055"/>
                        </a:lnSpc>
                        <a:buAutoNum type="alphaLcPeriod" startAt="2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met,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meets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corresponding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mucosal-barrier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injury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(MBI-LCBI),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subset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LCBI.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reviewed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result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90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4.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lphaLcPeriod" startAt="3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u="sng" sz="900" spc="-1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site,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document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alternative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13589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dirty="0" sz="900" spc="-50" i="1">
                          <a:latin typeface="Arial"/>
                          <a:cs typeface="Arial"/>
                        </a:rPr>
                        <a:t>page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4, </a:t>
                      </a:r>
                      <a:r>
                        <a:rPr dirty="0" u="sng" sz="9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attach </a:t>
                      </a:r>
                      <a:r>
                        <a:rPr dirty="0" u="sng" sz="900" spc="-7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u="sng" sz="9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2015 </a:t>
                      </a:r>
                      <a:r>
                        <a:rPr dirty="0" u="sng" sz="900" spc="-9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Tennessee </a:t>
                      </a:r>
                      <a:r>
                        <a:rPr dirty="0" u="sng" sz="900" spc="-7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u="sng" sz="9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u="sng" sz="900" spc="-4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u="sng" sz="900" spc="-5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u="sng" sz="900" spc="-5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cite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(e.g.; required cultures,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test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results,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logical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DOE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dates)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documenting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does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exceed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between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adjacent required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elements,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time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positive blood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collection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documentation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secondary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period. </a:t>
                      </a:r>
                      <a:r>
                        <a:rPr dirty="0" u="sng" sz="900" spc="-7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Correct assignment also </a:t>
                      </a:r>
                      <a:r>
                        <a:rPr dirty="0" u="sng" sz="900" spc="-7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requires </a:t>
                      </a:r>
                      <a:r>
                        <a:rPr dirty="0" u="sng" sz="900" spc="-5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u="sng" sz="9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2016 </a:t>
                      </a:r>
                      <a:r>
                        <a:rPr dirty="0" u="sng" sz="900" spc="-10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0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3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u="sng" sz="900" spc="-114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BSI </a:t>
                      </a:r>
                      <a:r>
                        <a:rPr dirty="0" u="sng" sz="900" spc="-6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Chapter, </a:t>
                      </a:r>
                      <a:r>
                        <a:rPr dirty="0" u="sng" sz="900" spc="-8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u="sng" sz="900" spc="-4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u="sng" sz="900" spc="-8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“Secondary </a:t>
                      </a:r>
                      <a:r>
                        <a:rPr dirty="0" u="sng" sz="900" spc="-7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Bloodstream </a:t>
                      </a:r>
                      <a:r>
                        <a:rPr dirty="0" u="sng" sz="900" spc="-5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u="sng" sz="900" spc="-3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6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Guide.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177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type: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 (any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2 (any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(age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≤1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only)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59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2085" marR="51435" indent="-86995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m(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 element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1150" marR="60325" indent="-228600">
                        <a:lnSpc>
                          <a:spcPct val="101499"/>
                        </a:lnSpc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65">
                          <a:latin typeface="Arial"/>
                          <a:cs typeface="Arial"/>
                        </a:rPr>
                        <a:t>Recognized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pathogen(s)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(P)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specimens.The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following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excluded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313055" marR="177800" indent="-228600">
                        <a:lnSpc>
                          <a:spcPct val="101699"/>
                        </a:lnSpc>
                        <a:spcBef>
                          <a:spcPts val="195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369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common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commensal(s)*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(CC)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more blood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drawn on</a:t>
                      </a:r>
                      <a:r>
                        <a:rPr dirty="0" sz="9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separate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occasions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94640" marR="158115" indent="-228600">
                        <a:lnSpc>
                          <a:spcPct val="101499"/>
                        </a:lnSpc>
                        <a:spcBef>
                          <a:spcPts val="750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29527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commensal(s)*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(CC)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specimens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drawn on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separate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occasions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consecutive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(this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500" y="9183954"/>
            <a:ext cx="2581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60">
                <a:latin typeface="Arial"/>
                <a:cs typeface="Arial"/>
              </a:rPr>
              <a:t>2016 </a:t>
            </a:r>
            <a:r>
              <a:rPr dirty="0" sz="1000" spc="-135">
                <a:latin typeface="Arial"/>
                <a:cs typeface="Arial"/>
              </a:rPr>
              <a:t>CLABSI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65">
                <a:latin typeface="Arial"/>
                <a:cs typeface="Arial"/>
              </a:rPr>
              <a:t>Record </a:t>
            </a:r>
            <a:r>
              <a:rPr dirty="0" sz="1000" spc="-30">
                <a:latin typeface="Arial"/>
                <a:cs typeface="Arial"/>
              </a:rPr>
              <a:t>Abstraction </a:t>
            </a:r>
            <a:r>
              <a:rPr dirty="0" sz="1000" spc="-45">
                <a:latin typeface="Arial"/>
                <a:cs typeface="Arial"/>
              </a:rPr>
              <a:t>Tool,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3295" y="457200"/>
          <a:ext cx="6931659" cy="867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040"/>
                <a:gridCol w="1976120"/>
                <a:gridCol w="1875155"/>
                <a:gridCol w="2336800"/>
              </a:tblGrid>
              <a:tr h="9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107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pathogens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9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identification: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690" marR="236854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Blastomyces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spp.,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Coccidioides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spp.,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Cryptococcus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spp.,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Histoplasma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spp.,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Paracoccidioides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spp.,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Pneumocystis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spp.,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Salmonella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spp.,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ts val="1070"/>
                        </a:lnSpc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consecutive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(this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055" marR="5143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bridge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either forward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backward).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57785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bridge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elements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either forward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backward).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185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9225" marR="97790" indent="-15240">
                        <a:lnSpc>
                          <a:spcPct val="1022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site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exclusion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77470" indent="-228600">
                        <a:lnSpc>
                          <a:spcPct val="101699"/>
                        </a:lnSpc>
                        <a:spcBef>
                          <a:spcPts val="195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432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related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site.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690" marR="94615" indent="-228600">
                        <a:lnSpc>
                          <a:spcPct val="101699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90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900" spc="-19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likely, 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900" spc="-7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Tennessee 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required, </a:t>
                      </a:r>
                      <a:r>
                        <a:rPr dirty="0" sz="90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review  </a:t>
                      </a:r>
                      <a:r>
                        <a:rPr dirty="0" sz="900" spc="-1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secondary </a:t>
                      </a:r>
                      <a:r>
                        <a:rPr dirty="0" sz="900" spc="-1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BSI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Guide.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7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900" spc="-114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site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690" marR="61594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infection, date </a:t>
                      </a:r>
                      <a:r>
                        <a:rPr dirty="0" sz="900" spc="-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recorded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under 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outcomes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270510" indent="-228600">
                        <a:lnSpc>
                          <a:spcPct val="101699"/>
                        </a:lnSpc>
                        <a:spcBef>
                          <a:spcPts val="195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369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related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site.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055" marR="46355" indent="-228600">
                        <a:lnSpc>
                          <a:spcPct val="101600"/>
                        </a:lnSpc>
                        <a:spcBef>
                          <a:spcPts val="10"/>
                        </a:spcBef>
                        <a:buFont typeface="Wingdings"/>
                        <a:buChar char=""/>
                        <a:tabLst>
                          <a:tab pos="313055" algn="l"/>
                          <a:tab pos="313690" algn="l"/>
                        </a:tabLst>
                      </a:pPr>
                      <a:r>
                        <a:rPr dirty="0" sz="90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3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likely,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2016  </a:t>
                      </a:r>
                      <a:r>
                        <a:rPr dirty="0" sz="900" spc="-7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Tennessee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required,  </a:t>
                      </a:r>
                      <a:r>
                        <a:rPr dirty="0" sz="90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900" spc="-1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Manual 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secondary </a:t>
                      </a:r>
                      <a:r>
                        <a:rPr dirty="0" sz="900" spc="-114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Guide.  </a:t>
                      </a:r>
                      <a:r>
                        <a:rPr dirty="0" sz="900" spc="-7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site 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infection, date </a:t>
                      </a:r>
                      <a:r>
                        <a:rPr dirty="0" sz="900" spc="-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recorded 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under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outcomes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 spc="-6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160655" indent="-228600">
                        <a:lnSpc>
                          <a:spcPct val="101699"/>
                        </a:lnSpc>
                        <a:spcBef>
                          <a:spcPts val="195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related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site. </a:t>
                      </a:r>
                      <a:r>
                        <a:rPr dirty="0" sz="900" spc="-3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likely, 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2016 </a:t>
                      </a:r>
                      <a:r>
                        <a:rPr dirty="0" sz="900" spc="-7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Tennessee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3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required, </a:t>
                      </a:r>
                      <a:r>
                        <a:rPr dirty="0" sz="90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900" spc="-1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NHSN</a:t>
                      </a:r>
                      <a:r>
                        <a:rPr dirty="0" sz="900" spc="-18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Manual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marR="6604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secondary </a:t>
                      </a:r>
                      <a:r>
                        <a:rPr dirty="0" sz="900" spc="-114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900" spc="-6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Guide </a:t>
                      </a:r>
                      <a:r>
                        <a:rPr dirty="0" sz="900" spc="-6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.Type </a:t>
                      </a:r>
                      <a:r>
                        <a:rPr dirty="0" sz="900" spc="-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infection, date </a:t>
                      </a:r>
                      <a:r>
                        <a:rPr dirty="0" sz="900" spc="-1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900" spc="-2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event, and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dirty="0" sz="900" spc="-2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recorded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under  </a:t>
                      </a:r>
                      <a:r>
                        <a:rPr dirty="0" sz="900" spc="-5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outcomes </a:t>
                      </a:r>
                      <a:r>
                        <a:rPr dirty="0" sz="900" spc="-4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40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 spc="-35" i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4.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895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97155" marR="62230" indent="1905">
                        <a:lnSpc>
                          <a:spcPct val="101899"/>
                        </a:lnSpc>
                      </a:pPr>
                      <a:r>
                        <a:rPr dirty="0" sz="900" spc="-7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ym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/ 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Signs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element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(Any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(Any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symptom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Symptoms/Signs)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07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(Any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spcBef>
                          <a:spcPts val="250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369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14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9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7025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7089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&gt;38.0°C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7025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7089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Chills,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7025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7089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Hypotension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(Infant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≤1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year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1150" indent="-228600">
                        <a:lnSpc>
                          <a:spcPct val="100000"/>
                        </a:lnSpc>
                        <a:spcBef>
                          <a:spcPts val="250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14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85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985" indent="-229235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6962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&gt;38.0°C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985" indent="-229235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6962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Hypothermia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&lt;36.0°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985" indent="-229235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6962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Apnea,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985" indent="-229235">
                        <a:lnSpc>
                          <a:spcPts val="1075"/>
                        </a:lnSpc>
                        <a:spcBef>
                          <a:spcPts val="60"/>
                        </a:spcBef>
                        <a:buClr>
                          <a:srgbClr val="00AF50"/>
                        </a:buClr>
                        <a:buSzPct val="111111"/>
                        <a:buFont typeface="Wingdings"/>
                        <a:buChar char=""/>
                        <a:tabLst>
                          <a:tab pos="76962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Bradycardia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1153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Timeframe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30480">
                        <a:lnSpc>
                          <a:spcPct val="100000"/>
                        </a:lnSpc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(NA)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116839" indent="-228600">
                        <a:lnSpc>
                          <a:spcPct val="101699"/>
                        </a:lnSpc>
                        <a:spcBef>
                          <a:spcPts val="195"/>
                        </a:spcBef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369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occur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Window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Period,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seven-day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date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 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collected,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after.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1150" marR="104139" indent="-228600">
                        <a:lnSpc>
                          <a:spcPct val="101600"/>
                        </a:lnSpc>
                        <a:buClr>
                          <a:srgbClr val="4F81BC"/>
                        </a:buClr>
                        <a:buSzPct val="133333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occur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Period,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seven-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date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collected,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after.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43688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*Common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commensal: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diphtheroids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[Corynebacterium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spp.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C.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3diphtheria],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Bacillus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spp.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{not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B.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anthracis],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Propionibacterium</a:t>
                      </a:r>
                      <a:r>
                        <a:rPr dirty="0" sz="900" spc="-1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spp.,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52069">
                        <a:lnSpc>
                          <a:spcPct val="102200"/>
                        </a:lnSpc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coagulase-negative staphylococci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[including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S.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epidermidis], viridans group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streptococci,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Aerococcus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Micrococcus spp.)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list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commensals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under Supporting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section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protocol</a:t>
                      </a:r>
                      <a:r>
                        <a:rPr dirty="0" sz="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  <a:hlinkClick r:id="rId3"/>
                        </a:rPr>
                        <a:t>(</a:t>
                      </a:r>
                      <a:r>
                        <a:rPr dirty="0" u="sng" sz="9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http://www.cdc.gov/nhsn/acute-care-hospital/clabsi/index.html</a:t>
                      </a:r>
                      <a:r>
                        <a:rPr dirty="0" sz="900" spc="-20" i="1">
                          <a:latin typeface="Arial"/>
                          <a:cs typeface="Arial"/>
                          <a:hlinkClick r:id="rId3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462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95" b="1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70" b="1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meeting </a:t>
                      </a:r>
                      <a:r>
                        <a:rPr dirty="0" sz="1000" spc="-145" b="1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50" b="1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above,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1000" spc="-55" b="1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1000" spc="-65" b="1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5" b="1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90" b="1" i="1">
                          <a:latin typeface="Arial"/>
                          <a:cs typeface="Arial"/>
                        </a:rPr>
                        <a:t>MBI-LCBI </a:t>
                      </a:r>
                      <a:r>
                        <a:rPr dirty="0" sz="1000" spc="-95" b="1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000" spc="-50" b="1" i="1">
                          <a:latin typeface="Arial"/>
                          <a:cs typeface="Arial"/>
                        </a:rPr>
                        <a:t>criteria</a:t>
                      </a:r>
                      <a:r>
                        <a:rPr dirty="0" sz="1000" spc="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b="1" i="1">
                          <a:latin typeface="Arial"/>
                          <a:cs typeface="Arial"/>
                        </a:rPr>
                        <a:t>below.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meets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following: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0515" marR="55880" indent="-228600">
                        <a:lnSpc>
                          <a:spcPct val="101800"/>
                        </a:lnSpc>
                        <a:buClr>
                          <a:srgbClr val="C00000"/>
                        </a:buClr>
                        <a:buSzPct val="90909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Allogeneic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hematopoietic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stem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cell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transplant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recipient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past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year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documented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hospitalization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specimen: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39750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Grade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III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IV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gastrointestinal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graft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vs.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host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disease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(GI-GVHD)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and/or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39750" marR="379095" indent="-229235">
                        <a:lnSpc>
                          <a:spcPts val="1340"/>
                        </a:lnSpc>
                        <a:spcBef>
                          <a:spcPts val="40"/>
                        </a:spcBef>
                        <a:buClr>
                          <a:srgbClr val="006FC0"/>
                        </a:buClr>
                        <a:buSzPct val="90909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≥1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liter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diarrhea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24-hour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≥20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mL/kg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24-hour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&lt;18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age)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 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calendar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300"/>
                        </a:lnSpc>
                      </a:pP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OR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FF0000"/>
                        </a:buClr>
                        <a:buSzPct val="90909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neutropenic,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defined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separate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values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absolute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neutrophil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(ANC)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0515" marR="28067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cell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(WBC)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&lt;500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cells/mm</a:t>
                      </a:r>
                      <a:r>
                        <a:rPr dirty="0" baseline="31746" sz="1050" spc="-44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7-day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period which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(Day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1),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before,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after.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(Refer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4-10)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 gridSpan="4">
                  <a:txBody>
                    <a:bodyPr/>
                    <a:lstStyle/>
                    <a:p>
                      <a:pPr marL="2254250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Trebuchet MS"/>
                          <a:cs typeface="Trebuchet MS"/>
                        </a:rPr>
                        <a:t>--AND—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appropriate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1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column)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0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0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MBI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975" marR="70485" indent="-228600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C00000"/>
                        </a:buClr>
                        <a:buSzPct val="111111"/>
                        <a:buFont typeface="Wingdings"/>
                        <a:buChar char=""/>
                        <a:tabLst>
                          <a:tab pos="308610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following intestinal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isolated: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375" marR="1099820">
                        <a:lnSpc>
                          <a:spcPts val="1100"/>
                        </a:lnSpc>
                        <a:spcBef>
                          <a:spcPts val="3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Bacteroides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Candida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375" marR="103378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Clostridium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 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Enterococcus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375" marR="73787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Fusobacterium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Peptostreptococcus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spp.,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132715" indent="-228600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C00000"/>
                        </a:buClr>
                        <a:buSzPct val="111111"/>
                        <a:buFont typeface="Wingdings"/>
                        <a:buChar char=""/>
                        <a:tabLst>
                          <a:tab pos="30924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viridans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group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streptococcus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organism(s)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isolated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139700" indent="-228600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C0000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55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viridans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group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streptococcus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organism(s)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isolated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500" y="9183954"/>
            <a:ext cx="2581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60">
                <a:latin typeface="Arial"/>
                <a:cs typeface="Arial"/>
              </a:rPr>
              <a:t>2016 </a:t>
            </a:r>
            <a:r>
              <a:rPr dirty="0" sz="1000" spc="-135">
                <a:latin typeface="Arial"/>
                <a:cs typeface="Arial"/>
              </a:rPr>
              <a:t>CLABSI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65">
                <a:latin typeface="Arial"/>
                <a:cs typeface="Arial"/>
              </a:rPr>
              <a:t>Record </a:t>
            </a:r>
            <a:r>
              <a:rPr dirty="0" sz="1000" spc="-30">
                <a:latin typeface="Arial"/>
                <a:cs typeface="Arial"/>
              </a:rPr>
              <a:t>Abstraction </a:t>
            </a:r>
            <a:r>
              <a:rPr dirty="0" sz="1000" spc="-45">
                <a:latin typeface="Arial"/>
                <a:cs typeface="Arial"/>
              </a:rPr>
              <a:t>Tool,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3295" y="457200"/>
          <a:ext cx="6931659" cy="848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095"/>
                <a:gridCol w="191770"/>
                <a:gridCol w="62229"/>
                <a:gridCol w="510540"/>
                <a:gridCol w="767080"/>
                <a:gridCol w="522605"/>
                <a:gridCol w="114300"/>
                <a:gridCol w="635635"/>
                <a:gridCol w="536575"/>
                <a:gridCol w="720725"/>
                <a:gridCol w="2321560"/>
              </a:tblGrid>
              <a:tr h="4279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Prevotella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spp.,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2550" marR="895350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Veillonella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spp.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,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623570">
                <a:tc gridSpan="11">
                  <a:txBody>
                    <a:bodyPr/>
                    <a:lstStyle/>
                    <a:p>
                      <a:pPr marL="81915" marR="144780">
                        <a:lnSpc>
                          <a:spcPts val="123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*Partial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MBI-LCBI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eligible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Enterobacteraciae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genera: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Citrobacter,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Enterobacter,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Escherichia,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Klebsiella,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Proteus,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Providencia, 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Serratia,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Shigella,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Yersinia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 marR="299085">
                        <a:lnSpc>
                          <a:spcPts val="1120"/>
                        </a:lnSpc>
                        <a:spcBef>
                          <a:spcPts val="75"/>
                        </a:spcBef>
                      </a:pPr>
                      <a:r>
                        <a:rPr dirty="0" sz="1000" spc="-9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MBI-LCBI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under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supporting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material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section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protocol </a:t>
                      </a:r>
                      <a:r>
                        <a:rPr dirty="0" sz="900" spc="-20" i="1">
                          <a:latin typeface="Arial"/>
                          <a:cs typeface="Arial"/>
                          <a:hlinkClick r:id="rId3"/>
                        </a:rPr>
                        <a:t>(</a:t>
                      </a:r>
                      <a:r>
                        <a:rPr dirty="0" u="sng" sz="9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http://www.cdc.gov/nhsn/acute-care- </a:t>
                      </a:r>
                      <a:r>
                        <a:rPr dirty="0" sz="900" spc="-20" i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5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hospital/clabsi/index.html</a:t>
                      </a:r>
                      <a:r>
                        <a:rPr dirty="0" sz="900" spc="-25" i="1">
                          <a:latin typeface="Arial"/>
                          <a:cs typeface="Arial"/>
                          <a:hlinkClick r:id="rId3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0665">
                <a:tc gridSpan="11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4.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Did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Infection Episode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Qualify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LCBI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Event?</a:t>
                      </a:r>
                      <a:r>
                        <a:rPr dirty="0" sz="1100" spc="-229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 i="1">
                          <a:latin typeface="Arial"/>
                          <a:cs typeface="Arial"/>
                        </a:rPr>
                        <a:t>(begin </a:t>
                      </a:r>
                      <a:r>
                        <a:rPr dirty="0" sz="1100" spc="-75" b="1" i="1">
                          <a:latin typeface="Arial"/>
                          <a:cs typeface="Arial"/>
                        </a:rPr>
                        <a:t>loop)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0555">
                <a:tc>
                  <a:txBody>
                    <a:bodyPr/>
                    <a:lstStyle/>
                    <a:p>
                      <a:pPr marL="81915">
                        <a:lnSpc>
                          <a:spcPts val="2575"/>
                        </a:lnSpc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22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 marR="406400">
                        <a:lnSpc>
                          <a:spcPts val="1210"/>
                        </a:lnSpc>
                        <a:spcBef>
                          <a:spcPts val="25"/>
                        </a:spcBef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record outcome </a:t>
                      </a:r>
                      <a:r>
                        <a:rPr dirty="0" sz="1000" spc="-1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([b] </a:t>
                      </a:r>
                      <a:r>
                        <a:rPr dirty="0" sz="1000" spc="-6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10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reason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(e.g. unmatched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commensal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asymptomatic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matched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commensals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alternative primary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secondary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BSI),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continue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next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30" i="1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Event.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more </a:t>
                      </a:r>
                      <a:r>
                        <a:rPr dirty="0" sz="1000" spc="-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positive blood </a:t>
                      </a:r>
                      <a:r>
                        <a:rPr dirty="0" sz="1000" spc="-6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specimens,</a:t>
                      </a:r>
                      <a:r>
                        <a:rPr dirty="0" sz="1000" spc="-1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6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8135">
                <a:tc>
                  <a:txBody>
                    <a:bodyPr/>
                    <a:lstStyle/>
                    <a:p>
                      <a:pPr marL="81915">
                        <a:lnSpc>
                          <a:spcPts val="2410"/>
                        </a:lnSpc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□</a:t>
                      </a:r>
                      <a:r>
                        <a:rPr dirty="0" sz="22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LCBI,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care.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0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94765">
                        <a:lnSpc>
                          <a:spcPct val="10000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790" marR="62865">
                        <a:lnSpc>
                          <a:spcPts val="1210"/>
                        </a:lnSpc>
                        <a:spcBef>
                          <a:spcPts val="25"/>
                        </a:spcBef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required 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 gridSpan="3">
                  <a:txBody>
                    <a:bodyPr/>
                    <a:lstStyle/>
                    <a:p>
                      <a:pPr marL="81915" marR="29591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 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Third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MBI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355">
                <a:tc gridSpan="11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60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needed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 gridSpan="11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5. </a:t>
                      </a:r>
                      <a:r>
                        <a:rPr dirty="0" sz="11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LCBI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Healthcare-Associated, Present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Admission, or</a:t>
                      </a:r>
                      <a:r>
                        <a:rPr dirty="0" sz="1100" spc="-2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Neither?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1955">
                <a:tc gridSpan="11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  <a:tabLst>
                          <a:tab pos="310515" algn="l"/>
                        </a:tabLst>
                      </a:pPr>
                      <a:r>
                        <a:rPr dirty="0" sz="1000" spc="-40" i="1">
                          <a:latin typeface="Arial"/>
                          <a:cs typeface="Arial"/>
                        </a:rPr>
                        <a:t>a.	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2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(POA)?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7990">
                <a:tc gridSpan="11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documentation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self-reported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symptoms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patient.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documented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healthcare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professional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[e.g.,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406400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nursing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home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documented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stated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febrile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arrival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hospital]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acceptable.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Physician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LCBI 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documentation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cannot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accepted.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1334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14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POA;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100" spc="11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© </a:t>
                      </a:r>
                      <a:r>
                        <a:rPr dirty="0" sz="1100" spc="-1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POA LCBI </a:t>
                      </a:r>
                      <a:r>
                        <a:rPr dirty="0" sz="1100" spc="-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evaluate next positive blood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 spc="-140" i="1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 i="1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specimens,</a:t>
                      </a:r>
                      <a:r>
                        <a:rPr dirty="0" sz="1100" spc="-1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b.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0500">
                <a:tc gridSpan="11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b.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or after the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3?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14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was HAI; proceed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6.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9410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HAI;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(d) </a:t>
                      </a:r>
                      <a:r>
                        <a:rPr dirty="0" sz="1100" spc="-6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non-HAI </a:t>
                      </a:r>
                      <a:r>
                        <a:rPr dirty="0" sz="1100" spc="-1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evaluate next positive blood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specimen.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specimens,</a:t>
                      </a:r>
                      <a:r>
                        <a:rPr dirty="0" sz="1100" spc="-1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9390">
                <a:tc gridSpan="11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6. </a:t>
                      </a:r>
                      <a:r>
                        <a:rPr dirty="0" sz="11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HAI-LCBI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CLABSI?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9410">
                <a:tc gridSpan="11">
                  <a:txBody>
                    <a:bodyPr/>
                    <a:lstStyle/>
                    <a:p>
                      <a:pPr marL="310515" marR="78105" indent="-228600">
                        <a:lnSpc>
                          <a:spcPct val="101800"/>
                        </a:lnSpc>
                        <a:spcBef>
                          <a:spcPts val="15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a.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had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present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event?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225">
                <a:tc gridSpan="11"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10" i="1">
                          <a:latin typeface="Arial"/>
                          <a:cs typeface="Arial"/>
                        </a:rPr>
                        <a:t>*Note: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admitted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place, day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is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considered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1.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130" i="1">
                          <a:latin typeface="Arial"/>
                          <a:cs typeface="Arial"/>
                        </a:rPr>
                        <a:t>CLABSI;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7.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20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no, document </a:t>
                      </a:r>
                      <a:r>
                        <a:rPr dirty="0" sz="1100" spc="-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e) </a:t>
                      </a:r>
                      <a:r>
                        <a:rPr dirty="0" sz="1100" spc="-10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1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evaluate next positive blood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specimen.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specimens,</a:t>
                      </a:r>
                      <a:r>
                        <a:rPr dirty="0" sz="1100" spc="-1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885">
                <a:tc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7.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spc="-9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documentation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suspected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observed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self-injecting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vascular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access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period?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20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14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e) 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50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evaluate next positive blood</a:t>
                      </a:r>
                      <a:r>
                        <a:rPr dirty="0" sz="11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specimen.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specimens,</a:t>
                      </a:r>
                      <a:r>
                        <a:rPr dirty="0" sz="1100" spc="-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5" i="1"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CLABSI;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8.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180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30">
                          <a:latin typeface="Arial"/>
                          <a:cs typeface="Arial"/>
                        </a:rPr>
                        <a:t>8.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81915" marR="149860">
                        <a:lnSpc>
                          <a:spcPts val="1330"/>
                        </a:lnSpc>
                        <a:spcBef>
                          <a:spcPts val="15"/>
                        </a:spcBef>
                      </a:pPr>
                      <a:r>
                        <a:rPr dirty="0" sz="1100" spc="-9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pus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documented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sites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insertion,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pus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had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least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organism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matched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organism(s)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specimen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Period?: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255"/>
                        </a:lnSpc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arteriovenous fistula, arteriovenous shunt, peripheral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IV,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non-accessed central</a:t>
                      </a:r>
                      <a:r>
                        <a:rPr dirty="0" sz="11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line.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500" y="9183954"/>
            <a:ext cx="2581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60">
                <a:latin typeface="Arial"/>
                <a:cs typeface="Arial"/>
              </a:rPr>
              <a:t>2016 </a:t>
            </a:r>
            <a:r>
              <a:rPr dirty="0" sz="1000" spc="-135">
                <a:latin typeface="Arial"/>
                <a:cs typeface="Arial"/>
              </a:rPr>
              <a:t>CLABSI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65">
                <a:latin typeface="Arial"/>
                <a:cs typeface="Arial"/>
              </a:rPr>
              <a:t>Record </a:t>
            </a:r>
            <a:r>
              <a:rPr dirty="0" sz="1000" spc="-30">
                <a:latin typeface="Arial"/>
                <a:cs typeface="Arial"/>
              </a:rPr>
              <a:t>Abstraction </a:t>
            </a:r>
            <a:r>
              <a:rPr dirty="0" sz="1000" spc="-45">
                <a:latin typeface="Arial"/>
                <a:cs typeface="Arial"/>
              </a:rPr>
              <a:t>Tool,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3295" y="457200"/>
          <a:ext cx="6931659" cy="3589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095"/>
                <a:gridCol w="6383655"/>
              </a:tblGrid>
              <a:tr h="350520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disassociate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the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line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–document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e) </a:t>
                      </a:r>
                      <a:r>
                        <a:rPr dirty="0" sz="1100" spc="-105" i="1"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50" i="1"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evaluate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next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positive blood</a:t>
                      </a:r>
                      <a:r>
                        <a:rPr dirty="0" sz="11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specimen.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CLABSI;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9.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9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9.WAS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VALIDATION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LOCATION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(VL)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Location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Attribution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(LOA)?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in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Event*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Event?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No):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0975">
                <a:tc>
                  <a:txBody>
                    <a:bodyPr/>
                    <a:lstStyle/>
                    <a:p>
                      <a:pPr marL="196215" indent="-11430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30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b.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no, document </a:t>
                      </a:r>
                      <a:r>
                        <a:rPr dirty="0" sz="1100" spc="-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(f) </a:t>
                      </a:r>
                      <a:r>
                        <a:rPr dirty="0" sz="1100" spc="-1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1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100" spc="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evaluate next positive blood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specimen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outside</a:t>
                      </a:r>
                      <a:r>
                        <a:rPr dirty="0" sz="1100" spc="-2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 i="1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LCBI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 i="1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specimens,</a:t>
                      </a:r>
                      <a:r>
                        <a:rPr dirty="0" sz="1100" spc="-1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355"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20" i="1">
                          <a:latin typeface="Arial"/>
                          <a:cs typeface="Arial"/>
                        </a:rPr>
                        <a:t>*Date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first of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LBCI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elements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occurred.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417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b.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transferred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bedded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location, 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LCBI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Event?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88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u="sng" sz="1100" spc="-2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transferring </a:t>
                      </a:r>
                      <a:r>
                        <a:rPr dirty="0" u="sng" sz="11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c.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was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infection;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</a:t>
                      </a:r>
                      <a:r>
                        <a:rPr dirty="0" sz="1100" spc="-6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100" spc="-6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(g)</a:t>
                      </a:r>
                      <a:r>
                        <a:rPr dirty="0" sz="1100" spc="-7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310515" algn="l"/>
                        </a:tabLst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c.	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transferring location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(VL)?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000" spc="-13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88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Yes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(transferring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location) </a:t>
                      </a:r>
                      <a:r>
                        <a:rPr dirty="0" sz="1100" spc="-135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validation location; </a:t>
                      </a:r>
                      <a:r>
                        <a:rPr dirty="0" sz="1100" spc="-17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1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(g)</a:t>
                      </a:r>
                      <a:r>
                        <a:rPr dirty="0" sz="1100" spc="-13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1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196215" indent="-114300">
                        <a:lnSpc>
                          <a:spcPts val="950"/>
                        </a:lnSpc>
                        <a:buFont typeface="Wingdings"/>
                        <a:buChar char=""/>
                        <a:tabLst>
                          <a:tab pos="196850" algn="l"/>
                        </a:tabLst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2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(transferring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location)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location;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(f)</a:t>
                      </a:r>
                      <a:r>
                        <a:rPr dirty="0" sz="1100" spc="-6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10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9183954"/>
            <a:ext cx="2581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60">
                <a:latin typeface="Arial"/>
                <a:cs typeface="Arial"/>
              </a:rPr>
              <a:t>2016 </a:t>
            </a:r>
            <a:r>
              <a:rPr dirty="0" sz="1000" spc="-135">
                <a:latin typeface="Arial"/>
                <a:cs typeface="Arial"/>
              </a:rPr>
              <a:t>CLABSI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65">
                <a:latin typeface="Arial"/>
                <a:cs typeface="Arial"/>
              </a:rPr>
              <a:t>Record </a:t>
            </a:r>
            <a:r>
              <a:rPr dirty="0" sz="1000" spc="-30">
                <a:latin typeface="Arial"/>
                <a:cs typeface="Arial"/>
              </a:rPr>
              <a:t>Abstraction </a:t>
            </a:r>
            <a:r>
              <a:rPr dirty="0" sz="1000" spc="-45">
                <a:latin typeface="Arial"/>
                <a:cs typeface="Arial"/>
              </a:rPr>
              <a:t>Tool,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3568" y="4369942"/>
          <a:ext cx="6878320" cy="3176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/>
                <a:gridCol w="741679"/>
                <a:gridCol w="4179570"/>
                <a:gridCol w="1247139"/>
              </a:tblGrid>
              <a:tr h="709930">
                <a:tc>
                  <a:txBody>
                    <a:bodyPr/>
                    <a:lstStyle/>
                    <a:p>
                      <a:pPr marL="88265" marR="53340">
                        <a:lnSpc>
                          <a:spcPct val="101699"/>
                        </a:lnSpc>
                        <a:spcBef>
                          <a:spcPts val="45"/>
                        </a:spcBef>
                      </a:pP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Positive 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Blood  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00" spc="-5" b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 b="1">
                          <a:latin typeface="Trebuchet MS"/>
                          <a:cs typeface="Trebuchet MS"/>
                        </a:rPr>
                        <a:t>n 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Number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5715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109220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dirty="0" sz="1100" spc="-5" b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100" spc="-10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100" b="1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100" spc="5" b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spc="-10" b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100" spc="-5" b="1">
                          <a:latin typeface="Trebuchet MS"/>
                          <a:cs typeface="Trebuchet MS"/>
                        </a:rPr>
                        <a:t>me 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(a-g)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Detail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(b)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through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(g)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(See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below)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125730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Date of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Primary 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Event/</a:t>
                      </a:r>
                      <a:r>
                        <a:rPr dirty="0" sz="1100" spc="-1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Secondary  </a:t>
                      </a:r>
                      <a:r>
                        <a:rPr dirty="0" sz="1100" spc="-35" b="1">
                          <a:latin typeface="Trebuchet MS"/>
                          <a:cs typeface="Trebuchet MS"/>
                        </a:rPr>
                        <a:t>BSI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Attribution 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Period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Trebuchet MS"/>
                          <a:cs typeface="Trebuchet MS"/>
                        </a:rPr>
                        <a:t>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53465">
                <a:tc gridSpan="4">
                  <a:txBody>
                    <a:bodyPr/>
                    <a:lstStyle/>
                    <a:p>
                      <a:pPr marL="272415" indent="-18415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lphaLcParenBoth"/>
                        <a:tabLst>
                          <a:tab pos="273050" algn="l"/>
                        </a:tabLst>
                      </a:pP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validation location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(VL)</a:t>
                      </a:r>
                      <a:r>
                        <a:rPr dirty="0" sz="1100" spc="-1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8130" indent="-18986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lphaLcParenBoth"/>
                        <a:tabLst>
                          <a:tab pos="278765" algn="l"/>
                        </a:tabLst>
                      </a:pP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8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Reason, </a:t>
                      </a:r>
                      <a:r>
                        <a:rPr dirty="0" sz="1100" spc="-7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3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):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4546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1F487C"/>
                        </a:buClr>
                        <a:buSzPct val="90909"/>
                        <a:buFont typeface="Wingdings"/>
                        <a:buChar char=""/>
                        <a:tabLst>
                          <a:tab pos="546100" algn="l"/>
                        </a:tabLst>
                      </a:pP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Contaminant </a:t>
                      </a: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(unmatched</a:t>
                      </a:r>
                      <a:r>
                        <a:rPr dirty="0" sz="1100" spc="-8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4546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1F487C"/>
                        </a:buClr>
                        <a:buSzPct val="90909"/>
                        <a:buFont typeface="Wingdings"/>
                        <a:buChar char=""/>
                        <a:tabLst>
                          <a:tab pos="546100" algn="l"/>
                        </a:tabLst>
                      </a:pP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100" spc="-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ccs </a:t>
                      </a:r>
                      <a:r>
                        <a:rPr dirty="0" sz="1100" spc="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4546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1F487C"/>
                        </a:buClr>
                        <a:buSzPct val="90909"/>
                        <a:buFont typeface="Wingdings"/>
                        <a:buChar char=""/>
                        <a:tabLst>
                          <a:tab pos="546100" algn="l"/>
                        </a:tabLst>
                      </a:pP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source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BSI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(complete</a:t>
                      </a:r>
                      <a:r>
                        <a:rPr dirty="0" sz="1100" spc="-1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box):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6116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704" y="685800"/>
            <a:ext cx="927100" cy="12700"/>
          </a:xfrm>
          <a:custGeom>
            <a:avLst/>
            <a:gdLst/>
            <a:ahLst/>
            <a:cxnLst/>
            <a:rect l="l" t="t" r="r" b="b"/>
            <a:pathLst>
              <a:path w="927100" h="12700">
                <a:moveTo>
                  <a:pt x="0" y="12192"/>
                </a:moveTo>
                <a:lnTo>
                  <a:pt x="926591" y="12192"/>
                </a:lnTo>
                <a:lnTo>
                  <a:pt x="92659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3438" y="691895"/>
            <a:ext cx="5142865" cy="0"/>
          </a:xfrm>
          <a:custGeom>
            <a:avLst/>
            <a:gdLst/>
            <a:ahLst/>
            <a:cxnLst/>
            <a:rect l="l" t="t" r="r" b="b"/>
            <a:pathLst>
              <a:path w="5142865" h="0">
                <a:moveTo>
                  <a:pt x="0" y="0"/>
                </a:moveTo>
                <a:lnTo>
                  <a:pt x="514286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704" y="697991"/>
            <a:ext cx="925194" cy="311150"/>
          </a:xfrm>
          <a:custGeom>
            <a:avLst/>
            <a:gdLst/>
            <a:ahLst/>
            <a:cxnLst/>
            <a:rect l="l" t="t" r="r" b="b"/>
            <a:pathLst>
              <a:path w="925194" h="311150">
                <a:moveTo>
                  <a:pt x="0" y="310896"/>
                </a:moveTo>
                <a:lnTo>
                  <a:pt x="925068" y="310896"/>
                </a:lnTo>
                <a:lnTo>
                  <a:pt x="925068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3284" y="697991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3284" y="853439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70584" y="679196"/>
            <a:ext cx="61531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140">
                <a:latin typeface="Arial"/>
                <a:cs typeface="Arial"/>
              </a:rPr>
              <a:t>PU</a:t>
            </a:r>
            <a:r>
              <a:rPr dirty="0" sz="1000" spc="-150">
                <a:latin typeface="Arial"/>
                <a:cs typeface="Arial"/>
              </a:rPr>
              <a:t>R</a:t>
            </a:r>
            <a:r>
              <a:rPr dirty="0" sz="1000" spc="-150">
                <a:latin typeface="Arial"/>
                <a:cs typeface="Arial"/>
              </a:rPr>
              <a:t>POS</a:t>
            </a:r>
            <a:r>
              <a:rPr dirty="0" sz="1000" spc="-50">
                <a:latin typeface="Arial"/>
                <a:cs typeface="Arial"/>
              </a:rPr>
              <a:t>I</a:t>
            </a:r>
            <a:r>
              <a:rPr dirty="0" sz="1000" spc="-110">
                <a:latin typeface="Arial"/>
                <a:cs typeface="Arial"/>
              </a:rPr>
              <a:t>VE  </a:t>
            </a:r>
            <a:r>
              <a:rPr dirty="0" sz="1000" spc="-135">
                <a:latin typeface="Arial"/>
                <a:cs typeface="Arial"/>
              </a:rPr>
              <a:t>SAMPLE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9722" y="697991"/>
            <a:ext cx="5156835" cy="311150"/>
          </a:xfrm>
          <a:custGeom>
            <a:avLst/>
            <a:gdLst/>
            <a:ahLst/>
            <a:cxnLst/>
            <a:rect l="l" t="t" r="r" b="b"/>
            <a:pathLst>
              <a:path w="5156834" h="311150">
                <a:moveTo>
                  <a:pt x="0" y="310896"/>
                </a:moveTo>
                <a:lnTo>
                  <a:pt x="5156581" y="310896"/>
                </a:lnTo>
                <a:lnTo>
                  <a:pt x="5156581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08301" y="697991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95601" y="679196"/>
            <a:ext cx="3369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5">
                <a:latin typeface="Arial"/>
                <a:cs typeface="Arial"/>
              </a:rPr>
              <a:t>Sample </a:t>
            </a:r>
            <a:r>
              <a:rPr dirty="0" sz="1000" spc="-35">
                <a:latin typeface="Arial"/>
                <a:cs typeface="Arial"/>
              </a:rPr>
              <a:t>taken </a:t>
            </a:r>
            <a:r>
              <a:rPr dirty="0" sz="1000" spc="5">
                <a:latin typeface="Arial"/>
                <a:cs typeface="Arial"/>
              </a:rPr>
              <a:t>with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45">
                <a:latin typeface="Arial"/>
                <a:cs typeface="Arial"/>
              </a:rPr>
              <a:t>purpose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25">
                <a:latin typeface="Arial"/>
                <a:cs typeface="Arial"/>
              </a:rPr>
              <a:t>mind </a:t>
            </a:r>
            <a:r>
              <a:rPr dirty="0" sz="1000" spc="-95">
                <a:latin typeface="Arial"/>
                <a:cs typeface="Arial"/>
              </a:rPr>
              <a:t>(See </a:t>
            </a:r>
            <a:r>
              <a:rPr dirty="0" sz="1000" spc="-50">
                <a:latin typeface="Arial"/>
                <a:cs typeface="Arial"/>
              </a:rPr>
              <a:t>also, </a:t>
            </a:r>
            <a:r>
              <a:rPr dirty="0" sz="1000" spc="-25">
                <a:latin typeface="Arial"/>
                <a:cs typeface="Arial"/>
              </a:rPr>
              <a:t>targeted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sample)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584" y="990346"/>
            <a:ext cx="22732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latin typeface="Arial"/>
                <a:cs typeface="Arial"/>
              </a:rPr>
              <a:t>QIO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5601" y="990346"/>
            <a:ext cx="18205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>
                <a:latin typeface="Arial"/>
                <a:cs typeface="Arial"/>
              </a:rPr>
              <a:t>Quality Improvement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Organization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4704" y="1164589"/>
            <a:ext cx="925194" cy="365760"/>
          </a:xfrm>
          <a:custGeom>
            <a:avLst/>
            <a:gdLst/>
            <a:ahLst/>
            <a:cxnLst/>
            <a:rect l="l" t="t" r="r" b="b"/>
            <a:pathLst>
              <a:path w="925194" h="365759">
                <a:moveTo>
                  <a:pt x="0" y="365759"/>
                </a:moveTo>
                <a:lnTo>
                  <a:pt x="925068" y="365759"/>
                </a:lnTo>
                <a:lnTo>
                  <a:pt x="925068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83284" y="1164589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5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3284" y="1318513"/>
            <a:ext cx="789940" cy="212090"/>
          </a:xfrm>
          <a:custGeom>
            <a:avLst/>
            <a:gdLst/>
            <a:ahLst/>
            <a:cxnLst/>
            <a:rect l="l" t="t" r="r" b="b"/>
            <a:pathLst>
              <a:path w="789939" h="212090">
                <a:moveTo>
                  <a:pt x="0" y="211835"/>
                </a:moveTo>
                <a:lnTo>
                  <a:pt x="789432" y="211835"/>
                </a:lnTo>
                <a:lnTo>
                  <a:pt x="789432" y="0"/>
                </a:lnTo>
                <a:lnTo>
                  <a:pt x="0" y="0"/>
                </a:lnTo>
                <a:lnTo>
                  <a:pt x="0" y="2118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70584" y="1145793"/>
            <a:ext cx="72390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200">
                <a:latin typeface="Arial"/>
                <a:cs typeface="Arial"/>
              </a:rPr>
              <a:t>S</a:t>
            </a:r>
            <a:r>
              <a:rPr dirty="0" sz="1000" spc="-195">
                <a:latin typeface="Arial"/>
                <a:cs typeface="Arial"/>
              </a:rPr>
              <a:t>E</a:t>
            </a:r>
            <a:r>
              <a:rPr dirty="0" sz="1000" spc="-135">
                <a:latin typeface="Arial"/>
                <a:cs typeface="Arial"/>
              </a:rPr>
              <a:t>CONDA</a:t>
            </a:r>
            <a:r>
              <a:rPr dirty="0" sz="1000" spc="-120">
                <a:latin typeface="Arial"/>
                <a:cs typeface="Arial"/>
              </a:rPr>
              <a:t>R</a:t>
            </a:r>
            <a:r>
              <a:rPr dirty="0" sz="1000" spc="-195">
                <a:latin typeface="Arial"/>
                <a:cs typeface="Arial"/>
              </a:rPr>
              <a:t>Y</a:t>
            </a:r>
            <a:r>
              <a:rPr dirty="0" sz="1000" spc="85">
                <a:latin typeface="Arial"/>
                <a:cs typeface="Arial"/>
              </a:rPr>
              <a:t>*  </a:t>
            </a:r>
            <a:r>
              <a:rPr dirty="0" sz="1000" spc="-114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39722" y="1164589"/>
            <a:ext cx="5156835" cy="365760"/>
          </a:xfrm>
          <a:custGeom>
            <a:avLst/>
            <a:gdLst/>
            <a:ahLst/>
            <a:cxnLst/>
            <a:rect l="l" t="t" r="r" b="b"/>
            <a:pathLst>
              <a:path w="5156834" h="365759">
                <a:moveTo>
                  <a:pt x="0" y="365759"/>
                </a:moveTo>
                <a:lnTo>
                  <a:pt x="5156581" y="365759"/>
                </a:lnTo>
                <a:lnTo>
                  <a:pt x="5156581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08301" y="1164589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08301" y="1318513"/>
            <a:ext cx="5019675" cy="212090"/>
          </a:xfrm>
          <a:custGeom>
            <a:avLst/>
            <a:gdLst/>
            <a:ahLst/>
            <a:cxnLst/>
            <a:rect l="l" t="t" r="r" b="b"/>
            <a:pathLst>
              <a:path w="5019675" h="212090">
                <a:moveTo>
                  <a:pt x="0" y="211835"/>
                </a:moveTo>
                <a:lnTo>
                  <a:pt x="5019421" y="211835"/>
                </a:lnTo>
                <a:lnTo>
                  <a:pt x="5019421" y="0"/>
                </a:lnTo>
                <a:lnTo>
                  <a:pt x="0" y="0"/>
                </a:lnTo>
                <a:lnTo>
                  <a:pt x="0" y="2118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95601" y="1145793"/>
            <a:ext cx="484568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60">
                <a:latin typeface="Arial"/>
                <a:cs typeface="Arial"/>
              </a:rPr>
              <a:t>Site </a:t>
            </a:r>
            <a:r>
              <a:rPr dirty="0" sz="1000" spc="-30">
                <a:latin typeface="Arial"/>
                <a:cs typeface="Arial"/>
              </a:rPr>
              <a:t>affected </a:t>
            </a:r>
            <a:r>
              <a:rPr dirty="0" sz="1000" spc="-40">
                <a:latin typeface="Arial"/>
                <a:cs typeface="Arial"/>
              </a:rPr>
              <a:t>by </a:t>
            </a:r>
            <a:r>
              <a:rPr dirty="0" sz="1000" spc="-20">
                <a:latin typeface="Arial"/>
                <a:cs typeface="Arial"/>
              </a:rPr>
              <a:t>infection </a:t>
            </a:r>
            <a:r>
              <a:rPr dirty="0" sz="1000" spc="-40">
                <a:latin typeface="Arial"/>
                <a:cs typeface="Arial"/>
              </a:rPr>
              <a:t>by dissemination </a:t>
            </a:r>
            <a:r>
              <a:rPr dirty="0" sz="1000" spc="-10">
                <a:latin typeface="Arial"/>
                <a:cs typeface="Arial"/>
              </a:rPr>
              <a:t>from </a:t>
            </a:r>
            <a:r>
              <a:rPr dirty="0" sz="1000" spc="-55">
                <a:latin typeface="Arial"/>
                <a:cs typeface="Arial"/>
              </a:rPr>
              <a:t>an </a:t>
            </a:r>
            <a:r>
              <a:rPr dirty="0" sz="1000" spc="-20">
                <a:latin typeface="Arial"/>
                <a:cs typeface="Arial"/>
              </a:rPr>
              <a:t>alternative </a:t>
            </a:r>
            <a:r>
              <a:rPr dirty="0" sz="1000" spc="-25">
                <a:latin typeface="Arial"/>
                <a:cs typeface="Arial"/>
              </a:rPr>
              <a:t>originating </a:t>
            </a:r>
            <a:r>
              <a:rPr dirty="0" sz="1000" spc="-55">
                <a:latin typeface="Arial"/>
                <a:cs typeface="Arial"/>
              </a:rPr>
              <a:t>source </a:t>
            </a:r>
            <a:r>
              <a:rPr dirty="0" sz="1000" spc="-70">
                <a:latin typeface="Arial"/>
                <a:cs typeface="Arial"/>
              </a:rPr>
              <a:t>(see  </a:t>
            </a:r>
            <a:r>
              <a:rPr dirty="0" sz="1000" spc="-105">
                <a:latin typeface="Arial"/>
                <a:cs typeface="Arial"/>
              </a:rPr>
              <a:t>PRIMARY)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584" y="1511553"/>
            <a:ext cx="24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85">
                <a:latin typeface="Arial"/>
                <a:cs typeface="Arial"/>
              </a:rPr>
              <a:t>SIR*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95601" y="1511553"/>
            <a:ext cx="1866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50">
                <a:latin typeface="Arial"/>
                <a:cs typeface="Arial"/>
              </a:rPr>
              <a:t>Standardized </a:t>
            </a:r>
            <a:r>
              <a:rPr dirty="0" sz="1000" spc="-20">
                <a:latin typeface="Arial"/>
                <a:cs typeface="Arial"/>
              </a:rPr>
              <a:t>infection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ratio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4704" y="1713229"/>
            <a:ext cx="925194" cy="182880"/>
          </a:xfrm>
          <a:custGeom>
            <a:avLst/>
            <a:gdLst/>
            <a:ahLst/>
            <a:cxnLst/>
            <a:rect l="l" t="t" r="r" b="b"/>
            <a:pathLst>
              <a:path w="925194" h="182880">
                <a:moveTo>
                  <a:pt x="0" y="182879"/>
                </a:moveTo>
                <a:lnTo>
                  <a:pt x="925068" y="182879"/>
                </a:lnTo>
                <a:lnTo>
                  <a:pt x="925068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83284" y="1713229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5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70584" y="1694433"/>
            <a:ext cx="3549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25">
                <a:latin typeface="Arial"/>
                <a:cs typeface="Arial"/>
              </a:rPr>
              <a:t>SI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SSI*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39722" y="1713229"/>
            <a:ext cx="5156835" cy="182880"/>
          </a:xfrm>
          <a:custGeom>
            <a:avLst/>
            <a:gdLst/>
            <a:ahLst/>
            <a:cxnLst/>
            <a:rect l="l" t="t" r="r" b="b"/>
            <a:pathLst>
              <a:path w="5156834" h="182880">
                <a:moveTo>
                  <a:pt x="0" y="182879"/>
                </a:moveTo>
                <a:lnTo>
                  <a:pt x="5156581" y="182879"/>
                </a:lnTo>
                <a:lnTo>
                  <a:pt x="515658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08301" y="1713229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95601" y="1694433"/>
            <a:ext cx="2602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45">
                <a:latin typeface="Arial"/>
                <a:cs typeface="Arial"/>
              </a:rPr>
              <a:t>Superficial </a:t>
            </a:r>
            <a:r>
              <a:rPr dirty="0" sz="1000" spc="-35">
                <a:latin typeface="Arial"/>
                <a:cs typeface="Arial"/>
              </a:rPr>
              <a:t>incisional </a:t>
            </a:r>
            <a:r>
              <a:rPr dirty="0" sz="1000" spc="-50">
                <a:latin typeface="Arial"/>
                <a:cs typeface="Arial"/>
              </a:rPr>
              <a:t>surgical </a:t>
            </a:r>
            <a:r>
              <a:rPr dirty="0" sz="1000" spc="-30">
                <a:latin typeface="Arial"/>
                <a:cs typeface="Arial"/>
              </a:rPr>
              <a:t>site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0584" y="1877314"/>
            <a:ext cx="23685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0">
                <a:latin typeface="Arial"/>
                <a:cs typeface="Arial"/>
              </a:rPr>
              <a:t>SSI*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95601" y="1877314"/>
            <a:ext cx="15316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60">
                <a:latin typeface="Arial"/>
                <a:cs typeface="Arial"/>
              </a:rPr>
              <a:t>Surgical </a:t>
            </a:r>
            <a:r>
              <a:rPr dirty="0" sz="1000" spc="-30">
                <a:latin typeface="Arial"/>
                <a:cs typeface="Arial"/>
              </a:rPr>
              <a:t>site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72716" y="2078989"/>
            <a:ext cx="67310" cy="173990"/>
          </a:xfrm>
          <a:custGeom>
            <a:avLst/>
            <a:gdLst/>
            <a:ahLst/>
            <a:cxnLst/>
            <a:rect l="l" t="t" r="r" b="b"/>
            <a:pathLst>
              <a:path w="67310" h="173989">
                <a:moveTo>
                  <a:pt x="0" y="173735"/>
                </a:moveTo>
                <a:lnTo>
                  <a:pt x="67056" y="173735"/>
                </a:lnTo>
                <a:lnTo>
                  <a:pt x="67056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14704" y="2078989"/>
            <a:ext cx="68580" cy="173990"/>
          </a:xfrm>
          <a:custGeom>
            <a:avLst/>
            <a:gdLst/>
            <a:ahLst/>
            <a:cxnLst/>
            <a:rect l="l" t="t" r="r" b="b"/>
            <a:pathLst>
              <a:path w="68580" h="173989">
                <a:moveTo>
                  <a:pt x="0" y="173735"/>
                </a:moveTo>
                <a:lnTo>
                  <a:pt x="68580" y="173735"/>
                </a:lnTo>
                <a:lnTo>
                  <a:pt x="68580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83284" y="2078989"/>
            <a:ext cx="789940" cy="173990"/>
          </a:xfrm>
          <a:custGeom>
            <a:avLst/>
            <a:gdLst/>
            <a:ahLst/>
            <a:cxnLst/>
            <a:rect l="l" t="t" r="r" b="b"/>
            <a:pathLst>
              <a:path w="789939" h="173989">
                <a:moveTo>
                  <a:pt x="0" y="173735"/>
                </a:moveTo>
                <a:lnTo>
                  <a:pt x="789432" y="173735"/>
                </a:lnTo>
                <a:lnTo>
                  <a:pt x="789432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70584" y="2061717"/>
            <a:ext cx="321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0">
                <a:latin typeface="Arial"/>
                <a:cs typeface="Arial"/>
              </a:rPr>
              <a:t>S</a:t>
            </a:r>
            <a:r>
              <a:rPr dirty="0" sz="1000" spc="-165">
                <a:latin typeface="Arial"/>
                <a:cs typeface="Arial"/>
              </a:rPr>
              <a:t>U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I</a:t>
            </a:r>
            <a:r>
              <a:rPr dirty="0" sz="1000" spc="105">
                <a:latin typeface="Arial"/>
                <a:cs typeface="Arial"/>
              </a:rPr>
              <a:t>*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39722" y="2078989"/>
            <a:ext cx="5156835" cy="173990"/>
          </a:xfrm>
          <a:custGeom>
            <a:avLst/>
            <a:gdLst/>
            <a:ahLst/>
            <a:cxnLst/>
            <a:rect l="l" t="t" r="r" b="b"/>
            <a:pathLst>
              <a:path w="5156834" h="173989">
                <a:moveTo>
                  <a:pt x="0" y="173735"/>
                </a:moveTo>
                <a:lnTo>
                  <a:pt x="5156581" y="173735"/>
                </a:lnTo>
                <a:lnTo>
                  <a:pt x="5156581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08301" y="2078989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895601" y="2060193"/>
            <a:ext cx="1315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45">
                <a:latin typeface="Arial"/>
                <a:cs typeface="Arial"/>
              </a:rPr>
              <a:t>Symptomatic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UTI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08301" y="2232914"/>
            <a:ext cx="5019675" cy="20320"/>
          </a:xfrm>
          <a:custGeom>
            <a:avLst/>
            <a:gdLst/>
            <a:ahLst/>
            <a:cxnLst/>
            <a:rect l="l" t="t" r="r" b="b"/>
            <a:pathLst>
              <a:path w="5019675" h="20319">
                <a:moveTo>
                  <a:pt x="0" y="19811"/>
                </a:moveTo>
                <a:lnTo>
                  <a:pt x="5019421" y="19811"/>
                </a:lnTo>
                <a:lnTo>
                  <a:pt x="5019421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970584" y="2233929"/>
            <a:ext cx="572770" cy="331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135">
                <a:latin typeface="Arial"/>
                <a:cs typeface="Arial"/>
              </a:rPr>
              <a:t>A</a:t>
            </a:r>
            <a:r>
              <a:rPr dirty="0" sz="1000" spc="-135">
                <a:latin typeface="Arial"/>
                <a:cs typeface="Arial"/>
              </a:rPr>
              <a:t>R</a:t>
            </a:r>
            <a:r>
              <a:rPr dirty="0" sz="1000" spc="-155">
                <a:latin typeface="Arial"/>
                <a:cs typeface="Arial"/>
              </a:rPr>
              <a:t>G</a:t>
            </a:r>
            <a:r>
              <a:rPr dirty="0" sz="1000" spc="-185">
                <a:latin typeface="Arial"/>
                <a:cs typeface="Arial"/>
              </a:rPr>
              <a:t>E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185">
                <a:latin typeface="Arial"/>
                <a:cs typeface="Arial"/>
              </a:rPr>
              <a:t>E</a:t>
            </a:r>
            <a:r>
              <a:rPr dirty="0" sz="1000" spc="-65">
                <a:latin typeface="Arial"/>
                <a:cs typeface="Arial"/>
              </a:rPr>
              <a:t>D  </a:t>
            </a:r>
            <a:r>
              <a:rPr dirty="0" sz="1000" spc="-135">
                <a:latin typeface="Arial"/>
                <a:cs typeface="Arial"/>
              </a:rPr>
              <a:t>SAMPLE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95601" y="2233929"/>
            <a:ext cx="4879340" cy="331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baseline="8333" sz="1500" spc="-405">
                <a:latin typeface="Arial"/>
                <a:cs typeface="Arial"/>
              </a:rPr>
              <a:t>S</a:t>
            </a:r>
            <a:r>
              <a:rPr dirty="0" sz="1000" spc="-270">
                <a:latin typeface="Arial"/>
                <a:cs typeface="Arial"/>
              </a:rPr>
              <a:t>In</a:t>
            </a:r>
            <a:r>
              <a:rPr dirty="0" baseline="8333" sz="1500" spc="-405">
                <a:latin typeface="Arial"/>
                <a:cs typeface="Arial"/>
              </a:rPr>
              <a:t>U</a:t>
            </a:r>
            <a:r>
              <a:rPr dirty="0" sz="1000" spc="-270">
                <a:latin typeface="Arial"/>
                <a:cs typeface="Arial"/>
              </a:rPr>
              <a:t>t</a:t>
            </a:r>
            <a:r>
              <a:rPr dirty="0" baseline="8333" sz="1500" spc="-405">
                <a:latin typeface="Arial"/>
                <a:cs typeface="Arial"/>
              </a:rPr>
              <a:t>T</a:t>
            </a:r>
            <a:r>
              <a:rPr dirty="0" sz="1000" spc="-270">
                <a:latin typeface="Arial"/>
                <a:cs typeface="Arial"/>
              </a:rPr>
              <a:t>h</a:t>
            </a:r>
            <a:r>
              <a:rPr dirty="0" baseline="8333" sz="1500" spc="-405">
                <a:latin typeface="Arial"/>
                <a:cs typeface="Arial"/>
              </a:rPr>
              <a:t>I</a:t>
            </a:r>
            <a:r>
              <a:rPr dirty="0" sz="1000" spc="-270">
                <a:latin typeface="Arial"/>
                <a:cs typeface="Arial"/>
              </a:rPr>
              <a:t>i</a:t>
            </a:r>
            <a:r>
              <a:rPr dirty="0" baseline="8333" sz="1500" spc="-405">
                <a:latin typeface="Arial"/>
                <a:cs typeface="Arial"/>
              </a:rPr>
              <a:t>1</a:t>
            </a:r>
            <a:r>
              <a:rPr dirty="0" sz="1000" spc="-270">
                <a:latin typeface="Arial"/>
                <a:cs typeface="Arial"/>
              </a:rPr>
              <a:t>s</a:t>
            </a:r>
            <a:r>
              <a:rPr dirty="0" baseline="8333" sz="1500" spc="-405">
                <a:latin typeface="Arial"/>
                <a:cs typeface="Arial"/>
              </a:rPr>
              <a:t>a</a:t>
            </a:r>
            <a:r>
              <a:rPr dirty="0" sz="1000" spc="-270">
                <a:latin typeface="Arial"/>
                <a:cs typeface="Arial"/>
              </a:rPr>
              <a:t>do</a:t>
            </a:r>
            <a:r>
              <a:rPr dirty="0" baseline="8333" sz="1500" spc="-405">
                <a:latin typeface="Arial"/>
                <a:cs typeface="Arial"/>
              </a:rPr>
              <a:t>an</a:t>
            </a:r>
            <a:r>
              <a:rPr dirty="0" sz="1000" spc="-270">
                <a:latin typeface="Arial"/>
                <a:cs typeface="Arial"/>
              </a:rPr>
              <a:t>cu</a:t>
            </a:r>
            <a:r>
              <a:rPr dirty="0" baseline="8333" sz="1500" spc="-405">
                <a:latin typeface="Arial"/>
                <a:cs typeface="Arial"/>
              </a:rPr>
              <a:t>d</a:t>
            </a:r>
            <a:r>
              <a:rPr dirty="0" sz="1000" spc="-270">
                <a:latin typeface="Arial"/>
                <a:cs typeface="Arial"/>
              </a:rPr>
              <a:t>m</a:t>
            </a:r>
            <a:r>
              <a:rPr dirty="0" baseline="8333" sz="1500" spc="-405">
                <a:latin typeface="Arial"/>
                <a:cs typeface="Arial"/>
              </a:rPr>
              <a:t>2</a:t>
            </a:r>
            <a:r>
              <a:rPr dirty="0" sz="1000" spc="-270">
                <a:latin typeface="Arial"/>
                <a:cs typeface="Arial"/>
              </a:rPr>
              <a:t>e</a:t>
            </a:r>
            <a:r>
              <a:rPr dirty="0" baseline="8333" sz="1500" spc="-405">
                <a:latin typeface="Arial"/>
                <a:cs typeface="Arial"/>
              </a:rPr>
              <a:t>a</a:t>
            </a:r>
            <a:r>
              <a:rPr dirty="0" sz="1000" spc="-270">
                <a:latin typeface="Arial"/>
                <a:cs typeface="Arial"/>
              </a:rPr>
              <a:t>n</a:t>
            </a:r>
            <a:r>
              <a:rPr dirty="0" baseline="8333" sz="1500" spc="-405">
                <a:latin typeface="Arial"/>
                <a:cs typeface="Arial"/>
              </a:rPr>
              <a:t>a</a:t>
            </a:r>
            <a:r>
              <a:rPr dirty="0" sz="1000" spc="-270">
                <a:latin typeface="Arial"/>
                <a:cs typeface="Arial"/>
              </a:rPr>
              <a:t>t</a:t>
            </a:r>
            <a:r>
              <a:rPr dirty="0" baseline="8333" sz="1500" spc="-405">
                <a:latin typeface="Arial"/>
                <a:cs typeface="Arial"/>
              </a:rPr>
              <a:t>r</a:t>
            </a:r>
            <a:r>
              <a:rPr dirty="0" sz="1000" spc="-270">
                <a:latin typeface="Arial"/>
                <a:cs typeface="Arial"/>
              </a:rPr>
              <a:t>,</a:t>
            </a:r>
            <a:r>
              <a:rPr dirty="0" baseline="8333" sz="1500" spc="-405">
                <a:latin typeface="Arial"/>
                <a:cs typeface="Arial"/>
              </a:rPr>
              <a:t>e</a:t>
            </a:r>
            <a:r>
              <a:rPr dirty="0" sz="1000" spc="-270">
                <a:latin typeface="Arial"/>
                <a:cs typeface="Arial"/>
              </a:rPr>
              <a:t>a</a:t>
            </a:r>
            <a:r>
              <a:rPr dirty="0" baseline="8333" sz="1500" spc="-405">
                <a:latin typeface="Arial"/>
                <a:cs typeface="Arial"/>
              </a:rPr>
              <a:t>C</a:t>
            </a:r>
            <a:r>
              <a:rPr dirty="0" sz="1000" spc="-270">
                <a:latin typeface="Arial"/>
                <a:cs typeface="Arial"/>
              </a:rPr>
              <a:t>p</a:t>
            </a:r>
            <a:r>
              <a:rPr dirty="0" baseline="8333" sz="1500" spc="-405">
                <a:latin typeface="Arial"/>
                <a:cs typeface="Arial"/>
              </a:rPr>
              <a:t>A</a:t>
            </a:r>
            <a:r>
              <a:rPr dirty="0" sz="1000" spc="-270">
                <a:latin typeface="Arial"/>
                <a:cs typeface="Arial"/>
              </a:rPr>
              <a:t>u</a:t>
            </a:r>
            <a:r>
              <a:rPr dirty="0" baseline="8333" sz="1500" spc="-405">
                <a:latin typeface="Arial"/>
                <a:cs typeface="Arial"/>
              </a:rPr>
              <a:t>U</a:t>
            </a:r>
            <a:r>
              <a:rPr dirty="0" sz="1000" spc="-270">
                <a:latin typeface="Arial"/>
                <a:cs typeface="Arial"/>
              </a:rPr>
              <a:t>rp</a:t>
            </a:r>
            <a:r>
              <a:rPr dirty="0" baseline="8333" sz="1500" spc="-405">
                <a:latin typeface="Arial"/>
                <a:cs typeface="Arial"/>
              </a:rPr>
              <a:t>T</a:t>
            </a:r>
            <a:r>
              <a:rPr dirty="0" sz="1000" spc="-270">
                <a:latin typeface="Arial"/>
                <a:cs typeface="Arial"/>
              </a:rPr>
              <a:t>o</a:t>
            </a:r>
            <a:r>
              <a:rPr dirty="0" baseline="8333" sz="1500" spc="-405">
                <a:latin typeface="Arial"/>
                <a:cs typeface="Arial"/>
              </a:rPr>
              <a:t>Is</a:t>
            </a:r>
            <a:r>
              <a:rPr dirty="0" sz="1000" spc="-270">
                <a:latin typeface="Arial"/>
                <a:cs typeface="Arial"/>
              </a:rPr>
              <a:t>s</a:t>
            </a:r>
            <a:r>
              <a:rPr dirty="0" baseline="8333" sz="1500" spc="-405">
                <a:latin typeface="Arial"/>
                <a:cs typeface="Arial"/>
              </a:rPr>
              <a:t>;</a:t>
            </a:r>
            <a:r>
              <a:rPr dirty="0" sz="1000" spc="-270">
                <a:latin typeface="Arial"/>
                <a:cs typeface="Arial"/>
              </a:rPr>
              <a:t>iv</a:t>
            </a:r>
            <a:r>
              <a:rPr dirty="0" baseline="8333" sz="1500" spc="-405">
                <a:latin typeface="Arial"/>
                <a:cs typeface="Arial"/>
              </a:rPr>
              <a:t>S</a:t>
            </a:r>
            <a:r>
              <a:rPr dirty="0" sz="1000" spc="-270">
                <a:latin typeface="Arial"/>
                <a:cs typeface="Arial"/>
              </a:rPr>
              <a:t>e</a:t>
            </a:r>
            <a:r>
              <a:rPr dirty="0" baseline="8333" sz="1500" spc="-405">
                <a:latin typeface="Arial"/>
                <a:cs typeface="Arial"/>
              </a:rPr>
              <a:t>UT</a:t>
            </a:r>
            <a:r>
              <a:rPr dirty="0" sz="1000" spc="-270">
                <a:latin typeface="Arial"/>
                <a:cs typeface="Arial"/>
              </a:rPr>
              <a:t>sa</a:t>
            </a:r>
            <a:r>
              <a:rPr dirty="0" baseline="8333" sz="1500" spc="-405">
                <a:latin typeface="Arial"/>
                <a:cs typeface="Arial"/>
              </a:rPr>
              <a:t>I </a:t>
            </a:r>
            <a:r>
              <a:rPr dirty="0" sz="1000" spc="-415">
                <a:latin typeface="Arial"/>
                <a:cs typeface="Arial"/>
              </a:rPr>
              <a:t>m</a:t>
            </a:r>
            <a:r>
              <a:rPr dirty="0" baseline="8333" sz="1500" spc="-622">
                <a:latin typeface="Arial"/>
                <a:cs typeface="Arial"/>
              </a:rPr>
              <a:t>3</a:t>
            </a:r>
            <a:r>
              <a:rPr dirty="0" baseline="8333" sz="1500" spc="-22">
                <a:latin typeface="Arial"/>
                <a:cs typeface="Arial"/>
              </a:rPr>
              <a:t> </a:t>
            </a:r>
            <a:r>
              <a:rPr dirty="0" baseline="8333" sz="1500" spc="-375">
                <a:latin typeface="Arial"/>
                <a:cs typeface="Arial"/>
              </a:rPr>
              <a:t>a</a:t>
            </a:r>
            <a:r>
              <a:rPr dirty="0" sz="1000" spc="-250">
                <a:latin typeface="Arial"/>
                <a:cs typeface="Arial"/>
              </a:rPr>
              <a:t>p</a:t>
            </a:r>
            <a:r>
              <a:rPr dirty="0" baseline="8333" sz="1500" spc="-375">
                <a:latin typeface="Arial"/>
                <a:cs typeface="Arial"/>
              </a:rPr>
              <a:t>n</a:t>
            </a:r>
            <a:r>
              <a:rPr dirty="0" sz="1000" spc="-250">
                <a:latin typeface="Arial"/>
                <a:cs typeface="Arial"/>
              </a:rPr>
              <a:t>le</a:t>
            </a:r>
            <a:r>
              <a:rPr dirty="0" baseline="8333" sz="1500" spc="-375">
                <a:latin typeface="Arial"/>
                <a:cs typeface="Arial"/>
              </a:rPr>
              <a:t>d</a:t>
            </a:r>
            <a:r>
              <a:rPr dirty="0" sz="1000" spc="-250">
                <a:latin typeface="Arial"/>
                <a:cs typeface="Arial"/>
              </a:rPr>
              <a:t>t</a:t>
            </a:r>
            <a:r>
              <a:rPr dirty="0" baseline="8333" sz="1500" spc="-375">
                <a:latin typeface="Arial"/>
                <a:cs typeface="Arial"/>
              </a:rPr>
              <a:t>4</a:t>
            </a:r>
            <a:r>
              <a:rPr dirty="0" sz="1000" spc="-250">
                <a:latin typeface="Arial"/>
                <a:cs typeface="Arial"/>
              </a:rPr>
              <a:t>ak</a:t>
            </a:r>
            <a:r>
              <a:rPr dirty="0" baseline="8333" sz="1500" spc="-375">
                <a:latin typeface="Arial"/>
                <a:cs typeface="Arial"/>
              </a:rPr>
              <a:t>m</a:t>
            </a:r>
            <a:r>
              <a:rPr dirty="0" sz="1000" spc="-250">
                <a:latin typeface="Arial"/>
                <a:cs typeface="Arial"/>
              </a:rPr>
              <a:t>en</a:t>
            </a:r>
            <a:r>
              <a:rPr dirty="0" baseline="8333" sz="1500" spc="-375">
                <a:latin typeface="Arial"/>
                <a:cs typeface="Arial"/>
              </a:rPr>
              <a:t>ay</a:t>
            </a:r>
            <a:r>
              <a:rPr dirty="0" sz="1000" spc="-250">
                <a:latin typeface="Arial"/>
                <a:cs typeface="Arial"/>
              </a:rPr>
              <a:t>to</a:t>
            </a:r>
            <a:r>
              <a:rPr dirty="0" baseline="8333" sz="1500" spc="-375">
                <a:latin typeface="Arial"/>
                <a:cs typeface="Arial"/>
              </a:rPr>
              <a:t>be</a:t>
            </a:r>
            <a:r>
              <a:rPr dirty="0" sz="1000" spc="-250">
                <a:latin typeface="Arial"/>
                <a:cs typeface="Arial"/>
              </a:rPr>
              <a:t>ta</a:t>
            </a:r>
            <a:r>
              <a:rPr dirty="0" baseline="8333" sz="1500" spc="-375">
                <a:latin typeface="Arial"/>
                <a:cs typeface="Arial"/>
              </a:rPr>
              <a:t>C</a:t>
            </a:r>
            <a:r>
              <a:rPr dirty="0" sz="1000" spc="-250">
                <a:latin typeface="Arial"/>
                <a:cs typeface="Arial"/>
              </a:rPr>
              <a:t>r</a:t>
            </a:r>
            <a:r>
              <a:rPr dirty="0" baseline="8333" sz="1500" spc="-375">
                <a:latin typeface="Arial"/>
                <a:cs typeface="Arial"/>
              </a:rPr>
              <a:t>A</a:t>
            </a:r>
            <a:r>
              <a:rPr dirty="0" sz="1000" spc="-250">
                <a:latin typeface="Arial"/>
                <a:cs typeface="Arial"/>
              </a:rPr>
              <a:t>ge</a:t>
            </a:r>
            <a:r>
              <a:rPr dirty="0" baseline="8333" sz="1500" spc="-375">
                <a:latin typeface="Arial"/>
                <a:cs typeface="Arial"/>
              </a:rPr>
              <a:t>U</a:t>
            </a:r>
            <a:r>
              <a:rPr dirty="0" sz="1000" spc="-250">
                <a:latin typeface="Arial"/>
                <a:cs typeface="Arial"/>
              </a:rPr>
              <a:t>t</a:t>
            </a:r>
            <a:r>
              <a:rPr dirty="0" baseline="8333" sz="1500" spc="-375">
                <a:latin typeface="Arial"/>
                <a:cs typeface="Arial"/>
              </a:rPr>
              <a:t>T</a:t>
            </a:r>
            <a:r>
              <a:rPr dirty="0" sz="1000" spc="-250">
                <a:latin typeface="Arial"/>
                <a:cs typeface="Arial"/>
              </a:rPr>
              <a:t>f</a:t>
            </a:r>
            <a:r>
              <a:rPr dirty="0" baseline="8333" sz="1500" spc="-375">
                <a:latin typeface="Arial"/>
                <a:cs typeface="Arial"/>
              </a:rPr>
              <a:t>I</a:t>
            </a:r>
            <a:r>
              <a:rPr dirty="0" sz="1000" spc="-250">
                <a:latin typeface="Arial"/>
                <a:cs typeface="Arial"/>
              </a:rPr>
              <a:t>a</a:t>
            </a:r>
            <a:r>
              <a:rPr dirty="0" baseline="8333" sz="1500" spc="-375">
                <a:latin typeface="Arial"/>
                <a:cs typeface="Arial"/>
              </a:rPr>
              <a:t>s</a:t>
            </a:r>
            <a:r>
              <a:rPr dirty="0" sz="1000" spc="-250">
                <a:latin typeface="Arial"/>
                <a:cs typeface="Arial"/>
              </a:rPr>
              <a:t>c</a:t>
            </a:r>
            <a:r>
              <a:rPr dirty="0" baseline="8333" sz="1500" spc="-375">
                <a:latin typeface="Arial"/>
                <a:cs typeface="Arial"/>
              </a:rPr>
              <a:t>; </a:t>
            </a:r>
            <a:r>
              <a:rPr dirty="0" sz="1000" spc="-225">
                <a:latin typeface="Arial"/>
                <a:cs typeface="Arial"/>
              </a:rPr>
              <a:t>i</a:t>
            </a:r>
            <a:r>
              <a:rPr dirty="0" baseline="8333" sz="1500" spc="-337">
                <a:latin typeface="Arial"/>
                <a:cs typeface="Arial"/>
              </a:rPr>
              <a:t>S</a:t>
            </a:r>
            <a:r>
              <a:rPr dirty="0" sz="1000" spc="-225">
                <a:latin typeface="Arial"/>
                <a:cs typeface="Arial"/>
              </a:rPr>
              <a:t>li</a:t>
            </a:r>
            <a:r>
              <a:rPr dirty="0" baseline="8333" sz="1500" spc="-337">
                <a:latin typeface="Arial"/>
                <a:cs typeface="Arial"/>
              </a:rPr>
              <a:t>U</a:t>
            </a:r>
            <a:r>
              <a:rPr dirty="0" sz="1000" spc="-225">
                <a:latin typeface="Arial"/>
                <a:cs typeface="Arial"/>
              </a:rPr>
              <a:t>ti</a:t>
            </a:r>
            <a:r>
              <a:rPr dirty="0" baseline="8333" sz="1500" spc="-337">
                <a:latin typeface="Arial"/>
                <a:cs typeface="Arial"/>
              </a:rPr>
              <a:t>T</a:t>
            </a:r>
            <a:r>
              <a:rPr dirty="0" sz="1000" spc="-225">
                <a:latin typeface="Arial"/>
                <a:cs typeface="Arial"/>
              </a:rPr>
              <a:t>e</a:t>
            </a:r>
            <a:r>
              <a:rPr dirty="0" baseline="8333" sz="1500" spc="-337">
                <a:latin typeface="Arial"/>
                <a:cs typeface="Arial"/>
              </a:rPr>
              <a:t>I</a:t>
            </a:r>
            <a:r>
              <a:rPr dirty="0" sz="1000" spc="-225">
                <a:latin typeface="Arial"/>
                <a:cs typeface="Arial"/>
              </a:rPr>
              <a:t>s</a:t>
            </a:r>
            <a:r>
              <a:rPr dirty="0" baseline="8333" sz="1500" spc="-337">
                <a:latin typeface="Arial"/>
                <a:cs typeface="Arial"/>
              </a:rPr>
              <a:t>2</a:t>
            </a:r>
            <a:r>
              <a:rPr dirty="0" sz="1000" spc="-225">
                <a:latin typeface="Arial"/>
                <a:cs typeface="Arial"/>
              </a:rPr>
              <a:t>a</a:t>
            </a:r>
            <a:r>
              <a:rPr dirty="0" baseline="8333" sz="1500" spc="-337">
                <a:latin typeface="Arial"/>
                <a:cs typeface="Arial"/>
              </a:rPr>
              <a:t>a</a:t>
            </a:r>
            <a:r>
              <a:rPr dirty="0" sz="1000" spc="-225">
                <a:latin typeface="Arial"/>
                <a:cs typeface="Arial"/>
              </a:rPr>
              <a:t>t </a:t>
            </a:r>
            <a:r>
              <a:rPr dirty="0" baseline="8333" sz="1500" spc="-405">
                <a:latin typeface="Arial"/>
                <a:cs typeface="Arial"/>
              </a:rPr>
              <a:t>a</a:t>
            </a:r>
            <a:r>
              <a:rPr dirty="0" sz="1000" spc="-270">
                <a:latin typeface="Arial"/>
                <a:cs typeface="Arial"/>
              </a:rPr>
              <a:t>h</a:t>
            </a:r>
            <a:r>
              <a:rPr dirty="0" baseline="8333" sz="1500" spc="-405">
                <a:latin typeface="Arial"/>
                <a:cs typeface="Arial"/>
              </a:rPr>
              <a:t>n</a:t>
            </a:r>
            <a:r>
              <a:rPr dirty="0" sz="1000" spc="-270">
                <a:latin typeface="Arial"/>
                <a:cs typeface="Arial"/>
              </a:rPr>
              <a:t>ig</a:t>
            </a:r>
            <a:r>
              <a:rPr dirty="0" baseline="8333" sz="1500" spc="-405">
                <a:latin typeface="Arial"/>
                <a:cs typeface="Arial"/>
              </a:rPr>
              <a:t>d</a:t>
            </a:r>
            <a:r>
              <a:rPr dirty="0" sz="1000" spc="-270">
                <a:latin typeface="Arial"/>
                <a:cs typeface="Arial"/>
              </a:rPr>
              <a:t>h</a:t>
            </a:r>
            <a:r>
              <a:rPr dirty="0" baseline="8333" sz="1500" spc="-405">
                <a:latin typeface="Arial"/>
                <a:cs typeface="Arial"/>
              </a:rPr>
              <a:t>2</a:t>
            </a:r>
            <a:r>
              <a:rPr dirty="0" sz="1000" spc="-270">
                <a:latin typeface="Arial"/>
                <a:cs typeface="Arial"/>
              </a:rPr>
              <a:t>e</a:t>
            </a:r>
            <a:r>
              <a:rPr dirty="0" baseline="8333" sz="1500" spc="-405">
                <a:latin typeface="Arial"/>
                <a:cs typeface="Arial"/>
              </a:rPr>
              <a:t>b</a:t>
            </a:r>
            <a:r>
              <a:rPr dirty="0" sz="1000" spc="-270">
                <a:latin typeface="Arial"/>
                <a:cs typeface="Arial"/>
              </a:rPr>
              <a:t>r </a:t>
            </a:r>
            <a:r>
              <a:rPr dirty="0" sz="1000" spc="-229">
                <a:latin typeface="Arial"/>
                <a:cs typeface="Arial"/>
              </a:rPr>
              <a:t>r</a:t>
            </a:r>
            <a:r>
              <a:rPr dirty="0" baseline="8333" sz="1500" spc="-345">
                <a:latin typeface="Arial"/>
                <a:cs typeface="Arial"/>
              </a:rPr>
              <a:t>c</a:t>
            </a:r>
            <a:r>
              <a:rPr dirty="0" sz="1000" spc="-229">
                <a:latin typeface="Arial"/>
                <a:cs typeface="Arial"/>
              </a:rPr>
              <a:t>i</a:t>
            </a:r>
            <a:r>
              <a:rPr dirty="0" baseline="8333" sz="1500" spc="-345">
                <a:latin typeface="Arial"/>
                <a:cs typeface="Arial"/>
              </a:rPr>
              <a:t>a</a:t>
            </a:r>
            <a:r>
              <a:rPr dirty="0" sz="1000" spc="-229">
                <a:latin typeface="Arial"/>
                <a:cs typeface="Arial"/>
              </a:rPr>
              <a:t>sk</a:t>
            </a:r>
            <a:r>
              <a:rPr dirty="0" baseline="8333" sz="1500" spc="-345">
                <a:latin typeface="Arial"/>
                <a:cs typeface="Arial"/>
              </a:rPr>
              <a:t>nn</a:t>
            </a:r>
            <a:r>
              <a:rPr dirty="0" sz="1000" spc="-229">
                <a:latin typeface="Arial"/>
                <a:cs typeface="Arial"/>
              </a:rPr>
              <a:t>f </a:t>
            </a:r>
            <a:r>
              <a:rPr dirty="0" baseline="8333" sz="1500" spc="-187" b="1">
                <a:latin typeface="Arial"/>
                <a:cs typeface="Arial"/>
              </a:rPr>
              <a:t>o</a:t>
            </a:r>
            <a:r>
              <a:rPr dirty="0" sz="1000" spc="-125">
                <a:latin typeface="Arial"/>
                <a:cs typeface="Arial"/>
              </a:rPr>
              <a:t>r</a:t>
            </a:r>
            <a:r>
              <a:rPr dirty="0" baseline="8333" sz="1500" spc="-187">
                <a:latin typeface="Arial"/>
                <a:cs typeface="Arial"/>
              </a:rPr>
              <a:t>t </a:t>
            </a:r>
            <a:r>
              <a:rPr dirty="0" sz="1000" spc="-235">
                <a:latin typeface="Arial"/>
                <a:cs typeface="Arial"/>
              </a:rPr>
              <a:t>H</a:t>
            </a:r>
            <a:r>
              <a:rPr dirty="0" baseline="8333" sz="1500" spc="-352">
                <a:latin typeface="Arial"/>
                <a:cs typeface="Arial"/>
              </a:rPr>
              <a:t>b</a:t>
            </a:r>
            <a:r>
              <a:rPr dirty="0" sz="1000" spc="-235">
                <a:latin typeface="Arial"/>
                <a:cs typeface="Arial"/>
              </a:rPr>
              <a:t>A</a:t>
            </a:r>
            <a:r>
              <a:rPr dirty="0" baseline="8333" sz="1500" spc="-352">
                <a:latin typeface="Arial"/>
                <a:cs typeface="Arial"/>
              </a:rPr>
              <a:t>e</a:t>
            </a:r>
            <a:r>
              <a:rPr dirty="0" sz="1000" spc="-235">
                <a:latin typeface="Arial"/>
                <a:cs typeface="Arial"/>
              </a:rPr>
              <a:t>I</a:t>
            </a:r>
            <a:r>
              <a:rPr dirty="0" baseline="8333" sz="1500" spc="-352">
                <a:latin typeface="Arial"/>
                <a:cs typeface="Arial"/>
              </a:rPr>
              <a:t>C</a:t>
            </a:r>
            <a:r>
              <a:rPr dirty="0" sz="1000" spc="-235">
                <a:latin typeface="Arial"/>
                <a:cs typeface="Arial"/>
              </a:rPr>
              <a:t>o</a:t>
            </a:r>
            <a:r>
              <a:rPr dirty="0" baseline="8333" sz="1500" spc="-352">
                <a:latin typeface="Arial"/>
                <a:cs typeface="Arial"/>
              </a:rPr>
              <a:t>A</a:t>
            </a:r>
            <a:r>
              <a:rPr dirty="0" sz="1000" spc="-235">
                <a:latin typeface="Arial"/>
                <a:cs typeface="Arial"/>
              </a:rPr>
              <a:t>r</a:t>
            </a:r>
            <a:r>
              <a:rPr dirty="0" baseline="8333" sz="1500" spc="-352">
                <a:latin typeface="Arial"/>
                <a:cs typeface="Arial"/>
              </a:rPr>
              <a:t>U</a:t>
            </a:r>
            <a:r>
              <a:rPr dirty="0" sz="1000" spc="-235">
                <a:latin typeface="Arial"/>
                <a:cs typeface="Arial"/>
              </a:rPr>
              <a:t>m</a:t>
            </a:r>
            <a:r>
              <a:rPr dirty="0" baseline="8333" sz="1500" spc="-352">
                <a:latin typeface="Arial"/>
                <a:cs typeface="Arial"/>
              </a:rPr>
              <a:t>TI</a:t>
            </a:r>
            <a:r>
              <a:rPr dirty="0" sz="1000" spc="-235">
                <a:latin typeface="Arial"/>
                <a:cs typeface="Arial"/>
              </a:rPr>
              <a:t>e</a:t>
            </a:r>
            <a:r>
              <a:rPr dirty="0" baseline="8333" sz="1500" spc="-352">
                <a:latin typeface="Arial"/>
                <a:cs typeface="Arial"/>
              </a:rPr>
              <a:t>s</a:t>
            </a:r>
            <a:r>
              <a:rPr dirty="0" sz="1000" spc="-235">
                <a:latin typeface="Arial"/>
                <a:cs typeface="Arial"/>
              </a:rPr>
              <a:t>dical  </a:t>
            </a:r>
            <a:r>
              <a:rPr dirty="0" sz="1000" spc="-45">
                <a:latin typeface="Arial"/>
                <a:cs typeface="Arial"/>
              </a:rPr>
              <a:t>records </a:t>
            </a:r>
            <a:r>
              <a:rPr dirty="0" sz="1000" spc="-10">
                <a:latin typeface="Arial"/>
                <a:cs typeface="Arial"/>
              </a:rPr>
              <a:t>at </a:t>
            </a:r>
            <a:r>
              <a:rPr dirty="0" sz="1000" spc="-35">
                <a:latin typeface="Arial"/>
                <a:cs typeface="Arial"/>
              </a:rPr>
              <a:t>higher risk </a:t>
            </a:r>
            <a:r>
              <a:rPr dirty="0" sz="1000">
                <a:latin typeface="Arial"/>
                <a:cs typeface="Arial"/>
              </a:rPr>
              <a:t>for </a:t>
            </a:r>
            <a:r>
              <a:rPr dirty="0" sz="1000" spc="-40">
                <a:latin typeface="Arial"/>
                <a:cs typeface="Arial"/>
              </a:rPr>
              <a:t>misclassification </a:t>
            </a:r>
            <a:r>
              <a:rPr dirty="0" sz="1000" spc="-5">
                <a:latin typeface="Arial"/>
                <a:cs typeface="Arial"/>
              </a:rPr>
              <a:t>of </a:t>
            </a:r>
            <a:r>
              <a:rPr dirty="0" sz="1000" spc="-75">
                <a:latin typeface="Arial"/>
                <a:cs typeface="Arial"/>
              </a:rPr>
              <a:t>HAI </a:t>
            </a:r>
            <a:r>
              <a:rPr dirty="0" sz="1000" spc="-40">
                <a:latin typeface="Arial"/>
                <a:cs typeface="Arial"/>
              </a:rPr>
              <a:t>status </a:t>
            </a:r>
            <a:r>
              <a:rPr dirty="0" sz="1000" spc="-95">
                <a:latin typeface="Arial"/>
                <a:cs typeface="Arial"/>
              </a:rPr>
              <a:t>(See </a:t>
            </a:r>
            <a:r>
              <a:rPr dirty="0" sz="1000" spc="-50">
                <a:latin typeface="Arial"/>
                <a:cs typeface="Arial"/>
              </a:rPr>
              <a:t>also, </a:t>
            </a:r>
            <a:r>
              <a:rPr dirty="0" sz="1000" spc="-40">
                <a:latin typeface="Arial"/>
                <a:cs typeface="Arial"/>
              </a:rPr>
              <a:t>purposive</a:t>
            </a:r>
            <a:r>
              <a:rPr dirty="0" sz="1000" spc="-1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sample)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4704" y="2618485"/>
            <a:ext cx="925194" cy="309880"/>
          </a:xfrm>
          <a:custGeom>
            <a:avLst/>
            <a:gdLst/>
            <a:ahLst/>
            <a:cxnLst/>
            <a:rect l="l" t="t" r="r" b="b"/>
            <a:pathLst>
              <a:path w="925194" h="309880">
                <a:moveTo>
                  <a:pt x="0" y="309372"/>
                </a:moveTo>
                <a:lnTo>
                  <a:pt x="925068" y="309372"/>
                </a:lnTo>
                <a:lnTo>
                  <a:pt x="925068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83284" y="2618485"/>
            <a:ext cx="789940" cy="154305"/>
          </a:xfrm>
          <a:custGeom>
            <a:avLst/>
            <a:gdLst/>
            <a:ahLst/>
            <a:cxnLst/>
            <a:rect l="l" t="t" r="r" b="b"/>
            <a:pathLst>
              <a:path w="789939" h="154305">
                <a:moveTo>
                  <a:pt x="0" y="153924"/>
                </a:moveTo>
                <a:lnTo>
                  <a:pt x="789432" y="153924"/>
                </a:lnTo>
                <a:lnTo>
                  <a:pt x="78943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83284" y="2772410"/>
            <a:ext cx="789940" cy="155575"/>
          </a:xfrm>
          <a:custGeom>
            <a:avLst/>
            <a:gdLst/>
            <a:ahLst/>
            <a:cxnLst/>
            <a:rect l="l" t="t" r="r" b="b"/>
            <a:pathLst>
              <a:path w="789939" h="155575">
                <a:moveTo>
                  <a:pt x="0" y="155448"/>
                </a:moveTo>
                <a:lnTo>
                  <a:pt x="789432" y="155448"/>
                </a:lnTo>
                <a:lnTo>
                  <a:pt x="78943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970584" y="2599689"/>
            <a:ext cx="624840" cy="331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000" spc="-120">
                <a:latin typeface="Arial"/>
                <a:cs typeface="Arial"/>
              </a:rPr>
              <a:t>URINARY  </a:t>
            </a:r>
            <a:r>
              <a:rPr dirty="0" sz="1000" spc="-150">
                <a:latin typeface="Arial"/>
                <a:cs typeface="Arial"/>
              </a:rPr>
              <a:t>CA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105">
                <a:latin typeface="Arial"/>
                <a:cs typeface="Arial"/>
              </a:rPr>
              <a:t>H</a:t>
            </a:r>
            <a:r>
              <a:rPr dirty="0" sz="1000" spc="-170">
                <a:latin typeface="Arial"/>
                <a:cs typeface="Arial"/>
              </a:rPr>
              <a:t>E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185">
                <a:latin typeface="Arial"/>
                <a:cs typeface="Arial"/>
              </a:rPr>
              <a:t>E</a:t>
            </a:r>
            <a:r>
              <a:rPr dirty="0" sz="1000" spc="-40">
                <a:latin typeface="Arial"/>
                <a:cs typeface="Arial"/>
              </a:rPr>
              <a:t>R*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839722" y="2618485"/>
            <a:ext cx="5156835" cy="309880"/>
          </a:xfrm>
          <a:custGeom>
            <a:avLst/>
            <a:gdLst/>
            <a:ahLst/>
            <a:cxnLst/>
            <a:rect l="l" t="t" r="r" b="b"/>
            <a:pathLst>
              <a:path w="5156834" h="309880">
                <a:moveTo>
                  <a:pt x="0" y="309372"/>
                </a:moveTo>
                <a:lnTo>
                  <a:pt x="5156581" y="309372"/>
                </a:lnTo>
                <a:lnTo>
                  <a:pt x="5156581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908301" y="2618485"/>
            <a:ext cx="5019675" cy="154305"/>
          </a:xfrm>
          <a:custGeom>
            <a:avLst/>
            <a:gdLst/>
            <a:ahLst/>
            <a:cxnLst/>
            <a:rect l="l" t="t" r="r" b="b"/>
            <a:pathLst>
              <a:path w="5019675" h="154305">
                <a:moveTo>
                  <a:pt x="0" y="153924"/>
                </a:moveTo>
                <a:lnTo>
                  <a:pt x="5019421" y="153924"/>
                </a:lnTo>
                <a:lnTo>
                  <a:pt x="5019421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895601" y="2599689"/>
            <a:ext cx="2595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114">
                <a:latin typeface="Arial"/>
                <a:cs typeface="Arial"/>
              </a:rPr>
              <a:t>See </a:t>
            </a:r>
            <a:r>
              <a:rPr dirty="0" sz="1000" spc="-25">
                <a:latin typeface="Arial"/>
                <a:cs typeface="Arial"/>
              </a:rPr>
              <a:t>indwelling urinary </a:t>
            </a:r>
            <a:r>
              <a:rPr dirty="0" sz="1000" spc="-20">
                <a:latin typeface="Arial"/>
                <a:cs typeface="Arial"/>
              </a:rPr>
              <a:t>(urethral)</a:t>
            </a:r>
            <a:r>
              <a:rPr dirty="0" sz="1000" spc="-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catheter.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0584" y="2909062"/>
            <a:ext cx="1993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90">
                <a:latin typeface="Arial"/>
                <a:cs typeface="Arial"/>
              </a:rPr>
              <a:t>U</a:t>
            </a: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95601" y="2909062"/>
            <a:ext cx="11658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latin typeface="Arial"/>
                <a:cs typeface="Arial"/>
              </a:rPr>
              <a:t>Urinary </a:t>
            </a:r>
            <a:r>
              <a:rPr dirty="0" sz="1000" spc="-10">
                <a:latin typeface="Arial"/>
                <a:cs typeface="Arial"/>
              </a:rPr>
              <a:t>tract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infection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772716" y="3083382"/>
            <a:ext cx="67310" cy="156210"/>
          </a:xfrm>
          <a:custGeom>
            <a:avLst/>
            <a:gdLst/>
            <a:ahLst/>
            <a:cxnLst/>
            <a:rect l="l" t="t" r="r" b="b"/>
            <a:pathLst>
              <a:path w="67310" h="156210">
                <a:moveTo>
                  <a:pt x="0" y="155752"/>
                </a:moveTo>
                <a:lnTo>
                  <a:pt x="67056" y="155752"/>
                </a:lnTo>
                <a:lnTo>
                  <a:pt x="67056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14704" y="3083382"/>
            <a:ext cx="68580" cy="156210"/>
          </a:xfrm>
          <a:custGeom>
            <a:avLst/>
            <a:gdLst/>
            <a:ahLst/>
            <a:cxnLst/>
            <a:rect l="l" t="t" r="r" b="b"/>
            <a:pathLst>
              <a:path w="68580" h="156210">
                <a:moveTo>
                  <a:pt x="0" y="155752"/>
                </a:moveTo>
                <a:lnTo>
                  <a:pt x="68580" y="155752"/>
                </a:lnTo>
                <a:lnTo>
                  <a:pt x="68580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83284" y="3083382"/>
            <a:ext cx="789940" cy="156210"/>
          </a:xfrm>
          <a:custGeom>
            <a:avLst/>
            <a:gdLst/>
            <a:ahLst/>
            <a:cxnLst/>
            <a:rect l="l" t="t" r="r" b="b"/>
            <a:pathLst>
              <a:path w="789939" h="156210">
                <a:moveTo>
                  <a:pt x="0" y="155752"/>
                </a:moveTo>
                <a:lnTo>
                  <a:pt x="789432" y="155752"/>
                </a:lnTo>
                <a:lnTo>
                  <a:pt x="789432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970584" y="3064890"/>
            <a:ext cx="4254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40">
                <a:latin typeface="Arial"/>
                <a:cs typeface="Arial"/>
              </a:rPr>
              <a:t>T</a:t>
            </a:r>
            <a:r>
              <a:rPr dirty="0" sz="1000" spc="-185">
                <a:latin typeface="Arial"/>
                <a:cs typeface="Arial"/>
              </a:rPr>
              <a:t>E</a:t>
            </a:r>
            <a:r>
              <a:rPr dirty="0" sz="1000" spc="-170">
                <a:latin typeface="Arial"/>
                <a:cs typeface="Arial"/>
              </a:rPr>
              <a:t>R</a:t>
            </a:r>
            <a:r>
              <a:rPr dirty="0" sz="1000" spc="-155">
                <a:latin typeface="Arial"/>
                <a:cs typeface="Arial"/>
              </a:rPr>
              <a:t>T</a:t>
            </a:r>
            <a:r>
              <a:rPr dirty="0" sz="1000" spc="-114">
                <a:latin typeface="Arial"/>
                <a:cs typeface="Arial"/>
              </a:rPr>
              <a:t>ILE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27722" y="3083382"/>
            <a:ext cx="68580" cy="156210"/>
          </a:xfrm>
          <a:custGeom>
            <a:avLst/>
            <a:gdLst/>
            <a:ahLst/>
            <a:cxnLst/>
            <a:rect l="l" t="t" r="r" b="b"/>
            <a:pathLst>
              <a:path w="68579" h="156210">
                <a:moveTo>
                  <a:pt x="0" y="155752"/>
                </a:moveTo>
                <a:lnTo>
                  <a:pt x="68579" y="155752"/>
                </a:lnTo>
                <a:lnTo>
                  <a:pt x="68579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839722" y="3083382"/>
            <a:ext cx="68580" cy="156210"/>
          </a:xfrm>
          <a:custGeom>
            <a:avLst/>
            <a:gdLst/>
            <a:ahLst/>
            <a:cxnLst/>
            <a:rect l="l" t="t" r="r" b="b"/>
            <a:pathLst>
              <a:path w="68580" h="156210">
                <a:moveTo>
                  <a:pt x="0" y="155752"/>
                </a:moveTo>
                <a:lnTo>
                  <a:pt x="68579" y="155752"/>
                </a:lnTo>
                <a:lnTo>
                  <a:pt x="68579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908301" y="3083382"/>
            <a:ext cx="5019675" cy="156210"/>
          </a:xfrm>
          <a:custGeom>
            <a:avLst/>
            <a:gdLst/>
            <a:ahLst/>
            <a:cxnLst/>
            <a:rect l="l" t="t" r="r" b="b"/>
            <a:pathLst>
              <a:path w="5019675" h="156210">
                <a:moveTo>
                  <a:pt x="0" y="155752"/>
                </a:moveTo>
                <a:lnTo>
                  <a:pt x="5019421" y="155752"/>
                </a:lnTo>
                <a:lnTo>
                  <a:pt x="5019421" y="0"/>
                </a:lnTo>
                <a:lnTo>
                  <a:pt x="0" y="0"/>
                </a:lnTo>
                <a:lnTo>
                  <a:pt x="0" y="15575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895601" y="3064890"/>
            <a:ext cx="24574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Lowest, </a:t>
            </a:r>
            <a:r>
              <a:rPr dirty="0" sz="1000" spc="-30">
                <a:latin typeface="Arial"/>
                <a:cs typeface="Arial"/>
              </a:rPr>
              <a:t>middle, </a:t>
            </a:r>
            <a:r>
              <a:rPr dirty="0" sz="1000" spc="-10">
                <a:latin typeface="Arial"/>
                <a:cs typeface="Arial"/>
              </a:rPr>
              <a:t>or </a:t>
            </a:r>
            <a:r>
              <a:rPr dirty="0" sz="1000" spc="-40">
                <a:latin typeface="Arial"/>
                <a:cs typeface="Arial"/>
              </a:rPr>
              <a:t>highest </a:t>
            </a:r>
            <a:r>
              <a:rPr dirty="0" sz="1000" spc="-15">
                <a:latin typeface="Arial"/>
                <a:cs typeface="Arial"/>
              </a:rPr>
              <a:t>one-third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16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35">
                <a:latin typeface="Arial"/>
                <a:cs typeface="Arial"/>
              </a:rPr>
              <a:t>group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0584" y="3220339"/>
            <a:ext cx="2959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30">
                <a:latin typeface="Arial"/>
                <a:cs typeface="Arial"/>
              </a:rPr>
              <a:t>VA</a:t>
            </a:r>
            <a:r>
              <a:rPr dirty="0" sz="1000" spc="-125">
                <a:latin typeface="Arial"/>
                <a:cs typeface="Arial"/>
              </a:rPr>
              <a:t>E</a:t>
            </a:r>
            <a:r>
              <a:rPr dirty="0" sz="1000" spc="105">
                <a:latin typeface="Arial"/>
                <a:cs typeface="Arial"/>
              </a:rPr>
              <a:t>*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95601" y="3220339"/>
            <a:ext cx="4963795" cy="6426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000" spc="-95">
                <a:latin typeface="Arial"/>
                <a:cs typeface="Arial"/>
              </a:rPr>
              <a:t>(NHSN) </a:t>
            </a:r>
            <a:r>
              <a:rPr dirty="0" sz="1000" spc="-35">
                <a:latin typeface="Arial"/>
                <a:cs typeface="Arial"/>
              </a:rPr>
              <a:t>Ventilator-associated </a:t>
            </a:r>
            <a:r>
              <a:rPr dirty="0" sz="1000" spc="-30">
                <a:latin typeface="Arial"/>
                <a:cs typeface="Arial"/>
              </a:rPr>
              <a:t>event. </a:t>
            </a:r>
            <a:r>
              <a:rPr dirty="0" sz="1000" spc="-65">
                <a:latin typeface="Arial"/>
                <a:cs typeface="Arial"/>
              </a:rPr>
              <a:t>An </a:t>
            </a:r>
            <a:r>
              <a:rPr dirty="0" sz="1000" spc="-30">
                <a:latin typeface="Arial"/>
                <a:cs typeface="Arial"/>
              </a:rPr>
              <a:t>objective </a:t>
            </a:r>
            <a:r>
              <a:rPr dirty="0" sz="1000" spc="-40">
                <a:latin typeface="Arial"/>
                <a:cs typeface="Arial"/>
              </a:rPr>
              <a:t>surveillance </a:t>
            </a:r>
            <a:r>
              <a:rPr dirty="0" sz="1000" spc="-20">
                <a:latin typeface="Arial"/>
                <a:cs typeface="Arial"/>
              </a:rPr>
              <a:t>algorithm </a:t>
            </a:r>
            <a:r>
              <a:rPr dirty="0" sz="1000" spc="-5">
                <a:latin typeface="Arial"/>
                <a:cs typeface="Arial"/>
              </a:rPr>
              <a:t>that </a:t>
            </a:r>
            <a:r>
              <a:rPr dirty="0" sz="1000" spc="-65">
                <a:latin typeface="Arial"/>
                <a:cs typeface="Arial"/>
              </a:rPr>
              <a:t>can </a:t>
            </a:r>
            <a:r>
              <a:rPr dirty="0" sz="1000" spc="-15">
                <a:latin typeface="Arial"/>
                <a:cs typeface="Arial"/>
              </a:rPr>
              <a:t>identify </a:t>
            </a:r>
            <a:r>
              <a:rPr dirty="0" sz="1000" spc="-80">
                <a:latin typeface="Arial"/>
                <a:cs typeface="Arial"/>
              </a:rPr>
              <a:t>a  </a:t>
            </a:r>
            <a:r>
              <a:rPr dirty="0" sz="1000" spc="-35">
                <a:latin typeface="Arial"/>
                <a:cs typeface="Arial"/>
              </a:rPr>
              <a:t>broad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range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of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conditions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and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complications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(including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not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limited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to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pneumonia)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occurring 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35">
                <a:latin typeface="Arial"/>
                <a:cs typeface="Arial"/>
              </a:rPr>
              <a:t>mechanically-ventilated </a:t>
            </a:r>
            <a:r>
              <a:rPr dirty="0" sz="1000" spc="-20">
                <a:latin typeface="Arial"/>
                <a:cs typeface="Arial"/>
              </a:rPr>
              <a:t>adult </a:t>
            </a:r>
            <a:r>
              <a:rPr dirty="0" sz="1000" spc="-30">
                <a:latin typeface="Arial"/>
                <a:cs typeface="Arial"/>
              </a:rPr>
              <a:t>patients, detailed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120">
                <a:latin typeface="Arial"/>
                <a:cs typeface="Arial"/>
              </a:rPr>
              <a:t>NHSN </a:t>
            </a:r>
            <a:r>
              <a:rPr dirty="0" sz="1000" spc="-30">
                <a:latin typeface="Arial"/>
                <a:cs typeface="Arial"/>
              </a:rPr>
              <a:t>Patient </a:t>
            </a:r>
            <a:r>
              <a:rPr dirty="0" sz="1000" spc="-60">
                <a:latin typeface="Arial"/>
                <a:cs typeface="Arial"/>
              </a:rPr>
              <a:t>Safety </a:t>
            </a:r>
            <a:r>
              <a:rPr dirty="0" sz="1000" spc="-45">
                <a:latin typeface="Arial"/>
                <a:cs typeface="Arial"/>
              </a:rPr>
              <a:t>Component </a:t>
            </a:r>
            <a:r>
              <a:rPr dirty="0" sz="1000" spc="-35">
                <a:latin typeface="Arial"/>
                <a:cs typeface="Arial"/>
              </a:rPr>
              <a:t>Manual  </a:t>
            </a:r>
            <a:r>
              <a:rPr dirty="0" sz="1000" spc="-50">
                <a:latin typeface="Arial"/>
                <a:cs typeface="Arial"/>
              </a:rPr>
              <a:t>Chapter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10.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14704" y="3952366"/>
            <a:ext cx="925194" cy="365760"/>
          </a:xfrm>
          <a:custGeom>
            <a:avLst/>
            <a:gdLst/>
            <a:ahLst/>
            <a:cxnLst/>
            <a:rect l="l" t="t" r="r" b="b"/>
            <a:pathLst>
              <a:path w="925194" h="365760">
                <a:moveTo>
                  <a:pt x="0" y="365760"/>
                </a:moveTo>
                <a:lnTo>
                  <a:pt x="925068" y="365760"/>
                </a:lnTo>
                <a:lnTo>
                  <a:pt x="92506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3284" y="3952366"/>
            <a:ext cx="789940" cy="281940"/>
          </a:xfrm>
          <a:custGeom>
            <a:avLst/>
            <a:gdLst/>
            <a:ahLst/>
            <a:cxnLst/>
            <a:rect l="l" t="t" r="r" b="b"/>
            <a:pathLst>
              <a:path w="789939" h="281939">
                <a:moveTo>
                  <a:pt x="0" y="281939"/>
                </a:moveTo>
                <a:lnTo>
                  <a:pt x="789432" y="281939"/>
                </a:lnTo>
                <a:lnTo>
                  <a:pt x="789432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983284" y="3935095"/>
            <a:ext cx="6540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95">
                <a:latin typeface="Arial"/>
                <a:cs typeface="Arial"/>
              </a:rPr>
              <a:t>VALIDATION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839722" y="3952366"/>
            <a:ext cx="5156835" cy="365760"/>
          </a:xfrm>
          <a:custGeom>
            <a:avLst/>
            <a:gdLst/>
            <a:ahLst/>
            <a:cxnLst/>
            <a:rect l="l" t="t" r="r" b="b"/>
            <a:pathLst>
              <a:path w="5156834" h="365760">
                <a:moveTo>
                  <a:pt x="0" y="365760"/>
                </a:moveTo>
                <a:lnTo>
                  <a:pt x="5156581" y="365760"/>
                </a:lnTo>
                <a:lnTo>
                  <a:pt x="515658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908301" y="3952366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908301" y="4107815"/>
            <a:ext cx="5019675" cy="155575"/>
          </a:xfrm>
          <a:custGeom>
            <a:avLst/>
            <a:gdLst/>
            <a:ahLst/>
            <a:cxnLst/>
            <a:rect l="l" t="t" r="r" b="b"/>
            <a:pathLst>
              <a:path w="5019675" h="155575">
                <a:moveTo>
                  <a:pt x="0" y="155448"/>
                </a:moveTo>
                <a:lnTo>
                  <a:pt x="5019421" y="155448"/>
                </a:lnTo>
                <a:lnTo>
                  <a:pt x="5019421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1908301" y="3933571"/>
            <a:ext cx="487553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>
              <a:lnSpc>
                <a:spcPct val="102000"/>
              </a:lnSpc>
              <a:spcBef>
                <a:spcPts val="70"/>
              </a:spcBef>
            </a:pPr>
            <a:r>
              <a:rPr dirty="0" sz="1000" spc="-70">
                <a:latin typeface="Arial"/>
                <a:cs typeface="Arial"/>
              </a:rPr>
              <a:t>Assurance </a:t>
            </a:r>
            <a:r>
              <a:rPr dirty="0" sz="1000">
                <a:latin typeface="Arial"/>
                <a:cs typeface="Arial"/>
              </a:rPr>
              <a:t>that </a:t>
            </a:r>
            <a:r>
              <a:rPr dirty="0" sz="1000" spc="-20">
                <a:latin typeface="Arial"/>
                <a:cs typeface="Arial"/>
              </a:rPr>
              <a:t>reported </a:t>
            </a:r>
            <a:r>
              <a:rPr dirty="0" sz="1000" spc="-120">
                <a:latin typeface="Arial"/>
                <a:cs typeface="Arial"/>
              </a:rPr>
              <a:t>NHSN </a:t>
            </a:r>
            <a:r>
              <a:rPr dirty="0" sz="1000" spc="-45">
                <a:latin typeface="Arial"/>
                <a:cs typeface="Arial"/>
              </a:rPr>
              <a:t>surveillance </a:t>
            </a:r>
            <a:r>
              <a:rPr dirty="0" sz="1000" spc="-35">
                <a:latin typeface="Arial"/>
                <a:cs typeface="Arial"/>
              </a:rPr>
              <a:t>data </a:t>
            </a:r>
            <a:r>
              <a:rPr dirty="0" sz="1000" spc="-30">
                <a:latin typeface="Arial"/>
                <a:cs typeface="Arial"/>
              </a:rPr>
              <a:t>meet </a:t>
            </a:r>
            <a:r>
              <a:rPr dirty="0" sz="1000" spc="-5">
                <a:latin typeface="Arial"/>
                <a:cs typeface="Arial"/>
              </a:rPr>
              <a:t>their </a:t>
            </a:r>
            <a:r>
              <a:rPr dirty="0" sz="1000" spc="-30">
                <a:latin typeface="Arial"/>
                <a:cs typeface="Arial"/>
              </a:rPr>
              <a:t>pre-determined </a:t>
            </a:r>
            <a:r>
              <a:rPr dirty="0" sz="1000" spc="-40">
                <a:latin typeface="Arial"/>
                <a:cs typeface="Arial"/>
              </a:rPr>
              <a:t>specifications </a:t>
            </a:r>
            <a:r>
              <a:rPr dirty="0" sz="1000" spc="-50">
                <a:latin typeface="Arial"/>
                <a:cs typeface="Arial"/>
              </a:rPr>
              <a:t>and  </a:t>
            </a:r>
            <a:r>
              <a:rPr dirty="0" sz="1000" spc="-20">
                <a:latin typeface="Arial"/>
                <a:cs typeface="Arial"/>
              </a:rPr>
              <a:t>quality </a:t>
            </a:r>
            <a:r>
              <a:rPr dirty="0" sz="1000" spc="-15">
                <a:latin typeface="Arial"/>
                <a:cs typeface="Arial"/>
              </a:rPr>
              <a:t>attributes </a:t>
            </a:r>
            <a:r>
              <a:rPr dirty="0" sz="1000" spc="-95">
                <a:latin typeface="Arial"/>
                <a:cs typeface="Arial"/>
              </a:rPr>
              <a:t>as</a:t>
            </a:r>
            <a:r>
              <a:rPr dirty="0" sz="1000" spc="-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intended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908301" y="4263263"/>
            <a:ext cx="5019675" cy="55244"/>
          </a:xfrm>
          <a:custGeom>
            <a:avLst/>
            <a:gdLst/>
            <a:ahLst/>
            <a:cxnLst/>
            <a:rect l="l" t="t" r="r" b="b"/>
            <a:pathLst>
              <a:path w="5019675" h="55245">
                <a:moveTo>
                  <a:pt x="0" y="54863"/>
                </a:moveTo>
                <a:lnTo>
                  <a:pt x="5019421" y="54863"/>
                </a:lnTo>
                <a:lnTo>
                  <a:pt x="5019421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05560" y="4319651"/>
            <a:ext cx="935990" cy="12700"/>
          </a:xfrm>
          <a:custGeom>
            <a:avLst/>
            <a:gdLst/>
            <a:ahLst/>
            <a:cxnLst/>
            <a:rect l="l" t="t" r="r" b="b"/>
            <a:pathLst>
              <a:path w="935989" h="12700">
                <a:moveTo>
                  <a:pt x="0" y="12192"/>
                </a:moveTo>
                <a:lnTo>
                  <a:pt x="935736" y="12192"/>
                </a:lnTo>
                <a:lnTo>
                  <a:pt x="93573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44294" y="4319651"/>
            <a:ext cx="5152390" cy="12700"/>
          </a:xfrm>
          <a:custGeom>
            <a:avLst/>
            <a:gdLst/>
            <a:ahLst/>
            <a:cxnLst/>
            <a:rect l="l" t="t" r="r" b="b"/>
            <a:pathLst>
              <a:path w="5152390" h="12700">
                <a:moveTo>
                  <a:pt x="0" y="12192"/>
                </a:moveTo>
                <a:lnTo>
                  <a:pt x="5152008" y="12192"/>
                </a:lnTo>
                <a:lnTo>
                  <a:pt x="51520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902004" y="4314571"/>
            <a:ext cx="27336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65">
                <a:latin typeface="Arial"/>
                <a:cs typeface="Arial"/>
              </a:rPr>
              <a:t>*(NHSN) </a:t>
            </a:r>
            <a:r>
              <a:rPr dirty="0" sz="1000" spc="-40">
                <a:latin typeface="Arial"/>
                <a:cs typeface="Arial"/>
              </a:rPr>
              <a:t>indicates </a:t>
            </a:r>
            <a:r>
              <a:rPr dirty="0" sz="1000" spc="-80">
                <a:latin typeface="Arial"/>
                <a:cs typeface="Arial"/>
              </a:rPr>
              <a:t>a </a:t>
            </a:r>
            <a:r>
              <a:rPr dirty="0" sz="1000" spc="-10">
                <a:latin typeface="Arial"/>
                <a:cs typeface="Arial"/>
              </a:rPr>
              <a:t>term </a:t>
            </a:r>
            <a:r>
              <a:rPr dirty="0" sz="1000" spc="-60">
                <a:latin typeface="Arial"/>
                <a:cs typeface="Arial"/>
              </a:rPr>
              <a:t>used </a:t>
            </a:r>
            <a:r>
              <a:rPr dirty="0" sz="1000" spc="-50">
                <a:latin typeface="Arial"/>
                <a:cs typeface="Arial"/>
              </a:rPr>
              <a:t>and </a:t>
            </a:r>
            <a:r>
              <a:rPr dirty="0" sz="1000" spc="-30">
                <a:latin typeface="Arial"/>
                <a:cs typeface="Arial"/>
              </a:rPr>
              <a:t>defined </a:t>
            </a:r>
            <a:r>
              <a:rPr dirty="0" sz="1000" spc="-45">
                <a:latin typeface="Arial"/>
                <a:cs typeface="Arial"/>
              </a:rPr>
              <a:t>by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NHSN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89304" y="9205671"/>
            <a:ext cx="21145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 sz="1100" spc="-30">
                <a:latin typeface="Arial"/>
                <a:cs typeface="Arial"/>
              </a:rPr>
              <a:t>viii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0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3568" y="457200"/>
          <a:ext cx="6878320" cy="498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"/>
                <a:gridCol w="3432810"/>
                <a:gridCol w="3315970"/>
              </a:tblGrid>
              <a:tr h="209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2443480" algn="l"/>
                        </a:tabLst>
                      </a:pP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-Primary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source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BSI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305943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alternative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1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-Attach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TN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1100" spc="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elements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abstracted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-Circle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correct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Appendix 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2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criterion: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44830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/>
                        <a:tabLst>
                          <a:tab pos="544830" algn="l"/>
                          <a:tab pos="545465" algn="l"/>
                        </a:tabLst>
                      </a:pP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Blood/site-specific </a:t>
                      </a:r>
                      <a:r>
                        <a:rPr dirty="0" sz="10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cxs </a:t>
                      </a: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≥1</a:t>
                      </a:r>
                      <a:r>
                        <a:rPr dirty="0" sz="1000" spc="-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organism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44830" marR="102870" indent="-228600">
                        <a:lnSpc>
                          <a:spcPts val="122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44830" algn="l"/>
                          <a:tab pos="545465" algn="l"/>
                        </a:tabLst>
                      </a:pP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Blood/site-specific </a:t>
                      </a:r>
                      <a:r>
                        <a:rPr dirty="0" sz="10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cxs </a:t>
                      </a:r>
                      <a:r>
                        <a:rPr dirty="0" sz="10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000" spc="-1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 </a:t>
                      </a:r>
                      <a:r>
                        <a:rPr dirty="0" sz="10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0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cx/site-specific </a:t>
                      </a: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1000" spc="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separate </a:t>
                      </a:r>
                      <a:r>
                        <a:rPr dirty="0" sz="10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site-  </a:t>
                      </a: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0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44830" marR="307340" indent="-228600">
                        <a:lnSpc>
                          <a:spcPts val="1220"/>
                        </a:lnSpc>
                        <a:buAutoNum type="arabicPeriod"/>
                        <a:tabLst>
                          <a:tab pos="544830" algn="l"/>
                          <a:tab pos="545465" algn="l"/>
                        </a:tabLst>
                      </a:pPr>
                      <a:r>
                        <a:rPr dirty="0" sz="10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site-specific </a:t>
                      </a: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 </a:t>
                      </a: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taken </a:t>
                      </a:r>
                      <a:r>
                        <a:rPr dirty="0" sz="10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0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 </a:t>
                      </a:r>
                      <a:r>
                        <a:rPr dirty="0" sz="10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logical  pathogen </a:t>
                      </a:r>
                      <a:r>
                        <a:rPr dirty="0" sz="10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10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site-specific </a:t>
                      </a:r>
                      <a:r>
                        <a:rPr dirty="0" sz="10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met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44830" marR="254000" indent="-228600">
                        <a:lnSpc>
                          <a:spcPts val="122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544830" algn="l"/>
                          <a:tab pos="545465" algn="l"/>
                        </a:tabLst>
                      </a:pP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Negative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site-specific </a:t>
                      </a: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cx </a:t>
                      </a:r>
                      <a:r>
                        <a:rPr dirty="0" sz="10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that  </a:t>
                      </a:r>
                      <a:r>
                        <a:rPr dirty="0" sz="10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fulfills </a:t>
                      </a:r>
                      <a:r>
                        <a:rPr dirty="0" sz="10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10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site-specific </a:t>
                      </a:r>
                      <a:r>
                        <a:rPr dirty="0" sz="10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000" spc="-1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2063750">
                <a:tc gridSpan="3">
                  <a:txBody>
                    <a:bodyPr/>
                    <a:lstStyle/>
                    <a:p>
                      <a:pPr marL="295275" indent="-175260">
                        <a:lnSpc>
                          <a:spcPts val="1275"/>
                        </a:lnSpc>
                        <a:buAutoNum type="alphaLcParenBoth" startAt="3"/>
                        <a:tabLst>
                          <a:tab pos="295910" algn="l"/>
                        </a:tabLst>
                      </a:pP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POA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063750" algn="l"/>
                          <a:tab pos="2809240" algn="l"/>
                          <a:tab pos="3279775" algn="l"/>
                          <a:tab pos="4025265" algn="l"/>
                          <a:tab pos="449580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LCBI, </a:t>
                      </a:r>
                      <a:r>
                        <a:rPr dirty="0" sz="1100" spc="-7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5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one:  </a:t>
                      </a:r>
                      <a:r>
                        <a:rPr dirty="0" sz="1100" spc="19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LCBI1	</a:t>
                      </a:r>
                      <a:r>
                        <a:rPr dirty="0" sz="1100" spc="-8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MBI-LCBI1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LCBI2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MBI-LCBI2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LCBI3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8130" indent="-18986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lphaLcParenBoth" startAt="4"/>
                        <a:tabLst>
                          <a:tab pos="278765" algn="l"/>
                        </a:tabLst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non-HAI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2063750" algn="l"/>
                          <a:tab pos="2809240" algn="l"/>
                          <a:tab pos="3279775" algn="l"/>
                          <a:tab pos="4025265" algn="l"/>
                          <a:tab pos="449580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LCBI, </a:t>
                      </a:r>
                      <a:r>
                        <a:rPr dirty="0" sz="1100" spc="-7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5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:  </a:t>
                      </a:r>
                      <a:r>
                        <a:rPr dirty="0" sz="1100" spc="2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LCBI1	</a:t>
                      </a:r>
                      <a:r>
                        <a:rPr dirty="0" sz="1100" spc="-8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MBI-LCBI1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LCBI2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MBI-LCBI2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LCBI3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4955" indent="-18669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arenBoth" startAt="5"/>
                        <a:tabLst>
                          <a:tab pos="275590" algn="l"/>
                        </a:tabLst>
                      </a:pPr>
                      <a:r>
                        <a:rPr dirty="0" sz="1100" spc="-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HAI-LCBI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077720" algn="l"/>
                          <a:tab pos="2823210" algn="l"/>
                          <a:tab pos="3293745" algn="l"/>
                          <a:tab pos="4039235" algn="l"/>
                          <a:tab pos="4509135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LCBI,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one:  </a:t>
                      </a:r>
                      <a:r>
                        <a:rPr dirty="0" sz="1100" spc="1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LCBI1	</a:t>
                      </a:r>
                      <a:r>
                        <a:rPr dirty="0" sz="1100" spc="-8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MBI-LCBI1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LCBI2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MBI-LCBI2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LCBI3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0" indent="-15938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arenBoth" startAt="6"/>
                        <a:tabLst>
                          <a:tab pos="248285" algn="l"/>
                        </a:tabLst>
                      </a:pP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1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638300" algn="l"/>
                          <a:tab pos="2109470" algn="l"/>
                          <a:tab pos="2854960" algn="l"/>
                          <a:tab pos="3325495" algn="l"/>
                          <a:tab pos="4070985" algn="l"/>
                          <a:tab pos="454152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LCBI,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one:	</a:t>
                      </a:r>
                      <a:r>
                        <a:rPr dirty="0" sz="11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LCBI1	</a:t>
                      </a:r>
                      <a:r>
                        <a:rPr dirty="0" sz="1100" spc="-8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MBI-LCBI1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LCBI2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MBI-LCBI2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LCBI3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0510" indent="-18224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lphaLcParenBoth" startAt="7"/>
                        <a:tabLst>
                          <a:tab pos="271145" algn="l"/>
                        </a:tabLst>
                      </a:pP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1670050" algn="l"/>
                          <a:tab pos="2141855" algn="l"/>
                          <a:tab pos="2887345" algn="l"/>
                          <a:tab pos="3357879" algn="l"/>
                          <a:tab pos="4104640" algn="l"/>
                          <a:tab pos="457327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LCBI,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one:	</a:t>
                      </a:r>
                      <a:r>
                        <a:rPr dirty="0" sz="11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LCBI1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MBI-LCBI1	</a:t>
                      </a:r>
                      <a:r>
                        <a:rPr dirty="0" sz="11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LCBI2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MBI-LCBI2	</a:t>
                      </a:r>
                      <a:r>
                        <a:rPr dirty="0" sz="1100" spc="-12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LCBI3	</a:t>
                      </a:r>
                      <a:r>
                        <a:rPr dirty="0" sz="11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MBI-LCBI3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 marR="3947160">
                        <a:lnSpc>
                          <a:spcPct val="101800"/>
                        </a:lnSpc>
                        <a:tabLst>
                          <a:tab pos="2716530" algn="l"/>
                          <a:tab pos="2865755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8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CLABSI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	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                                            </a:t>
                      </a:r>
                      <a:r>
                        <a:rPr dirty="0" sz="1100" spc="1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03275">
                <a:tc gridSpan="3">
                  <a:txBody>
                    <a:bodyPr/>
                    <a:lstStyle/>
                    <a:p>
                      <a:pPr marL="88265" marR="114300">
                        <a:lnSpc>
                          <a:spcPct val="101800"/>
                        </a:lnSpc>
                        <a:spcBef>
                          <a:spcPts val="25"/>
                        </a:spcBef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100" spc="-95" i="1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assigned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a-g.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100" spc="-120" i="1">
                          <a:latin typeface="Arial"/>
                          <a:cs typeface="Arial"/>
                        </a:rPr>
                        <a:t>LCBIs,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or multiple </a:t>
                      </a:r>
                      <a:r>
                        <a:rPr dirty="0" sz="1100" spc="-145" i="1">
                          <a:latin typeface="Arial"/>
                          <a:cs typeface="Arial"/>
                        </a:rPr>
                        <a:t>CLABSIs 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single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care.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265" marR="419100">
                        <a:lnSpc>
                          <a:spcPts val="1720"/>
                        </a:lnSpc>
                        <a:spcBef>
                          <a:spcPts val="40"/>
                        </a:spcBef>
                      </a:pPr>
                      <a:r>
                        <a:rPr dirty="0" sz="1400" spc="-140" b="1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400" spc="-70" b="1" i="1">
                          <a:latin typeface="Arial"/>
                          <a:cs typeface="Arial"/>
                        </a:rPr>
                        <a:t>tool </a:t>
                      </a:r>
                      <a:r>
                        <a:rPr dirty="0" sz="1400" spc="-100" b="1" i="1">
                          <a:latin typeface="Arial"/>
                          <a:cs typeface="Arial"/>
                        </a:rPr>
                        <a:t>requires </a:t>
                      </a:r>
                      <a:r>
                        <a:rPr dirty="0" sz="1400" spc="-35" b="1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400" spc="-65" b="1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120" b="1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400" spc="-7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spc="-95" b="1" i="1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400" spc="-105" b="1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400" spc="-90" b="1" i="1">
                          <a:latin typeface="Arial"/>
                          <a:cs typeface="Arial"/>
                        </a:rPr>
                        <a:t>reviewed </a:t>
                      </a:r>
                      <a:r>
                        <a:rPr dirty="0" sz="1400" spc="-100" b="1" i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400" spc="-65" b="1" i="1">
                          <a:latin typeface="Arial"/>
                          <a:cs typeface="Arial"/>
                        </a:rPr>
                        <a:t>until the </a:t>
                      </a:r>
                      <a:r>
                        <a:rPr dirty="0" sz="1400" spc="-75" b="1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u="sng" sz="1400" spc="-7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400" spc="-7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400" spc="-85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u="sng" sz="1400" spc="-210" b="1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CLABSI</a:t>
                      </a:r>
                      <a:r>
                        <a:rPr dirty="0" sz="1400" spc="-2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5" b="1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400" spc="-100" b="1" i="1">
                          <a:latin typeface="Arial"/>
                          <a:cs typeface="Arial"/>
                        </a:rPr>
                        <a:t>found </a:t>
                      </a:r>
                      <a:r>
                        <a:rPr dirty="0" sz="1400" spc="-80" b="1" i="1">
                          <a:latin typeface="Arial"/>
                          <a:cs typeface="Arial"/>
                        </a:rPr>
                        <a:t>(option </a:t>
                      </a:r>
                      <a:r>
                        <a:rPr dirty="0" sz="1400" spc="-114" b="1" i="1">
                          <a:latin typeface="Arial"/>
                          <a:cs typeface="Arial"/>
                        </a:rPr>
                        <a:t>g </a:t>
                      </a:r>
                      <a:r>
                        <a:rPr dirty="0" sz="1400" spc="-85" b="1" i="1">
                          <a:latin typeface="Arial"/>
                          <a:cs typeface="Arial"/>
                        </a:rPr>
                        <a:t>above), </a:t>
                      </a:r>
                      <a:r>
                        <a:rPr dirty="0" sz="1400" spc="-90" b="1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400" spc="-65" b="1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114" b="1" i="1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1400" spc="-75" b="1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spc="-65" b="1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 spc="-100" b="1" i="1">
                          <a:latin typeface="Arial"/>
                          <a:cs typeface="Arial"/>
                        </a:rPr>
                        <a:t>medical </a:t>
                      </a:r>
                      <a:r>
                        <a:rPr dirty="0" sz="1400" spc="-110" b="1" i="1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400" spc="-135" b="1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400" spc="-7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 i="1">
                          <a:latin typeface="Arial"/>
                          <a:cs typeface="Arial"/>
                        </a:rPr>
                        <a:t>reached.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44500" y="9183954"/>
            <a:ext cx="25819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60">
                <a:latin typeface="Arial"/>
                <a:cs typeface="Arial"/>
              </a:rPr>
              <a:t>2016 </a:t>
            </a:r>
            <a:r>
              <a:rPr dirty="0" sz="1000" spc="-135">
                <a:latin typeface="Arial"/>
                <a:cs typeface="Arial"/>
              </a:rPr>
              <a:t>CLABSI </a:t>
            </a:r>
            <a:r>
              <a:rPr dirty="0" sz="1000" spc="-35">
                <a:latin typeface="Arial"/>
                <a:cs typeface="Arial"/>
              </a:rPr>
              <a:t>Medical </a:t>
            </a:r>
            <a:r>
              <a:rPr dirty="0" sz="1000" spc="-65">
                <a:latin typeface="Arial"/>
                <a:cs typeface="Arial"/>
              </a:rPr>
              <a:t>Record </a:t>
            </a:r>
            <a:r>
              <a:rPr dirty="0" sz="1000" spc="-30">
                <a:latin typeface="Arial"/>
                <a:cs typeface="Arial"/>
              </a:rPr>
              <a:t>Abstraction </a:t>
            </a:r>
            <a:r>
              <a:rPr dirty="0" sz="1000" spc="-45">
                <a:latin typeface="Arial"/>
                <a:cs typeface="Arial"/>
              </a:rPr>
              <a:t>Tool,</a:t>
            </a:r>
            <a:r>
              <a:rPr dirty="0" sz="1000" spc="-12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425820"/>
            <a:ext cx="33591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0" b="1">
                <a:solidFill>
                  <a:srgbClr val="006FC0"/>
                </a:solidFill>
                <a:latin typeface="Trebuchet MS"/>
                <a:cs typeface="Trebuchet MS"/>
              </a:rPr>
              <a:t>Don’t</a:t>
            </a:r>
            <a:r>
              <a:rPr dirty="0" sz="1100" spc="-8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006FC0"/>
                </a:solidFill>
                <a:latin typeface="Trebuchet MS"/>
                <a:cs typeface="Trebuchet MS"/>
              </a:rPr>
              <a:t>forget</a:t>
            </a:r>
            <a:r>
              <a:rPr dirty="0" sz="1100" spc="-9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45" b="1">
                <a:solidFill>
                  <a:srgbClr val="006FC0"/>
                </a:solidFill>
                <a:latin typeface="Trebuchet MS"/>
                <a:cs typeface="Trebuchet MS"/>
              </a:rPr>
              <a:t>to</a:t>
            </a:r>
            <a:r>
              <a:rPr dirty="0" sz="1100" spc="-9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75" b="1">
                <a:solidFill>
                  <a:srgbClr val="006FC0"/>
                </a:solidFill>
                <a:latin typeface="Trebuchet MS"/>
                <a:cs typeface="Trebuchet MS"/>
              </a:rPr>
              <a:t>record</a:t>
            </a:r>
            <a:r>
              <a:rPr dirty="0" sz="1100" spc="-9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006FC0"/>
                </a:solidFill>
                <a:latin typeface="Trebuchet MS"/>
                <a:cs typeface="Trebuchet MS"/>
              </a:rPr>
              <a:t>the</a:t>
            </a:r>
            <a:r>
              <a:rPr dirty="0" sz="1100" spc="-10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006FC0"/>
                </a:solidFill>
                <a:latin typeface="Trebuchet MS"/>
                <a:cs typeface="Trebuchet MS"/>
              </a:rPr>
              <a:t>abstraction</a:t>
            </a:r>
            <a:r>
              <a:rPr dirty="0" sz="1100" spc="-9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65" b="1">
                <a:solidFill>
                  <a:srgbClr val="006FC0"/>
                </a:solidFill>
                <a:latin typeface="Trebuchet MS"/>
                <a:cs typeface="Trebuchet MS"/>
              </a:rPr>
              <a:t>end</a:t>
            </a:r>
            <a:r>
              <a:rPr dirty="0" sz="1100" spc="-9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60" b="1">
                <a:solidFill>
                  <a:srgbClr val="006FC0"/>
                </a:solidFill>
                <a:latin typeface="Trebuchet MS"/>
                <a:cs typeface="Trebuchet MS"/>
              </a:rPr>
              <a:t>time</a:t>
            </a:r>
            <a:r>
              <a:rPr dirty="0" sz="1100" spc="-85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006FC0"/>
                </a:solidFill>
                <a:latin typeface="Trebuchet MS"/>
                <a:cs typeface="Trebuchet MS"/>
              </a:rPr>
              <a:t>on</a:t>
            </a:r>
            <a:r>
              <a:rPr dirty="0" sz="1100" spc="-9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5" b="1">
                <a:solidFill>
                  <a:srgbClr val="006FC0"/>
                </a:solidFill>
                <a:latin typeface="Trebuchet MS"/>
                <a:cs typeface="Trebuchet MS"/>
              </a:rPr>
              <a:t>page</a:t>
            </a:r>
            <a:r>
              <a:rPr dirty="0" sz="1100" spc="-90" b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85" b="1">
                <a:solidFill>
                  <a:srgbClr val="006FC0"/>
                </a:solidFill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834898"/>
            <a:ext cx="3886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114">
                <a:solidFill>
                  <a:srgbClr val="4F81BC"/>
                </a:solidFill>
                <a:latin typeface="Georgia"/>
                <a:cs typeface="Georgia"/>
              </a:rPr>
              <a:t>CAUTI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Medical </a:t>
            </a:r>
            <a:r>
              <a:rPr dirty="0" sz="1600" spc="-45">
                <a:solidFill>
                  <a:srgbClr val="4F81BC"/>
                </a:solidFill>
                <a:latin typeface="Georgia"/>
                <a:cs typeface="Georgia"/>
              </a:rPr>
              <a:t>Record </a:t>
            </a:r>
            <a:r>
              <a:rPr dirty="0" sz="1600" spc="-35">
                <a:solidFill>
                  <a:srgbClr val="4F81BC"/>
                </a:solidFill>
                <a:latin typeface="Georgia"/>
                <a:cs typeface="Georgia"/>
              </a:rPr>
              <a:t>Abstraction</a:t>
            </a:r>
            <a:r>
              <a:rPr dirty="0" sz="1600" spc="1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4F81BC"/>
                </a:solidFill>
                <a:latin typeface="Georgia"/>
                <a:cs typeface="Georgia"/>
              </a:rPr>
              <a:t>tool</a:t>
            </a:r>
            <a:endParaRPr sz="16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132586"/>
          <a:ext cx="8709660" cy="567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"/>
                <a:gridCol w="1772285"/>
                <a:gridCol w="441960"/>
                <a:gridCol w="353060"/>
                <a:gridCol w="180975"/>
                <a:gridCol w="273685"/>
                <a:gridCol w="523875"/>
                <a:gridCol w="555625"/>
                <a:gridCol w="238760"/>
                <a:gridCol w="1894839"/>
                <a:gridCol w="1506854"/>
              </a:tblGrid>
              <a:tr h="688340">
                <a:tc gridSpan="11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IDENTIFIERS </a:t>
                      </a:r>
                      <a:r>
                        <a:rPr dirty="0" sz="1100" spc="-20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ABSTRACTED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dirty="0" sz="1100" spc="-1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528320" marR="705485">
                        <a:lnSpc>
                          <a:spcPct val="101800"/>
                        </a:lnSpc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Fill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demographic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(white)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complete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2,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questions.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Fill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Tables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2a,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2b,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2c,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document 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100" spc="-85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needed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answer</a:t>
                      </a:r>
                      <a:r>
                        <a:rPr dirty="0" sz="11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questions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State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(NHSN)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orgID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): 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ACH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LTACH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CancerH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IRF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  <a:tabLst>
                          <a:tab pos="978535" algn="l"/>
                          <a:tab pos="1217295" algn="l"/>
                          <a:tab pos="1481455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Audit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HICNO: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ts val="117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DOB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62255" algn="l"/>
                          <a:tab pos="499745" algn="l"/>
                          <a:tab pos="765175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Reviewer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Initials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9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spent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reviewing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1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(minutes):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1715135" algn="l"/>
                          <a:tab pos="1976755" algn="l"/>
                          <a:tab pos="226822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3025">
                        <a:lnSpc>
                          <a:spcPts val="1275"/>
                        </a:lnSpc>
                        <a:tabLst>
                          <a:tab pos="1685925" algn="l"/>
                          <a:tab pos="1948180" algn="l"/>
                          <a:tab pos="224028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5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2.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SCREENING QUESTIONS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(may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 answered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order)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8340">
                <a:tc grid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10">
                          <a:latin typeface="Arial"/>
                          <a:cs typeface="Arial"/>
                        </a:rPr>
                        <a:t>S1.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positive*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collected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after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30835">
                        <a:lnSpc>
                          <a:spcPct val="101800"/>
                        </a:lnSpc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(Day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physical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1)?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Proceed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 marR="311150">
                        <a:lnSpc>
                          <a:spcPct val="101800"/>
                        </a:lnSpc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No?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3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dirty="0" sz="11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9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VL</a:t>
                      </a:r>
                      <a:r>
                        <a:rPr dirty="0" sz="1100" spc="-114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CAUTI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 marR="76835">
                        <a:lnSpc>
                          <a:spcPct val="101699"/>
                        </a:lnSpc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pathogens 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common 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commensals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provided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supporting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documents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sublink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website </a:t>
                      </a:r>
                      <a:r>
                        <a:rPr dirty="0" sz="1000" spc="-20" i="1">
                          <a:latin typeface="Arial"/>
                          <a:cs typeface="Arial"/>
                          <a:hlinkClick r:id="rId3"/>
                        </a:rPr>
                        <a:t>(htt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20" i="1">
                          <a:latin typeface="Arial"/>
                          <a:cs typeface="Arial"/>
                          <a:hlinkClick r:id="rId3"/>
                        </a:rPr>
                        <a:t>://www.cdc.gov/nhsn/acute-care-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hospital/cauti/index.html)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8975">
                <a:tc grid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10">
                          <a:latin typeface="Arial"/>
                          <a:cs typeface="Arial"/>
                        </a:rPr>
                        <a:t>S2.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cultures*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taken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ANY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35280">
                        <a:lnSpc>
                          <a:spcPts val="1350"/>
                        </a:lnSpc>
                        <a:spcBef>
                          <a:spcPts val="4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(VL)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stay,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of,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discharge?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Proceed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 marR="311150">
                        <a:lnSpc>
                          <a:spcPct val="101800"/>
                        </a:lnSpc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No?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3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dirty="0" sz="11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9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VL</a:t>
                      </a:r>
                      <a:r>
                        <a:rPr dirty="0" sz="1100" spc="-114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CAUTI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7070">
                <a:tc grid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05">
                          <a:latin typeface="Arial"/>
                          <a:cs typeface="Arial"/>
                        </a:rPr>
                        <a:t>S3.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stay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time?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Proceed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 marR="311150">
                        <a:lnSpc>
                          <a:spcPct val="100899"/>
                        </a:lnSpc>
                        <a:spcBef>
                          <a:spcPts val="10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No?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3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dirty="0" sz="11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9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VL</a:t>
                      </a:r>
                      <a:r>
                        <a:rPr dirty="0" sz="1100" spc="-11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CAUTI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099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 screening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questions: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CAUTI.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6835" indent="-228600">
                        <a:lnSpc>
                          <a:spcPct val="101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qualifying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positive urine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cultures collected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(?)the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Positive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Cultures,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indicate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validation location</a:t>
                      </a:r>
                      <a:r>
                        <a:rPr dirty="0" sz="10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(VL).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66675" indent="-228600">
                        <a:lnSpc>
                          <a:spcPct val="101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presence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(Table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2b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page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2),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50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supportive 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evidence,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(Positive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Tables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Symptoms Tables)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needed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each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sequentially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UTI.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was 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HAI,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CAUTI,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validation  location.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found below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0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Laboratory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Cultures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57200"/>
          <a:ext cx="8709660" cy="630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/>
                <a:gridCol w="300355"/>
                <a:gridCol w="588645"/>
                <a:gridCol w="440690"/>
                <a:gridCol w="93344"/>
                <a:gridCol w="925830"/>
                <a:gridCol w="153035"/>
                <a:gridCol w="651510"/>
                <a:gridCol w="1093470"/>
                <a:gridCol w="200660"/>
                <a:gridCol w="3529965"/>
              </a:tblGrid>
              <a:tr h="53340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*Positive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31746" sz="1050" spc="-75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CFU/ml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fewer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organisms,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which must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bacterium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31746" sz="1050" spc="-75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CFU/ml.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DO NOT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1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species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classified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“mixed”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flora;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cannot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be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criteria.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Exclude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cultures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only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yeast,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mold,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dimorphic fungi,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parasites.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7777" sz="1200" spc="-82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=100,000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59155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314960">
                        <a:lnSpc>
                          <a:spcPct val="10180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cultures*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sequentially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“Locations” below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(Table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2b),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indicate which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“VL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cultures”,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defined 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stays,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discharge.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evaluated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80010">
                        <a:lnSpc>
                          <a:spcPct val="10180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possible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CAUTI.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(Non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may also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important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establish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onset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Repeat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(RIT)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 location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attribution.)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Columns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3,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4,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7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(in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red)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optional,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validators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prefer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these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columns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organize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investigation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105" b="1"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Urine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Cultures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Candidate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UC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Collection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UC?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before?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CFU/ml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(≥10</a:t>
                      </a:r>
                      <a:r>
                        <a:rPr dirty="0" baseline="31746" sz="1050" spc="-7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Organism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7945" marR="413384">
                        <a:lnSpc>
                          <a:spcPct val="1018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spec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es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(maximum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Matched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uropathogen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IWP?**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1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30" i="1">
                          <a:latin typeface="Trebuchet MS"/>
                          <a:cs typeface="Trebuchet MS"/>
                        </a:rPr>
                        <a:t>**If</a:t>
                      </a:r>
                      <a:r>
                        <a:rPr dirty="0" sz="10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i="1">
                          <a:latin typeface="Trebuchet MS"/>
                          <a:cs typeface="Trebuchet MS"/>
                        </a:rPr>
                        <a:t>colony</a:t>
                      </a:r>
                      <a:r>
                        <a:rPr dirty="0" sz="10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i="1">
                          <a:latin typeface="Trebuchet MS"/>
                          <a:cs typeface="Trebuchet MS"/>
                        </a:rPr>
                        <a:t>counts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i="1"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i="1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dirty="0" sz="1000" spc="-6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75" i="1">
                          <a:latin typeface="Trebuchet MS"/>
                          <a:cs typeface="Trebuchet MS"/>
                        </a:rPr>
                        <a:t>(CFU/ml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25" i="1">
                          <a:latin typeface="Trebuchet MS"/>
                          <a:cs typeface="Trebuchet MS"/>
                        </a:rPr>
                        <a:t>≥10</a:t>
                      </a:r>
                      <a:r>
                        <a:rPr dirty="0" baseline="29914" sz="975" spc="-37" i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),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circle </a:t>
                      </a:r>
                      <a:r>
                        <a:rPr dirty="0" sz="1000" spc="-185" i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matching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organism(s)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Trebuchet MS"/>
                          <a:cs typeface="Trebuchet MS"/>
                        </a:rPr>
                        <a:t>isolated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 from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0" i="1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“positive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 cultures”</a:t>
                      </a:r>
                      <a:r>
                        <a:rPr dirty="0" sz="10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Table</a:t>
                      </a:r>
                      <a:r>
                        <a:rPr dirty="0" sz="1000" spc="-3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2d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below;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000" spc="-45" i="1">
                          <a:latin typeface="Trebuchet MS"/>
                          <a:cs typeface="Trebuchet MS"/>
                        </a:rPr>
                        <a:t>symptoms </a:t>
                      </a:r>
                      <a:r>
                        <a:rPr dirty="0" sz="1000" spc="-75" i="1">
                          <a:latin typeface="Trebuchet MS"/>
                          <a:cs typeface="Trebuchet MS"/>
                        </a:rPr>
                        <a:t>(“sx”) </a:t>
                      </a:r>
                      <a:r>
                        <a:rPr dirty="0" sz="1000" spc="-6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(IWP)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2a.</a:t>
                      </a:r>
                      <a:r>
                        <a:rPr dirty="0" sz="1100" spc="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Locations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dates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episode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chronologically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below,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indicate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being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validated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circling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(VL=validation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Facility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Admit/Transfer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Discharge/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1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(include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ED)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(VL)?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57200"/>
          <a:ext cx="8709660" cy="431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770"/>
                <a:gridCol w="198119"/>
                <a:gridCol w="1568450"/>
                <a:gridCol w="236220"/>
                <a:gridCol w="1371600"/>
                <a:gridCol w="1519555"/>
                <a:gridCol w="2344420"/>
              </a:tblGrid>
              <a:tr h="176530">
                <a:tc gridSpan="7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2b.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Foley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Catheters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7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periods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part of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(do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individual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catheters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replaced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same/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5" i="1">
                          <a:latin typeface="Arial"/>
                          <a:cs typeface="Arial"/>
                        </a:rPr>
                        <a:t>consecutive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days).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place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removed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without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replacement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Foley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6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2c.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z="11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Cultures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805">
                <a:tc gridSpan="7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above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contains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≥10</a:t>
                      </a:r>
                      <a:r>
                        <a:rPr dirty="0" baseline="29914" sz="975" spc="-67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CFU/ml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ASYMPTOMATIC,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culture(s).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is needed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document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ABUTI,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60655">
                        <a:lnSpc>
                          <a:spcPct val="10200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requires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organism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(or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≥two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commensal organisms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blood).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IWP.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cultures,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indicate</a:t>
                      </a:r>
                      <a:r>
                        <a:rPr dirty="0" sz="10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below.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7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culture(s)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(from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Table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above)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Matching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common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commensal(s)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5100192"/>
          <a:ext cx="8834755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10"/>
                <a:gridCol w="699770"/>
                <a:gridCol w="629284"/>
                <a:gridCol w="800100"/>
                <a:gridCol w="628014"/>
                <a:gridCol w="571500"/>
                <a:gridCol w="514985"/>
                <a:gridCol w="685800"/>
                <a:gridCol w="899160"/>
                <a:gridCol w="586740"/>
                <a:gridCol w="742315"/>
                <a:gridCol w="744220"/>
                <a:gridCol w="696595"/>
              </a:tblGrid>
              <a:tr h="176530">
                <a:tc gridSpan="13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3.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Symptoms*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(Check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required,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date)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Symptoms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definition,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IWP.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sx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70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Candidate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1170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Apnea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Bradycardia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170"/>
                        </a:lnSpc>
                      </a:pPr>
                      <a:r>
                        <a:rPr dirty="0" sz="1000" spc="-135">
                          <a:latin typeface="Arial"/>
                          <a:cs typeface="Arial"/>
                        </a:rPr>
                        <a:t>CVA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170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Dysuria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7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Fever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Frequency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Hypothermia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Lethargy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70"/>
                        </a:lnSpc>
                      </a:pPr>
                      <a:r>
                        <a:rPr dirty="0" sz="1000" spc="-190">
                          <a:latin typeface="Arial"/>
                          <a:cs typeface="Arial"/>
                        </a:rPr>
                        <a:t>SP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Tenderness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Urgency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Vomiting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gridSpan="1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0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needed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4703" y="1716728"/>
            <a:ext cx="264795" cy="11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75"/>
              </a:lnSpc>
            </a:pPr>
            <a:r>
              <a:rPr dirty="0" sz="800" spc="-20">
                <a:latin typeface="Times New Roman"/>
                <a:cs typeface="Times New Roman"/>
              </a:rPr>
              <a:t>F</a:t>
            </a:r>
            <a:r>
              <a:rPr dirty="0" sz="800" spc="-5">
                <a:latin typeface="Times New Roman"/>
                <a:cs typeface="Times New Roman"/>
              </a:rPr>
              <a:t>U</a:t>
            </a:r>
            <a:r>
              <a:rPr dirty="0" sz="800">
                <a:latin typeface="Times New Roman"/>
                <a:cs typeface="Times New Roman"/>
              </a:rPr>
              <a:t>/ml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324" y="2254250"/>
            <a:ext cx="1972310" cy="655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70171" y="2254250"/>
            <a:ext cx="1685798" cy="655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99806" y="2254250"/>
            <a:ext cx="1400555" cy="222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69589" y="2486279"/>
            <a:ext cx="1571498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84925" y="2486279"/>
            <a:ext cx="1342644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9589" y="2919095"/>
            <a:ext cx="1571625" cy="3225800"/>
          </a:xfrm>
          <a:custGeom>
            <a:avLst/>
            <a:gdLst/>
            <a:ahLst/>
            <a:cxnLst/>
            <a:rect l="l" t="t" r="r" b="b"/>
            <a:pathLst>
              <a:path w="1571625" h="3225800">
                <a:moveTo>
                  <a:pt x="0" y="3225418"/>
                </a:moveTo>
                <a:lnTo>
                  <a:pt x="1571498" y="3225418"/>
                </a:lnTo>
                <a:lnTo>
                  <a:pt x="1571498" y="0"/>
                </a:lnTo>
                <a:lnTo>
                  <a:pt x="0" y="0"/>
                </a:lnTo>
                <a:lnTo>
                  <a:pt x="0" y="3225418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4454" y="4040708"/>
            <a:ext cx="1463675" cy="145415"/>
          </a:xfrm>
          <a:custGeom>
            <a:avLst/>
            <a:gdLst/>
            <a:ahLst/>
            <a:cxnLst/>
            <a:rect l="l" t="t" r="r" b="b"/>
            <a:pathLst>
              <a:path w="1463675" h="145414">
                <a:moveTo>
                  <a:pt x="0" y="145084"/>
                </a:moveTo>
                <a:lnTo>
                  <a:pt x="1463294" y="145084"/>
                </a:lnTo>
                <a:lnTo>
                  <a:pt x="1463294" y="0"/>
                </a:lnTo>
                <a:lnTo>
                  <a:pt x="0" y="0"/>
                </a:lnTo>
                <a:lnTo>
                  <a:pt x="0" y="145084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3053" y="4047109"/>
            <a:ext cx="1172870" cy="140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8704" y="457200"/>
          <a:ext cx="9243060" cy="629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2001520"/>
                <a:gridCol w="1600835"/>
                <a:gridCol w="1715135"/>
                <a:gridCol w="1372235"/>
                <a:gridCol w="344170"/>
                <a:gridCol w="1428750"/>
              </a:tblGrid>
              <a:tr h="190500">
                <a:tc gridSpan="7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4.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TRACT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INFECTION (UTI)</a:t>
                      </a:r>
                      <a:r>
                        <a:rPr dirty="0" sz="11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180">
                <a:tc gridSpan="7">
                  <a:txBody>
                    <a:bodyPr/>
                    <a:lstStyle/>
                    <a:p>
                      <a:pPr marL="81915" marR="165735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Starting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#1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, determine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[ABUTI,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SUTI1a,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SUTI1b,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SUTI2]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any).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highlighted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color. </a:t>
                      </a:r>
                      <a:r>
                        <a:rPr dirty="0" sz="900" spc="-55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65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6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900" spc="-55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3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8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00" spc="-45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6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900" spc="-45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infection window </a:t>
                      </a:r>
                      <a:r>
                        <a:rPr dirty="0" sz="900" spc="-45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b="1" i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frame.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450"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UTI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11366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type: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85" i="1">
                          <a:latin typeface="Arial"/>
                          <a:cs typeface="Arial"/>
                        </a:rPr>
                        <a:t>SUTI1a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(Symptomatic, any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85" i="1">
                          <a:latin typeface="Arial"/>
                          <a:cs typeface="Arial"/>
                        </a:rPr>
                        <a:t>SUTI1b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(Symptomatic, any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95" i="1">
                          <a:latin typeface="Arial"/>
                          <a:cs typeface="Arial"/>
                        </a:rPr>
                        <a:t>SUTI2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(Symptomatic,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infants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spc="-85" i="1">
                          <a:latin typeface="Arial"/>
                          <a:cs typeface="Arial"/>
                        </a:rPr>
                        <a:t>ABUTI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35" i="1">
                          <a:latin typeface="Arial"/>
                          <a:cs typeface="Arial"/>
                        </a:rPr>
                        <a:t>(Asymptomatic,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age)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 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9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70"/>
                        </a:lnSpc>
                        <a:spcBef>
                          <a:spcPts val="1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ts val="950"/>
                        </a:lnSpc>
                      </a:pPr>
                      <a:r>
                        <a:rPr dirty="0" sz="80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800" spc="-5">
                          <a:latin typeface="Times New Roman"/>
                          <a:cs typeface="Times New Roman"/>
                        </a:rPr>
                        <a:t>least one of which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is a </a:t>
                      </a:r>
                      <a:r>
                        <a:rPr dirty="0" sz="800" spc="-5">
                          <a:latin typeface="Times New Roman"/>
                          <a:cs typeface="Times New Roman"/>
                        </a:rPr>
                        <a:t>bacterium of ≥105</a:t>
                      </a:r>
                      <a:r>
                        <a:rPr dirty="0" sz="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800" i="1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309880" indent="-22860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 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1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>
                  <a:txBody>
                    <a:bodyPr/>
                    <a:lstStyle/>
                    <a:p>
                      <a:pPr marL="79375" marR="240029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08610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 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bacterium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≥105</a:t>
                      </a:r>
                      <a:r>
                        <a:rPr dirty="0" sz="900" spc="-1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CFU/ml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950"/>
                        </a:lnSpc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81915" marR="130810">
                        <a:lnSpc>
                          <a:spcPts val="969"/>
                        </a:lnSpc>
                        <a:spcBef>
                          <a:spcPts val="5"/>
                        </a:spcBef>
                      </a:pPr>
                      <a:r>
                        <a:rPr dirty="0" sz="800" spc="-30" i="1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8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element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950"/>
                        </a:lnSpc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bacterium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≥105</a:t>
                      </a:r>
                      <a:r>
                        <a:rPr dirty="0" sz="900" spc="-12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CFU/ml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950"/>
                        </a:lnSpc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bacterium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≥105</a:t>
                      </a:r>
                      <a:r>
                        <a:rPr dirty="0" sz="900" spc="-114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CFU/ml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1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Wingdings"/>
                          <a:cs typeface="Wingdings"/>
                        </a:rPr>
                        <a:t>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B="0" marT="425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))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))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285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285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marL="81915" marR="264795">
                        <a:lnSpc>
                          <a:spcPct val="101899"/>
                        </a:lnSpc>
                        <a:spcBef>
                          <a:spcPts val="175"/>
                        </a:spcBef>
                      </a:pPr>
                      <a:r>
                        <a:rPr dirty="0" sz="800" spc="-50" i="1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s) 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element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9245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09880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Matching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245" marR="65405">
                        <a:lnSpc>
                          <a:spcPct val="101099"/>
                        </a:lnSpc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organisms/matching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common 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commensals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8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50" i="1">
                          <a:latin typeface="Arial"/>
                          <a:cs typeface="Arial"/>
                        </a:rPr>
                        <a:t>Age,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(Any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age,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present)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ts val="1035"/>
                        </a:lnSpc>
                        <a:spcBef>
                          <a:spcPts val="6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1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&gt;38.0°C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05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Suprapubic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5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120" i="1">
                          <a:latin typeface="Arial"/>
                          <a:cs typeface="Arial"/>
                        </a:rPr>
                        <a:t>CVA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75"/>
                        </a:lnSpc>
                      </a:pPr>
                      <a:r>
                        <a:rPr dirty="0" sz="9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315595" indent="-228600">
                        <a:lnSpc>
                          <a:spcPct val="101099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u="sng" sz="9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required element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documented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0515" marR="81915" indent="-228600">
                        <a:lnSpc>
                          <a:spcPct val="101600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has/had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indwelling urinary  catheter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25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has/had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&gt;2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event†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309880">
                        <a:lnSpc>
                          <a:spcPts val="1060"/>
                        </a:lnSpc>
                        <a:spcBef>
                          <a:spcPts val="25"/>
                        </a:spcBef>
                      </a:pPr>
                      <a:r>
                        <a:rPr dirty="0" sz="900" spc="-145" i="1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175"/>
                        </a:lnSpc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Wingdings"/>
                          <a:cs typeface="Wingdings"/>
                        </a:rPr>
                        <a:t>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 marL="309880">
                        <a:lnSpc>
                          <a:spcPts val="1075"/>
                        </a:lnSpc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urinary catheter in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marR="7620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nor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2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event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(&gt;38°C)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55" i="1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≤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65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years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age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lvl="1" marL="392430" indent="-8191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•"/>
                        <a:tabLst>
                          <a:tab pos="393065" algn="l"/>
                        </a:tabLst>
                      </a:pP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suprapubic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tenderness*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lvl="1" marL="392430" indent="-8191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93065" algn="l"/>
                        </a:tabLst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costovertebral</a:t>
                      </a:r>
                      <a:r>
                        <a:rPr dirty="0" sz="900" spc="-8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angle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392430" indent="-8191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93065" algn="l"/>
                        </a:tabLst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frequency</a:t>
                      </a:r>
                      <a:r>
                        <a:rPr dirty="0" sz="900" spc="-9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14" i="1">
                          <a:latin typeface="Trebuchet MS"/>
                          <a:cs typeface="Trebuchet MS"/>
                        </a:rPr>
                        <a:t>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lvl="1" marL="392430" indent="-8191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•"/>
                        <a:tabLst>
                          <a:tab pos="393065" algn="l"/>
                        </a:tabLst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urinary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urgency*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lvl="1" marL="392430" indent="-8191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93065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dysuria*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(With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Foley)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30" i="1">
                          <a:latin typeface="Trebuchet MS"/>
                          <a:cs typeface="Trebuchet MS"/>
                        </a:rPr>
                        <a:t>Age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≤1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year</a:t>
                      </a:r>
                      <a:r>
                        <a:rPr dirty="0" sz="900" spc="-16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035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1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&gt;38.0°C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Hypothermia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&lt;36.0°C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Apnea*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Bradycardia*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Dysuria*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Lethargy*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marR="675640" indent="-228600">
                        <a:lnSpc>
                          <a:spcPts val="1100"/>
                        </a:lnSpc>
                        <a:spcBef>
                          <a:spcPts val="65"/>
                        </a:spcBef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Vomiting* 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(Foley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optional)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rowSpan="1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9375" marR="181610">
                        <a:lnSpc>
                          <a:spcPct val="102200"/>
                        </a:lnSpc>
                        <a:spcBef>
                          <a:spcPts val="615"/>
                        </a:spcBef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(With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1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Foley)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(Any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age)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just" marL="307975" marR="195580" indent="-228600">
                        <a:lnSpc>
                          <a:spcPct val="101699"/>
                        </a:lnSpc>
                        <a:spcBef>
                          <a:spcPts val="4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08610" algn="l"/>
                        </a:tabLst>
                      </a:pPr>
                      <a:r>
                        <a:rPr dirty="0" sz="900" spc="-6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symptoms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allowed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frame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4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60" i="1">
                          <a:latin typeface="Arial"/>
                          <a:cs typeface="Arial"/>
                        </a:rPr>
                        <a:t>(Foley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optional)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375" marR="62865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Note: Patients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&gt;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non-catheter-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associated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ABUTI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have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still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ABUTI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criterion)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81915">
                        <a:lnSpc>
                          <a:spcPts val="855"/>
                        </a:lnSpc>
                      </a:pPr>
                      <a:r>
                        <a:rPr dirty="0" sz="800" spc="-30" i="1">
                          <a:latin typeface="Arial"/>
                          <a:cs typeface="Arial"/>
                        </a:rPr>
                        <a:t>Appropriate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189">
                <a:tc>
                  <a:txBody>
                    <a:bodyPr/>
                    <a:lstStyle/>
                    <a:p>
                      <a:pPr marL="81915">
                        <a:lnSpc>
                          <a:spcPts val="844"/>
                        </a:lnSpc>
                      </a:pPr>
                      <a:r>
                        <a:rPr dirty="0" sz="800" spc="-45" i="1">
                          <a:latin typeface="Arial"/>
                          <a:cs typeface="Arial"/>
                        </a:rPr>
                        <a:t>symptoms</a:t>
                      </a:r>
                      <a:r>
                        <a:rPr dirty="0" sz="800" spc="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(*=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81915">
                        <a:lnSpc>
                          <a:spcPts val="844"/>
                        </a:lnSpc>
                      </a:pPr>
                      <a:r>
                        <a:rPr dirty="0" sz="800" spc="-40" i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8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other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81915">
                        <a:lnSpc>
                          <a:spcPts val="855"/>
                        </a:lnSpc>
                      </a:pPr>
                      <a:r>
                        <a:rPr dirty="0" sz="800" spc="-45" i="1">
                          <a:latin typeface="Arial"/>
                          <a:cs typeface="Arial"/>
                        </a:rPr>
                        <a:t>recognized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189">
                <a:tc>
                  <a:txBody>
                    <a:bodyPr/>
                    <a:lstStyle/>
                    <a:p>
                      <a:pPr marL="81915">
                        <a:lnSpc>
                          <a:spcPts val="844"/>
                        </a:lnSpc>
                      </a:pPr>
                      <a:r>
                        <a:rPr dirty="0" sz="800" spc="-55" i="1">
                          <a:latin typeface="Arial"/>
                          <a:cs typeface="Arial"/>
                        </a:rPr>
                        <a:t>cause)</a:t>
                      </a:r>
                      <a:r>
                        <a:rPr dirty="0" sz="8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and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81915">
                        <a:lnSpc>
                          <a:spcPts val="844"/>
                        </a:lnSpc>
                      </a:pPr>
                      <a:r>
                        <a:rPr dirty="0" sz="800" spc="-5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catheter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81915">
                        <a:lnSpc>
                          <a:spcPts val="855"/>
                        </a:lnSpc>
                      </a:pPr>
                      <a:r>
                        <a:rPr dirty="0" sz="800" spc="-35" i="1">
                          <a:latin typeface="Arial"/>
                          <a:cs typeface="Arial"/>
                        </a:rPr>
                        <a:t>status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81915">
                        <a:lnSpc>
                          <a:spcPts val="844"/>
                        </a:lnSpc>
                      </a:pPr>
                      <a:r>
                        <a:rPr dirty="0" sz="800" spc="-35" i="1">
                          <a:latin typeface="Arial"/>
                          <a:cs typeface="Arial"/>
                        </a:rPr>
                        <a:t>element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1075"/>
                        </a:lnSpc>
                      </a:pP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--OR--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1075"/>
                        </a:lnSpc>
                      </a:pP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--OR--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30"/>
                        </a:lnSpc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(Any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age,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recently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10"/>
                        </a:lnSpc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Wingdings"/>
                          <a:cs typeface="Wingdings"/>
                        </a:rPr>
                        <a:t>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45"/>
                        </a:lnSpc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removed)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919097" y="2275204"/>
            <a:ext cx="118110" cy="1310640"/>
          </a:xfrm>
          <a:custGeom>
            <a:avLst/>
            <a:gdLst/>
            <a:ahLst/>
            <a:cxnLst/>
            <a:rect l="l" t="t" r="r" b="b"/>
            <a:pathLst>
              <a:path w="118110" h="1310639">
                <a:moveTo>
                  <a:pt x="14096" y="1194816"/>
                </a:moveTo>
                <a:lnTo>
                  <a:pt x="2031" y="1201801"/>
                </a:lnTo>
                <a:lnTo>
                  <a:pt x="0" y="1209548"/>
                </a:lnTo>
                <a:lnTo>
                  <a:pt x="58927" y="1310640"/>
                </a:lnTo>
                <a:lnTo>
                  <a:pt x="73585" y="1285494"/>
                </a:lnTo>
                <a:lnTo>
                  <a:pt x="46227" y="1285494"/>
                </a:lnTo>
                <a:lnTo>
                  <a:pt x="46227" y="1238522"/>
                </a:lnTo>
                <a:lnTo>
                  <a:pt x="25399" y="1202817"/>
                </a:lnTo>
                <a:lnTo>
                  <a:pt x="21970" y="1196848"/>
                </a:lnTo>
                <a:lnTo>
                  <a:pt x="14096" y="1194816"/>
                </a:lnTo>
                <a:close/>
              </a:path>
              <a:path w="118110" h="1310639">
                <a:moveTo>
                  <a:pt x="46227" y="1238522"/>
                </a:moveTo>
                <a:lnTo>
                  <a:pt x="46227" y="1285494"/>
                </a:lnTo>
                <a:lnTo>
                  <a:pt x="71627" y="1285494"/>
                </a:lnTo>
                <a:lnTo>
                  <a:pt x="71627" y="1279017"/>
                </a:lnTo>
                <a:lnTo>
                  <a:pt x="48005" y="1279017"/>
                </a:lnTo>
                <a:lnTo>
                  <a:pt x="58927" y="1260293"/>
                </a:lnTo>
                <a:lnTo>
                  <a:pt x="46227" y="1238522"/>
                </a:lnTo>
                <a:close/>
              </a:path>
              <a:path w="118110" h="1310639">
                <a:moveTo>
                  <a:pt x="103758" y="1194816"/>
                </a:moveTo>
                <a:lnTo>
                  <a:pt x="95884" y="1196848"/>
                </a:lnTo>
                <a:lnTo>
                  <a:pt x="92455" y="1202817"/>
                </a:lnTo>
                <a:lnTo>
                  <a:pt x="71627" y="1238522"/>
                </a:lnTo>
                <a:lnTo>
                  <a:pt x="71627" y="1285494"/>
                </a:lnTo>
                <a:lnTo>
                  <a:pt x="73585" y="1285494"/>
                </a:lnTo>
                <a:lnTo>
                  <a:pt x="117855" y="1209548"/>
                </a:lnTo>
                <a:lnTo>
                  <a:pt x="115823" y="1201801"/>
                </a:lnTo>
                <a:lnTo>
                  <a:pt x="103758" y="1194816"/>
                </a:lnTo>
                <a:close/>
              </a:path>
              <a:path w="118110" h="1310639">
                <a:moveTo>
                  <a:pt x="58927" y="1260293"/>
                </a:moveTo>
                <a:lnTo>
                  <a:pt x="48005" y="1279017"/>
                </a:lnTo>
                <a:lnTo>
                  <a:pt x="69849" y="1279017"/>
                </a:lnTo>
                <a:lnTo>
                  <a:pt x="58927" y="1260293"/>
                </a:lnTo>
                <a:close/>
              </a:path>
              <a:path w="118110" h="1310639">
                <a:moveTo>
                  <a:pt x="71627" y="1238522"/>
                </a:moveTo>
                <a:lnTo>
                  <a:pt x="58927" y="1260293"/>
                </a:lnTo>
                <a:lnTo>
                  <a:pt x="69849" y="1279017"/>
                </a:lnTo>
                <a:lnTo>
                  <a:pt x="71627" y="1279017"/>
                </a:lnTo>
                <a:lnTo>
                  <a:pt x="71627" y="1238522"/>
                </a:lnTo>
                <a:close/>
              </a:path>
              <a:path w="118110" h="1310639">
                <a:moveTo>
                  <a:pt x="71627" y="0"/>
                </a:moveTo>
                <a:lnTo>
                  <a:pt x="46227" y="0"/>
                </a:lnTo>
                <a:lnTo>
                  <a:pt x="46227" y="1238522"/>
                </a:lnTo>
                <a:lnTo>
                  <a:pt x="58927" y="1260293"/>
                </a:lnTo>
                <a:lnTo>
                  <a:pt x="71627" y="1238522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02402" y="2266314"/>
            <a:ext cx="118110" cy="1318895"/>
          </a:xfrm>
          <a:custGeom>
            <a:avLst/>
            <a:gdLst/>
            <a:ahLst/>
            <a:cxnLst/>
            <a:rect l="l" t="t" r="r" b="b"/>
            <a:pathLst>
              <a:path w="118110" h="1318895">
                <a:moveTo>
                  <a:pt x="14096" y="1203071"/>
                </a:moveTo>
                <a:lnTo>
                  <a:pt x="2031" y="1210056"/>
                </a:lnTo>
                <a:lnTo>
                  <a:pt x="0" y="1217803"/>
                </a:lnTo>
                <a:lnTo>
                  <a:pt x="58927" y="1318895"/>
                </a:lnTo>
                <a:lnTo>
                  <a:pt x="73585" y="1293749"/>
                </a:lnTo>
                <a:lnTo>
                  <a:pt x="46227" y="1293749"/>
                </a:lnTo>
                <a:lnTo>
                  <a:pt x="46227" y="1246777"/>
                </a:lnTo>
                <a:lnTo>
                  <a:pt x="25399" y="1211072"/>
                </a:lnTo>
                <a:lnTo>
                  <a:pt x="21970" y="1205103"/>
                </a:lnTo>
                <a:lnTo>
                  <a:pt x="14096" y="1203071"/>
                </a:lnTo>
                <a:close/>
              </a:path>
              <a:path w="118110" h="1318895">
                <a:moveTo>
                  <a:pt x="46227" y="1246777"/>
                </a:moveTo>
                <a:lnTo>
                  <a:pt x="46227" y="1293749"/>
                </a:lnTo>
                <a:lnTo>
                  <a:pt x="71627" y="1293749"/>
                </a:lnTo>
                <a:lnTo>
                  <a:pt x="71627" y="1287272"/>
                </a:lnTo>
                <a:lnTo>
                  <a:pt x="48005" y="1287272"/>
                </a:lnTo>
                <a:lnTo>
                  <a:pt x="58927" y="1268548"/>
                </a:lnTo>
                <a:lnTo>
                  <a:pt x="46227" y="1246777"/>
                </a:lnTo>
                <a:close/>
              </a:path>
              <a:path w="118110" h="1318895">
                <a:moveTo>
                  <a:pt x="103758" y="1203071"/>
                </a:moveTo>
                <a:lnTo>
                  <a:pt x="95884" y="1205103"/>
                </a:lnTo>
                <a:lnTo>
                  <a:pt x="92455" y="1211072"/>
                </a:lnTo>
                <a:lnTo>
                  <a:pt x="71627" y="1246777"/>
                </a:lnTo>
                <a:lnTo>
                  <a:pt x="71627" y="1293749"/>
                </a:lnTo>
                <a:lnTo>
                  <a:pt x="73585" y="1293749"/>
                </a:lnTo>
                <a:lnTo>
                  <a:pt x="117855" y="1217803"/>
                </a:lnTo>
                <a:lnTo>
                  <a:pt x="115823" y="1210056"/>
                </a:lnTo>
                <a:lnTo>
                  <a:pt x="103758" y="1203071"/>
                </a:lnTo>
                <a:close/>
              </a:path>
              <a:path w="118110" h="1318895">
                <a:moveTo>
                  <a:pt x="58927" y="1268548"/>
                </a:moveTo>
                <a:lnTo>
                  <a:pt x="48005" y="1287272"/>
                </a:lnTo>
                <a:lnTo>
                  <a:pt x="69849" y="1287272"/>
                </a:lnTo>
                <a:lnTo>
                  <a:pt x="58927" y="1268548"/>
                </a:lnTo>
                <a:close/>
              </a:path>
              <a:path w="118110" h="1318895">
                <a:moveTo>
                  <a:pt x="71627" y="1246777"/>
                </a:moveTo>
                <a:lnTo>
                  <a:pt x="58927" y="1268548"/>
                </a:lnTo>
                <a:lnTo>
                  <a:pt x="69849" y="1287272"/>
                </a:lnTo>
                <a:lnTo>
                  <a:pt x="71627" y="1287272"/>
                </a:lnTo>
                <a:lnTo>
                  <a:pt x="71627" y="1246777"/>
                </a:lnTo>
                <a:close/>
              </a:path>
              <a:path w="118110" h="1318895">
                <a:moveTo>
                  <a:pt x="71627" y="0"/>
                </a:moveTo>
                <a:lnTo>
                  <a:pt x="46227" y="0"/>
                </a:lnTo>
                <a:lnTo>
                  <a:pt x="46227" y="1246777"/>
                </a:lnTo>
                <a:lnTo>
                  <a:pt x="58927" y="1268548"/>
                </a:lnTo>
                <a:lnTo>
                  <a:pt x="71627" y="1246777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39885" y="2274823"/>
            <a:ext cx="118110" cy="768350"/>
          </a:xfrm>
          <a:custGeom>
            <a:avLst/>
            <a:gdLst/>
            <a:ahLst/>
            <a:cxnLst/>
            <a:rect l="l" t="t" r="r" b="b"/>
            <a:pathLst>
              <a:path w="118109" h="768350">
                <a:moveTo>
                  <a:pt x="13843" y="653288"/>
                </a:moveTo>
                <a:lnTo>
                  <a:pt x="7874" y="656844"/>
                </a:lnTo>
                <a:lnTo>
                  <a:pt x="1905" y="660527"/>
                </a:lnTo>
                <a:lnTo>
                  <a:pt x="0" y="668401"/>
                </a:lnTo>
                <a:lnTo>
                  <a:pt x="61214" y="768096"/>
                </a:lnTo>
                <a:lnTo>
                  <a:pt x="75024" y="743204"/>
                </a:lnTo>
                <a:lnTo>
                  <a:pt x="48006" y="743204"/>
                </a:lnTo>
                <a:lnTo>
                  <a:pt x="46952" y="696184"/>
                </a:lnTo>
                <a:lnTo>
                  <a:pt x="25400" y="661035"/>
                </a:lnTo>
                <a:lnTo>
                  <a:pt x="21717" y="655066"/>
                </a:lnTo>
                <a:lnTo>
                  <a:pt x="13843" y="653288"/>
                </a:lnTo>
                <a:close/>
              </a:path>
              <a:path w="118109" h="768350">
                <a:moveTo>
                  <a:pt x="46952" y="696184"/>
                </a:moveTo>
                <a:lnTo>
                  <a:pt x="48006" y="743204"/>
                </a:lnTo>
                <a:lnTo>
                  <a:pt x="73406" y="742696"/>
                </a:lnTo>
                <a:lnTo>
                  <a:pt x="73272" y="736727"/>
                </a:lnTo>
                <a:lnTo>
                  <a:pt x="49530" y="736727"/>
                </a:lnTo>
                <a:lnTo>
                  <a:pt x="60118" y="717655"/>
                </a:lnTo>
                <a:lnTo>
                  <a:pt x="46952" y="696184"/>
                </a:lnTo>
                <a:close/>
              </a:path>
              <a:path w="118109" h="768350">
                <a:moveTo>
                  <a:pt x="103378" y="651256"/>
                </a:moveTo>
                <a:lnTo>
                  <a:pt x="95631" y="653415"/>
                </a:lnTo>
                <a:lnTo>
                  <a:pt x="92329" y="659638"/>
                </a:lnTo>
                <a:lnTo>
                  <a:pt x="72351" y="695621"/>
                </a:lnTo>
                <a:lnTo>
                  <a:pt x="73406" y="742696"/>
                </a:lnTo>
                <a:lnTo>
                  <a:pt x="48006" y="743204"/>
                </a:lnTo>
                <a:lnTo>
                  <a:pt x="75024" y="743204"/>
                </a:lnTo>
                <a:lnTo>
                  <a:pt x="114554" y="671957"/>
                </a:lnTo>
                <a:lnTo>
                  <a:pt x="117856" y="665734"/>
                </a:lnTo>
                <a:lnTo>
                  <a:pt x="115697" y="657987"/>
                </a:lnTo>
                <a:lnTo>
                  <a:pt x="103378" y="651256"/>
                </a:lnTo>
                <a:close/>
              </a:path>
              <a:path w="118109" h="768350">
                <a:moveTo>
                  <a:pt x="60118" y="717655"/>
                </a:moveTo>
                <a:lnTo>
                  <a:pt x="49530" y="736727"/>
                </a:lnTo>
                <a:lnTo>
                  <a:pt x="71501" y="736219"/>
                </a:lnTo>
                <a:lnTo>
                  <a:pt x="60118" y="717655"/>
                </a:lnTo>
                <a:close/>
              </a:path>
              <a:path w="118109" h="768350">
                <a:moveTo>
                  <a:pt x="72351" y="695621"/>
                </a:moveTo>
                <a:lnTo>
                  <a:pt x="60118" y="717655"/>
                </a:lnTo>
                <a:lnTo>
                  <a:pt x="71501" y="736219"/>
                </a:lnTo>
                <a:lnTo>
                  <a:pt x="49530" y="736727"/>
                </a:lnTo>
                <a:lnTo>
                  <a:pt x="73272" y="736727"/>
                </a:lnTo>
                <a:lnTo>
                  <a:pt x="72351" y="695621"/>
                </a:lnTo>
                <a:close/>
              </a:path>
              <a:path w="118109" h="768350">
                <a:moveTo>
                  <a:pt x="56769" y="0"/>
                </a:moveTo>
                <a:lnTo>
                  <a:pt x="31369" y="634"/>
                </a:lnTo>
                <a:lnTo>
                  <a:pt x="46952" y="696184"/>
                </a:lnTo>
                <a:lnTo>
                  <a:pt x="60118" y="717655"/>
                </a:lnTo>
                <a:lnTo>
                  <a:pt x="72351" y="695621"/>
                </a:lnTo>
                <a:lnTo>
                  <a:pt x="56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6166" y="2489835"/>
            <a:ext cx="118110" cy="473709"/>
          </a:xfrm>
          <a:custGeom>
            <a:avLst/>
            <a:gdLst/>
            <a:ahLst/>
            <a:cxnLst/>
            <a:rect l="l" t="t" r="r" b="b"/>
            <a:pathLst>
              <a:path w="118110" h="473710">
                <a:moveTo>
                  <a:pt x="14096" y="357886"/>
                </a:moveTo>
                <a:lnTo>
                  <a:pt x="2031" y="364871"/>
                </a:lnTo>
                <a:lnTo>
                  <a:pt x="0" y="372618"/>
                </a:lnTo>
                <a:lnTo>
                  <a:pt x="58927" y="473709"/>
                </a:lnTo>
                <a:lnTo>
                  <a:pt x="73585" y="448564"/>
                </a:lnTo>
                <a:lnTo>
                  <a:pt x="46227" y="448564"/>
                </a:lnTo>
                <a:lnTo>
                  <a:pt x="46227" y="401592"/>
                </a:lnTo>
                <a:lnTo>
                  <a:pt x="25399" y="365887"/>
                </a:lnTo>
                <a:lnTo>
                  <a:pt x="21970" y="359918"/>
                </a:lnTo>
                <a:lnTo>
                  <a:pt x="14096" y="357886"/>
                </a:lnTo>
                <a:close/>
              </a:path>
              <a:path w="118110" h="473710">
                <a:moveTo>
                  <a:pt x="46227" y="401592"/>
                </a:moveTo>
                <a:lnTo>
                  <a:pt x="46227" y="448564"/>
                </a:lnTo>
                <a:lnTo>
                  <a:pt x="71627" y="448564"/>
                </a:lnTo>
                <a:lnTo>
                  <a:pt x="71627" y="442087"/>
                </a:lnTo>
                <a:lnTo>
                  <a:pt x="48005" y="442087"/>
                </a:lnTo>
                <a:lnTo>
                  <a:pt x="58927" y="423363"/>
                </a:lnTo>
                <a:lnTo>
                  <a:pt x="46227" y="401592"/>
                </a:lnTo>
                <a:close/>
              </a:path>
              <a:path w="118110" h="473710">
                <a:moveTo>
                  <a:pt x="103758" y="357886"/>
                </a:moveTo>
                <a:lnTo>
                  <a:pt x="95884" y="359918"/>
                </a:lnTo>
                <a:lnTo>
                  <a:pt x="92455" y="365887"/>
                </a:lnTo>
                <a:lnTo>
                  <a:pt x="71627" y="401592"/>
                </a:lnTo>
                <a:lnTo>
                  <a:pt x="71627" y="448564"/>
                </a:lnTo>
                <a:lnTo>
                  <a:pt x="73585" y="448564"/>
                </a:lnTo>
                <a:lnTo>
                  <a:pt x="117855" y="372618"/>
                </a:lnTo>
                <a:lnTo>
                  <a:pt x="115823" y="364871"/>
                </a:lnTo>
                <a:lnTo>
                  <a:pt x="103758" y="357886"/>
                </a:lnTo>
                <a:close/>
              </a:path>
              <a:path w="118110" h="473710">
                <a:moveTo>
                  <a:pt x="58927" y="423363"/>
                </a:moveTo>
                <a:lnTo>
                  <a:pt x="48005" y="442087"/>
                </a:lnTo>
                <a:lnTo>
                  <a:pt x="69849" y="442087"/>
                </a:lnTo>
                <a:lnTo>
                  <a:pt x="58927" y="423363"/>
                </a:lnTo>
                <a:close/>
              </a:path>
              <a:path w="118110" h="473710">
                <a:moveTo>
                  <a:pt x="71627" y="401592"/>
                </a:moveTo>
                <a:lnTo>
                  <a:pt x="58927" y="423363"/>
                </a:lnTo>
                <a:lnTo>
                  <a:pt x="69849" y="442087"/>
                </a:lnTo>
                <a:lnTo>
                  <a:pt x="71627" y="442087"/>
                </a:lnTo>
                <a:lnTo>
                  <a:pt x="71627" y="401592"/>
                </a:lnTo>
                <a:close/>
              </a:path>
              <a:path w="118110" h="473710">
                <a:moveTo>
                  <a:pt x="71627" y="0"/>
                </a:moveTo>
                <a:lnTo>
                  <a:pt x="46227" y="0"/>
                </a:lnTo>
                <a:lnTo>
                  <a:pt x="46227" y="401592"/>
                </a:lnTo>
                <a:lnTo>
                  <a:pt x="58927" y="423363"/>
                </a:lnTo>
                <a:lnTo>
                  <a:pt x="71627" y="401592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75602" y="2498725"/>
            <a:ext cx="118110" cy="541655"/>
          </a:xfrm>
          <a:custGeom>
            <a:avLst/>
            <a:gdLst/>
            <a:ahLst/>
            <a:cxnLst/>
            <a:rect l="l" t="t" r="r" b="b"/>
            <a:pathLst>
              <a:path w="118109" h="541655">
                <a:moveTo>
                  <a:pt x="14096" y="425831"/>
                </a:moveTo>
                <a:lnTo>
                  <a:pt x="2031" y="432816"/>
                </a:lnTo>
                <a:lnTo>
                  <a:pt x="0" y="440563"/>
                </a:lnTo>
                <a:lnTo>
                  <a:pt x="58927" y="541655"/>
                </a:lnTo>
                <a:lnTo>
                  <a:pt x="73585" y="516509"/>
                </a:lnTo>
                <a:lnTo>
                  <a:pt x="46227" y="516509"/>
                </a:lnTo>
                <a:lnTo>
                  <a:pt x="46227" y="469537"/>
                </a:lnTo>
                <a:lnTo>
                  <a:pt x="25399" y="433831"/>
                </a:lnTo>
                <a:lnTo>
                  <a:pt x="21970" y="427863"/>
                </a:lnTo>
                <a:lnTo>
                  <a:pt x="14096" y="425831"/>
                </a:lnTo>
                <a:close/>
              </a:path>
              <a:path w="118109" h="541655">
                <a:moveTo>
                  <a:pt x="46227" y="469537"/>
                </a:moveTo>
                <a:lnTo>
                  <a:pt x="46227" y="516509"/>
                </a:lnTo>
                <a:lnTo>
                  <a:pt x="71627" y="516509"/>
                </a:lnTo>
                <a:lnTo>
                  <a:pt x="71627" y="510031"/>
                </a:lnTo>
                <a:lnTo>
                  <a:pt x="48005" y="510031"/>
                </a:lnTo>
                <a:lnTo>
                  <a:pt x="58927" y="491308"/>
                </a:lnTo>
                <a:lnTo>
                  <a:pt x="46227" y="469537"/>
                </a:lnTo>
                <a:close/>
              </a:path>
              <a:path w="118109" h="541655">
                <a:moveTo>
                  <a:pt x="103758" y="425831"/>
                </a:moveTo>
                <a:lnTo>
                  <a:pt x="95884" y="427863"/>
                </a:lnTo>
                <a:lnTo>
                  <a:pt x="92455" y="433831"/>
                </a:lnTo>
                <a:lnTo>
                  <a:pt x="71627" y="469537"/>
                </a:lnTo>
                <a:lnTo>
                  <a:pt x="71627" y="516509"/>
                </a:lnTo>
                <a:lnTo>
                  <a:pt x="73585" y="516509"/>
                </a:lnTo>
                <a:lnTo>
                  <a:pt x="117855" y="440563"/>
                </a:lnTo>
                <a:lnTo>
                  <a:pt x="115823" y="432816"/>
                </a:lnTo>
                <a:lnTo>
                  <a:pt x="103758" y="425831"/>
                </a:lnTo>
                <a:close/>
              </a:path>
              <a:path w="118109" h="541655">
                <a:moveTo>
                  <a:pt x="58927" y="491308"/>
                </a:moveTo>
                <a:lnTo>
                  <a:pt x="48005" y="510031"/>
                </a:lnTo>
                <a:lnTo>
                  <a:pt x="69849" y="510031"/>
                </a:lnTo>
                <a:lnTo>
                  <a:pt x="58927" y="491308"/>
                </a:lnTo>
                <a:close/>
              </a:path>
              <a:path w="118109" h="541655">
                <a:moveTo>
                  <a:pt x="71627" y="469537"/>
                </a:moveTo>
                <a:lnTo>
                  <a:pt x="58927" y="491308"/>
                </a:lnTo>
                <a:lnTo>
                  <a:pt x="69849" y="510031"/>
                </a:lnTo>
                <a:lnTo>
                  <a:pt x="71627" y="510031"/>
                </a:lnTo>
                <a:lnTo>
                  <a:pt x="71627" y="469537"/>
                </a:lnTo>
                <a:close/>
              </a:path>
              <a:path w="118109" h="541655">
                <a:moveTo>
                  <a:pt x="71627" y="0"/>
                </a:moveTo>
                <a:lnTo>
                  <a:pt x="46227" y="0"/>
                </a:lnTo>
                <a:lnTo>
                  <a:pt x="46227" y="469537"/>
                </a:lnTo>
                <a:lnTo>
                  <a:pt x="58927" y="491308"/>
                </a:lnTo>
                <a:lnTo>
                  <a:pt x="71627" y="469537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704" y="457200"/>
          <a:ext cx="9243060" cy="222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2001520"/>
                <a:gridCol w="1600835"/>
                <a:gridCol w="1715135"/>
                <a:gridCol w="1715135"/>
                <a:gridCol w="1428115"/>
              </a:tblGrid>
              <a:tr h="190500">
                <a:tc gridSpan="6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4.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TRACT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INFECTION (UTI)</a:t>
                      </a:r>
                      <a:r>
                        <a:rPr dirty="0" sz="11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07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115" marR="179070" indent="-228600">
                        <a:lnSpc>
                          <a:spcPct val="100899"/>
                        </a:lnSpc>
                        <a:spcBef>
                          <a:spcPts val="105"/>
                        </a:spcBef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(&gt;38°C)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patient that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≤</a:t>
                      </a:r>
                      <a:r>
                        <a:rPr dirty="0" sz="900" spc="-18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65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ts val="1065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Urgency*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Frequency*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Dysuria*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marR="488950" indent="-228600">
                        <a:lnSpc>
                          <a:spcPts val="1100"/>
                        </a:lnSpc>
                        <a:spcBef>
                          <a:spcPts val="70"/>
                        </a:spcBef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Suprapubic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ten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ts val="1075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120" i="1">
                          <a:latin typeface="Arial"/>
                          <a:cs typeface="Arial"/>
                        </a:rPr>
                        <a:t>CVA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pain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67945" indent="-228600">
                        <a:lnSpc>
                          <a:spcPct val="101299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u="sng" sz="9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event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179" y="3005963"/>
          <a:ext cx="8994775" cy="311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1943100"/>
                <a:gridCol w="1772285"/>
                <a:gridCol w="856614"/>
                <a:gridCol w="2811779"/>
              </a:tblGrid>
              <a:tr h="176530">
                <a:tc gridSpan="5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5.</a:t>
                      </a:r>
                      <a:r>
                        <a:rPr dirty="0" sz="1100" spc="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Did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UTI qualify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as a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event,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using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criteria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shown on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page </a:t>
                      </a:r>
                      <a:r>
                        <a:rPr dirty="0" sz="1100" spc="-30" b="1">
                          <a:latin typeface="Trebuchet MS"/>
                          <a:cs typeface="Trebuchet MS"/>
                        </a:rPr>
                        <a:t>3?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(begin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loop)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184785" indent="-113664">
                        <a:lnSpc>
                          <a:spcPct val="100000"/>
                        </a:lnSpc>
                        <a:spcBef>
                          <a:spcPts val="585"/>
                        </a:spcBef>
                        <a:buSzPct val="90000"/>
                        <a:buFont typeface="Wingdings"/>
                        <a:buChar char=""/>
                        <a:tabLst>
                          <a:tab pos="18542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#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dates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6.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2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repeat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timeframe.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1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0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(b) </a:t>
                      </a:r>
                      <a:r>
                        <a:rPr dirty="0" sz="10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8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reason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asymptomatic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pathogen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blood,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).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Loop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next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positive urine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culture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Episode.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more </a:t>
                      </a:r>
                      <a:r>
                        <a:rPr dirty="0" sz="1000" spc="-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positive urine </a:t>
                      </a:r>
                      <a:r>
                        <a:rPr dirty="0" sz="10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000" spc="-1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80"/>
                        </a:lnSpc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8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(date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FIRST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met)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80"/>
                        </a:lnSpc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#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80"/>
                        </a:lnSpc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  <a:tabLst>
                          <a:tab pos="280670" algn="l"/>
                          <a:tab pos="543560" algn="l"/>
                          <a:tab pos="8362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tabLst>
                          <a:tab pos="280670" algn="l"/>
                          <a:tab pos="544195" algn="l"/>
                          <a:tab pos="836294" algn="l"/>
                          <a:tab pos="1230630" algn="l"/>
                          <a:tab pos="1493520" algn="l"/>
                          <a:tab pos="178435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Second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  <a:tabLst>
                          <a:tab pos="280670" algn="l"/>
                          <a:tab pos="543560" algn="l"/>
                          <a:tab pos="8362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tabLst>
                          <a:tab pos="280670" algn="l"/>
                          <a:tab pos="544195" algn="l"/>
                          <a:tab pos="836294" algn="l"/>
                          <a:tab pos="1199515" algn="l"/>
                          <a:tab pos="1461770" algn="l"/>
                          <a:tab pos="175387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Third candidate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  <a:tabLst>
                          <a:tab pos="280670" algn="l"/>
                          <a:tab pos="543560" algn="l"/>
                          <a:tab pos="8362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tabLst>
                          <a:tab pos="280670" algn="l"/>
                          <a:tab pos="544195" algn="l"/>
                          <a:tab pos="836294" algn="l"/>
                          <a:tab pos="1199515" algn="l"/>
                          <a:tab pos="1461770" algn="l"/>
                          <a:tab pos="175387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1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90930">
                <a:tc gridSpan="5">
                  <a:txBody>
                    <a:bodyPr/>
                    <a:lstStyle/>
                    <a:p>
                      <a:pPr marL="103505">
                        <a:lnSpc>
                          <a:spcPts val="1170"/>
                        </a:lnSpc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1120" marR="7302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14-day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UTIs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reported.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applies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determinations.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14- 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RIT.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previous 14 day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RIT,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new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nor reported.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added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event.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just" marL="71120" marR="71120">
                        <a:lnSpc>
                          <a:spcPct val="101000"/>
                        </a:lnSpc>
                      </a:pP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Period (IWP):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Period is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defined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7-days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met. 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positive 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culture,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obtained, 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000" spc="-2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after.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00227" y="6449314"/>
            <a:ext cx="8985250" cy="177165"/>
          </a:xfrm>
          <a:prstGeom prst="rect">
            <a:avLst/>
          </a:prstGeom>
          <a:solidFill>
            <a:srgbClr val="66FFFF"/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97180">
              <a:lnSpc>
                <a:spcPts val="1275"/>
              </a:lnSpc>
            </a:pPr>
            <a:r>
              <a:rPr dirty="0" sz="1100" spc="-100" b="1">
                <a:latin typeface="Trebuchet MS"/>
                <a:cs typeface="Trebuchet MS"/>
              </a:rPr>
              <a:t>6.</a:t>
            </a:r>
            <a:r>
              <a:rPr dirty="0" sz="1100" spc="8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Was </a:t>
            </a:r>
            <a:r>
              <a:rPr dirty="0" sz="1100" spc="-60" b="1">
                <a:latin typeface="Trebuchet MS"/>
                <a:cs typeface="Trebuchet MS"/>
              </a:rPr>
              <a:t>UTI </a:t>
            </a:r>
            <a:r>
              <a:rPr dirty="0" sz="1100" spc="-65" b="1">
                <a:latin typeface="Trebuchet MS"/>
                <a:cs typeface="Trebuchet MS"/>
              </a:rPr>
              <a:t>Healthcare-Associated </a:t>
            </a:r>
            <a:r>
              <a:rPr dirty="0" sz="1100" spc="-60" b="1">
                <a:latin typeface="Trebuchet MS"/>
                <a:cs typeface="Trebuchet MS"/>
              </a:rPr>
              <a:t>(HAI), </a:t>
            </a:r>
            <a:r>
              <a:rPr dirty="0" sz="1100" spc="-65" b="1">
                <a:latin typeface="Trebuchet MS"/>
                <a:cs typeface="Trebuchet MS"/>
              </a:rPr>
              <a:t>Present </a:t>
            </a:r>
            <a:r>
              <a:rPr dirty="0" sz="1100" spc="-50" b="1">
                <a:latin typeface="Trebuchet MS"/>
                <a:cs typeface="Trebuchet MS"/>
              </a:rPr>
              <a:t>on Admission </a:t>
            </a:r>
            <a:r>
              <a:rPr dirty="0" sz="1100" spc="-65" b="1">
                <a:latin typeface="Trebuchet MS"/>
                <a:cs typeface="Trebuchet MS"/>
              </a:rPr>
              <a:t>(POA), </a:t>
            </a:r>
            <a:r>
              <a:rPr dirty="0" sz="1100" spc="-60" b="1">
                <a:latin typeface="Trebuchet MS"/>
                <a:cs typeface="Trebuchet MS"/>
              </a:rPr>
              <a:t>or </a:t>
            </a:r>
            <a:r>
              <a:rPr dirty="0" sz="1100" spc="-50" b="1">
                <a:latin typeface="Trebuchet MS"/>
                <a:cs typeface="Trebuchet MS"/>
              </a:rPr>
              <a:t>Neither?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227" y="6626047"/>
            <a:ext cx="8985250" cy="17843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97180">
              <a:lnSpc>
                <a:spcPts val="1290"/>
              </a:lnSpc>
            </a:pPr>
            <a:r>
              <a:rPr dirty="0" sz="1100" spc="-60">
                <a:latin typeface="Arial"/>
                <a:cs typeface="Arial"/>
              </a:rPr>
              <a:t>a.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Did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5">
                <a:latin typeface="Arial"/>
                <a:cs typeface="Arial"/>
              </a:rPr>
              <a:t>date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event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95">
                <a:latin typeface="Arial"/>
                <a:cs typeface="Arial"/>
              </a:rPr>
              <a:t>UTI </a:t>
            </a:r>
            <a:r>
              <a:rPr dirty="0" sz="1100" spc="-45">
                <a:latin typeface="Arial"/>
                <a:cs typeface="Arial"/>
              </a:rPr>
              <a:t>occur </a:t>
            </a:r>
            <a:r>
              <a:rPr dirty="0" sz="1100" spc="-30">
                <a:latin typeface="Arial"/>
                <a:cs typeface="Arial"/>
              </a:rPr>
              <a:t>during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30">
                <a:latin typeface="Arial"/>
                <a:cs typeface="Arial"/>
              </a:rPr>
              <a:t>period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5">
                <a:latin typeface="Arial"/>
                <a:cs typeface="Arial"/>
              </a:rPr>
              <a:t>2 </a:t>
            </a:r>
            <a:r>
              <a:rPr dirty="0" sz="1100" spc="-75">
                <a:latin typeface="Arial"/>
                <a:cs typeface="Arial"/>
              </a:rPr>
              <a:t>days </a:t>
            </a:r>
            <a:r>
              <a:rPr dirty="0" sz="1100" spc="-30">
                <a:latin typeface="Arial"/>
                <a:cs typeface="Arial"/>
              </a:rPr>
              <a:t>before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60">
                <a:latin typeface="Arial"/>
                <a:cs typeface="Arial"/>
              </a:rPr>
              <a:t>day </a:t>
            </a:r>
            <a:r>
              <a:rPr dirty="0" sz="1100" spc="-10">
                <a:latin typeface="Arial"/>
                <a:cs typeface="Arial"/>
              </a:rPr>
              <a:t>after </a:t>
            </a:r>
            <a:r>
              <a:rPr dirty="0" sz="1100" spc="-55">
                <a:latin typeface="Arial"/>
                <a:cs typeface="Arial"/>
              </a:rPr>
              <a:t>admission </a:t>
            </a:r>
            <a:r>
              <a:rPr dirty="0" sz="1100" spc="-30">
                <a:latin typeface="Arial"/>
                <a:cs typeface="Arial"/>
              </a:rPr>
              <a:t>(i.e., </a:t>
            </a:r>
            <a:r>
              <a:rPr dirty="0" sz="1100" spc="-110">
                <a:latin typeface="Arial"/>
                <a:cs typeface="Arial"/>
              </a:rPr>
              <a:t>POA)?  </a:t>
            </a:r>
            <a:r>
              <a:rPr dirty="0" sz="1100" spc="-65">
                <a:latin typeface="Arial"/>
                <a:cs typeface="Arial"/>
              </a:rPr>
              <a:t>(Select </a:t>
            </a:r>
            <a:r>
              <a:rPr dirty="0" sz="1100" spc="-40">
                <a:latin typeface="Arial"/>
                <a:cs typeface="Arial"/>
              </a:rPr>
              <a:t>one):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7179" y="457200"/>
          <a:ext cx="8994775" cy="624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  <a:gridCol w="342900"/>
                <a:gridCol w="7385050"/>
              </a:tblGrid>
              <a:tr h="176530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6.</a:t>
                      </a:r>
                      <a:r>
                        <a:rPr dirty="0" sz="1100" spc="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Healthcare-Associated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(HAI),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Present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on Admission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(POA),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Neither?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135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Note: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55575" indent="28575">
                        <a:lnSpc>
                          <a:spcPct val="102000"/>
                        </a:lnSpc>
                        <a:spcBef>
                          <a:spcPts val="15"/>
                        </a:spcBef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Event: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seven-day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window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period. 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documentation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patient-reported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signs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symptoms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chart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healthcare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professional (e.g.,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states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measured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&gt;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38.0°  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100.4°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F,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nursing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documents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arrival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hospital,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complains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dysuria).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POA;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document outcome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(c)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next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11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outside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665">
                <a:tc gridSpan="2">
                  <a:txBody>
                    <a:bodyPr/>
                    <a:lstStyle/>
                    <a:p>
                      <a:pPr marL="213360" indent="-14224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HAI.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0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7.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this HAI-UTI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CAUTI?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 gridSpan="3">
                  <a:txBody>
                    <a:bodyPr/>
                    <a:lstStyle/>
                    <a:p>
                      <a:pPr marL="528320" marR="158750" indent="-228600">
                        <a:lnSpc>
                          <a:spcPts val="1210"/>
                        </a:lnSpc>
                        <a:spcBef>
                          <a:spcPts val="5"/>
                        </a:spcBef>
                        <a:tabLst>
                          <a:tab pos="52832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a.	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&gt;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either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present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portion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event?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admitted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facility/ED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place,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considered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day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13360" indent="-14224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CAUTI;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8.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CAUTI;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document outcome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(d)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set.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next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100" spc="-229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0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8.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VALIDATION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LOCATION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(VL)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Location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Attribution</a:t>
                      </a:r>
                      <a:r>
                        <a:rPr dirty="0" sz="1000" spc="-2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(LOA)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1770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405"/>
                        </a:lnSpc>
                      </a:pPr>
                      <a:r>
                        <a:rPr dirty="0" sz="1200" spc="-65">
                          <a:latin typeface="Arial"/>
                          <a:cs typeface="Arial"/>
                        </a:rPr>
                        <a:t>a. 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Event*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event? 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No)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13360" indent="-14224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VL;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document outcome </a:t>
                      </a: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(e)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set.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57689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57689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229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 </a:t>
                      </a:r>
                      <a:r>
                        <a:rPr dirty="0" sz="1100" spc="-1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 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elements occurred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IWP.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528320" algn="l"/>
                        </a:tabLst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b.	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transferred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bedded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location,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Event?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No):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28600" indent="-157480">
                        <a:lnSpc>
                          <a:spcPts val="127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350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transferring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location**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Proceed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c.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28600" indent="-157480">
                        <a:lnSpc>
                          <a:spcPts val="127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(f)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  <a:tabLst>
                          <a:tab pos="528320" algn="l"/>
                        </a:tabLst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c.	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transferring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location**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(VL)?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28600" indent="-157480">
                        <a:lnSpc>
                          <a:spcPts val="127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(transferring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location; </a:t>
                      </a: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outcome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(f)</a:t>
                      </a:r>
                      <a:r>
                        <a:rPr dirty="0" sz="1100" spc="-20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8600" indent="-15748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(transferring location)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location;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(e)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</a:t>
                      </a:r>
                      <a:r>
                        <a:rPr dirty="0" sz="1100" spc="-1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3669665">
                        <a:lnSpc>
                          <a:spcPct val="101800"/>
                        </a:lnSpc>
                      </a:pP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set.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next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0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RIT. 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100" spc="-229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50">
                          <a:latin typeface="Arial"/>
                          <a:cs typeface="Arial"/>
                        </a:rPr>
                        <a:t>**If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transferred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once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/day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Event,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transferring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attribution.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7039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80042" y="3328150"/>
            <a:ext cx="1113155" cy="0"/>
          </a:xfrm>
          <a:custGeom>
            <a:avLst/>
            <a:gdLst/>
            <a:ahLst/>
            <a:cxnLst/>
            <a:rect l="l" t="t" r="r" b="b"/>
            <a:pathLst>
              <a:path w="1113154" h="0">
                <a:moveTo>
                  <a:pt x="0" y="0"/>
                </a:moveTo>
                <a:lnTo>
                  <a:pt x="1112829" y="0"/>
                </a:lnTo>
              </a:path>
            </a:pathLst>
          </a:custGeom>
          <a:ln w="9104">
            <a:solidFill>
              <a:srgbClr val="006E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69057" y="3498838"/>
            <a:ext cx="1113155" cy="0"/>
          </a:xfrm>
          <a:custGeom>
            <a:avLst/>
            <a:gdLst/>
            <a:ahLst/>
            <a:cxnLst/>
            <a:rect l="l" t="t" r="r" b="b"/>
            <a:pathLst>
              <a:path w="1113154" h="0">
                <a:moveTo>
                  <a:pt x="0" y="0"/>
                </a:moveTo>
                <a:lnTo>
                  <a:pt x="1112970" y="0"/>
                </a:lnTo>
              </a:path>
            </a:pathLst>
          </a:custGeom>
          <a:ln w="9104">
            <a:solidFill>
              <a:srgbClr val="006EB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3840" y="780287"/>
          <a:ext cx="9015730" cy="4588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585"/>
                <a:gridCol w="579120"/>
                <a:gridCol w="2578735"/>
                <a:gridCol w="5072380"/>
              </a:tblGrid>
              <a:tr h="190500">
                <a:tc gridSpan="4"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Outcome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2015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CAUTI</a:t>
                      </a:r>
                      <a:r>
                        <a:rPr dirty="0" sz="11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audit: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040">
                <a:tc>
                  <a:txBody>
                    <a:bodyPr/>
                    <a:lstStyle/>
                    <a:p>
                      <a:pPr marL="27305" marR="184150">
                        <a:lnSpc>
                          <a:spcPts val="121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UTI*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75565">
                        <a:lnSpc>
                          <a:spcPts val="121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tco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(a-g)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752475">
                        <a:lnSpc>
                          <a:spcPts val="1210"/>
                        </a:lnSpc>
                        <a:spcBef>
                          <a:spcPts val="25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Detail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outcomes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(b)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(g)  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(See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key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right)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431165" indent="-184150">
                        <a:lnSpc>
                          <a:spcPts val="1300"/>
                        </a:lnSpc>
                        <a:buAutoNum type="alphaLcParenBoth"/>
                        <a:tabLst>
                          <a:tab pos="431800" algn="l"/>
                        </a:tabLst>
                      </a:pP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9100" indent="-172085">
                        <a:lnSpc>
                          <a:spcPts val="1160"/>
                        </a:lnSpc>
                        <a:spcBef>
                          <a:spcPts val="25"/>
                        </a:spcBef>
                        <a:buAutoNum type="alphaLcParenBoth"/>
                        <a:tabLst>
                          <a:tab pos="419734" algn="l"/>
                        </a:tabLst>
                      </a:pPr>
                      <a:r>
                        <a:rPr dirty="0" sz="10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UTI;</a:t>
                      </a:r>
                      <a:r>
                        <a:rPr dirty="0" sz="10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reason: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ts val="1275"/>
                        </a:lnSpc>
                        <a:buSzPct val="110000"/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</a:tabLst>
                      </a:pP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Asymptomatic </a:t>
                      </a:r>
                      <a:r>
                        <a:rPr dirty="0" sz="10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0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pathogen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22275" indent="-175260">
                        <a:lnSpc>
                          <a:spcPts val="1315"/>
                        </a:lnSpc>
                        <a:buAutoNum type="alphaLcParenBoth"/>
                        <a:tabLst>
                          <a:tab pos="422909" algn="l"/>
                        </a:tabLst>
                      </a:pP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(not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7515" indent="-1905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arenBoth"/>
                        <a:tabLst>
                          <a:tab pos="438150" algn="l"/>
                        </a:tabLst>
                      </a:pPr>
                      <a:r>
                        <a:rPr dirty="0" sz="1100" spc="-8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33680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52730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indent="-18732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lphaLcParenBoth"/>
                        <a:tabLst>
                          <a:tab pos="434975" algn="l"/>
                        </a:tabLst>
                      </a:pP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26695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59715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981325" algn="l"/>
                        </a:tabLst>
                      </a:pP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07034" indent="-16002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arenBoth"/>
                        <a:tabLst>
                          <a:tab pos="407670" algn="l"/>
                        </a:tabLst>
                      </a:pP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320929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</a:tabLst>
                      </a:pP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3315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35380">
                <a:tc gridSpan="4">
                  <a:txBody>
                    <a:bodyPr/>
                    <a:lstStyle/>
                    <a:p>
                      <a:pPr marL="27305">
                        <a:lnSpc>
                          <a:spcPts val="129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Note: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*Report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UTIs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outside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There may be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UTIs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CAUTIs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single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care.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7305" marR="610235">
                        <a:lnSpc>
                          <a:spcPct val="102099"/>
                        </a:lnSpc>
                      </a:pP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4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5" b="1">
                          <a:latin typeface="Trebuchet MS"/>
                          <a:cs typeface="Trebuchet MS"/>
                        </a:rPr>
                        <a:t>tool</a:t>
                      </a:r>
                      <a:r>
                        <a:rPr dirty="0" sz="14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requires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episode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6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care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reviewed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only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until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65" b="1">
                          <a:latin typeface="Trebuchet MS"/>
                          <a:cs typeface="Trebuchet MS"/>
                        </a:rPr>
                        <a:t>Validation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Location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(VL)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CAUTI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60" b="1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found 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(outcome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40" b="1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14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above),</a:t>
                      </a:r>
                      <a:r>
                        <a:rPr dirty="0" sz="14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positive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urine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cultures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been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reviewed.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748030"/>
            <a:ext cx="3302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 b="1">
                <a:latin typeface="Trebuchet MS"/>
                <a:cs typeface="Trebuchet MS"/>
              </a:rPr>
              <a:t>2016 </a:t>
            </a:r>
            <a:r>
              <a:rPr dirty="0" sz="1400" spc="-80" b="1">
                <a:latin typeface="Trebuchet MS"/>
                <a:cs typeface="Trebuchet MS"/>
              </a:rPr>
              <a:t>CAUTI </a:t>
            </a:r>
            <a:r>
              <a:rPr dirty="0" sz="1400" spc="-45" b="1">
                <a:latin typeface="Trebuchet MS"/>
                <a:cs typeface="Trebuchet MS"/>
              </a:rPr>
              <a:t>Medical </a:t>
            </a:r>
            <a:r>
              <a:rPr dirty="0" sz="1400" spc="-85" b="1">
                <a:latin typeface="Trebuchet MS"/>
                <a:cs typeface="Trebuchet MS"/>
              </a:rPr>
              <a:t>Record </a:t>
            </a:r>
            <a:r>
              <a:rPr dirty="0" sz="1400" spc="-75" b="1">
                <a:latin typeface="Trebuchet MS"/>
                <a:cs typeface="Trebuchet MS"/>
              </a:rPr>
              <a:t>Abstraction</a:t>
            </a:r>
            <a:r>
              <a:rPr dirty="0" sz="1400" spc="-220" b="1">
                <a:latin typeface="Trebuchet MS"/>
                <a:cs typeface="Trebuchet MS"/>
              </a:rPr>
              <a:t> </a:t>
            </a:r>
            <a:r>
              <a:rPr dirty="0" sz="1400" spc="-60" b="1">
                <a:latin typeface="Trebuchet MS"/>
                <a:cs typeface="Trebuchet MS"/>
              </a:rPr>
              <a:t>tool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144777"/>
          <a:ext cx="8709660" cy="567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"/>
                <a:gridCol w="1772285"/>
                <a:gridCol w="441960"/>
                <a:gridCol w="353060"/>
                <a:gridCol w="180975"/>
                <a:gridCol w="273685"/>
                <a:gridCol w="523875"/>
                <a:gridCol w="555625"/>
                <a:gridCol w="238760"/>
                <a:gridCol w="1894839"/>
                <a:gridCol w="1506854"/>
              </a:tblGrid>
              <a:tr h="688340">
                <a:tc gridSpan="11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9.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IDENTIFIERS </a:t>
                      </a:r>
                      <a:r>
                        <a:rPr dirty="0" sz="1100" spc="-20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ABSTRACTED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dirty="0" sz="1100" spc="-1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528320" marR="705485">
                        <a:lnSpc>
                          <a:spcPct val="101800"/>
                        </a:lnSpc>
                      </a:pPr>
                      <a:r>
                        <a:rPr dirty="0" sz="1100" spc="-40" i="1">
                          <a:latin typeface="Arial"/>
                          <a:cs typeface="Arial"/>
                        </a:rPr>
                        <a:t>Fill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demographic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(white)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30" i="1"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complete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2,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questions.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Fill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 i="1">
                          <a:latin typeface="Arial"/>
                          <a:cs typeface="Arial"/>
                        </a:rPr>
                        <a:t>Tables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2a,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2b, </a:t>
                      </a:r>
                      <a:r>
                        <a:rPr dirty="0" sz="1100" spc="-60" i="1">
                          <a:latin typeface="Arial"/>
                          <a:cs typeface="Arial"/>
                        </a:rPr>
                        <a:t>2c,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1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 document  </a:t>
                      </a:r>
                      <a:r>
                        <a:rPr dirty="0" sz="1100" spc="-15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100" spc="-85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needed </a:t>
                      </a:r>
                      <a:r>
                        <a:rPr dirty="0" sz="11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5" i="1">
                          <a:latin typeface="Arial"/>
                          <a:cs typeface="Arial"/>
                        </a:rPr>
                        <a:t>answer</a:t>
                      </a:r>
                      <a:r>
                        <a:rPr dirty="0" sz="11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 i="1">
                          <a:latin typeface="Arial"/>
                          <a:cs typeface="Arial"/>
                        </a:rPr>
                        <a:t>questions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State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(NHSN)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orgID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): 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ACH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LTACH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CancerH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000" spc="-125">
                          <a:latin typeface="Arial"/>
                          <a:cs typeface="Arial"/>
                        </a:rPr>
                        <a:t>IRF 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  <a:tabLst>
                          <a:tab pos="978535" algn="l"/>
                          <a:tab pos="1217295" algn="l"/>
                          <a:tab pos="1481455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Audit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HICNO: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1755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DOB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62255" algn="l"/>
                          <a:tab pos="499745" algn="l"/>
                          <a:tab pos="765175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Reviewer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Initials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9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74295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spent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reviewing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1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(minutes):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1715770" algn="l"/>
                          <a:tab pos="1977389" algn="l"/>
                          <a:tab pos="226885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73025">
                        <a:lnSpc>
                          <a:spcPts val="1275"/>
                        </a:lnSpc>
                        <a:tabLst>
                          <a:tab pos="1685925" algn="l"/>
                          <a:tab pos="1948180" algn="l"/>
                          <a:tab pos="224028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5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10.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SCREENING QUESTIONS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(may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 answered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order)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8340">
                <a:tc grid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10">
                          <a:latin typeface="Arial"/>
                          <a:cs typeface="Arial"/>
                        </a:rPr>
                        <a:t>S1.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positive*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collected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after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30835">
                        <a:lnSpc>
                          <a:spcPct val="101800"/>
                        </a:lnSpc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(Day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physical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1)?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Proceed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 marR="311150">
                        <a:lnSpc>
                          <a:spcPct val="101800"/>
                        </a:lnSpc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No?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3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dirty="0" sz="11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9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VL</a:t>
                      </a:r>
                      <a:r>
                        <a:rPr dirty="0" sz="1100" spc="-114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CAUTI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 marR="78105">
                        <a:lnSpc>
                          <a:spcPct val="101699"/>
                        </a:lnSpc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complete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list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pathogens 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common 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commensals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provided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supporting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documents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sublink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website </a:t>
                      </a:r>
                      <a:r>
                        <a:rPr dirty="0" sz="1000" spc="-20" i="1">
                          <a:latin typeface="Arial"/>
                          <a:cs typeface="Arial"/>
                          <a:hlinkClick r:id="rId3"/>
                        </a:rPr>
                        <a:t>(htt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20" i="1">
                          <a:latin typeface="Arial"/>
                          <a:cs typeface="Arial"/>
                          <a:hlinkClick r:id="rId3"/>
                        </a:rPr>
                        <a:t>://www.cdc.gov/nhsn/acute-care-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hospital/cauti/index.html)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8975">
                <a:tc grid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10">
                          <a:latin typeface="Arial"/>
                          <a:cs typeface="Arial"/>
                        </a:rPr>
                        <a:t>S2.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cultures*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taken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ANY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35280">
                        <a:lnSpc>
                          <a:spcPts val="1350"/>
                        </a:lnSpc>
                        <a:spcBef>
                          <a:spcPts val="4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(VL)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stay,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of,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discharge?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Proceed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 marR="311150">
                        <a:lnSpc>
                          <a:spcPct val="101800"/>
                        </a:lnSpc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No?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3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dirty="0" sz="11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9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VL</a:t>
                      </a:r>
                      <a:r>
                        <a:rPr dirty="0" sz="1100" spc="-114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CAUTI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7070">
                <a:tc gridSpan="4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105">
                          <a:latin typeface="Arial"/>
                          <a:cs typeface="Arial"/>
                        </a:rPr>
                        <a:t>S3.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stay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time?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-&gt;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Proceed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2390" marR="311150">
                        <a:lnSpc>
                          <a:spcPct val="101800"/>
                        </a:lnSpc>
                        <a:buChar char="□"/>
                        <a:tabLst>
                          <a:tab pos="189865" algn="l"/>
                        </a:tabLst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No?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-&gt;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3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Not </a:t>
                      </a:r>
                      <a:r>
                        <a:rPr dirty="0" sz="11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dirty="0" sz="11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candidate </a:t>
                      </a:r>
                      <a:r>
                        <a:rPr dirty="0" sz="1100" spc="-9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VL</a:t>
                      </a:r>
                      <a:r>
                        <a:rPr dirty="0" sz="1100" spc="-114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CAUTI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0990">
                <a:tc gridSpan="9">
                  <a:txBody>
                    <a:bodyPr/>
                    <a:lstStyle/>
                    <a:p>
                      <a:pPr marL="71120">
                        <a:lnSpc>
                          <a:spcPts val="118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 screening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questions: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CAUTI.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6835" indent="-228600">
                        <a:lnSpc>
                          <a:spcPct val="101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qualifying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cultures collected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Table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(?)the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Positive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Cultures,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indicate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validation location</a:t>
                      </a:r>
                      <a:r>
                        <a:rPr dirty="0" sz="10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(VL).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28320" marR="72390" indent="-228600">
                        <a:lnSpc>
                          <a:spcPct val="1014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presence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(Table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2b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page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2),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50" i="1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supportive 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evidence,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(Positive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Tables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Symptoms Tables)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needed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each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sequentially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UTI.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was 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HAI,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CAUTI,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whether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validation  location.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found below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0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Laboratory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Cultures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45008"/>
          <a:ext cx="8709660" cy="647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/>
                <a:gridCol w="300355"/>
                <a:gridCol w="588645"/>
                <a:gridCol w="440690"/>
                <a:gridCol w="93344"/>
                <a:gridCol w="925830"/>
                <a:gridCol w="153035"/>
                <a:gridCol w="651510"/>
                <a:gridCol w="1093470"/>
                <a:gridCol w="200660"/>
                <a:gridCol w="3529965"/>
              </a:tblGrid>
              <a:tr h="53340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*Positive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31746" sz="1050" spc="-75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CFU/ml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fewer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organisms,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which must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bacterium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least 10</a:t>
                      </a:r>
                      <a:r>
                        <a:rPr dirty="0" baseline="31746" sz="1050" spc="-67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CFU/ml. </a:t>
                      </a:r>
                      <a:r>
                        <a:rPr dirty="0" sz="1100" spc="-125">
                          <a:latin typeface="Arial"/>
                          <a:cs typeface="Arial"/>
                        </a:rPr>
                        <a:t>DO NOT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species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classified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“mixed”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flora;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cannot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criteria.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Exclude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only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yeast,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mold,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dimorphic fungi,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parasites.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1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7777" sz="1200" spc="-75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=100,000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59155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314960">
                        <a:lnSpc>
                          <a:spcPct val="10180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cultures*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sequentially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“Locations” below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(Table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2b),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indicate which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“VL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cultures”,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defined 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stays,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discharge.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evaluated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for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79375">
                        <a:lnSpc>
                          <a:spcPct val="10180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possible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CAUTI.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(Non 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may also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important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establish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onset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Repeat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(RIT)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 location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attribution.)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0">
                          <a:latin typeface="Arial"/>
                          <a:cs typeface="Arial"/>
                        </a:rPr>
                        <a:t>Columns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3,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4,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(in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red)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optional,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validators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may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prefer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these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columns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organize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investigation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105" b="1"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Urine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Cultures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Candidate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0">
                          <a:latin typeface="Arial"/>
                          <a:cs typeface="Arial"/>
                        </a:rPr>
                        <a:t>UC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Collection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UC?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before?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CFU/ml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(≥10</a:t>
                      </a:r>
                      <a:r>
                        <a:rPr dirty="0" baseline="31746" sz="1050" spc="-7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Organism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7945" marR="413384">
                        <a:lnSpc>
                          <a:spcPct val="1018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spec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es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(maximum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Matched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organism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IWP?**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r" marR="31750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048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Y/N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(sx)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1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</a:pPr>
                      <a:r>
                        <a:rPr dirty="0" sz="1000" spc="50" i="1">
                          <a:latin typeface="Arial"/>
                          <a:cs typeface="Arial"/>
                        </a:rPr>
                        <a:t>**If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colony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high </a:t>
                      </a:r>
                      <a:r>
                        <a:rPr dirty="0" sz="1000" spc="-75" i="1">
                          <a:latin typeface="Trebuchet MS"/>
                          <a:cs typeface="Trebuchet MS"/>
                        </a:rPr>
                        <a:t>(CFU/ml </a:t>
                      </a:r>
                      <a:r>
                        <a:rPr dirty="0" sz="1000" spc="-30" i="1">
                          <a:latin typeface="Trebuchet MS"/>
                          <a:cs typeface="Trebuchet MS"/>
                        </a:rPr>
                        <a:t>≥10</a:t>
                      </a:r>
                      <a:r>
                        <a:rPr dirty="0" baseline="29914" sz="975" spc="-44" i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),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circle </a:t>
                      </a:r>
                      <a:r>
                        <a:rPr dirty="0" sz="1000" spc="-185" i="1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document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organism(s) </a:t>
                      </a:r>
                      <a:r>
                        <a:rPr dirty="0" sz="1000" spc="-55" i="1">
                          <a:latin typeface="Trebuchet MS"/>
                          <a:cs typeface="Trebuchet MS"/>
                        </a:rPr>
                        <a:t>isolated 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dirty="0" sz="1000" spc="-6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“positive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cultures” Table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2d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below;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000" spc="-45" i="1">
                          <a:latin typeface="Trebuchet MS"/>
                          <a:cs typeface="Trebuchet MS"/>
                        </a:rPr>
                        <a:t>symptoms </a:t>
                      </a:r>
                      <a:r>
                        <a:rPr dirty="0" sz="1000" spc="-75" i="1">
                          <a:latin typeface="Trebuchet MS"/>
                          <a:cs typeface="Trebuchet MS"/>
                        </a:rPr>
                        <a:t>(“sx”) </a:t>
                      </a:r>
                      <a:r>
                        <a:rPr dirty="0" sz="1000" spc="-60" i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000" spc="-50" i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(IWP)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circle</a:t>
                      </a:r>
                      <a:r>
                        <a:rPr dirty="0" sz="1000" spc="-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2a.</a:t>
                      </a:r>
                      <a:r>
                        <a:rPr dirty="0" sz="1100" spc="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Locations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dates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episode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chronologically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indicate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being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validated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CAUTI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circling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45" i="1">
                          <a:latin typeface="Arial"/>
                          <a:cs typeface="Arial"/>
                        </a:rPr>
                        <a:t>(VL=validation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location).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Facility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Admit/Transfer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Discharge/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1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OUT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(include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ED)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(VL)?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279400" algn="l"/>
                          <a:tab pos="542925" algn="l"/>
                          <a:tab pos="83502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275"/>
                        </a:lnSpc>
                        <a:tabLst>
                          <a:tab pos="208279" algn="l"/>
                          <a:tab pos="471170" algn="l"/>
                          <a:tab pos="76390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310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 gridSpan="11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2b.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Foley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Catheters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895" y="9325609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36880"/>
            <a:ext cx="5948045" cy="8552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External </a:t>
            </a:r>
            <a:r>
              <a:rPr dirty="0" sz="1100" spc="-35">
                <a:latin typeface="Arial"/>
                <a:cs typeface="Arial"/>
              </a:rPr>
              <a:t>Validation </a:t>
            </a:r>
            <a:r>
              <a:rPr dirty="0" sz="1100" spc="-65">
                <a:latin typeface="Arial"/>
                <a:cs typeface="Arial"/>
              </a:rPr>
              <a:t>Guidance </a:t>
            </a:r>
            <a:r>
              <a:rPr dirty="0" sz="1100" spc="-55">
                <a:latin typeface="Arial"/>
                <a:cs typeface="Arial"/>
              </a:rPr>
              <a:t>and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Toolkit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Chapter </a:t>
            </a:r>
            <a:r>
              <a:rPr dirty="0" sz="1600" spc="10" b="1">
                <a:solidFill>
                  <a:srgbClr val="4F81BC"/>
                </a:solidFill>
                <a:latin typeface="Georgia"/>
                <a:cs typeface="Georgia"/>
              </a:rPr>
              <a:t>1: </a:t>
            </a:r>
            <a:r>
              <a:rPr dirty="0" sz="1600" spc="-100" b="1">
                <a:solidFill>
                  <a:srgbClr val="4F81BC"/>
                </a:solidFill>
                <a:latin typeface="Georgia"/>
                <a:cs typeface="Georgia"/>
              </a:rPr>
              <a:t>Overview </a:t>
            </a:r>
            <a:r>
              <a:rPr dirty="0" sz="1600" spc="-125" b="1">
                <a:solidFill>
                  <a:srgbClr val="4F81BC"/>
                </a:solidFill>
                <a:latin typeface="Georgia"/>
                <a:cs typeface="Georgia"/>
              </a:rPr>
              <a:t>and </a:t>
            </a:r>
            <a:r>
              <a:rPr dirty="0" sz="1600" spc="-45" b="1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114" b="1">
                <a:solidFill>
                  <a:srgbClr val="4F81BC"/>
                </a:solidFill>
                <a:latin typeface="Georgia"/>
                <a:cs typeface="Georgia"/>
              </a:rPr>
              <a:t>Validation</a:t>
            </a:r>
            <a:r>
              <a:rPr dirty="0" sz="1600" spc="75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120" b="1">
                <a:solidFill>
                  <a:srgbClr val="4F81BC"/>
                </a:solidFill>
                <a:latin typeface="Georgia"/>
                <a:cs typeface="Georgia"/>
              </a:rPr>
              <a:t>Standards</a:t>
            </a:r>
            <a:endParaRPr sz="1600">
              <a:latin typeface="Georgia"/>
              <a:cs typeface="Georgia"/>
            </a:endParaRPr>
          </a:p>
          <a:p>
            <a:pPr marL="12700" marR="31115">
              <a:lnSpc>
                <a:spcPct val="117300"/>
              </a:lnSpc>
              <a:spcBef>
                <a:spcPts val="1400"/>
              </a:spcBef>
            </a:pPr>
            <a:r>
              <a:rPr dirty="0" sz="1100" spc="-30">
                <a:latin typeface="Arial"/>
                <a:cs typeface="Arial"/>
              </a:rPr>
              <a:t>Validation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defined </a:t>
            </a:r>
            <a:r>
              <a:rPr dirty="0" sz="1100" spc="-110">
                <a:latin typeface="Arial"/>
                <a:cs typeface="Arial"/>
              </a:rPr>
              <a:t>as </a:t>
            </a:r>
            <a:r>
              <a:rPr dirty="0" sz="1100" spc="-30">
                <a:latin typeface="Arial"/>
                <a:cs typeface="Arial"/>
              </a:rPr>
              <a:t>confirming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60">
                <a:latin typeface="Arial"/>
                <a:cs typeface="Arial"/>
              </a:rPr>
              <a:t>assuring </a:t>
            </a:r>
            <a:r>
              <a:rPr dirty="0" sz="1100" spc="-5">
                <a:latin typeface="Arial"/>
                <a:cs typeface="Arial"/>
              </a:rPr>
              <a:t>that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meet pre-determined </a:t>
            </a:r>
            <a:r>
              <a:rPr dirty="0" sz="1100" spc="-45">
                <a:latin typeface="Arial"/>
                <a:cs typeface="Arial"/>
              </a:rPr>
              <a:t>specifications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15">
                <a:latin typeface="Arial"/>
                <a:cs typeface="Arial"/>
              </a:rPr>
              <a:t>attributes.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45">
                <a:latin typeface="Arial"/>
                <a:cs typeface="Arial"/>
              </a:rPr>
              <a:t>should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 spc="-45">
                <a:latin typeface="Arial"/>
                <a:cs typeface="Arial"/>
              </a:rPr>
              <a:t>high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three </a:t>
            </a:r>
            <a:r>
              <a:rPr dirty="0" sz="1100" spc="-50">
                <a:latin typeface="Arial"/>
                <a:cs typeface="Arial"/>
              </a:rPr>
              <a:t>domains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0">
                <a:latin typeface="Arial"/>
                <a:cs typeface="Arial"/>
              </a:rPr>
              <a:t>healthcare-  </a:t>
            </a:r>
            <a:r>
              <a:rPr dirty="0" sz="1100" spc="-60">
                <a:latin typeface="Arial"/>
                <a:cs typeface="Arial"/>
              </a:rPr>
              <a:t>associated </a:t>
            </a:r>
            <a:r>
              <a:rPr dirty="0" sz="1100" spc="-30">
                <a:latin typeface="Arial"/>
                <a:cs typeface="Arial"/>
              </a:rPr>
              <a:t>infections </a:t>
            </a:r>
            <a:r>
              <a:rPr dirty="0" sz="1100" spc="-70">
                <a:latin typeface="Arial"/>
                <a:cs typeface="Arial"/>
              </a:rPr>
              <a:t>(HAIs): </a:t>
            </a:r>
            <a:r>
              <a:rPr dirty="0" sz="1100" spc="-35">
                <a:latin typeface="Arial"/>
                <a:cs typeface="Arial"/>
              </a:rPr>
              <a:t>denominators, numerators,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-30">
                <a:latin typeface="Arial"/>
                <a:cs typeface="Arial"/>
              </a:rPr>
              <a:t>adjustment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variables.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20" b="1">
                <a:solidFill>
                  <a:srgbClr val="4F81BC"/>
                </a:solidFill>
                <a:latin typeface="Georgia"/>
                <a:cs typeface="Georgia"/>
              </a:rPr>
              <a:t>Why</a:t>
            </a:r>
            <a:r>
              <a:rPr dirty="0" sz="1200" spc="-50" b="1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200" spc="-80" b="1">
                <a:solidFill>
                  <a:srgbClr val="4F81BC"/>
                </a:solidFill>
                <a:latin typeface="Georgia"/>
                <a:cs typeface="Georgia"/>
              </a:rPr>
              <a:t>Validate?</a:t>
            </a:r>
            <a:endParaRPr sz="1200">
              <a:latin typeface="Georgia"/>
              <a:cs typeface="Georgia"/>
            </a:endParaRPr>
          </a:p>
          <a:p>
            <a:pPr marL="12700" marR="23495">
              <a:lnSpc>
                <a:spcPts val="1550"/>
              </a:lnSpc>
              <a:spcBef>
                <a:spcPts val="35"/>
              </a:spcBef>
            </a:pP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70">
                <a:latin typeface="Arial"/>
                <a:cs typeface="Arial"/>
              </a:rPr>
              <a:t>was </a:t>
            </a:r>
            <a:r>
              <a:rPr dirty="0" sz="1100" spc="-50">
                <a:latin typeface="Arial"/>
                <a:cs typeface="Arial"/>
              </a:rPr>
              <a:t>launched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voluntary, confidential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60">
                <a:latin typeface="Arial"/>
                <a:cs typeface="Arial"/>
              </a:rPr>
              <a:t>system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45">
                <a:latin typeface="Arial"/>
                <a:cs typeface="Arial"/>
              </a:rPr>
              <a:t>hospitals </a:t>
            </a:r>
            <a:r>
              <a:rPr dirty="0" sz="1100" spc="-40">
                <a:latin typeface="Arial"/>
                <a:cs typeface="Arial"/>
              </a:rPr>
              <a:t>conducting  </a:t>
            </a:r>
            <a:r>
              <a:rPr dirty="0" sz="1100" spc="-45">
                <a:latin typeface="Arial"/>
                <a:cs typeface="Arial"/>
              </a:rPr>
              <a:t>surveillance, </a:t>
            </a:r>
            <a:r>
              <a:rPr dirty="0" sz="1100" spc="-50">
                <a:latin typeface="Arial"/>
                <a:cs typeface="Arial"/>
              </a:rPr>
              <a:t>benchmarking, and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30">
                <a:latin typeface="Arial"/>
                <a:cs typeface="Arial"/>
              </a:rPr>
              <a:t>improvement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0">
                <a:latin typeface="Arial"/>
                <a:cs typeface="Arial"/>
              </a:rPr>
              <a:t>HAIs. </a:t>
            </a:r>
            <a:r>
              <a:rPr dirty="0" sz="1100" spc="-85">
                <a:latin typeface="Arial"/>
                <a:cs typeface="Arial"/>
              </a:rPr>
              <a:t>Since </a:t>
            </a:r>
            <a:r>
              <a:rPr dirty="0" sz="1100" spc="-55">
                <a:latin typeface="Arial"/>
                <a:cs typeface="Arial"/>
              </a:rPr>
              <a:t>2006, </a:t>
            </a:r>
            <a:r>
              <a:rPr dirty="0" sz="1100" spc="-130">
                <a:latin typeface="Arial"/>
                <a:cs typeface="Arial"/>
              </a:rPr>
              <a:t>NHSN 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60">
                <a:latin typeface="Arial"/>
                <a:cs typeface="Arial"/>
              </a:rPr>
              <a:t>also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been</a:t>
            </a:r>
            <a:endParaRPr sz="1100">
              <a:latin typeface="Arial"/>
              <a:cs typeface="Arial"/>
            </a:endParaRPr>
          </a:p>
          <a:p>
            <a:pPr marL="12700" marR="23495">
              <a:lnSpc>
                <a:spcPts val="1540"/>
              </a:lnSpc>
              <a:spcBef>
                <a:spcPts val="5"/>
              </a:spcBef>
            </a:pP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federal </a:t>
            </a:r>
            <a:r>
              <a:rPr dirty="0" sz="1100" spc="-70">
                <a:latin typeface="Arial"/>
                <a:cs typeface="Arial"/>
              </a:rPr>
              <a:t>agencies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public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55">
                <a:latin typeface="Arial"/>
                <a:cs typeface="Arial"/>
              </a:rPr>
              <a:t>purposes and </a:t>
            </a:r>
            <a:r>
              <a:rPr dirty="0" sz="1100" spc="-45">
                <a:latin typeface="Arial"/>
                <a:cs typeface="Arial"/>
              </a:rPr>
              <a:t>increasingly are </a:t>
            </a:r>
            <a:r>
              <a:rPr dirty="0" sz="1100" spc="-65">
                <a:latin typeface="Arial"/>
                <a:cs typeface="Arial"/>
              </a:rPr>
              <a:t>used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incentivize  </a:t>
            </a:r>
            <a:r>
              <a:rPr dirty="0" sz="1100" spc="-20">
                <a:latin typeface="Arial"/>
                <a:cs typeface="Arial"/>
              </a:rPr>
              <a:t>quality </a:t>
            </a:r>
            <a:r>
              <a:rPr dirty="0" sz="1100" spc="-30">
                <a:latin typeface="Arial"/>
                <a:cs typeface="Arial"/>
              </a:rPr>
              <a:t>improvement </a:t>
            </a:r>
            <a:r>
              <a:rPr dirty="0" sz="1100" spc="-25">
                <a:latin typeface="Arial"/>
                <a:cs typeface="Arial"/>
              </a:rPr>
              <a:t>through </a:t>
            </a:r>
            <a:r>
              <a:rPr dirty="0" sz="1100" spc="-40">
                <a:latin typeface="Arial"/>
                <a:cs typeface="Arial"/>
              </a:rPr>
              <a:t>payment </a:t>
            </a:r>
            <a:r>
              <a:rPr dirty="0" sz="1100" spc="-60">
                <a:latin typeface="Arial"/>
                <a:cs typeface="Arial"/>
              </a:rPr>
              <a:t>mechanisms. </a:t>
            </a:r>
            <a:r>
              <a:rPr dirty="0" sz="1100" spc="-90">
                <a:latin typeface="Arial"/>
                <a:cs typeface="Arial"/>
              </a:rPr>
              <a:t>These </a:t>
            </a:r>
            <a:r>
              <a:rPr dirty="0" sz="1100" spc="-40">
                <a:latin typeface="Arial"/>
                <a:cs typeface="Arial"/>
              </a:rPr>
              <a:t>new </a:t>
            </a:r>
            <a:r>
              <a:rPr dirty="0" sz="1100" spc="-90">
                <a:latin typeface="Arial"/>
                <a:cs typeface="Arial"/>
              </a:rPr>
              <a:t>uses </a:t>
            </a:r>
            <a:r>
              <a:rPr dirty="0" sz="1100" spc="-65">
                <a:latin typeface="Arial"/>
                <a:cs typeface="Arial"/>
              </a:rPr>
              <a:t>have </a:t>
            </a:r>
            <a:r>
              <a:rPr dirty="0" sz="1100" spc="-40">
                <a:latin typeface="Arial"/>
                <a:cs typeface="Arial"/>
              </a:rPr>
              <a:t>heightened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importance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completeness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accuracy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Hospital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boards, </a:t>
            </a:r>
            <a:r>
              <a:rPr dirty="0" sz="1100" spc="-30">
                <a:latin typeface="Arial"/>
                <a:cs typeface="Arial"/>
              </a:rPr>
              <a:t>administrators,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clinical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leadership</a:t>
            </a:r>
            <a:endParaRPr sz="1100">
              <a:latin typeface="Arial"/>
              <a:cs typeface="Arial"/>
            </a:endParaRPr>
          </a:p>
          <a:p>
            <a:pPr marL="12700" marR="25400">
              <a:lnSpc>
                <a:spcPct val="116900"/>
              </a:lnSpc>
              <a:spcBef>
                <a:spcPts val="5"/>
              </a:spcBef>
            </a:pPr>
            <a:r>
              <a:rPr dirty="0" sz="1100" spc="-50">
                <a:latin typeface="Arial"/>
                <a:cs typeface="Arial"/>
              </a:rPr>
              <a:t>need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trust their </a:t>
            </a:r>
            <a:r>
              <a:rPr dirty="0" sz="1100" spc="-25">
                <a:latin typeface="Arial"/>
                <a:cs typeface="Arial"/>
              </a:rPr>
              <a:t>own facility’s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5">
                <a:latin typeface="Arial"/>
                <a:cs typeface="Arial"/>
              </a:rPr>
              <a:t>assess </a:t>
            </a:r>
            <a:r>
              <a:rPr dirty="0" sz="1100" spc="-35">
                <a:latin typeface="Arial"/>
                <a:cs typeface="Arial"/>
              </a:rPr>
              <a:t>performance, </a:t>
            </a:r>
            <a:r>
              <a:rPr dirty="0" sz="1100" spc="-70">
                <a:latin typeface="Arial"/>
                <a:cs typeface="Arial"/>
              </a:rPr>
              <a:t>manage change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30">
                <a:latin typeface="Arial"/>
                <a:cs typeface="Arial"/>
              </a:rPr>
              <a:t>facilities,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30">
                <a:latin typeface="Arial"/>
                <a:cs typeface="Arial"/>
              </a:rPr>
              <a:t>know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5">
                <a:latin typeface="Arial"/>
                <a:cs typeface="Arial"/>
              </a:rPr>
              <a:t>other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50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held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80">
                <a:latin typeface="Arial"/>
                <a:cs typeface="Arial"/>
              </a:rPr>
              <a:t>same </a:t>
            </a:r>
            <a:r>
              <a:rPr dirty="0" sz="1100" spc="-45">
                <a:latin typeface="Arial"/>
                <a:cs typeface="Arial"/>
              </a:rPr>
              <a:t>high </a:t>
            </a:r>
            <a:r>
              <a:rPr dirty="0" sz="1100" spc="-50">
                <a:latin typeface="Arial"/>
                <a:cs typeface="Arial"/>
              </a:rPr>
              <a:t>standards </a:t>
            </a:r>
            <a:r>
              <a:rPr dirty="0" sz="1100" spc="-35">
                <a:latin typeface="Arial"/>
                <a:cs typeface="Arial"/>
              </a:rPr>
              <a:t>when </a:t>
            </a:r>
            <a:r>
              <a:rPr dirty="0" sz="1100" spc="-20">
                <a:latin typeface="Arial"/>
                <a:cs typeface="Arial"/>
              </a:rPr>
              <a:t>reporting. </a:t>
            </a:r>
            <a:r>
              <a:rPr dirty="0" sz="1100" spc="-75">
                <a:latin typeface="Arial"/>
                <a:cs typeface="Arial"/>
              </a:rPr>
              <a:t>Consumers </a:t>
            </a:r>
            <a:r>
              <a:rPr dirty="0" sz="1100" spc="-65">
                <a:latin typeface="Arial"/>
                <a:cs typeface="Arial"/>
              </a:rPr>
              <a:t>seeking </a:t>
            </a:r>
            <a:r>
              <a:rPr dirty="0" sz="1100" spc="15">
                <a:latin typeface="Arial"/>
                <a:cs typeface="Arial"/>
              </a:rPr>
              <a:t>to  </a:t>
            </a:r>
            <a:r>
              <a:rPr dirty="0" sz="1100" spc="-65">
                <a:latin typeface="Arial"/>
                <a:cs typeface="Arial"/>
              </a:rPr>
              <a:t>make </a:t>
            </a:r>
            <a:r>
              <a:rPr dirty="0" sz="1100" spc="-25">
                <a:latin typeface="Arial"/>
                <a:cs typeface="Arial"/>
              </a:rPr>
              <a:t>informed </a:t>
            </a:r>
            <a:r>
              <a:rPr dirty="0" sz="1100" spc="-60">
                <a:latin typeface="Arial"/>
                <a:cs typeface="Arial"/>
              </a:rPr>
              <a:t>decisions </a:t>
            </a:r>
            <a:r>
              <a:rPr dirty="0" sz="1100" spc="-30">
                <a:latin typeface="Arial"/>
                <a:cs typeface="Arial"/>
              </a:rPr>
              <a:t>about </a:t>
            </a:r>
            <a:r>
              <a:rPr dirty="0" sz="1100" spc="-5">
                <a:latin typeface="Arial"/>
                <a:cs typeface="Arial"/>
              </a:rPr>
              <a:t>their </a:t>
            </a:r>
            <a:r>
              <a:rPr dirty="0" sz="1100" spc="-45">
                <a:latin typeface="Arial"/>
                <a:cs typeface="Arial"/>
              </a:rPr>
              <a:t>healthcare </a:t>
            </a:r>
            <a:r>
              <a:rPr dirty="0" sz="1100" spc="-50">
                <a:latin typeface="Arial"/>
                <a:cs typeface="Arial"/>
              </a:rPr>
              <a:t>expect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30">
                <a:latin typeface="Arial"/>
                <a:cs typeface="Arial"/>
              </a:rPr>
              <a:t>publicly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valid. </a:t>
            </a:r>
            <a:r>
              <a:rPr dirty="0" sz="1100" spc="-90">
                <a:latin typeface="Arial"/>
                <a:cs typeface="Arial"/>
              </a:rPr>
              <a:t>These  </a:t>
            </a:r>
            <a:r>
              <a:rPr dirty="0" sz="1100" spc="-30">
                <a:latin typeface="Arial"/>
                <a:cs typeface="Arial"/>
              </a:rPr>
              <a:t>requirements </a:t>
            </a:r>
            <a:r>
              <a:rPr dirty="0" sz="1100" spc="-50">
                <a:latin typeface="Arial"/>
                <a:cs typeface="Arial"/>
              </a:rPr>
              <a:t>are challenging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25">
                <a:latin typeface="Arial"/>
                <a:cs typeface="Arial"/>
              </a:rPr>
              <a:t>definitions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50">
                <a:latin typeface="Arial"/>
                <a:cs typeface="Arial"/>
              </a:rPr>
              <a:t>complex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35">
                <a:latin typeface="Arial"/>
                <a:cs typeface="Arial"/>
              </a:rPr>
              <a:t>involve tracking </a:t>
            </a:r>
            <a:r>
              <a:rPr dirty="0" sz="1100" spc="-50">
                <a:latin typeface="Arial"/>
                <a:cs typeface="Arial"/>
              </a:rPr>
              <a:t>and  </a:t>
            </a:r>
            <a:r>
              <a:rPr dirty="0" sz="1100" spc="-30">
                <a:latin typeface="Arial"/>
                <a:cs typeface="Arial"/>
              </a:rPr>
              <a:t>linking </a:t>
            </a:r>
            <a:r>
              <a:rPr dirty="0" sz="1100" spc="-15">
                <a:latin typeface="Arial"/>
                <a:cs typeface="Arial"/>
              </a:rPr>
              <a:t>information from multiple </a:t>
            </a:r>
            <a:r>
              <a:rPr dirty="0" sz="1100" spc="-30">
                <a:latin typeface="Arial"/>
                <a:cs typeface="Arial"/>
              </a:rPr>
              <a:t>hospital </a:t>
            </a:r>
            <a:r>
              <a:rPr dirty="0" sz="1100" spc="-15">
                <a:latin typeface="Arial"/>
                <a:cs typeface="Arial"/>
              </a:rPr>
              <a:t>information </a:t>
            </a:r>
            <a:r>
              <a:rPr dirty="0" sz="1100" spc="-70">
                <a:latin typeface="Arial"/>
                <a:cs typeface="Arial"/>
              </a:rPr>
              <a:t>systems </a:t>
            </a:r>
            <a:r>
              <a:rPr dirty="0" sz="1100" spc="-50">
                <a:latin typeface="Arial"/>
                <a:cs typeface="Arial"/>
              </a:rPr>
              <a:t>(e.g., </a:t>
            </a:r>
            <a:r>
              <a:rPr dirty="0" sz="1100" spc="-25">
                <a:latin typeface="Arial"/>
                <a:cs typeface="Arial"/>
              </a:rPr>
              <a:t>laboratory,</a:t>
            </a:r>
            <a:r>
              <a:rPr dirty="0" sz="1100" spc="-229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admissions,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clinical  </a:t>
            </a:r>
            <a:r>
              <a:rPr dirty="0" sz="1100" spc="-30">
                <a:latin typeface="Arial"/>
                <a:cs typeface="Arial"/>
              </a:rPr>
              <a:t>data); coordinated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30">
                <a:latin typeface="Arial"/>
                <a:cs typeface="Arial"/>
              </a:rPr>
              <a:t>collection, </a:t>
            </a:r>
            <a:r>
              <a:rPr dirty="0" sz="1100" spc="-10">
                <a:latin typeface="Arial"/>
                <a:cs typeface="Arial"/>
              </a:rPr>
              <a:t>interpretation,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15">
                <a:latin typeface="Arial"/>
                <a:cs typeface="Arial"/>
              </a:rPr>
              <a:t>entry </a:t>
            </a:r>
            <a:r>
              <a:rPr dirty="0" sz="1100" spc="-45">
                <a:latin typeface="Arial"/>
                <a:cs typeface="Arial"/>
              </a:rPr>
              <a:t>by </a:t>
            </a:r>
            <a:r>
              <a:rPr dirty="0" sz="1100" spc="-10">
                <a:latin typeface="Arial"/>
                <a:cs typeface="Arial"/>
              </a:rPr>
              <a:t>multiple </a:t>
            </a:r>
            <a:r>
              <a:rPr dirty="0" sz="1100" spc="-20">
                <a:latin typeface="Arial"/>
                <a:cs typeface="Arial"/>
              </a:rPr>
              <a:t>staff </a:t>
            </a:r>
            <a:r>
              <a:rPr dirty="0" sz="1100" spc="-50">
                <a:latin typeface="Arial"/>
                <a:cs typeface="Arial"/>
              </a:rPr>
              <a:t>members; and sometimes  </a:t>
            </a:r>
            <a:r>
              <a:rPr dirty="0" sz="1100" spc="-25">
                <a:latin typeface="Arial"/>
                <a:cs typeface="Arial"/>
              </a:rPr>
              <a:t>require </a:t>
            </a:r>
            <a:r>
              <a:rPr dirty="0" sz="1100" spc="-40">
                <a:latin typeface="Arial"/>
                <a:cs typeface="Arial"/>
              </a:rPr>
              <a:t>subjective </a:t>
            </a:r>
            <a:r>
              <a:rPr dirty="0" sz="1100" spc="-15">
                <a:latin typeface="Arial"/>
                <a:cs typeface="Arial"/>
              </a:rPr>
              <a:t>interpretation, </a:t>
            </a:r>
            <a:r>
              <a:rPr dirty="0" sz="1100" spc="-25">
                <a:latin typeface="Arial"/>
                <a:cs typeface="Arial"/>
              </a:rPr>
              <a:t>all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-25">
                <a:latin typeface="Arial"/>
                <a:cs typeface="Arial"/>
              </a:rPr>
              <a:t>introduce </a:t>
            </a:r>
            <a:r>
              <a:rPr dirty="0" sz="1100" spc="-20">
                <a:latin typeface="Arial"/>
                <a:cs typeface="Arial"/>
              </a:rPr>
              <a:t>opportunities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5">
                <a:latin typeface="Arial"/>
                <a:cs typeface="Arial"/>
              </a:rPr>
              <a:t>variation. </a:t>
            </a:r>
            <a:r>
              <a:rPr dirty="0" sz="1100" spc="-70">
                <a:latin typeface="Arial"/>
                <a:cs typeface="Arial"/>
              </a:rPr>
              <a:t>This </a:t>
            </a:r>
            <a:r>
              <a:rPr dirty="0" sz="1100" spc="-50">
                <a:latin typeface="Arial"/>
                <a:cs typeface="Arial"/>
              </a:rPr>
              <a:t>complex  </a:t>
            </a:r>
            <a:r>
              <a:rPr dirty="0" sz="1100" spc="-65">
                <a:latin typeface="Arial"/>
                <a:cs typeface="Arial"/>
              </a:rPr>
              <a:t>landscape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30">
                <a:latin typeface="Arial"/>
                <a:cs typeface="Arial"/>
              </a:rPr>
              <a:t>continue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change </a:t>
            </a:r>
            <a:r>
              <a:rPr dirty="0" sz="1100" spc="-35">
                <a:latin typeface="Arial"/>
                <a:cs typeface="Arial"/>
              </a:rPr>
              <a:t>over </a:t>
            </a:r>
            <a:r>
              <a:rPr dirty="0" sz="1100" spc="-10">
                <a:latin typeface="Arial"/>
                <a:cs typeface="Arial"/>
              </a:rPr>
              <a:t>time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45">
                <a:latin typeface="Arial"/>
                <a:cs typeface="Arial"/>
              </a:rPr>
              <a:t>evolve, </a:t>
            </a:r>
            <a:r>
              <a:rPr dirty="0" sz="1100" spc="-80">
                <a:latin typeface="Arial"/>
                <a:cs typeface="Arial"/>
              </a:rPr>
              <a:t>use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0">
                <a:latin typeface="Arial"/>
                <a:cs typeface="Arial"/>
              </a:rPr>
              <a:t>electronic </a:t>
            </a:r>
            <a:r>
              <a:rPr dirty="0" sz="1100" spc="-45">
                <a:latin typeface="Arial"/>
                <a:cs typeface="Arial"/>
              </a:rPr>
              <a:t>medical records  </a:t>
            </a:r>
            <a:r>
              <a:rPr dirty="0" sz="1100" spc="-60">
                <a:latin typeface="Arial"/>
                <a:cs typeface="Arial"/>
              </a:rPr>
              <a:t>increases,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30">
                <a:latin typeface="Arial"/>
                <a:cs typeface="Arial"/>
              </a:rPr>
              <a:t>requirements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expand.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 indent="31750">
              <a:lnSpc>
                <a:spcPct val="117000"/>
              </a:lnSpc>
            </a:pP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context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0">
                <a:latin typeface="Arial"/>
                <a:cs typeface="Arial"/>
              </a:rPr>
              <a:t>powerful </a:t>
            </a:r>
            <a:r>
              <a:rPr dirty="0" sz="1100" spc="-40">
                <a:latin typeface="Arial"/>
                <a:cs typeface="Arial"/>
              </a:rPr>
              <a:t>inducements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“look </a:t>
            </a:r>
            <a:r>
              <a:rPr dirty="0" sz="1100" spc="-25">
                <a:latin typeface="Arial"/>
                <a:cs typeface="Arial"/>
              </a:rPr>
              <a:t>good,” </a:t>
            </a:r>
            <a:r>
              <a:rPr dirty="0" sz="1100" spc="-40">
                <a:latin typeface="Arial"/>
                <a:cs typeface="Arial"/>
              </a:rPr>
              <a:t>meaningful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is  </a:t>
            </a:r>
            <a:r>
              <a:rPr dirty="0" sz="1100" spc="-45">
                <a:latin typeface="Arial"/>
                <a:cs typeface="Arial"/>
              </a:rPr>
              <a:t>essential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70">
                <a:latin typeface="Arial"/>
                <a:cs typeface="Arial"/>
              </a:rPr>
              <a:t>assure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35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-50">
                <a:latin typeface="Arial"/>
                <a:cs typeface="Arial"/>
              </a:rPr>
              <a:t>meets </a:t>
            </a:r>
            <a:r>
              <a:rPr dirty="0" sz="1100" spc="-15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requirements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30">
                <a:latin typeface="Arial"/>
                <a:cs typeface="Arial"/>
              </a:rPr>
              <a:t>which </a:t>
            </a:r>
            <a:r>
              <a:rPr dirty="0" sz="1100" spc="35">
                <a:latin typeface="Arial"/>
                <a:cs typeface="Arial"/>
              </a:rPr>
              <a:t>it </a:t>
            </a:r>
            <a:r>
              <a:rPr dirty="0" sz="1100" spc="-75">
                <a:latin typeface="Arial"/>
                <a:cs typeface="Arial"/>
              </a:rPr>
              <a:t>was </a:t>
            </a:r>
            <a:r>
              <a:rPr dirty="0" sz="1100" spc="-25">
                <a:latin typeface="Arial"/>
                <a:cs typeface="Arial"/>
              </a:rPr>
              <a:t>intended; </a:t>
            </a:r>
            <a:r>
              <a:rPr dirty="0" sz="1100">
                <a:latin typeface="Arial"/>
                <a:cs typeface="Arial"/>
              </a:rPr>
              <a:t>that  </a:t>
            </a:r>
            <a:r>
              <a:rPr dirty="0" sz="1100" spc="-45">
                <a:latin typeface="Arial"/>
                <a:cs typeface="Arial"/>
              </a:rPr>
              <a:t>outcomes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0">
                <a:latin typeface="Arial"/>
                <a:cs typeface="Arial"/>
              </a:rPr>
              <a:t>appropriate,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35">
                <a:latin typeface="Arial"/>
                <a:cs typeface="Arial"/>
              </a:rPr>
              <a:t>credible,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0">
                <a:latin typeface="Arial"/>
                <a:cs typeface="Arial"/>
              </a:rPr>
              <a:t>focus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 spc="5">
                <a:latin typeface="Arial"/>
                <a:cs typeface="Arial"/>
              </a:rPr>
              <a:t>will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5">
                <a:latin typeface="Arial"/>
                <a:cs typeface="Arial"/>
              </a:rPr>
              <a:t>better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55">
                <a:latin typeface="Arial"/>
                <a:cs typeface="Arial"/>
              </a:rPr>
              <a:t>care and </a:t>
            </a:r>
            <a:r>
              <a:rPr dirty="0" sz="1100" spc="-75">
                <a:latin typeface="Arial"/>
                <a:cs typeface="Arial"/>
              </a:rPr>
              <a:t>disease </a:t>
            </a:r>
            <a:r>
              <a:rPr dirty="0" sz="1100" spc="-25">
                <a:latin typeface="Arial"/>
                <a:cs typeface="Arial"/>
              </a:rPr>
              <a:t>prevention. </a:t>
            </a:r>
            <a:r>
              <a:rPr dirty="0" sz="1100" spc="-30">
                <a:latin typeface="Arial"/>
                <a:cs typeface="Arial"/>
              </a:rPr>
              <a:t>In </a:t>
            </a:r>
            <a:r>
              <a:rPr dirty="0" sz="1100" spc="-20">
                <a:latin typeface="Arial"/>
                <a:cs typeface="Arial"/>
              </a:rPr>
              <a:t>the </a:t>
            </a:r>
            <a:r>
              <a:rPr dirty="0" sz="1100" spc="-75">
                <a:latin typeface="Arial"/>
                <a:cs typeface="Arial"/>
              </a:rPr>
              <a:t>absence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meaningful  </a:t>
            </a:r>
            <a:r>
              <a:rPr dirty="0" sz="1100" spc="-30">
                <a:latin typeface="Arial"/>
                <a:cs typeface="Arial"/>
              </a:rPr>
              <a:t>external </a:t>
            </a:r>
            <a:r>
              <a:rPr dirty="0" sz="1100" spc="-25">
                <a:latin typeface="Arial"/>
                <a:cs typeface="Arial"/>
              </a:rPr>
              <a:t>validation, </a:t>
            </a:r>
            <a:r>
              <a:rPr dirty="0" sz="1100" spc="-40">
                <a:latin typeface="Arial"/>
                <a:cs typeface="Arial"/>
              </a:rPr>
              <a:t>healthcare </a:t>
            </a:r>
            <a:r>
              <a:rPr dirty="0" sz="1100" spc="-30">
                <a:latin typeface="Arial"/>
                <a:cs typeface="Arial"/>
              </a:rPr>
              <a:t>facilities </a:t>
            </a:r>
            <a:r>
              <a:rPr dirty="0" sz="1100" spc="-60">
                <a:latin typeface="Arial"/>
                <a:cs typeface="Arial"/>
              </a:rPr>
              <a:t>may </a:t>
            </a:r>
            <a:r>
              <a:rPr dirty="0" sz="1100" spc="-15">
                <a:latin typeface="Arial"/>
                <a:cs typeface="Arial"/>
              </a:rPr>
              <a:t>fail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0">
                <a:latin typeface="Arial"/>
                <a:cs typeface="Arial"/>
              </a:rPr>
              <a:t>report </a:t>
            </a:r>
            <a:r>
              <a:rPr dirty="0" sz="1100" spc="-80">
                <a:latin typeface="Arial"/>
                <a:cs typeface="Arial"/>
              </a:rPr>
              <a:t>HAIs. </a:t>
            </a:r>
            <a:r>
              <a:rPr dirty="0" sz="1100" spc="-75">
                <a:latin typeface="Arial"/>
                <a:cs typeface="Arial"/>
              </a:rPr>
              <a:t>This </a:t>
            </a:r>
            <a:r>
              <a:rPr dirty="0" sz="1100" spc="-20">
                <a:latin typeface="Arial"/>
                <a:cs typeface="Arial"/>
              </a:rPr>
              <a:t>would </a:t>
            </a:r>
            <a:r>
              <a:rPr dirty="0" sz="1100">
                <a:latin typeface="Arial"/>
                <a:cs typeface="Arial"/>
              </a:rPr>
              <a:t>not </a:t>
            </a:r>
            <a:r>
              <a:rPr dirty="0" sz="1100" spc="-25">
                <a:latin typeface="Arial"/>
                <a:cs typeface="Arial"/>
              </a:rPr>
              <a:t>require </a:t>
            </a:r>
            <a:r>
              <a:rPr dirty="0" sz="1100" spc="-15">
                <a:latin typeface="Arial"/>
                <a:cs typeface="Arial"/>
              </a:rPr>
              <a:t>overt  </a:t>
            </a:r>
            <a:r>
              <a:rPr dirty="0" sz="1100" spc="-60">
                <a:latin typeface="Arial"/>
                <a:cs typeface="Arial"/>
              </a:rPr>
              <a:t>gaming </a:t>
            </a:r>
            <a:r>
              <a:rPr dirty="0" sz="1100" spc="-75">
                <a:latin typeface="Arial"/>
                <a:cs typeface="Arial"/>
              </a:rPr>
              <a:t>because </a:t>
            </a:r>
            <a:r>
              <a:rPr dirty="0" sz="1100" spc="-25">
                <a:latin typeface="Arial"/>
                <a:cs typeface="Arial"/>
              </a:rPr>
              <a:t>variation </a:t>
            </a:r>
            <a:r>
              <a:rPr dirty="0" sz="1100" spc="-20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effort, </a:t>
            </a:r>
            <a:r>
              <a:rPr dirty="0" sz="1100" spc="-55">
                <a:latin typeface="Arial"/>
                <a:cs typeface="Arial"/>
              </a:rPr>
              <a:t>resources, and </a:t>
            </a:r>
            <a:r>
              <a:rPr dirty="0" sz="1100" spc="-45">
                <a:latin typeface="Arial"/>
                <a:cs typeface="Arial"/>
              </a:rPr>
              <a:t>practices </a:t>
            </a:r>
            <a:r>
              <a:rPr dirty="0" sz="1100" spc="-30">
                <a:latin typeface="Arial"/>
                <a:cs typeface="Arial"/>
              </a:rPr>
              <a:t>between </a:t>
            </a:r>
            <a:r>
              <a:rPr dirty="0" sz="1100" spc="-25">
                <a:latin typeface="Arial"/>
                <a:cs typeface="Arial"/>
              </a:rPr>
              <a:t>facilities </a:t>
            </a:r>
            <a:r>
              <a:rPr dirty="0" sz="1100" spc="-75">
                <a:latin typeface="Arial"/>
                <a:cs typeface="Arial"/>
              </a:rPr>
              <a:t>can </a:t>
            </a:r>
            <a:r>
              <a:rPr dirty="0" sz="1100" spc="-25">
                <a:latin typeface="Arial"/>
                <a:cs typeface="Arial"/>
              </a:rPr>
              <a:t>result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45">
                <a:latin typeface="Arial"/>
                <a:cs typeface="Arial"/>
              </a:rPr>
              <a:t>surveillance  </a:t>
            </a:r>
            <a:r>
              <a:rPr dirty="0" sz="1100" spc="-60">
                <a:latin typeface="Arial"/>
                <a:cs typeface="Arial"/>
              </a:rPr>
              <a:t>bias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(“the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harder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look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more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you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find”)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assessment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bias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(“we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see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want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to  </a:t>
            </a:r>
            <a:r>
              <a:rPr dirty="0" sz="1100" spc="-40">
                <a:latin typeface="Arial"/>
                <a:cs typeface="Arial"/>
              </a:rPr>
              <a:t>see”). </a:t>
            </a:r>
            <a:r>
              <a:rPr dirty="0" sz="1100" spc="-65">
                <a:latin typeface="Arial"/>
                <a:cs typeface="Arial"/>
              </a:rPr>
              <a:t>For </a:t>
            </a:r>
            <a:r>
              <a:rPr dirty="0" sz="1100" spc="-55">
                <a:latin typeface="Arial"/>
                <a:cs typeface="Arial"/>
              </a:rPr>
              <a:t>example, </a:t>
            </a:r>
            <a:r>
              <a:rPr dirty="0" sz="1100" spc="-60">
                <a:latin typeface="Arial"/>
                <a:cs typeface="Arial"/>
              </a:rPr>
              <a:t>approaches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5">
                <a:latin typeface="Arial"/>
                <a:cs typeface="Arial"/>
              </a:rPr>
              <a:t>surveillance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40">
                <a:latin typeface="Arial"/>
                <a:cs typeface="Arial"/>
              </a:rPr>
              <a:t>create </a:t>
            </a:r>
            <a:r>
              <a:rPr dirty="0" sz="1100" spc="-35">
                <a:latin typeface="Arial"/>
                <a:cs typeface="Arial"/>
              </a:rPr>
              <a:t>barriers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reporting, </a:t>
            </a:r>
            <a:r>
              <a:rPr dirty="0" sz="1100" spc="-70">
                <a:latin typeface="Arial"/>
                <a:cs typeface="Arial"/>
              </a:rPr>
              <a:t>such </a:t>
            </a:r>
            <a:r>
              <a:rPr dirty="0" sz="1100" spc="-105">
                <a:latin typeface="Arial"/>
                <a:cs typeface="Arial"/>
              </a:rPr>
              <a:t>as </a:t>
            </a:r>
            <a:r>
              <a:rPr dirty="0" sz="1100" spc="-25">
                <a:latin typeface="Arial"/>
                <a:cs typeface="Arial"/>
              </a:rPr>
              <a:t>requiring </a:t>
            </a:r>
            <a:r>
              <a:rPr dirty="0" sz="1100" spc="-10">
                <a:latin typeface="Arial"/>
                <a:cs typeface="Arial"/>
              </a:rPr>
              <a:t>the  </a:t>
            </a:r>
            <a:r>
              <a:rPr dirty="0" sz="1100" spc="-45">
                <a:latin typeface="Arial"/>
                <a:cs typeface="Arial"/>
              </a:rPr>
              <a:t>agreement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multiple </a:t>
            </a:r>
            <a:r>
              <a:rPr dirty="0" sz="1100" spc="-25">
                <a:latin typeface="Arial"/>
                <a:cs typeface="Arial"/>
              </a:rPr>
              <a:t>reporters </a:t>
            </a:r>
            <a:r>
              <a:rPr dirty="0" sz="1100" spc="-15">
                <a:latin typeface="Arial"/>
                <a:cs typeface="Arial"/>
              </a:rPr>
              <a:t>or </a:t>
            </a:r>
            <a:r>
              <a:rPr dirty="0" sz="1100" spc="-45">
                <a:latin typeface="Arial"/>
                <a:cs typeface="Arial"/>
              </a:rPr>
              <a:t>permission </a:t>
            </a:r>
            <a:r>
              <a:rPr dirty="0" sz="1100" spc="-10">
                <a:latin typeface="Arial"/>
                <a:cs typeface="Arial"/>
              </a:rPr>
              <a:t>from </a:t>
            </a:r>
            <a:r>
              <a:rPr dirty="0" sz="1100" spc="-20">
                <a:latin typeface="Arial"/>
                <a:cs typeface="Arial"/>
              </a:rPr>
              <a:t>authorities </a:t>
            </a:r>
            <a:r>
              <a:rPr dirty="0" sz="1100" spc="-30">
                <a:latin typeface="Arial"/>
                <a:cs typeface="Arial"/>
              </a:rPr>
              <a:t>before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70">
                <a:latin typeface="Arial"/>
                <a:cs typeface="Arial"/>
              </a:rPr>
              <a:t>can </a:t>
            </a:r>
            <a:r>
              <a:rPr dirty="0" sz="1100" spc="-45">
                <a:latin typeface="Arial"/>
                <a:cs typeface="Arial"/>
              </a:rPr>
              <a:t>lead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20">
                <a:latin typeface="Arial"/>
                <a:cs typeface="Arial"/>
              </a:rPr>
              <a:t>lower  </a:t>
            </a:r>
            <a:r>
              <a:rPr dirty="0" sz="1100" spc="-65">
                <a:latin typeface="Arial"/>
                <a:cs typeface="Arial"/>
              </a:rPr>
              <a:t>measures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75">
                <a:latin typeface="Arial"/>
                <a:cs typeface="Arial"/>
              </a:rPr>
              <a:t>disease </a:t>
            </a:r>
            <a:r>
              <a:rPr dirty="0" sz="1100" spc="-40">
                <a:latin typeface="Arial"/>
                <a:cs typeface="Arial"/>
              </a:rPr>
              <a:t>rates </a:t>
            </a:r>
            <a:r>
              <a:rPr dirty="0" sz="1100" spc="5">
                <a:latin typeface="Arial"/>
                <a:cs typeface="Arial"/>
              </a:rPr>
              <a:t>without </a:t>
            </a:r>
            <a:r>
              <a:rPr dirty="0" sz="1100" spc="-30">
                <a:latin typeface="Arial"/>
                <a:cs typeface="Arial"/>
              </a:rPr>
              <a:t>improving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40">
                <a:latin typeface="Arial"/>
                <a:cs typeface="Arial"/>
              </a:rPr>
              <a:t>safety</a:t>
            </a:r>
            <a:r>
              <a:rPr dirty="0" sz="1100" spc="-40">
                <a:latin typeface="Arial"/>
                <a:cs typeface="Arial"/>
                <a:hlinkClick r:id="rId3" action="ppaction://hlinksldjump"/>
              </a:rPr>
              <a:t>.</a:t>
            </a:r>
            <a:r>
              <a:rPr dirty="0" baseline="31746" sz="1050" spc="-60">
                <a:latin typeface="Arial"/>
                <a:cs typeface="Arial"/>
                <a:hlinkClick r:id="rId3" action="ppaction://hlinksldjump"/>
              </a:rPr>
              <a:t>1</a:t>
            </a:r>
            <a:r>
              <a:rPr dirty="0" baseline="31746" sz="1050" spc="-60">
                <a:latin typeface="Arial"/>
                <a:cs typeface="Arial"/>
                <a:hlinkClick r:id="rId3" action="ppaction://hlinksldjump"/>
              </a:rPr>
              <a:t>,2 </a:t>
            </a:r>
            <a:r>
              <a:rPr dirty="0" sz="1100" spc="-85">
                <a:latin typeface="Arial"/>
                <a:cs typeface="Arial"/>
              </a:rPr>
              <a:t>To </a:t>
            </a:r>
            <a:r>
              <a:rPr dirty="0" sz="1100" spc="-30">
                <a:latin typeface="Arial"/>
                <a:cs typeface="Arial"/>
              </a:rPr>
              <a:t>provide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fair </a:t>
            </a:r>
            <a:r>
              <a:rPr dirty="0" sz="1100" spc="-55">
                <a:latin typeface="Arial"/>
                <a:cs typeface="Arial"/>
              </a:rPr>
              <a:t>comparisons </a:t>
            </a:r>
            <a:r>
              <a:rPr dirty="0" sz="1100">
                <a:latin typeface="Arial"/>
                <a:cs typeface="Arial"/>
              </a:rPr>
              <a:t>of  </a:t>
            </a:r>
            <a:r>
              <a:rPr dirty="0" sz="1100" spc="-25">
                <a:latin typeface="Arial"/>
                <a:cs typeface="Arial"/>
              </a:rPr>
              <a:t>facilities, </a:t>
            </a:r>
            <a:r>
              <a:rPr dirty="0" sz="1100" spc="-45">
                <a:latin typeface="Arial"/>
                <a:cs typeface="Arial"/>
              </a:rPr>
              <a:t>standard surveillance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reporting </a:t>
            </a:r>
            <a:r>
              <a:rPr dirty="0" sz="1100" spc="-40">
                <a:latin typeface="Arial"/>
                <a:cs typeface="Arial"/>
              </a:rPr>
              <a:t>methods </a:t>
            </a:r>
            <a:r>
              <a:rPr dirty="0" sz="1100" spc="-35">
                <a:latin typeface="Arial"/>
                <a:cs typeface="Arial"/>
              </a:rPr>
              <a:t>must </a:t>
            </a:r>
            <a:r>
              <a:rPr dirty="0" sz="1100" spc="-50">
                <a:latin typeface="Arial"/>
                <a:cs typeface="Arial"/>
              </a:rPr>
              <a:t>be </a:t>
            </a:r>
            <a:r>
              <a:rPr dirty="0" sz="1100" spc="-40">
                <a:latin typeface="Arial"/>
                <a:cs typeface="Arial"/>
              </a:rPr>
              <a:t>adequately </a:t>
            </a:r>
            <a:r>
              <a:rPr dirty="0" sz="1100" spc="-50">
                <a:latin typeface="Arial"/>
                <a:cs typeface="Arial"/>
              </a:rPr>
              <a:t>resourced and </a:t>
            </a:r>
            <a:r>
              <a:rPr dirty="0" sz="1100" spc="-45">
                <a:latin typeface="Arial"/>
                <a:cs typeface="Arial"/>
              </a:rPr>
              <a:t>adhered </a:t>
            </a:r>
            <a:r>
              <a:rPr dirty="0" sz="1100" spc="-5">
                <a:latin typeface="Arial"/>
                <a:cs typeface="Arial"/>
              </a:rPr>
              <a:t>to, 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65">
                <a:latin typeface="Arial"/>
                <a:cs typeface="Arial"/>
              </a:rPr>
              <a:t>accuracy </a:t>
            </a:r>
            <a:r>
              <a:rPr dirty="0" sz="1100" spc="-50">
                <a:latin typeface="Arial"/>
                <a:cs typeface="Arial"/>
              </a:rPr>
              <a:t>and completeness </a:t>
            </a:r>
            <a:r>
              <a:rPr dirty="0" sz="1100" spc="-35">
                <a:latin typeface="Arial"/>
                <a:cs typeface="Arial"/>
              </a:rPr>
              <a:t>must </a:t>
            </a:r>
            <a:r>
              <a:rPr dirty="0" sz="1100" spc="-60">
                <a:latin typeface="Arial"/>
                <a:cs typeface="Arial"/>
              </a:rPr>
              <a:t>be </a:t>
            </a:r>
            <a:r>
              <a:rPr dirty="0" sz="1100" spc="-30">
                <a:latin typeface="Arial"/>
                <a:cs typeface="Arial"/>
              </a:rPr>
              <a:t>optimized, </a:t>
            </a:r>
            <a:r>
              <a:rPr dirty="0" sz="1100" spc="-60">
                <a:latin typeface="Arial"/>
                <a:cs typeface="Arial"/>
              </a:rPr>
              <a:t>and </a:t>
            </a:r>
            <a:r>
              <a:rPr dirty="0" sz="1100" spc="-35">
                <a:latin typeface="Arial"/>
                <a:cs typeface="Arial"/>
              </a:rPr>
              <a:t>risk </a:t>
            </a:r>
            <a:r>
              <a:rPr dirty="0" sz="1100" spc="-30">
                <a:latin typeface="Arial"/>
                <a:cs typeface="Arial"/>
              </a:rPr>
              <a:t>adjustment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patient </a:t>
            </a:r>
            <a:r>
              <a:rPr dirty="0" sz="1100" spc="-35">
                <a:latin typeface="Arial"/>
                <a:cs typeface="Arial"/>
              </a:rPr>
              <a:t>mix applied  </a:t>
            </a:r>
            <a:r>
              <a:rPr dirty="0" sz="1100" spc="-25">
                <a:latin typeface="Arial"/>
                <a:cs typeface="Arial"/>
              </a:rPr>
              <a:t>appropriately.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116205">
              <a:lnSpc>
                <a:spcPct val="117100"/>
              </a:lnSpc>
            </a:pPr>
            <a:r>
              <a:rPr dirty="0" sz="1100" spc="-30">
                <a:latin typeface="Arial"/>
                <a:cs typeface="Arial"/>
              </a:rPr>
              <a:t>Validation </a:t>
            </a:r>
            <a:r>
              <a:rPr dirty="0" sz="1100" spc="-55">
                <a:latin typeface="Arial"/>
                <a:cs typeface="Arial"/>
              </a:rPr>
              <a:t>is </a:t>
            </a:r>
            <a:r>
              <a:rPr dirty="0" sz="1100" spc="-60">
                <a:latin typeface="Arial"/>
                <a:cs typeface="Arial"/>
              </a:rPr>
              <a:t>an </a:t>
            </a:r>
            <a:r>
              <a:rPr dirty="0" sz="1100" spc="-10">
                <a:latin typeface="Arial"/>
                <a:cs typeface="Arial"/>
              </a:rPr>
              <a:t>important </a:t>
            </a:r>
            <a:r>
              <a:rPr dirty="0" sz="1100" spc="-40">
                <a:latin typeface="Arial"/>
                <a:cs typeface="Arial"/>
              </a:rPr>
              <a:t>step </a:t>
            </a:r>
            <a:r>
              <a:rPr dirty="0" sz="1100" spc="-15">
                <a:latin typeface="Arial"/>
                <a:cs typeface="Arial"/>
              </a:rPr>
              <a:t>toward </a:t>
            </a:r>
            <a:r>
              <a:rPr dirty="0" sz="1100" spc="-60">
                <a:latin typeface="Arial"/>
                <a:cs typeface="Arial"/>
              </a:rPr>
              <a:t>assuring </a:t>
            </a:r>
            <a:r>
              <a:rPr dirty="0" sz="1100">
                <a:latin typeface="Arial"/>
                <a:cs typeface="Arial"/>
              </a:rPr>
              <a:t>that </a:t>
            </a:r>
            <a:r>
              <a:rPr dirty="0" sz="1100" spc="-20">
                <a:latin typeface="Arial"/>
                <a:cs typeface="Arial"/>
              </a:rPr>
              <a:t>reported </a:t>
            </a:r>
            <a:r>
              <a:rPr dirty="0" sz="1100" spc="-130">
                <a:latin typeface="Arial"/>
                <a:cs typeface="Arial"/>
              </a:rPr>
              <a:t>NHSN </a:t>
            </a:r>
            <a:r>
              <a:rPr dirty="0" sz="1100" spc="-40">
                <a:latin typeface="Arial"/>
                <a:cs typeface="Arial"/>
              </a:rPr>
              <a:t>data </a:t>
            </a:r>
            <a:r>
              <a:rPr dirty="0" sz="1100" spc="-45">
                <a:latin typeface="Arial"/>
                <a:cs typeface="Arial"/>
              </a:rPr>
              <a:t>are </a:t>
            </a:r>
            <a:r>
              <a:rPr dirty="0" sz="1100" spc="-40">
                <a:latin typeface="Arial"/>
                <a:cs typeface="Arial"/>
              </a:rPr>
              <a:t>actionable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motivate  </a:t>
            </a:r>
            <a:r>
              <a:rPr dirty="0" sz="1100" spc="-30">
                <a:latin typeface="Arial"/>
                <a:cs typeface="Arial"/>
              </a:rPr>
              <a:t>improved </a:t>
            </a:r>
            <a:r>
              <a:rPr dirty="0" sz="1100" spc="-20">
                <a:latin typeface="Arial"/>
                <a:cs typeface="Arial"/>
              </a:rPr>
              <a:t>infection </a:t>
            </a:r>
            <a:r>
              <a:rPr dirty="0" sz="1100" spc="-15">
                <a:latin typeface="Arial"/>
                <a:cs typeface="Arial"/>
              </a:rPr>
              <a:t>control efforts </a:t>
            </a:r>
            <a:r>
              <a:rPr dirty="0" sz="1100" spc="-20">
                <a:latin typeface="Arial"/>
                <a:cs typeface="Arial"/>
              </a:rPr>
              <a:t>rather </a:t>
            </a:r>
            <a:r>
              <a:rPr dirty="0" sz="1100" spc="-25">
                <a:latin typeface="Arial"/>
                <a:cs typeface="Arial"/>
              </a:rPr>
              <a:t>than </a:t>
            </a:r>
            <a:r>
              <a:rPr dirty="0" sz="1100" spc="-45">
                <a:latin typeface="Arial"/>
                <a:cs typeface="Arial"/>
              </a:rPr>
              <a:t>strategies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40">
                <a:latin typeface="Arial"/>
                <a:cs typeface="Arial"/>
              </a:rPr>
              <a:t>avoid </a:t>
            </a:r>
            <a:r>
              <a:rPr dirty="0" sz="1100" spc="-45">
                <a:latin typeface="Arial"/>
                <a:cs typeface="Arial"/>
              </a:rPr>
              <a:t>accounting </a:t>
            </a:r>
            <a:r>
              <a:rPr dirty="0" sz="1100" spc="5">
                <a:latin typeface="Arial"/>
                <a:cs typeface="Arial"/>
              </a:rPr>
              <a:t>for </a:t>
            </a:r>
            <a:r>
              <a:rPr dirty="0" sz="1100" spc="-80">
                <a:latin typeface="Arial"/>
                <a:cs typeface="Arial"/>
              </a:rPr>
              <a:t>HAIs. </a:t>
            </a:r>
            <a:r>
              <a:rPr dirty="0" sz="1100" spc="-45">
                <a:latin typeface="Arial"/>
                <a:cs typeface="Arial"/>
              </a:rPr>
              <a:t>Accurate, </a:t>
            </a:r>
            <a:r>
              <a:rPr dirty="0" sz="1100" spc="-40">
                <a:latin typeface="Arial"/>
                <a:cs typeface="Arial"/>
              </a:rPr>
              <a:t>high  </a:t>
            </a:r>
            <a:r>
              <a:rPr dirty="0" sz="1100" spc="-20">
                <a:latin typeface="Arial"/>
                <a:cs typeface="Arial"/>
              </a:rPr>
              <a:t>quality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NHSN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</a:t>
            </a:r>
            <a:r>
              <a:rPr dirty="0" sz="1100" spc="-50">
                <a:latin typeface="Arial"/>
                <a:cs typeface="Arial"/>
              </a:rPr>
              <a:t> 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important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infection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prevention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programs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setting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priorities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measuring 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30">
                <a:latin typeface="Arial"/>
                <a:cs typeface="Arial"/>
              </a:rPr>
              <a:t>impact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25">
                <a:latin typeface="Arial"/>
                <a:cs typeface="Arial"/>
              </a:rPr>
              <a:t>prevention </a:t>
            </a:r>
            <a:r>
              <a:rPr dirty="0" sz="1100" spc="-15">
                <a:latin typeface="Arial"/>
                <a:cs typeface="Arial"/>
              </a:rPr>
              <a:t>efforts. </a:t>
            </a:r>
            <a:r>
              <a:rPr dirty="0" sz="1100" spc="-30">
                <a:latin typeface="Arial"/>
                <a:cs typeface="Arial"/>
              </a:rPr>
              <a:t>Further, </a:t>
            </a:r>
            <a:r>
              <a:rPr dirty="0" sz="1100" spc="-35">
                <a:latin typeface="Arial"/>
                <a:cs typeface="Arial"/>
              </a:rPr>
              <a:t>public </a:t>
            </a:r>
            <a:r>
              <a:rPr dirty="0" sz="1100" spc="-30">
                <a:latin typeface="Arial"/>
                <a:cs typeface="Arial"/>
              </a:rPr>
              <a:t>health </a:t>
            </a:r>
            <a:r>
              <a:rPr dirty="0" sz="1100" spc="-70">
                <a:latin typeface="Arial"/>
                <a:cs typeface="Arial"/>
              </a:rPr>
              <a:t>agencies </a:t>
            </a:r>
            <a:r>
              <a:rPr dirty="0" sz="1100" spc="-20">
                <a:latin typeface="Arial"/>
                <a:cs typeface="Arial"/>
              </a:rPr>
              <a:t>at </a:t>
            </a: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40">
                <a:latin typeface="Arial"/>
                <a:cs typeface="Arial"/>
              </a:rPr>
              <a:t>local, </a:t>
            </a:r>
            <a:r>
              <a:rPr dirty="0" sz="1100" spc="-35">
                <a:latin typeface="Arial"/>
                <a:cs typeface="Arial"/>
              </a:rPr>
              <a:t>state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30">
                <a:latin typeface="Arial"/>
                <a:cs typeface="Arial"/>
              </a:rPr>
              <a:t>federal </a:t>
            </a:r>
            <a:r>
              <a:rPr dirty="0" sz="1100" spc="-50">
                <a:latin typeface="Arial"/>
                <a:cs typeface="Arial"/>
              </a:rPr>
              <a:t>levels  need these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10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identify </a:t>
            </a:r>
            <a:r>
              <a:rPr dirty="0" sz="1100" spc="-80">
                <a:latin typeface="Arial"/>
                <a:cs typeface="Arial"/>
              </a:rPr>
              <a:t>HAI </a:t>
            </a:r>
            <a:r>
              <a:rPr dirty="0" sz="1100" spc="-40">
                <a:latin typeface="Arial"/>
                <a:cs typeface="Arial"/>
              </a:rPr>
              <a:t>problems </a:t>
            </a:r>
            <a:r>
              <a:rPr dirty="0" sz="1100" spc="-50">
                <a:latin typeface="Arial"/>
                <a:cs typeface="Arial"/>
              </a:rPr>
              <a:t>and </a:t>
            </a:r>
            <a:r>
              <a:rPr dirty="0" sz="1100" spc="15">
                <a:latin typeface="Arial"/>
                <a:cs typeface="Arial"/>
              </a:rPr>
              <a:t>to </a:t>
            </a:r>
            <a:r>
              <a:rPr dirty="0" sz="1100" spc="-60">
                <a:latin typeface="Arial"/>
                <a:cs typeface="Arial"/>
              </a:rPr>
              <a:t>measure </a:t>
            </a:r>
            <a:r>
              <a:rPr dirty="0" sz="1100" spc="-25">
                <a:latin typeface="Arial"/>
                <a:cs typeface="Arial"/>
              </a:rPr>
              <a:t>prevention </a:t>
            </a:r>
            <a:r>
              <a:rPr dirty="0" sz="1100" spc="-40">
                <a:latin typeface="Arial"/>
                <a:cs typeface="Arial"/>
              </a:rPr>
              <a:t>program </a:t>
            </a:r>
            <a:r>
              <a:rPr dirty="0" sz="1100" spc="-85">
                <a:latin typeface="Arial"/>
                <a:cs typeface="Arial"/>
              </a:rPr>
              <a:t>success. </a:t>
            </a:r>
            <a:r>
              <a:rPr dirty="0" sz="1100" spc="-105">
                <a:latin typeface="Arial"/>
                <a:cs typeface="Arial"/>
              </a:rPr>
              <a:t>Each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50">
                <a:latin typeface="Arial"/>
                <a:cs typeface="Arial"/>
              </a:rPr>
              <a:t>these  </a:t>
            </a:r>
            <a:r>
              <a:rPr dirty="0" sz="1100" spc="-35">
                <a:latin typeface="Arial"/>
                <a:cs typeface="Arial"/>
              </a:rPr>
              <a:t>data </a:t>
            </a:r>
            <a:r>
              <a:rPr dirty="0" sz="1100" spc="-70">
                <a:latin typeface="Arial"/>
                <a:cs typeface="Arial"/>
              </a:rPr>
              <a:t>users </a:t>
            </a:r>
            <a:r>
              <a:rPr dirty="0" sz="1100" spc="-65">
                <a:latin typeface="Arial"/>
                <a:cs typeface="Arial"/>
              </a:rPr>
              <a:t>also </a:t>
            </a:r>
            <a:r>
              <a:rPr dirty="0" sz="1100" spc="-80">
                <a:latin typeface="Arial"/>
                <a:cs typeface="Arial"/>
              </a:rPr>
              <a:t>has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20">
                <a:latin typeface="Arial"/>
                <a:cs typeface="Arial"/>
              </a:rPr>
              <a:t>role </a:t>
            </a:r>
            <a:r>
              <a:rPr dirty="0" sz="1100" spc="-55">
                <a:latin typeface="Arial"/>
                <a:cs typeface="Arial"/>
              </a:rPr>
              <a:t>and </a:t>
            </a:r>
            <a:r>
              <a:rPr dirty="0" sz="1100" spc="-85">
                <a:latin typeface="Arial"/>
                <a:cs typeface="Arial"/>
              </a:rPr>
              <a:t>a </a:t>
            </a:r>
            <a:r>
              <a:rPr dirty="0" sz="1100" spc="-55">
                <a:latin typeface="Arial"/>
                <a:cs typeface="Arial"/>
              </a:rPr>
              <a:t>stake </a:t>
            </a:r>
            <a:r>
              <a:rPr dirty="0" sz="1100" spc="-15">
                <a:latin typeface="Arial"/>
                <a:cs typeface="Arial"/>
              </a:rPr>
              <a:t>in </a:t>
            </a:r>
            <a:r>
              <a:rPr dirty="0" sz="1100" spc="-60">
                <a:latin typeface="Arial"/>
                <a:cs typeface="Arial"/>
              </a:rPr>
              <a:t>assuring </a:t>
            </a:r>
            <a:r>
              <a:rPr dirty="0" sz="1100" spc="-25">
                <a:latin typeface="Arial"/>
                <a:cs typeface="Arial"/>
              </a:rPr>
              <a:t>quality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30">
                <a:latin typeface="Arial"/>
                <a:cs typeface="Arial"/>
              </a:rPr>
              <a:t>NSHN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r>
              <a:rPr dirty="0" spc="-85"/>
              <a:t>1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445008"/>
          <a:ext cx="8709660" cy="4143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770"/>
                <a:gridCol w="198119"/>
                <a:gridCol w="1568450"/>
                <a:gridCol w="236220"/>
                <a:gridCol w="1371600"/>
                <a:gridCol w="1519555"/>
                <a:gridCol w="2344420"/>
              </a:tblGrid>
              <a:tr h="316865">
                <a:tc gridSpan="7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periods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part of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below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(do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individual catheters</a:t>
                      </a:r>
                      <a:r>
                        <a:rPr dirty="0" sz="1000" spc="-2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replaced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same/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5" i="1">
                          <a:latin typeface="Arial"/>
                          <a:cs typeface="Arial"/>
                        </a:rPr>
                        <a:t>consecutive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days).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6075">
                <a:tc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place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removed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without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replacement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1755">
                        <a:lnSpc>
                          <a:spcPts val="1280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Locations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Foley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8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Y/N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FF"/>
                    </a:solidFill>
                  </a:tcPr>
                </a:tc>
              </a:tr>
              <a:tr h="17653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6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Table 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2c.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Positive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z="11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Cultures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0534">
                <a:tc gridSpan="7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above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contains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≥10</a:t>
                      </a:r>
                      <a:r>
                        <a:rPr dirty="0" baseline="29914" sz="975" spc="-67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CFU/ml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ASYMPTOMATIC,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culture(s).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is needed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document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ABUTI,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120" marR="163195">
                        <a:lnSpc>
                          <a:spcPct val="10200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requires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organism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(or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≥two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common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commensal organisms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blood).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collected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IWP.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cultures,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indicate</a:t>
                      </a:r>
                      <a:r>
                        <a:rPr dirty="0" sz="10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below.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7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□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culture(s)</a:t>
                      </a:r>
                      <a:r>
                        <a:rPr dirty="0" sz="11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gridSpan="2">
                  <a:txBody>
                    <a:bodyPr/>
                    <a:lstStyle/>
                    <a:p>
                      <a:pPr marL="71120" marR="499109">
                        <a:lnSpc>
                          <a:spcPts val="1330"/>
                        </a:lnSpc>
                        <a:spcBef>
                          <a:spcPts val="5"/>
                        </a:spcBef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(from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Table</a:t>
                      </a:r>
                      <a:r>
                        <a:rPr dirty="0" sz="11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above)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Blood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Matching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organism(s)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common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commensal(s)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473075" algn="l"/>
                          <a:tab pos="765175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4911216"/>
          <a:ext cx="8834755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10"/>
                <a:gridCol w="699770"/>
                <a:gridCol w="629284"/>
                <a:gridCol w="800100"/>
                <a:gridCol w="628014"/>
                <a:gridCol w="571500"/>
                <a:gridCol w="514985"/>
                <a:gridCol w="685800"/>
                <a:gridCol w="899160"/>
                <a:gridCol w="586740"/>
                <a:gridCol w="742315"/>
                <a:gridCol w="744220"/>
                <a:gridCol w="696595"/>
              </a:tblGrid>
              <a:tr h="176530">
                <a:tc gridSpan="13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11.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Symptoms*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(Check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required,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date)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1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Symptoms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definition,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IWP.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sx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70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Candidate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UTI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1170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Apnea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Bradycardia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170"/>
                        </a:lnSpc>
                      </a:pPr>
                      <a:r>
                        <a:rPr dirty="0" sz="1000" spc="-135">
                          <a:latin typeface="Arial"/>
                          <a:cs typeface="Arial"/>
                        </a:rPr>
                        <a:t>CVA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170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Dysuria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70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Fever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Frequency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Hypothermia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Lethargy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170"/>
                        </a:lnSpc>
                      </a:pPr>
                      <a:r>
                        <a:rPr dirty="0" sz="1000" spc="-190">
                          <a:latin typeface="Arial"/>
                          <a:cs typeface="Arial"/>
                        </a:rPr>
                        <a:t>SP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Tenderness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170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Urgency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Vomiting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8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290">
                <a:tc gridSpan="1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60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needed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8324" y="2380818"/>
            <a:ext cx="2118614" cy="65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0171" y="2380818"/>
            <a:ext cx="1774189" cy="65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99806" y="2380818"/>
            <a:ext cx="1400555" cy="222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4370" y="2612770"/>
            <a:ext cx="1426718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3316" y="2612770"/>
            <a:ext cx="125425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14370" y="3047060"/>
            <a:ext cx="1426845" cy="3644900"/>
          </a:xfrm>
          <a:custGeom>
            <a:avLst/>
            <a:gdLst/>
            <a:ahLst/>
            <a:cxnLst/>
            <a:rect l="l" t="t" r="r" b="b"/>
            <a:pathLst>
              <a:path w="1426845" h="3644900">
                <a:moveTo>
                  <a:pt x="0" y="3644519"/>
                </a:moveTo>
                <a:lnTo>
                  <a:pt x="1426718" y="3644519"/>
                </a:lnTo>
                <a:lnTo>
                  <a:pt x="1426718" y="0"/>
                </a:lnTo>
                <a:lnTo>
                  <a:pt x="0" y="0"/>
                </a:lnTo>
                <a:lnTo>
                  <a:pt x="0" y="3644519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69234" y="4169028"/>
            <a:ext cx="1318895" cy="144780"/>
          </a:xfrm>
          <a:custGeom>
            <a:avLst/>
            <a:gdLst/>
            <a:ahLst/>
            <a:cxnLst/>
            <a:rect l="l" t="t" r="r" b="b"/>
            <a:pathLst>
              <a:path w="1318895" h="144779">
                <a:moveTo>
                  <a:pt x="0" y="144779"/>
                </a:moveTo>
                <a:lnTo>
                  <a:pt x="1318514" y="144779"/>
                </a:lnTo>
                <a:lnTo>
                  <a:pt x="131851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D5E2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98215" y="4175125"/>
            <a:ext cx="1089329" cy="140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98704" y="445008"/>
          <a:ext cx="9243060" cy="6432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2146300"/>
                <a:gridCol w="1456055"/>
                <a:gridCol w="1803400"/>
                <a:gridCol w="1283334"/>
                <a:gridCol w="343534"/>
                <a:gridCol w="1428115"/>
              </a:tblGrid>
              <a:tr h="189865">
                <a:tc gridSpan="7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12.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TRACT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INFECTION (UTI)</a:t>
                      </a:r>
                      <a:r>
                        <a:rPr dirty="0" sz="1100" spc="-229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180">
                <a:tc gridSpan="7">
                  <a:txBody>
                    <a:bodyPr/>
                    <a:lstStyle/>
                    <a:p>
                      <a:pPr marL="81915" marR="189865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Starting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#1,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determine which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[ABUTI,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SUTI1a,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SUTI1b,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SUTI2]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any).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highlighted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color. </a:t>
                      </a: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6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elements </a:t>
                      </a: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900" spc="-5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3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8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column </a:t>
                      </a:r>
                      <a:r>
                        <a:rPr dirty="0" sz="900" spc="-4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900" spc="-4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infection window </a:t>
                      </a:r>
                      <a:r>
                        <a:rPr dirty="0" sz="900" spc="-45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frame.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UTI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 marL="11366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type: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900" spc="-85" i="1">
                          <a:latin typeface="Arial"/>
                          <a:cs typeface="Arial"/>
                        </a:rPr>
                        <a:t>SUTI1a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(Symptomatic, any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85" i="1">
                          <a:latin typeface="Arial"/>
                          <a:cs typeface="Arial"/>
                        </a:rPr>
                        <a:t>SUTI1b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268605">
                        <a:lnSpc>
                          <a:spcPts val="1100"/>
                        </a:lnSpc>
                        <a:spcBef>
                          <a:spcPts val="3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(Symptomatic,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any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900" spc="-95" i="1">
                          <a:latin typeface="Arial"/>
                          <a:cs typeface="Arial"/>
                        </a:rPr>
                        <a:t>SUTI2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(Symptomatic,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infants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900" spc="-85" i="1">
                          <a:latin typeface="Arial"/>
                          <a:cs typeface="Arial"/>
                        </a:rPr>
                        <a:t>ABUTI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35" i="1">
                          <a:latin typeface="Arial"/>
                          <a:cs typeface="Arial"/>
                        </a:rPr>
                        <a:t>(Asymptomatic,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age)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1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1915" marR="130810">
                        <a:lnSpc>
                          <a:spcPct val="102499"/>
                        </a:lnSpc>
                      </a:pPr>
                      <a:r>
                        <a:rPr dirty="0" sz="800" spc="-30" i="1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8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element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0515" indent="-228600">
                        <a:lnSpc>
                          <a:spcPct val="100000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 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0495" marR="551815">
                        <a:lnSpc>
                          <a:spcPct val="98500"/>
                        </a:lnSpc>
                        <a:spcBef>
                          <a:spcPts val="10"/>
                        </a:spcBef>
                      </a:pPr>
                      <a:r>
                        <a:rPr dirty="0" sz="80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800" spc="-5">
                          <a:latin typeface="Times New Roman"/>
                          <a:cs typeface="Times New Roman"/>
                        </a:rPr>
                        <a:t>least one of which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is a </a:t>
                      </a:r>
                      <a:r>
                        <a:rPr dirty="0" sz="800" spc="-5">
                          <a:latin typeface="Times New Roman"/>
                          <a:cs typeface="Times New Roman"/>
                        </a:rPr>
                        <a:t>bacterium  of </a:t>
                      </a:r>
                      <a:r>
                        <a:rPr dirty="0" sz="800" spc="-35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3148" sz="900" spc="-52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800" spc="-5">
                          <a:latin typeface="Times New Roman"/>
                          <a:cs typeface="Times New Roman"/>
                        </a:rPr>
                        <a:t>CFU/ml</a:t>
                      </a:r>
                      <a:r>
                        <a:rPr dirty="0" sz="8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10515" indent="-22860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62865">
                        <a:lnSpc>
                          <a:spcPts val="1100"/>
                        </a:lnSpc>
                        <a:spcBef>
                          <a:spcPts val="3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microorganisms, 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55"/>
                        </a:lnSpc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bacterium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</a:t>
                      </a:r>
                      <a:r>
                        <a:rPr dirty="0" baseline="23148" sz="900" spc="-4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CFU/ml)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309880" indent="-22860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 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bacterium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≥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3148" sz="900" spc="-60" i="1">
                          <a:latin typeface="Arial"/>
                          <a:cs typeface="Arial"/>
                        </a:rPr>
                        <a:t>5</a:t>
                      </a:r>
                      <a:r>
                        <a:rPr dirty="0" baseline="23148" sz="900" spc="22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CFU/ml)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Wingdings"/>
                          <a:cs typeface="Wingdings"/>
                        </a:rPr>
                        <a:t>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 marR="238125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09880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≥ 10</a:t>
                      </a:r>
                      <a:r>
                        <a:rPr dirty="0" baseline="23148" sz="900" spc="-37" i="1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CFU/ml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urine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fewer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microorganisms)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bacterium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≥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3148" sz="900" spc="-60" i="1">
                          <a:latin typeface="Arial"/>
                          <a:cs typeface="Arial"/>
                        </a:rPr>
                        <a:t>5</a:t>
                      </a:r>
                      <a:r>
                        <a:rPr dirty="0" baseline="23148" sz="900" spc="-52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CFU/ml)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273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B="0" marT="273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marL="81915" marR="264795">
                        <a:lnSpc>
                          <a:spcPct val="101899"/>
                        </a:lnSpc>
                        <a:spcBef>
                          <a:spcPts val="175"/>
                        </a:spcBef>
                      </a:pPr>
                      <a:r>
                        <a:rPr dirty="0" sz="800" spc="-50" i="1">
                          <a:latin typeface="Arial"/>
                          <a:cs typeface="Arial"/>
                        </a:rPr>
                        <a:t>Blood  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800" i="1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00" spc="-5" i="1">
                          <a:latin typeface="Arial"/>
                          <a:cs typeface="Arial"/>
                        </a:rPr>
                        <a:t>s) 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element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988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Matching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marR="63500">
                        <a:lnSpc>
                          <a:spcPts val="1100"/>
                        </a:lnSpc>
                        <a:spcBef>
                          <a:spcPts val="30"/>
                        </a:spcBef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organisms/matching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common 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commensals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50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1915" marR="5143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800" spc="-50" i="1">
                          <a:latin typeface="Arial"/>
                          <a:cs typeface="Arial"/>
                        </a:rPr>
                        <a:t>Age,  </a:t>
                      </a:r>
                      <a:r>
                        <a:rPr dirty="0" sz="800" spc="-30" i="1">
                          <a:latin typeface="Arial"/>
                          <a:cs typeface="Arial"/>
                        </a:rPr>
                        <a:t>Appropriate 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symptoms </a:t>
                      </a:r>
                      <a:r>
                        <a:rPr dirty="0" sz="800" spc="-10" i="1">
                          <a:latin typeface="Arial"/>
                          <a:cs typeface="Arial"/>
                        </a:rPr>
                        <a:t>(*= 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800" spc="-20" i="1">
                          <a:latin typeface="Arial"/>
                          <a:cs typeface="Arial"/>
                        </a:rPr>
                        <a:t>other  </a:t>
                      </a:r>
                      <a:r>
                        <a:rPr dirty="0" sz="800" spc="-45" i="1">
                          <a:latin typeface="Arial"/>
                          <a:cs typeface="Arial"/>
                        </a:rPr>
                        <a:t>recognized 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cause) </a:t>
                      </a:r>
                      <a:r>
                        <a:rPr dirty="0" sz="800" spc="-40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800" spc="-5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800" spc="-25" i="1">
                          <a:latin typeface="Arial"/>
                          <a:cs typeface="Arial"/>
                        </a:rPr>
                        <a:t>catheter  </a:t>
                      </a:r>
                      <a:r>
                        <a:rPr dirty="0" sz="800" spc="-35" i="1">
                          <a:latin typeface="Arial"/>
                          <a:cs typeface="Arial"/>
                        </a:rPr>
                        <a:t>status  element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(Any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age,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present)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ts val="1035"/>
                        </a:lnSpc>
                        <a:spcBef>
                          <a:spcPts val="7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9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1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&gt;38.0°C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Suprapubic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45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120" i="1">
                          <a:latin typeface="Arial"/>
                          <a:cs typeface="Arial"/>
                        </a:rPr>
                        <a:t>CVA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9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180975" indent="-228600">
                        <a:lnSpc>
                          <a:spcPct val="101099"/>
                        </a:lnSpc>
                        <a:spcBef>
                          <a:spcPts val="5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u="sng" sz="9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when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last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required element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documented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0515" marR="67310" indent="-228600">
                        <a:lnSpc>
                          <a:spcPct val="101600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has/had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indwelling urinary  catheter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25" i="1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9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has/had 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&gt;2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date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900" spc="-10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event†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310515">
                        <a:lnSpc>
                          <a:spcPts val="1065"/>
                        </a:lnSpc>
                        <a:spcBef>
                          <a:spcPts val="25"/>
                        </a:spcBef>
                      </a:pPr>
                      <a:r>
                        <a:rPr dirty="0" sz="900" spc="-145" i="1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180"/>
                        </a:lnSpc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Wingdings"/>
                          <a:cs typeface="Wingdings"/>
                        </a:rPr>
                        <a:t></a:t>
                      </a:r>
                      <a:endParaRPr sz="1000">
                        <a:latin typeface="Wingdings"/>
                        <a:cs typeface="Wingdings"/>
                      </a:endParaRPr>
                    </a:p>
                    <a:p>
                      <a:pPr marL="310515" marR="193675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urinary catheter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place 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302895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90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ts val="1070"/>
                        </a:lnSpc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event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262890" indent="-228600">
                        <a:lnSpc>
                          <a:spcPct val="101899"/>
                        </a:lnSpc>
                        <a:spcBef>
                          <a:spcPts val="4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(&gt;38°C)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patient that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≤</a:t>
                      </a:r>
                      <a:r>
                        <a:rPr dirty="0" sz="900" spc="-18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65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31051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suprapubic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310515" marR="103505">
                        <a:lnSpc>
                          <a:spcPts val="1100"/>
                        </a:lnSpc>
                        <a:spcBef>
                          <a:spcPts val="30"/>
                        </a:spcBef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900" spc="-30" i="1">
                          <a:latin typeface="Trebuchet MS"/>
                          <a:cs typeface="Trebuchet MS"/>
                        </a:rPr>
                        <a:t>co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stovertebral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angle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310515">
                        <a:lnSpc>
                          <a:spcPts val="105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frequency</a:t>
                      </a:r>
                      <a:r>
                        <a:rPr dirty="0" sz="900" spc="-10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14" i="1">
                          <a:latin typeface="Trebuchet MS"/>
                          <a:cs typeface="Trebuchet MS"/>
                        </a:rPr>
                        <a:t>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lvl="1" marL="31051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900" spc="-50" i="1">
                          <a:latin typeface="Trebuchet MS"/>
                          <a:cs typeface="Trebuchet MS"/>
                        </a:rPr>
                        <a:t>urinary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urgency*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lvl="1" marL="31051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900" spc="-25" i="1">
                          <a:latin typeface="Trebuchet MS"/>
                          <a:cs typeface="Trebuchet MS"/>
                        </a:rPr>
                        <a:t>dysuria*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(With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Foley)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30" i="1">
                          <a:latin typeface="Trebuchet MS"/>
                          <a:cs typeface="Trebuchet MS"/>
                        </a:rPr>
                        <a:t>Age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≤1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year</a:t>
                      </a:r>
                      <a:r>
                        <a:rPr dirty="0" sz="900" spc="-16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035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0515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&gt;38.0°C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Hypothermia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&lt;36.0°C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Apnea*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Bradycardia*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Dysuria*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Lethargy*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9880" marR="763905" indent="-228600">
                        <a:lnSpc>
                          <a:spcPts val="1090"/>
                        </a:lnSpc>
                        <a:spcBef>
                          <a:spcPts val="80"/>
                        </a:spcBef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309880" algn="l"/>
                          <a:tab pos="310515" algn="l"/>
                        </a:tabLst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Vomiting* 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(Foley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optional)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(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0645" marR="180340">
                        <a:lnSpc>
                          <a:spcPct val="101099"/>
                        </a:lnSpc>
                        <a:spcBef>
                          <a:spcPts val="575"/>
                        </a:spcBef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(With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9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Foley)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(Any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age)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just" marL="309245" marR="193675" indent="-228600">
                        <a:lnSpc>
                          <a:spcPct val="101099"/>
                        </a:lnSpc>
                        <a:spcBef>
                          <a:spcPts val="6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09880" algn="l"/>
                        </a:tabLst>
                      </a:pPr>
                      <a:r>
                        <a:rPr dirty="0" sz="900" spc="-6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symptoms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allowed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900" spc="-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frame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5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60" i="1">
                          <a:latin typeface="Arial"/>
                          <a:cs typeface="Arial"/>
                        </a:rPr>
                        <a:t>(Foley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optional)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 marR="6096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Note: Patients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&gt;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non-catheter-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associated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ABUTI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have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still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ABUTI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criterion)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1070"/>
                        </a:lnSpc>
                      </a:pP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--OR--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1070"/>
                        </a:lnSpc>
                      </a:pPr>
                      <a:r>
                        <a:rPr dirty="0" sz="900" spc="-60" b="1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--OR--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919097" y="2402332"/>
            <a:ext cx="118110" cy="1311275"/>
          </a:xfrm>
          <a:custGeom>
            <a:avLst/>
            <a:gdLst/>
            <a:ahLst/>
            <a:cxnLst/>
            <a:rect l="l" t="t" r="r" b="b"/>
            <a:pathLst>
              <a:path w="118110" h="1311275">
                <a:moveTo>
                  <a:pt x="14096" y="1194816"/>
                </a:moveTo>
                <a:lnTo>
                  <a:pt x="8127" y="1198372"/>
                </a:lnTo>
                <a:lnTo>
                  <a:pt x="2031" y="1201928"/>
                </a:lnTo>
                <a:lnTo>
                  <a:pt x="0" y="1209675"/>
                </a:lnTo>
                <a:lnTo>
                  <a:pt x="58927" y="1310767"/>
                </a:lnTo>
                <a:lnTo>
                  <a:pt x="73659" y="1285494"/>
                </a:lnTo>
                <a:lnTo>
                  <a:pt x="46227" y="1285494"/>
                </a:lnTo>
                <a:lnTo>
                  <a:pt x="46227" y="1238649"/>
                </a:lnTo>
                <a:lnTo>
                  <a:pt x="25399" y="1202944"/>
                </a:lnTo>
                <a:lnTo>
                  <a:pt x="21970" y="1196848"/>
                </a:lnTo>
                <a:lnTo>
                  <a:pt x="14096" y="1194816"/>
                </a:lnTo>
                <a:close/>
              </a:path>
              <a:path w="118110" h="1311275">
                <a:moveTo>
                  <a:pt x="46227" y="1238649"/>
                </a:moveTo>
                <a:lnTo>
                  <a:pt x="46227" y="1285494"/>
                </a:lnTo>
                <a:lnTo>
                  <a:pt x="71627" y="1285494"/>
                </a:lnTo>
                <a:lnTo>
                  <a:pt x="71627" y="1279144"/>
                </a:lnTo>
                <a:lnTo>
                  <a:pt x="48005" y="1279144"/>
                </a:lnTo>
                <a:lnTo>
                  <a:pt x="58927" y="1260420"/>
                </a:lnTo>
                <a:lnTo>
                  <a:pt x="46227" y="1238649"/>
                </a:lnTo>
                <a:close/>
              </a:path>
              <a:path w="118110" h="1311275">
                <a:moveTo>
                  <a:pt x="103758" y="1194816"/>
                </a:moveTo>
                <a:lnTo>
                  <a:pt x="95884" y="1196848"/>
                </a:lnTo>
                <a:lnTo>
                  <a:pt x="92455" y="1202944"/>
                </a:lnTo>
                <a:lnTo>
                  <a:pt x="71627" y="1238649"/>
                </a:lnTo>
                <a:lnTo>
                  <a:pt x="71627" y="1285494"/>
                </a:lnTo>
                <a:lnTo>
                  <a:pt x="73659" y="1285494"/>
                </a:lnTo>
                <a:lnTo>
                  <a:pt x="117855" y="1209675"/>
                </a:lnTo>
                <a:lnTo>
                  <a:pt x="115823" y="1201928"/>
                </a:lnTo>
                <a:lnTo>
                  <a:pt x="109727" y="1198372"/>
                </a:lnTo>
                <a:lnTo>
                  <a:pt x="103758" y="1194816"/>
                </a:lnTo>
                <a:close/>
              </a:path>
              <a:path w="118110" h="1311275">
                <a:moveTo>
                  <a:pt x="58927" y="1260420"/>
                </a:moveTo>
                <a:lnTo>
                  <a:pt x="48005" y="1279144"/>
                </a:lnTo>
                <a:lnTo>
                  <a:pt x="69849" y="1279144"/>
                </a:lnTo>
                <a:lnTo>
                  <a:pt x="58927" y="1260420"/>
                </a:lnTo>
                <a:close/>
              </a:path>
              <a:path w="118110" h="1311275">
                <a:moveTo>
                  <a:pt x="71627" y="1238649"/>
                </a:moveTo>
                <a:lnTo>
                  <a:pt x="58927" y="1260420"/>
                </a:lnTo>
                <a:lnTo>
                  <a:pt x="69849" y="1279144"/>
                </a:lnTo>
                <a:lnTo>
                  <a:pt x="71627" y="1279144"/>
                </a:lnTo>
                <a:lnTo>
                  <a:pt x="71627" y="1238649"/>
                </a:lnTo>
                <a:close/>
              </a:path>
              <a:path w="118110" h="1311275">
                <a:moveTo>
                  <a:pt x="71627" y="0"/>
                </a:moveTo>
                <a:lnTo>
                  <a:pt x="46227" y="0"/>
                </a:lnTo>
                <a:lnTo>
                  <a:pt x="46227" y="1238649"/>
                </a:lnTo>
                <a:lnTo>
                  <a:pt x="58927" y="1260420"/>
                </a:lnTo>
                <a:lnTo>
                  <a:pt x="71627" y="1238649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02402" y="2393442"/>
            <a:ext cx="118110" cy="1319530"/>
          </a:xfrm>
          <a:custGeom>
            <a:avLst/>
            <a:gdLst/>
            <a:ahLst/>
            <a:cxnLst/>
            <a:rect l="l" t="t" r="r" b="b"/>
            <a:pathLst>
              <a:path w="118110" h="1319529">
                <a:moveTo>
                  <a:pt x="14096" y="1203071"/>
                </a:moveTo>
                <a:lnTo>
                  <a:pt x="8127" y="1206627"/>
                </a:lnTo>
                <a:lnTo>
                  <a:pt x="2031" y="1210183"/>
                </a:lnTo>
                <a:lnTo>
                  <a:pt x="0" y="1217930"/>
                </a:lnTo>
                <a:lnTo>
                  <a:pt x="58927" y="1319022"/>
                </a:lnTo>
                <a:lnTo>
                  <a:pt x="73659" y="1293749"/>
                </a:lnTo>
                <a:lnTo>
                  <a:pt x="46227" y="1293749"/>
                </a:lnTo>
                <a:lnTo>
                  <a:pt x="46227" y="1246904"/>
                </a:lnTo>
                <a:lnTo>
                  <a:pt x="25399" y="1211199"/>
                </a:lnTo>
                <a:lnTo>
                  <a:pt x="21970" y="1205103"/>
                </a:lnTo>
                <a:lnTo>
                  <a:pt x="14096" y="1203071"/>
                </a:lnTo>
                <a:close/>
              </a:path>
              <a:path w="118110" h="1319529">
                <a:moveTo>
                  <a:pt x="46227" y="1246904"/>
                </a:moveTo>
                <a:lnTo>
                  <a:pt x="46227" y="1293749"/>
                </a:lnTo>
                <a:lnTo>
                  <a:pt x="71627" y="1293749"/>
                </a:lnTo>
                <a:lnTo>
                  <a:pt x="71627" y="1287399"/>
                </a:lnTo>
                <a:lnTo>
                  <a:pt x="48005" y="1287399"/>
                </a:lnTo>
                <a:lnTo>
                  <a:pt x="58927" y="1268675"/>
                </a:lnTo>
                <a:lnTo>
                  <a:pt x="46227" y="1246904"/>
                </a:lnTo>
                <a:close/>
              </a:path>
              <a:path w="118110" h="1319529">
                <a:moveTo>
                  <a:pt x="103758" y="1203071"/>
                </a:moveTo>
                <a:lnTo>
                  <a:pt x="95884" y="1205103"/>
                </a:lnTo>
                <a:lnTo>
                  <a:pt x="92455" y="1211199"/>
                </a:lnTo>
                <a:lnTo>
                  <a:pt x="71627" y="1246904"/>
                </a:lnTo>
                <a:lnTo>
                  <a:pt x="71627" y="1293749"/>
                </a:lnTo>
                <a:lnTo>
                  <a:pt x="73659" y="1293749"/>
                </a:lnTo>
                <a:lnTo>
                  <a:pt x="117855" y="1217930"/>
                </a:lnTo>
                <a:lnTo>
                  <a:pt x="115823" y="1210183"/>
                </a:lnTo>
                <a:lnTo>
                  <a:pt x="109727" y="1206627"/>
                </a:lnTo>
                <a:lnTo>
                  <a:pt x="103758" y="1203071"/>
                </a:lnTo>
                <a:close/>
              </a:path>
              <a:path w="118110" h="1319529">
                <a:moveTo>
                  <a:pt x="58927" y="1268675"/>
                </a:moveTo>
                <a:lnTo>
                  <a:pt x="48005" y="1287399"/>
                </a:lnTo>
                <a:lnTo>
                  <a:pt x="69849" y="1287399"/>
                </a:lnTo>
                <a:lnTo>
                  <a:pt x="58927" y="1268675"/>
                </a:lnTo>
                <a:close/>
              </a:path>
              <a:path w="118110" h="1319529">
                <a:moveTo>
                  <a:pt x="71627" y="1246904"/>
                </a:moveTo>
                <a:lnTo>
                  <a:pt x="58927" y="1268675"/>
                </a:lnTo>
                <a:lnTo>
                  <a:pt x="69849" y="1287399"/>
                </a:lnTo>
                <a:lnTo>
                  <a:pt x="71627" y="1287399"/>
                </a:lnTo>
                <a:lnTo>
                  <a:pt x="71627" y="1246904"/>
                </a:lnTo>
                <a:close/>
              </a:path>
              <a:path w="118110" h="1319529">
                <a:moveTo>
                  <a:pt x="71627" y="0"/>
                </a:moveTo>
                <a:lnTo>
                  <a:pt x="46227" y="0"/>
                </a:lnTo>
                <a:lnTo>
                  <a:pt x="46227" y="1246904"/>
                </a:lnTo>
                <a:lnTo>
                  <a:pt x="58927" y="1268675"/>
                </a:lnTo>
                <a:lnTo>
                  <a:pt x="71627" y="1246904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39885" y="2402077"/>
            <a:ext cx="118110" cy="768350"/>
          </a:xfrm>
          <a:custGeom>
            <a:avLst/>
            <a:gdLst/>
            <a:ahLst/>
            <a:cxnLst/>
            <a:rect l="l" t="t" r="r" b="b"/>
            <a:pathLst>
              <a:path w="118109" h="768350">
                <a:moveTo>
                  <a:pt x="13843" y="653161"/>
                </a:moveTo>
                <a:lnTo>
                  <a:pt x="1905" y="660527"/>
                </a:lnTo>
                <a:lnTo>
                  <a:pt x="0" y="668274"/>
                </a:lnTo>
                <a:lnTo>
                  <a:pt x="3683" y="674243"/>
                </a:lnTo>
                <a:lnTo>
                  <a:pt x="61214" y="768096"/>
                </a:lnTo>
                <a:lnTo>
                  <a:pt x="75076" y="743077"/>
                </a:lnTo>
                <a:lnTo>
                  <a:pt x="48006" y="743077"/>
                </a:lnTo>
                <a:lnTo>
                  <a:pt x="46955" y="696188"/>
                </a:lnTo>
                <a:lnTo>
                  <a:pt x="25400" y="661035"/>
                </a:lnTo>
                <a:lnTo>
                  <a:pt x="21717" y="655066"/>
                </a:lnTo>
                <a:lnTo>
                  <a:pt x="13843" y="653161"/>
                </a:lnTo>
                <a:close/>
              </a:path>
              <a:path w="118109" h="768350">
                <a:moveTo>
                  <a:pt x="46955" y="696188"/>
                </a:moveTo>
                <a:lnTo>
                  <a:pt x="48006" y="743077"/>
                </a:lnTo>
                <a:lnTo>
                  <a:pt x="73406" y="742569"/>
                </a:lnTo>
                <a:lnTo>
                  <a:pt x="73275" y="736727"/>
                </a:lnTo>
                <a:lnTo>
                  <a:pt x="49530" y="736727"/>
                </a:lnTo>
                <a:lnTo>
                  <a:pt x="60109" y="717640"/>
                </a:lnTo>
                <a:lnTo>
                  <a:pt x="46955" y="696188"/>
                </a:lnTo>
                <a:close/>
              </a:path>
              <a:path w="118109" h="768350">
                <a:moveTo>
                  <a:pt x="103378" y="651129"/>
                </a:moveTo>
                <a:lnTo>
                  <a:pt x="95631" y="653415"/>
                </a:lnTo>
                <a:lnTo>
                  <a:pt x="92329" y="659511"/>
                </a:lnTo>
                <a:lnTo>
                  <a:pt x="72352" y="695551"/>
                </a:lnTo>
                <a:lnTo>
                  <a:pt x="73406" y="742569"/>
                </a:lnTo>
                <a:lnTo>
                  <a:pt x="48006" y="743077"/>
                </a:lnTo>
                <a:lnTo>
                  <a:pt x="75076" y="743077"/>
                </a:lnTo>
                <a:lnTo>
                  <a:pt x="114554" y="671830"/>
                </a:lnTo>
                <a:lnTo>
                  <a:pt x="117856" y="665734"/>
                </a:lnTo>
                <a:lnTo>
                  <a:pt x="115697" y="657987"/>
                </a:lnTo>
                <a:lnTo>
                  <a:pt x="109601" y="654558"/>
                </a:lnTo>
                <a:lnTo>
                  <a:pt x="103378" y="651129"/>
                </a:lnTo>
                <a:close/>
              </a:path>
              <a:path w="118109" h="768350">
                <a:moveTo>
                  <a:pt x="60109" y="717640"/>
                </a:moveTo>
                <a:lnTo>
                  <a:pt x="49530" y="736727"/>
                </a:lnTo>
                <a:lnTo>
                  <a:pt x="71501" y="736219"/>
                </a:lnTo>
                <a:lnTo>
                  <a:pt x="60109" y="717640"/>
                </a:lnTo>
                <a:close/>
              </a:path>
              <a:path w="118109" h="768350">
                <a:moveTo>
                  <a:pt x="72352" y="695551"/>
                </a:moveTo>
                <a:lnTo>
                  <a:pt x="60109" y="717640"/>
                </a:lnTo>
                <a:lnTo>
                  <a:pt x="71501" y="736219"/>
                </a:lnTo>
                <a:lnTo>
                  <a:pt x="49530" y="736727"/>
                </a:lnTo>
                <a:lnTo>
                  <a:pt x="73275" y="736727"/>
                </a:lnTo>
                <a:lnTo>
                  <a:pt x="72352" y="695551"/>
                </a:lnTo>
                <a:close/>
              </a:path>
              <a:path w="118109" h="768350">
                <a:moveTo>
                  <a:pt x="56769" y="0"/>
                </a:moveTo>
                <a:lnTo>
                  <a:pt x="31369" y="507"/>
                </a:lnTo>
                <a:lnTo>
                  <a:pt x="46955" y="696188"/>
                </a:lnTo>
                <a:lnTo>
                  <a:pt x="60109" y="717640"/>
                </a:lnTo>
                <a:lnTo>
                  <a:pt x="72352" y="695551"/>
                </a:lnTo>
                <a:lnTo>
                  <a:pt x="56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582" y="2616961"/>
            <a:ext cx="118110" cy="474345"/>
          </a:xfrm>
          <a:custGeom>
            <a:avLst/>
            <a:gdLst/>
            <a:ahLst/>
            <a:cxnLst/>
            <a:rect l="l" t="t" r="r" b="b"/>
            <a:pathLst>
              <a:path w="118110" h="474344">
                <a:moveTo>
                  <a:pt x="14096" y="357886"/>
                </a:moveTo>
                <a:lnTo>
                  <a:pt x="8127" y="361442"/>
                </a:lnTo>
                <a:lnTo>
                  <a:pt x="2031" y="364998"/>
                </a:lnTo>
                <a:lnTo>
                  <a:pt x="0" y="372745"/>
                </a:lnTo>
                <a:lnTo>
                  <a:pt x="58927" y="473837"/>
                </a:lnTo>
                <a:lnTo>
                  <a:pt x="73659" y="448564"/>
                </a:lnTo>
                <a:lnTo>
                  <a:pt x="46227" y="448564"/>
                </a:lnTo>
                <a:lnTo>
                  <a:pt x="46227" y="401719"/>
                </a:lnTo>
                <a:lnTo>
                  <a:pt x="25399" y="366014"/>
                </a:lnTo>
                <a:lnTo>
                  <a:pt x="21970" y="359918"/>
                </a:lnTo>
                <a:lnTo>
                  <a:pt x="14096" y="357886"/>
                </a:lnTo>
                <a:close/>
              </a:path>
              <a:path w="118110" h="474344">
                <a:moveTo>
                  <a:pt x="46227" y="401719"/>
                </a:moveTo>
                <a:lnTo>
                  <a:pt x="46227" y="448564"/>
                </a:lnTo>
                <a:lnTo>
                  <a:pt x="71627" y="448564"/>
                </a:lnTo>
                <a:lnTo>
                  <a:pt x="71627" y="442214"/>
                </a:lnTo>
                <a:lnTo>
                  <a:pt x="48005" y="442214"/>
                </a:lnTo>
                <a:lnTo>
                  <a:pt x="58927" y="423490"/>
                </a:lnTo>
                <a:lnTo>
                  <a:pt x="46227" y="401719"/>
                </a:lnTo>
                <a:close/>
              </a:path>
              <a:path w="118110" h="474344">
                <a:moveTo>
                  <a:pt x="103758" y="357886"/>
                </a:moveTo>
                <a:lnTo>
                  <a:pt x="95884" y="359918"/>
                </a:lnTo>
                <a:lnTo>
                  <a:pt x="92455" y="366014"/>
                </a:lnTo>
                <a:lnTo>
                  <a:pt x="71627" y="401719"/>
                </a:lnTo>
                <a:lnTo>
                  <a:pt x="71627" y="448564"/>
                </a:lnTo>
                <a:lnTo>
                  <a:pt x="73659" y="448564"/>
                </a:lnTo>
                <a:lnTo>
                  <a:pt x="117855" y="372745"/>
                </a:lnTo>
                <a:lnTo>
                  <a:pt x="115823" y="364998"/>
                </a:lnTo>
                <a:lnTo>
                  <a:pt x="109727" y="361442"/>
                </a:lnTo>
                <a:lnTo>
                  <a:pt x="103758" y="357886"/>
                </a:lnTo>
                <a:close/>
              </a:path>
              <a:path w="118110" h="474344">
                <a:moveTo>
                  <a:pt x="58927" y="423490"/>
                </a:moveTo>
                <a:lnTo>
                  <a:pt x="48005" y="442214"/>
                </a:lnTo>
                <a:lnTo>
                  <a:pt x="69849" y="442214"/>
                </a:lnTo>
                <a:lnTo>
                  <a:pt x="58927" y="423490"/>
                </a:lnTo>
                <a:close/>
              </a:path>
              <a:path w="118110" h="474344">
                <a:moveTo>
                  <a:pt x="71627" y="401719"/>
                </a:moveTo>
                <a:lnTo>
                  <a:pt x="58927" y="423490"/>
                </a:lnTo>
                <a:lnTo>
                  <a:pt x="69849" y="442214"/>
                </a:lnTo>
                <a:lnTo>
                  <a:pt x="71627" y="442214"/>
                </a:lnTo>
                <a:lnTo>
                  <a:pt x="71627" y="401719"/>
                </a:lnTo>
                <a:close/>
              </a:path>
              <a:path w="118110" h="474344">
                <a:moveTo>
                  <a:pt x="71627" y="0"/>
                </a:moveTo>
                <a:lnTo>
                  <a:pt x="46227" y="0"/>
                </a:lnTo>
                <a:lnTo>
                  <a:pt x="46227" y="401719"/>
                </a:lnTo>
                <a:lnTo>
                  <a:pt x="58927" y="423490"/>
                </a:lnTo>
                <a:lnTo>
                  <a:pt x="71627" y="401719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63867" y="2625851"/>
            <a:ext cx="118110" cy="542290"/>
          </a:xfrm>
          <a:custGeom>
            <a:avLst/>
            <a:gdLst/>
            <a:ahLst/>
            <a:cxnLst/>
            <a:rect l="l" t="t" r="r" b="b"/>
            <a:pathLst>
              <a:path w="118109" h="542289">
                <a:moveTo>
                  <a:pt x="14096" y="425831"/>
                </a:moveTo>
                <a:lnTo>
                  <a:pt x="8127" y="429387"/>
                </a:lnTo>
                <a:lnTo>
                  <a:pt x="2031" y="432943"/>
                </a:lnTo>
                <a:lnTo>
                  <a:pt x="0" y="440690"/>
                </a:lnTo>
                <a:lnTo>
                  <a:pt x="58927" y="541782"/>
                </a:lnTo>
                <a:lnTo>
                  <a:pt x="73659" y="516509"/>
                </a:lnTo>
                <a:lnTo>
                  <a:pt x="46227" y="516509"/>
                </a:lnTo>
                <a:lnTo>
                  <a:pt x="46227" y="469664"/>
                </a:lnTo>
                <a:lnTo>
                  <a:pt x="25399" y="433959"/>
                </a:lnTo>
                <a:lnTo>
                  <a:pt x="21970" y="427863"/>
                </a:lnTo>
                <a:lnTo>
                  <a:pt x="14096" y="425831"/>
                </a:lnTo>
                <a:close/>
              </a:path>
              <a:path w="118109" h="542289">
                <a:moveTo>
                  <a:pt x="46227" y="469664"/>
                </a:moveTo>
                <a:lnTo>
                  <a:pt x="46227" y="516509"/>
                </a:lnTo>
                <a:lnTo>
                  <a:pt x="71627" y="516509"/>
                </a:lnTo>
                <a:lnTo>
                  <a:pt x="71627" y="510159"/>
                </a:lnTo>
                <a:lnTo>
                  <a:pt x="48005" y="510159"/>
                </a:lnTo>
                <a:lnTo>
                  <a:pt x="58927" y="491435"/>
                </a:lnTo>
                <a:lnTo>
                  <a:pt x="46227" y="469664"/>
                </a:lnTo>
                <a:close/>
              </a:path>
              <a:path w="118109" h="542289">
                <a:moveTo>
                  <a:pt x="103758" y="425831"/>
                </a:moveTo>
                <a:lnTo>
                  <a:pt x="95884" y="427863"/>
                </a:lnTo>
                <a:lnTo>
                  <a:pt x="92455" y="433959"/>
                </a:lnTo>
                <a:lnTo>
                  <a:pt x="71627" y="469664"/>
                </a:lnTo>
                <a:lnTo>
                  <a:pt x="71627" y="516509"/>
                </a:lnTo>
                <a:lnTo>
                  <a:pt x="73659" y="516509"/>
                </a:lnTo>
                <a:lnTo>
                  <a:pt x="117855" y="440690"/>
                </a:lnTo>
                <a:lnTo>
                  <a:pt x="115823" y="432943"/>
                </a:lnTo>
                <a:lnTo>
                  <a:pt x="109727" y="429387"/>
                </a:lnTo>
                <a:lnTo>
                  <a:pt x="103758" y="425831"/>
                </a:lnTo>
                <a:close/>
              </a:path>
              <a:path w="118109" h="542289">
                <a:moveTo>
                  <a:pt x="58927" y="491435"/>
                </a:moveTo>
                <a:lnTo>
                  <a:pt x="48005" y="510159"/>
                </a:lnTo>
                <a:lnTo>
                  <a:pt x="69849" y="510159"/>
                </a:lnTo>
                <a:lnTo>
                  <a:pt x="58927" y="491435"/>
                </a:lnTo>
                <a:close/>
              </a:path>
              <a:path w="118109" h="542289">
                <a:moveTo>
                  <a:pt x="71627" y="469664"/>
                </a:moveTo>
                <a:lnTo>
                  <a:pt x="58927" y="491435"/>
                </a:lnTo>
                <a:lnTo>
                  <a:pt x="69849" y="510159"/>
                </a:lnTo>
                <a:lnTo>
                  <a:pt x="71627" y="510159"/>
                </a:lnTo>
                <a:lnTo>
                  <a:pt x="71627" y="469664"/>
                </a:lnTo>
                <a:close/>
              </a:path>
              <a:path w="118109" h="542289">
                <a:moveTo>
                  <a:pt x="71627" y="0"/>
                </a:moveTo>
                <a:lnTo>
                  <a:pt x="46227" y="0"/>
                </a:lnTo>
                <a:lnTo>
                  <a:pt x="46227" y="469664"/>
                </a:lnTo>
                <a:lnTo>
                  <a:pt x="58927" y="491435"/>
                </a:lnTo>
                <a:lnTo>
                  <a:pt x="71627" y="469664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704" y="445008"/>
          <a:ext cx="9243060" cy="262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2146300"/>
                <a:gridCol w="1456055"/>
                <a:gridCol w="1803400"/>
                <a:gridCol w="1626870"/>
                <a:gridCol w="1428115"/>
              </a:tblGrid>
              <a:tr h="189865">
                <a:tc gridSpan="6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12.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URINARY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TRACT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INFECTION (UTI)</a:t>
                      </a:r>
                      <a:r>
                        <a:rPr dirty="0" sz="1100" spc="-229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02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006FC0"/>
                          </a:solidFill>
                          <a:latin typeface="Wingdings"/>
                          <a:cs typeface="Wingdings"/>
                        </a:rPr>
                        <a:t></a:t>
                      </a:r>
                      <a:endParaRPr sz="10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263525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(Any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age,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recently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removed)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indent="-228600">
                        <a:lnSpc>
                          <a:spcPts val="1035"/>
                        </a:lnSpc>
                        <a:spcBef>
                          <a:spcPts val="4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12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10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55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(&gt;38°C)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</a:pP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patient that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dirty="0" sz="900" spc="-12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5" i="1">
                          <a:latin typeface="Trebuchet MS"/>
                          <a:cs typeface="Trebuchet MS"/>
                        </a:rPr>
                        <a:t>≤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539115">
                        <a:lnSpc>
                          <a:spcPts val="1040"/>
                        </a:lnSpc>
                        <a:spcBef>
                          <a:spcPts val="15"/>
                        </a:spcBef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65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years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1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Urgency*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45" i="1">
                          <a:latin typeface="Arial"/>
                          <a:cs typeface="Arial"/>
                        </a:rPr>
                        <a:t>Frequency*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100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Dysuria*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marR="344170" indent="-228600">
                        <a:lnSpc>
                          <a:spcPts val="1100"/>
                        </a:lnSpc>
                        <a:spcBef>
                          <a:spcPts val="65"/>
                        </a:spcBef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55" i="1">
                          <a:latin typeface="Arial"/>
                          <a:cs typeface="Arial"/>
                        </a:rPr>
                        <a:t>Suprapubic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ten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539115" indent="-228600">
                        <a:lnSpc>
                          <a:spcPts val="1075"/>
                        </a:lnSpc>
                        <a:buClr>
                          <a:srgbClr val="006FC0"/>
                        </a:buClr>
                        <a:buSzPct val="111111"/>
                        <a:buFont typeface="Courier New"/>
                        <a:buChar char="o"/>
                        <a:tabLst>
                          <a:tab pos="539115" algn="l"/>
                          <a:tab pos="539750" algn="l"/>
                        </a:tabLst>
                      </a:pPr>
                      <a:r>
                        <a:rPr dirty="0" sz="900" spc="-120" i="1">
                          <a:latin typeface="Arial"/>
                          <a:cs typeface="Arial"/>
                        </a:rPr>
                        <a:t>CVA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pain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tenderness*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9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 marR="208279" indent="-228600">
                        <a:lnSpc>
                          <a:spcPct val="101699"/>
                        </a:lnSpc>
                        <a:spcBef>
                          <a:spcPts val="5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&gt;2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u="sng" sz="900" spc="-6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5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removed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before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event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179" y="3388486"/>
          <a:ext cx="8994775" cy="311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1943100"/>
                <a:gridCol w="1772285"/>
                <a:gridCol w="856614"/>
                <a:gridCol w="2811779"/>
              </a:tblGrid>
              <a:tr h="176530">
                <a:tc gridSpan="5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13.</a:t>
                      </a:r>
                      <a:r>
                        <a:rPr dirty="0" sz="1100" spc="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Did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candidate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UTI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qualify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UTI</a:t>
                      </a:r>
                      <a:r>
                        <a:rPr dirty="0" sz="1100" spc="-80" b="1">
                          <a:latin typeface="Trebuchet MS"/>
                          <a:cs typeface="Trebuchet MS"/>
                        </a:rPr>
                        <a:t> event,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using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criteria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shown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page</a:t>
                      </a: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30" b="1">
                          <a:latin typeface="Trebuchet MS"/>
                          <a:cs typeface="Trebuchet MS"/>
                        </a:rPr>
                        <a:t>3?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(begin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loop)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marL="184785" indent="-113664">
                        <a:lnSpc>
                          <a:spcPct val="100000"/>
                        </a:lnSpc>
                        <a:spcBef>
                          <a:spcPts val="580"/>
                        </a:spcBef>
                        <a:buSzPct val="90000"/>
                        <a:buFont typeface="Wingdings"/>
                        <a:buChar char=""/>
                        <a:tabLst>
                          <a:tab pos="18542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#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dates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6.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2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repeat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timeframe.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met,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0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(b) </a:t>
                      </a:r>
                      <a:r>
                        <a:rPr dirty="0" sz="10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8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reason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asymptomatic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pathogen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blood,).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Loop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next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positive urine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culture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 Episode.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4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more </a:t>
                      </a:r>
                      <a:r>
                        <a:rPr dirty="0" sz="1000" spc="-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positive urine </a:t>
                      </a:r>
                      <a:r>
                        <a:rPr dirty="0" sz="1000" spc="-4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000" spc="-150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35" i="1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75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(date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FIRST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met)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#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dates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  <a:tabLst>
                          <a:tab pos="280670" algn="l"/>
                          <a:tab pos="543560" algn="l"/>
                          <a:tab pos="8362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tabLst>
                          <a:tab pos="280670" algn="l"/>
                          <a:tab pos="544195" algn="l"/>
                          <a:tab pos="836294" algn="l"/>
                          <a:tab pos="1230630" algn="l"/>
                          <a:tab pos="1493520" algn="l"/>
                          <a:tab pos="178435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80">
                          <a:latin typeface="Arial"/>
                          <a:cs typeface="Arial"/>
                        </a:rPr>
                        <a:t>Second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  <a:tabLst>
                          <a:tab pos="280670" algn="l"/>
                          <a:tab pos="543560" algn="l"/>
                          <a:tab pos="8362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tabLst>
                          <a:tab pos="280670" algn="l"/>
                          <a:tab pos="544195" algn="l"/>
                          <a:tab pos="836294" algn="l"/>
                          <a:tab pos="1199515" algn="l"/>
                          <a:tab pos="1461770" algn="l"/>
                          <a:tab pos="175387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Third candidate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  <a:tabLst>
                          <a:tab pos="280670" algn="l"/>
                          <a:tab pos="543560" algn="l"/>
                          <a:tab pos="8362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tabLst>
                          <a:tab pos="280670" algn="l"/>
                          <a:tab pos="544195" algn="l"/>
                          <a:tab pos="836294" algn="l"/>
                          <a:tab pos="1199515" algn="l"/>
                          <a:tab pos="1461770" algn="l"/>
                          <a:tab pos="1753870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u="sng" sz="11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5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</a:pPr>
                      <a:r>
                        <a:rPr dirty="0" sz="1100" spc="-65" i="1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100" spc="-45" i="1">
                          <a:latin typeface="Arial"/>
                          <a:cs typeface="Arial"/>
                        </a:rPr>
                        <a:t>rows </a:t>
                      </a:r>
                      <a:r>
                        <a:rPr dirty="0" sz="1100" spc="2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 i="1">
                          <a:latin typeface="Arial"/>
                          <a:cs typeface="Arial"/>
                        </a:rPr>
                        <a:t>needed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92835">
                <a:tc gridSpan="5">
                  <a:txBody>
                    <a:bodyPr/>
                    <a:lstStyle/>
                    <a:p>
                      <a:pPr marL="103505">
                        <a:lnSpc>
                          <a:spcPts val="1170"/>
                        </a:lnSpc>
                      </a:pPr>
                      <a:r>
                        <a:rPr dirty="0" sz="1000" spc="-35" i="1">
                          <a:latin typeface="Arial"/>
                          <a:cs typeface="Arial"/>
                        </a:rPr>
                        <a:t>Note: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1120" marR="73025">
                        <a:lnSpc>
                          <a:spcPct val="102000"/>
                        </a:lnSpc>
                      </a:pP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110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14-day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timeframe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UTIs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reported.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114" i="1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applies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1000" spc="-125" i="1"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HAI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determinations.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14- 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RIT.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previous 14 day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RIT,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no new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nor reported.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positive urine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cultures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added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event.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just" marL="71120" marR="71120">
                        <a:lnSpc>
                          <a:spcPct val="102000"/>
                        </a:lnSpc>
                      </a:pP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Period (IWP):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Period is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defined 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7-days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met. 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positive 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culture,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obtained, 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000" spc="-2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after.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7179" y="445008"/>
          <a:ext cx="8994775" cy="641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  <a:gridCol w="342900"/>
                <a:gridCol w="7385050"/>
              </a:tblGrid>
              <a:tr h="176530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14. </a:t>
                      </a:r>
                      <a:r>
                        <a:rPr dirty="0" sz="11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UTI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Healthcare-Associated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(HAI),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Present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on Admission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(POA),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sz="1100" spc="-1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Neither?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5"/>
                        </a:lnSpc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b.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occur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(i.e., 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POA)? 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135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8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Note: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152400" indent="28575">
                        <a:lnSpc>
                          <a:spcPct val="102000"/>
                        </a:lnSpc>
                        <a:spcBef>
                          <a:spcPts val="15"/>
                        </a:spcBef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Event: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2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000" spc="-85" i="1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seven-day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window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period. 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documentation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patient-reported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signs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symptoms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documented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chart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healthcare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professional (e.g.,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states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measured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fever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&gt;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38.0°  </a:t>
                      </a:r>
                      <a:r>
                        <a:rPr dirty="0" sz="1000" spc="-204" i="1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100.4°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F,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nursing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documents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arrival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hospital,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complains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dysuria).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POA;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document outcome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(c)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next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outside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0"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665">
                <a:tc gridSpan="2">
                  <a:txBody>
                    <a:bodyPr/>
                    <a:lstStyle/>
                    <a:p>
                      <a:pPr marL="213360" indent="-14224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HAI.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990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0"/>
                        </a:lnSpc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15.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this HAI-UTI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CAUTI?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 gridSpan="3">
                  <a:txBody>
                    <a:bodyPr/>
                    <a:lstStyle/>
                    <a:p>
                      <a:pPr marL="528320" marR="158750" indent="-228600">
                        <a:lnSpc>
                          <a:spcPts val="1210"/>
                        </a:lnSpc>
                        <a:tabLst>
                          <a:tab pos="528320" algn="l"/>
                        </a:tabLst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b.	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catheter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&gt;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event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either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present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portion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event,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removed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event?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admitted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facility/ED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Foley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place,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13360" indent="-14224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CAUTI;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8.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CAUTI;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document outcome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(d) </a:t>
                      </a: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set.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next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RIT.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100" spc="-2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270"/>
                        </a:lnSpc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16. </a:t>
                      </a:r>
                      <a:r>
                        <a:rPr dirty="0" sz="1000" spc="-25" b="1"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VALIDATION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LOCATION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(VL)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Location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Attribution</a:t>
                      </a:r>
                      <a:r>
                        <a:rPr dirty="0" sz="10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(LOA)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1770">
                <a:tc gridSpan="3">
                  <a:txBody>
                    <a:bodyPr/>
                    <a:lstStyle/>
                    <a:p>
                      <a:pPr marL="299720">
                        <a:lnSpc>
                          <a:spcPts val="1405"/>
                        </a:lnSpc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b. 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Event*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event? 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(Select 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No)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13360" indent="-14224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360" indent="-14224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1336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VL;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document outcome </a:t>
                      </a: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(e)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 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set.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positive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5768975">
                        <a:lnSpc>
                          <a:spcPct val="1018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RIT. 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</a:t>
                      </a:r>
                      <a:r>
                        <a:rPr dirty="0" sz="1100" spc="-229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 </a:t>
                      </a:r>
                      <a:r>
                        <a:rPr dirty="0" sz="1100" spc="-1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*Date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 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elements occurred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IWP.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345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528320" algn="l"/>
                        </a:tabLst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b.	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transferred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institution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bedded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location,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Event?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No):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28600" indent="-157480">
                        <a:lnSpc>
                          <a:spcPts val="127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350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transferring</a:t>
                      </a:r>
                      <a:r>
                        <a:rPr dirty="0" u="sng" sz="1100" spc="-6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location**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Proceed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c.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28600" indent="-157480">
                        <a:lnSpc>
                          <a:spcPts val="1280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8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(f)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tabLst>
                          <a:tab pos="528320" algn="l"/>
                        </a:tabLst>
                      </a:pPr>
                      <a:r>
                        <a:rPr dirty="0" sz="1100" spc="-55">
                          <a:latin typeface="Arial"/>
                          <a:cs typeface="Arial"/>
                        </a:rPr>
                        <a:t>c.	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transferring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location**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 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(VL)? 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1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one):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228600" indent="-157480">
                        <a:lnSpc>
                          <a:spcPts val="1275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(transferring location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location; </a:t>
                      </a:r>
                      <a:r>
                        <a:rPr dirty="0" sz="11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outcome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(f)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8600" indent="-157480">
                        <a:lnSpc>
                          <a:spcPct val="100000"/>
                        </a:lnSpc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attribution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(transferring location) 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100" spc="-114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validation location;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outcome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(e)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 </a:t>
                      </a: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</a:t>
                      </a:r>
                      <a:r>
                        <a:rPr dirty="0" sz="1100" spc="-1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755" marR="3669029">
                        <a:lnSpc>
                          <a:spcPct val="101800"/>
                        </a:lnSpc>
                      </a:pP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RIT 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set.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next positive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outside </a:t>
                      </a: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0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RIT. 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dirty="0" sz="11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cultures,</a:t>
                      </a:r>
                      <a:r>
                        <a:rPr dirty="0" sz="1100" spc="-229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170"/>
                        </a:lnSpc>
                      </a:pPr>
                      <a:r>
                        <a:rPr dirty="0" sz="1000" spc="50">
                          <a:latin typeface="Arial"/>
                          <a:cs typeface="Arial"/>
                        </a:rPr>
                        <a:t>**If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transferred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once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/day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Event,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transferring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attribution.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80042" y="3315958"/>
            <a:ext cx="1113155" cy="0"/>
          </a:xfrm>
          <a:custGeom>
            <a:avLst/>
            <a:gdLst/>
            <a:ahLst/>
            <a:cxnLst/>
            <a:rect l="l" t="t" r="r" b="b"/>
            <a:pathLst>
              <a:path w="1113154" h="0">
                <a:moveTo>
                  <a:pt x="0" y="0"/>
                </a:moveTo>
                <a:lnTo>
                  <a:pt x="1112829" y="0"/>
                </a:lnTo>
              </a:path>
            </a:pathLst>
          </a:custGeom>
          <a:ln w="9104">
            <a:solidFill>
              <a:srgbClr val="006E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69057" y="3486646"/>
            <a:ext cx="1113155" cy="0"/>
          </a:xfrm>
          <a:custGeom>
            <a:avLst/>
            <a:gdLst/>
            <a:ahLst/>
            <a:cxnLst/>
            <a:rect l="l" t="t" r="r" b="b"/>
            <a:pathLst>
              <a:path w="1113154" h="0">
                <a:moveTo>
                  <a:pt x="0" y="0"/>
                </a:moveTo>
                <a:lnTo>
                  <a:pt x="1112970" y="0"/>
                </a:lnTo>
              </a:path>
            </a:pathLst>
          </a:custGeom>
          <a:ln w="9104">
            <a:solidFill>
              <a:srgbClr val="006EB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3840" y="768095"/>
          <a:ext cx="9015730" cy="4588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585"/>
                <a:gridCol w="579120"/>
                <a:gridCol w="2578735"/>
                <a:gridCol w="5072380"/>
              </a:tblGrid>
              <a:tr h="190500">
                <a:tc gridSpan="4"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Outcome </a:t>
                      </a:r>
                      <a:r>
                        <a:rPr dirty="0" sz="1100" spc="-5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2016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CAUTI</a:t>
                      </a:r>
                      <a:r>
                        <a:rPr dirty="0" sz="11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audit: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>
                  <a:txBody>
                    <a:bodyPr/>
                    <a:lstStyle/>
                    <a:p>
                      <a:pPr marL="27305" marR="18415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UTI*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7556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tco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(a-g)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75247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Detail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outcomes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(b)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(g)  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(See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key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right)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431165" indent="-184150">
                        <a:lnSpc>
                          <a:spcPts val="1290"/>
                        </a:lnSpc>
                        <a:buAutoNum type="alphaLcParenBoth"/>
                        <a:tabLst>
                          <a:tab pos="431800" algn="l"/>
                        </a:tabLst>
                      </a:pP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9100" indent="-172085">
                        <a:lnSpc>
                          <a:spcPts val="1160"/>
                        </a:lnSpc>
                        <a:spcBef>
                          <a:spcPts val="40"/>
                        </a:spcBef>
                        <a:buAutoNum type="alphaLcParenBoth"/>
                        <a:tabLst>
                          <a:tab pos="419734" algn="l"/>
                        </a:tabLst>
                      </a:pPr>
                      <a:r>
                        <a:rPr dirty="0" sz="10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UTI;</a:t>
                      </a:r>
                      <a:r>
                        <a:rPr dirty="0" sz="10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reason: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ts val="1275"/>
                        </a:lnSpc>
                        <a:buSzPct val="110000"/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</a:tabLst>
                      </a:pP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Asymptomatic </a:t>
                      </a:r>
                      <a:r>
                        <a:rPr dirty="0" sz="10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0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0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000" spc="-1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pathogen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22275" indent="-175260">
                        <a:lnSpc>
                          <a:spcPts val="1315"/>
                        </a:lnSpc>
                        <a:buAutoNum type="alphaLcParenBoth"/>
                        <a:tabLst>
                          <a:tab pos="422909" algn="l"/>
                        </a:tabLst>
                      </a:pP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POA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(not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7515" indent="-1905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lphaLcParenBoth"/>
                        <a:tabLst>
                          <a:tab pos="438150" algn="l"/>
                        </a:tabLst>
                      </a:pPr>
                      <a:r>
                        <a:rPr dirty="0" sz="1100" spc="-8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HAI-UTI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33680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52730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indent="-18732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lphaLcParenBoth"/>
                        <a:tabLst>
                          <a:tab pos="434975" algn="l"/>
                        </a:tabLst>
                      </a:pPr>
                      <a:r>
                        <a:rPr dirty="0" sz="11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attributable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26695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59715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2981325" algn="l"/>
                        </a:tabLst>
                      </a:pPr>
                      <a:r>
                        <a:rPr dirty="0" sz="1100" spc="-4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07034" indent="-16002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arenBoth"/>
                        <a:tabLst>
                          <a:tab pos="407670" algn="l"/>
                        </a:tabLst>
                      </a:pP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VL</a:t>
                      </a:r>
                      <a:r>
                        <a:rPr dirty="0" sz="1100" spc="-7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CAUTI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  <a:tab pos="3209290" algn="l"/>
                        </a:tabLst>
                      </a:pPr>
                      <a:r>
                        <a:rPr dirty="0" sz="1100" spc="-7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14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UTI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06FC0"/>
                          </a:solidFill>
                          <a:uFill>
                            <a:solidFill>
                              <a:srgbClr val="006EBF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</a:tabLst>
                      </a:pP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9328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□"/>
                        <a:tabLst>
                          <a:tab pos="932815" algn="l"/>
                          <a:tab pos="933450" algn="l"/>
                        </a:tabLst>
                      </a:pP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attribution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3303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36650">
                <a:tc gridSpan="4">
                  <a:txBody>
                    <a:bodyPr/>
                    <a:lstStyle/>
                    <a:p>
                      <a:pPr marL="27305">
                        <a:lnSpc>
                          <a:spcPts val="130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Note: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*Report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those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UTIs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outside</a:t>
                      </a:r>
                      <a:r>
                        <a:rPr dirty="0" sz="11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UTI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RITs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There may be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UTIs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1100" spc="-120">
                          <a:latin typeface="Arial"/>
                          <a:cs typeface="Arial"/>
                        </a:rPr>
                        <a:t>CAUTIs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single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episode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care.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7305" marR="610235">
                        <a:lnSpc>
                          <a:spcPct val="102099"/>
                        </a:lnSpc>
                      </a:pP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This</a:t>
                      </a:r>
                      <a:r>
                        <a:rPr dirty="0" sz="14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5" b="1">
                          <a:latin typeface="Trebuchet MS"/>
                          <a:cs typeface="Trebuchet MS"/>
                        </a:rPr>
                        <a:t>tool</a:t>
                      </a:r>
                      <a:r>
                        <a:rPr dirty="0" sz="14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requires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episode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60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care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reviewed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only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until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65" b="1">
                          <a:latin typeface="Trebuchet MS"/>
                          <a:cs typeface="Trebuchet MS"/>
                        </a:rPr>
                        <a:t>Validation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Location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(VL)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CAUTI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60" b="1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found 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(outcome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40" b="1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14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above),</a:t>
                      </a:r>
                      <a:r>
                        <a:rPr dirty="0" sz="14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70" b="1">
                          <a:latin typeface="Trebuchet MS"/>
                          <a:cs typeface="Trebuchet MS"/>
                        </a:rPr>
                        <a:t>positive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urine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cultures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been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reviewed.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88" y="364087"/>
            <a:ext cx="5872480" cy="51435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600" spc="15">
                <a:solidFill>
                  <a:srgbClr val="4F81BC"/>
                </a:solidFill>
                <a:latin typeface="Georgia"/>
                <a:cs typeface="Georgia"/>
              </a:rPr>
              <a:t>2016 </a:t>
            </a:r>
            <a:r>
              <a:rPr dirty="0" sz="1600" spc="-145">
                <a:solidFill>
                  <a:srgbClr val="4F81BC"/>
                </a:solidFill>
                <a:latin typeface="Georgia"/>
                <a:cs typeface="Georgia"/>
              </a:rPr>
              <a:t>COLO </a:t>
            </a:r>
            <a:r>
              <a:rPr dirty="0" sz="1600" spc="-40">
                <a:solidFill>
                  <a:srgbClr val="4F81BC"/>
                </a:solidFill>
                <a:latin typeface="Georgia"/>
                <a:cs typeface="Georgia"/>
              </a:rPr>
              <a:t>Procedure/SSI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Medical </a:t>
            </a:r>
            <a:r>
              <a:rPr dirty="0" sz="1600" spc="-40">
                <a:solidFill>
                  <a:srgbClr val="4F81BC"/>
                </a:solidFill>
                <a:latin typeface="Georgia"/>
                <a:cs typeface="Georgia"/>
              </a:rPr>
              <a:t>Record </a:t>
            </a:r>
            <a:r>
              <a:rPr dirty="0" sz="1600" spc="-35">
                <a:solidFill>
                  <a:srgbClr val="4F81BC"/>
                </a:solidFill>
                <a:latin typeface="Georgia"/>
                <a:cs typeface="Georgia"/>
              </a:rPr>
              <a:t>Abstraction</a:t>
            </a:r>
            <a:r>
              <a:rPr dirty="0" sz="1600" spc="-185">
                <a:solidFill>
                  <a:srgbClr val="4F81BC"/>
                </a:solidFill>
                <a:latin typeface="Georgia"/>
                <a:cs typeface="Georgia"/>
              </a:rPr>
              <a:t> </a:t>
            </a:r>
            <a:r>
              <a:rPr dirty="0" sz="1600" spc="-50">
                <a:solidFill>
                  <a:srgbClr val="4F81BC"/>
                </a:solidFill>
                <a:latin typeface="Georgia"/>
                <a:cs typeface="Georgia"/>
              </a:rPr>
              <a:t>Tool</a:t>
            </a:r>
            <a:endParaRPr sz="1600">
              <a:latin typeface="Georgia"/>
              <a:cs typeface="Georgia"/>
            </a:endParaRPr>
          </a:p>
          <a:p>
            <a:pPr marL="70485">
              <a:lnSpc>
                <a:spcPct val="100000"/>
              </a:lnSpc>
              <a:spcBef>
                <a:spcPts val="275"/>
              </a:spcBef>
            </a:pPr>
            <a:r>
              <a:rPr dirty="0" sz="1000" spc="-60">
                <a:latin typeface="Arial"/>
                <a:cs typeface="Arial"/>
              </a:rPr>
              <a:t>For </a:t>
            </a:r>
            <a:r>
              <a:rPr dirty="0" sz="1000" spc="-75">
                <a:latin typeface="Arial"/>
                <a:cs typeface="Arial"/>
              </a:rPr>
              <a:t>use </a:t>
            </a:r>
            <a:r>
              <a:rPr dirty="0" sz="1000" spc="-15">
                <a:latin typeface="Arial"/>
                <a:cs typeface="Arial"/>
              </a:rPr>
              <a:t>in </a:t>
            </a:r>
            <a:r>
              <a:rPr dirty="0" sz="1000" spc="-40">
                <a:latin typeface="Arial"/>
                <a:cs typeface="Arial"/>
              </a:rPr>
              <a:t>acute </a:t>
            </a:r>
            <a:r>
              <a:rPr dirty="0" sz="1000" spc="-55">
                <a:latin typeface="Arial"/>
                <a:cs typeface="Arial"/>
              </a:rPr>
              <a:t>care </a:t>
            </a:r>
            <a:r>
              <a:rPr dirty="0" sz="1000" spc="-30">
                <a:latin typeface="Arial"/>
                <a:cs typeface="Arial"/>
              </a:rPr>
              <a:t>hospital </a:t>
            </a:r>
            <a:r>
              <a:rPr dirty="0" sz="1000" spc="-155">
                <a:latin typeface="Arial"/>
                <a:cs typeface="Arial"/>
              </a:rPr>
              <a:t>SSI </a:t>
            </a:r>
            <a:r>
              <a:rPr dirty="0" sz="1000" spc="-25">
                <a:latin typeface="Arial"/>
                <a:cs typeface="Arial"/>
              </a:rPr>
              <a:t>validation </a:t>
            </a:r>
            <a:r>
              <a:rPr dirty="0" sz="1000" spc="-20">
                <a:latin typeface="Arial"/>
                <a:cs typeface="Arial"/>
              </a:rPr>
              <a:t>following </a:t>
            </a:r>
            <a:r>
              <a:rPr dirty="0" sz="1000" spc="-15">
                <a:latin typeface="Arial"/>
                <a:cs typeface="Arial"/>
              </a:rPr>
              <a:t>inpatient </a:t>
            </a:r>
            <a:r>
              <a:rPr dirty="0" sz="1000" spc="-150">
                <a:latin typeface="Arial"/>
                <a:cs typeface="Arial"/>
              </a:rPr>
              <a:t>COLO </a:t>
            </a:r>
            <a:r>
              <a:rPr dirty="0" sz="1000" spc="-45">
                <a:latin typeface="Arial"/>
                <a:cs typeface="Arial"/>
              </a:rPr>
              <a:t>procedures </a:t>
            </a:r>
            <a:r>
              <a:rPr dirty="0" sz="1000" spc="-25">
                <a:latin typeface="Arial"/>
                <a:cs typeface="Arial"/>
              </a:rPr>
              <a:t>performed </a:t>
            </a:r>
            <a:r>
              <a:rPr dirty="0" sz="1000" spc="-30">
                <a:latin typeface="Arial"/>
                <a:cs typeface="Arial"/>
              </a:rPr>
              <a:t>during </a:t>
            </a:r>
            <a:r>
              <a:rPr dirty="0" sz="1000" spc="-65">
                <a:latin typeface="Arial"/>
                <a:cs typeface="Arial"/>
              </a:rPr>
              <a:t>Q1-Q4,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3390" y="873505"/>
          <a:ext cx="9297035" cy="5182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1100"/>
                <a:gridCol w="519430"/>
                <a:gridCol w="287655"/>
                <a:gridCol w="735964"/>
                <a:gridCol w="144780"/>
                <a:gridCol w="1029334"/>
                <a:gridCol w="53339"/>
                <a:gridCol w="283210"/>
                <a:gridCol w="880744"/>
                <a:gridCol w="623570"/>
                <a:gridCol w="986154"/>
                <a:gridCol w="995679"/>
                <a:gridCol w="730250"/>
                <a:gridCol w="798829"/>
              </a:tblGrid>
              <a:tr h="189865">
                <a:tc gridSpan="14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dirty="0" sz="1100" spc="-55" b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1100" spc="-40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Record</a:t>
                      </a:r>
                      <a:r>
                        <a:rPr dirty="0" sz="1100" spc="-1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IDENTIFIERS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8699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87630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OrgID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Audit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Reviewer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Initials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marL="86995">
                        <a:lnSpc>
                          <a:spcPts val="118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HICNO: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  <a:tabLst>
                          <a:tab pos="935355" algn="l"/>
                          <a:tab pos="1174115" algn="l"/>
                          <a:tab pos="1502410" algn="l"/>
                        </a:tabLst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DOB</a:t>
                      </a:r>
                      <a:r>
                        <a:rPr dirty="0" u="sng" sz="1000" spc="-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Gender: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 gridSpan="9">
                  <a:txBody>
                    <a:bodyPr/>
                    <a:lstStyle/>
                    <a:p>
                      <a:pPr marL="86995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 Date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(for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index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9705">
                <a:tc gridSpan="2">
                  <a:txBody>
                    <a:bodyPr/>
                    <a:lstStyle/>
                    <a:p>
                      <a:pPr marL="95250">
                        <a:lnSpc>
                          <a:spcPts val="1290"/>
                        </a:lnSpc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90"/>
                        </a:lnSpc>
                      </a:pPr>
                      <a:r>
                        <a:rPr dirty="0" sz="1100" spc="-9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Time: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47625">
                        <a:lnSpc>
                          <a:spcPts val="1290"/>
                        </a:lnSpc>
                      </a:pPr>
                      <a:r>
                        <a:rPr dirty="0" sz="1100" spc="-6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spent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reviewing record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(minutes):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010">
                <a:tc gridSpan="9">
                  <a:txBody>
                    <a:bodyPr/>
                    <a:lstStyle/>
                    <a:p>
                      <a:pPr marL="86995">
                        <a:lnSpc>
                          <a:spcPts val="1290"/>
                        </a:lnSpc>
                        <a:tabLst>
                          <a:tab pos="1635125" algn="l"/>
                          <a:tab pos="1898014" algn="l"/>
                        </a:tabLst>
                      </a:pPr>
                      <a:r>
                        <a:rPr dirty="0" sz="1100" spc="-155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Date:</a:t>
                      </a:r>
                      <a:r>
                        <a:rPr dirty="0" u="sng" sz="11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12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1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/2016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(USE </a:t>
                      </a:r>
                      <a:r>
                        <a:rPr dirty="0" sz="900" spc="-5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dirty="0" sz="900" spc="-7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TOOL </a:t>
                      </a:r>
                      <a:r>
                        <a:rPr dirty="0" sz="9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ONLY FOR </a:t>
                      </a:r>
                      <a:r>
                        <a:rPr dirty="0" sz="9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COLOs </a:t>
                      </a:r>
                      <a:r>
                        <a:rPr dirty="0" sz="900" spc="-4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PERFORMED </a:t>
                      </a:r>
                      <a:r>
                        <a:rPr dirty="0" sz="900" spc="-1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dirty="0" sz="900" spc="-1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7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2016)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rowSpan="2">
                  <a:txBody>
                    <a:bodyPr/>
                    <a:lstStyle/>
                    <a:p>
                      <a:pPr marL="317500" marR="111125" indent="-229235">
                        <a:lnSpc>
                          <a:spcPts val="122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7500" algn="l"/>
                          <a:tab pos="318135" algn="l"/>
                        </a:tabLst>
                      </a:pPr>
                      <a:r>
                        <a:rPr dirty="0" sz="1000" spc="-65" i="1">
                          <a:latin typeface="Arial"/>
                          <a:cs typeface="Arial"/>
                        </a:rPr>
                        <a:t>Describe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words 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procedure(s)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index </a:t>
                      </a:r>
                      <a:r>
                        <a:rPr dirty="0" sz="1000" spc="-15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surgery 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(e.g. colon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resection,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colostomy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formation,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appendectomy)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0720">
                <a:tc gridSpan="9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900" spc="-50" i="1">
                          <a:latin typeface="Arial"/>
                          <a:cs typeface="Arial"/>
                        </a:rPr>
                        <a:t>Link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section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ICD-10-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PCS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900" spc="-70" i="1">
                          <a:latin typeface="Trebuchet MS"/>
                          <a:cs typeface="Trebuchet MS"/>
                        </a:rPr>
                        <a:t>CPT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codes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dirty="0" sz="900" spc="-19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be found in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“Supporting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materials”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section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the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link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below: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  <a:hlinkClick r:id="rId3"/>
                        </a:rPr>
                        <a:t>http://www.cdc.gov/nhsn/acute-care-hospital/ssi/index.html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81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14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75" i="1"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later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dates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 only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they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occur 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0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(Procedure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90" i="1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30).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8">
                  <a:txBody>
                    <a:bodyPr/>
                    <a:lstStyle/>
                    <a:p>
                      <a:pPr marL="86995">
                        <a:lnSpc>
                          <a:spcPts val="1185"/>
                        </a:lnSpc>
                        <a:tabLst>
                          <a:tab pos="1627505" algn="l"/>
                          <a:tab pos="1864995" algn="l"/>
                          <a:tab pos="219329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2:</a:t>
                      </a:r>
                      <a:r>
                        <a:rPr dirty="0" u="sng" sz="10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  <a:tabLst>
                          <a:tab pos="1601470" algn="l"/>
                          <a:tab pos="1838960" algn="l"/>
                          <a:tab pos="2167255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2: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120">
                <a:tc gridSpan="8">
                  <a:txBody>
                    <a:bodyPr/>
                    <a:lstStyle/>
                    <a:p>
                      <a:pPr marL="86995">
                        <a:lnSpc>
                          <a:spcPts val="1185"/>
                        </a:lnSpc>
                        <a:tabLst>
                          <a:tab pos="1627505" algn="l"/>
                          <a:tab pos="1864995" algn="l"/>
                          <a:tab pos="2193290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Admission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3:</a:t>
                      </a:r>
                      <a:r>
                        <a:rPr dirty="0" u="sng" sz="1000" spc="-3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88265">
                        <a:lnSpc>
                          <a:spcPts val="1185"/>
                        </a:lnSpc>
                        <a:tabLst>
                          <a:tab pos="1600835" algn="l"/>
                          <a:tab pos="1838325" algn="l"/>
                          <a:tab pos="2165985" algn="l"/>
                        </a:tabLst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3: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 spc="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/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595">
                <a:tc gridSpan="14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2. </a:t>
                      </a:r>
                      <a:r>
                        <a:rPr dirty="0" sz="1100" spc="-30" b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Operative </a:t>
                      </a:r>
                      <a:r>
                        <a:rPr dirty="0" sz="1100" spc="-75" b="1">
                          <a:latin typeface="Trebuchet MS"/>
                          <a:cs typeface="Trebuchet MS"/>
                        </a:rPr>
                        <a:t>Procedure</a:t>
                      </a:r>
                      <a:r>
                        <a:rPr dirty="0" sz="1100" spc="-1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Criteria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06450">
                <a:tc gridSpan="3">
                  <a:txBody>
                    <a:bodyPr/>
                    <a:lstStyle/>
                    <a:p>
                      <a:pPr marL="316230" marR="40005" indent="-228600">
                        <a:lnSpc>
                          <a:spcPct val="101499"/>
                        </a:lnSpc>
                        <a:spcBef>
                          <a:spcPts val="30"/>
                        </a:spcBef>
                        <a:buSzPct val="111111"/>
                        <a:buFont typeface="Wingdings"/>
                        <a:buChar char=""/>
                        <a:tabLst>
                          <a:tab pos="315595" algn="l"/>
                          <a:tab pos="31623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procedure? 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(NHSN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9-2 and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9-3)*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marL="316865" marR="48260" indent="-228600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7500" algn="l"/>
                        </a:tabLst>
                      </a:pPr>
                      <a:r>
                        <a:rPr dirty="0" sz="900" spc="-130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trip to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hospital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O.R./equivalent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≥1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made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skin/mucous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membrane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(including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laparoscopic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approach),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reoperation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open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procedure.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Note incisional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is 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longer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definition,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addressed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risk-adjustment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1460">
                <a:tc gridSpan="3">
                  <a:txBody>
                    <a:bodyPr/>
                    <a:lstStyle/>
                    <a:p>
                      <a:pPr marL="316230" indent="-228600">
                        <a:lnSpc>
                          <a:spcPts val="1290"/>
                        </a:lnSpc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316230" algn="l"/>
                        </a:tabLst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marL="88265">
                        <a:lnSpc>
                          <a:spcPts val="1290"/>
                        </a:lnSpc>
                      </a:pPr>
                      <a:r>
                        <a:rPr dirty="0" sz="11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100" spc="-1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STOP,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record </a:t>
                      </a:r>
                      <a:r>
                        <a:rPr dirty="0" sz="11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(a)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8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candidate </a:t>
                      </a:r>
                      <a:r>
                        <a:rPr dirty="0" sz="1100" spc="-1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SSI; </a:t>
                      </a:r>
                      <a:r>
                        <a:rPr dirty="0" sz="11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dirty="0" sz="1100" spc="-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1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100" spc="-1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11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11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100" spc="-18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 gridSpan="3">
                  <a:txBody>
                    <a:bodyPr/>
                    <a:lstStyle/>
                    <a:p>
                      <a:pPr marL="316230" indent="-228600">
                        <a:lnSpc>
                          <a:spcPts val="1290"/>
                        </a:lnSpc>
                        <a:buClr>
                          <a:srgbClr val="006FC0"/>
                        </a:buClr>
                        <a:buSzPct val="90909"/>
                        <a:buFont typeface="Wingdings"/>
                        <a:buChar char=""/>
                        <a:tabLst>
                          <a:tab pos="316230" algn="l"/>
                        </a:tabLst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marL="8826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3.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08075">
                <a:tc gridSpan="14">
                  <a:txBody>
                    <a:bodyPr/>
                    <a:lstStyle/>
                    <a:p>
                      <a:pPr marL="86995">
                        <a:lnSpc>
                          <a:spcPts val="1070"/>
                        </a:lnSpc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*Notes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validator: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623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315595" algn="l"/>
                          <a:tab pos="316230" algn="l"/>
                        </a:tabLst>
                      </a:pPr>
                      <a:r>
                        <a:rPr dirty="0" sz="1000" spc="-80" i="1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40" i="1">
                          <a:latin typeface="Arial"/>
                          <a:cs typeface="Arial"/>
                        </a:rPr>
                        <a:t>ASA</a:t>
                      </a:r>
                      <a:r>
                        <a:rPr dirty="0" sz="1000" spc="-17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score=6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6230" marR="142240" indent="-228600">
                        <a:lnSpc>
                          <a:spcPct val="101699"/>
                        </a:lnSpc>
                        <a:spcBef>
                          <a:spcPts val="345"/>
                        </a:spcBef>
                        <a:buSzPct val="133333"/>
                        <a:buFont typeface="Symbol"/>
                        <a:buChar char=""/>
                        <a:tabLst>
                          <a:tab pos="341630" algn="l"/>
                          <a:tab pos="342265" algn="l"/>
                        </a:tabLst>
                      </a:pPr>
                      <a:r>
                        <a:rPr dirty="0" sz="900" spc="-35" i="1">
                          <a:latin typeface="Trebuchet MS"/>
                          <a:cs typeface="Trebuchet MS"/>
                        </a:rPr>
                        <a:t>“NHSN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Inpatient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”: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whose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admission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healthcare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date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calendar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takes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O.R./equivalent. </a:t>
                      </a:r>
                      <a:r>
                        <a:rPr dirty="0" sz="900" spc="-75" i="1">
                          <a:latin typeface="Trebuchet MS"/>
                          <a:cs typeface="Trebuchet MS"/>
                        </a:rPr>
                        <a:t>“O.R.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equivalent”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may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include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-section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interventional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radiology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room,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cardiac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catheterization lab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meeting </a:t>
                      </a:r>
                      <a:r>
                        <a:rPr dirty="0" sz="900" spc="-105" i="1">
                          <a:latin typeface="Arial"/>
                          <a:cs typeface="Arial"/>
                        </a:rPr>
                        <a:t>FGI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AIA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criteria;  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9-3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details.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6230" marR="325120" indent="-228600">
                        <a:lnSpc>
                          <a:spcPct val="102200"/>
                        </a:lnSpc>
                        <a:spcBef>
                          <a:spcPts val="350"/>
                        </a:spcBef>
                        <a:buSzPct val="133333"/>
                        <a:buFont typeface="Symbol"/>
                        <a:buChar char=""/>
                        <a:tabLst>
                          <a:tab pos="315595" algn="l"/>
                          <a:tab pos="316230" algn="l"/>
                        </a:tabLst>
                      </a:pPr>
                      <a:r>
                        <a:rPr dirty="0" sz="900" spc="-65" i="1">
                          <a:latin typeface="Arial"/>
                          <a:cs typeface="Arial"/>
                        </a:rPr>
                        <a:t>Regardless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time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(primary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vs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non-primary)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inpatient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denominator,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infections meeting </a:t>
                      </a:r>
                      <a:r>
                        <a:rPr dirty="0" sz="900" spc="-135" i="1">
                          <a:latin typeface="Arial"/>
                          <a:cs typeface="Arial"/>
                        </a:rPr>
                        <a:t>COLO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during 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reported.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445008"/>
          <a:ext cx="7139305" cy="6341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289"/>
                <a:gridCol w="941705"/>
                <a:gridCol w="1430020"/>
                <a:gridCol w="742314"/>
                <a:gridCol w="515620"/>
                <a:gridCol w="1656715"/>
              </a:tblGrid>
              <a:tr h="185420">
                <a:tc gridSpan="6">
                  <a:txBody>
                    <a:bodyPr/>
                    <a:lstStyle/>
                    <a:p>
                      <a:pPr marL="81915">
                        <a:lnSpc>
                          <a:spcPts val="1300"/>
                        </a:lnSpc>
                        <a:spcBef>
                          <a:spcPts val="65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3.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COLO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Risk-Adjustment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Variables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Record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Time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Comparison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0195">
                <a:tc gridSpan="4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closure: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 marR="49530">
                        <a:lnSpc>
                          <a:spcPct val="101699"/>
                        </a:lnSpc>
                      </a:pPr>
                      <a:r>
                        <a:rPr dirty="0" sz="900" spc="-30" i="1">
                          <a:latin typeface="Arial"/>
                          <a:cs typeface="Arial"/>
                        </a:rPr>
                        <a:t>Definitions: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Closure: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“is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defined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closure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skin </a:t>
                      </a:r>
                      <a:r>
                        <a:rPr dirty="0" sz="900" spc="-65" i="1">
                          <a:latin typeface="Trebuchet MS"/>
                          <a:cs typeface="Trebuchet MS"/>
                        </a:rPr>
                        <a:t>level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during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original surgery,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regardless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presence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wires,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wicks,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drains,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other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devices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objects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extruding through the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incision.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category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includes surgeries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skin is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means.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Thus, </a:t>
                      </a:r>
                      <a:r>
                        <a:rPr dirty="0" sz="900" spc="1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portion</a:t>
                      </a:r>
                      <a:r>
                        <a:rPr dirty="0" sz="900" spc="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39433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level,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by any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manner, 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designation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closure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assigned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surgery.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165735">
                        <a:lnSpc>
                          <a:spcPct val="101099"/>
                        </a:lnSpc>
                      </a:pPr>
                      <a:r>
                        <a:rPr dirty="0" sz="900" spc="-40" b="1" i="1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multiple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incision/laparoscopic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trocar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sites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incisions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closed 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primarily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then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technique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recorded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900" spc="-1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closed.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60" i="1">
                          <a:latin typeface="Trebuchet MS"/>
                          <a:cs typeface="Trebuchet MS"/>
                        </a:rPr>
                        <a:t>“(See </a:t>
                      </a:r>
                      <a:r>
                        <a:rPr dirty="0" sz="900" spc="-15" i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900" spc="-20" i="1">
                          <a:latin typeface="Trebuchet MS"/>
                          <a:cs typeface="Trebuchet MS"/>
                        </a:rPr>
                        <a:t>Manual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Ch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-5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detail).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880"/>
                        </a:spcBef>
                        <a:tabLst>
                          <a:tab pos="944880" algn="l"/>
                        </a:tabLst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Primary	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primary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7866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79375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dirty="0" sz="900" spc="-25" i="1">
                          <a:latin typeface="Arial"/>
                          <a:cs typeface="Arial"/>
                        </a:rPr>
                        <a:t>Definition: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indicates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requiring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management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insulin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non-insulin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anti-diabetic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agent.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 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“insulin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resistance”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management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z="900" spc="-35" i="1">
                          <a:latin typeface="Trebuchet MS"/>
                          <a:cs typeface="Trebuchet MS"/>
                        </a:rPr>
                        <a:t>anti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-diabetic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agents.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includes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noncompliant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medications.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60960" indent="25400">
                        <a:lnSpc>
                          <a:spcPct val="101699"/>
                        </a:lnSpc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ICD-10-CM codes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reflect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answer </a:t>
                      </a:r>
                      <a:r>
                        <a:rPr dirty="0" sz="900" spc="-175" i="1">
                          <a:latin typeface="Arial"/>
                          <a:cs typeface="Arial"/>
                        </a:rPr>
                        <a:t>YES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field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question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denominator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entry. </a:t>
                      </a:r>
                      <a:r>
                        <a:rPr dirty="0" sz="900" spc="-80" i="1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codes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 be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found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under  Supporting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site: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9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http://www.cdc.gov/nhsn/acute-care-hospital/ssi/index.html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379730">
                        <a:lnSpc>
                          <a:spcPct val="101699"/>
                        </a:lnSpc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excludes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diabetes.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excludes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patients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receive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insulin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perioperative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control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hyperglycemia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gestational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diabetes.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5720">
                        <a:lnSpc>
                          <a:spcPts val="1185"/>
                        </a:lnSpc>
                      </a:pPr>
                      <a:r>
                        <a:rPr dirty="0" sz="1000" spc="-135">
                          <a:latin typeface="Arial"/>
                          <a:cs typeface="Arial"/>
                        </a:rPr>
                        <a:t>ASA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score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(circle</a:t>
                      </a:r>
                      <a:r>
                        <a:rPr dirty="0" sz="1000" spc="-1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1 2 3 4 5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70" i="1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ASA=6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marL="322199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General anesthesia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marL="2984500">
                        <a:lnSpc>
                          <a:spcPts val="1185"/>
                        </a:lnSpc>
                      </a:pPr>
                      <a:r>
                        <a:rPr dirty="0" sz="1000" spc="-90">
                          <a:latin typeface="Arial"/>
                          <a:cs typeface="Arial"/>
                        </a:rPr>
                        <a:t>Scope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includes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robotic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marL="1921510">
                        <a:lnSpc>
                          <a:spcPts val="1185"/>
                        </a:lnSpc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Emergency?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(non-elective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unscheduled)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marL="2220595">
                        <a:lnSpc>
                          <a:spcPts val="1185"/>
                        </a:lnSpc>
                      </a:pPr>
                      <a:r>
                        <a:rPr dirty="0" sz="1000" spc="-65">
                          <a:latin typeface="Arial"/>
                          <a:cs typeface="Arial"/>
                        </a:rPr>
                        <a:t>Trauma?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blunt or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penetrating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injury)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5720">
                        <a:lnSpc>
                          <a:spcPts val="1185"/>
                        </a:lnSpc>
                      </a:pPr>
                      <a:r>
                        <a:rPr dirty="0" sz="1000" spc="-60">
                          <a:latin typeface="Arial"/>
                          <a:cs typeface="Arial"/>
                        </a:rPr>
                        <a:t>Gender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15">
                          <a:latin typeface="Arial"/>
                          <a:cs typeface="Arial"/>
                        </a:rPr>
                        <a:t>M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Other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6990">
                        <a:lnSpc>
                          <a:spcPts val="1185"/>
                        </a:lnSpc>
                      </a:pPr>
                      <a:r>
                        <a:rPr dirty="0" sz="1000" spc="-8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(years):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5085">
                        <a:lnSpc>
                          <a:spcPts val="118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ight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270510" algn="l"/>
                          <a:tab pos="716915" algn="l"/>
                          <a:tab pos="1191260" algn="l"/>
                          <a:tab pos="1591310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feet/</a:t>
                      </a: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inches	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u="sng" sz="10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	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meters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5720">
                        <a:lnSpc>
                          <a:spcPts val="118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gh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  <a:tabLst>
                          <a:tab pos="333375" algn="l"/>
                          <a:tab pos="862330" algn="l"/>
                          <a:tab pos="1299845" algn="l"/>
                        </a:tabLst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pounds	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dirty="0" u="sng" sz="10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kilograms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4">
                  <a:txBody>
                    <a:bodyPr/>
                    <a:lstStyle/>
                    <a:p>
                      <a:pPr algn="r" marR="45720">
                        <a:lnSpc>
                          <a:spcPts val="1185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1000" spc="-65" i="1">
                          <a:latin typeface="Arial"/>
                          <a:cs typeface="Arial"/>
                        </a:rPr>
                        <a:t>(Select</a:t>
                      </a:r>
                      <a:r>
                        <a:rPr dirty="0" sz="1000" spc="-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one):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ts val="1185"/>
                        </a:lnSpc>
                      </a:pPr>
                      <a:r>
                        <a:rPr dirty="0" sz="1000" spc="-195">
                          <a:latin typeface="Arial"/>
                          <a:cs typeface="Arial"/>
                        </a:rPr>
                        <a:t>CC </a:t>
                      </a:r>
                      <a:r>
                        <a:rPr dirty="0" sz="1000" spc="-160"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18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COLO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</a:t>
                      </a:r>
                      <a:r>
                        <a:rPr dirty="0" sz="1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duration*: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6921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379095">
                        <a:lnSpc>
                          <a:spcPct val="102200"/>
                        </a:lnSpc>
                        <a:spcBef>
                          <a:spcPts val="35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(mil***):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finish*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finish*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(mil):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9914" sz="975" spc="-52">
                          <a:latin typeface="Arial"/>
                          <a:cs typeface="Arial"/>
                        </a:rPr>
                        <a:t>nd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hours**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735">
                <a:tc gridSpan="6">
                  <a:txBody>
                    <a:bodyPr/>
                    <a:lstStyle/>
                    <a:p>
                      <a:pPr marL="81915">
                        <a:lnSpc>
                          <a:spcPts val="1195"/>
                        </a:lnSpc>
                        <a:tabLst>
                          <a:tab pos="3381375" algn="l"/>
                          <a:tab pos="4340225" algn="l"/>
                        </a:tabLst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duration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(derived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information):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hours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minutes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445008"/>
          <a:ext cx="7139305" cy="476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56515"/>
                <a:gridCol w="2884805"/>
                <a:gridCol w="3515359"/>
              </a:tblGrid>
              <a:tr h="18542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300"/>
                        </a:lnSpc>
                        <a:spcBef>
                          <a:spcPts val="65"/>
                        </a:spcBef>
                      </a:pPr>
                      <a:r>
                        <a:rPr dirty="0" sz="1100" spc="-100" b="1">
                          <a:latin typeface="Trebuchet MS"/>
                          <a:cs typeface="Trebuchet MS"/>
                        </a:rPr>
                        <a:t>3.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75" b="1">
                          <a:latin typeface="Trebuchet MS"/>
                          <a:cs typeface="Trebuchet MS"/>
                        </a:rPr>
                        <a:t>COLO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Risk-Adjustment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Variables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Medical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Record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dirty="0" sz="1000" spc="-80" b="1">
                          <a:latin typeface="Trebuchet MS"/>
                          <a:cs typeface="Trebuchet MS"/>
                        </a:rPr>
                        <a:t>Time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1000" spc="-70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Comparison </a:t>
                      </a:r>
                      <a:r>
                        <a:rPr dirty="0" sz="1000" spc="-45" b="1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0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 gridSpan="4">
                  <a:txBody>
                    <a:bodyPr/>
                    <a:lstStyle/>
                    <a:p>
                      <a:pPr marL="81915" marR="161290">
                        <a:lnSpc>
                          <a:spcPts val="1090"/>
                        </a:lnSpc>
                        <a:spcBef>
                          <a:spcPts val="25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*Procedure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finish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instruments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sponge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counts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are completed 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verified,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post-op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x-rays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done,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dressings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drains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secured,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 physicians/surgeons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completed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procedure-related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activities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5945">
                <a:tc gridSpan="4">
                  <a:txBody>
                    <a:bodyPr/>
                    <a:lstStyle/>
                    <a:p>
                      <a:pPr marL="81915" marR="24257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900" spc="45" i="1">
                          <a:latin typeface="Arial"/>
                          <a:cs typeface="Arial"/>
                        </a:rPr>
                        <a:t>**If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pt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goes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again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u="sng" sz="900" spc="-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u="sng" sz="9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24 hours </a:t>
                      </a:r>
                      <a:r>
                        <a:rPr dirty="0" u="sng" sz="900" spc="-1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original </a:t>
                      </a:r>
                      <a:r>
                        <a:rPr dirty="0" u="sng" sz="900" spc="-45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u="sng" sz="900" spc="-3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finish </a:t>
                      </a:r>
                      <a:r>
                        <a:rPr dirty="0" u="sng" sz="900" spc="-20" i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same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admission,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count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combining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durations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both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higher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wound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900" spc="-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125" i="1">
                          <a:latin typeface="Arial"/>
                          <a:cs typeface="Arial"/>
                        </a:rPr>
                        <a:t>ASA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 scores.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90" i="1">
                          <a:latin typeface="Arial"/>
                          <a:cs typeface="Arial"/>
                        </a:rPr>
                        <a:t>***</a:t>
                      </a:r>
                      <a:r>
                        <a:rPr dirty="0" sz="9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minutes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length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260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4.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Subsequent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Surgery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/Invasive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Procedure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 </a:t>
                      </a:r>
                      <a:r>
                        <a:rPr dirty="0" sz="1000" spc="-30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Surveillance</a:t>
                      </a:r>
                      <a:r>
                        <a:rPr dirty="0" sz="1000" spc="-1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40" b="1">
                          <a:latin typeface="Trebuchet MS"/>
                          <a:cs typeface="Trebuchet MS"/>
                        </a:rPr>
                        <a:t>Window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3709">
                <a:tc gridSpan="4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subsequent surgery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performed through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beyond </a:t>
                      </a:r>
                      <a:r>
                        <a:rPr dirty="0" u="sng" sz="1000" spc="-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24 </a:t>
                      </a:r>
                      <a:r>
                        <a:rPr dirty="0" u="sng" sz="10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hours 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original </a:t>
                      </a:r>
                      <a:r>
                        <a:rPr dirty="0" u="sng" sz="10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finish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but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 marR="53975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30-day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window following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original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procedure, 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otherwise entered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manipulated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invasively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(e.g.,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drain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hematoma)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30-day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surveillance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[Date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procedure=Day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1]?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skip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ocument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additional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procedure(s)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dates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consideration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1: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1: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2: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185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2: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gridSpan="4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0" i="1">
                          <a:latin typeface="Arial"/>
                          <a:cs typeface="Arial"/>
                        </a:rPr>
                        <a:t>Document any </a:t>
                      </a:r>
                      <a:r>
                        <a:rPr dirty="0" sz="1000" spc="-60" i="1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invasive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procedures</a:t>
                      </a:r>
                      <a:r>
                        <a:rPr dirty="0" sz="1000" spc="-1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above: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5.	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60" b="1">
                          <a:latin typeface="Trebuchet MS"/>
                          <a:cs typeface="Trebuchet MS"/>
                        </a:rPr>
                        <a:t>surgical infection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during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surveillance </a:t>
                      </a:r>
                      <a:r>
                        <a:rPr dirty="0" sz="1000" spc="-50" b="1">
                          <a:latin typeface="Trebuchet MS"/>
                          <a:cs typeface="Trebuchet MS"/>
                        </a:rPr>
                        <a:t>window</a:t>
                      </a:r>
                      <a:r>
                        <a:rPr dirty="0" sz="100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period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4980">
                <a:tc gridSpan="4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documentation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surgical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infection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window,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hospitalized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post-discharge,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0515" marR="240029">
                        <a:lnSpc>
                          <a:spcPct val="102000"/>
                        </a:lnSpc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e.g.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communication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from patient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hospital,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visits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clinic? 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(NOTE: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Reporting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surgical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IP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required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detected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8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different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facility).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 gridSpan="2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55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No,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085">
                <a:tc gridSpan="2">
                  <a:txBody>
                    <a:bodyPr/>
                    <a:lstStyle/>
                    <a:p>
                      <a:pPr marL="310515" indent="-228600">
                        <a:lnSpc>
                          <a:spcPts val="1185"/>
                        </a:lnSpc>
                        <a:buClr>
                          <a:srgbClr val="006FC0"/>
                        </a:buClr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1000" spc="-120"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1000" spc="-5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105" i="1"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abstract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regarding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status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75" i="1">
                          <a:latin typeface="Arial"/>
                          <a:cs typeface="Arial"/>
                        </a:rPr>
                        <a:t>space 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below, </a:t>
                      </a:r>
                      <a:r>
                        <a:rPr dirty="0" sz="1000" spc="-4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5" i="1">
                          <a:latin typeface="Arial"/>
                          <a:cs typeface="Arial"/>
                        </a:rPr>
                        <a:t>proceed 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260">
                <a:tc gridSpan="4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310515" algn="l"/>
                        </a:tabLst>
                      </a:pPr>
                      <a:r>
                        <a:rPr dirty="0" sz="1000" spc="-95" b="1">
                          <a:latin typeface="Trebuchet MS"/>
                          <a:cs typeface="Trebuchet MS"/>
                        </a:rPr>
                        <a:t>6.	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</a:t>
                      </a:r>
                      <a:r>
                        <a:rPr dirty="0" sz="1000" spc="-1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65" b="1">
                          <a:latin typeface="Trebuchet MS"/>
                          <a:cs typeface="Trebuchet MS"/>
                        </a:rPr>
                        <a:t>Criteria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92810">
                <a:tc gridSpan="4">
                  <a:txBody>
                    <a:bodyPr/>
                    <a:lstStyle/>
                    <a:p>
                      <a:pPr marL="310515" marR="310515" indent="-228600">
                        <a:lnSpc>
                          <a:spcPts val="116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50" spc="-55" i="1"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114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Definitions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50" spc="-75" i="1">
                          <a:latin typeface="Arial"/>
                          <a:cs typeface="Arial"/>
                        </a:rPr>
                        <a:t>(see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following),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infection 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(date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element </a:t>
                      </a:r>
                      <a:r>
                        <a:rPr dirty="0" sz="950" spc="-65" i="1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95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950" spc="-114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criterion</a:t>
                      </a:r>
                      <a:r>
                        <a:rPr dirty="0" sz="950" spc="-17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occurred).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 marR="196215" indent="27305">
                        <a:lnSpc>
                          <a:spcPct val="101600"/>
                        </a:lnSpc>
                      </a:pPr>
                      <a:r>
                        <a:rPr dirty="0" sz="950" spc="-35" i="1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may progress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(e.g.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5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deep);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entire infection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event and record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155" b="1" i="1">
                          <a:latin typeface="Arial"/>
                          <a:cs typeface="Arial"/>
                        </a:rPr>
                        <a:t>DEEPEST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50" spc="-145" i="1">
                          <a:latin typeface="Arial"/>
                          <a:cs typeface="Arial"/>
                        </a:rPr>
                        <a:t>SSI  </a:t>
                      </a:r>
                      <a:r>
                        <a:rPr dirty="0" sz="950" spc="-30" i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window. </a:t>
                      </a:r>
                      <a:r>
                        <a:rPr dirty="0" sz="950" spc="-90" i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55" i="1">
                          <a:latin typeface="Arial"/>
                          <a:cs typeface="Arial"/>
                        </a:rPr>
                        <a:t>open </a:t>
                      </a:r>
                      <a:r>
                        <a:rPr dirty="0" sz="950" spc="-75" i="1">
                          <a:latin typeface="Arial"/>
                          <a:cs typeface="Arial"/>
                        </a:rPr>
                        <a:t>space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5 above,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950" spc="5" i="1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50" spc="-25" i="1">
                          <a:latin typeface="Arial"/>
                          <a:cs typeface="Arial"/>
                        </a:rPr>
                        <a:t>follows </a:t>
                      </a:r>
                      <a:r>
                        <a:rPr dirty="0" sz="95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document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information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decision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making. 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Enter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5" i="1">
                          <a:latin typeface="Arial"/>
                          <a:cs typeface="Arial"/>
                        </a:rPr>
                        <a:t>audit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below,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14" i="1">
                          <a:latin typeface="Arial"/>
                          <a:cs typeface="Arial"/>
                        </a:rPr>
                        <a:t>SSIs,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35" i="1">
                          <a:latin typeface="Arial"/>
                          <a:cs typeface="Arial"/>
                        </a:rPr>
                        <a:t>continue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950" spc="-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85" i="1">
                          <a:latin typeface="Arial"/>
                          <a:cs typeface="Arial"/>
                        </a:rPr>
                        <a:t>7B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 i="1">
                          <a:latin typeface="Arial"/>
                          <a:cs typeface="Arial"/>
                        </a:rPr>
                        <a:t>attribution</a:t>
                      </a:r>
                      <a:r>
                        <a:rPr dirty="0" sz="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45" i="1">
                          <a:latin typeface="Arial"/>
                          <a:cs typeface="Arial"/>
                        </a:rPr>
                        <a:t>assignment.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59633" y="3015056"/>
            <a:ext cx="2277110" cy="126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46015" y="4286453"/>
            <a:ext cx="2267966" cy="2388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155" y="6683959"/>
            <a:ext cx="2164334" cy="140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723" y="641604"/>
          <a:ext cx="6796405" cy="6211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2495"/>
                <a:gridCol w="2286000"/>
                <a:gridCol w="2286000"/>
              </a:tblGrid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900" spc="-75" b="1"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(continued):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1000" spc="-30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Definitions: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establish elements</a:t>
                      </a:r>
                      <a:r>
                        <a:rPr dirty="0" sz="10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7955">
                <a:tc>
                  <a:txBody>
                    <a:bodyPr/>
                    <a:lstStyle/>
                    <a:p>
                      <a:pPr marL="81915">
                        <a:lnSpc>
                          <a:spcPts val="1065"/>
                        </a:lnSpc>
                      </a:pPr>
                      <a:r>
                        <a:rPr dirty="0" sz="900" spc="-55" b="1">
                          <a:latin typeface="Trebuchet MS"/>
                          <a:cs typeface="Trebuchet MS"/>
                        </a:rPr>
                        <a:t>Superficial </a:t>
                      </a:r>
                      <a:r>
                        <a:rPr dirty="0" sz="900" spc="-45" b="1">
                          <a:latin typeface="Trebuchet MS"/>
                          <a:cs typeface="Trebuchet MS"/>
                        </a:rPr>
                        <a:t>Incisional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COLO</a:t>
                      </a:r>
                      <a:r>
                        <a:rPr dirty="0" sz="9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b="1">
                          <a:latin typeface="Trebuchet MS"/>
                          <a:cs typeface="Trebuchet MS"/>
                        </a:rPr>
                        <a:t>SSI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65"/>
                        </a:lnSpc>
                      </a:pPr>
                      <a:r>
                        <a:rPr dirty="0" sz="900" spc="-50" b="1">
                          <a:latin typeface="Trebuchet MS"/>
                          <a:cs typeface="Trebuchet MS"/>
                        </a:rPr>
                        <a:t>Deep incisional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COLO</a:t>
                      </a:r>
                      <a:r>
                        <a:rPr dirty="0" sz="9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b="1">
                          <a:latin typeface="Trebuchet MS"/>
                          <a:cs typeface="Trebuchet MS"/>
                        </a:rPr>
                        <a:t>SSI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65"/>
                        </a:lnSpc>
                      </a:pPr>
                      <a:r>
                        <a:rPr dirty="0" sz="900" spc="-45" b="1">
                          <a:latin typeface="Trebuchet MS"/>
                          <a:cs typeface="Trebuchet MS"/>
                        </a:rPr>
                        <a:t>Organ/Space </a:t>
                      </a:r>
                      <a:r>
                        <a:rPr dirty="0" sz="900" spc="-60" b="1">
                          <a:latin typeface="Trebuchet MS"/>
                          <a:cs typeface="Trebuchet MS"/>
                        </a:rPr>
                        <a:t>COLO</a:t>
                      </a:r>
                      <a:r>
                        <a:rPr dirty="0" sz="9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40" b="1">
                          <a:latin typeface="Trebuchet MS"/>
                          <a:cs typeface="Trebuchet MS"/>
                        </a:rPr>
                        <a:t>SSI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310515" marR="45720" indent="-228600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end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(whichever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comes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first);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day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10515" marR="149225" indent="-228600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(COLO)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(whichever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comes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first);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day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11150" marR="148590" indent="-228600">
                        <a:lnSpc>
                          <a:spcPct val="101099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Occurs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(COLO)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9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surveillance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(whichever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comes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first);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procedure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day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marL="310515" marR="175895" indent="-228600">
                        <a:lnSpc>
                          <a:spcPct val="101099"/>
                        </a:lnSpc>
                        <a:spcBef>
                          <a:spcPts val="57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Involves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skin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subcutaneous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tissue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 marR="236854" indent="-228600">
                        <a:lnSpc>
                          <a:spcPct val="101099"/>
                        </a:lnSpc>
                        <a:spcBef>
                          <a:spcPts val="57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Involves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soft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tissues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(e.g.,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fascia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muscle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layers)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135890" indent="-228600">
                        <a:lnSpc>
                          <a:spcPct val="101099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Involves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body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part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opened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manipulated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surgery except</a:t>
                      </a:r>
                      <a:r>
                        <a:rPr dirty="0" sz="9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skin 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fascia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muscle.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7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0"/>
                        </a:lnSpc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075"/>
                        </a:lnSpc>
                        <a:spcBef>
                          <a:spcPts val="12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boxes: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 indent="-228600">
                        <a:lnSpc>
                          <a:spcPts val="1075"/>
                        </a:lnSpc>
                        <a:spcBef>
                          <a:spcPts val="12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150" algn="l"/>
                        </a:tabLst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boxes: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311150" indent="-228600">
                        <a:lnSpc>
                          <a:spcPts val="1075"/>
                        </a:lnSpc>
                        <a:spcBef>
                          <a:spcPts val="12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boxes: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115" marR="551815" indent="-228600">
                        <a:lnSpc>
                          <a:spcPct val="101099"/>
                        </a:lnSpc>
                        <a:spcBef>
                          <a:spcPts val="63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Purulent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drainage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9115" indent="-228600">
                        <a:lnSpc>
                          <a:spcPct val="100000"/>
                        </a:lnSpc>
                        <a:spcBef>
                          <a:spcPts val="969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Purulence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93345" indent="-228600">
                        <a:lnSpc>
                          <a:spcPct val="101699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Purulence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drainage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drain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placed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into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organ/space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(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e.g., 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closed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suction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drainage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system,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open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drain,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T-tube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drain, </a:t>
                      </a:r>
                      <a:r>
                        <a:rPr dirty="0" sz="900" spc="-145">
                          <a:latin typeface="Arial"/>
                          <a:cs typeface="Arial"/>
                        </a:rPr>
                        <a:t>CT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guided  drainage)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270635">
                <a:tc>
                  <a:txBody>
                    <a:bodyPr/>
                    <a:lstStyle/>
                    <a:p>
                      <a:pPr marL="539115" marR="226695" indent="-228600">
                        <a:lnSpc>
                          <a:spcPct val="101099"/>
                        </a:lnSpc>
                        <a:spcBef>
                          <a:spcPts val="2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aseptically-obtained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specimen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 marR="556260">
                        <a:lnSpc>
                          <a:spcPct val="10180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subcutaneous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tissue 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method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performed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purposes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clinical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treatment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 marR="102870" indent="-228600">
                        <a:lnSpc>
                          <a:spcPct val="101699"/>
                        </a:lnSpc>
                        <a:spcBef>
                          <a:spcPts val="57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organisms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aseptically-obtained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fluid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tissue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organ/space 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performed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purposes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clinical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diagnosis</a:t>
                      </a:r>
                      <a:r>
                        <a:rPr dirty="0" sz="9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 treatment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2397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115" marR="81915" indent="-228600">
                        <a:lnSpc>
                          <a:spcPct val="101099"/>
                        </a:lnSpc>
                        <a:spcBef>
                          <a:spcPts val="70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Attending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physician*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deliberately 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opened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marR="294640" indent="-228600">
                        <a:lnSpc>
                          <a:spcPct val="101099"/>
                        </a:lnSpc>
                        <a:spcBef>
                          <a:spcPts val="5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marR="171450" indent="-228600">
                        <a:lnSpc>
                          <a:spcPct val="101400"/>
                        </a:lnSpc>
                        <a:spcBef>
                          <a:spcPts val="4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signs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symptoms: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07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tenderness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localized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swelling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0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erythema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5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7715" algn="l"/>
                          <a:tab pos="7689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heat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9115" marR="103505" indent="-228600">
                        <a:lnSpc>
                          <a:spcPct val="101600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spontaneously 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dehisces,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deliberately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opened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aspirated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surgeon,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organism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identified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culture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method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performed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purposes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clinical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diagnosis</a:t>
                      </a:r>
                      <a:r>
                        <a:rPr dirty="0" sz="9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  treatment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Font typeface="Wingdings"/>
                        <a:buChar char=""/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marR="93345" indent="-228600">
                        <a:lnSpc>
                          <a:spcPct val="101699"/>
                        </a:lnSpc>
                        <a:spcBef>
                          <a:spcPts val="4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culture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non-culture 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based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microbiologic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testing method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not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9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115" indent="-228600">
                        <a:lnSpc>
                          <a:spcPts val="1035"/>
                        </a:lnSpc>
                        <a:spcBef>
                          <a:spcPts val="70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fever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(&gt;38.0°C)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3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localized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pain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tenderness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2095" y="6983730"/>
            <a:ext cx="4268597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155" y="2077542"/>
            <a:ext cx="4450588" cy="71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8723" y="445008"/>
          <a:ext cx="6796405" cy="3435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2495"/>
                <a:gridCol w="2286000"/>
                <a:gridCol w="2286000"/>
              </a:tblGrid>
              <a:tr h="164465">
                <a:tc gridSpan="3">
                  <a:txBody>
                    <a:bodyPr/>
                    <a:lstStyle/>
                    <a:p>
                      <a:pPr marL="81915">
                        <a:lnSpc>
                          <a:spcPts val="1185"/>
                        </a:lnSpc>
                      </a:pPr>
                      <a:r>
                        <a:rPr dirty="0" sz="900" spc="-75" b="1"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900" spc="-55" b="1">
                          <a:latin typeface="Trebuchet MS"/>
                          <a:cs typeface="Trebuchet MS"/>
                        </a:rPr>
                        <a:t>(continued): </a:t>
                      </a:r>
                      <a:r>
                        <a:rPr dirty="0" sz="1000" spc="-35" b="1">
                          <a:latin typeface="Trebuchet MS"/>
                          <a:cs typeface="Trebuchet MS"/>
                        </a:rPr>
                        <a:t>NHSN </a:t>
                      </a:r>
                      <a:r>
                        <a:rPr dirty="0" sz="1000" spc="-30" b="1">
                          <a:latin typeface="Trebuchet MS"/>
                          <a:cs typeface="Trebuchet MS"/>
                        </a:rPr>
                        <a:t>SSI </a:t>
                      </a:r>
                      <a:r>
                        <a:rPr dirty="0" sz="1000" spc="-55" b="1">
                          <a:latin typeface="Trebuchet MS"/>
                          <a:cs typeface="Trebuchet MS"/>
                        </a:rPr>
                        <a:t>Definitions: 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checklist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establish elements</a:t>
                      </a:r>
                      <a:r>
                        <a:rPr dirty="0" sz="10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6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115" marR="111760" indent="-228600">
                        <a:lnSpc>
                          <a:spcPct val="101099"/>
                        </a:lnSpc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60">
                          <a:latin typeface="Arial"/>
                          <a:cs typeface="Arial"/>
                        </a:rPr>
                        <a:t>Diagnosis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superficial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incisional  </a:t>
                      </a:r>
                      <a:r>
                        <a:rPr dirty="0" sz="900" spc="-140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attending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physician*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39115" marR="66675" indent="-228600">
                        <a:lnSpc>
                          <a:spcPct val="101800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39750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involving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deep</a:t>
                      </a:r>
                      <a:r>
                        <a:rPr dirty="0" sz="9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incision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9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found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(at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 one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of)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06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Gross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anatomical**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Histopathologic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examination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9235">
                        <a:lnSpc>
                          <a:spcPts val="114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Imaging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test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99695" indent="-228600">
                        <a:lnSpc>
                          <a:spcPct val="101800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"/>
                        <a:tabLst>
                          <a:tab pos="540385" algn="l"/>
                        </a:tabLst>
                      </a:pPr>
                      <a:r>
                        <a:rPr dirty="0" sz="900" spc="-80">
                          <a:latin typeface="Arial"/>
                          <a:cs typeface="Arial"/>
                        </a:rPr>
                        <a:t>Abscess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evidence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involving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organ/space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(at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of)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8600">
                        <a:lnSpc>
                          <a:spcPts val="106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70">
                          <a:latin typeface="Arial"/>
                          <a:cs typeface="Arial"/>
                        </a:rPr>
                        <a:t>Gross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anatomical**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8600">
                        <a:lnSpc>
                          <a:spcPts val="1100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Histopathologic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examination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lvl="1" marL="768350" indent="-228600">
                        <a:lnSpc>
                          <a:spcPts val="1145"/>
                        </a:lnSpc>
                        <a:buClr>
                          <a:srgbClr val="6F2F9F"/>
                        </a:buClr>
                        <a:buSzPct val="111111"/>
                        <a:buFont typeface="Courier New"/>
                        <a:buChar char="o"/>
                        <a:tabLst>
                          <a:tab pos="768350" algn="l"/>
                          <a:tab pos="768985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Imaging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test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586740">
                <a:tc gridSpan="3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10" i="1">
                          <a:latin typeface="Arial"/>
                          <a:cs typeface="Arial"/>
                        </a:rPr>
                        <a:t>*Note: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term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attending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physician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60" i="1">
                          <a:latin typeface="Arial"/>
                          <a:cs typeface="Arial"/>
                        </a:rPr>
                        <a:t>purposes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application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interpreted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mean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8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surgeon(s),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55" i="1">
                          <a:latin typeface="Trebuchet MS"/>
                          <a:cs typeface="Trebuchet MS"/>
                        </a:rPr>
                        <a:t>infectious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disease,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other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physician </a:t>
                      </a:r>
                      <a:r>
                        <a:rPr dirty="0" sz="900" spc="-30" i="1"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dirty="0" sz="900" spc="-60" i="1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case,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emergency physician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 physician’s </a:t>
                      </a:r>
                      <a:r>
                        <a:rPr dirty="0" sz="900" spc="-40" i="1">
                          <a:latin typeface="Trebuchet MS"/>
                          <a:cs typeface="Trebuchet MS"/>
                        </a:rPr>
                        <a:t>designee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(nurse </a:t>
                      </a:r>
                      <a:r>
                        <a:rPr dirty="0" sz="900" spc="-55" i="1">
                          <a:latin typeface="Trebuchet MS"/>
                          <a:cs typeface="Trebuchet MS"/>
                        </a:rPr>
                        <a:t>practitioner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dirty="0" sz="900" spc="-45" i="1">
                          <a:latin typeface="Trebuchet MS"/>
                          <a:cs typeface="Trebuchet MS"/>
                        </a:rPr>
                        <a:t>physician’s</a:t>
                      </a:r>
                      <a:r>
                        <a:rPr dirty="0" sz="900" spc="-18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 i="1">
                          <a:latin typeface="Trebuchet MS"/>
                          <a:cs typeface="Trebuchet MS"/>
                        </a:rPr>
                        <a:t>assistant).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81915" marR="2441575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dirty="0" sz="900" spc="95" i="1">
                          <a:latin typeface="Arial"/>
                          <a:cs typeface="Arial"/>
                        </a:rPr>
                        <a:t>**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terms are provided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Frequently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Asked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Questions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can be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accessed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at  </a:t>
                      </a:r>
                      <a:r>
                        <a:rPr dirty="0" u="sng" sz="900" spc="-3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www.cdc.gov/nhsn/pdfs/faqs/psc/faqs-ssi.pdf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1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75"/>
                        </a:lnSpc>
                        <a:spcBef>
                          <a:spcPts val="70"/>
                        </a:spcBef>
                      </a:pPr>
                      <a:r>
                        <a:rPr dirty="0" sz="900" spc="-2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5822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 marR="70485" indent="-228600">
                        <a:lnSpc>
                          <a:spcPct val="101899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SzPct val="111111"/>
                        <a:buFont typeface="Wingdings"/>
                        <a:buChar char=""/>
                        <a:tabLst>
                          <a:tab pos="311785" algn="l"/>
                        </a:tabLst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Meets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criterion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9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specific  organ/space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infection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site;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particularly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(for </a:t>
                      </a:r>
                      <a:r>
                        <a:rPr dirty="0" sz="900" spc="-110">
                          <a:latin typeface="Arial"/>
                          <a:cs typeface="Arial"/>
                        </a:rPr>
                        <a:t>COLO)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IAB,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GIT,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OUTI,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120">
                          <a:latin typeface="Arial"/>
                          <a:cs typeface="Arial"/>
                        </a:rPr>
                        <a:t>OREP. </a:t>
                      </a:r>
                      <a:r>
                        <a:rPr dirty="0" sz="900" spc="-1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Document </a:t>
                      </a:r>
                      <a:r>
                        <a:rPr dirty="0" sz="900" spc="-4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using </a:t>
                      </a:r>
                      <a:r>
                        <a:rPr dirty="0" sz="900" spc="-60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Tennessee</a:t>
                      </a:r>
                      <a:r>
                        <a:rPr dirty="0" sz="900" spc="-12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65" b="1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Checklist.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67005">
                <a:tc gridSpan="3">
                  <a:txBody>
                    <a:bodyPr/>
                    <a:lstStyle/>
                    <a:p>
                      <a:pPr algn="ctr" marL="258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40" i="1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Notes: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95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0515" marR="123189" indent="-228600">
                        <a:lnSpc>
                          <a:spcPct val="101699"/>
                        </a:lnSpc>
                        <a:spcBef>
                          <a:spcPts val="780"/>
                        </a:spcBef>
                        <a:buFont typeface="Wingdings"/>
                        <a:buChar char="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70" i="1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900" spc="-10" i="1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report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stitch</a:t>
                      </a:r>
                      <a:r>
                        <a:rPr dirty="0" sz="900" spc="-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abscess,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localized 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stab wound,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pin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cellulitis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alone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0515" marR="114300" indent="-228600">
                        <a:lnSpc>
                          <a:spcPct val="101699"/>
                        </a:lnSpc>
                        <a:spcBef>
                          <a:spcPts val="780"/>
                        </a:spcBef>
                        <a:buFont typeface="Wingdings"/>
                        <a:buChar char=""/>
                        <a:tabLst>
                          <a:tab pos="310515" algn="l"/>
                          <a:tab pos="311150" algn="l"/>
                        </a:tabLst>
                      </a:pPr>
                      <a:r>
                        <a:rPr dirty="0" sz="900" spc="-7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depth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70" i="1">
                          <a:latin typeface="Arial"/>
                          <a:cs typeface="Arial"/>
                        </a:rPr>
                        <a:t>(SI,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DI,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O/S)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reported 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should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reflect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deepest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tissue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layer 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involved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during the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surveillance</a:t>
                      </a:r>
                      <a:r>
                        <a:rPr dirty="0" sz="900" spc="-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window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1150" marR="55244" indent="-228600">
                        <a:lnSpc>
                          <a:spcPct val="101899"/>
                        </a:lnSpc>
                        <a:buFont typeface="Wingdings"/>
                        <a:buChar char=""/>
                        <a:tabLst>
                          <a:tab pos="311150" algn="l"/>
                          <a:tab pos="311785" algn="l"/>
                        </a:tabLst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900" spc="-4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900" spc="-65" i="1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O/S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infection during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900" spc="-35" i="1">
                          <a:latin typeface="Arial"/>
                          <a:cs typeface="Arial"/>
                        </a:rPr>
                        <a:t>operative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procedure,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subsequent  </a:t>
                      </a:r>
                      <a:r>
                        <a:rPr dirty="0" sz="900" spc="-25" i="1">
                          <a:latin typeface="Arial"/>
                          <a:cs typeface="Arial"/>
                        </a:rPr>
                        <a:t>continuation </a:t>
                      </a:r>
                      <a:r>
                        <a:rPr dirty="0" sz="900" spc="-30" i="1">
                          <a:latin typeface="Arial"/>
                          <a:cs typeface="Arial"/>
                        </a:rPr>
                        <a:t>meeting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NHSN </a:t>
                      </a:r>
                      <a:r>
                        <a:rPr dirty="0" sz="900" spc="-140" i="1">
                          <a:latin typeface="Arial"/>
                          <a:cs typeface="Arial"/>
                        </a:rPr>
                        <a:t>SSI 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criteria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900" spc="-50" i="1"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5" i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900" spc="-45" i="1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900" spc="-75" i="1">
                          <a:latin typeface="Arial"/>
                          <a:cs typeface="Arial"/>
                        </a:rPr>
                        <a:t>O/S</a:t>
                      </a:r>
                      <a:r>
                        <a:rPr dirty="0" sz="900" spc="-9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0" i="1">
                          <a:latin typeface="Arial"/>
                          <a:cs typeface="Arial"/>
                        </a:rPr>
                        <a:t>SSI.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CDC</dc:creator>
  <dc:title>NHSN External Validation Guidance and Toolkit 2016</dc:title>
  <dcterms:created xsi:type="dcterms:W3CDTF">2018-03-08T06:54:14Z</dcterms:created>
  <dcterms:modified xsi:type="dcterms:W3CDTF">2018-03-08T06:54:14Z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2018-03-08T00:00:00Z</vt:filetime>
  </property>
</Properties>
</file>