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6" r:id="rId2"/>
    <p:sldId id="278" r:id="rId3"/>
    <p:sldId id="262" r:id="rId4"/>
    <p:sldId id="263" r:id="rId5"/>
    <p:sldId id="265" r:id="rId6"/>
    <p:sldId id="257" r:id="rId7"/>
    <p:sldId id="275" r:id="rId8"/>
    <p:sldId id="268" r:id="rId9"/>
    <p:sldId id="279" r:id="rId10"/>
    <p:sldId id="293" r:id="rId11"/>
    <p:sldId id="294" r:id="rId12"/>
    <p:sldId id="295" r:id="rId13"/>
    <p:sldId id="296" r:id="rId14"/>
    <p:sldId id="281" r:id="rId15"/>
    <p:sldId id="283" r:id="rId16"/>
    <p:sldId id="284" r:id="rId17"/>
    <p:sldId id="285" r:id="rId18"/>
    <p:sldId id="277" r:id="rId19"/>
    <p:sldId id="272" r:id="rId20"/>
    <p:sldId id="286" r:id="rId21"/>
    <p:sldId id="287" r:id="rId22"/>
    <p:sldId id="288" r:id="rId23"/>
    <p:sldId id="276" r:id="rId24"/>
    <p:sldId id="273" r:id="rId25"/>
    <p:sldId id="274" r:id="rId26"/>
    <p:sldId id="291" r:id="rId27"/>
    <p:sldId id="302" r:id="rId28"/>
    <p:sldId id="282" r:id="rId29"/>
    <p:sldId id="269" r:id="rId30"/>
    <p:sldId id="292" r:id="rId31"/>
    <p:sldId id="298" r:id="rId32"/>
    <p:sldId id="299" r:id="rId33"/>
    <p:sldId id="300" r:id="rId34"/>
    <p:sldId id="270" r:id="rId35"/>
    <p:sldId id="301" r:id="rId36"/>
    <p:sldId id="271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10B18-1D14-4CFD-B62C-2216CB38BBB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4D9B052-2C1F-4B5A-BE99-C510A2B9CE76}">
      <dgm:prSet phldrT="[Text]"/>
      <dgm:spPr/>
      <dgm:t>
        <a:bodyPr/>
        <a:lstStyle/>
        <a:p>
          <a:r>
            <a:rPr lang="id-ID" dirty="0" smtClean="0"/>
            <a:t>PENDAHULUAN </a:t>
          </a:r>
          <a:endParaRPr lang="id-ID" dirty="0"/>
        </a:p>
      </dgm:t>
    </dgm:pt>
    <dgm:pt modelId="{AA85A2D5-6736-49BE-A070-0C46D0DEA978}" type="parTrans" cxnId="{5C3B38E3-E0CE-4F64-A9C8-A88CED1826DC}">
      <dgm:prSet/>
      <dgm:spPr/>
      <dgm:t>
        <a:bodyPr/>
        <a:lstStyle/>
        <a:p>
          <a:endParaRPr lang="id-ID"/>
        </a:p>
      </dgm:t>
    </dgm:pt>
    <dgm:pt modelId="{68166353-67F0-4277-9A96-B14E4FC0E3F6}" type="sibTrans" cxnId="{5C3B38E3-E0CE-4F64-A9C8-A88CED1826DC}">
      <dgm:prSet/>
      <dgm:spPr/>
      <dgm:t>
        <a:bodyPr/>
        <a:lstStyle/>
        <a:p>
          <a:endParaRPr lang="id-ID"/>
        </a:p>
      </dgm:t>
    </dgm:pt>
    <dgm:pt modelId="{73F8D4D4-3EB9-442F-997A-BB38445DBC8E}">
      <dgm:prSet phldrT="[Text]"/>
      <dgm:spPr/>
      <dgm:t>
        <a:bodyPr/>
        <a:lstStyle/>
        <a:p>
          <a:r>
            <a:rPr lang="id-ID" dirty="0" smtClean="0"/>
            <a:t>PENGELOLAAN LINENN</a:t>
          </a:r>
          <a:endParaRPr lang="id-ID" dirty="0"/>
        </a:p>
      </dgm:t>
    </dgm:pt>
    <dgm:pt modelId="{055744D5-9DA0-4B52-9316-B8FE562B1E16}" type="parTrans" cxnId="{34C0C8CB-3BFB-4E64-B799-D36444F88A0F}">
      <dgm:prSet/>
      <dgm:spPr/>
      <dgm:t>
        <a:bodyPr/>
        <a:lstStyle/>
        <a:p>
          <a:endParaRPr lang="id-ID"/>
        </a:p>
      </dgm:t>
    </dgm:pt>
    <dgm:pt modelId="{0E9DB335-E5DD-4E52-9A85-335DE4D9612E}" type="sibTrans" cxnId="{34C0C8CB-3BFB-4E64-B799-D36444F88A0F}">
      <dgm:prSet/>
      <dgm:spPr/>
      <dgm:t>
        <a:bodyPr/>
        <a:lstStyle/>
        <a:p>
          <a:endParaRPr lang="id-ID"/>
        </a:p>
      </dgm:t>
    </dgm:pt>
    <dgm:pt modelId="{2E3F1B7A-CA16-42BB-837C-F023CEA59156}">
      <dgm:prSet phldrT="[Text]"/>
      <dgm:spPr/>
      <dgm:t>
        <a:bodyPr/>
        <a:lstStyle/>
        <a:p>
          <a:r>
            <a:rPr lang="id-ID" dirty="0" smtClean="0"/>
            <a:t>PENGELOLAAN LAUNDRY</a:t>
          </a:r>
          <a:endParaRPr lang="id-ID" dirty="0"/>
        </a:p>
      </dgm:t>
    </dgm:pt>
    <dgm:pt modelId="{5F598EEE-59AD-45C0-9617-D047A50C4E01}" type="parTrans" cxnId="{A4A4302D-733F-4431-BD46-C29573F310A8}">
      <dgm:prSet/>
      <dgm:spPr/>
      <dgm:t>
        <a:bodyPr/>
        <a:lstStyle/>
        <a:p>
          <a:endParaRPr lang="id-ID"/>
        </a:p>
      </dgm:t>
    </dgm:pt>
    <dgm:pt modelId="{FA455B7E-14F9-44A0-8699-89513A3D73CE}" type="sibTrans" cxnId="{A4A4302D-733F-4431-BD46-C29573F310A8}">
      <dgm:prSet/>
      <dgm:spPr/>
      <dgm:t>
        <a:bodyPr/>
        <a:lstStyle/>
        <a:p>
          <a:endParaRPr lang="id-ID"/>
        </a:p>
      </dgm:t>
    </dgm:pt>
    <dgm:pt modelId="{8D4158DA-5C9C-453B-9FFB-F4146F34C4F7}" type="pres">
      <dgm:prSet presAssocID="{DF110B18-1D14-4CFD-B62C-2216CB38BB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35C52E8-5024-4B22-A864-F46CAA970C8C}" type="pres">
      <dgm:prSet presAssocID="{84D9B052-2C1F-4B5A-BE99-C510A2B9CE76}" presName="comp" presStyleCnt="0"/>
      <dgm:spPr/>
    </dgm:pt>
    <dgm:pt modelId="{9087CE21-3E65-4DFF-87DC-69C6DDD1AA2E}" type="pres">
      <dgm:prSet presAssocID="{84D9B052-2C1F-4B5A-BE99-C510A2B9CE76}" presName="box" presStyleLbl="node1" presStyleIdx="0" presStyleCnt="3"/>
      <dgm:spPr/>
      <dgm:t>
        <a:bodyPr/>
        <a:lstStyle/>
        <a:p>
          <a:endParaRPr lang="id-ID"/>
        </a:p>
      </dgm:t>
    </dgm:pt>
    <dgm:pt modelId="{E7EF1397-8F96-49C3-B66B-DCE39231DA25}" type="pres">
      <dgm:prSet presAssocID="{84D9B052-2C1F-4B5A-BE99-C510A2B9CE76}" presName="img" presStyleLbl="fgImgPlace1" presStyleIdx="0" presStyleCnt="3"/>
      <dgm:spPr/>
    </dgm:pt>
    <dgm:pt modelId="{03E9BE96-2013-4592-9086-84E5EBDBEBEA}" type="pres">
      <dgm:prSet presAssocID="{84D9B052-2C1F-4B5A-BE99-C510A2B9CE7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DD031A-A1D5-4191-B4C8-5A18A1D05FB1}" type="pres">
      <dgm:prSet presAssocID="{68166353-67F0-4277-9A96-B14E4FC0E3F6}" presName="spacer" presStyleCnt="0"/>
      <dgm:spPr/>
    </dgm:pt>
    <dgm:pt modelId="{195B6540-5A80-4AF2-96E4-FE3114F2D577}" type="pres">
      <dgm:prSet presAssocID="{73F8D4D4-3EB9-442F-997A-BB38445DBC8E}" presName="comp" presStyleCnt="0"/>
      <dgm:spPr/>
    </dgm:pt>
    <dgm:pt modelId="{4415E7AD-3D88-4C63-A758-9035961B9F0E}" type="pres">
      <dgm:prSet presAssocID="{73F8D4D4-3EB9-442F-997A-BB38445DBC8E}" presName="box" presStyleLbl="node1" presStyleIdx="1" presStyleCnt="3"/>
      <dgm:spPr/>
      <dgm:t>
        <a:bodyPr/>
        <a:lstStyle/>
        <a:p>
          <a:endParaRPr lang="id-ID"/>
        </a:p>
      </dgm:t>
    </dgm:pt>
    <dgm:pt modelId="{69C3EFEE-5FA0-42A3-99B6-B4E92443676D}" type="pres">
      <dgm:prSet presAssocID="{73F8D4D4-3EB9-442F-997A-BB38445DBC8E}" presName="img" presStyleLbl="fgImgPlace1" presStyleIdx="1" presStyleCnt="3"/>
      <dgm:spPr/>
    </dgm:pt>
    <dgm:pt modelId="{5B185741-A9A1-4518-94F2-23B7126542E0}" type="pres">
      <dgm:prSet presAssocID="{73F8D4D4-3EB9-442F-997A-BB38445DBC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89CF6A-D9A2-408A-947B-7D855542F213}" type="pres">
      <dgm:prSet presAssocID="{0E9DB335-E5DD-4E52-9A85-335DE4D9612E}" presName="spacer" presStyleCnt="0"/>
      <dgm:spPr/>
    </dgm:pt>
    <dgm:pt modelId="{3997AE06-72CB-44C2-8A6D-ECC9DF752969}" type="pres">
      <dgm:prSet presAssocID="{2E3F1B7A-CA16-42BB-837C-F023CEA59156}" presName="comp" presStyleCnt="0"/>
      <dgm:spPr/>
    </dgm:pt>
    <dgm:pt modelId="{2606CB46-2394-4EE8-8FC3-E5E4EDC6348D}" type="pres">
      <dgm:prSet presAssocID="{2E3F1B7A-CA16-42BB-837C-F023CEA59156}" presName="box" presStyleLbl="node1" presStyleIdx="2" presStyleCnt="3"/>
      <dgm:spPr/>
      <dgm:t>
        <a:bodyPr/>
        <a:lstStyle/>
        <a:p>
          <a:endParaRPr lang="id-ID"/>
        </a:p>
      </dgm:t>
    </dgm:pt>
    <dgm:pt modelId="{64233F11-AD20-4381-AE77-8DCC2844C3EE}" type="pres">
      <dgm:prSet presAssocID="{2E3F1B7A-CA16-42BB-837C-F023CEA59156}" presName="img" presStyleLbl="fgImgPlace1" presStyleIdx="2" presStyleCnt="3"/>
      <dgm:spPr/>
    </dgm:pt>
    <dgm:pt modelId="{D8F9A48B-8924-4D20-81CE-ED8D658CA8DD}" type="pres">
      <dgm:prSet presAssocID="{2E3F1B7A-CA16-42BB-837C-F023CEA5915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EA45B31-BB54-46D3-B763-C829B5233F1F}" type="presOf" srcId="{2E3F1B7A-CA16-42BB-837C-F023CEA59156}" destId="{D8F9A48B-8924-4D20-81CE-ED8D658CA8DD}" srcOrd="1" destOrd="0" presId="urn:microsoft.com/office/officeart/2005/8/layout/vList4#1"/>
    <dgm:cxn modelId="{34C0C8CB-3BFB-4E64-B799-D36444F88A0F}" srcId="{DF110B18-1D14-4CFD-B62C-2216CB38BBBD}" destId="{73F8D4D4-3EB9-442F-997A-BB38445DBC8E}" srcOrd="1" destOrd="0" parTransId="{055744D5-9DA0-4B52-9316-B8FE562B1E16}" sibTransId="{0E9DB335-E5DD-4E52-9A85-335DE4D9612E}"/>
    <dgm:cxn modelId="{8430CC14-0A1C-4594-A1B2-74232141B7F0}" type="presOf" srcId="{2E3F1B7A-CA16-42BB-837C-F023CEA59156}" destId="{2606CB46-2394-4EE8-8FC3-E5E4EDC6348D}" srcOrd="0" destOrd="0" presId="urn:microsoft.com/office/officeart/2005/8/layout/vList4#1"/>
    <dgm:cxn modelId="{5C3B38E3-E0CE-4F64-A9C8-A88CED1826DC}" srcId="{DF110B18-1D14-4CFD-B62C-2216CB38BBBD}" destId="{84D9B052-2C1F-4B5A-BE99-C510A2B9CE76}" srcOrd="0" destOrd="0" parTransId="{AA85A2D5-6736-49BE-A070-0C46D0DEA978}" sibTransId="{68166353-67F0-4277-9A96-B14E4FC0E3F6}"/>
    <dgm:cxn modelId="{2EBCB321-36FC-4C9F-996D-EEBCBFA17B84}" type="presOf" srcId="{84D9B052-2C1F-4B5A-BE99-C510A2B9CE76}" destId="{03E9BE96-2013-4592-9086-84E5EBDBEBEA}" srcOrd="1" destOrd="0" presId="urn:microsoft.com/office/officeart/2005/8/layout/vList4#1"/>
    <dgm:cxn modelId="{4007E6CA-F2D6-4C3E-893E-95B0613402A1}" type="presOf" srcId="{73F8D4D4-3EB9-442F-997A-BB38445DBC8E}" destId="{4415E7AD-3D88-4C63-A758-9035961B9F0E}" srcOrd="0" destOrd="0" presId="urn:microsoft.com/office/officeart/2005/8/layout/vList4#1"/>
    <dgm:cxn modelId="{F5391197-D16F-4D72-B265-48F061703FB8}" type="presOf" srcId="{DF110B18-1D14-4CFD-B62C-2216CB38BBBD}" destId="{8D4158DA-5C9C-453B-9FFB-F4146F34C4F7}" srcOrd="0" destOrd="0" presId="urn:microsoft.com/office/officeart/2005/8/layout/vList4#1"/>
    <dgm:cxn modelId="{EB1626BF-4258-462D-BC97-C677524A8CEC}" type="presOf" srcId="{84D9B052-2C1F-4B5A-BE99-C510A2B9CE76}" destId="{9087CE21-3E65-4DFF-87DC-69C6DDD1AA2E}" srcOrd="0" destOrd="0" presId="urn:microsoft.com/office/officeart/2005/8/layout/vList4#1"/>
    <dgm:cxn modelId="{39726434-7B86-452D-A5A0-97411F32E735}" type="presOf" srcId="{73F8D4D4-3EB9-442F-997A-BB38445DBC8E}" destId="{5B185741-A9A1-4518-94F2-23B7126542E0}" srcOrd="1" destOrd="0" presId="urn:microsoft.com/office/officeart/2005/8/layout/vList4#1"/>
    <dgm:cxn modelId="{A4A4302D-733F-4431-BD46-C29573F310A8}" srcId="{DF110B18-1D14-4CFD-B62C-2216CB38BBBD}" destId="{2E3F1B7A-CA16-42BB-837C-F023CEA59156}" srcOrd="2" destOrd="0" parTransId="{5F598EEE-59AD-45C0-9617-D047A50C4E01}" sibTransId="{FA455B7E-14F9-44A0-8699-89513A3D73CE}"/>
    <dgm:cxn modelId="{C26B7288-6230-4B16-96F2-9DC1F245E05A}" type="presParOf" srcId="{8D4158DA-5C9C-453B-9FFB-F4146F34C4F7}" destId="{435C52E8-5024-4B22-A864-F46CAA970C8C}" srcOrd="0" destOrd="0" presId="urn:microsoft.com/office/officeart/2005/8/layout/vList4#1"/>
    <dgm:cxn modelId="{5AA13921-B5F1-4BCD-81C8-7E42C7D3377E}" type="presParOf" srcId="{435C52E8-5024-4B22-A864-F46CAA970C8C}" destId="{9087CE21-3E65-4DFF-87DC-69C6DDD1AA2E}" srcOrd="0" destOrd="0" presId="urn:microsoft.com/office/officeart/2005/8/layout/vList4#1"/>
    <dgm:cxn modelId="{136CF780-765C-4332-8F31-59FAEF6F3985}" type="presParOf" srcId="{435C52E8-5024-4B22-A864-F46CAA970C8C}" destId="{E7EF1397-8F96-49C3-B66B-DCE39231DA25}" srcOrd="1" destOrd="0" presId="urn:microsoft.com/office/officeart/2005/8/layout/vList4#1"/>
    <dgm:cxn modelId="{C74BE87B-0C9B-4B49-9A8B-1E6CE5F5BEB0}" type="presParOf" srcId="{435C52E8-5024-4B22-A864-F46CAA970C8C}" destId="{03E9BE96-2013-4592-9086-84E5EBDBEBEA}" srcOrd="2" destOrd="0" presId="urn:microsoft.com/office/officeart/2005/8/layout/vList4#1"/>
    <dgm:cxn modelId="{DED6FBD6-129C-4E0D-B281-2240E44130F8}" type="presParOf" srcId="{8D4158DA-5C9C-453B-9FFB-F4146F34C4F7}" destId="{B3DD031A-A1D5-4191-B4C8-5A18A1D05FB1}" srcOrd="1" destOrd="0" presId="urn:microsoft.com/office/officeart/2005/8/layout/vList4#1"/>
    <dgm:cxn modelId="{8D5B12AE-24BD-426F-9EDC-D73D10C00709}" type="presParOf" srcId="{8D4158DA-5C9C-453B-9FFB-F4146F34C4F7}" destId="{195B6540-5A80-4AF2-96E4-FE3114F2D577}" srcOrd="2" destOrd="0" presId="urn:microsoft.com/office/officeart/2005/8/layout/vList4#1"/>
    <dgm:cxn modelId="{7E04C1BF-6C20-4271-88DD-716CE950C2C2}" type="presParOf" srcId="{195B6540-5A80-4AF2-96E4-FE3114F2D577}" destId="{4415E7AD-3D88-4C63-A758-9035961B9F0E}" srcOrd="0" destOrd="0" presId="urn:microsoft.com/office/officeart/2005/8/layout/vList4#1"/>
    <dgm:cxn modelId="{1764BF24-ED28-4E73-AA6B-8E0DB248C175}" type="presParOf" srcId="{195B6540-5A80-4AF2-96E4-FE3114F2D577}" destId="{69C3EFEE-5FA0-42A3-99B6-B4E92443676D}" srcOrd="1" destOrd="0" presId="urn:microsoft.com/office/officeart/2005/8/layout/vList4#1"/>
    <dgm:cxn modelId="{1D436197-CEAC-4A25-AF2B-0AC41CB82082}" type="presParOf" srcId="{195B6540-5A80-4AF2-96E4-FE3114F2D577}" destId="{5B185741-A9A1-4518-94F2-23B7126542E0}" srcOrd="2" destOrd="0" presId="urn:microsoft.com/office/officeart/2005/8/layout/vList4#1"/>
    <dgm:cxn modelId="{CE6C0536-8D57-4781-B701-5818189CB12F}" type="presParOf" srcId="{8D4158DA-5C9C-453B-9FFB-F4146F34C4F7}" destId="{8389CF6A-D9A2-408A-947B-7D855542F213}" srcOrd="3" destOrd="0" presId="urn:microsoft.com/office/officeart/2005/8/layout/vList4#1"/>
    <dgm:cxn modelId="{D0DE2D70-6C5C-484C-B734-8D8971F64AAD}" type="presParOf" srcId="{8D4158DA-5C9C-453B-9FFB-F4146F34C4F7}" destId="{3997AE06-72CB-44C2-8A6D-ECC9DF752969}" srcOrd="4" destOrd="0" presId="urn:microsoft.com/office/officeart/2005/8/layout/vList4#1"/>
    <dgm:cxn modelId="{CD40B4B7-5882-4660-9A9A-4A4F94D8EF91}" type="presParOf" srcId="{3997AE06-72CB-44C2-8A6D-ECC9DF752969}" destId="{2606CB46-2394-4EE8-8FC3-E5E4EDC6348D}" srcOrd="0" destOrd="0" presId="urn:microsoft.com/office/officeart/2005/8/layout/vList4#1"/>
    <dgm:cxn modelId="{89D1DCA0-FA32-4D63-A2B4-3D7779445BB8}" type="presParOf" srcId="{3997AE06-72CB-44C2-8A6D-ECC9DF752969}" destId="{64233F11-AD20-4381-AE77-8DCC2844C3EE}" srcOrd="1" destOrd="0" presId="urn:microsoft.com/office/officeart/2005/8/layout/vList4#1"/>
    <dgm:cxn modelId="{2D138307-2E9F-4418-8842-44764230AC0D}" type="presParOf" srcId="{3997AE06-72CB-44C2-8A6D-ECC9DF752969}" destId="{D8F9A48B-8924-4D20-81CE-ED8D658CA8D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10B18-1D14-4CFD-B62C-2216CB38BBBD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4D9B052-2C1F-4B5A-BE99-C510A2B9CE76}">
      <dgm:prSet phldrT="[Text]"/>
      <dgm:spPr/>
      <dgm:t>
        <a:bodyPr/>
        <a:lstStyle/>
        <a:p>
          <a:r>
            <a:rPr lang="id-ID" dirty="0" smtClean="0"/>
            <a:t>KESIMPULAN </a:t>
          </a:r>
          <a:endParaRPr lang="id-ID" dirty="0"/>
        </a:p>
      </dgm:t>
    </dgm:pt>
    <dgm:pt modelId="{AA85A2D5-6736-49BE-A070-0C46D0DEA978}" type="parTrans" cxnId="{5C3B38E3-E0CE-4F64-A9C8-A88CED1826DC}">
      <dgm:prSet/>
      <dgm:spPr/>
      <dgm:t>
        <a:bodyPr/>
        <a:lstStyle/>
        <a:p>
          <a:endParaRPr lang="id-ID"/>
        </a:p>
      </dgm:t>
    </dgm:pt>
    <dgm:pt modelId="{68166353-67F0-4277-9A96-B14E4FC0E3F6}" type="sibTrans" cxnId="{5C3B38E3-E0CE-4F64-A9C8-A88CED1826DC}">
      <dgm:prSet/>
      <dgm:spPr/>
      <dgm:t>
        <a:bodyPr/>
        <a:lstStyle/>
        <a:p>
          <a:endParaRPr lang="id-ID"/>
        </a:p>
      </dgm:t>
    </dgm:pt>
    <dgm:pt modelId="{8D4158DA-5C9C-453B-9FFB-F4146F34C4F7}" type="pres">
      <dgm:prSet presAssocID="{DF110B18-1D14-4CFD-B62C-2216CB38BB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35C52E8-5024-4B22-A864-F46CAA970C8C}" type="pres">
      <dgm:prSet presAssocID="{84D9B052-2C1F-4B5A-BE99-C510A2B9CE76}" presName="comp" presStyleCnt="0"/>
      <dgm:spPr/>
    </dgm:pt>
    <dgm:pt modelId="{9087CE21-3E65-4DFF-87DC-69C6DDD1AA2E}" type="pres">
      <dgm:prSet presAssocID="{84D9B052-2C1F-4B5A-BE99-C510A2B9CE76}" presName="box" presStyleLbl="node1" presStyleIdx="0" presStyleCnt="1"/>
      <dgm:spPr/>
      <dgm:t>
        <a:bodyPr/>
        <a:lstStyle/>
        <a:p>
          <a:endParaRPr lang="id-ID"/>
        </a:p>
      </dgm:t>
    </dgm:pt>
    <dgm:pt modelId="{E7EF1397-8F96-49C3-B66B-DCE39231DA25}" type="pres">
      <dgm:prSet presAssocID="{84D9B052-2C1F-4B5A-BE99-C510A2B9CE76}" presName="img" presStyleLbl="fgImgPlace1" presStyleIdx="0" presStyleCnt="1"/>
      <dgm:spPr/>
    </dgm:pt>
    <dgm:pt modelId="{03E9BE96-2013-4592-9086-84E5EBDBEBEA}" type="pres">
      <dgm:prSet presAssocID="{84D9B052-2C1F-4B5A-BE99-C510A2B9CE7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8E913B5-6CE2-4A76-825E-319AD2F1A46F}" type="presOf" srcId="{84D9B052-2C1F-4B5A-BE99-C510A2B9CE76}" destId="{9087CE21-3E65-4DFF-87DC-69C6DDD1AA2E}" srcOrd="0" destOrd="0" presId="urn:microsoft.com/office/officeart/2005/8/layout/vList4#2"/>
    <dgm:cxn modelId="{C818EC23-6BA2-45AA-A782-5516CE032302}" type="presOf" srcId="{84D9B052-2C1F-4B5A-BE99-C510A2B9CE76}" destId="{03E9BE96-2013-4592-9086-84E5EBDBEBEA}" srcOrd="1" destOrd="0" presId="urn:microsoft.com/office/officeart/2005/8/layout/vList4#2"/>
    <dgm:cxn modelId="{5C3B38E3-E0CE-4F64-A9C8-A88CED1826DC}" srcId="{DF110B18-1D14-4CFD-B62C-2216CB38BBBD}" destId="{84D9B052-2C1F-4B5A-BE99-C510A2B9CE76}" srcOrd="0" destOrd="0" parTransId="{AA85A2D5-6736-49BE-A070-0C46D0DEA978}" sibTransId="{68166353-67F0-4277-9A96-B14E4FC0E3F6}"/>
    <dgm:cxn modelId="{C4DEC80F-AAE4-43BE-A623-38427A957A41}" type="presOf" srcId="{DF110B18-1D14-4CFD-B62C-2216CB38BBBD}" destId="{8D4158DA-5C9C-453B-9FFB-F4146F34C4F7}" srcOrd="0" destOrd="0" presId="urn:microsoft.com/office/officeart/2005/8/layout/vList4#2"/>
    <dgm:cxn modelId="{3467B411-3A5C-4FC6-ACB1-DE477A1B66A1}" type="presParOf" srcId="{8D4158DA-5C9C-453B-9FFB-F4146F34C4F7}" destId="{435C52E8-5024-4B22-A864-F46CAA970C8C}" srcOrd="0" destOrd="0" presId="urn:microsoft.com/office/officeart/2005/8/layout/vList4#2"/>
    <dgm:cxn modelId="{4226FA84-4E88-4183-A63B-E3DEEE2C1197}" type="presParOf" srcId="{435C52E8-5024-4B22-A864-F46CAA970C8C}" destId="{9087CE21-3E65-4DFF-87DC-69C6DDD1AA2E}" srcOrd="0" destOrd="0" presId="urn:microsoft.com/office/officeart/2005/8/layout/vList4#2"/>
    <dgm:cxn modelId="{A1D7278F-7C3B-4E74-9DE9-07075FCFA2AC}" type="presParOf" srcId="{435C52E8-5024-4B22-A864-F46CAA970C8C}" destId="{E7EF1397-8F96-49C3-B66B-DCE39231DA25}" srcOrd="1" destOrd="0" presId="urn:microsoft.com/office/officeart/2005/8/layout/vList4#2"/>
    <dgm:cxn modelId="{A530AF16-7EB2-4994-8F7D-06CB5C6D6F1A}" type="presParOf" srcId="{435C52E8-5024-4B22-A864-F46CAA970C8C}" destId="{03E9BE96-2013-4592-9086-84E5EBDBEBE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7CE21-3E65-4DFF-87DC-69C6DDD1AA2E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PENDAHULUAN </a:t>
          </a:r>
          <a:endParaRPr lang="id-ID" sz="3500" kern="1200" dirty="0"/>
        </a:p>
      </dsp:txBody>
      <dsp:txXfrm>
        <a:off x="1346200" y="0"/>
        <a:ext cx="4749800" cy="1269999"/>
      </dsp:txXfrm>
    </dsp:sp>
    <dsp:sp modelId="{E7EF1397-8F96-49C3-B66B-DCE39231DA25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5E7AD-3D88-4C63-A758-9035961B9F0E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PENGELOLAAN LINENN</a:t>
          </a:r>
          <a:endParaRPr lang="id-ID" sz="3500" kern="1200" dirty="0"/>
        </a:p>
      </dsp:txBody>
      <dsp:txXfrm>
        <a:off x="1346200" y="1396999"/>
        <a:ext cx="4749800" cy="1269999"/>
      </dsp:txXfrm>
    </dsp:sp>
    <dsp:sp modelId="{69C3EFEE-5FA0-42A3-99B6-B4E92443676D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6CB46-2394-4EE8-8FC3-E5E4EDC6348D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PENGELOLAAN LAUNDRY</a:t>
          </a:r>
          <a:endParaRPr lang="id-ID" sz="3500" kern="1200" dirty="0"/>
        </a:p>
      </dsp:txBody>
      <dsp:txXfrm>
        <a:off x="1346200" y="2793999"/>
        <a:ext cx="4749800" cy="1269999"/>
      </dsp:txXfrm>
    </dsp:sp>
    <dsp:sp modelId="{64233F11-AD20-4381-AE77-8DCC2844C3EE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7CE21-3E65-4DFF-87DC-69C6DDD1AA2E}">
      <dsp:nvSpPr>
        <dsp:cNvPr id="0" name=""/>
        <dsp:cNvSpPr/>
      </dsp:nvSpPr>
      <dsp:spPr>
        <a:xfrm>
          <a:off x="0" y="0"/>
          <a:ext cx="6096000" cy="928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KESIMPULAN </a:t>
          </a:r>
          <a:endParaRPr lang="id-ID" sz="4300" kern="1200" dirty="0"/>
        </a:p>
      </dsp:txBody>
      <dsp:txXfrm>
        <a:off x="1312069" y="0"/>
        <a:ext cx="4783930" cy="928694"/>
      </dsp:txXfrm>
    </dsp:sp>
    <dsp:sp modelId="{E7EF1397-8F96-49C3-B66B-DCE39231DA25}">
      <dsp:nvSpPr>
        <dsp:cNvPr id="0" name=""/>
        <dsp:cNvSpPr/>
      </dsp:nvSpPr>
      <dsp:spPr>
        <a:xfrm>
          <a:off x="92869" y="92869"/>
          <a:ext cx="1219200" cy="74295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3A15-E691-47A1-80A4-D4BCE6D9872E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7C62-D1E5-4B1C-8372-87D2A0F205C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0989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0350-2794-4D17-92A5-33AA92FCD925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429A6-C380-4B82-8FAC-4BCE34B8FA76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9F76D-0450-4098-BEF6-22C32A6CD67D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4F4EB-D411-48D4-98E2-D1838B08C13D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105686-C6EB-40B4-B68A-7C8A33832321}" type="datetimeFigureOut">
              <a:rPr lang="id-ID" smtClean="0"/>
              <a:pPr/>
              <a:t>13/05/2016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803F15C-DFAF-4F25-A598-33FC4D7AD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S=96062883/K=hand+washing/v=2/SID=w/l=IVI/SIG=12mpu5d61/EXP=1104477828/*-http:/www.labs.net/schools/marion/mms/html/poster/hand-poste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371584"/>
            <a:ext cx="8223034" cy="27003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MANAJEMEN </a:t>
            </a:r>
            <a:r>
              <a:rPr lang="id-ID" dirty="0" smtClean="0">
                <a:solidFill>
                  <a:srgbClr val="FFFF00"/>
                </a:solidFill>
              </a:rPr>
              <a:t>LAUNDRY </a:t>
            </a:r>
            <a:r>
              <a:rPr lang="id-ID" dirty="0" smtClean="0">
                <a:solidFill>
                  <a:srgbClr val="FFFF00"/>
                </a:solidFill>
              </a:rPr>
              <a:t>DALAM MENUNJANG </a:t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>OPERASIONAL RUMAH SAKIT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93096"/>
            <a:ext cx="8072494" cy="1214446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ROKIAH KUSUMAPRADJA</a:t>
            </a:r>
          </a:p>
          <a:p>
            <a:pPr algn="ctr"/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DAN SPESIFIKASI</a:t>
            </a:r>
            <a:endParaRPr lang="id-ID" dirty="0"/>
          </a:p>
        </p:txBody>
      </p:sp>
      <p:sp>
        <p:nvSpPr>
          <p:cNvPr id="4" name="object 95"/>
          <p:cNvSpPr txBox="1">
            <a:spLocks noGrp="1"/>
          </p:cNvSpPr>
          <p:nvPr>
            <p:ph idx="1"/>
          </p:nvPr>
        </p:nvSpPr>
        <p:spPr>
          <a:xfrm>
            <a:off x="642910" y="1783560"/>
            <a:ext cx="4371980" cy="457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sz="3200" dirty="0"/>
              <a:t>Je</a:t>
            </a:r>
            <a:r>
              <a:rPr sz="3200" spc="-10" dirty="0"/>
              <a:t>n</a:t>
            </a:r>
            <a:r>
              <a:rPr sz="3200" dirty="0"/>
              <a:t>is</a:t>
            </a:r>
            <a:r>
              <a:rPr sz="3200" spc="5" dirty="0"/>
              <a:t> </a:t>
            </a:r>
            <a:r>
              <a:rPr sz="3200" dirty="0"/>
              <a:t>l</a:t>
            </a:r>
            <a:r>
              <a:rPr sz="3200" spc="-10" dirty="0"/>
              <a:t>i</a:t>
            </a:r>
            <a:r>
              <a:rPr sz="3200" dirty="0"/>
              <a:t>nen</a:t>
            </a:r>
            <a:endParaRPr sz="3200"/>
          </a:p>
          <a:p>
            <a:pPr marL="754380" lvl="1" indent="-284480">
              <a:lnSpc>
                <a:spcPct val="100000"/>
              </a:lnSpc>
              <a:spcBef>
                <a:spcPts val="360"/>
              </a:spcBef>
              <a:buClr>
                <a:srgbClr val="00CC00"/>
              </a:buClr>
              <a:buFont typeface="Symbol"/>
              <a:buChar char=""/>
              <a:tabLst>
                <a:tab pos="75438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apan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nen</a:t>
            </a:r>
            <a:endParaRPr sz="28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60"/>
              </a:spcBef>
              <a:buClr>
                <a:srgbClr val="00CC00"/>
              </a:buClr>
              <a:buFont typeface="Symbol"/>
              <a:buChar char=""/>
              <a:tabLst>
                <a:tab pos="75438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fung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onal</a:t>
            </a:r>
            <a:endParaRPr sz="28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60"/>
              </a:spcBef>
              <a:buClr>
                <a:srgbClr val="00CC00"/>
              </a:buClr>
              <a:buFont typeface="Symbol"/>
              <a:buChar char=""/>
              <a:tabLst>
                <a:tab pos="75438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sz="3200" dirty="0"/>
              <a:t>Je</a:t>
            </a:r>
            <a:r>
              <a:rPr sz="3200" spc="-10" dirty="0"/>
              <a:t>n</a:t>
            </a:r>
            <a:r>
              <a:rPr sz="3200" dirty="0"/>
              <a:t>is</a:t>
            </a:r>
            <a:r>
              <a:rPr sz="3200" spc="5" dirty="0"/>
              <a:t> </a:t>
            </a:r>
            <a:r>
              <a:rPr sz="3200" dirty="0"/>
              <a:t>t</a:t>
            </a:r>
            <a:r>
              <a:rPr sz="3200" spc="-10" dirty="0"/>
              <a:t>e</a:t>
            </a:r>
            <a:r>
              <a:rPr sz="3200" dirty="0"/>
              <a:t>nun</a:t>
            </a:r>
            <a:endParaRPr sz="3200"/>
          </a:p>
          <a:p>
            <a:pPr marL="754380" lvl="1" indent="-284480">
              <a:lnSpc>
                <a:spcPct val="100000"/>
              </a:lnSpc>
              <a:spcBef>
                <a:spcPts val="359"/>
              </a:spcBef>
              <a:buClr>
                <a:srgbClr val="00CC00"/>
              </a:buClr>
              <a:buFont typeface="Symbol"/>
              <a:buChar char=""/>
              <a:tabLst>
                <a:tab pos="754380" algn="l"/>
              </a:tabLst>
            </a:pP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ede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60"/>
              </a:spcBef>
              <a:buClr>
                <a:srgbClr val="00CC00"/>
              </a:buClr>
              <a:buFont typeface="Symbol"/>
              <a:buChar char="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 dan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ts val="3460"/>
              </a:lnSpc>
              <a:spcBef>
                <a:spcPts val="840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sz="3200" dirty="0"/>
              <a:t>W</a:t>
            </a:r>
            <a:r>
              <a:rPr sz="3200" spc="-10" dirty="0"/>
              <a:t>a</a:t>
            </a:r>
            <a:r>
              <a:rPr sz="3200" dirty="0"/>
              <a:t>rna</a:t>
            </a:r>
            <a:r>
              <a:rPr sz="3200" spc="-10" dirty="0"/>
              <a:t> </a:t>
            </a:r>
            <a:r>
              <a:rPr sz="3200" dirty="0"/>
              <a:t>di</a:t>
            </a:r>
            <a:r>
              <a:rPr sz="3200" spc="5" dirty="0"/>
              <a:t>s</a:t>
            </a:r>
            <a:r>
              <a:rPr sz="3200" spc="-10" dirty="0"/>
              <a:t>e</a:t>
            </a:r>
            <a:r>
              <a:rPr sz="3200" spc="5" dirty="0"/>
              <a:t>s</a:t>
            </a:r>
            <a:r>
              <a:rPr sz="3200" spc="-10" dirty="0"/>
              <a:t>u</a:t>
            </a:r>
            <a:r>
              <a:rPr sz="3200" dirty="0"/>
              <a:t>ai</a:t>
            </a:r>
            <a:r>
              <a:rPr sz="3200" spc="5" dirty="0"/>
              <a:t>k</a:t>
            </a:r>
            <a:r>
              <a:rPr sz="3200" spc="-10" dirty="0"/>
              <a:t>a</a:t>
            </a:r>
            <a:r>
              <a:rPr sz="3200" dirty="0"/>
              <a:t>n cor</a:t>
            </a:r>
            <a:r>
              <a:rPr sz="3200" spc="-10" dirty="0"/>
              <a:t>p</a:t>
            </a:r>
            <a:r>
              <a:rPr sz="3200" dirty="0"/>
              <a:t>or</a:t>
            </a:r>
            <a:r>
              <a:rPr sz="3200" spc="-10" dirty="0"/>
              <a:t>a</a:t>
            </a:r>
            <a:r>
              <a:rPr sz="3200" dirty="0"/>
              <a:t>te col</a:t>
            </a:r>
            <a:r>
              <a:rPr sz="3200" spc="-10" dirty="0"/>
              <a:t>o</a:t>
            </a:r>
            <a:r>
              <a:rPr sz="3200" dirty="0"/>
              <a:t>r</a:t>
            </a:r>
            <a:endParaRPr sz="3200"/>
          </a:p>
        </p:txBody>
      </p:sp>
      <p:sp>
        <p:nvSpPr>
          <p:cNvPr id="6" name="object 96"/>
          <p:cNvSpPr txBox="1"/>
          <p:nvPr/>
        </p:nvSpPr>
        <p:spPr>
          <a:xfrm>
            <a:off x="5357819" y="1714488"/>
            <a:ext cx="3643338" cy="44884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3210" marR="1513840" indent="-270510" algn="ctr">
              <a:lnSpc>
                <a:spcPct val="100000"/>
              </a:lnSpc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sz="3200" spc="7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z="3200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spc="15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3200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3200" spc="15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3200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ba</a:t>
            </a:r>
            <a:r>
              <a:rPr sz="3200" spc="15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3200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spc="15" baseline="22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endParaRPr sz="3200" baseline="2222">
              <a:latin typeface="Arial" pitchFamily="34" charset="0"/>
              <a:cs typeface="Arial" pitchFamily="34" charset="0"/>
            </a:endParaRPr>
          </a:p>
          <a:p>
            <a:pPr marL="915669" lvl="1" indent="-181610">
              <a:lnSpc>
                <a:spcPct val="100000"/>
              </a:lnSpc>
              <a:buClr>
                <a:srgbClr val="98FF66"/>
              </a:buClr>
              <a:buFont typeface="Symbol"/>
              <a:buChar char=""/>
              <a:tabLst>
                <a:tab pos="915669" algn="l"/>
              </a:tabLst>
            </a:pPr>
            <a:r>
              <a:rPr sz="3200" spc="-7" baseline="146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3200" spc="-15" baseline="146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baseline="146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dah</a:t>
            </a:r>
            <a:r>
              <a:rPr sz="3200" spc="-7" baseline="146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sut</a:t>
            </a:r>
            <a:endParaRPr sz="3200" baseline="1461">
              <a:latin typeface="Arial" pitchFamily="34" charset="0"/>
              <a:cs typeface="Arial" pitchFamily="34" charset="0"/>
            </a:endParaRPr>
          </a:p>
          <a:p>
            <a:pPr marL="915669" lvl="1" indent="-181610">
              <a:lnSpc>
                <a:spcPct val="100000"/>
              </a:lnSpc>
              <a:spcBef>
                <a:spcPts val="459"/>
              </a:spcBef>
              <a:buClr>
                <a:srgbClr val="98FF66"/>
              </a:buClr>
              <a:buFont typeface="Symbol"/>
              <a:buChar char=""/>
              <a:tabLst>
                <a:tab pos="915669" algn="l"/>
              </a:tabLst>
            </a:pPr>
            <a:r>
              <a:rPr sz="3200" spc="-22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dah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endParaRPr sz="3200" baseline="1461">
              <a:latin typeface="Arial" pitchFamily="34" charset="0"/>
              <a:cs typeface="Arial" pitchFamily="34" charset="0"/>
            </a:endParaRPr>
          </a:p>
          <a:p>
            <a:pPr marL="915669" marR="6350" lvl="1" indent="-181610">
              <a:lnSpc>
                <a:spcPts val="2210"/>
              </a:lnSpc>
              <a:spcBef>
                <a:spcPts val="600"/>
              </a:spcBef>
              <a:buClr>
                <a:srgbClr val="98FF66"/>
              </a:buClr>
              <a:buFont typeface="Symbol"/>
              <a:buChar char=""/>
              <a:tabLst>
                <a:tab pos="915669" algn="l"/>
              </a:tabLst>
            </a:pP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abu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spc="-15" baseline="146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3200" baseline="146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sz="3200" baseline="146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berbau</a:t>
            </a:r>
            <a:endParaRPr sz="3200">
              <a:latin typeface="Arial" pitchFamily="34" charset="0"/>
              <a:cs typeface="Arial" pitchFamily="34" charset="0"/>
            </a:endParaRPr>
          </a:p>
          <a:p>
            <a:pPr marL="598170" indent="-224790">
              <a:lnSpc>
                <a:spcPct val="100000"/>
              </a:lnSpc>
              <a:spcBef>
                <a:spcPts val="565"/>
              </a:spcBef>
              <a:buClr>
                <a:srgbClr val="00CC00"/>
              </a:buClr>
              <a:buFont typeface="Symbol"/>
              <a:buChar char=""/>
              <a:tabLst>
                <a:tab pos="598170" algn="l"/>
              </a:tabLst>
            </a:pPr>
            <a:r>
              <a:rPr sz="3200" spc="7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3200" spc="-15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3200" spc="7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3200" spc="-7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3200" spc="-15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3200" spc="-7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3200" spc="-15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baseline="126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endParaRPr sz="3200" baseline="1262">
              <a:latin typeface="Arial" pitchFamily="34" charset="0"/>
              <a:cs typeface="Arial" pitchFamily="34" charset="0"/>
            </a:endParaRPr>
          </a:p>
          <a:p>
            <a:pPr marL="915669" lvl="1" indent="-181610">
              <a:lnSpc>
                <a:spcPct val="100000"/>
              </a:lnSpc>
              <a:spcBef>
                <a:spcPts val="459"/>
              </a:spcBef>
              <a:buClr>
                <a:srgbClr val="98FF66"/>
              </a:buClr>
              <a:buFont typeface="Symbol"/>
              <a:buChar char=""/>
              <a:tabLst>
                <a:tab pos="915669" algn="l"/>
              </a:tabLst>
            </a:pP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sut</a:t>
            </a:r>
            <a:endParaRPr sz="3200" baseline="1461">
              <a:latin typeface="Arial" pitchFamily="34" charset="0"/>
              <a:cs typeface="Arial" pitchFamily="34" charset="0"/>
            </a:endParaRPr>
          </a:p>
          <a:p>
            <a:pPr marL="915669" lvl="1" indent="-181610">
              <a:lnSpc>
                <a:spcPct val="100000"/>
              </a:lnSpc>
              <a:spcBef>
                <a:spcPts val="459"/>
              </a:spcBef>
              <a:buClr>
                <a:srgbClr val="98FF66"/>
              </a:buClr>
              <a:buFont typeface="Symbol"/>
              <a:buChar char=""/>
              <a:tabLst>
                <a:tab pos="915669" algn="l"/>
              </a:tabLst>
            </a:pP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aya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ah</a:t>
            </a:r>
            <a:endParaRPr sz="3200" baseline="1461">
              <a:latin typeface="Arial" pitchFamily="34" charset="0"/>
              <a:cs typeface="Arial" pitchFamily="34" charset="0"/>
            </a:endParaRPr>
          </a:p>
          <a:p>
            <a:pPr marL="915669" lvl="1" indent="-181610">
              <a:lnSpc>
                <a:spcPct val="100000"/>
              </a:lnSpc>
              <a:spcBef>
                <a:spcPts val="459"/>
              </a:spcBef>
              <a:buClr>
                <a:srgbClr val="98FF66"/>
              </a:buClr>
              <a:buFont typeface="Symbol"/>
              <a:buChar char=""/>
              <a:tabLst>
                <a:tab pos="915669" algn="l"/>
              </a:tabLst>
            </a:pP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spc="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akar 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3200" spc="-15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ya</a:t>
            </a:r>
            <a:r>
              <a:rPr sz="3200" spc="-7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3200" baseline="146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endParaRPr sz="3200" baseline="1461">
              <a:latin typeface="Arial" pitchFamily="34" charset="0"/>
              <a:cs typeface="Arial" pitchFamily="34" charset="0"/>
            </a:endParaRPr>
          </a:p>
          <a:p>
            <a:pPr marL="598170" indent="-224790">
              <a:lnSpc>
                <a:spcPct val="100000"/>
              </a:lnSpc>
              <a:spcBef>
                <a:spcPts val="570"/>
              </a:spcBef>
              <a:buClr>
                <a:srgbClr val="00CC00"/>
              </a:buClr>
              <a:buFont typeface="Symbol"/>
              <a:buChar char=""/>
              <a:tabLst>
                <a:tab pos="598170" algn="l"/>
              </a:tabLst>
            </a:pPr>
            <a:r>
              <a:rPr sz="3200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3200" spc="-15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3200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3200" spc="-15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3200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3200" spc="-15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sz="3200" baseline="1262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 marL="598170" indent="-224790">
              <a:lnSpc>
                <a:spcPct val="100000"/>
              </a:lnSpc>
              <a:spcBef>
                <a:spcPts val="570"/>
              </a:spcBef>
              <a:buClr>
                <a:srgbClr val="00CC00"/>
              </a:buClr>
              <a:buFont typeface="Symbol"/>
              <a:buChar char=""/>
              <a:tabLst>
                <a:tab pos="598170" algn="l"/>
              </a:tabLst>
            </a:pPr>
            <a:endParaRPr sz="3200" baseline="1262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98170" indent="-224790">
              <a:lnSpc>
                <a:spcPct val="100000"/>
              </a:lnSpc>
              <a:spcBef>
                <a:spcPts val="570"/>
              </a:spcBef>
              <a:buClr>
                <a:srgbClr val="00CC00"/>
              </a:buClr>
              <a:buFont typeface="Symbol"/>
              <a:buChar char=""/>
              <a:tabLst>
                <a:tab pos="598170" algn="l"/>
              </a:tabLst>
            </a:pPr>
            <a:endParaRPr sz="3200" baseline="1262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 PAR STOCK 1 TT DEWASA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428736"/>
            <a:ext cx="7543824" cy="49268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3210" indent="-270510">
              <a:lnSpc>
                <a:spcPct val="100000"/>
              </a:lnSpc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b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s k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ain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( 1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lim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eil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rl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in)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elim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ng 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b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h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h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h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spc="7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lb w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h lap</a:t>
            </a:r>
            <a:endParaRPr lang="id-ID" sz="3200" baseline="1262" dirty="0" smtClean="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283210" algn="l"/>
              </a:tabLst>
            </a:pP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7" baseline="126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id-ID" sz="3200" spc="-22" baseline="1262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15" baseline="1262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baseline="1262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3200" baseline="1262" dirty="0" smtClean="0">
              <a:latin typeface="Arial"/>
              <a:cs typeface="Arial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200" dirty="0" smtClean="0">
                <a:solidFill>
                  <a:srgbClr val="FFFFB6"/>
                </a:solidFill>
                <a:latin typeface="Tahoma"/>
                <a:cs typeface="Tahoma"/>
              </a:rPr>
              <a:t>R</a:t>
            </a:r>
            <a:r>
              <a:rPr lang="id-ID" b="1" spc="315" dirty="0" smtClean="0">
                <a:solidFill>
                  <a:srgbClr val="FFFFB6"/>
                </a:solidFill>
                <a:latin typeface="Tahoma"/>
                <a:cs typeface="Tahoma"/>
              </a:rPr>
              <a:t>a</a:t>
            </a:r>
            <a:r>
              <a:rPr lang="id-ID" b="1" spc="250" dirty="0" smtClean="0">
                <a:solidFill>
                  <a:srgbClr val="FFFFB6"/>
                </a:solidFill>
                <a:latin typeface="Tahoma"/>
                <a:cs typeface="Tahoma"/>
              </a:rPr>
              <a:t>t</a:t>
            </a:r>
            <a:r>
              <a:rPr lang="id-ID" b="1" spc="170" dirty="0" smtClean="0">
                <a:solidFill>
                  <a:srgbClr val="FFFFB6"/>
                </a:solidFill>
                <a:latin typeface="Tahoma"/>
                <a:cs typeface="Tahoma"/>
              </a:rPr>
              <a:t>i</a:t>
            </a:r>
            <a:r>
              <a:rPr lang="id-ID" b="1" spc="295" dirty="0" smtClean="0">
                <a:solidFill>
                  <a:srgbClr val="FFFFB6"/>
                </a:solidFill>
                <a:latin typeface="Tahoma"/>
                <a:cs typeface="Tahoma"/>
              </a:rPr>
              <a:t>o</a:t>
            </a:r>
            <a:r>
              <a:rPr lang="id-ID" b="1" spc="250" dirty="0" smtClean="0">
                <a:solidFill>
                  <a:srgbClr val="FFFFB6"/>
                </a:solidFill>
                <a:latin typeface="Tahoma"/>
                <a:cs typeface="Tahoma"/>
              </a:rPr>
              <a:t> </a:t>
            </a:r>
            <a:r>
              <a:rPr lang="id-ID" b="1" spc="290" dirty="0" smtClean="0">
                <a:solidFill>
                  <a:srgbClr val="FFFFB6"/>
                </a:solidFill>
                <a:latin typeface="Tahoma"/>
                <a:cs typeface="Tahoma"/>
              </a:rPr>
              <a:t>T</a:t>
            </a:r>
            <a:r>
              <a:rPr lang="id-ID" b="1" spc="295" dirty="0" smtClean="0">
                <a:solidFill>
                  <a:srgbClr val="FFFFB6"/>
                </a:solidFill>
                <a:latin typeface="Tahoma"/>
                <a:cs typeface="Tahoma"/>
              </a:rPr>
              <a:t>T</a:t>
            </a:r>
            <a:r>
              <a:rPr lang="id-ID" b="1" spc="250" dirty="0" smtClean="0">
                <a:solidFill>
                  <a:srgbClr val="FFFFB6"/>
                </a:solidFill>
                <a:latin typeface="Tahoma"/>
                <a:cs typeface="Tahoma"/>
              </a:rPr>
              <a:t> </a:t>
            </a:r>
            <a:r>
              <a:rPr lang="id-ID" b="1" spc="360" dirty="0" smtClean="0">
                <a:solidFill>
                  <a:srgbClr val="FFFFB6"/>
                </a:solidFill>
                <a:latin typeface="Tahoma"/>
                <a:cs typeface="Tahoma"/>
              </a:rPr>
              <a:t>d</a:t>
            </a:r>
            <a:r>
              <a:rPr lang="id-ID" b="1" spc="315" dirty="0" smtClean="0">
                <a:solidFill>
                  <a:srgbClr val="FFFFB6"/>
                </a:solidFill>
                <a:latin typeface="Tahoma"/>
                <a:cs typeface="Tahoma"/>
              </a:rPr>
              <a:t>a</a:t>
            </a:r>
            <a:r>
              <a:rPr lang="id-ID" b="1" spc="305" dirty="0" smtClean="0">
                <a:solidFill>
                  <a:srgbClr val="FFFFB6"/>
                </a:solidFill>
                <a:latin typeface="Tahoma"/>
                <a:cs typeface="Tahoma"/>
              </a:rPr>
              <a:t>n</a:t>
            </a:r>
            <a:r>
              <a:rPr lang="id-ID" b="1" spc="245" dirty="0" smtClean="0">
                <a:solidFill>
                  <a:srgbClr val="FFFFB6"/>
                </a:solidFill>
                <a:latin typeface="Tahoma"/>
                <a:cs typeface="Tahoma"/>
              </a:rPr>
              <a:t> </a:t>
            </a:r>
            <a:r>
              <a:rPr lang="id-ID" b="1" spc="315" dirty="0" smtClean="0">
                <a:solidFill>
                  <a:srgbClr val="FFFFB6"/>
                </a:solidFill>
                <a:latin typeface="Tahoma"/>
                <a:cs typeface="Tahoma"/>
              </a:rPr>
              <a:t>Pa</a:t>
            </a:r>
            <a:r>
              <a:rPr lang="id-ID" b="1" spc="245" dirty="0" smtClean="0">
                <a:solidFill>
                  <a:srgbClr val="FFFFB6"/>
                </a:solidFill>
                <a:latin typeface="Tahoma"/>
                <a:cs typeface="Tahoma"/>
              </a:rPr>
              <a:t>r</a:t>
            </a:r>
            <a:r>
              <a:rPr lang="id-ID" b="1" spc="250" dirty="0" smtClean="0">
                <a:solidFill>
                  <a:srgbClr val="FFFFB6"/>
                </a:solidFill>
                <a:latin typeface="Tahoma"/>
                <a:cs typeface="Tahoma"/>
              </a:rPr>
              <a:t> </a:t>
            </a:r>
            <a:r>
              <a:rPr lang="id-ID" b="1" spc="170" dirty="0" smtClean="0">
                <a:solidFill>
                  <a:srgbClr val="FFFFB6"/>
                </a:solidFill>
                <a:latin typeface="Tahoma"/>
                <a:cs typeface="Tahoma"/>
              </a:rPr>
              <a:t>l</a:t>
            </a:r>
            <a:r>
              <a:rPr lang="id-ID" b="1" spc="175" dirty="0" smtClean="0">
                <a:solidFill>
                  <a:srgbClr val="FFFFB6"/>
                </a:solidFill>
                <a:latin typeface="Tahoma"/>
                <a:cs typeface="Tahoma"/>
              </a:rPr>
              <a:t>i</a:t>
            </a:r>
            <a:r>
              <a:rPr lang="id-ID" b="1" spc="330" dirty="0" smtClean="0">
                <a:solidFill>
                  <a:srgbClr val="FFFFB6"/>
                </a:solidFill>
                <a:latin typeface="Tahoma"/>
                <a:cs typeface="Tahoma"/>
              </a:rPr>
              <a:t>n</a:t>
            </a:r>
            <a:r>
              <a:rPr lang="id-ID" b="1" spc="315" dirty="0" smtClean="0">
                <a:solidFill>
                  <a:srgbClr val="FFFFB6"/>
                </a:solidFill>
                <a:latin typeface="Tahoma"/>
                <a:cs typeface="Tahoma"/>
              </a:rPr>
              <a:t>e</a:t>
            </a:r>
            <a:r>
              <a:rPr lang="id-ID" b="1" spc="305" dirty="0" smtClean="0">
                <a:solidFill>
                  <a:srgbClr val="FFFFB6"/>
                </a:solidFill>
                <a:latin typeface="Tahoma"/>
                <a:cs typeface="Tahoma"/>
              </a:rPr>
              <a:t>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355600"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3 –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790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U : 1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: 6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lin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800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pasien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800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800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gan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790"/>
              </a:spcBef>
              <a:buClr>
                <a:srgbClr val="98FF66"/>
              </a:buClr>
              <a:buFont typeface="Symbol"/>
              <a:buChar char=""/>
              <a:tabLst>
                <a:tab pos="355600" algn="l"/>
              </a:tabLst>
            </a:pP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lang="id-ID" sz="2800" dirty="0" smtClean="0">
              <a:latin typeface="Arial"/>
              <a:cs typeface="Arial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KEBUTUHAN PERLENGKAPAN LINEN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49268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1630" indent="-328930">
              <a:lnSpc>
                <a:spcPts val="2970"/>
              </a:lnSpc>
              <a:buClr>
                <a:srgbClr val="98FF66"/>
              </a:buClr>
              <a:buSzPct val="98148"/>
              <a:tabLst>
                <a:tab pos="341630" algn="l"/>
              </a:tabLst>
            </a:pPr>
            <a:r>
              <a:rPr lang="id-ID" sz="2700" spc="-3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7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penggan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pen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se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kali, bu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­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65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6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id-ID" sz="2650" dirty="0" smtClean="0">
              <a:latin typeface="Arial"/>
              <a:cs typeface="Arial"/>
            </a:endParaRPr>
          </a:p>
          <a:p>
            <a:pPr marL="781304" lvl="1">
              <a:spcBef>
                <a:spcPts val="580"/>
              </a:spcBef>
              <a:tabLst>
                <a:tab pos="724535" algn="l"/>
              </a:tabLst>
            </a:pPr>
            <a:r>
              <a:rPr lang="id-ID" sz="3050" spc="-472" baseline="4830" dirty="0" smtClean="0">
                <a:solidFill>
                  <a:srgbClr val="00CC00"/>
                </a:solidFill>
                <a:latin typeface="Symbol"/>
                <a:cs typeface="Symbol"/>
              </a:rPr>
              <a:t></a:t>
            </a:r>
            <a:r>
              <a:rPr lang="id-ID" sz="3050" spc="-472" baseline="4830" dirty="0" smtClean="0">
                <a:solidFill>
                  <a:srgbClr val="00CC00"/>
                </a:solidFill>
                <a:latin typeface="Times New Roman"/>
                <a:cs typeface="Times New Roman"/>
              </a:rPr>
              <a:t>	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i,</a:t>
            </a:r>
            <a:r>
              <a:rPr lang="id-ID" sz="19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id-ID" sz="19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en ro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19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i l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id-ID" sz="19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190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</a:p>
          <a:p>
            <a:pPr marL="341630" indent="-328930">
              <a:spcBef>
                <a:spcPts val="660"/>
              </a:spcBef>
              <a:buClr>
                <a:srgbClr val="98FF66"/>
              </a:buClr>
              <a:buSzPct val="98148"/>
              <a:tabLst>
                <a:tab pos="341630" algn="l"/>
              </a:tabLst>
            </a:pP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­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ina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tuh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id-ID" sz="2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</a:p>
          <a:p>
            <a:pPr marL="341630" indent="-328930">
              <a:spcBef>
                <a:spcPts val="650"/>
              </a:spcBef>
              <a:buClr>
                <a:srgbClr val="98FF66"/>
              </a:buClr>
              <a:tabLst>
                <a:tab pos="341630" algn="l"/>
              </a:tabLst>
            </a:pP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­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ina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if dib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20" dirty="0" smtClean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6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700" spc="-2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7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70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</a:p>
          <a:p>
            <a:pPr marL="341630" indent="-328930">
              <a:buClr>
                <a:srgbClr val="98FF66"/>
              </a:buClr>
              <a:tabLst>
                <a:tab pos="341630" algn="l"/>
              </a:tabLst>
            </a:pP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ayana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650" spc="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6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650" spc="5" dirty="0" smtClean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gan</a:t>
            </a:r>
            <a:r>
              <a:rPr lang="id-ID" sz="265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650" spc="15" dirty="0" smtClean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id-ID" sz="2650" spc="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lang="id-ID" sz="2650" dirty="0" smtClean="0">
              <a:latin typeface="Arial"/>
              <a:cs typeface="Arial"/>
            </a:endParaRPr>
          </a:p>
          <a:p>
            <a:pPr marL="725170" lvl="1" indent="-273050">
              <a:spcBef>
                <a:spcPts val="580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725170" algn="l"/>
              </a:tabLst>
            </a:pP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an j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h o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erasi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per h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2300" dirty="0" smtClean="0">
              <a:latin typeface="Arial"/>
              <a:cs typeface="Arial"/>
            </a:endParaRPr>
          </a:p>
          <a:p>
            <a:pPr marL="725170" lvl="1" indent="-273050">
              <a:spcBef>
                <a:spcPts val="580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725170" algn="l"/>
              </a:tabLst>
            </a:pP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entuk : ber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endParaRPr lang="id-ID" sz="2300" dirty="0" smtClean="0">
              <a:latin typeface="Arial"/>
              <a:cs typeface="Arial"/>
            </a:endParaRPr>
          </a:p>
          <a:p>
            <a:pPr marL="725170" lvl="1" indent="-273050">
              <a:spcBef>
                <a:spcPts val="580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725170" algn="l"/>
              </a:tabLst>
            </a:pP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kuran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ar,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ng,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lang="id-ID" sz="2300" dirty="0" smtClean="0">
              <a:latin typeface="Arial"/>
              <a:cs typeface="Arial"/>
            </a:endParaRPr>
          </a:p>
          <a:p>
            <a:pPr marL="725170" lvl="1" indent="-273050">
              <a:spcBef>
                <a:spcPts val="570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725170" algn="l"/>
              </a:tabLst>
            </a:pP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en :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tun,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lang="id-ID" sz="2300" dirty="0" smtClean="0">
              <a:latin typeface="Arial"/>
              <a:cs typeface="Arial"/>
            </a:endParaRPr>
          </a:p>
          <a:p>
            <a:pPr marL="725170" lvl="1" indent="-273050">
              <a:spcBef>
                <a:spcPts val="580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725170" algn="l"/>
              </a:tabLst>
            </a:pP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3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lang="id-ID" sz="23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300" spc="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300" dirty="0" smtClean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endParaRPr lang="id-ID" sz="2300" dirty="0" smtClean="0">
              <a:latin typeface="Arial"/>
              <a:cs typeface="Arial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 smtClean="0"/>
              <a:t>Pengelolaan</a:t>
            </a:r>
            <a:r>
              <a:rPr lang="en-US" b="1" cap="all" dirty="0" smtClean="0"/>
              <a:t> Linen</a:t>
            </a:r>
            <a:endParaRPr lang="id-ID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8115328" cy="48553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Tata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laksana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pengelolaan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pencucian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Perencanaan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Penerimaan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Penimbangan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Pensortiran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pemilahan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pencucian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Pemerasan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Pengeringan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Sortir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Penyetrikaan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Sortir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rusak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Pelipatan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Merapikan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pengepakan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pengemasan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Penyimpanan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Distribusi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Perawatan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Pencatatan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pelaporan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PROSEDUR PENGELOLAAN LINEN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r>
              <a:rPr lang="id-ID" dirty="0" smtClean="0"/>
              <a:t>SENTRALISASI LINEN</a:t>
            </a:r>
          </a:p>
          <a:p>
            <a:r>
              <a:rPr lang="id-ID" dirty="0" smtClean="0"/>
              <a:t>STANDARISASI LINEN :</a:t>
            </a:r>
          </a:p>
          <a:p>
            <a:pPr lvl="1"/>
            <a:r>
              <a:rPr lang="id-ID" dirty="0" smtClean="0"/>
              <a:t>STANDAR PRODUK</a:t>
            </a:r>
          </a:p>
          <a:p>
            <a:pPr lvl="1"/>
            <a:r>
              <a:rPr lang="id-ID" dirty="0" smtClean="0"/>
              <a:t>STANDAR   DESAIN</a:t>
            </a:r>
          </a:p>
          <a:p>
            <a:pPr lvl="1"/>
            <a:r>
              <a:rPr lang="id-ID" dirty="0" smtClean="0"/>
              <a:t>STANDAR  MATERIAL</a:t>
            </a:r>
          </a:p>
          <a:p>
            <a:pPr lvl="1"/>
            <a:r>
              <a:rPr lang="id-ID" dirty="0" smtClean="0"/>
              <a:t>STANDAR  UKURAN</a:t>
            </a:r>
          </a:p>
          <a:p>
            <a:pPr lvl="1"/>
            <a:r>
              <a:rPr lang="id-ID" dirty="0" smtClean="0"/>
              <a:t>STANDAR JUMLAH</a:t>
            </a:r>
          </a:p>
          <a:p>
            <a:pPr lvl="1"/>
            <a:r>
              <a:rPr lang="id-ID" dirty="0" smtClean="0"/>
              <a:t>STANDAR PENGGUNAAN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UKURAN KINERJA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8043890" cy="4998262"/>
          </a:xfrm>
        </p:spPr>
        <p:txBody>
          <a:bodyPr>
            <a:normAutofit fontScale="92500" lnSpcReduction="20000"/>
          </a:bodyPr>
          <a:lstStyle/>
          <a:p>
            <a:pPr marL="355600"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oper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benar-benar</a:t>
            </a:r>
            <a:r>
              <a:rPr lang="id-ID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h)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6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ood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tak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bau)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6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pots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tak 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noda)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59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pengepa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6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hang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pat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59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esentat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pena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nya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ena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k)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59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ck up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penga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nen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tepat)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59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penganta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t)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6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nfo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nfo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200" spc="-1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lang="id-ID" sz="3200" dirty="0" smtClean="0">
              <a:latin typeface="Arial"/>
              <a:cs typeface="Arial"/>
            </a:endParaRPr>
          </a:p>
          <a:p>
            <a:pPr marL="355600">
              <a:spcBef>
                <a:spcPts val="35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200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id-ID" sz="3200" dirty="0" smtClean="0">
              <a:latin typeface="Arial"/>
              <a:cs typeface="Arial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1069298"/>
          </a:xfrm>
        </p:spPr>
        <p:txBody>
          <a:bodyPr/>
          <a:lstStyle/>
          <a:p>
            <a:r>
              <a:rPr lang="id-ID" dirty="0" smtClean="0"/>
              <a:t>FAKTOR YANG MEMPENGARUHI PERENCANAAN LINEN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355600">
              <a:spcBef>
                <a:spcPts val="154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r 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ay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ut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nan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420"/>
              </a:spcBef>
              <a:buClr>
                <a:srgbClr val="98FF66"/>
              </a:buClr>
              <a:tabLst>
                <a:tab pos="355600" algn="l"/>
                <a:tab pos="1889125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ah	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  :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ewa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nak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409"/>
              </a:spcBef>
              <a:buClr>
                <a:srgbClr val="98FF66"/>
              </a:buClr>
              <a:tabLst>
                <a:tab pos="355600" algn="l"/>
                <a:tab pos="1889125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ah	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nis o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409"/>
              </a:spcBef>
              <a:buClr>
                <a:srgbClr val="98FF66"/>
              </a:buClr>
              <a:tabLst>
                <a:tab pos="355600" algn="l"/>
                <a:tab pos="1889125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ah	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nis 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lang="id-ID" sz="2800" dirty="0" smtClean="0">
              <a:latin typeface="Arial"/>
              <a:cs typeface="Arial"/>
            </a:endParaRPr>
          </a:p>
          <a:p>
            <a:pPr marL="355600" marR="774065">
              <a:lnSpc>
                <a:spcPts val="3450"/>
              </a:lnSpc>
              <a:spcBef>
                <a:spcPts val="850"/>
              </a:spcBef>
              <a:buClr>
                <a:srgbClr val="98FF66"/>
              </a:buClr>
              <a:tabLst>
                <a:tab pos="355600" algn="l"/>
                <a:tab pos="1889125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ah	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nis 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 t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370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nis lin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409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hil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lin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id-ID" sz="2800" dirty="0" smtClean="0">
              <a:latin typeface="Arial"/>
              <a:cs typeface="Arial"/>
            </a:endParaRPr>
          </a:p>
          <a:p>
            <a:pPr marL="355600">
              <a:spcBef>
                <a:spcPts val="409"/>
              </a:spcBef>
              <a:buClr>
                <a:srgbClr val="98FF66"/>
              </a:buClr>
              <a:tabLst>
                <a:tab pos="355600" algn="l"/>
              </a:tabLst>
            </a:pPr>
            <a:r>
              <a:rPr lang="id-ID" sz="28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lang="id-ID" sz="2800" spc="-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id-ID" sz="2800" dirty="0" smtClean="0">
              <a:latin typeface="Arial"/>
              <a:cs typeface="Arial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071570"/>
          </a:xfrm>
        </p:spPr>
        <p:txBody>
          <a:bodyPr/>
          <a:lstStyle/>
          <a:p>
            <a:r>
              <a:rPr lang="id-ID" sz="3600" dirty="0" smtClean="0"/>
              <a:t>PRINSIP PENGELOLAAN LINEN DI RS</a:t>
            </a:r>
            <a:endParaRPr lang="id-ID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9982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Penatalaksanaan</a:t>
            </a:r>
            <a:r>
              <a:rPr lang="en-US" dirty="0" smtClean="0"/>
              <a:t> linen </a:t>
            </a:r>
            <a:r>
              <a:rPr lang="en-US" dirty="0" err="1" smtClean="0"/>
              <a:t>dibedakan</a:t>
            </a:r>
            <a:r>
              <a:rPr lang="id-ID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organism </a:t>
            </a:r>
            <a:r>
              <a:rPr lang="en-US" dirty="0" err="1" smtClean="0"/>
              <a:t>berpindah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id-ID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–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linen </a:t>
            </a:r>
            <a:r>
              <a:rPr lang="en-US" dirty="0" err="1" smtClean="0"/>
              <a:t>kotor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id-ID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pencucian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laundry.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id-ID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linen </a:t>
            </a:r>
            <a:r>
              <a:rPr lang="en-US" dirty="0" err="1" smtClean="0"/>
              <a:t>bersih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id-ID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linen </a:t>
            </a:r>
            <a:r>
              <a:rPr lang="en-US" dirty="0" err="1" smtClean="0"/>
              <a:t>bersih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Rendah</a:t>
            </a:r>
            <a:r>
              <a:rPr lang="en-US" dirty="0" smtClean="0"/>
              <a:t> :  </a:t>
            </a:r>
            <a:r>
              <a:rPr lang="en-US" dirty="0" err="1" smtClean="0"/>
              <a:t>Desinfeksi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id-ID" dirty="0" smtClean="0"/>
          </a:p>
          <a:p>
            <a:r>
              <a:rPr lang="en-US" dirty="0" smtClean="0"/>
              <a:t>– </a:t>
            </a:r>
            <a:r>
              <a:rPr lang="en-US" dirty="0" err="1" smtClean="0"/>
              <a:t>Tinggi</a:t>
            </a:r>
            <a:r>
              <a:rPr lang="id-ID" dirty="0" smtClean="0"/>
              <a:t>   </a:t>
            </a:r>
            <a:r>
              <a:rPr lang="en-US" dirty="0" smtClean="0"/>
              <a:t> : </a:t>
            </a:r>
            <a:r>
              <a:rPr lang="en-US" dirty="0" err="1" smtClean="0"/>
              <a:t>Desinfeksi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&amp; </a:t>
            </a:r>
            <a:r>
              <a:rPr lang="en-US" dirty="0" err="1" smtClean="0"/>
              <a:t>Sterilisasi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8654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Linen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tenun</a:t>
            </a:r>
            <a:endParaRPr lang="id-ID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Linen </a:t>
            </a:r>
            <a:r>
              <a:rPr lang="en-US" dirty="0" err="1" smtClean="0">
                <a:solidFill>
                  <a:srgbClr val="FFFF00"/>
                </a:solidFill>
              </a:rPr>
              <a:t>kotor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tidak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terinfeksi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linen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terkontaminasi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,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linen yang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beras</a:t>
            </a:r>
            <a:r>
              <a:rPr lang="id-ID" dirty="0" smtClean="0"/>
              <a:t>a</a:t>
            </a:r>
            <a:r>
              <a:rPr lang="en-US" dirty="0" smtClean="0"/>
              <a:t>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isolasi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endParaRPr lang="id-ID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Linen </a:t>
            </a:r>
            <a:r>
              <a:rPr lang="en-US" dirty="0" err="1" smtClean="0">
                <a:solidFill>
                  <a:srgbClr val="FFFF00"/>
                </a:solidFill>
              </a:rPr>
              <a:t>kotor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terinfeksi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linen yang </a:t>
            </a:r>
            <a:r>
              <a:rPr lang="en-US" dirty="0" err="1" smtClean="0"/>
              <a:t>terkontaminasi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,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TB </a:t>
            </a:r>
            <a:r>
              <a:rPr lang="en-US" dirty="0" err="1" smtClean="0"/>
              <a:t>paru</a:t>
            </a:r>
            <a:r>
              <a:rPr lang="en-US" dirty="0" smtClean="0"/>
              <a:t>, </a:t>
            </a:r>
            <a:r>
              <a:rPr lang="en-US" dirty="0" err="1" smtClean="0"/>
              <a:t>infeksi</a:t>
            </a:r>
            <a:r>
              <a:rPr lang="en-US" dirty="0" smtClean="0"/>
              <a:t> salmonella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shigella</a:t>
            </a:r>
            <a:r>
              <a:rPr lang="en-US" dirty="0" smtClean="0"/>
              <a:t> (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ekskresi</a:t>
            </a:r>
            <a:r>
              <a:rPr lang="en-US" dirty="0" smtClean="0"/>
              <a:t>), HBV </a:t>
            </a:r>
            <a:r>
              <a:rPr lang="en-US" dirty="0" err="1" smtClean="0"/>
              <a:t>dan</a:t>
            </a:r>
            <a:r>
              <a:rPr lang="en-US" dirty="0" smtClean="0"/>
              <a:t> HIV (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noda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(SARS)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segel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ditutup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bertuliskan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 BAHASAN</a:t>
            </a: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71604" y="5572140"/>
          <a:ext cx="609600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314"/>
            <a:ext cx="8115328" cy="1071546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infeksius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5721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Biasakan</a:t>
            </a:r>
            <a:r>
              <a:rPr lang="en-US" dirty="0" smtClean="0"/>
              <a:t> u</a:t>
            </a:r>
            <a:r>
              <a:rPr lang="id-ID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id-ID" dirty="0" smtClean="0"/>
              <a:t> pada saat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id-ID" dirty="0" smtClean="0"/>
              <a:t> pekerjaan 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APD ( </a:t>
            </a:r>
            <a:r>
              <a:rPr lang="en-US" dirty="0" err="1" smtClean="0"/>
              <a:t>sarung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apron </a:t>
            </a:r>
            <a:r>
              <a:rPr lang="en-US" dirty="0" err="1" smtClean="0"/>
              <a:t>dan</a:t>
            </a:r>
            <a:r>
              <a:rPr lang="en-US" dirty="0" smtClean="0"/>
              <a:t> masker ).</a:t>
            </a:r>
            <a:endParaRPr lang="id-ID" dirty="0" smtClean="0"/>
          </a:p>
          <a:p>
            <a:r>
              <a:rPr lang="en-US" dirty="0" err="1" smtClean="0"/>
              <a:t>Persiapkan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linen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troli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spoel</a:t>
            </a:r>
            <a:r>
              <a:rPr lang="en-US" dirty="0" smtClean="0"/>
              <a:t> hock.</a:t>
            </a:r>
            <a:endParaRPr lang="id-ID" dirty="0" smtClean="0"/>
          </a:p>
          <a:p>
            <a:r>
              <a:rPr lang="en-US" dirty="0" smtClean="0"/>
              <a:t>Noda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spoel</a:t>
            </a:r>
            <a:r>
              <a:rPr lang="en-US" dirty="0" smtClean="0"/>
              <a:t> hock, </a:t>
            </a:r>
            <a:r>
              <a:rPr lang="en-US" dirty="0" err="1" smtClean="0"/>
              <a:t>basahi</a:t>
            </a:r>
            <a:r>
              <a:rPr lang="en-US" dirty="0" smtClean="0"/>
              <a:t> linen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troli</a:t>
            </a:r>
            <a:r>
              <a:rPr lang="en-US" dirty="0" smtClean="0"/>
              <a:t> linen </a:t>
            </a:r>
            <a:r>
              <a:rPr lang="en-US" dirty="0" err="1" smtClean="0"/>
              <a:t>kotor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spoel</a:t>
            </a:r>
            <a:r>
              <a:rPr lang="en-US" dirty="0" smtClean="0"/>
              <a:t> jock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laundry.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571636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infeksius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iasakan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mencuci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APD (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sarung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apron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masker ).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Persiapkan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Masukkan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spoel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hock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laundry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id-ID" dirty="0" smtClean="0"/>
              <a:t>RANSPORTASI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50070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Transportasi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potensial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menyebarkan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organism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tertutup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dibersihkan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Persyaratan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transportasi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linen: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Dipisahkan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penampung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stainless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stell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berkarat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menampung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linen.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dilepas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habis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difungsikan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dicuci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dicuci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loading linen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berlebihan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tertutup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PENGELOLAAN LAUNDRY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57214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laundry: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Penerimaan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id-ID" sz="3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pencatatan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Pemilahan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penimbangan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Pencucian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Pemerasan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Pengeringan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Penyetrikaan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Pelipatan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Pendistribusian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Penggantian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linen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rusak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 smtClean="0"/>
          </a:p>
          <a:p>
            <a:pPr marL="90488" indent="-22225">
              <a:lnSpc>
                <a:spcPct val="120000"/>
              </a:lnSpc>
              <a:buNone/>
            </a:pP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id-ID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/d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penyetrikaan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krusial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kemungkinan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organism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petugas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diwajibkan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memakai</a:t>
            </a:r>
            <a:r>
              <a:rPr lang="en-US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APD</a:t>
            </a:r>
            <a:endParaRPr lang="id-ID" cap="all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9483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8501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07517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6535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5552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B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34568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3586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52602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61620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0637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1439">
                <a:moveTo>
                  <a:pt x="0" y="91440"/>
                </a:moveTo>
                <a:lnTo>
                  <a:pt x="928369" y="91440"/>
                </a:lnTo>
                <a:lnTo>
                  <a:pt x="92836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A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79781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88797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97815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B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06832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A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15848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24866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8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33882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2900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51917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60934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69950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78967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87985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97002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06019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1439">
                <a:moveTo>
                  <a:pt x="0" y="91440"/>
                </a:moveTo>
                <a:lnTo>
                  <a:pt x="928369" y="91440"/>
                </a:lnTo>
                <a:lnTo>
                  <a:pt x="92836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9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15162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24180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33197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442214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B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51230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A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4602479"/>
            <a:ext cx="9144000" cy="276999"/>
          </a:xfrm>
          <a:custGeom>
            <a:avLst/>
            <a:gdLst/>
            <a:ahLst/>
            <a:cxnLst/>
            <a:rect l="l" t="t" r="r" b="b"/>
            <a:pathLst>
              <a:path w="9906000" h="90170">
                <a:moveTo>
                  <a:pt x="1270" y="90170"/>
                </a:moveTo>
                <a:lnTo>
                  <a:pt x="1270" y="0"/>
                </a:lnTo>
                <a:lnTo>
                  <a:pt x="9907269" y="0"/>
                </a:lnTo>
                <a:lnTo>
                  <a:pt x="9907270" y="90170"/>
                </a:lnTo>
                <a:lnTo>
                  <a:pt x="1270" y="90170"/>
                </a:lnTo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69265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78282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487299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96315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05332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14350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523367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9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32384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1439">
                <a:moveTo>
                  <a:pt x="0" y="91439"/>
                </a:moveTo>
                <a:lnTo>
                  <a:pt x="361950" y="91439"/>
                </a:lnTo>
                <a:lnTo>
                  <a:pt x="36195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9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541527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550545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559562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568579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577595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586612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B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595630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A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604647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613664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8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622680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631697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40715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1439">
                <a:moveTo>
                  <a:pt x="0" y="91440"/>
                </a:moveTo>
                <a:lnTo>
                  <a:pt x="361950" y="91440"/>
                </a:lnTo>
                <a:lnTo>
                  <a:pt x="36195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8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649859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88900">
                <a:moveTo>
                  <a:pt x="0" y="88900"/>
                </a:moveTo>
                <a:lnTo>
                  <a:pt x="361950" y="88900"/>
                </a:lnTo>
                <a:lnTo>
                  <a:pt x="36195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008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658749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1440">
                <a:moveTo>
                  <a:pt x="0" y="91439"/>
                </a:moveTo>
                <a:lnTo>
                  <a:pt x="361950" y="91439"/>
                </a:lnTo>
                <a:lnTo>
                  <a:pt x="36195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8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667893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676910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88900">
                <a:moveTo>
                  <a:pt x="0" y="88900"/>
                </a:moveTo>
                <a:lnTo>
                  <a:pt x="361950" y="88900"/>
                </a:lnTo>
                <a:lnTo>
                  <a:pt x="36195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008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4108" y="4617720"/>
            <a:ext cx="504092" cy="276999"/>
          </a:xfrm>
          <a:custGeom>
            <a:avLst/>
            <a:gdLst/>
            <a:ahLst/>
            <a:cxnLst/>
            <a:rect l="l" t="t" r="r" b="b"/>
            <a:pathLst>
              <a:path w="546100" h="2240279">
                <a:moveTo>
                  <a:pt x="0" y="2240279"/>
                </a:moveTo>
                <a:lnTo>
                  <a:pt x="546100" y="2240279"/>
                </a:lnTo>
                <a:lnTo>
                  <a:pt x="546100" y="0"/>
                </a:lnTo>
                <a:lnTo>
                  <a:pt x="0" y="0"/>
                </a:lnTo>
                <a:lnTo>
                  <a:pt x="0" y="224027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4108" y="4629150"/>
            <a:ext cx="8809892" cy="276999"/>
          </a:xfrm>
          <a:custGeom>
            <a:avLst/>
            <a:gdLst/>
            <a:ahLst/>
            <a:cxnLst/>
            <a:rect l="l" t="t" r="r" b="b"/>
            <a:pathLst>
              <a:path w="9544050" h="2228850">
                <a:moveTo>
                  <a:pt x="0" y="2228850"/>
                </a:moveTo>
                <a:lnTo>
                  <a:pt x="9544050" y="2228850"/>
                </a:lnTo>
                <a:lnTo>
                  <a:pt x="9544050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6956" y="1828800"/>
            <a:ext cx="8287043" cy="276999"/>
          </a:xfrm>
          <a:custGeom>
            <a:avLst/>
            <a:gdLst/>
            <a:ahLst/>
            <a:cxnLst/>
            <a:rect l="l" t="t" r="r" b="b"/>
            <a:pathLst>
              <a:path w="8977630" h="2800350">
                <a:moveTo>
                  <a:pt x="0" y="2800350"/>
                </a:moveTo>
                <a:lnTo>
                  <a:pt x="8977630" y="2800350"/>
                </a:lnTo>
                <a:lnTo>
                  <a:pt x="8977630" y="0"/>
                </a:lnTo>
                <a:lnTo>
                  <a:pt x="0" y="0"/>
                </a:lnTo>
                <a:lnTo>
                  <a:pt x="0" y="280035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8200" y="1828800"/>
            <a:ext cx="44548" cy="276999"/>
          </a:xfrm>
          <a:custGeom>
            <a:avLst/>
            <a:gdLst/>
            <a:ahLst/>
            <a:cxnLst/>
            <a:rect l="l" t="t" r="r" b="b"/>
            <a:pathLst>
              <a:path w="48259" h="92710">
                <a:moveTo>
                  <a:pt x="1269" y="0"/>
                </a:moveTo>
                <a:lnTo>
                  <a:pt x="0" y="0"/>
                </a:lnTo>
                <a:lnTo>
                  <a:pt x="0" y="92710"/>
                </a:lnTo>
                <a:lnTo>
                  <a:pt x="48259" y="92710"/>
                </a:lnTo>
                <a:lnTo>
                  <a:pt x="48259" y="34289"/>
                </a:lnTo>
                <a:lnTo>
                  <a:pt x="45719" y="34289"/>
                </a:lnTo>
                <a:lnTo>
                  <a:pt x="45719" y="33019"/>
                </a:lnTo>
                <a:lnTo>
                  <a:pt x="44450" y="33020"/>
                </a:lnTo>
                <a:lnTo>
                  <a:pt x="44450" y="31750"/>
                </a:lnTo>
                <a:lnTo>
                  <a:pt x="43180" y="31750"/>
                </a:lnTo>
                <a:lnTo>
                  <a:pt x="43180" y="30479"/>
                </a:lnTo>
                <a:lnTo>
                  <a:pt x="40640" y="30479"/>
                </a:lnTo>
                <a:lnTo>
                  <a:pt x="40640" y="29209"/>
                </a:lnTo>
                <a:lnTo>
                  <a:pt x="39369" y="29210"/>
                </a:lnTo>
                <a:lnTo>
                  <a:pt x="39369" y="27939"/>
                </a:lnTo>
                <a:lnTo>
                  <a:pt x="38100" y="27939"/>
                </a:lnTo>
                <a:lnTo>
                  <a:pt x="38100" y="26669"/>
                </a:lnTo>
                <a:lnTo>
                  <a:pt x="35559" y="26670"/>
                </a:lnTo>
                <a:lnTo>
                  <a:pt x="35559" y="25400"/>
                </a:lnTo>
                <a:lnTo>
                  <a:pt x="34290" y="25400"/>
                </a:lnTo>
                <a:lnTo>
                  <a:pt x="34290" y="24129"/>
                </a:lnTo>
                <a:lnTo>
                  <a:pt x="31750" y="24129"/>
                </a:lnTo>
                <a:lnTo>
                  <a:pt x="31750" y="22859"/>
                </a:lnTo>
                <a:lnTo>
                  <a:pt x="30480" y="22860"/>
                </a:lnTo>
                <a:lnTo>
                  <a:pt x="30480" y="21589"/>
                </a:lnTo>
                <a:lnTo>
                  <a:pt x="29209" y="21589"/>
                </a:lnTo>
                <a:lnTo>
                  <a:pt x="29209" y="20319"/>
                </a:lnTo>
                <a:lnTo>
                  <a:pt x="26669" y="20320"/>
                </a:lnTo>
                <a:lnTo>
                  <a:pt x="26669" y="19050"/>
                </a:lnTo>
                <a:lnTo>
                  <a:pt x="25400" y="19050"/>
                </a:lnTo>
                <a:lnTo>
                  <a:pt x="25400" y="17779"/>
                </a:lnTo>
                <a:lnTo>
                  <a:pt x="24130" y="17779"/>
                </a:lnTo>
                <a:lnTo>
                  <a:pt x="24130" y="16509"/>
                </a:lnTo>
                <a:lnTo>
                  <a:pt x="21590" y="16510"/>
                </a:lnTo>
                <a:lnTo>
                  <a:pt x="21590" y="15239"/>
                </a:lnTo>
                <a:lnTo>
                  <a:pt x="20319" y="15239"/>
                </a:lnTo>
                <a:lnTo>
                  <a:pt x="20319" y="13969"/>
                </a:lnTo>
                <a:lnTo>
                  <a:pt x="19050" y="13970"/>
                </a:lnTo>
                <a:lnTo>
                  <a:pt x="19050" y="12700"/>
                </a:lnTo>
                <a:lnTo>
                  <a:pt x="16509" y="12700"/>
                </a:lnTo>
                <a:lnTo>
                  <a:pt x="16509" y="11429"/>
                </a:lnTo>
                <a:lnTo>
                  <a:pt x="15240" y="11429"/>
                </a:lnTo>
                <a:lnTo>
                  <a:pt x="15240" y="10159"/>
                </a:lnTo>
                <a:lnTo>
                  <a:pt x="12700" y="10160"/>
                </a:lnTo>
                <a:lnTo>
                  <a:pt x="12700" y="8889"/>
                </a:lnTo>
                <a:lnTo>
                  <a:pt x="11430" y="8889"/>
                </a:lnTo>
                <a:lnTo>
                  <a:pt x="11430" y="7619"/>
                </a:lnTo>
                <a:lnTo>
                  <a:pt x="10159" y="7620"/>
                </a:lnTo>
                <a:lnTo>
                  <a:pt x="10159" y="6350"/>
                </a:lnTo>
                <a:lnTo>
                  <a:pt x="7619" y="6350"/>
                </a:lnTo>
                <a:lnTo>
                  <a:pt x="7619" y="5079"/>
                </a:lnTo>
                <a:lnTo>
                  <a:pt x="6350" y="5079"/>
                </a:lnTo>
                <a:lnTo>
                  <a:pt x="6350" y="3809"/>
                </a:lnTo>
                <a:lnTo>
                  <a:pt x="5080" y="3810"/>
                </a:lnTo>
                <a:lnTo>
                  <a:pt x="5080" y="2539"/>
                </a:lnTo>
                <a:lnTo>
                  <a:pt x="2540" y="2539"/>
                </a:lnTo>
                <a:lnTo>
                  <a:pt x="2540" y="1269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D771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0474" y="192151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49529">
            <a:solidFill>
              <a:srgbClr val="1D771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0474" y="201676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49529">
            <a:solidFill>
              <a:srgbClr val="1C76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0474" y="211073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49529">
            <a:solidFill>
              <a:srgbClr val="1B761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0474" y="2205989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49529">
            <a:solidFill>
              <a:srgbClr val="1A751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8200" y="2299970"/>
            <a:ext cx="45720" cy="276999"/>
          </a:xfrm>
          <a:custGeom>
            <a:avLst/>
            <a:gdLst/>
            <a:ahLst/>
            <a:cxnLst/>
            <a:rect l="l" t="t" r="r" b="b"/>
            <a:pathLst>
              <a:path w="49530" h="95250">
                <a:moveTo>
                  <a:pt x="48259" y="0"/>
                </a:moveTo>
                <a:lnTo>
                  <a:pt x="0" y="0"/>
                </a:lnTo>
                <a:lnTo>
                  <a:pt x="0" y="95250"/>
                </a:lnTo>
                <a:lnTo>
                  <a:pt x="49530" y="95250"/>
                </a:lnTo>
                <a:lnTo>
                  <a:pt x="49530" y="30479"/>
                </a:lnTo>
                <a:lnTo>
                  <a:pt x="48259" y="30479"/>
                </a:lnTo>
                <a:lnTo>
                  <a:pt x="48259" y="0"/>
                </a:lnTo>
                <a:close/>
              </a:path>
            </a:pathLst>
          </a:custGeom>
          <a:solidFill>
            <a:srgbClr val="19751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1059" y="239522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874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1059" y="248920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7731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1059" y="258317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0800">
            <a:solidFill>
              <a:srgbClr val="16731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1059" y="2678429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0800">
            <a:solidFill>
              <a:srgbClr val="15721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1059" y="277241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0800">
            <a:solidFill>
              <a:srgbClr val="1472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1059" y="286766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371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1059" y="296163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0800">
            <a:solidFill>
              <a:srgbClr val="12711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1059" y="3056889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0800">
            <a:solidFill>
              <a:srgbClr val="11701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1059" y="315087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06F1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8200" y="3244850"/>
            <a:ext cx="46892" cy="276999"/>
          </a:xfrm>
          <a:custGeom>
            <a:avLst/>
            <a:gdLst/>
            <a:ahLst/>
            <a:cxnLst/>
            <a:rect l="l" t="t" r="r" b="b"/>
            <a:pathLst>
              <a:path w="50800" h="95250">
                <a:moveTo>
                  <a:pt x="49530" y="0"/>
                </a:moveTo>
                <a:lnTo>
                  <a:pt x="0" y="0"/>
                </a:lnTo>
                <a:lnTo>
                  <a:pt x="0" y="95250"/>
                </a:lnTo>
                <a:lnTo>
                  <a:pt x="50800" y="95250"/>
                </a:lnTo>
                <a:lnTo>
                  <a:pt x="50800" y="17779"/>
                </a:lnTo>
                <a:lnTo>
                  <a:pt x="49530" y="17779"/>
                </a:lnTo>
                <a:lnTo>
                  <a:pt x="49530" y="0"/>
                </a:lnTo>
                <a:close/>
              </a:path>
            </a:pathLst>
          </a:custGeom>
          <a:solidFill>
            <a:srgbClr val="0F6F0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1646" y="334010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E6E0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1646" y="343407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D6E0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1646" y="352932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C6D0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1646" y="362330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B6C0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1646" y="371855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A6C0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1646" y="381254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96B0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1646" y="390652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52069">
            <a:solidFill>
              <a:srgbClr val="086B0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1646" y="400177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76A0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1646" y="409575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66A0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1646" y="419100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5690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1646" y="428497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4680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1646" y="438022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3680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1646" y="447420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267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1646" y="456819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1670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8868" y="4608829"/>
            <a:ext cx="48064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xfrm>
            <a:off x="357158" y="214290"/>
            <a:ext cx="850112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335" smtClean="0">
                <a:solidFill>
                  <a:srgbClr val="FFFFB6"/>
                </a:solidFill>
                <a:latin typeface="Tahoma"/>
                <a:cs typeface="Tahoma"/>
              </a:rPr>
              <a:t>Dasar</a:t>
            </a:r>
            <a:r>
              <a:rPr sz="4400" b="1" spc="250" smtClean="0">
                <a:solidFill>
                  <a:srgbClr val="FFFFB6"/>
                </a:solidFill>
                <a:latin typeface="Tahoma"/>
                <a:cs typeface="Tahoma"/>
              </a:rPr>
              <a:t> Pengelolaan </a:t>
            </a:r>
            <a:r>
              <a:rPr sz="4400" b="1" spc="175" smtClean="0">
                <a:solidFill>
                  <a:srgbClr val="FFFFB6"/>
                </a:solidFill>
                <a:latin typeface="Tahoma"/>
                <a:cs typeface="Tahoma"/>
              </a:rPr>
              <a:t>l</a:t>
            </a:r>
            <a:r>
              <a:rPr sz="4400" b="1" spc="315" smtClean="0">
                <a:solidFill>
                  <a:srgbClr val="FFFFB6"/>
                </a:solidFill>
                <a:latin typeface="Tahoma"/>
                <a:cs typeface="Tahoma"/>
              </a:rPr>
              <a:t>a</a:t>
            </a:r>
            <a:r>
              <a:rPr sz="4400" b="1" spc="300" smtClean="0">
                <a:solidFill>
                  <a:srgbClr val="FFFFB6"/>
                </a:solidFill>
                <a:latin typeface="Tahoma"/>
                <a:cs typeface="Tahoma"/>
              </a:rPr>
              <a:t>u</a:t>
            </a:r>
            <a:r>
              <a:rPr sz="4400" b="1" spc="310" smtClean="0">
                <a:solidFill>
                  <a:srgbClr val="FFFFB6"/>
                </a:solidFill>
                <a:latin typeface="Tahoma"/>
                <a:cs typeface="Tahoma"/>
              </a:rPr>
              <a:t>n</a:t>
            </a:r>
            <a:r>
              <a:rPr sz="4400" b="1" spc="355" smtClean="0">
                <a:solidFill>
                  <a:srgbClr val="FFFFB6"/>
                </a:solidFill>
                <a:latin typeface="Tahoma"/>
                <a:cs typeface="Tahoma"/>
              </a:rPr>
              <a:t>d</a:t>
            </a:r>
            <a:r>
              <a:rPr sz="4400" b="1" spc="250" smtClean="0">
                <a:solidFill>
                  <a:srgbClr val="FFFFB6"/>
                </a:solidFill>
                <a:latin typeface="Tahoma"/>
                <a:cs typeface="Tahoma"/>
              </a:rPr>
              <a:t>r</a:t>
            </a:r>
            <a:r>
              <a:rPr sz="4400" b="1" spc="325" smtClean="0">
                <a:solidFill>
                  <a:srgbClr val="FFFFB6"/>
                </a:solidFill>
                <a:latin typeface="Tahoma"/>
                <a:cs typeface="Tahoma"/>
              </a:rPr>
              <a:t>y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4294967295"/>
          </p:nvPr>
        </p:nvSpPr>
        <p:spPr>
          <a:xfrm>
            <a:off x="8549639" y="6291580"/>
            <a:ext cx="2297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438" y="1071546"/>
            <a:ext cx="8929718" cy="569530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755650" indent="-215900">
              <a:lnSpc>
                <a:spcPct val="100000"/>
              </a:lnSpc>
              <a:buClr>
                <a:srgbClr val="98FF66"/>
              </a:buClr>
              <a:buFont typeface="Arial" pitchFamily="34" charset="0"/>
              <a:buChar char="•"/>
              <a:tabLst>
                <a:tab pos="1079500" algn="l"/>
              </a:tabLst>
            </a:pP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sh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6350" lvl="1" indent="-215900">
              <a:lnSpc>
                <a:spcPts val="2590"/>
              </a:lnSpc>
              <a:spcBef>
                <a:spcPts val="635"/>
              </a:spcBef>
              <a:buClr>
                <a:srgbClr val="00CC00"/>
              </a:buClr>
              <a:buFont typeface="Symbol"/>
              <a:buChar char=""/>
              <a:tabLst>
                <a:tab pos="10795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elep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ah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20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nda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755650" indent="-215900">
              <a:lnSpc>
                <a:spcPct val="100000"/>
              </a:lnSpc>
              <a:spcBef>
                <a:spcPts val="320"/>
              </a:spcBef>
              <a:buClr>
                <a:srgbClr val="98FF66"/>
              </a:buClr>
              <a:buFont typeface="Arial" pitchFamily="34" charset="0"/>
              <a:buChar char="•"/>
              <a:tabLst>
                <a:tab pos="1079500" algn="l"/>
              </a:tabLst>
            </a:pP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eak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75565" lvl="1" indent="-215900">
              <a:lnSpc>
                <a:spcPts val="2590"/>
              </a:lnSpc>
              <a:spcBef>
                <a:spcPts val="635"/>
              </a:spcBef>
              <a:buClr>
                <a:srgbClr val="00CC00"/>
              </a:buClr>
              <a:buFont typeface="Symbol"/>
              <a:buChar char=""/>
              <a:tabLst>
                <a:tab pos="10795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 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elep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kot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 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uanga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755650" indent="-215900">
              <a:lnSpc>
                <a:spcPct val="100000"/>
              </a:lnSpc>
              <a:spcBef>
                <a:spcPts val="320"/>
              </a:spcBef>
              <a:buClr>
                <a:srgbClr val="98FF66"/>
              </a:buClr>
              <a:buFont typeface="Arial" pitchFamily="34" charset="0"/>
              <a:buChar char="•"/>
              <a:tabLst>
                <a:tab pos="1079500" algn="l"/>
              </a:tabLst>
            </a:pP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ash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347345" lvl="1" indent="-215900">
              <a:lnSpc>
                <a:spcPts val="2590"/>
              </a:lnSpc>
              <a:spcBef>
                <a:spcPts val="635"/>
              </a:spcBef>
              <a:buClr>
                <a:srgbClr val="00CC00"/>
              </a:buClr>
              <a:buFont typeface="Symbol"/>
              <a:buChar char=""/>
              <a:tabLst>
                <a:tab pos="10795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 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755650" indent="-215900">
              <a:lnSpc>
                <a:spcPct val="100000"/>
              </a:lnSpc>
              <a:spcBef>
                <a:spcPts val="320"/>
              </a:spcBef>
              <a:buClr>
                <a:srgbClr val="98FF66"/>
              </a:buClr>
              <a:buFont typeface="Arial" pitchFamily="34" charset="0"/>
              <a:buChar char="•"/>
              <a:tabLst>
                <a:tab pos="1079500" algn="l"/>
              </a:tabLst>
            </a:pP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sh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430530" lvl="1" indent="-215900">
              <a:lnSpc>
                <a:spcPts val="2590"/>
              </a:lnSpc>
              <a:spcBef>
                <a:spcPts val="635"/>
              </a:spcBef>
              <a:buClr>
                <a:srgbClr val="00CC00"/>
              </a:buClr>
              <a:buFont typeface="Symbol"/>
              <a:buChar char=""/>
              <a:tabLst>
                <a:tab pos="10795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elep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jeni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kot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ingg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ksi 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9483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8501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07517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6535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5552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B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34568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3586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52602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B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61620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70637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1439">
                <a:moveTo>
                  <a:pt x="0" y="91440"/>
                </a:moveTo>
                <a:lnTo>
                  <a:pt x="928369" y="91440"/>
                </a:lnTo>
                <a:lnTo>
                  <a:pt x="92836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A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79781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88797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97815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B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06832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A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15848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69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24866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8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33882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2900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51917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69"/>
                </a:moveTo>
                <a:lnTo>
                  <a:pt x="928369" y="90169"/>
                </a:lnTo>
                <a:lnTo>
                  <a:pt x="928369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A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60934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69950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78967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87985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97002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A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06019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1439">
                <a:moveTo>
                  <a:pt x="0" y="91440"/>
                </a:moveTo>
                <a:lnTo>
                  <a:pt x="928369" y="91440"/>
                </a:lnTo>
                <a:lnTo>
                  <a:pt x="92836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9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15162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24180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33197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4422140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B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512309"/>
            <a:ext cx="856956" cy="276999"/>
          </a:xfrm>
          <a:custGeom>
            <a:avLst/>
            <a:gdLst/>
            <a:ahLst/>
            <a:cxnLst/>
            <a:rect l="l" t="t" r="r" b="b"/>
            <a:pathLst>
              <a:path w="928369" h="90170">
                <a:moveTo>
                  <a:pt x="0" y="90170"/>
                </a:moveTo>
                <a:lnTo>
                  <a:pt x="928369" y="90170"/>
                </a:lnTo>
                <a:lnTo>
                  <a:pt x="928369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A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4602479"/>
            <a:ext cx="9144000" cy="276999"/>
          </a:xfrm>
          <a:custGeom>
            <a:avLst/>
            <a:gdLst/>
            <a:ahLst/>
            <a:cxnLst/>
            <a:rect l="l" t="t" r="r" b="b"/>
            <a:pathLst>
              <a:path w="9906000" h="90170">
                <a:moveTo>
                  <a:pt x="1270" y="90170"/>
                </a:moveTo>
                <a:lnTo>
                  <a:pt x="1270" y="0"/>
                </a:lnTo>
                <a:lnTo>
                  <a:pt x="9907269" y="0"/>
                </a:lnTo>
                <a:lnTo>
                  <a:pt x="9907270" y="90170"/>
                </a:lnTo>
                <a:lnTo>
                  <a:pt x="1270" y="90170"/>
                </a:lnTo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69265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78282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487299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96315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05332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4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14350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523367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9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32384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1439">
                <a:moveTo>
                  <a:pt x="0" y="91439"/>
                </a:moveTo>
                <a:lnTo>
                  <a:pt x="361950" y="91439"/>
                </a:lnTo>
                <a:lnTo>
                  <a:pt x="36195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9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541527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9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550545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559562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586612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B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595630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A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604647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613664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8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622680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69"/>
                </a:moveTo>
                <a:lnTo>
                  <a:pt x="361950" y="90169"/>
                </a:lnTo>
                <a:lnTo>
                  <a:pt x="3619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0087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6316979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40715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1439">
                <a:moveTo>
                  <a:pt x="0" y="91440"/>
                </a:moveTo>
                <a:lnTo>
                  <a:pt x="361950" y="91440"/>
                </a:lnTo>
                <a:lnTo>
                  <a:pt x="36195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8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667893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90170">
                <a:moveTo>
                  <a:pt x="0" y="90170"/>
                </a:moveTo>
                <a:lnTo>
                  <a:pt x="361950" y="90170"/>
                </a:lnTo>
                <a:lnTo>
                  <a:pt x="361950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6769100"/>
            <a:ext cx="334108" cy="276999"/>
          </a:xfrm>
          <a:custGeom>
            <a:avLst/>
            <a:gdLst/>
            <a:ahLst/>
            <a:cxnLst/>
            <a:rect l="l" t="t" r="r" b="b"/>
            <a:pathLst>
              <a:path w="361950" h="88900">
                <a:moveTo>
                  <a:pt x="0" y="88900"/>
                </a:moveTo>
                <a:lnTo>
                  <a:pt x="361950" y="88900"/>
                </a:lnTo>
                <a:lnTo>
                  <a:pt x="36195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0081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4108" y="4617720"/>
            <a:ext cx="504092" cy="276999"/>
          </a:xfrm>
          <a:custGeom>
            <a:avLst/>
            <a:gdLst/>
            <a:ahLst/>
            <a:cxnLst/>
            <a:rect l="l" t="t" r="r" b="b"/>
            <a:pathLst>
              <a:path w="546100" h="2240279">
                <a:moveTo>
                  <a:pt x="0" y="2240279"/>
                </a:moveTo>
                <a:lnTo>
                  <a:pt x="546100" y="2240279"/>
                </a:lnTo>
                <a:lnTo>
                  <a:pt x="546100" y="0"/>
                </a:lnTo>
                <a:lnTo>
                  <a:pt x="0" y="0"/>
                </a:lnTo>
                <a:lnTo>
                  <a:pt x="0" y="224027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4108" y="4629150"/>
            <a:ext cx="8809892" cy="276999"/>
          </a:xfrm>
          <a:custGeom>
            <a:avLst/>
            <a:gdLst/>
            <a:ahLst/>
            <a:cxnLst/>
            <a:rect l="l" t="t" r="r" b="b"/>
            <a:pathLst>
              <a:path w="9544050" h="2228850">
                <a:moveTo>
                  <a:pt x="0" y="2228850"/>
                </a:moveTo>
                <a:lnTo>
                  <a:pt x="9544050" y="2228850"/>
                </a:lnTo>
                <a:lnTo>
                  <a:pt x="9544050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6956" y="1828800"/>
            <a:ext cx="8287043" cy="276999"/>
          </a:xfrm>
          <a:custGeom>
            <a:avLst/>
            <a:gdLst/>
            <a:ahLst/>
            <a:cxnLst/>
            <a:rect l="l" t="t" r="r" b="b"/>
            <a:pathLst>
              <a:path w="8977630" h="2800350">
                <a:moveTo>
                  <a:pt x="0" y="2800350"/>
                </a:moveTo>
                <a:lnTo>
                  <a:pt x="8977630" y="2800350"/>
                </a:lnTo>
                <a:lnTo>
                  <a:pt x="8977630" y="0"/>
                </a:lnTo>
                <a:lnTo>
                  <a:pt x="0" y="0"/>
                </a:lnTo>
                <a:lnTo>
                  <a:pt x="0" y="280035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8200" y="1828800"/>
            <a:ext cx="44548" cy="276999"/>
          </a:xfrm>
          <a:custGeom>
            <a:avLst/>
            <a:gdLst/>
            <a:ahLst/>
            <a:cxnLst/>
            <a:rect l="l" t="t" r="r" b="b"/>
            <a:pathLst>
              <a:path w="48259" h="92710">
                <a:moveTo>
                  <a:pt x="1269" y="0"/>
                </a:moveTo>
                <a:lnTo>
                  <a:pt x="0" y="0"/>
                </a:lnTo>
                <a:lnTo>
                  <a:pt x="0" y="92710"/>
                </a:lnTo>
                <a:lnTo>
                  <a:pt x="48259" y="92710"/>
                </a:lnTo>
                <a:lnTo>
                  <a:pt x="48259" y="34289"/>
                </a:lnTo>
                <a:lnTo>
                  <a:pt x="45719" y="34289"/>
                </a:lnTo>
                <a:lnTo>
                  <a:pt x="45719" y="33019"/>
                </a:lnTo>
                <a:lnTo>
                  <a:pt x="44450" y="33020"/>
                </a:lnTo>
                <a:lnTo>
                  <a:pt x="44450" y="31750"/>
                </a:lnTo>
                <a:lnTo>
                  <a:pt x="43180" y="31750"/>
                </a:lnTo>
                <a:lnTo>
                  <a:pt x="43180" y="30479"/>
                </a:lnTo>
                <a:lnTo>
                  <a:pt x="40640" y="30479"/>
                </a:lnTo>
                <a:lnTo>
                  <a:pt x="40640" y="29209"/>
                </a:lnTo>
                <a:lnTo>
                  <a:pt x="39369" y="29210"/>
                </a:lnTo>
                <a:lnTo>
                  <a:pt x="39369" y="27939"/>
                </a:lnTo>
                <a:lnTo>
                  <a:pt x="38100" y="27939"/>
                </a:lnTo>
                <a:lnTo>
                  <a:pt x="38100" y="26669"/>
                </a:lnTo>
                <a:lnTo>
                  <a:pt x="35559" y="26670"/>
                </a:lnTo>
                <a:lnTo>
                  <a:pt x="35559" y="25400"/>
                </a:lnTo>
                <a:lnTo>
                  <a:pt x="34290" y="25400"/>
                </a:lnTo>
                <a:lnTo>
                  <a:pt x="34290" y="24129"/>
                </a:lnTo>
                <a:lnTo>
                  <a:pt x="31750" y="24129"/>
                </a:lnTo>
                <a:lnTo>
                  <a:pt x="31750" y="22859"/>
                </a:lnTo>
                <a:lnTo>
                  <a:pt x="30480" y="22860"/>
                </a:lnTo>
                <a:lnTo>
                  <a:pt x="30480" y="21589"/>
                </a:lnTo>
                <a:lnTo>
                  <a:pt x="29209" y="21589"/>
                </a:lnTo>
                <a:lnTo>
                  <a:pt x="29209" y="20319"/>
                </a:lnTo>
                <a:lnTo>
                  <a:pt x="26669" y="20320"/>
                </a:lnTo>
                <a:lnTo>
                  <a:pt x="26669" y="19050"/>
                </a:lnTo>
                <a:lnTo>
                  <a:pt x="25400" y="19050"/>
                </a:lnTo>
                <a:lnTo>
                  <a:pt x="25400" y="17779"/>
                </a:lnTo>
                <a:lnTo>
                  <a:pt x="24130" y="17779"/>
                </a:lnTo>
                <a:lnTo>
                  <a:pt x="24130" y="16509"/>
                </a:lnTo>
                <a:lnTo>
                  <a:pt x="21590" y="16510"/>
                </a:lnTo>
                <a:lnTo>
                  <a:pt x="21590" y="15239"/>
                </a:lnTo>
                <a:lnTo>
                  <a:pt x="20319" y="15239"/>
                </a:lnTo>
                <a:lnTo>
                  <a:pt x="20319" y="13969"/>
                </a:lnTo>
                <a:lnTo>
                  <a:pt x="19050" y="13970"/>
                </a:lnTo>
                <a:lnTo>
                  <a:pt x="19050" y="12700"/>
                </a:lnTo>
                <a:lnTo>
                  <a:pt x="16509" y="12700"/>
                </a:lnTo>
                <a:lnTo>
                  <a:pt x="16509" y="11429"/>
                </a:lnTo>
                <a:lnTo>
                  <a:pt x="15240" y="11429"/>
                </a:lnTo>
                <a:lnTo>
                  <a:pt x="15240" y="10159"/>
                </a:lnTo>
                <a:lnTo>
                  <a:pt x="12700" y="10160"/>
                </a:lnTo>
                <a:lnTo>
                  <a:pt x="12700" y="8889"/>
                </a:lnTo>
                <a:lnTo>
                  <a:pt x="11430" y="8889"/>
                </a:lnTo>
                <a:lnTo>
                  <a:pt x="11430" y="7619"/>
                </a:lnTo>
                <a:lnTo>
                  <a:pt x="10159" y="7620"/>
                </a:lnTo>
                <a:lnTo>
                  <a:pt x="10159" y="6350"/>
                </a:lnTo>
                <a:lnTo>
                  <a:pt x="7619" y="6350"/>
                </a:lnTo>
                <a:lnTo>
                  <a:pt x="7619" y="5079"/>
                </a:lnTo>
                <a:lnTo>
                  <a:pt x="6350" y="5079"/>
                </a:lnTo>
                <a:lnTo>
                  <a:pt x="6350" y="3809"/>
                </a:lnTo>
                <a:lnTo>
                  <a:pt x="5080" y="3810"/>
                </a:lnTo>
                <a:lnTo>
                  <a:pt x="5080" y="2539"/>
                </a:lnTo>
                <a:lnTo>
                  <a:pt x="2540" y="2539"/>
                </a:lnTo>
                <a:lnTo>
                  <a:pt x="2540" y="1269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D771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0474" y="192151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49529">
            <a:solidFill>
              <a:srgbClr val="1D771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0474" y="201676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49529">
            <a:solidFill>
              <a:srgbClr val="1C76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0474" y="211073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49529">
            <a:solidFill>
              <a:srgbClr val="1B761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0474" y="2205989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49529">
            <a:solidFill>
              <a:srgbClr val="1A751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8200" y="2299970"/>
            <a:ext cx="45720" cy="276999"/>
          </a:xfrm>
          <a:custGeom>
            <a:avLst/>
            <a:gdLst/>
            <a:ahLst/>
            <a:cxnLst/>
            <a:rect l="l" t="t" r="r" b="b"/>
            <a:pathLst>
              <a:path w="49530" h="95250">
                <a:moveTo>
                  <a:pt x="48259" y="0"/>
                </a:moveTo>
                <a:lnTo>
                  <a:pt x="0" y="0"/>
                </a:lnTo>
                <a:lnTo>
                  <a:pt x="0" y="95250"/>
                </a:lnTo>
                <a:lnTo>
                  <a:pt x="49530" y="95250"/>
                </a:lnTo>
                <a:lnTo>
                  <a:pt x="49530" y="30479"/>
                </a:lnTo>
                <a:lnTo>
                  <a:pt x="48259" y="30479"/>
                </a:lnTo>
                <a:lnTo>
                  <a:pt x="48259" y="0"/>
                </a:lnTo>
                <a:close/>
              </a:path>
            </a:pathLst>
          </a:custGeom>
          <a:solidFill>
            <a:srgbClr val="19751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1059" y="239522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874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1059" y="248920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7731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1059" y="258317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0800">
            <a:solidFill>
              <a:srgbClr val="16731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1059" y="2678429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0800">
            <a:solidFill>
              <a:srgbClr val="15721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1059" y="277241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0800">
            <a:solidFill>
              <a:srgbClr val="1472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1059" y="286766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371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1059" y="296163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0800">
            <a:solidFill>
              <a:srgbClr val="12711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1059" y="3056889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0800">
            <a:solidFill>
              <a:srgbClr val="11701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1059" y="3150870"/>
            <a:ext cx="0" cy="276999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0800">
            <a:solidFill>
              <a:srgbClr val="106F1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8200" y="3244850"/>
            <a:ext cx="46892" cy="276999"/>
          </a:xfrm>
          <a:custGeom>
            <a:avLst/>
            <a:gdLst/>
            <a:ahLst/>
            <a:cxnLst/>
            <a:rect l="l" t="t" r="r" b="b"/>
            <a:pathLst>
              <a:path w="50800" h="95250">
                <a:moveTo>
                  <a:pt x="49530" y="0"/>
                </a:moveTo>
                <a:lnTo>
                  <a:pt x="0" y="0"/>
                </a:lnTo>
                <a:lnTo>
                  <a:pt x="0" y="95250"/>
                </a:lnTo>
                <a:lnTo>
                  <a:pt x="50800" y="95250"/>
                </a:lnTo>
                <a:lnTo>
                  <a:pt x="50800" y="17779"/>
                </a:lnTo>
                <a:lnTo>
                  <a:pt x="49530" y="17779"/>
                </a:lnTo>
                <a:lnTo>
                  <a:pt x="49530" y="0"/>
                </a:lnTo>
                <a:close/>
              </a:path>
            </a:pathLst>
          </a:custGeom>
          <a:solidFill>
            <a:srgbClr val="0F6F0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1646" y="334010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E6E0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1646" y="343407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D6E0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1646" y="352932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C6D0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1646" y="362330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B6C0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1646" y="371855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A6C0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1646" y="381254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96B0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1646" y="390652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52069">
            <a:solidFill>
              <a:srgbClr val="086B0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1646" y="400177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76A0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1646" y="409575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66A0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1646" y="4191000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5690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1646" y="4284979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4680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1646" y="438022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52069">
            <a:solidFill>
              <a:srgbClr val="03680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1646" y="4474209"/>
            <a:ext cx="0" cy="276999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2069">
            <a:solidFill>
              <a:srgbClr val="0267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1646" y="4568190"/>
            <a:ext cx="0" cy="27699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2069">
            <a:solidFill>
              <a:srgbClr val="01670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8868" y="4608829"/>
            <a:ext cx="48064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xfrm>
            <a:off x="914400" y="579103"/>
            <a:ext cx="7772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3200" b="1" spc="335" smtClean="0">
                <a:solidFill>
                  <a:srgbClr val="FFFFB6"/>
                </a:solidFill>
                <a:latin typeface="Tahoma"/>
                <a:cs typeface="Tahoma"/>
              </a:rPr>
              <a:t>Dasar Pengelolaan </a:t>
            </a:r>
            <a:r>
              <a:rPr sz="3200" b="1" spc="175" smtClean="0">
                <a:solidFill>
                  <a:srgbClr val="FFFFB6"/>
                </a:solidFill>
                <a:latin typeface="Tahoma"/>
                <a:cs typeface="Tahoma"/>
              </a:rPr>
              <a:t>l</a:t>
            </a:r>
            <a:r>
              <a:rPr sz="3200" b="1" spc="315" smtClean="0">
                <a:solidFill>
                  <a:srgbClr val="FFFFB6"/>
                </a:solidFill>
                <a:latin typeface="Tahoma"/>
                <a:cs typeface="Tahoma"/>
              </a:rPr>
              <a:t>a</a:t>
            </a:r>
            <a:r>
              <a:rPr sz="3200" b="1" spc="300" smtClean="0">
                <a:solidFill>
                  <a:srgbClr val="FFFFB6"/>
                </a:solidFill>
                <a:latin typeface="Tahoma"/>
                <a:cs typeface="Tahoma"/>
              </a:rPr>
              <a:t>u</a:t>
            </a:r>
            <a:r>
              <a:rPr sz="3200" b="1" spc="310" smtClean="0">
                <a:solidFill>
                  <a:srgbClr val="FFFFB6"/>
                </a:solidFill>
                <a:latin typeface="Tahoma"/>
                <a:cs typeface="Tahoma"/>
              </a:rPr>
              <a:t>n</a:t>
            </a:r>
            <a:r>
              <a:rPr sz="3200" b="1" spc="355" smtClean="0">
                <a:solidFill>
                  <a:srgbClr val="FFFFB6"/>
                </a:solidFill>
                <a:latin typeface="Tahoma"/>
                <a:cs typeface="Tahoma"/>
              </a:rPr>
              <a:t>d</a:t>
            </a:r>
            <a:r>
              <a:rPr sz="3200" b="1" spc="250" smtClean="0">
                <a:solidFill>
                  <a:srgbClr val="FFFFB6"/>
                </a:solidFill>
                <a:latin typeface="Tahoma"/>
                <a:cs typeface="Tahoma"/>
              </a:rPr>
              <a:t>r</a:t>
            </a:r>
            <a:r>
              <a:rPr sz="3200" b="1" spc="325" smtClean="0">
                <a:solidFill>
                  <a:srgbClr val="FFFFB6"/>
                </a:solidFill>
                <a:latin typeface="Tahoma"/>
                <a:cs typeface="Tahoma"/>
              </a:rPr>
              <a:t>y 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68324" y="5694680"/>
            <a:ext cx="9604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0" y="1142984"/>
            <a:ext cx="9144000" cy="6265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755650" indent="-306388">
              <a:lnSpc>
                <a:spcPct val="100000"/>
              </a:lnSpc>
              <a:buClr>
                <a:srgbClr val="98FF66"/>
              </a:buClr>
              <a:buFont typeface="Arial" pitchFamily="34" charset="0"/>
              <a:buChar char="•"/>
              <a:tabLst>
                <a:tab pos="1169988" algn="l"/>
                <a:tab pos="7086600" algn="l"/>
              </a:tabLst>
            </a:pP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each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189230" lvl="1" indent="-306388">
              <a:lnSpc>
                <a:spcPct val="79900"/>
              </a:lnSpc>
              <a:spcBef>
                <a:spcPts val="595"/>
              </a:spcBef>
              <a:buClr>
                <a:srgbClr val="00CC00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hlo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6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25" spc="-465" baseline="26748" dirty="0">
                <a:solidFill>
                  <a:srgbClr val="E5E5E5"/>
                </a:solidFill>
                <a:latin typeface="Arial"/>
                <a:cs typeface="Arial"/>
              </a:rPr>
              <a:t>0</a:t>
            </a:r>
            <a:r>
              <a:rPr sz="2025" baseline="26748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025" spc="-247" baseline="26748" dirty="0">
                <a:solidFill>
                  <a:srgbClr val="E5E5E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20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tuk 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20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pu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755650" indent="-306388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endParaRPr sz="2800" spc="-15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55650" indent="-306388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Arial" pitchFamily="34" charset="0"/>
              <a:buChar char="•"/>
              <a:tabLst>
                <a:tab pos="1169988" algn="l"/>
                <a:tab pos="7086600" algn="l"/>
              </a:tabLst>
            </a:pPr>
            <a:r>
              <a:rPr sz="2800" spc="-15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5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mtClean="0">
                <a:solidFill>
                  <a:srgbClr val="FFFF00"/>
                </a:solidFill>
                <a:latin typeface="Arial"/>
                <a:cs typeface="Arial"/>
              </a:rPr>
              <a:t>nse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6350" lvl="1" indent="-306388">
              <a:lnSpc>
                <a:spcPct val="79900"/>
              </a:lnSpc>
              <a:spcBef>
                <a:spcPts val="595"/>
              </a:spcBef>
              <a:buClr>
                <a:srgbClr val="00CC00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bila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 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120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gguna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dingi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diulan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3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755650" indent="-306388">
              <a:lnSpc>
                <a:spcPct val="100000"/>
              </a:lnSpc>
              <a:spcBef>
                <a:spcPts val="20"/>
              </a:spcBef>
              <a:buClr>
                <a:srgbClr val="98FF66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endParaRPr sz="280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55650" indent="-306388">
              <a:lnSpc>
                <a:spcPct val="100000"/>
              </a:lnSpc>
              <a:spcBef>
                <a:spcPts val="20"/>
              </a:spcBef>
              <a:buClr>
                <a:srgbClr val="98FF66"/>
              </a:buClr>
              <a:buFont typeface="Arial" pitchFamily="34" charset="0"/>
              <a:buChar char="•"/>
              <a:tabLst>
                <a:tab pos="1169988" algn="l"/>
                <a:tab pos="7086600" algn="l"/>
              </a:tabLst>
            </a:pPr>
            <a:r>
              <a:rPr sz="2800" smtClean="0">
                <a:solidFill>
                  <a:srgbClr val="FFFF00"/>
                </a:solidFill>
                <a:latin typeface="Arial"/>
                <a:cs typeface="Arial"/>
              </a:rPr>
              <a:t>Inte</a:t>
            </a:r>
            <a:r>
              <a:rPr sz="2800" spc="-5" smtClean="0">
                <a:solidFill>
                  <a:srgbClr val="FFFF00"/>
                </a:solidFill>
                <a:latin typeface="Arial"/>
                <a:cs typeface="Arial"/>
              </a:rPr>
              <a:t>rm</a:t>
            </a:r>
            <a:r>
              <a:rPr sz="2800" smtClean="0">
                <a:solidFill>
                  <a:srgbClr val="FFFF00"/>
                </a:solidFill>
                <a:latin typeface="Arial"/>
                <a:cs typeface="Arial"/>
              </a:rPr>
              <a:t>ed</a:t>
            </a:r>
            <a:r>
              <a:rPr sz="2800" spc="-5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1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mtClean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r>
              <a:rPr sz="2800" spc="-5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xt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ct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lvl="1" indent="-306388">
              <a:lnSpc>
                <a:spcPct val="100000"/>
              </a:lnSpc>
              <a:spcBef>
                <a:spcPts val="20"/>
              </a:spcBef>
              <a:buClr>
                <a:srgbClr val="00CC00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 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bila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755650" indent="-306388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r>
              <a:rPr sz="2800" spc="-1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755650" indent="-306388">
              <a:lnSpc>
                <a:spcPct val="100000"/>
              </a:lnSpc>
              <a:spcBef>
                <a:spcPts val="30"/>
              </a:spcBef>
              <a:buClr>
                <a:srgbClr val="98FF66"/>
              </a:buClr>
              <a:buFont typeface="Arial" pitchFamily="34" charset="0"/>
              <a:buChar char="•"/>
              <a:tabLst>
                <a:tab pos="1169988" algn="l"/>
                <a:tab pos="7086600" algn="l"/>
              </a:tabLst>
            </a:pPr>
            <a:r>
              <a:rPr sz="2800" spc="-15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5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1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mtClean="0">
                <a:solidFill>
                  <a:srgbClr val="FFFF00"/>
                </a:solidFill>
                <a:latin typeface="Arial"/>
                <a:cs typeface="Arial"/>
              </a:rPr>
              <a:t>al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nse</a:t>
            </a:r>
            <a:endParaRPr sz="2800">
              <a:solidFill>
                <a:srgbClr val="FFFF00"/>
              </a:solidFill>
              <a:latin typeface="Arial"/>
              <a:cs typeface="Arial"/>
            </a:endParaRPr>
          </a:p>
          <a:p>
            <a:pPr marL="755650" lvl="1" indent="-306388">
              <a:lnSpc>
                <a:spcPct val="100000"/>
              </a:lnSpc>
              <a:spcBef>
                <a:spcPts val="20"/>
              </a:spcBef>
              <a:buClr>
                <a:srgbClr val="00CC00"/>
              </a:buClr>
              <a:buFont typeface="Symbol"/>
              <a:buChar char=""/>
              <a:tabLst>
                <a:tab pos="1169988" algn="l"/>
                <a:tab pos="7086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ebag</a:t>
            </a:r>
            <a:r>
              <a:rPr sz="2400" smtClean="0">
                <a:solidFill>
                  <a:srgbClr val="FFFFFF"/>
                </a:solidFill>
                <a:latin typeface="Arial"/>
                <a:cs typeface="Arial"/>
              </a:rPr>
              <a:t>ai p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2400" spc="-15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mtClean="0">
                <a:solidFill>
                  <a:srgbClr val="FFFFFF"/>
                </a:solidFill>
                <a:latin typeface="Arial"/>
                <a:cs typeface="Arial"/>
              </a:rPr>
              <a:t>n akhir 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0206" y="0"/>
            <a:ext cx="9904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261"/>
            <a:ext cx="9144001" cy="633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9008587"/>
      </p:ext>
    </p:extLst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9684" cy="926422"/>
          </a:xfrm>
        </p:spPr>
        <p:txBody>
          <a:bodyPr/>
          <a:lstStyle/>
          <a:p>
            <a:pPr algn="ctr"/>
            <a:r>
              <a:rPr lang="id-ID" sz="3200" dirty="0" smtClean="0"/>
              <a:t>KESEHATAN DAN KESELAMATAN KERJA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POTENSI BAHAYA DI INST. LAUNDRY :</a:t>
            </a:r>
          </a:p>
          <a:p>
            <a:r>
              <a:rPr lang="en-US" dirty="0" err="1" smtClean="0">
                <a:solidFill>
                  <a:srgbClr val="66FF66"/>
                </a:solidFill>
              </a:rPr>
              <a:t>Bahaya</a:t>
            </a:r>
            <a:r>
              <a:rPr lang="en-US" dirty="0" smtClean="0">
                <a:solidFill>
                  <a:srgbClr val="66FF66"/>
                </a:solidFill>
              </a:rPr>
              <a:t> </a:t>
            </a:r>
            <a:r>
              <a:rPr lang="en-US" dirty="0" err="1" smtClean="0">
                <a:solidFill>
                  <a:srgbClr val="66FF66"/>
                </a:solidFill>
              </a:rPr>
              <a:t>mikrobiologi</a:t>
            </a:r>
            <a:r>
              <a:rPr lang="id-ID" dirty="0" smtClean="0">
                <a:solidFill>
                  <a:srgbClr val="66FF66"/>
                </a:solidFill>
              </a:rPr>
              <a:t> 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, virus, </a:t>
            </a:r>
            <a:r>
              <a:rPr lang="en-US" dirty="0" err="1" smtClean="0"/>
              <a:t>riketsia</a:t>
            </a:r>
            <a:r>
              <a:rPr lang="en-US" dirty="0" smtClean="0"/>
              <a:t>, </a:t>
            </a:r>
            <a:r>
              <a:rPr lang="en-US" dirty="0" err="1" smtClean="0"/>
              <a:t>parasit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endParaRPr lang="id-ID" dirty="0" smtClean="0"/>
          </a:p>
          <a:p>
            <a:r>
              <a:rPr lang="en-US" sz="3200" dirty="0" smtClean="0">
                <a:solidFill>
                  <a:srgbClr val="66FF66"/>
                </a:solidFill>
              </a:rPr>
              <a:t>Virus hepatitis B</a:t>
            </a:r>
            <a:r>
              <a:rPr lang="id-ID" sz="3200" dirty="0" smtClean="0">
                <a:solidFill>
                  <a:srgbClr val="66FF66"/>
                </a:solidFill>
              </a:rPr>
              <a:t> </a:t>
            </a:r>
            <a:r>
              <a:rPr lang="id-ID" sz="3200" dirty="0" smtClean="0">
                <a:sym typeface="Wingdings" pitchFamily="2" charset="2"/>
              </a:rPr>
              <a:t> </a:t>
            </a:r>
            <a:r>
              <a:rPr lang="en-US" sz="3200" dirty="0" err="1" smtClean="0"/>
              <a:t>Selain</a:t>
            </a:r>
            <a:r>
              <a:rPr lang="en-US" sz="3200" dirty="0" smtClean="0"/>
              <a:t> </a:t>
            </a:r>
            <a:r>
              <a:rPr lang="en-US" sz="3200" dirty="0" err="1" smtClean="0"/>
              <a:t>manifestasi</a:t>
            </a:r>
            <a:r>
              <a:rPr lang="en-US" sz="3200" dirty="0" smtClean="0"/>
              <a:t> </a:t>
            </a:r>
            <a:r>
              <a:rPr lang="en-US" sz="3200" dirty="0" err="1" smtClean="0"/>
              <a:t>sbgi</a:t>
            </a:r>
            <a:r>
              <a:rPr lang="en-US" sz="3200" dirty="0" smtClean="0"/>
              <a:t> hepatitis B </a:t>
            </a:r>
            <a:r>
              <a:rPr lang="en-US" sz="3200" dirty="0" err="1" smtClean="0"/>
              <a:t>akut</a:t>
            </a:r>
            <a:r>
              <a:rPr lang="en-US" sz="3200" dirty="0" smtClean="0"/>
              <a:t> d</a:t>
            </a:r>
            <a:r>
              <a:rPr lang="id-ID" sz="3200" dirty="0" smtClean="0"/>
              <a:t>g</a:t>
            </a:r>
            <a:r>
              <a:rPr lang="en-US" sz="3200" dirty="0" smtClean="0"/>
              <a:t> </a:t>
            </a:r>
            <a:r>
              <a:rPr lang="en-US" sz="3200" dirty="0" err="1" smtClean="0"/>
              <a:t>segala</a:t>
            </a:r>
            <a:r>
              <a:rPr lang="en-US" sz="3200" dirty="0" smtClean="0"/>
              <a:t> </a:t>
            </a:r>
            <a:r>
              <a:rPr lang="id-ID" sz="3200" dirty="0" smtClean="0"/>
              <a:t> k</a:t>
            </a:r>
            <a:r>
              <a:rPr lang="en-US" sz="3200" dirty="0" err="1" smtClean="0"/>
              <a:t>omplikasinya</a:t>
            </a:r>
            <a:r>
              <a:rPr lang="en-US" sz="3200" dirty="0" smtClean="0"/>
              <a:t>.</a:t>
            </a:r>
            <a:r>
              <a:rPr lang="id-ID" sz="3200" dirty="0" smtClean="0"/>
              <a:t> </a:t>
            </a:r>
            <a:r>
              <a:rPr lang="en-US" sz="3200" dirty="0" err="1" smtClean="0"/>
              <a:t>Penularan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darah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cairan</a:t>
            </a:r>
            <a:r>
              <a:rPr lang="en-US" sz="3200" dirty="0" smtClean="0"/>
              <a:t> </a:t>
            </a:r>
            <a:r>
              <a:rPr lang="en-US" sz="3200" dirty="0" err="1" smtClean="0"/>
              <a:t>tubuh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.</a:t>
            </a:r>
            <a:endParaRPr lang="id-ID" sz="3200" dirty="0" smtClean="0"/>
          </a:p>
          <a:p>
            <a:r>
              <a:rPr lang="en-US" sz="2800" dirty="0" smtClean="0">
                <a:solidFill>
                  <a:srgbClr val="66FF66"/>
                </a:solidFill>
              </a:rPr>
              <a:t>Virus HIV ( human immunodeficiency virus </a:t>
            </a:r>
            <a:r>
              <a:rPr lang="en-US" sz="2800" dirty="0" smtClean="0"/>
              <a:t>)</a:t>
            </a:r>
            <a:r>
              <a:rPr lang="id-ID" sz="2800" dirty="0" smtClean="0">
                <a:sym typeface="Wingdings" pitchFamily="2" charset="2"/>
              </a:rPr>
              <a:t> </a:t>
            </a:r>
            <a:r>
              <a:rPr lang="en-US" sz="2800" dirty="0" smtClean="0"/>
              <a:t>HIV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,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vagina,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r>
              <a:rPr lang="en-US" sz="2800" dirty="0" err="1" smtClean="0"/>
              <a:t>sperma</a:t>
            </a:r>
            <a:r>
              <a:rPr lang="en-US" sz="2800" dirty="0" smtClean="0"/>
              <a:t>, air </a:t>
            </a:r>
            <a:r>
              <a:rPr lang="en-US" sz="2800" dirty="0" err="1" smtClean="0"/>
              <a:t>susu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, </a:t>
            </a:r>
            <a:r>
              <a:rPr lang="en-US" sz="2800" dirty="0" err="1" smtClean="0"/>
              <a:t>sekreta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ekskreta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r>
              <a:rPr lang="en-US" dirty="0" err="1" smtClean="0">
                <a:solidFill>
                  <a:srgbClr val="66FF66"/>
                </a:solidFill>
              </a:rPr>
              <a:t>Bahaya</a:t>
            </a:r>
            <a:r>
              <a:rPr lang="en-US" dirty="0" smtClean="0">
                <a:solidFill>
                  <a:srgbClr val="66FF66"/>
                </a:solidFill>
              </a:rPr>
              <a:t> </a:t>
            </a:r>
            <a:r>
              <a:rPr lang="en-US" dirty="0" err="1" smtClean="0">
                <a:solidFill>
                  <a:srgbClr val="66FF66"/>
                </a:solidFill>
              </a:rPr>
              <a:t>bahan</a:t>
            </a:r>
            <a:r>
              <a:rPr lang="en-US" dirty="0" smtClean="0">
                <a:solidFill>
                  <a:srgbClr val="66FF66"/>
                </a:solidFill>
              </a:rPr>
              <a:t> </a:t>
            </a:r>
            <a:r>
              <a:rPr lang="en-US" dirty="0" err="1" smtClean="0">
                <a:solidFill>
                  <a:srgbClr val="66FF66"/>
                </a:solidFill>
              </a:rPr>
              <a:t>kimia</a:t>
            </a:r>
            <a:r>
              <a:rPr lang="id-ID" dirty="0" smtClean="0">
                <a:solidFill>
                  <a:srgbClr val="66FF66"/>
                </a:solidFill>
              </a:rPr>
              <a:t> : debu, bahan kimia, deterjen,dll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Bleach </a:t>
            </a:r>
            <a:r>
              <a:rPr lang="en-US" dirty="0" smtClean="0"/>
              <a:t>( </a:t>
            </a:r>
            <a:r>
              <a:rPr lang="en-US" dirty="0" err="1" smtClean="0"/>
              <a:t>oksigen</a:t>
            </a:r>
            <a:r>
              <a:rPr lang="en-US" dirty="0" smtClean="0"/>
              <a:t> bleach </a:t>
            </a:r>
            <a:r>
              <a:rPr lang="en-US" dirty="0" err="1" smtClean="0"/>
              <a:t>dan</a:t>
            </a:r>
            <a:r>
              <a:rPr lang="en-US" dirty="0" smtClean="0"/>
              <a:t> chlorine bleach ).</a:t>
            </a:r>
            <a:r>
              <a:rPr lang="id-ID" dirty="0" smtClean="0"/>
              <a:t>, Penetral; softener</a:t>
            </a:r>
          </a:p>
          <a:p>
            <a:r>
              <a:rPr lang="id-ID" dirty="0" smtClean="0"/>
              <a:t>Bahaya fisika; listrik,bising, cahaya , panas, getaran, ergonomi, terpeleset, jatuh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/>
          <a:lstStyle/>
          <a:p>
            <a:r>
              <a:rPr lang="en-US" b="1" dirty="0" err="1" smtClean="0"/>
              <a:t>Tenaga</a:t>
            </a:r>
            <a:r>
              <a:rPr lang="en-US" b="1" dirty="0" smtClean="0"/>
              <a:t> Laundry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500702"/>
          </a:xfrm>
        </p:spPr>
        <p:txBody>
          <a:bodyPr>
            <a:normAutofit fontScale="92500" lnSpcReduction="20000"/>
          </a:bodyPr>
          <a:lstStyle/>
          <a:p>
            <a:pPr marL="449263" indent="-381000">
              <a:buNone/>
            </a:pPr>
            <a:r>
              <a:rPr lang="id-ID" dirty="0" smtClean="0"/>
              <a:t> 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en-US" dirty="0" err="1" smtClean="0"/>
              <a:t>tenaga</a:t>
            </a:r>
            <a:r>
              <a:rPr lang="en-US" dirty="0" smtClean="0"/>
              <a:t> laundry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id-ID" dirty="0" smtClean="0"/>
              <a:t>dilakukan 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</a:t>
            </a:r>
            <a:r>
              <a:rPr lang="en-US" dirty="0" smtClean="0"/>
              <a:t>– </a:t>
            </a:r>
            <a:r>
              <a:rPr lang="id-ID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 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.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</a:t>
            </a:r>
            <a:r>
              <a:rPr lang="en-US" dirty="0" smtClean="0"/>
              <a:t>– </a:t>
            </a:r>
            <a:r>
              <a:rPr lang="id-ID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poliomyelitis, tetanus, 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     </a:t>
            </a:r>
            <a:r>
              <a:rPr lang="en-US" dirty="0" smtClean="0"/>
              <a:t>BCG </a:t>
            </a:r>
            <a:r>
              <a:rPr lang="en-US" dirty="0" err="1" smtClean="0"/>
              <a:t>dan</a:t>
            </a:r>
            <a:r>
              <a:rPr lang="en-US" dirty="0" smtClean="0"/>
              <a:t> hepatitis.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 </a:t>
            </a:r>
            <a:r>
              <a:rPr lang="en-US" dirty="0" smtClean="0"/>
              <a:t>– </a:t>
            </a:r>
            <a:r>
              <a:rPr lang="id-ID" dirty="0" smtClean="0"/>
              <a:t> P</a:t>
            </a:r>
            <a:r>
              <a:rPr lang="en-US" dirty="0" err="1" smtClean="0"/>
              <a:t>ekerja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     </a:t>
            </a:r>
            <a:r>
              <a:rPr lang="en-US" dirty="0" err="1" smtClean="0"/>
              <a:t>dengan</a:t>
            </a:r>
            <a:r>
              <a:rPr lang="id-ID" dirty="0" smtClean="0"/>
              <a:t>  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luka-luka</a:t>
            </a:r>
            <a:r>
              <a:rPr lang="en-US" dirty="0" smtClean="0"/>
              <a:t>, </a:t>
            </a:r>
            <a:r>
              <a:rPr lang="en-US" dirty="0" err="1" smtClean="0"/>
              <a:t>ruam</a:t>
            </a:r>
            <a:r>
              <a:rPr lang="en-US" dirty="0" smtClean="0"/>
              <a:t>, 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    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id-ID" dirty="0" smtClean="0"/>
              <a:t>  </a:t>
            </a:r>
            <a:r>
              <a:rPr lang="en-US" dirty="0" err="1" smtClean="0"/>
              <a:t>eksfoliatif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endParaRPr lang="id-ID" dirty="0" smtClean="0"/>
          </a:p>
          <a:p>
            <a:pPr marL="449263" indent="-381000">
              <a:buNone/>
            </a:pPr>
            <a:r>
              <a:rPr lang="id-ID" dirty="0" smtClean="0"/>
              <a:t>             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err="1" smtClean="0"/>
              <a:t>pencucian</a:t>
            </a:r>
            <a:endParaRPr lang="id-ID" dirty="0" smtClean="0"/>
          </a:p>
          <a:p>
            <a:pPr marL="449263" indent="-381000">
              <a:buNone/>
            </a:pPr>
            <a:endParaRPr lang="id-ID" dirty="0" smtClean="0">
              <a:solidFill>
                <a:srgbClr val="66FF66"/>
              </a:solidFill>
            </a:endParaRPr>
          </a:p>
          <a:p>
            <a:pPr marL="449263" indent="-381000">
              <a:buNone/>
            </a:pPr>
            <a:r>
              <a:rPr lang="id-ID" dirty="0" smtClean="0">
                <a:solidFill>
                  <a:srgbClr val="66FF66"/>
                </a:solidFill>
              </a:rPr>
              <a:t>PERLU DIBERIKAN MAKANAN TAMBAHAN BERGIZI</a:t>
            </a:r>
          </a:p>
          <a:p>
            <a:pPr marL="449263" indent="-381000" algn="r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714612" y="285728"/>
            <a:ext cx="3214710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AREA  PELAYANAN </a:t>
            </a:r>
          </a:p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RUMAH SAKIT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00364" y="1500174"/>
            <a:ext cx="3081358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bg1"/>
                </a:solidFill>
              </a:rPr>
              <a:t>AREA PENUNJANG  DAN OPERASIONAL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15074" y="1500174"/>
            <a:ext cx="2928926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id-ID" sz="1600" b="1" dirty="0" smtClean="0">
                <a:solidFill>
                  <a:schemeClr val="bg1"/>
                </a:solidFill>
              </a:rPr>
              <a:t>AREA ADMINISTRASI DAN MANAJEMEN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438" y="1571612"/>
            <a:ext cx="278605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AREA  PELAYANAN MEDIK DAN PERAWATAN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438" y="2571744"/>
            <a:ext cx="2786050" cy="4286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RAWAT JALAN (IRJ)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GAWAT DARURAT(IGD)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RAWAT INAP (IRNA)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RAWAT INTENSIF    ( ICU.NICU,PICU)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BEDAH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UNIT HAEMODIALISA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RADIOTERAPI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INST. BEDAH SENTRAL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bg1"/>
                </a:solidFill>
              </a:rPr>
              <a:t>DLL</a:t>
            </a:r>
          </a:p>
          <a:p>
            <a:pPr marL="342900" indent="-342900">
              <a:buFont typeface="+mj-lt"/>
              <a:buAutoNum type="arabicPeriod"/>
            </a:pP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00364" y="2428868"/>
            <a:ext cx="3071834" cy="4429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PENUNJANG MEDIK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FARMASI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LABORATORIUM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RADIIODIAGNOSTIK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BANK DARAH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PEMULASARAAN JENAZAH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bg1"/>
                </a:solidFill>
              </a:rPr>
              <a:t>PENUNJANG  NON MEDIK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CSSD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sz="2000" b="1" dirty="0" smtClean="0">
                <a:solidFill>
                  <a:schemeClr val="bg1"/>
                </a:solidFill>
              </a:rPr>
              <a:t>LAUNDRY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SANITASI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DAPUR/INST.GIZI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PEMELIHARA SARANA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15074" y="2428868"/>
            <a:ext cx="2928926" cy="4357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UNSUR PIMPINAN RS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UNSUR PELAYANAN MEDIK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UNSUR PENUNJANG MEDIK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UNSUR KEPERAWATAN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UNSUR PENDIDIKAN DAN PELATIHAN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KEUANGAN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AKUNTANSI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HUMAS DAN PEMASARAN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SDM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b="1" dirty="0" smtClean="0">
                <a:solidFill>
                  <a:schemeClr val="bg1"/>
                </a:solidFill>
              </a:rPr>
              <a:t>REKAM MEDIS</a:t>
            </a:r>
          </a:p>
          <a:p>
            <a:pPr marL="342900" indent="-342900">
              <a:buFont typeface="+mj-lt"/>
              <a:buAutoNum type="arabicPeriod"/>
            </a:pPr>
            <a:endParaRPr lang="id-ID" sz="1600" b="1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>
            <a:stCxn id="52" idx="2"/>
          </p:cNvCxnSpPr>
          <p:nvPr/>
        </p:nvCxnSpPr>
        <p:spPr>
          <a:xfrm rot="16200000" flipH="1">
            <a:off x="4196950" y="1196562"/>
            <a:ext cx="285752" cy="3571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2910" y="1355710"/>
            <a:ext cx="7000924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642910" y="1428736"/>
            <a:ext cx="14287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4" idx="0"/>
          </p:cNvCxnSpPr>
          <p:nvPr/>
        </p:nvCxnSpPr>
        <p:spPr>
          <a:xfrm rot="16200000" flipH="1">
            <a:off x="7555322" y="1375959"/>
            <a:ext cx="213520" cy="3490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536281" y="1393017"/>
            <a:ext cx="21431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854984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pelindung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petugas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laundry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menyerap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keringat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Apron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Sarung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tangan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Sepatu boot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basah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Masker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pemilihan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sortir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biasakan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mencuci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pertahanan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 descr="Kewaspadaan standa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22787" t="6520" r="11237" b="13850"/>
          <a:stretch>
            <a:fillRect/>
          </a:stretch>
        </p:blipFill>
        <p:spPr>
          <a:xfrm>
            <a:off x="0" y="42864"/>
            <a:ext cx="9144000" cy="6815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3" descr="image preview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>
          <a:xfrm>
            <a:off x="228600" y="1143000"/>
            <a:ext cx="4114800" cy="5334000"/>
          </a:xfrm>
          <a:solidFill>
            <a:schemeClr val="accent2"/>
          </a:solidFill>
        </p:spPr>
      </p:pic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4360985" y="1295401"/>
            <a:ext cx="478301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Arial" charset="0"/>
              </a:rPr>
              <a:t> </a:t>
            </a:r>
            <a:r>
              <a:rPr lang="en-US" sz="2600" b="1" dirty="0">
                <a:latin typeface="Arial" charset="0"/>
              </a:rPr>
              <a:t>Media </a:t>
            </a:r>
            <a:r>
              <a:rPr lang="en-US" sz="2600" b="1" dirty="0" err="1">
                <a:latin typeface="Arial" charset="0"/>
              </a:rPr>
              <a:t>transmisi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kuman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patogen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tersering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di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Rumah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Sakit</a:t>
            </a:r>
            <a:r>
              <a:rPr lang="en-US" sz="2600" b="1" dirty="0">
                <a:latin typeface="Arial" charset="0"/>
              </a:rPr>
              <a:t>  (</a:t>
            </a:r>
            <a:r>
              <a:rPr lang="sv-SE" sz="2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Semmelweis,1861</a:t>
            </a:r>
            <a:r>
              <a:rPr lang="sv-SE" sz="2600" b="1" dirty="0">
                <a:solidFill>
                  <a:srgbClr val="FFCC00"/>
                </a:solidFill>
                <a:latin typeface="Arial" charset="0"/>
              </a:rPr>
              <a:t>),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v-SE" sz="2600" b="1" dirty="0">
                <a:latin typeface="Arial" charset="0"/>
              </a:rPr>
              <a:t>Penularan penyakit dari pasien ke pasien melalui tangan petugas </a:t>
            </a:r>
            <a:r>
              <a:rPr lang="sv-SE" sz="2600" b="1" dirty="0">
                <a:solidFill>
                  <a:srgbClr val="FFCC00"/>
                </a:solidFill>
                <a:latin typeface="Arial" charset="0"/>
              </a:rPr>
              <a:t> ( </a:t>
            </a:r>
            <a:r>
              <a:rPr lang="sv-SE" sz="2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Boyce dan  Larson 1995 )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v-SE" sz="2600" b="1" dirty="0">
                <a:latin typeface="Arial" charset="0"/>
              </a:rPr>
              <a:t> Kebersihan tangan baik dan benar menurunkan insiden HAIs </a:t>
            </a:r>
            <a:r>
              <a:rPr lang="sv-SE" sz="2600" b="1" dirty="0">
                <a:solidFill>
                  <a:srgbClr val="FFCC00"/>
                </a:solidFill>
                <a:latin typeface="Arial" charset="0"/>
              </a:rPr>
              <a:t>( </a:t>
            </a:r>
            <a:r>
              <a:rPr lang="sv-SE" sz="2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Boyke dan Pittet 2002 </a:t>
            </a:r>
            <a:r>
              <a:rPr lang="sv-SE" sz="2600" b="1" dirty="0">
                <a:solidFill>
                  <a:srgbClr val="FFCC00"/>
                </a:solidFill>
                <a:latin typeface="Arial" charset="0"/>
              </a:rPr>
              <a:t>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v-SE" sz="2600" b="1" dirty="0">
                <a:latin typeface="Arial" charset="0"/>
              </a:rPr>
              <a:t> Kegalalan kebersihan tangan menyebabkan multi resisten, wabah</a:t>
            </a:r>
            <a:endParaRPr lang="en-US" sz="2600" dirty="0">
              <a:latin typeface="Arial" charset="0"/>
            </a:endParaRPr>
          </a:p>
        </p:txBody>
      </p:sp>
      <p:sp>
        <p:nvSpPr>
          <p:cNvPr id="143364" name="WordArt 5"/>
          <p:cNvSpPr>
            <a:spLocks noChangeArrowheads="1" noChangeShapeType="1" noTextEdit="1"/>
          </p:cNvSpPr>
          <p:nvPr/>
        </p:nvSpPr>
        <p:spPr bwMode="auto">
          <a:xfrm>
            <a:off x="685800" y="533401"/>
            <a:ext cx="742070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KEPATUHAN KEBERSIHAN TANGAN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58" y="142876"/>
            <a:ext cx="5625611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itle 2"/>
          <p:cNvSpPr>
            <a:spLocks noGrp="1"/>
          </p:cNvSpPr>
          <p:nvPr>
            <p:ph type="title" idx="4294967295"/>
          </p:nvPr>
        </p:nvSpPr>
        <p:spPr>
          <a:xfrm>
            <a:off x="6119446" y="1787526"/>
            <a:ext cx="2813538" cy="1870075"/>
          </a:xfrm>
        </p:spPr>
        <p:txBody>
          <a:bodyPr anchor="b"/>
          <a:lstStyle/>
          <a:p>
            <a:pPr algn="ctr" eaLnBrk="1" hangingPunct="1"/>
            <a:r>
              <a:rPr lang="en-US" sz="3000" smtClean="0"/>
              <a:t>HAND RUB</a:t>
            </a:r>
            <a:br>
              <a:rPr lang="en-US" sz="3000" smtClean="0"/>
            </a:br>
            <a:r>
              <a:rPr lang="en-US" sz="3000" smtClean="0"/>
              <a:t>IS</a:t>
            </a:r>
            <a:br>
              <a:rPr lang="en-US" sz="3000" smtClean="0"/>
            </a:br>
            <a:r>
              <a:rPr lang="en-US" sz="3000" smtClean="0"/>
              <a:t>PREFERRED</a:t>
            </a:r>
            <a:endParaRPr lang="en-SG" sz="3000" smtClean="0"/>
          </a:p>
        </p:txBody>
      </p:sp>
      <p:sp>
        <p:nvSpPr>
          <p:cNvPr id="147460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553201" y="3810000"/>
            <a:ext cx="1786304" cy="2209800"/>
          </a:xfrm>
        </p:spPr>
        <p:txBody>
          <a:bodyPr/>
          <a:lstStyle/>
          <a:p>
            <a:pPr marL="0" indent="0" algn="ctr" eaLnBrk="1" hangingPunct="1">
              <a:spcBef>
                <a:spcPts val="400"/>
              </a:spcBef>
              <a:spcAft>
                <a:spcPts val="1000"/>
              </a:spcAft>
              <a:buFontTx/>
              <a:buNone/>
            </a:pPr>
            <a:r>
              <a:rPr lang="en-US" sz="2800" smtClean="0">
                <a:latin typeface="Arial" pitchFamily="34" charset="0"/>
              </a:rPr>
              <a:t>It only takes 20 – 30 sec to do it!</a:t>
            </a:r>
            <a:endParaRPr lang="en-SG" sz="28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 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2910" y="1285860"/>
            <a:ext cx="8043890" cy="55721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id-ID" sz="3200" cap="all" dirty="0" smtClean="0">
                <a:latin typeface="Arial" pitchFamily="34" charset="0"/>
                <a:cs typeface="Arial" pitchFamily="34" charset="0"/>
              </a:rPr>
              <a:t>LINEN DI RUMAH SAKIT SANGAT DIBUTUHKAN UNTUK MENUNJANG PELAYANAN YANG BERKUALITAS</a:t>
            </a:r>
          </a:p>
          <a:p>
            <a:pPr>
              <a:lnSpc>
                <a:spcPct val="120000"/>
              </a:lnSpc>
            </a:pPr>
            <a:r>
              <a:rPr lang="id-ID" sz="3200" cap="all" dirty="0" smtClean="0">
                <a:latin typeface="Arial" pitchFamily="34" charset="0"/>
                <a:cs typeface="Arial" pitchFamily="34" charset="0"/>
              </a:rPr>
              <a:t> LINEN DI RUMAH  SAKIT BERISIKO UNTUK MENULARKAN  PENYAKIT  BAIK TERHADAP PASIEN, PETUGAS DAN PENGUNJUNG RS  SEHINGGA PERLU DIKELOLA DENGAN BAIK . </a:t>
            </a:r>
          </a:p>
          <a:p>
            <a:pPr>
              <a:lnSpc>
                <a:spcPct val="120000"/>
              </a:lnSpc>
            </a:pPr>
            <a:r>
              <a:rPr lang="id-ID" sz="3200" cap="all" dirty="0" smtClean="0">
                <a:latin typeface="Arial" pitchFamily="34" charset="0"/>
                <a:cs typeface="Arial" pitchFamily="34" charset="0"/>
              </a:rPr>
              <a:t>manajemen laundry dan linen yang  BAIK DAN tepat dapat menghasilkan penurunan kontaminasi dari linen KOTOR dan risiko infeksi bagi  PASIEN DAN PETUGAS  akibat laundry dan linen yang kotor.</a:t>
            </a:r>
          </a:p>
          <a:p>
            <a:pPr>
              <a:lnSpc>
                <a:spcPct val="120000"/>
              </a:lnSpc>
            </a:pPr>
            <a:r>
              <a:rPr lang="id-ID" sz="3200" cap="all" dirty="0" smtClean="0">
                <a:latin typeface="Arial" pitchFamily="34" charset="0"/>
                <a:cs typeface="Arial" pitchFamily="34" charset="0"/>
              </a:rPr>
              <a:t>TENAGA LAUNDRY  HARUS DILAKUKAN  PEMERIKSAAN KESEHATAN  SECARA RUTIN DAN DILAKUKAN EDUKASI TENTANG TINDAKAN PENCEGAHAN TERHADAP  TERTULARNYA PENYAKIT .   </a:t>
            </a:r>
          </a:p>
          <a:p>
            <a:pPr>
              <a:lnSpc>
                <a:spcPct val="120000"/>
              </a:lnSpc>
            </a:pPr>
            <a:r>
              <a:rPr lang="id-ID" sz="3200" cap="all" dirty="0" smtClean="0">
                <a:latin typeface="Arial" pitchFamily="34" charset="0"/>
                <a:cs typeface="Arial" pitchFamily="34" charset="0"/>
              </a:rPr>
              <a:t>DIVISI LAUNDRY  MERUPAKAN UNIT YANG PENTING DALAM MENUNJANG PELAYANAN RUMAH SAKIT  BERMUTU</a:t>
            </a: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 descr="Penguins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WordArt 4"/>
          <p:cNvSpPr>
            <a:spLocks noChangeArrowheads="1" noChangeShapeType="1" noTextEdit="1"/>
          </p:cNvSpPr>
          <p:nvPr/>
        </p:nvSpPr>
        <p:spPr bwMode="auto">
          <a:xfrm>
            <a:off x="1143000" y="3810000"/>
            <a:ext cx="60198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Pustaka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Kemenkes, Panduan Pengelolaan Linen di rumah sakit, 2012</a:t>
            </a:r>
          </a:p>
          <a:p>
            <a:r>
              <a:rPr lang="id-ID" sz="2800" dirty="0" smtClean="0">
                <a:solidFill>
                  <a:srgbClr val="FFFFFF"/>
                </a:solidFill>
                <a:latin typeface="Arial"/>
                <a:cs typeface="Arial"/>
              </a:rPr>
              <a:t>Komisi Akreditasi RS, standar Akreditasi RS,2011</a:t>
            </a:r>
          </a:p>
          <a:p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Shofari, Bambang , M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tik R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2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200" spc="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200" dirty="0" smtClean="0">
                <a:solidFill>
                  <a:srgbClr val="FFFFFF"/>
                </a:solidFill>
                <a:latin typeface="Arial"/>
                <a:cs typeface="Arial"/>
              </a:rPr>
              <a:t>it, 2012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mutu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penunjang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 non 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medi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DIANTARANYA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pengelolaan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linen 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DAN LAUNDRY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Linen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disetiap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ruangan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nya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bervariasi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kondisinya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Kualitas pelayanan linen  juga sebagai upaya menjaga kenyamanan pasien dan citra rumah sakit  </a:t>
            </a:r>
          </a:p>
          <a:p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Instalasi Laundry  adalah </a:t>
            </a:r>
            <a:r>
              <a:rPr lang="fi-FI" sz="2000" cap="all" dirty="0" smtClean="0">
                <a:latin typeface="Arial" pitchFamily="34" charset="0"/>
                <a:cs typeface="Arial" pitchFamily="34" charset="0"/>
              </a:rPr>
              <a:t>Fasilitas untuk melakukan pencucian linen rumah sakit.</a:t>
            </a:r>
            <a:endParaRPr lang="id-ID" sz="2000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Laundry RS adalah tempat pencucian linen yang dilengkapi dengan sarana penunjangnya berupa mesin cuci, alat dan desinfektan, mesin uap (;</a:t>
            </a:r>
            <a:r>
              <a:rPr lang="id-ID" sz="2000" i="1" cap="all" dirty="0" smtClean="0">
                <a:latin typeface="Arial" pitchFamily="34" charset="0"/>
                <a:cs typeface="Arial" pitchFamily="34" charset="0"/>
              </a:rPr>
              <a:t>steam boiler), pengering, meja, dan mesin setrika. </a:t>
            </a:r>
          </a:p>
          <a:p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Lingkup pelayanan laundry </a:t>
            </a:r>
            <a:r>
              <a:rPr lang="id-ID" sz="2000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pengumpulan, penerimaan, pencucian,pengeringan, penyeterikaan, pelipatan, penyimpanan, pendistribusian , pengangkutan</a:t>
            </a:r>
          </a:p>
          <a:p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000" cap="all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66FF66"/>
                </a:solidFill>
              </a:rPr>
              <a:t>PENDAHULUAN </a:t>
            </a:r>
            <a:br>
              <a:rPr lang="id-ID" dirty="0" smtClean="0">
                <a:solidFill>
                  <a:srgbClr val="66FF66"/>
                </a:solidFill>
              </a:rPr>
            </a:br>
            <a:endParaRPr lang="id-ID" dirty="0">
              <a:solidFill>
                <a:srgbClr val="66FF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858280" cy="6715148"/>
          </a:xfrm>
          <a:solidFill>
            <a:schemeClr val="bg1"/>
          </a:solidFill>
          <a:ln>
            <a:solidFill>
              <a:srgbClr val="66FF66"/>
            </a:solidFill>
          </a:ln>
        </p:spPr>
        <p:txBody>
          <a:bodyPr>
            <a:noAutofit/>
          </a:bodyPr>
          <a:lstStyle/>
          <a:p>
            <a:pPr marL="411480" lvl="1" indent="-34290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Linen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kotor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cap="all" dirty="0" smtClean="0">
                <a:latin typeface="Arial" pitchFamily="34" charset="0"/>
                <a:cs typeface="Arial" pitchFamily="34" charset="0"/>
              </a:rPr>
              <a:t> dikelompokan  </a:t>
            </a:r>
            <a:r>
              <a:rPr lang="id-ID" sz="2400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400" cap="all" dirty="0" smtClean="0">
                <a:latin typeface="Arial" pitchFamily="34" charset="0"/>
                <a:cs typeface="Arial" pitchFamily="34" charset="0"/>
              </a:rPr>
              <a:t>TIDAK TERINFEKSI DAN 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terinfeks</a:t>
            </a:r>
            <a:r>
              <a:rPr lang="id-ID" sz="2400" cap="all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marL="411480" lvl="1" indent="-34290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d-ID" sz="2400" cap="all" dirty="0" smtClean="0">
                <a:latin typeface="Arial" pitchFamily="34" charset="0"/>
                <a:cs typeface="Arial" pitchFamily="34" charset="0"/>
              </a:rPr>
              <a:t>Linen terinfeksi 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linen yang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terkontaminasi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cairan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feses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TB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paru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salmonella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shigella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sekresi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ekskresi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), HBV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HIV (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noda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cap="all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(SARS) </a:t>
            </a:r>
            <a:endParaRPr lang="id-ID" sz="2400" cap="all" dirty="0" smtClean="0">
              <a:latin typeface="Arial" pitchFamily="34" charset="0"/>
              <a:cs typeface="Arial" pitchFamily="34" charset="0"/>
            </a:endParaRPr>
          </a:p>
          <a:p>
            <a:pPr marL="411480" lvl="1" indent="-34290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d-ID" sz="2400" cap="all" dirty="0" smtClean="0">
                <a:latin typeface="Arial" pitchFamily="34" charset="0"/>
                <a:cs typeface="Arial" pitchFamily="34" charset="0"/>
              </a:rPr>
              <a:t>RISIKO INFEKSI BISA TERJADI PADA  PASIEN, PETUGAS, PENGUNJUNG DAN MASY. LAINNYA.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2400" cap="all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id-ID" sz="2400" cap="all" dirty="0" smtClean="0">
                <a:latin typeface="Arial" pitchFamily="34" charset="0"/>
                <a:cs typeface="Arial" pitchFamily="34" charset="0"/>
              </a:rPr>
              <a:t>PENCEGAHAN DAN PENGENDALIAN INFEKSI  MERUPAKAN UPAYA  MENCEGAH  DAN MENGENDALIKAN  INFEKSI YANG TERJADI  DI RUMAH SAKIT DAN FASILITAS KESEHATAN LAINNYA</a:t>
            </a:r>
            <a:endParaRPr lang="id-ID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>
            <a:normAutofit fontScale="90000"/>
          </a:bodyPr>
          <a:lstStyle/>
          <a:p>
            <a:r>
              <a:rPr lang="id-ID" sz="3200" cap="all" dirty="0" smtClean="0">
                <a:solidFill>
                  <a:srgbClr val="FFFF00"/>
                </a:solidFill>
              </a:rPr>
              <a:t>Monitoring Manajemen laundry dan linen ( standar Akreditasi  (2012) PPI 7.1)</a:t>
            </a:r>
            <a:endParaRPr lang="id-ID" sz="3200" cap="al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428736"/>
            <a:ext cx="8858280" cy="5214974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d-ID" dirty="0" smtClean="0"/>
              <a:t>Rumah sakit menurunkan risiko infeksi dengan menjamin pembersihan peralatan dan sterilisasi yang memadai  serta  </a:t>
            </a:r>
            <a:r>
              <a:rPr lang="id-ID" b="1" dirty="0" smtClean="0">
                <a:solidFill>
                  <a:srgbClr val="66FF66"/>
                </a:solidFill>
              </a:rPr>
              <a:t>manajemen laundry dan linen yang benar.</a:t>
            </a:r>
          </a:p>
          <a:p>
            <a:r>
              <a:rPr lang="id-ID" dirty="0" smtClean="0"/>
              <a:t>Risiko infeksi dapat diminimalisasi dengan proses-proses pembersihan, disinfeksi, dan sterilisasi yang benar, sama dimanapun dilaksanakan di rumah sakit </a:t>
            </a:r>
            <a:r>
              <a:rPr lang="id-ID" b="1" dirty="0" smtClean="0"/>
              <a:t>.................... </a:t>
            </a:r>
            <a:r>
              <a:rPr lang="id-ID" b="1" dirty="0" smtClean="0">
                <a:solidFill>
                  <a:srgbClr val="66FF66"/>
                </a:solidFill>
              </a:rPr>
              <a:t>Juga manajemen laundry dan linen yang tepat dapat menghasilkan penurunan kontaminasi dari linen bersih dan risiko infeksi bagi staf akibat laundry dan linen yang kotor</a:t>
            </a:r>
            <a:r>
              <a:rPr lang="id-ID" b="1" dirty="0" smtClean="0"/>
              <a:t>.</a:t>
            </a:r>
            <a:endParaRPr lang="id-ID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PENGELOLAAN LINEN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8043890" cy="5069700"/>
          </a:xfrm>
        </p:spPr>
        <p:txBody>
          <a:bodyPr>
            <a:normAutofit fontScale="92500"/>
          </a:bodyPr>
          <a:lstStyle/>
          <a:p>
            <a:pPr marL="337820" marR="172085" indent="-325120">
              <a:lnSpc>
                <a:spcPts val="3279"/>
              </a:lnSpc>
              <a:spcBef>
                <a:spcPts val="120"/>
              </a:spcBef>
              <a:buClr>
                <a:srgbClr val="98FF66"/>
              </a:buClr>
              <a:buSzPct val="101666"/>
              <a:tabLst>
                <a:tab pos="337820" algn="l"/>
              </a:tabLst>
            </a:pP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cana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ncu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nya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tuk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lay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nan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asien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eperlu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050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etugas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suai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ngan</a:t>
            </a:r>
            <a:r>
              <a:rPr lang="id-ID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3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ung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id-ID" dirty="0" smtClean="0">
              <a:latin typeface="Arial"/>
              <a:cs typeface="Arial"/>
            </a:endParaRPr>
          </a:p>
          <a:p>
            <a:pPr marL="337820" indent="-325120">
              <a:spcBef>
                <a:spcPts val="325"/>
              </a:spcBef>
              <a:buClr>
                <a:srgbClr val="98FF66"/>
              </a:buClr>
              <a:tabLst>
                <a:tab pos="337820" algn="l"/>
              </a:tabLst>
            </a:pPr>
            <a:r>
              <a:rPr lang="id-ID" sz="3050" spc="-2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erb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ikan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bahan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inen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sak</a:t>
            </a:r>
            <a:endParaRPr lang="id-ID" sz="3050" dirty="0" smtClean="0">
              <a:latin typeface="Arial"/>
              <a:cs typeface="Arial"/>
            </a:endParaRPr>
          </a:p>
          <a:p>
            <a:pPr marL="337820" indent="-325120">
              <a:spcBef>
                <a:spcPts val="380"/>
              </a:spcBef>
              <a:buClr>
                <a:srgbClr val="98FF66"/>
              </a:buClr>
              <a:tabLst>
                <a:tab pos="337820" algn="l"/>
              </a:tabLst>
            </a:pPr>
            <a:r>
              <a:rPr lang="id-ID" sz="3050" spc="-2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z="305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ribu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05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nen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pek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rjaan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aundry</a:t>
            </a:r>
            <a:endParaRPr lang="id-ID" sz="3050" dirty="0" smtClean="0">
              <a:latin typeface="Arial"/>
              <a:cs typeface="Arial"/>
            </a:endParaRPr>
          </a:p>
          <a:p>
            <a:pPr marL="337820" indent="-325120">
              <a:spcBef>
                <a:spcPts val="380"/>
              </a:spcBef>
              <a:buClr>
                <a:srgbClr val="98FF66"/>
              </a:buClr>
              <a:buSzPct val="101666"/>
              <a:tabLst>
                <a:tab pos="337820" algn="l"/>
              </a:tabLst>
            </a:pP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3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lang="id-ID" dirty="0" smtClean="0">
              <a:latin typeface="Arial"/>
              <a:cs typeface="Arial"/>
            </a:endParaRPr>
          </a:p>
          <a:p>
            <a:pPr marL="337820" indent="-325120">
              <a:spcBef>
                <a:spcPts val="370"/>
              </a:spcBef>
              <a:buClr>
                <a:srgbClr val="98FF66"/>
              </a:buClr>
              <a:buSzPct val="101666"/>
              <a:tabLst>
                <a:tab pos="337820" algn="l"/>
              </a:tabLst>
            </a:pP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nggu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pc="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nen</a:t>
            </a:r>
            <a:endParaRPr lang="id-ID" dirty="0" smtClean="0">
              <a:latin typeface="Arial"/>
              <a:cs typeface="Arial"/>
            </a:endParaRPr>
          </a:p>
          <a:p>
            <a:pPr marL="337820" indent="-325120">
              <a:spcBef>
                <a:spcPts val="380"/>
              </a:spcBef>
              <a:buClr>
                <a:srgbClr val="98FF66"/>
              </a:buClr>
              <a:buSzPct val="101666"/>
              <a:tabLst>
                <a:tab pos="337820" algn="l"/>
              </a:tabLst>
            </a:pP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2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asan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0" dirty="0" smtClean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 li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aun</a:t>
            </a:r>
            <a:r>
              <a:rPr lang="id-ID" spc="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id-ID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d-ID" spc="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lang="id-ID" dirty="0" smtClean="0">
              <a:latin typeface="Arial"/>
              <a:cs typeface="Arial"/>
            </a:endParaRPr>
          </a:p>
          <a:p>
            <a:pPr marL="337820" indent="-325120">
              <a:spcBef>
                <a:spcPts val="380"/>
              </a:spcBef>
              <a:buClr>
                <a:srgbClr val="98FF66"/>
              </a:buClr>
              <a:tabLst>
                <a:tab pos="337820" algn="l"/>
              </a:tabLst>
            </a:pPr>
            <a:r>
              <a:rPr lang="id-ID" sz="3050" spc="-2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poran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egia</a:t>
            </a:r>
            <a:r>
              <a:rPr lang="id-ID" sz="305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id-ID" sz="30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stock</a:t>
            </a:r>
            <a:r>
              <a:rPr lang="id-ID" sz="30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opn</a:t>
            </a:r>
            <a:r>
              <a:rPr lang="id-ID" sz="305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d-ID" sz="3050" spc="-3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id-ID" sz="305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id-ID" sz="3050" dirty="0" smtClean="0">
              <a:latin typeface="Arial"/>
              <a:cs typeface="Arial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LINEN DI RUMAH SAKIT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074348" cy="550070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laken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laken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Perlak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Sarung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bantal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Sarung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guling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Selimut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Alas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kasur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Bed cover.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Tirai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korden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penyekat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Kelambu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Taplak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Schort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286280" cy="55721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id-ID" sz="2200" dirty="0" smtClean="0"/>
              <a:t>      14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Celemek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topi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lap.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Baju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16.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Baju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17.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penutup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tabung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gas,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troli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18.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Macam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macam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doek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19.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Popok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baju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bedong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gurita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20.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laken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21.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Kelambu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22.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Laken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23.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Selimut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bayi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24. Masker.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25.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Washalp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26.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Handuk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27. Linen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endParaRPr lang="id-ID" sz="2200" dirty="0" smtClean="0"/>
          </a:p>
          <a:p>
            <a:endParaRPr lang="id-ID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Bahan</a:t>
            </a:r>
            <a:r>
              <a:rPr lang="en-US" b="1" dirty="0" smtClean="0"/>
              <a:t> Linen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8641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linen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Katun</a:t>
            </a:r>
            <a:r>
              <a:rPr lang="en-US" dirty="0" smtClean="0"/>
              <a:t> 100%.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smtClean="0">
                <a:solidFill>
                  <a:srgbClr val="FFFF00"/>
                </a:solidFill>
              </a:rPr>
              <a:t>Wool.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65% </a:t>
            </a:r>
            <a:r>
              <a:rPr lang="en-US" dirty="0" err="1" smtClean="0"/>
              <a:t>aconilic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35% wool.</a:t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smtClean="0">
                <a:solidFill>
                  <a:srgbClr val="FFFF00"/>
                </a:solidFill>
              </a:rPr>
              <a:t>Silk.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Blacu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6. Flannel.</a:t>
            </a:r>
            <a:br>
              <a:rPr lang="en-US" dirty="0" smtClean="0"/>
            </a:br>
            <a:r>
              <a:rPr lang="en-US" dirty="0" smtClean="0"/>
              <a:t>7. Tetra.</a:t>
            </a:r>
            <a:br>
              <a:rPr lang="en-US" dirty="0" smtClean="0"/>
            </a:br>
            <a:r>
              <a:rPr lang="en-US" dirty="0" smtClean="0"/>
              <a:t>8. CVC 50% – 50%.</a:t>
            </a:r>
            <a:br>
              <a:rPr lang="en-US" dirty="0" smtClean="0"/>
            </a:br>
            <a:r>
              <a:rPr lang="en-US" dirty="0" smtClean="0"/>
              <a:t>9. Polyester 100%.</a:t>
            </a:r>
            <a:br>
              <a:rPr lang="en-US" dirty="0" smtClean="0"/>
            </a:br>
            <a:r>
              <a:rPr lang="en-US" dirty="0" smtClean="0"/>
              <a:t>10. Twill </a:t>
            </a:r>
            <a:r>
              <a:rPr lang="en-US" dirty="0" err="1" smtClean="0"/>
              <a:t>atau</a:t>
            </a:r>
            <a:r>
              <a:rPr lang="en-US" dirty="0" smtClean="0"/>
              <a:t> drill.</a:t>
            </a:r>
            <a:endParaRPr lang="id-ID" dirty="0" smtClean="0"/>
          </a:p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linen 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560</TotalTime>
  <Words>1706</Words>
  <Application>Microsoft Office PowerPoint</Application>
  <PresentationFormat>On-screen Show (4:3)</PresentationFormat>
  <Paragraphs>273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MANAJEMEN LAUNDRY DALAM MENUNJANG  OPERASIONAL RUMAH SAKIT</vt:lpstr>
      <vt:lpstr>TOPIK BAHASAN</vt:lpstr>
      <vt:lpstr>Slide 3</vt:lpstr>
      <vt:lpstr>PENDAHULUAN  </vt:lpstr>
      <vt:lpstr>Slide 5</vt:lpstr>
      <vt:lpstr>Monitoring Manajemen laundry dan linen ( standar Akreditasi  (2012) PPI 7.1)</vt:lpstr>
      <vt:lpstr>PENGELOLAAN LINEN</vt:lpstr>
      <vt:lpstr>JENIS LINEN DI RUMAH SAKIT</vt:lpstr>
      <vt:lpstr>Bahan Linen</vt:lpstr>
      <vt:lpstr>JENIS DAN SPESIFIKASI</vt:lpstr>
      <vt:lpstr>1 PAR STOCK 1 TT DEWASA</vt:lpstr>
      <vt:lpstr>Ratio TT dan Par linen</vt:lpstr>
      <vt:lpstr>KEBUTUHAN PERLENGKAPAN LINEN</vt:lpstr>
      <vt:lpstr>Pengelolaan Linen</vt:lpstr>
      <vt:lpstr>PROSEDUR PENGELOLAAN LINEN</vt:lpstr>
      <vt:lpstr>UKURAN KINERJA </vt:lpstr>
      <vt:lpstr>FAKTOR YANG MEMPENGARUHI PERENCANAAN LINEN</vt:lpstr>
      <vt:lpstr>PRINSIP PENGELOLAAN LINEN DI RS</vt:lpstr>
      <vt:lpstr>Slide 19</vt:lpstr>
      <vt:lpstr>Prosedur untuk linen kotor infeksius:</vt:lpstr>
      <vt:lpstr>Prosedur untuk linen kotor tidak infeksius :</vt:lpstr>
      <vt:lpstr>TRANSPORTASI</vt:lpstr>
      <vt:lpstr>PENGELOLAAN LAUNDRY</vt:lpstr>
      <vt:lpstr>Dasar Pengelolaan laundry</vt:lpstr>
      <vt:lpstr>Dasar Pengelolaan laundry 2</vt:lpstr>
      <vt:lpstr>Slide 26</vt:lpstr>
      <vt:lpstr>Slide 27</vt:lpstr>
      <vt:lpstr>KESEHATAN DAN KESELAMATAN KERJA</vt:lpstr>
      <vt:lpstr>Tenaga Laundry</vt:lpstr>
      <vt:lpstr>Alat pelindung diri petugas laundry:</vt:lpstr>
      <vt:lpstr>Slide 31</vt:lpstr>
      <vt:lpstr>Slide 32</vt:lpstr>
      <vt:lpstr>HAND RUB IS PREFERRED</vt:lpstr>
      <vt:lpstr>KESIMPULAN </vt:lpstr>
      <vt:lpstr>Slide 35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PENTINGNYA DIVISI LAUNDRY DALAM MENUNJANG  OPERASIONAL RUMAH SAKIT</dc:title>
  <dc:creator>RORO</dc:creator>
  <cp:lastModifiedBy>Class</cp:lastModifiedBy>
  <cp:revision>20</cp:revision>
  <dcterms:created xsi:type="dcterms:W3CDTF">2016-04-04T12:27:25Z</dcterms:created>
  <dcterms:modified xsi:type="dcterms:W3CDTF">2016-05-13T08:43:20Z</dcterms:modified>
</cp:coreProperties>
</file>