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5" r:id="rId8"/>
    <p:sldId id="264" r:id="rId9"/>
    <p:sldId id="261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DE183-2956-4DFE-A743-6848EAC4414D}" type="datetimeFigureOut">
              <a:rPr lang="id-ID" smtClean="0"/>
              <a:pPr/>
              <a:t>02/04/2016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BF46C0-2C28-44F1-AAD0-C25F179DF6E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DE183-2956-4DFE-A743-6848EAC4414D}" type="datetimeFigureOut">
              <a:rPr lang="id-ID" smtClean="0"/>
              <a:pPr/>
              <a:t>02/04/2016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BF46C0-2C28-44F1-AAD0-C25F179DF6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DE183-2956-4DFE-A743-6848EAC4414D}" type="datetimeFigureOut">
              <a:rPr lang="id-ID" smtClean="0"/>
              <a:pPr/>
              <a:t>02/04/2016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BF46C0-2C28-44F1-AAD0-C25F179DF6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DE183-2956-4DFE-A743-6848EAC4414D}" type="datetimeFigureOut">
              <a:rPr lang="id-ID" smtClean="0"/>
              <a:pPr/>
              <a:t>02/04/2016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BF46C0-2C28-44F1-AAD0-C25F179DF6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DE183-2956-4DFE-A743-6848EAC4414D}" type="datetimeFigureOut">
              <a:rPr lang="id-ID" smtClean="0"/>
              <a:pPr/>
              <a:t>02/04/2016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BF46C0-2C28-44F1-AAD0-C25F179DF6E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DE183-2956-4DFE-A743-6848EAC4414D}" type="datetimeFigureOut">
              <a:rPr lang="id-ID" smtClean="0"/>
              <a:pPr/>
              <a:t>02/04/2016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BF46C0-2C28-44F1-AAD0-C25F179DF6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DE183-2956-4DFE-A743-6848EAC4414D}" type="datetimeFigureOut">
              <a:rPr lang="id-ID" smtClean="0"/>
              <a:pPr/>
              <a:t>02/04/2016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BF46C0-2C28-44F1-AAD0-C25F179DF6E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DE183-2956-4DFE-A743-6848EAC4414D}" type="datetimeFigureOut">
              <a:rPr lang="id-ID" smtClean="0"/>
              <a:pPr/>
              <a:t>02/04/2016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BF46C0-2C28-44F1-AAD0-C25F179DF6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DE183-2956-4DFE-A743-6848EAC4414D}" type="datetimeFigureOut">
              <a:rPr lang="id-ID" smtClean="0"/>
              <a:pPr/>
              <a:t>02/04/2016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BF46C0-2C28-44F1-AAD0-C25F179DF6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DE183-2956-4DFE-A743-6848EAC4414D}" type="datetimeFigureOut">
              <a:rPr lang="id-ID" smtClean="0"/>
              <a:pPr/>
              <a:t>02/04/2016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BF46C0-2C28-44F1-AAD0-C25F179DF6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6BDE183-2956-4DFE-A743-6848EAC4414D}" type="datetimeFigureOut">
              <a:rPr lang="id-ID" smtClean="0"/>
              <a:pPr/>
              <a:t>02/04/2016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4BF46C0-2C28-44F1-AAD0-C25F179DF6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6BDE183-2956-4DFE-A743-6848EAC4414D}" type="datetimeFigureOut">
              <a:rPr lang="id-ID" smtClean="0"/>
              <a:pPr/>
              <a:t>02/04/2016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4BF46C0-2C28-44F1-AAD0-C25F179DF6E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1975104"/>
          </a:xfrm>
        </p:spPr>
        <p:txBody>
          <a:bodyPr/>
          <a:lstStyle/>
          <a:p>
            <a:pPr algn="r"/>
            <a:r>
              <a:rPr lang="id-ID" dirty="0" smtClean="0"/>
              <a:t>PELAYANAN ADMINISTRASI DAN MANAJEMEN RUMAH SAKIT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852478"/>
          </a:xfrm>
        </p:spPr>
        <p:txBody>
          <a:bodyPr/>
          <a:lstStyle/>
          <a:p>
            <a:pPr algn="ctr"/>
            <a:r>
              <a:rPr lang="id-ID" dirty="0" smtClean="0"/>
              <a:t>ROKIAH KUSUMAPRADJA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PENGELOLAAN SDM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8707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KUALIFIKASI DAN PENDIDIKAN STAF :</a:t>
            </a:r>
          </a:p>
          <a:p>
            <a:pPr marL="582930" indent="-514350">
              <a:buFont typeface="+mj-lt"/>
              <a:buAutoNum type="arabicPeriod"/>
            </a:pPr>
            <a:r>
              <a:rPr lang="en-US" b="1" dirty="0" err="1" smtClean="0"/>
              <a:t>Perencanaan</a:t>
            </a:r>
            <a:endParaRPr lang="en-US" b="1" dirty="0" smtClean="0"/>
          </a:p>
          <a:p>
            <a:pPr marL="582930" indent="-514350">
              <a:buFont typeface="+mj-lt"/>
              <a:buAutoNum type="arabicPeriod"/>
            </a:pPr>
            <a:r>
              <a:rPr lang="en-US" b="1" dirty="0" err="1" smtClean="0"/>
              <a:t>Orientasi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Pendidikan</a:t>
            </a:r>
            <a:endParaRPr lang="en-US" b="1" dirty="0" smtClean="0"/>
          </a:p>
          <a:p>
            <a:pPr marL="582930" indent="-514350">
              <a:buFont typeface="+mj-lt"/>
              <a:buAutoNum type="arabicPeriod"/>
            </a:pPr>
            <a:r>
              <a:rPr lang="nl-NL" b="1" dirty="0" smtClean="0"/>
              <a:t>Staf Medis (Menentukan keanggotaan staf </a:t>
            </a:r>
            <a:r>
              <a:rPr lang="en-US" b="1" dirty="0" err="1" smtClean="0"/>
              <a:t>medis</a:t>
            </a:r>
            <a:r>
              <a:rPr lang="en-US" b="1" dirty="0" smtClean="0"/>
              <a:t> )</a:t>
            </a:r>
          </a:p>
          <a:p>
            <a:pPr marL="582930" indent="-514350">
              <a:buFont typeface="+mj-lt"/>
              <a:buAutoNum type="arabicPeriod"/>
            </a:pPr>
            <a:r>
              <a:rPr lang="en-US" b="1" dirty="0" err="1" smtClean="0"/>
              <a:t>Staf</a:t>
            </a:r>
            <a:r>
              <a:rPr lang="en-US" b="1" dirty="0" smtClean="0"/>
              <a:t> </a:t>
            </a:r>
            <a:r>
              <a:rPr lang="en-US" b="1" dirty="0" err="1" smtClean="0"/>
              <a:t>Medis</a:t>
            </a:r>
            <a:r>
              <a:rPr lang="en-US" b="1" dirty="0" smtClean="0"/>
              <a:t> (</a:t>
            </a:r>
            <a:r>
              <a:rPr lang="en-US" b="1" dirty="0" err="1" smtClean="0"/>
              <a:t>Penetapan</a:t>
            </a:r>
            <a:r>
              <a:rPr lang="en-US" b="1" dirty="0" smtClean="0"/>
              <a:t> </a:t>
            </a:r>
            <a:r>
              <a:rPr lang="en-US" b="1" dirty="0" err="1" smtClean="0"/>
              <a:t>kewenangan</a:t>
            </a:r>
            <a:r>
              <a:rPr lang="en-US" b="1" dirty="0" smtClean="0"/>
              <a:t> </a:t>
            </a:r>
            <a:r>
              <a:rPr lang="en-US" b="1" dirty="0" err="1" smtClean="0"/>
              <a:t>klinik</a:t>
            </a:r>
            <a:r>
              <a:rPr lang="en-US" b="1" dirty="0" smtClean="0"/>
              <a:t>)</a:t>
            </a:r>
          </a:p>
          <a:p>
            <a:pPr marL="582930" indent="-514350">
              <a:buFont typeface="+mj-lt"/>
              <a:buAutoNum type="arabicPeriod"/>
            </a:pPr>
            <a:r>
              <a:rPr lang="nl-NL" b="1" dirty="0" smtClean="0"/>
              <a:t>Staf Medis (Monitoring dan Evaluasi Anggota</a:t>
            </a:r>
            <a:r>
              <a:rPr lang="en-US" b="1" dirty="0" err="1" smtClean="0"/>
              <a:t>staf</a:t>
            </a:r>
            <a:r>
              <a:rPr lang="en-US" b="1" dirty="0" smtClean="0"/>
              <a:t> </a:t>
            </a:r>
            <a:r>
              <a:rPr lang="en-US" b="1" dirty="0" err="1" smtClean="0"/>
              <a:t>medis</a:t>
            </a:r>
            <a:r>
              <a:rPr lang="en-US" b="1" dirty="0" smtClean="0"/>
              <a:t> )</a:t>
            </a:r>
          </a:p>
          <a:p>
            <a:pPr marL="582930" indent="-514350">
              <a:buFont typeface="+mj-lt"/>
              <a:buAutoNum type="arabicPeriod"/>
            </a:pPr>
            <a:r>
              <a:rPr lang="en-US" b="1" dirty="0" err="1" smtClean="0"/>
              <a:t>Tenaga</a:t>
            </a:r>
            <a:r>
              <a:rPr lang="en-US" b="1" dirty="0" smtClean="0"/>
              <a:t> </a:t>
            </a:r>
            <a:r>
              <a:rPr lang="en-US" b="1" dirty="0" err="1" smtClean="0"/>
              <a:t>Keperawatan</a:t>
            </a:r>
            <a:endParaRPr lang="en-US" b="1" dirty="0" smtClean="0"/>
          </a:p>
          <a:p>
            <a:pPr marL="582930" indent="-514350">
              <a:buFont typeface="+mj-lt"/>
              <a:buAutoNum type="arabicPeriod"/>
            </a:pPr>
            <a:r>
              <a:rPr lang="en-US" b="1" dirty="0" err="1" smtClean="0"/>
              <a:t>Tenaga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Profesional</a:t>
            </a:r>
            <a:r>
              <a:rPr lang="en-US" b="1" dirty="0" smtClean="0"/>
              <a:t> </a:t>
            </a:r>
            <a:r>
              <a:rPr lang="en-US" b="1" dirty="0" err="1" smtClean="0"/>
              <a:t>Lainnya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REGULASI  RUMAH SAKIT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86808" cy="5643578"/>
          </a:xfrm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en-US" sz="2000" b="1" dirty="0" smtClean="0"/>
              <a:t>SOTK</a:t>
            </a:r>
          </a:p>
          <a:p>
            <a:r>
              <a:rPr lang="en-US" sz="2000" b="1" dirty="0" smtClean="0"/>
              <a:t>Hospital Bylaws:</a:t>
            </a:r>
          </a:p>
          <a:p>
            <a:r>
              <a:rPr lang="en-US" sz="2000" b="1" dirty="0" smtClean="0"/>
              <a:t>Corporate Bylaws</a:t>
            </a:r>
          </a:p>
          <a:p>
            <a:r>
              <a:rPr lang="en-US" sz="2000" b="1" dirty="0" smtClean="0"/>
              <a:t>Medical Staff Bylaws</a:t>
            </a:r>
          </a:p>
          <a:p>
            <a:r>
              <a:rPr lang="en-US" sz="2000" b="1" dirty="0" err="1" smtClean="0"/>
              <a:t>Perencanaan</a:t>
            </a:r>
            <a:r>
              <a:rPr lang="en-US" sz="2000" b="1" dirty="0" smtClean="0"/>
              <a:t> RS: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b="1" dirty="0" err="1" smtClean="0"/>
              <a:t>Rencana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strategis</a:t>
            </a:r>
            <a:endParaRPr lang="en-US" sz="2000" b="1" dirty="0" smtClean="0"/>
          </a:p>
          <a:p>
            <a:pPr lvl="1"/>
            <a:r>
              <a:rPr lang="en-US" sz="2000" dirty="0" smtClean="0"/>
              <a:t> </a:t>
            </a:r>
            <a:r>
              <a:rPr lang="en-US" sz="2000" b="1" dirty="0" err="1" smtClean="0"/>
              <a:t>Rencana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Kerja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Anggaran</a:t>
            </a:r>
            <a:endParaRPr lang="en-US" sz="2000" b="1" dirty="0" smtClean="0"/>
          </a:p>
          <a:p>
            <a:pPr lvl="1"/>
            <a:r>
              <a:rPr lang="en-US" sz="2000" b="1" dirty="0" smtClean="0"/>
              <a:t>Program RS</a:t>
            </a:r>
          </a:p>
          <a:p>
            <a:r>
              <a:rPr lang="en-US" sz="2000" b="1" dirty="0" err="1" smtClean="0"/>
              <a:t>Pedoman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Manajemen</a:t>
            </a:r>
            <a:r>
              <a:rPr lang="en-US" sz="2000" b="1" dirty="0" smtClean="0"/>
              <a:t> SDM</a:t>
            </a:r>
          </a:p>
          <a:p>
            <a:pPr lvl="1"/>
            <a:r>
              <a:rPr lang="en-US" sz="2000" b="1" dirty="0" err="1" smtClean="0"/>
              <a:t>Pola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ketenagaan</a:t>
            </a:r>
            <a:endParaRPr lang="en-US" sz="2000" b="1" dirty="0" smtClean="0"/>
          </a:p>
          <a:p>
            <a:pPr lvl="1"/>
            <a:r>
              <a:rPr lang="en-US" sz="2000" dirty="0" smtClean="0"/>
              <a:t> </a:t>
            </a:r>
            <a:r>
              <a:rPr lang="en-US" sz="2000" b="1" dirty="0" err="1" smtClean="0"/>
              <a:t>Rekrutmen</a:t>
            </a:r>
            <a:endParaRPr lang="en-US" sz="2000" b="1" dirty="0" smtClean="0"/>
          </a:p>
          <a:p>
            <a:pPr lvl="1"/>
            <a:r>
              <a:rPr lang="en-US" sz="2000" b="1" dirty="0" err="1" smtClean="0"/>
              <a:t>Seleksi</a:t>
            </a:r>
            <a:endParaRPr lang="en-US" sz="2000" b="1" dirty="0" smtClean="0"/>
          </a:p>
          <a:p>
            <a:pPr lvl="1"/>
            <a:r>
              <a:rPr lang="en-US" sz="2000" b="1" dirty="0" err="1" smtClean="0"/>
              <a:t>Kredensi</a:t>
            </a:r>
            <a:endParaRPr lang="en-US" sz="2000" b="1" dirty="0" smtClean="0"/>
          </a:p>
          <a:p>
            <a:pPr lvl="1"/>
            <a:r>
              <a:rPr lang="en-US" sz="2000" b="1" dirty="0" err="1" smtClean="0"/>
              <a:t>Penilaian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Kinerja</a:t>
            </a:r>
            <a:endParaRPr lang="en-US" sz="2000" b="1" dirty="0" smtClean="0"/>
          </a:p>
          <a:p>
            <a:pPr lvl="1"/>
            <a:r>
              <a:rPr lang="en-US" sz="2000" b="1" dirty="0" smtClean="0"/>
              <a:t>Program </a:t>
            </a:r>
            <a:r>
              <a:rPr lang="en-US" sz="2000" b="1" dirty="0" err="1" smtClean="0"/>
              <a:t>orientasi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umum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 fontScale="85000" lnSpcReduction="20000"/>
          </a:bodyPr>
          <a:lstStyle/>
          <a:p>
            <a:r>
              <a:rPr lang="fi-FI" b="1" dirty="0" smtClean="0"/>
              <a:t>Pedoman Mutu dan Keselamatan Pasien</a:t>
            </a:r>
          </a:p>
          <a:p>
            <a:r>
              <a:rPr lang="en-US" b="1" dirty="0" err="1" smtClean="0"/>
              <a:t>Pedoman</a:t>
            </a:r>
            <a:r>
              <a:rPr lang="en-US" b="1" dirty="0" smtClean="0"/>
              <a:t> </a:t>
            </a:r>
            <a:r>
              <a:rPr lang="en-US" b="1" dirty="0" err="1" smtClean="0"/>
              <a:t>Pencegahan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Pengendalian</a:t>
            </a:r>
            <a:r>
              <a:rPr lang="en-US" b="1" dirty="0" smtClean="0"/>
              <a:t> </a:t>
            </a:r>
            <a:r>
              <a:rPr lang="en-US" b="1" dirty="0" err="1" smtClean="0"/>
              <a:t>Infeksi</a:t>
            </a:r>
            <a:r>
              <a:rPr lang="en-US" b="1" dirty="0" smtClean="0"/>
              <a:t> RS (PPI RS)</a:t>
            </a:r>
          </a:p>
          <a:p>
            <a:r>
              <a:rPr lang="en-US" b="1" dirty="0" err="1" smtClean="0"/>
              <a:t>Pedoman</a:t>
            </a:r>
            <a:r>
              <a:rPr lang="en-US" b="1" dirty="0" smtClean="0"/>
              <a:t> </a:t>
            </a:r>
            <a:r>
              <a:rPr lang="en-US" b="1" dirty="0" err="1" smtClean="0"/>
              <a:t>Penanggulangan</a:t>
            </a:r>
            <a:r>
              <a:rPr lang="en-US" b="1" dirty="0" smtClean="0"/>
              <a:t> </a:t>
            </a:r>
            <a:r>
              <a:rPr lang="en-US" b="1" dirty="0" err="1" smtClean="0"/>
              <a:t>Bencana</a:t>
            </a:r>
            <a:r>
              <a:rPr lang="en-US" b="1" dirty="0" smtClean="0"/>
              <a:t> (Disaster Plan)</a:t>
            </a:r>
          </a:p>
          <a:p>
            <a:r>
              <a:rPr lang="en-US" b="1" dirty="0" err="1" smtClean="0"/>
              <a:t>Pedoman</a:t>
            </a:r>
            <a:r>
              <a:rPr lang="en-US" b="1" dirty="0" smtClean="0"/>
              <a:t> </a:t>
            </a:r>
            <a:r>
              <a:rPr lang="en-US" b="1" dirty="0" err="1" smtClean="0"/>
              <a:t>Komunikasi</a:t>
            </a:r>
            <a:r>
              <a:rPr lang="en-US" b="1" dirty="0" smtClean="0"/>
              <a:t> </a:t>
            </a:r>
            <a:r>
              <a:rPr lang="en-US" b="1" dirty="0" err="1" smtClean="0"/>
              <a:t>Efektif</a:t>
            </a:r>
            <a:endParaRPr lang="en-US" b="1" dirty="0" smtClean="0"/>
          </a:p>
          <a:p>
            <a:r>
              <a:rPr lang="fi-FI" b="1" dirty="0" smtClean="0"/>
              <a:t>Pedoman Pelaksanaan Hak Pasien</a:t>
            </a:r>
          </a:p>
          <a:p>
            <a:r>
              <a:rPr lang="fi-FI" b="1" dirty="0" smtClean="0"/>
              <a:t>Pedoman Kesehatan dan Keselamatan Kerja </a:t>
            </a:r>
            <a:r>
              <a:rPr lang="en-US" b="1" dirty="0" smtClean="0"/>
              <a:t>(K3RS)</a:t>
            </a:r>
          </a:p>
          <a:p>
            <a:r>
              <a:rPr lang="en-US" b="1" dirty="0" err="1" smtClean="0"/>
              <a:t>Pedoman</a:t>
            </a:r>
            <a:r>
              <a:rPr lang="en-US" b="1" dirty="0" smtClean="0"/>
              <a:t> </a:t>
            </a:r>
            <a:r>
              <a:rPr lang="en-US" b="1" dirty="0" err="1" smtClean="0"/>
              <a:t>Pengelolaan</a:t>
            </a:r>
            <a:r>
              <a:rPr lang="en-US" b="1" dirty="0" smtClean="0"/>
              <a:t> </a:t>
            </a:r>
            <a:r>
              <a:rPr lang="en-US" b="1" dirty="0" err="1" smtClean="0"/>
              <a:t>Limbah</a:t>
            </a:r>
            <a:r>
              <a:rPr lang="en-US" b="1" dirty="0" smtClean="0"/>
              <a:t> RS</a:t>
            </a:r>
          </a:p>
          <a:p>
            <a:r>
              <a:rPr lang="fi-FI" b="1" dirty="0" smtClean="0"/>
              <a:t>Pedoman Pengelolaan Linen RS</a:t>
            </a:r>
          </a:p>
          <a:p>
            <a:r>
              <a:rPr lang="en-US" b="1" dirty="0" err="1" smtClean="0"/>
              <a:t>Pedoman</a:t>
            </a:r>
            <a:r>
              <a:rPr lang="en-US" b="1" dirty="0" smtClean="0"/>
              <a:t> </a:t>
            </a:r>
            <a:r>
              <a:rPr lang="en-US" b="1" dirty="0" err="1" smtClean="0"/>
              <a:t>Pengelolaan</a:t>
            </a:r>
            <a:r>
              <a:rPr lang="en-US" b="1" dirty="0" smtClean="0"/>
              <a:t> B3</a:t>
            </a:r>
          </a:p>
          <a:p>
            <a:r>
              <a:rPr lang="en-US" b="1" dirty="0" err="1" smtClean="0"/>
              <a:t>Pedoman</a:t>
            </a:r>
            <a:r>
              <a:rPr lang="en-US" b="1" dirty="0" smtClean="0"/>
              <a:t> APD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16736"/>
          </a:xfrm>
        </p:spPr>
        <p:txBody>
          <a:bodyPr/>
          <a:lstStyle/>
          <a:p>
            <a:pPr algn="ctr"/>
            <a:r>
              <a:rPr lang="id-ID" b="1" dirty="0" smtClean="0"/>
              <a:t>Bagian Administrasi dan Manajemen </a:t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15608"/>
            <a:ext cx="7772400" cy="4093712"/>
          </a:xfrm>
        </p:spPr>
        <p:txBody>
          <a:bodyPr>
            <a:normAutofit/>
          </a:bodyPr>
          <a:lstStyle/>
          <a:p>
            <a:r>
              <a:rPr lang="id-ID" dirty="0" smtClean="0"/>
              <a:t>Suatu </a:t>
            </a:r>
            <a:r>
              <a:rPr lang="id-ID" dirty="0"/>
              <a:t>unit dalam </a:t>
            </a:r>
            <a:r>
              <a:rPr lang="en-US" dirty="0" smtClean="0"/>
              <a:t>RS</a:t>
            </a:r>
            <a:r>
              <a:rPr lang="id-ID" dirty="0" smtClean="0"/>
              <a:t> </a:t>
            </a:r>
            <a:r>
              <a:rPr lang="id-ID" dirty="0"/>
              <a:t>tempat melaksanakan kegiatan administrasi pengelolaan/ manajemen rumah sakit serta tempat melaksanakan kegiatan merekam dan menyimpan berkas-berkas jati diri, riwayat penyakit, hasil pemeriksaan dan pengobatan pasien yang diterapkan secara terpusat/sentral.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ORGANISASI 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931224" cy="487077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3200" dirty="0" smtClean="0"/>
              <a:t>a. </a:t>
            </a:r>
            <a:r>
              <a:rPr lang="en-US" sz="3200" dirty="0" err="1" smtClean="0">
                <a:solidFill>
                  <a:srgbClr val="FFFF00"/>
                </a:solidFill>
              </a:rPr>
              <a:t>kepala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Rumah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Sakit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atau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direktur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Rumah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Sakit</a:t>
            </a:r>
            <a:r>
              <a:rPr lang="en-US" sz="3200" dirty="0" smtClean="0">
                <a:solidFill>
                  <a:srgbClr val="FFFF00"/>
                </a:solidFill>
              </a:rPr>
              <a:t>;</a:t>
            </a:r>
          </a:p>
          <a:p>
            <a:pPr lvl="1">
              <a:buNone/>
            </a:pPr>
            <a:r>
              <a:rPr lang="en-US" sz="3200" dirty="0" smtClean="0"/>
              <a:t>b. </a:t>
            </a:r>
            <a:r>
              <a:rPr lang="en-US" sz="3200" dirty="0" err="1" smtClean="0"/>
              <a:t>unsur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 </a:t>
            </a:r>
            <a:r>
              <a:rPr lang="en-US" sz="3200" dirty="0" err="1" smtClean="0"/>
              <a:t>medis</a:t>
            </a:r>
            <a:r>
              <a:rPr lang="en-US" sz="3200" dirty="0" smtClean="0"/>
              <a:t>;</a:t>
            </a:r>
          </a:p>
          <a:p>
            <a:pPr lvl="1">
              <a:buNone/>
            </a:pPr>
            <a:r>
              <a:rPr lang="en-US" sz="3200" dirty="0" smtClean="0"/>
              <a:t>c. </a:t>
            </a:r>
            <a:r>
              <a:rPr lang="en-US" sz="3200" dirty="0" err="1" smtClean="0"/>
              <a:t>unsur</a:t>
            </a:r>
            <a:r>
              <a:rPr lang="en-US" sz="3200" dirty="0" smtClean="0"/>
              <a:t> </a:t>
            </a:r>
            <a:r>
              <a:rPr lang="en-US" sz="3200" dirty="0" err="1" smtClean="0"/>
              <a:t>keperawatan</a:t>
            </a:r>
            <a:r>
              <a:rPr lang="en-US" sz="3200" dirty="0" smtClean="0"/>
              <a:t>;</a:t>
            </a:r>
          </a:p>
          <a:p>
            <a:pPr lvl="1">
              <a:buNone/>
            </a:pPr>
            <a:r>
              <a:rPr lang="en-US" sz="3200" dirty="0" smtClean="0"/>
              <a:t>d. </a:t>
            </a:r>
            <a:r>
              <a:rPr lang="en-US" sz="3200" dirty="0" err="1" smtClean="0"/>
              <a:t>unsur</a:t>
            </a:r>
            <a:r>
              <a:rPr lang="en-US" sz="3200" dirty="0" smtClean="0"/>
              <a:t> </a:t>
            </a:r>
            <a:r>
              <a:rPr lang="en-US" sz="3200" dirty="0" err="1" smtClean="0"/>
              <a:t>penunjang</a:t>
            </a:r>
            <a:r>
              <a:rPr lang="en-US" sz="3200" dirty="0" smtClean="0"/>
              <a:t> </a:t>
            </a:r>
            <a:r>
              <a:rPr lang="en-US" sz="3200" dirty="0" err="1" smtClean="0"/>
              <a:t>medis</a:t>
            </a:r>
            <a:r>
              <a:rPr lang="en-US" sz="3200" dirty="0" smtClean="0"/>
              <a:t>;</a:t>
            </a:r>
          </a:p>
          <a:p>
            <a:pPr lvl="1">
              <a:buNone/>
            </a:pPr>
            <a:r>
              <a:rPr lang="pt-BR" sz="3200" dirty="0" smtClean="0">
                <a:solidFill>
                  <a:srgbClr val="FFFF00"/>
                </a:solidFill>
              </a:rPr>
              <a:t>e.unsur administrasi umum dan keuangan</a:t>
            </a:r>
            <a:r>
              <a:rPr lang="pt-BR" sz="3200" dirty="0" smtClean="0"/>
              <a:t>;</a:t>
            </a:r>
          </a:p>
          <a:p>
            <a:pPr lvl="1">
              <a:buNone/>
            </a:pPr>
            <a:r>
              <a:rPr lang="en-US" sz="3200" dirty="0" smtClean="0"/>
              <a:t>f. </a:t>
            </a:r>
            <a:r>
              <a:rPr lang="en-US" sz="3200" dirty="0" err="1" smtClean="0"/>
              <a:t>komite</a:t>
            </a:r>
            <a:r>
              <a:rPr lang="en-US" sz="3200" dirty="0" smtClean="0"/>
              <a:t> </a:t>
            </a:r>
            <a:r>
              <a:rPr lang="en-US" sz="3200" dirty="0" err="1" smtClean="0"/>
              <a:t>medis</a:t>
            </a:r>
            <a:r>
              <a:rPr lang="en-US" sz="3200" dirty="0" smtClean="0"/>
              <a:t>; </a:t>
            </a:r>
            <a:r>
              <a:rPr lang="en-US" sz="3200" dirty="0" err="1" smtClean="0"/>
              <a:t>dan</a:t>
            </a: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g. </a:t>
            </a:r>
            <a:r>
              <a:rPr lang="en-US" sz="3200" dirty="0" err="1" smtClean="0"/>
              <a:t>satuan</a:t>
            </a:r>
            <a:r>
              <a:rPr lang="en-US" sz="3200" dirty="0" smtClean="0"/>
              <a:t> </a:t>
            </a:r>
            <a:r>
              <a:rPr lang="en-US" sz="3200" dirty="0" err="1" smtClean="0"/>
              <a:t>pemeriksaan</a:t>
            </a:r>
            <a:r>
              <a:rPr lang="en-US" sz="3200" dirty="0" smtClean="0"/>
              <a:t> internal.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931224" cy="1093808"/>
          </a:xfrm>
        </p:spPr>
        <p:txBody>
          <a:bodyPr/>
          <a:lstStyle/>
          <a:p>
            <a:r>
              <a:rPr lang="en-US" cap="all" dirty="0" err="1" smtClean="0"/>
              <a:t>kepala</a:t>
            </a:r>
            <a:r>
              <a:rPr lang="en-US" cap="all" dirty="0" smtClean="0"/>
              <a:t> RS </a:t>
            </a:r>
            <a:r>
              <a:rPr lang="en-US" cap="all" dirty="0" err="1" smtClean="0"/>
              <a:t>atau</a:t>
            </a:r>
            <a:r>
              <a:rPr lang="en-US" cap="all" dirty="0" smtClean="0"/>
              <a:t> </a:t>
            </a:r>
            <a:r>
              <a:rPr lang="en-US" cap="all" dirty="0" err="1" smtClean="0"/>
              <a:t>direktur</a:t>
            </a:r>
            <a:r>
              <a:rPr lang="en-US" cap="all" dirty="0" smtClean="0"/>
              <a:t> RS </a:t>
            </a:r>
            <a:r>
              <a:rPr lang="en-US" cap="all" dirty="0" err="1" smtClean="0"/>
              <a:t>menyelenggarakan</a:t>
            </a:r>
            <a:r>
              <a:rPr lang="en-US" cap="all" dirty="0" smtClean="0"/>
              <a:t> </a:t>
            </a:r>
            <a:r>
              <a:rPr lang="en-US" cap="all" dirty="0" err="1" smtClean="0"/>
              <a:t>fungsi</a:t>
            </a:r>
            <a:r>
              <a:rPr lang="en-US" cap="all" dirty="0" smtClean="0"/>
              <a:t> :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83560"/>
            <a:ext cx="7931224" cy="45720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;</a:t>
            </a:r>
          </a:p>
          <a:p>
            <a:pPr marL="582930" indent="-514350">
              <a:buFont typeface="+mj-lt"/>
              <a:buAutoNum type="arabicPeriod"/>
            </a:pPr>
            <a:r>
              <a:rPr lang="fi-FI" dirty="0" smtClean="0"/>
              <a:t>penetapan kebijakan penyelenggaraan RS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kewenangannya</a:t>
            </a:r>
            <a:r>
              <a:rPr lang="en-US" dirty="0" smtClean="0"/>
              <a:t>;</a:t>
            </a:r>
          </a:p>
          <a:p>
            <a:pPr marL="582930" indent="-514350">
              <a:buFont typeface="+mj-lt"/>
              <a:buAutoNum type="arabicPeriod"/>
            </a:pPr>
            <a:r>
              <a:rPr lang="sv-SE" dirty="0" smtClean="0"/>
              <a:t>penyelenggaraan tugas dan fungsi Rumah Sakit;</a:t>
            </a:r>
          </a:p>
          <a:p>
            <a:pPr marL="582930" indent="-514350">
              <a:buFont typeface="+mj-lt"/>
              <a:buAutoNum type="arabicPeriod"/>
            </a:pPr>
            <a:r>
              <a:rPr lang="nl-NL" dirty="0" smtClean="0"/>
              <a:t>pembinaan, pengawasan, dan pengendalian </a:t>
            </a:r>
            <a:r>
              <a:rPr lang="fi-FI" dirty="0" smtClean="0"/>
              <a:t>pelaksanaan tugas dan fungsi unsur organisasi;</a:t>
            </a:r>
          </a:p>
          <a:p>
            <a:pPr marL="582930" indent="-514350">
              <a:buFont typeface="+mj-lt"/>
              <a:buAutoNum type="arabicPeriod"/>
            </a:pPr>
            <a:r>
              <a:rPr lang="es-ES" dirty="0" err="1" smtClean="0"/>
              <a:t>evaluasi</a:t>
            </a:r>
            <a:r>
              <a:rPr lang="es-ES" dirty="0" smtClean="0"/>
              <a:t>, </a:t>
            </a:r>
            <a:r>
              <a:rPr lang="es-ES" dirty="0" err="1" smtClean="0"/>
              <a:t>pencatatan</a:t>
            </a:r>
            <a:r>
              <a:rPr lang="es-ES" dirty="0" smtClean="0"/>
              <a:t>, dan </a:t>
            </a:r>
            <a:r>
              <a:rPr lang="es-ES" dirty="0" err="1" smtClean="0"/>
              <a:t>pelaporan</a:t>
            </a:r>
            <a:r>
              <a:rPr lang="es-E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Unsur administrasi umum dan keuangan</a:t>
            </a:r>
            <a:br>
              <a:rPr lang="pt-B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53344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TUGAS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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FUNGSI</a:t>
            </a:r>
            <a:r>
              <a:rPr lang="en-US" dirty="0" smtClean="0"/>
              <a:t> :</a:t>
            </a:r>
          </a:p>
          <a:p>
            <a:pPr lvl="1">
              <a:buNone/>
            </a:pPr>
            <a:r>
              <a:rPr lang="en-US" dirty="0" smtClean="0"/>
              <a:t>a. </a:t>
            </a:r>
            <a:r>
              <a:rPr lang="en-US" dirty="0" err="1" smtClean="0"/>
              <a:t>ketatausahaan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/>
              <a:t>b. </a:t>
            </a:r>
            <a:r>
              <a:rPr lang="en-US" dirty="0" err="1" smtClean="0"/>
              <a:t>kerumahtanggaan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fi-FI" dirty="0" smtClean="0"/>
              <a:t>c. pelayanan hukum dan kemitraan;</a:t>
            </a:r>
          </a:p>
          <a:p>
            <a:pPr lvl="1">
              <a:buNone/>
            </a:pPr>
            <a:r>
              <a:rPr lang="en-US" dirty="0" smtClean="0"/>
              <a:t>d. </a:t>
            </a:r>
            <a:r>
              <a:rPr lang="en-US" dirty="0" err="1" smtClean="0"/>
              <a:t>pemasaran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/>
              <a:t>e. </a:t>
            </a:r>
            <a:r>
              <a:rPr lang="en-US" dirty="0" err="1" smtClean="0"/>
              <a:t>kehumasan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s-ES" dirty="0" smtClean="0"/>
              <a:t>f. </a:t>
            </a:r>
            <a:r>
              <a:rPr lang="es-ES" dirty="0" err="1" smtClean="0"/>
              <a:t>pencatatan</a:t>
            </a:r>
            <a:r>
              <a:rPr lang="es-ES" dirty="0" smtClean="0"/>
              <a:t>, </a:t>
            </a:r>
            <a:r>
              <a:rPr lang="es-ES" dirty="0" err="1" smtClean="0"/>
              <a:t>pelaporan</a:t>
            </a:r>
            <a:r>
              <a:rPr lang="es-ES" dirty="0" smtClean="0"/>
              <a:t>, dan </a:t>
            </a:r>
            <a:r>
              <a:rPr lang="es-ES" dirty="0" err="1" smtClean="0"/>
              <a:t>evaluasi</a:t>
            </a:r>
            <a:r>
              <a:rPr lang="es-ES" dirty="0" smtClean="0"/>
              <a:t>;</a:t>
            </a:r>
          </a:p>
          <a:p>
            <a:pPr lvl="1">
              <a:buNone/>
            </a:pPr>
            <a:r>
              <a:rPr lang="en-US" dirty="0" smtClean="0"/>
              <a:t>g.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/>
              <a:t>h.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i</a:t>
            </a:r>
            <a:r>
              <a:rPr lang="en-US" dirty="0" smtClean="0"/>
              <a:t>.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KETATAUSAHAAN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572000"/>
          </a:xfrm>
        </p:spPr>
        <p:txBody>
          <a:bodyPr>
            <a:normAutofit fontScale="85000" lnSpcReduction="20000"/>
          </a:bodyPr>
          <a:lstStyle/>
          <a:p>
            <a:pPr marL="457200" lvl="0" indent="-457200" algn="just">
              <a:buNone/>
            </a:pPr>
            <a:r>
              <a:rPr lang="id-ID" sz="3200" dirty="0" smtClean="0">
                <a:solidFill>
                  <a:srgbClr val="FFFF00"/>
                </a:solidFill>
                <a:latin typeface="Arial Narrow" pitchFamily="34" charset="0"/>
              </a:rPr>
              <a:t>mengembangkan  dan  menjaga kebijakan dan prosedur interna</a:t>
            </a:r>
            <a:r>
              <a:rPr lang="en-US" sz="3200" dirty="0" smtClean="0">
                <a:solidFill>
                  <a:srgbClr val="FFFF00"/>
                </a:solidFill>
                <a:latin typeface="Arial Narrow" pitchFamily="34" charset="0"/>
              </a:rPr>
              <a:t>l :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Review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kebijakandan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 (authorized person)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diterbitkan</a:t>
            </a:r>
            <a:r>
              <a:rPr lang="en-US" dirty="0" smtClean="0"/>
              <a:t>.</a:t>
            </a:r>
          </a:p>
          <a:p>
            <a:pPr marL="582930" indent="-514350">
              <a:buFont typeface="+mj-lt"/>
              <a:buAutoNum type="arabicPeriod"/>
            </a:pPr>
            <a:r>
              <a:rPr lang="nb-NO" dirty="0" smtClean="0"/>
              <a:t>Proses dan frekuensi review serta persetujuan </a:t>
            </a:r>
            <a:r>
              <a:rPr lang="en-US" dirty="0" err="1" smtClean="0"/>
              <a:t>berkelanjutan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endParaRPr lang="en-US" dirty="0" smtClean="0"/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nl-NL" dirty="0" smtClean="0"/>
              <a:t>kebijakan dan prosedur terkini, dengan versi </a:t>
            </a:r>
            <a:r>
              <a:rPr lang="en-US" dirty="0" smtClean="0"/>
              <a:t>yang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dimanapun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82930" indent="-514350">
              <a:buFont typeface="+mj-lt"/>
              <a:buAutoNum type="arabicPeriod" startAt="5"/>
            </a:pPr>
            <a:r>
              <a:rPr lang="nl-NL" dirty="0" smtClean="0"/>
              <a:t>Pemeliharaan identitas dan dokumen yang bisa </a:t>
            </a:r>
            <a:r>
              <a:rPr lang="en-US" dirty="0" err="1" smtClean="0"/>
              <a:t>dibaca</a:t>
            </a:r>
            <a:r>
              <a:rPr lang="en-US" dirty="0" smtClean="0"/>
              <a:t>/</a:t>
            </a:r>
            <a:r>
              <a:rPr lang="en-US" dirty="0" err="1" smtClean="0"/>
              <a:t>terbaca</a:t>
            </a:r>
            <a:endParaRPr lang="en-US" dirty="0" smtClean="0"/>
          </a:p>
          <a:p>
            <a:pPr marL="582930" indent="-514350">
              <a:buFont typeface="+mj-lt"/>
              <a:buAutoNum type="arabicPeriod" startAt="5"/>
            </a:pPr>
            <a:r>
              <a:rPr lang="fi-FI" dirty="0" smtClean="0"/>
              <a:t>Suatu proses pengelolaan kebijakan dan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.</a:t>
            </a:r>
          </a:p>
          <a:p>
            <a:pPr marL="582930" indent="-514350">
              <a:buFont typeface="+mj-lt"/>
              <a:buAutoNum type="arabicPeriod" startAt="5"/>
            </a:pPr>
            <a:r>
              <a:rPr lang="en-US" dirty="0" err="1" smtClean="0"/>
              <a:t>Retensi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sv-SE" dirty="0" smtClean="0"/>
              <a:t>tidak berlaku, minimal dalam kurun waktu yang </a:t>
            </a:r>
            <a:r>
              <a:rPr lang="en-US" dirty="0" err="1" smtClean="0"/>
              <a:t>dipersyaratkan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perundang</a:t>
            </a:r>
            <a:r>
              <a:rPr lang="en-US" dirty="0" smtClean="0"/>
              <a:t> </a:t>
            </a:r>
            <a:r>
              <a:rPr lang="en-US" dirty="0" err="1" smtClean="0"/>
              <a:t>undanganyang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tidakterjadi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penggunaannya</a:t>
            </a:r>
            <a:r>
              <a:rPr lang="en-US" dirty="0" smtClean="0"/>
              <a:t>.</a:t>
            </a:r>
          </a:p>
          <a:p>
            <a:pPr marL="582930" indent="-514350">
              <a:buFont typeface="+mj-lt"/>
              <a:buAutoNum type="arabicPeriod" startAt="5"/>
            </a:pPr>
            <a:r>
              <a:rPr lang="fi-FI" dirty="0" smtClean="0"/>
              <a:t>dentifikasi dan penelusuran dari sirkulasi seluruh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800" dirty="0" smtClean="0">
                <a:latin typeface="Arial Narrow" pitchFamily="34" charset="0"/>
              </a:rPr>
              <a:t>R</a:t>
            </a:r>
            <a:r>
              <a:rPr lang="id-ID" sz="2800" dirty="0" smtClean="0">
                <a:latin typeface="Arial Narrow" pitchFamily="34" charset="0"/>
              </a:rPr>
              <a:t>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memiliki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 Narrow" pitchFamily="34" charset="0"/>
              </a:rPr>
              <a:t>kebijakan</a:t>
            </a:r>
            <a:r>
              <a:rPr lang="en-US" sz="2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 Narrow" pitchFamily="34" charset="0"/>
              </a:rPr>
              <a:t>tertulis</a:t>
            </a:r>
            <a:r>
              <a:rPr lang="en-US" sz="2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untuk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menangani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keamanan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informasi</a:t>
            </a:r>
            <a:r>
              <a:rPr lang="en-US" sz="2800" dirty="0" smtClean="0">
                <a:latin typeface="Arial Narrow" pitchFamily="34" charset="0"/>
              </a:rPr>
              <a:t>, </a:t>
            </a:r>
            <a:r>
              <a:rPr lang="en-US" sz="2800" dirty="0" err="1" smtClean="0">
                <a:latin typeface="Arial Narrow" pitchFamily="34" charset="0"/>
              </a:rPr>
              <a:t>termasuk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integritas</a:t>
            </a:r>
            <a:r>
              <a:rPr lang="en-US" sz="2800" dirty="0" smtClean="0">
                <a:latin typeface="Arial Narrow" pitchFamily="34" charset="0"/>
              </a:rPr>
              <a:t> data yang </a:t>
            </a:r>
            <a:r>
              <a:rPr lang="en-US" sz="2800" dirty="0" err="1" smtClean="0">
                <a:latin typeface="Arial Narrow" pitchFamily="34" charset="0"/>
              </a:rPr>
              <a:t>didasarkan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atau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konsisten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dengan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peraturan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perundang–undangan</a:t>
            </a:r>
            <a:r>
              <a:rPr lang="en-US" sz="2800" dirty="0" smtClean="0">
                <a:latin typeface="Arial Narrow" pitchFamily="34" charset="0"/>
              </a:rPr>
              <a:t> yang </a:t>
            </a:r>
            <a:r>
              <a:rPr lang="en-US" sz="2800" dirty="0" err="1" smtClean="0">
                <a:latin typeface="Arial Narrow" pitchFamily="34" charset="0"/>
              </a:rPr>
              <a:t>berlaku</a:t>
            </a:r>
            <a:r>
              <a:rPr lang="en-US" sz="2800" dirty="0" smtClean="0">
                <a:latin typeface="Arial Narrow" pitchFamily="34" charset="0"/>
              </a:rPr>
              <a:t>.</a:t>
            </a:r>
            <a:endParaRPr lang="id-ID" sz="2800" dirty="0" smtClean="0">
              <a:latin typeface="Arial Narrow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800" dirty="0" err="1" smtClean="0">
                <a:latin typeface="Arial Narrow" pitchFamily="34" charset="0"/>
              </a:rPr>
              <a:t>Kebijakan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 Narrow" pitchFamily="34" charset="0"/>
              </a:rPr>
              <a:t>mencakup</a:t>
            </a:r>
            <a:r>
              <a:rPr lang="en-US" sz="2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 Narrow" pitchFamily="34" charset="0"/>
              </a:rPr>
              <a:t>tingkat</a:t>
            </a:r>
            <a:r>
              <a:rPr lang="en-US" sz="2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 Narrow" pitchFamily="34" charset="0"/>
              </a:rPr>
              <a:t>keamanan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untuk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setiap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katagori</a:t>
            </a:r>
            <a:r>
              <a:rPr lang="en-US" sz="2800" dirty="0" smtClean="0">
                <a:latin typeface="Arial Narrow" pitchFamily="34" charset="0"/>
              </a:rPr>
              <a:t> data </a:t>
            </a:r>
            <a:r>
              <a:rPr lang="en-US" sz="2800" dirty="0" err="1" smtClean="0">
                <a:latin typeface="Arial Narrow" pitchFamily="34" charset="0"/>
              </a:rPr>
              <a:t>dan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informasi</a:t>
            </a:r>
            <a:r>
              <a:rPr lang="en-US" sz="2800" dirty="0" smtClean="0">
                <a:latin typeface="Arial Narrow" pitchFamily="34" charset="0"/>
              </a:rPr>
              <a:t> </a:t>
            </a:r>
            <a:endParaRPr lang="id-ID" sz="2800" dirty="0" smtClean="0">
              <a:latin typeface="Arial Narrow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id-ID" sz="2800" dirty="0" smtClean="0">
                <a:latin typeface="Arial Narrow" pitchFamily="34" charset="0"/>
              </a:rPr>
              <a:t>Diidentifikasi kebutuhan </a:t>
            </a:r>
            <a:r>
              <a:rPr lang="id-ID" sz="2800" dirty="0" smtClean="0">
                <a:solidFill>
                  <a:srgbClr val="FFFF00"/>
                </a:solidFill>
                <a:latin typeface="Arial Narrow" pitchFamily="34" charset="0"/>
              </a:rPr>
              <a:t>siapa atau jabatan </a:t>
            </a:r>
            <a:r>
              <a:rPr lang="id-ID" sz="2800" dirty="0" smtClean="0">
                <a:latin typeface="Arial Narrow" pitchFamily="34" charset="0"/>
              </a:rPr>
              <a:t>apa yang mendapat ijin akses terhadap setiap katagori data dan informasi.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800" dirty="0" err="1" smtClean="0">
                <a:latin typeface="Arial Narrow" pitchFamily="34" charset="0"/>
              </a:rPr>
              <a:t>Kebijakan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dilaksanakan</a:t>
            </a:r>
            <a:endParaRPr lang="id-ID" sz="2800" dirty="0" smtClean="0">
              <a:latin typeface="Arial Narrow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800" dirty="0" err="1" smtClean="0">
                <a:latin typeface="Arial Narrow" pitchFamily="34" charset="0"/>
              </a:rPr>
              <a:t>Kepatuhan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terhadap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kebijakan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 Narrow" pitchFamily="34" charset="0"/>
              </a:rPr>
              <a:t>dimonitor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MELAKSANAKAN 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: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;</a:t>
            </a:r>
          </a:p>
          <a:p>
            <a:pPr marL="582930" indent="-514350">
              <a:buFont typeface="+mj-lt"/>
              <a:buAutoNum type="arabicPeriod"/>
            </a:pPr>
            <a:r>
              <a:rPr lang="nl-NL" dirty="0" smtClean="0"/>
              <a:t>perbendaharaan dan mobilisasi dana; dan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Akuntansi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152</TotalTime>
  <Words>551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PELAYANAN ADMINISTRASI DAN MANAJEMEN RUMAH SAKIT</vt:lpstr>
      <vt:lpstr>Bagian Administrasi dan Manajemen  </vt:lpstr>
      <vt:lpstr>ORGANISASI RS</vt:lpstr>
      <vt:lpstr>kepala RS atau direktur RS menyelenggarakan fungsi :</vt:lpstr>
      <vt:lpstr>Unsur administrasi umum dan keuangan </vt:lpstr>
      <vt:lpstr>KETATAUSAHAAN </vt:lpstr>
      <vt:lpstr>LANJUTAN</vt:lpstr>
      <vt:lpstr>Keamanan informasi RS</vt:lpstr>
      <vt:lpstr>TUGAS MELAKSANAKAN KEUANGAN</vt:lpstr>
      <vt:lpstr>PENGELOLAAN SDM</vt:lpstr>
      <vt:lpstr>REGULASI  RUMAH SAKIT </vt:lpstr>
      <vt:lpstr>LANJUTAN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PELAYANAN ADMINISTRASI DAN MANAJEMEN RUMAH SAKIT</dc:title>
  <dc:creator>RORO</dc:creator>
  <cp:lastModifiedBy>RORO</cp:lastModifiedBy>
  <cp:revision>8</cp:revision>
  <dcterms:created xsi:type="dcterms:W3CDTF">2016-04-01T14:34:34Z</dcterms:created>
  <dcterms:modified xsi:type="dcterms:W3CDTF">2016-04-02T04:10:17Z</dcterms:modified>
</cp:coreProperties>
</file>