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3" r:id="rId5"/>
    <p:sldId id="259" r:id="rId6"/>
    <p:sldId id="260" r:id="rId7"/>
    <p:sldId id="262" r:id="rId8"/>
    <p:sldId id="270" r:id="rId9"/>
    <p:sldId id="264" r:id="rId10"/>
    <p:sldId id="274" r:id="rId11"/>
    <p:sldId id="265" r:id="rId12"/>
    <p:sldId id="266" r:id="rId13"/>
    <p:sldId id="267" r:id="rId14"/>
    <p:sldId id="268" r:id="rId15"/>
    <p:sldId id="272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5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FE45C2-F3D7-461F-97E9-5DFE7613061D}" type="datetimeFigureOut">
              <a:rPr lang="id-ID" smtClean="0"/>
              <a:pPr/>
              <a:t>24/09/2016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A969B2-3E2E-4E25-8F53-493E5B4E376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8077200" cy="245917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UNIT PELAYANAN   </a:t>
            </a:r>
            <a:br>
              <a:rPr lang="id-ID" dirty="0" smtClean="0"/>
            </a:br>
            <a:r>
              <a:rPr lang="id-ID" dirty="0" smtClean="0"/>
              <a:t>RAWAT JALAN</a:t>
            </a:r>
            <a:br>
              <a:rPr lang="id-ID" dirty="0" smtClean="0"/>
            </a:br>
            <a:r>
              <a:rPr lang="id-ID" dirty="0" smtClean="0"/>
              <a:t>( OUT PATIENT DEPARTMENT)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4960"/>
            <a:ext cx="6400800" cy="90012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 NY. ROKIAH KUSUMAPRADJA</a:t>
            </a:r>
            <a:endParaRPr lang="id-ID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0" hangingPunct="0"/>
            <a:r>
              <a:rPr lang="id-ID" sz="2800" b="1" dirty="0" smtClean="0"/>
              <a:t>Selanjutnya apabila harus dirawat inap akan dikirim ke ruang rawat inap </a:t>
            </a:r>
            <a:r>
              <a:rPr lang="id-ID" sz="2800" b="1" dirty="0" smtClean="0">
                <a:sym typeface="Wingdings" pitchFamily="2" charset="2"/>
              </a:rPr>
              <a:t> </a:t>
            </a:r>
            <a:r>
              <a:rPr lang="id-ID" sz="2800" b="1" dirty="0" smtClean="0"/>
              <a:t>didiagnosa lebih mendetail ke instalasi radiologi dan atau lab.</a:t>
            </a:r>
          </a:p>
          <a:p>
            <a:pPr lvl="1" eaLnBrk="0" hangingPunct="0"/>
            <a:r>
              <a:rPr lang="id-ID" sz="2800" b="1" dirty="0" smtClean="0"/>
              <a:t> jika pasien harus ditindak bedah </a:t>
            </a:r>
            <a:r>
              <a:rPr lang="id-ID" sz="2800" b="1" dirty="0" smtClean="0">
                <a:sym typeface="Wingdings" pitchFamily="2" charset="2"/>
              </a:rPr>
              <a:t> </a:t>
            </a:r>
            <a:r>
              <a:rPr lang="id-ID" sz="2800" b="1" dirty="0" smtClean="0"/>
              <a:t>dijadwalkan ke ruang bedah. Pasca bedah </a:t>
            </a:r>
            <a:r>
              <a:rPr lang="id-ID" sz="2800" b="1" dirty="0" smtClean="0">
                <a:sym typeface="Wingdings" pitchFamily="2" charset="2"/>
              </a:rPr>
              <a:t> </a:t>
            </a:r>
            <a:r>
              <a:rPr lang="id-ID" sz="2800" b="1" dirty="0" smtClean="0"/>
              <a:t>yang kondisinya belum stabil akan dikirim ke ruang  ICU </a:t>
            </a:r>
            <a:r>
              <a:rPr lang="id-ID" sz="2800" b="1" dirty="0" smtClean="0">
                <a:sym typeface="Wingdings" pitchFamily="2" charset="2"/>
              </a:rPr>
              <a:t> BILA STABIL </a:t>
            </a:r>
            <a:r>
              <a:rPr lang="id-ID" sz="2800" b="1" dirty="0" smtClean="0"/>
              <a:t> rawat inap. </a:t>
            </a:r>
          </a:p>
          <a:p>
            <a:pPr lvl="1" eaLnBrk="0" hangingPunct="0"/>
            <a:r>
              <a:rPr lang="id-ID" sz="2800" b="1" dirty="0" smtClean="0"/>
              <a:t>Sembuh pasien pulang / kamar jenazah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</p:spPr>
        <p:txBody>
          <a:bodyPr/>
          <a:lstStyle/>
          <a:p>
            <a:r>
              <a:rPr lang="id-ID" dirty="0" smtClean="0"/>
              <a:t>Fasilitas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280" cy="6000792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2400" b="1" dirty="0" smtClean="0"/>
              <a:t>Pendaftaran pasien/ front office/ information</a:t>
            </a:r>
          </a:p>
          <a:p>
            <a:pPr>
              <a:spcBef>
                <a:spcPts val="0"/>
              </a:spcBef>
            </a:pPr>
            <a:r>
              <a:rPr lang="id-ID" sz="2400" b="1" dirty="0" smtClean="0"/>
              <a:t>Rekam medis </a:t>
            </a:r>
          </a:p>
          <a:p>
            <a:pPr>
              <a:spcBef>
                <a:spcPts val="0"/>
              </a:spcBef>
            </a:pPr>
            <a:r>
              <a:rPr lang="id-ID" sz="2400" b="1" dirty="0" smtClean="0"/>
              <a:t>Poliklinik ; daftar nama dokter/ jenis pelayanan/ jam pelayaan</a:t>
            </a:r>
          </a:p>
          <a:p>
            <a:pPr>
              <a:spcBef>
                <a:spcPts val="0"/>
              </a:spcBef>
            </a:pPr>
            <a:r>
              <a:rPr lang="id-ID" sz="2400" b="1" dirty="0" smtClean="0"/>
              <a:t>Ruang tindakan</a:t>
            </a:r>
          </a:p>
          <a:p>
            <a:pPr>
              <a:spcBef>
                <a:spcPts val="0"/>
              </a:spcBef>
            </a:pPr>
            <a:r>
              <a:rPr lang="id-ID" sz="2400" b="1" dirty="0" smtClean="0"/>
              <a:t>Pelayanan penunjang :</a:t>
            </a:r>
          </a:p>
          <a:p>
            <a:pPr lvl="1">
              <a:spcBef>
                <a:spcPts val="0"/>
              </a:spcBef>
            </a:pPr>
            <a:r>
              <a:rPr lang="id-ID" b="1" dirty="0" smtClean="0"/>
              <a:t>Farmasi/apotik</a:t>
            </a:r>
          </a:p>
          <a:p>
            <a:pPr lvl="1">
              <a:spcBef>
                <a:spcPts val="0"/>
              </a:spcBef>
            </a:pPr>
            <a:r>
              <a:rPr lang="id-ID" b="1" dirty="0" smtClean="0"/>
              <a:t>Laboratorium</a:t>
            </a:r>
          </a:p>
          <a:p>
            <a:pPr lvl="1">
              <a:spcBef>
                <a:spcPts val="0"/>
              </a:spcBef>
            </a:pPr>
            <a:r>
              <a:rPr lang="id-ID" b="1" dirty="0" smtClean="0"/>
              <a:t>Radiologi </a:t>
            </a:r>
          </a:p>
          <a:p>
            <a:pPr lvl="1">
              <a:spcBef>
                <a:spcPts val="0"/>
              </a:spcBef>
            </a:pPr>
            <a:r>
              <a:rPr lang="id-ID" b="1" dirty="0" smtClean="0"/>
              <a:t>Fasilitas diagnostik : ECG,USG,dll</a:t>
            </a:r>
          </a:p>
          <a:p>
            <a:pPr lvl="1">
              <a:spcBef>
                <a:spcPts val="0"/>
              </a:spcBef>
            </a:pPr>
            <a:r>
              <a:rPr lang="id-ID" b="1" dirty="0" smtClean="0"/>
              <a:t>Gizi klinik</a:t>
            </a:r>
          </a:p>
          <a:p>
            <a:pPr lvl="1">
              <a:spcBef>
                <a:spcPts val="0"/>
              </a:spcBef>
            </a:pPr>
            <a:r>
              <a:rPr lang="id-ID" b="1" dirty="0" smtClean="0"/>
              <a:t>Social  service</a:t>
            </a:r>
          </a:p>
          <a:p>
            <a:pPr lvl="1">
              <a:spcBef>
                <a:spcPts val="0"/>
              </a:spcBef>
            </a:pPr>
            <a:r>
              <a:rPr lang="id-ID" b="1" dirty="0" smtClean="0"/>
              <a:t>Humas/ sudut keluhan</a:t>
            </a:r>
          </a:p>
          <a:p>
            <a:pPr>
              <a:spcBef>
                <a:spcPts val="0"/>
              </a:spcBef>
            </a:pPr>
            <a:r>
              <a:rPr lang="id-ID" sz="2400" b="1" dirty="0" smtClean="0"/>
              <a:t>Kasir/ pembayaran</a:t>
            </a:r>
          </a:p>
          <a:p>
            <a:pPr>
              <a:spcBef>
                <a:spcPts val="0"/>
              </a:spcBef>
            </a:pPr>
            <a:r>
              <a:rPr lang="id-ID" sz="2400" b="1" dirty="0" smtClean="0"/>
              <a:t>Promosi kesehatan / penyuluhan kesehatan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76"/>
            <a:ext cx="8472518" cy="857232"/>
          </a:xfrm>
        </p:spPr>
        <p:txBody>
          <a:bodyPr>
            <a:noAutofit/>
          </a:bodyPr>
          <a:lstStyle/>
          <a:p>
            <a:r>
              <a:rPr lang="id-ID" sz="2800" dirty="0" smtClean="0"/>
              <a:t>Kebutuhan ruang ( pedoman teknis bangunan RS( kemenkes 2012)</a:t>
            </a:r>
            <a:endParaRPr lang="id-ID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28670"/>
          <a:ext cx="9144000" cy="62865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8304"/>
                <a:gridCol w="1845465"/>
                <a:gridCol w="2775550"/>
                <a:gridCol w="1796961"/>
                <a:gridCol w="2267720"/>
              </a:tblGrid>
              <a:tr h="695872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d-ID" sz="1400" b="1" dirty="0"/>
                    </a:p>
                    <a:p>
                      <a:pPr marL="5270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/>
                        <a:t>No.</a:t>
                      </a:r>
                      <a:endParaRPr lang="id-ID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192405" marR="80010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Nama</a:t>
                      </a:r>
                      <a:r>
                        <a:rPr lang="id-ID" sz="1400" b="1" spc="-85"/>
                        <a:t> </a:t>
                      </a:r>
                      <a:r>
                        <a:rPr lang="id-ID" sz="1400" b="1" spc="-5"/>
                        <a:t>Ruangan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R="127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Fungsi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marR="50165" indent="22225" eaLnBrk="0" hangingPunct="0">
                        <a:lnSpc>
                          <a:spcPct val="156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400" b="1"/>
                        <a:t>Kebutuhan</a:t>
                      </a:r>
                      <a:r>
                        <a:rPr lang="id-ID" sz="1400" b="1" spc="105"/>
                        <a:t> </a:t>
                      </a:r>
                      <a:r>
                        <a:rPr lang="id-ID" sz="1400" b="1"/>
                        <a:t>Ruang/Luas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335280" marR="2095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Kebutuhan</a:t>
                      </a:r>
                      <a:r>
                        <a:rPr lang="id-ID" sz="1400" b="1" spc="-105"/>
                        <a:t> </a:t>
                      </a:r>
                      <a:r>
                        <a:rPr lang="id-ID" sz="1400" b="1" spc="-5"/>
                        <a:t>Fasilitas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48150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3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82550" marR="825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1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80010" eaLnBrk="0" hangingPunct="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/>
                        <a:t>Ruang</a:t>
                      </a:r>
                      <a:r>
                        <a:rPr lang="id-ID" sz="1400" b="1" spc="-50" dirty="0"/>
                        <a:t> </a:t>
                      </a:r>
                      <a:r>
                        <a:rPr lang="id-ID" sz="1400" b="1" spc="-5" dirty="0"/>
                        <a:t>Administrasi</a:t>
                      </a:r>
                      <a:r>
                        <a:rPr lang="id-ID" sz="1400" b="1" spc="-55" dirty="0"/>
                        <a:t> </a:t>
                      </a:r>
                      <a:r>
                        <a:rPr lang="id-ID" sz="1400" b="1" dirty="0"/>
                        <a:t>:</a:t>
                      </a:r>
                    </a:p>
                    <a:p>
                      <a:pPr marL="342900" lvl="0" indent="-342900" eaLnBrk="0" hangingPunct="0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SzPts val="550"/>
                        <a:buFont typeface="Wingdings"/>
                        <a:buChar char=""/>
                        <a:tabLst>
                          <a:tab pos="149860" algn="l"/>
                        </a:tabLst>
                      </a:pPr>
                      <a:r>
                        <a:rPr lang="id-ID" sz="1400" b="1" dirty="0"/>
                        <a:t>Area</a:t>
                      </a:r>
                      <a:r>
                        <a:rPr lang="id-ID" sz="1400" b="1" spc="-70" dirty="0"/>
                        <a:t> </a:t>
                      </a:r>
                      <a:r>
                        <a:rPr lang="id-ID" sz="1400" b="1" dirty="0"/>
                        <a:t>Informasi</a:t>
                      </a:r>
                    </a:p>
                    <a:p>
                      <a:pPr marL="342900" marR="229235" lvl="0" indent="-342900" eaLnBrk="0" hangingPunct="0">
                        <a:lnSpc>
                          <a:spcPct val="103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SzPts val="550"/>
                        <a:buFont typeface="Wingdings"/>
                        <a:buChar char=""/>
                        <a:tabLst>
                          <a:tab pos="149860" algn="l"/>
                        </a:tabLst>
                      </a:pPr>
                      <a:r>
                        <a:rPr lang="id-ID" sz="1400" b="1" dirty="0"/>
                        <a:t>Area</a:t>
                      </a:r>
                      <a:r>
                        <a:rPr lang="id-ID" sz="1400" b="1" spc="-85" dirty="0"/>
                        <a:t> </a:t>
                      </a:r>
                      <a:r>
                        <a:rPr lang="id-ID" sz="1400" b="1" spc="-5" dirty="0"/>
                        <a:t>Pendaftaran</a:t>
                      </a:r>
                      <a:r>
                        <a:rPr lang="id-ID" sz="1400" b="1" spc="100" dirty="0"/>
                        <a:t> </a:t>
                      </a:r>
                      <a:r>
                        <a:rPr lang="id-ID" sz="1400" b="1" dirty="0" smtClean="0"/>
                        <a:t>Pasien</a:t>
                      </a:r>
                    </a:p>
                    <a:p>
                      <a:pPr marL="342900" lvl="0" indent="-342900" eaLnBrk="0" hangingPunct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550"/>
                        <a:buFont typeface="Wingdings"/>
                        <a:buChar char=""/>
                        <a:tabLst>
                          <a:tab pos="149860" algn="l"/>
                        </a:tabLst>
                      </a:pPr>
                      <a:r>
                        <a:rPr lang="id-ID" sz="1400" b="1" dirty="0" smtClean="0"/>
                        <a:t>Area </a:t>
                      </a:r>
                      <a:r>
                        <a:rPr lang="id-ID" sz="1400" b="1" spc="25" dirty="0" smtClean="0"/>
                        <a:t> </a:t>
                      </a:r>
                      <a:r>
                        <a:rPr lang="id-ID" sz="1400" b="1" dirty="0"/>
                        <a:t>Pembayaran/Kasir</a:t>
                      </a:r>
                      <a:endParaRPr lang="id-ID" sz="1400" b="1" dirty="0">
                        <a:solidFill>
                          <a:srgbClr val="FFFF00"/>
                        </a:solidFill>
                        <a:latin typeface="Symbol"/>
                        <a:ea typeface="Times New Roman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85090" eaLnBrk="0" hangingPunct="0">
                        <a:lnSpc>
                          <a:spcPct val="104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/>
                        <a:t>Ruang</a:t>
                      </a:r>
                      <a:r>
                        <a:rPr lang="id-ID" sz="1400" b="1" spc="-40" dirty="0"/>
                        <a:t> </a:t>
                      </a:r>
                      <a:r>
                        <a:rPr lang="id-ID" sz="1400" b="1" spc="-5" dirty="0"/>
                        <a:t>ini</a:t>
                      </a:r>
                      <a:r>
                        <a:rPr lang="id-ID" sz="1400" b="1" spc="-50" dirty="0"/>
                        <a:t> </a:t>
                      </a:r>
                      <a:r>
                        <a:rPr lang="id-ID" sz="1400" b="1" dirty="0"/>
                        <a:t>digunakan</a:t>
                      </a:r>
                      <a:r>
                        <a:rPr lang="id-ID" sz="1400" b="1" spc="-40" dirty="0"/>
                        <a:t> </a:t>
                      </a:r>
                      <a:r>
                        <a:rPr lang="id-ID" sz="1400" b="1" dirty="0"/>
                        <a:t>untuk</a:t>
                      </a:r>
                      <a:r>
                        <a:rPr lang="id-ID" sz="1400" b="1" spc="125" dirty="0"/>
                        <a:t> </a:t>
                      </a:r>
                      <a:r>
                        <a:rPr lang="id-ID" sz="1400" b="1" dirty="0"/>
                        <a:t>menyelenggarakan </a:t>
                      </a:r>
                      <a:r>
                        <a:rPr lang="id-ID" sz="1400" b="1" spc="55" dirty="0"/>
                        <a:t> </a:t>
                      </a:r>
                      <a:r>
                        <a:rPr lang="id-ID" sz="1400" b="1" dirty="0"/>
                        <a:t>kegiatan </a:t>
                      </a:r>
                      <a:r>
                        <a:rPr lang="id-ID" sz="1400" b="1" spc="-5" dirty="0"/>
                        <a:t>administrasi,</a:t>
                      </a:r>
                      <a:r>
                        <a:rPr lang="id-ID" sz="1400" b="1" spc="-55" dirty="0"/>
                        <a:t> </a:t>
                      </a:r>
                      <a:r>
                        <a:rPr lang="id-ID" sz="1400" b="1" dirty="0"/>
                        <a:t>meliputi</a:t>
                      </a:r>
                      <a:r>
                        <a:rPr lang="id-ID" sz="1400" b="1" spc="-60" dirty="0"/>
                        <a:t> </a:t>
                      </a:r>
                      <a:r>
                        <a:rPr lang="id-ID" sz="1400" b="1" dirty="0"/>
                        <a:t>:</a:t>
                      </a:r>
                    </a:p>
                    <a:p>
                      <a:pPr marL="342900" lvl="0" indent="-342900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550"/>
                        <a:buFont typeface="+mj-lt"/>
                        <a:buAutoNum type="arabicPeriod"/>
                        <a:tabLst>
                          <a:tab pos="130810" algn="l"/>
                        </a:tabLst>
                      </a:pPr>
                      <a:r>
                        <a:rPr lang="id-ID" sz="1400" b="1" spc="5" dirty="0"/>
                        <a:t>Pendataan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spc="-5" dirty="0"/>
                        <a:t>pasien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spc="-5" dirty="0"/>
                        <a:t>rawat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spc="5" dirty="0"/>
                        <a:t>jalan</a:t>
                      </a:r>
                    </a:p>
                    <a:p>
                      <a:pPr marL="342900" lvl="0" indent="-342900" eaLnBrk="0" hangingPunct="0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SzPts val="550"/>
                        <a:buFont typeface="+mj-lt"/>
                        <a:buAutoNum type="arabicPeriod"/>
                        <a:tabLst>
                          <a:tab pos="130810" algn="l"/>
                        </a:tabLst>
                      </a:pPr>
                      <a:r>
                        <a:rPr lang="id-ID" sz="1400" b="1" spc="5" dirty="0"/>
                        <a:t>Pembayaran</a:t>
                      </a:r>
                      <a:r>
                        <a:rPr lang="id-ID" sz="1400" b="1" spc="-65" dirty="0"/>
                        <a:t> </a:t>
                      </a:r>
                      <a:r>
                        <a:rPr lang="id-ID" sz="1400" b="1" spc="-5" dirty="0"/>
                        <a:t>biaya</a:t>
                      </a:r>
                      <a:r>
                        <a:rPr lang="id-ID" sz="1400" b="1" spc="-55" dirty="0"/>
                        <a:t> </a:t>
                      </a:r>
                      <a:r>
                        <a:rPr lang="id-ID" sz="1400" b="1" spc="5" dirty="0"/>
                        <a:t>pelayanan</a:t>
                      </a:r>
                      <a:r>
                        <a:rPr lang="id-ID" sz="1400" b="1" spc="-55" dirty="0"/>
                        <a:t> </a:t>
                      </a:r>
                      <a:r>
                        <a:rPr lang="id-ID" sz="1400" b="1" spc="-5" dirty="0"/>
                        <a:t>medik.</a:t>
                      </a:r>
                      <a:endParaRPr lang="id-ID" sz="1400" b="1" spc="5" dirty="0">
                        <a:solidFill>
                          <a:srgbClr val="FFFF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48260" eaLnBrk="0" hangingPunct="0">
                        <a:lnSpc>
                          <a:spcPct val="104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id-ID" sz="1400" b="1"/>
                        <a:t>3~5</a:t>
                      </a:r>
                      <a:r>
                        <a:rPr lang="id-ID" sz="1400" b="1" spc="-40"/>
                        <a:t> </a:t>
                      </a:r>
                      <a:r>
                        <a:rPr lang="id-ID" sz="1400" b="1"/>
                        <a:t>m2/</a:t>
                      </a:r>
                      <a:r>
                        <a:rPr lang="id-ID" sz="1400" b="1" spc="-40"/>
                        <a:t> </a:t>
                      </a:r>
                      <a:r>
                        <a:rPr lang="id-ID" sz="1400" b="1"/>
                        <a:t>petugas</a:t>
                      </a:r>
                      <a:r>
                        <a:rPr lang="id-ID" sz="1400" b="1" spc="115"/>
                        <a:t> </a:t>
                      </a:r>
                      <a:r>
                        <a:rPr lang="id-ID" sz="1400" b="1"/>
                        <a:t>(luas</a:t>
                      </a:r>
                      <a:r>
                        <a:rPr lang="id-ID" sz="1400" b="1" spc="-70"/>
                        <a:t> </a:t>
                      </a:r>
                      <a:r>
                        <a:rPr lang="id-ID" sz="1400" b="1"/>
                        <a:t>ruangan</a:t>
                      </a:r>
                      <a:r>
                        <a:rPr lang="id-ID" sz="1400" b="1" spc="105"/>
                        <a:t> </a:t>
                      </a:r>
                      <a:r>
                        <a:rPr lang="id-ID" sz="1400" b="1"/>
                        <a:t>disesuaikan</a:t>
                      </a:r>
                      <a:r>
                        <a:rPr lang="id-ID" sz="1400" b="1" spc="-95"/>
                        <a:t> </a:t>
                      </a:r>
                      <a:r>
                        <a:rPr lang="id-ID" sz="1400" b="1" spc="-5"/>
                        <a:t>dengan</a:t>
                      </a:r>
                      <a:r>
                        <a:rPr lang="id-ID" sz="1400" b="1" spc="130"/>
                        <a:t> </a:t>
                      </a:r>
                      <a:r>
                        <a:rPr lang="id-ID" sz="1400" b="1" spc="-5"/>
                        <a:t>jumlah</a:t>
                      </a:r>
                      <a:r>
                        <a:rPr lang="id-ID" sz="1400" b="1" spc="-75"/>
                        <a:t> </a:t>
                      </a:r>
                      <a:r>
                        <a:rPr lang="id-ID" sz="1400" b="1"/>
                        <a:t>petugas)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400" b="1" dirty="0"/>
                    </a:p>
                    <a:p>
                      <a:pPr marL="53340" marR="20955" eaLnBrk="0" hangingPunct="0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id-ID" sz="1400" b="1" spc="-5" dirty="0"/>
                        <a:t>Meja,</a:t>
                      </a:r>
                      <a:r>
                        <a:rPr lang="id-ID" sz="1400" b="1" spc="-55" dirty="0"/>
                        <a:t> </a:t>
                      </a:r>
                      <a:r>
                        <a:rPr lang="id-ID" sz="1400" b="1" dirty="0"/>
                        <a:t>kursi,</a:t>
                      </a:r>
                      <a:r>
                        <a:rPr lang="id-ID" sz="1400" b="1" spc="-50" dirty="0"/>
                        <a:t> </a:t>
                      </a:r>
                      <a:r>
                        <a:rPr lang="id-ID" sz="1400" b="1" dirty="0"/>
                        <a:t>lemari</a:t>
                      </a:r>
                      <a:r>
                        <a:rPr lang="id-ID" sz="1400" b="1" spc="-55" dirty="0"/>
                        <a:t> </a:t>
                      </a:r>
                      <a:r>
                        <a:rPr lang="id-ID" sz="1400" b="1" dirty="0"/>
                        <a:t>berkas/arsip,</a:t>
                      </a:r>
                      <a:r>
                        <a:rPr lang="id-ID" sz="1400" b="1" spc="145" dirty="0"/>
                        <a:t> </a:t>
                      </a:r>
                      <a:r>
                        <a:rPr lang="id-ID" sz="1400" b="1" dirty="0"/>
                        <a:t>intercom/telepon,</a:t>
                      </a:r>
                      <a:r>
                        <a:rPr lang="id-ID" sz="1400" b="1" spc="-70" dirty="0"/>
                        <a:t> </a:t>
                      </a:r>
                      <a:r>
                        <a:rPr lang="id-ID" sz="1400" b="1" dirty="0"/>
                        <a:t>safety</a:t>
                      </a:r>
                      <a:r>
                        <a:rPr lang="id-ID" sz="1400" b="1" spc="-70" dirty="0"/>
                        <a:t> </a:t>
                      </a:r>
                      <a:r>
                        <a:rPr lang="id-ID" sz="1400" b="1" dirty="0"/>
                        <a:t>box</a:t>
                      </a:r>
                      <a:endParaRPr lang="id-ID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27652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82550" marR="825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2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51435" marR="80010" eaLnBrk="0" hangingPunct="0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Ruang</a:t>
                      </a:r>
                      <a:r>
                        <a:rPr lang="id-ID" sz="1400" b="1" spc="-85"/>
                        <a:t> </a:t>
                      </a:r>
                      <a:r>
                        <a:rPr lang="id-ID" sz="1400" b="1" spc="-5"/>
                        <a:t>Pengendali</a:t>
                      </a:r>
                      <a:r>
                        <a:rPr lang="id-ID" sz="1400" b="1" spc="135"/>
                        <a:t> </a:t>
                      </a:r>
                      <a:r>
                        <a:rPr lang="id-ID" sz="1400" b="1"/>
                        <a:t>Asuransi/BPJS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51435" marR="85090" eaLnBrk="0" hangingPunct="0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Tempat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/>
                        <a:t>kegiatan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 spc="-5"/>
                        <a:t>administratif</a:t>
                      </a:r>
                      <a:r>
                        <a:rPr lang="id-ID" sz="1400" b="1" spc="-60"/>
                        <a:t> </a:t>
                      </a:r>
                      <a:r>
                        <a:rPr lang="id-ID" sz="1400" b="1"/>
                        <a:t>ASKES</a:t>
                      </a:r>
                      <a:r>
                        <a:rPr lang="id-ID" sz="1400" b="1" spc="130"/>
                        <a:t> </a:t>
                      </a:r>
                      <a:r>
                        <a:rPr lang="id-ID" sz="1400" b="1"/>
                        <a:t>Rumah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 spc="-5"/>
                        <a:t>Sakit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/>
                        <a:t>dilaksanakan.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48260" indent="52070" eaLnBrk="0" hangingPunct="0">
                        <a:lnSpc>
                          <a:spcPct val="104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/>
                        <a:t>3~5</a:t>
                      </a:r>
                      <a:r>
                        <a:rPr lang="id-ID" sz="1400" b="1" spc="-40" dirty="0"/>
                        <a:t> </a:t>
                      </a:r>
                      <a:r>
                        <a:rPr lang="id-ID" sz="1400" b="1" dirty="0"/>
                        <a:t>m2/</a:t>
                      </a:r>
                      <a:r>
                        <a:rPr lang="id-ID" sz="1400" b="1" spc="-40" dirty="0"/>
                        <a:t> </a:t>
                      </a:r>
                      <a:r>
                        <a:rPr lang="id-ID" sz="1400" b="1" dirty="0"/>
                        <a:t>petugas</a:t>
                      </a:r>
                      <a:r>
                        <a:rPr lang="id-ID" sz="1400" b="1" spc="110" dirty="0"/>
                        <a:t> </a:t>
                      </a:r>
                      <a:r>
                        <a:rPr lang="id-ID" sz="1400" b="1" dirty="0"/>
                        <a:t>(luas</a:t>
                      </a:r>
                      <a:r>
                        <a:rPr lang="id-ID" sz="1400" b="1" spc="-70" dirty="0"/>
                        <a:t> </a:t>
                      </a:r>
                      <a:r>
                        <a:rPr lang="id-ID" sz="1400" b="1" dirty="0"/>
                        <a:t>ruangan</a:t>
                      </a:r>
                      <a:r>
                        <a:rPr lang="id-ID" sz="1400" b="1" spc="105" dirty="0"/>
                        <a:t> </a:t>
                      </a:r>
                      <a:r>
                        <a:rPr lang="id-ID" sz="1400" b="1" dirty="0"/>
                        <a:t>disesuaikan</a:t>
                      </a:r>
                      <a:r>
                        <a:rPr lang="id-ID" sz="1400" b="1" spc="-95" dirty="0"/>
                        <a:t> </a:t>
                      </a:r>
                      <a:r>
                        <a:rPr lang="id-ID" sz="1400" b="1" spc="-5" dirty="0"/>
                        <a:t>dengan</a:t>
                      </a:r>
                      <a:r>
                        <a:rPr lang="id-ID" sz="1400" b="1" spc="130" dirty="0"/>
                        <a:t> </a:t>
                      </a:r>
                      <a:r>
                        <a:rPr lang="id-ID" sz="1400" b="1" spc="-5" dirty="0"/>
                        <a:t>jumlah</a:t>
                      </a:r>
                      <a:r>
                        <a:rPr lang="id-ID" sz="1400" b="1" spc="-75" dirty="0"/>
                        <a:t> </a:t>
                      </a:r>
                      <a:r>
                        <a:rPr lang="id-ID" sz="1400" b="1" dirty="0"/>
                        <a:t>petugas)</a:t>
                      </a:r>
                      <a:endParaRPr lang="id-ID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22225" eaLnBrk="0" hangingPunct="0">
                        <a:lnSpc>
                          <a:spcPct val="103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id-ID" sz="1400" b="1" spc="-5" dirty="0"/>
                        <a:t>Meja</a:t>
                      </a:r>
                      <a:r>
                        <a:rPr lang="id-ID" sz="1400" b="1" spc="-25" dirty="0"/>
                        <a:t> </a:t>
                      </a:r>
                      <a:r>
                        <a:rPr lang="id-ID" sz="1400" b="1" dirty="0"/>
                        <a:t>&amp;</a:t>
                      </a:r>
                      <a:r>
                        <a:rPr lang="id-ID" sz="1400" b="1" spc="110" dirty="0"/>
                        <a:t> </a:t>
                      </a:r>
                      <a:r>
                        <a:rPr lang="id-ID" sz="1400" b="1" dirty="0"/>
                        <a:t>kursi</a:t>
                      </a:r>
                      <a:r>
                        <a:rPr lang="id-ID" sz="1400" b="1" spc="-25" dirty="0"/>
                        <a:t> </a:t>
                      </a:r>
                      <a:r>
                        <a:rPr lang="id-ID" sz="1400" b="1" dirty="0"/>
                        <a:t>kerja,</a:t>
                      </a:r>
                      <a:r>
                        <a:rPr lang="id-ID" sz="1400" b="1" spc="-25" dirty="0"/>
                        <a:t> </a:t>
                      </a:r>
                      <a:r>
                        <a:rPr lang="id-ID" sz="1400" b="1" dirty="0"/>
                        <a:t>lemari</a:t>
                      </a:r>
                      <a:r>
                        <a:rPr lang="id-ID" sz="1400" b="1" spc="-35" dirty="0"/>
                        <a:t> </a:t>
                      </a:r>
                      <a:r>
                        <a:rPr lang="id-ID" sz="1400" b="1" dirty="0"/>
                        <a:t>arsip,</a:t>
                      </a:r>
                      <a:r>
                        <a:rPr lang="id-ID" sz="1400" b="1" spc="140" dirty="0"/>
                        <a:t> </a:t>
                      </a:r>
                      <a:r>
                        <a:rPr lang="id-ID" sz="1400" b="1" dirty="0"/>
                        <a:t>telepon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dirty="0"/>
                        <a:t>&amp;</a:t>
                      </a:r>
                      <a:r>
                        <a:rPr lang="id-ID" sz="1400" b="1" spc="-50" dirty="0"/>
                        <a:t> </a:t>
                      </a:r>
                      <a:r>
                        <a:rPr lang="id-ID" sz="1400" b="1" dirty="0"/>
                        <a:t>intercom,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dirty="0"/>
                        <a:t>komputer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spc="-5" dirty="0"/>
                        <a:t>personal,</a:t>
                      </a:r>
                      <a:r>
                        <a:rPr lang="id-ID" sz="1400" b="1" spc="145" dirty="0"/>
                        <a:t> </a:t>
                      </a:r>
                      <a:r>
                        <a:rPr lang="id-ID" sz="1400" b="1" dirty="0"/>
                        <a:t>serta</a:t>
                      </a:r>
                      <a:r>
                        <a:rPr lang="id-ID" sz="1400" b="1" spc="-55" dirty="0"/>
                        <a:t> </a:t>
                      </a:r>
                      <a:r>
                        <a:rPr lang="id-ID" sz="1400" b="1" dirty="0"/>
                        <a:t>perangkat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dirty="0"/>
                        <a:t>kerja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spc="-5" dirty="0"/>
                        <a:t>lainnya.</a:t>
                      </a:r>
                      <a:endParaRPr lang="id-ID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55305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82550" marR="825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3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51435" marR="80010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Ruang</a:t>
                      </a:r>
                      <a:r>
                        <a:rPr lang="id-ID" sz="1400" b="1" spc="-55"/>
                        <a:t> </a:t>
                      </a:r>
                      <a:r>
                        <a:rPr lang="id-ID" sz="1400" b="1"/>
                        <a:t>Rekam</a:t>
                      </a:r>
                      <a:r>
                        <a:rPr lang="id-ID" sz="1400" b="1" spc="-50"/>
                        <a:t> </a:t>
                      </a:r>
                      <a:r>
                        <a:rPr lang="id-ID" sz="1400" b="1" spc="-5"/>
                        <a:t>Medis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76200" eaLnBrk="0" hangingPunct="0">
                        <a:lnSpc>
                          <a:spcPct val="104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id-ID" sz="1400" b="1"/>
                        <a:t>Tempat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/>
                        <a:t>menyimpan</a:t>
                      </a:r>
                      <a:r>
                        <a:rPr lang="id-ID" sz="1400" b="1" spc="-60"/>
                        <a:t> </a:t>
                      </a:r>
                      <a:r>
                        <a:rPr lang="id-ID" sz="1400" b="1" spc="-5"/>
                        <a:t>informasi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/>
                        <a:t>tentang</a:t>
                      </a:r>
                      <a:r>
                        <a:rPr lang="id-ID" sz="1400" b="1" spc="120"/>
                        <a:t> </a:t>
                      </a:r>
                      <a:r>
                        <a:rPr lang="id-ID" sz="1400" b="1"/>
                        <a:t>identitas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/>
                        <a:t>pasien,</a:t>
                      </a:r>
                      <a:r>
                        <a:rPr lang="id-ID" sz="1400" b="1" spc="-60"/>
                        <a:t> </a:t>
                      </a:r>
                      <a:r>
                        <a:rPr lang="id-ID" sz="1400" b="1" spc="-5"/>
                        <a:t>diagnosis,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/>
                        <a:t>perjalanan</a:t>
                      </a:r>
                      <a:r>
                        <a:rPr lang="id-ID" sz="1400" b="1" spc="120"/>
                        <a:t> </a:t>
                      </a:r>
                      <a:r>
                        <a:rPr lang="id-ID" sz="1400" b="1" spc="-5"/>
                        <a:t>penyakit,</a:t>
                      </a:r>
                      <a:r>
                        <a:rPr lang="id-ID" sz="1400" b="1" spc="-55"/>
                        <a:t> </a:t>
                      </a:r>
                      <a:r>
                        <a:rPr lang="id-ID" sz="1400" b="1"/>
                        <a:t>proses</a:t>
                      </a:r>
                      <a:r>
                        <a:rPr lang="id-ID" sz="1400" b="1" spc="-60"/>
                        <a:t> </a:t>
                      </a:r>
                      <a:r>
                        <a:rPr lang="id-ID" sz="1400" b="1"/>
                        <a:t>pengobatan</a:t>
                      </a:r>
                      <a:r>
                        <a:rPr lang="id-ID" sz="1400" b="1" spc="-50"/>
                        <a:t> </a:t>
                      </a:r>
                      <a:r>
                        <a:rPr lang="id-ID" sz="1400" b="1"/>
                        <a:t>dan</a:t>
                      </a:r>
                      <a:r>
                        <a:rPr lang="id-ID" sz="1400" b="1" spc="110"/>
                        <a:t> </a:t>
                      </a:r>
                      <a:r>
                        <a:rPr lang="id-ID" sz="1400" b="1"/>
                        <a:t>tindakan</a:t>
                      </a:r>
                      <a:r>
                        <a:rPr lang="id-ID" sz="1400" b="1" spc="-55"/>
                        <a:t> </a:t>
                      </a:r>
                      <a:r>
                        <a:rPr lang="id-ID" sz="1400" b="1"/>
                        <a:t>medis</a:t>
                      </a:r>
                      <a:r>
                        <a:rPr lang="id-ID" sz="1400" b="1" spc="-50"/>
                        <a:t> </a:t>
                      </a:r>
                      <a:r>
                        <a:rPr lang="id-ID" sz="1400" b="1"/>
                        <a:t>serta</a:t>
                      </a:r>
                      <a:r>
                        <a:rPr lang="id-ID" sz="1400" b="1" spc="-45"/>
                        <a:t> </a:t>
                      </a:r>
                      <a:r>
                        <a:rPr lang="id-ID" sz="1400" b="1"/>
                        <a:t>dokumentasi</a:t>
                      </a:r>
                      <a:r>
                        <a:rPr lang="id-ID" sz="1400" b="1" spc="-55"/>
                        <a:t> </a:t>
                      </a:r>
                      <a:r>
                        <a:rPr lang="id-ID" sz="1400" b="1"/>
                        <a:t>hasil</a:t>
                      </a:r>
                      <a:r>
                        <a:rPr lang="id-ID" sz="1400" b="1" spc="125"/>
                        <a:t> </a:t>
                      </a:r>
                      <a:r>
                        <a:rPr lang="id-ID" sz="1400" b="1"/>
                        <a:t>pelayanan.</a:t>
                      </a:r>
                      <a:r>
                        <a:rPr lang="id-ID" sz="1400" b="1" spc="-75"/>
                        <a:t> </a:t>
                      </a:r>
                      <a:r>
                        <a:rPr lang="id-ID" sz="1400" b="1" spc="-5"/>
                        <a:t>Biasanya</a:t>
                      </a:r>
                      <a:r>
                        <a:rPr lang="id-ID" sz="1400" b="1" spc="-70"/>
                        <a:t> </a:t>
                      </a:r>
                      <a:r>
                        <a:rPr lang="id-ID" sz="1400" b="1"/>
                        <a:t>langsung</a:t>
                      </a:r>
                      <a:r>
                        <a:rPr lang="id-ID" sz="1400" b="1" spc="145"/>
                        <a:t> </a:t>
                      </a:r>
                      <a:r>
                        <a:rPr lang="id-ID" sz="1400" b="1"/>
                        <a:t>berhubungan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 spc="-5"/>
                        <a:t>dengan</a:t>
                      </a:r>
                      <a:r>
                        <a:rPr lang="id-ID" sz="1400" b="1" spc="-60"/>
                        <a:t> </a:t>
                      </a:r>
                      <a:r>
                        <a:rPr lang="id-ID" sz="1400" b="1"/>
                        <a:t>loket</a:t>
                      </a:r>
                      <a:r>
                        <a:rPr lang="id-ID" sz="1400" b="1" spc="-60"/>
                        <a:t> </a:t>
                      </a:r>
                      <a:r>
                        <a:rPr lang="id-ID" sz="1400" b="1" spc="-5"/>
                        <a:t>pendaftaran.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81280" marR="5016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u="sng"/>
                        <a:t>+</a:t>
                      </a:r>
                      <a:r>
                        <a:rPr lang="id-ID" sz="1400" b="1" u="sng" spc="-30"/>
                        <a:t> </a:t>
                      </a:r>
                      <a:r>
                        <a:rPr lang="id-ID" sz="1400" b="1"/>
                        <a:t>12~16</a:t>
                      </a:r>
                      <a:r>
                        <a:rPr lang="id-ID" sz="1400" b="1" spc="-25"/>
                        <a:t> </a:t>
                      </a:r>
                      <a:r>
                        <a:rPr lang="id-ID" sz="1400" b="1"/>
                        <a:t>m2/</a:t>
                      </a:r>
                      <a:r>
                        <a:rPr lang="id-ID" sz="1400" b="1" spc="-30"/>
                        <a:t> </a:t>
                      </a:r>
                      <a:r>
                        <a:rPr lang="id-ID" sz="1400" b="1"/>
                        <a:t>1000</a:t>
                      </a:r>
                    </a:p>
                    <a:p>
                      <a:pPr marL="317500" marR="48260" indent="-246380" eaLnBrk="0" hangingPunct="0">
                        <a:lnSpc>
                          <a:spcPct val="104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id-ID" sz="1400" b="1"/>
                        <a:t>kunjungan</a:t>
                      </a:r>
                      <a:r>
                        <a:rPr lang="id-ID" sz="1400" b="1" spc="-45"/>
                        <a:t> </a:t>
                      </a:r>
                      <a:r>
                        <a:rPr lang="id-ID" sz="1400" b="1" spc="-5"/>
                        <a:t>pasien</a:t>
                      </a:r>
                      <a:r>
                        <a:rPr lang="id-ID" sz="1400" b="1" spc="-40"/>
                        <a:t> </a:t>
                      </a:r>
                      <a:r>
                        <a:rPr lang="id-ID" sz="1400" b="1"/>
                        <a:t>/</a:t>
                      </a:r>
                      <a:r>
                        <a:rPr lang="id-ID" sz="1400" b="1" spc="125"/>
                        <a:t> </a:t>
                      </a:r>
                      <a:r>
                        <a:rPr lang="id-ID" sz="1400" b="1"/>
                        <a:t>hari</a:t>
                      </a:r>
                    </a:p>
                    <a:p>
                      <a:pPr marL="122555" marR="5016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(</a:t>
                      </a:r>
                      <a:r>
                        <a:rPr lang="id-ID" sz="1400" b="1" spc="-25"/>
                        <a:t> </a:t>
                      </a:r>
                      <a:r>
                        <a:rPr lang="id-ID" sz="1400" b="1"/>
                        <a:t>untuk</a:t>
                      </a:r>
                      <a:r>
                        <a:rPr lang="id-ID" sz="1400" b="1" spc="-25"/>
                        <a:t> </a:t>
                      </a:r>
                      <a:r>
                        <a:rPr lang="id-ID" sz="1400" b="1"/>
                        <a:t>5</a:t>
                      </a:r>
                      <a:r>
                        <a:rPr lang="id-ID" sz="1400" b="1" spc="-20"/>
                        <a:t> </a:t>
                      </a:r>
                      <a:r>
                        <a:rPr lang="id-ID" sz="1400" b="1"/>
                        <a:t>tahun)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400" b="1" dirty="0"/>
                    </a:p>
                    <a:p>
                      <a:pPr marL="53340" marR="2095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spc="-5" dirty="0"/>
                        <a:t>Meja,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dirty="0"/>
                        <a:t>kursi,</a:t>
                      </a:r>
                      <a:r>
                        <a:rPr lang="id-ID" sz="1400" b="1" spc="-35" dirty="0"/>
                        <a:t> </a:t>
                      </a:r>
                      <a:r>
                        <a:rPr lang="id-ID" sz="1400" b="1" dirty="0"/>
                        <a:t>lemari</a:t>
                      </a:r>
                      <a:r>
                        <a:rPr lang="id-ID" sz="1400" b="1" spc="-50" dirty="0"/>
                        <a:t> </a:t>
                      </a:r>
                      <a:r>
                        <a:rPr lang="id-ID" sz="1400" b="1" dirty="0"/>
                        <a:t>arsip,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dirty="0"/>
                        <a:t>komputer</a:t>
                      </a:r>
                      <a:endParaRPr lang="id-ID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59565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3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82550" marR="825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4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3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id-ID" sz="1400" b="1"/>
                    </a:p>
                    <a:p>
                      <a:pPr marL="51435" marR="80010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/>
                        <a:t>Ruang</a:t>
                      </a:r>
                      <a:r>
                        <a:rPr lang="id-ID" sz="1400" b="1" spc="-45"/>
                        <a:t> </a:t>
                      </a:r>
                      <a:r>
                        <a:rPr lang="id-ID" sz="1400" b="1" spc="-5"/>
                        <a:t>Tunggu</a:t>
                      </a:r>
                      <a:r>
                        <a:rPr lang="id-ID" sz="1400" b="1" spc="-40"/>
                        <a:t> </a:t>
                      </a:r>
                      <a:r>
                        <a:rPr lang="id-ID" sz="1400" b="1" spc="-5"/>
                        <a:t>Poli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id-ID" sz="1400" b="1" dirty="0"/>
                    </a:p>
                    <a:p>
                      <a:pPr marL="51435" marR="76200" eaLnBrk="0" hangingPunct="0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/>
                        <a:t>Ruang</a:t>
                      </a:r>
                      <a:r>
                        <a:rPr lang="id-ID" sz="1400" b="1" spc="-40" dirty="0"/>
                        <a:t> </a:t>
                      </a:r>
                      <a:r>
                        <a:rPr lang="id-ID" sz="1400" b="1" dirty="0"/>
                        <a:t>di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dirty="0"/>
                        <a:t>mana</a:t>
                      </a:r>
                      <a:r>
                        <a:rPr lang="id-ID" sz="1400" b="1" spc="-35" dirty="0"/>
                        <a:t> </a:t>
                      </a:r>
                      <a:r>
                        <a:rPr lang="id-ID" sz="1400" b="1" spc="-5" dirty="0"/>
                        <a:t>keluarga</a:t>
                      </a:r>
                      <a:r>
                        <a:rPr lang="id-ID" sz="1400" b="1" spc="-40" dirty="0"/>
                        <a:t> </a:t>
                      </a:r>
                      <a:r>
                        <a:rPr lang="id-ID" sz="1400" b="1" dirty="0"/>
                        <a:t>atau</a:t>
                      </a:r>
                      <a:r>
                        <a:rPr lang="id-ID" sz="1400" b="1" spc="-35" dirty="0"/>
                        <a:t> </a:t>
                      </a:r>
                      <a:r>
                        <a:rPr lang="id-ID" sz="1400" b="1" spc="-5" dirty="0"/>
                        <a:t>pengantar</a:t>
                      </a:r>
                      <a:r>
                        <a:rPr lang="id-ID" sz="1400" b="1" spc="170" dirty="0"/>
                        <a:t> </a:t>
                      </a:r>
                      <a:r>
                        <a:rPr lang="id-ID" sz="1400" b="1" dirty="0"/>
                        <a:t>pasien</a:t>
                      </a:r>
                      <a:r>
                        <a:rPr lang="id-ID" sz="1400" b="1" spc="-45" dirty="0"/>
                        <a:t> </a:t>
                      </a:r>
                      <a:r>
                        <a:rPr lang="id-ID" sz="1400" b="1" dirty="0"/>
                        <a:t>menunggu</a:t>
                      </a:r>
                      <a:r>
                        <a:rPr lang="id-ID" sz="1400" b="1" spc="-50" dirty="0"/>
                        <a:t> </a:t>
                      </a:r>
                      <a:r>
                        <a:rPr lang="id-ID" sz="1400" b="1" spc="-5" dirty="0"/>
                        <a:t>panggilan</a:t>
                      </a:r>
                      <a:r>
                        <a:rPr lang="id-ID" sz="1400" b="1" spc="-40" dirty="0"/>
                        <a:t> </a:t>
                      </a:r>
                      <a:r>
                        <a:rPr lang="id-ID" sz="1400" b="1" dirty="0"/>
                        <a:t>di</a:t>
                      </a:r>
                      <a:r>
                        <a:rPr lang="id-ID" sz="1400" b="1" spc="-55" dirty="0"/>
                        <a:t> </a:t>
                      </a:r>
                      <a:r>
                        <a:rPr lang="id-ID" sz="1400" b="1" dirty="0"/>
                        <a:t>depan</a:t>
                      </a:r>
                      <a:r>
                        <a:rPr lang="id-ID" sz="1400" b="1" spc="110" dirty="0"/>
                        <a:t> </a:t>
                      </a:r>
                      <a:r>
                        <a:rPr lang="id-ID" sz="1400" b="1" dirty="0"/>
                        <a:t>ruang</a:t>
                      </a:r>
                      <a:r>
                        <a:rPr lang="id-ID" sz="1400" b="1" spc="-75" dirty="0"/>
                        <a:t> </a:t>
                      </a:r>
                      <a:r>
                        <a:rPr lang="id-ID" sz="1400" b="1" spc="-5" dirty="0"/>
                        <a:t>poliklinik.</a:t>
                      </a:r>
                      <a:endParaRPr lang="id-ID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6515" indent="1905" algn="ctr" eaLnBrk="0" hangingPunct="0">
                        <a:lnSpc>
                          <a:spcPct val="104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id-ID" sz="1400" b="1"/>
                        <a:t>1~1,5</a:t>
                      </a:r>
                      <a:r>
                        <a:rPr lang="id-ID" sz="1400" b="1" spc="-45"/>
                        <a:t> </a:t>
                      </a:r>
                      <a:r>
                        <a:rPr lang="id-ID" sz="1400" b="1"/>
                        <a:t>m2/</a:t>
                      </a:r>
                      <a:r>
                        <a:rPr lang="id-ID" sz="1400" b="1" spc="-40"/>
                        <a:t> </a:t>
                      </a:r>
                      <a:r>
                        <a:rPr lang="id-ID" sz="1400" b="1" spc="-5"/>
                        <a:t>orang</a:t>
                      </a:r>
                      <a:r>
                        <a:rPr lang="id-ID" sz="1400" b="1" spc="135"/>
                        <a:t> </a:t>
                      </a:r>
                      <a:r>
                        <a:rPr lang="id-ID" sz="1400" b="1"/>
                        <a:t>(luas</a:t>
                      </a:r>
                      <a:r>
                        <a:rPr lang="id-ID" sz="1400" b="1" spc="-50"/>
                        <a:t> </a:t>
                      </a:r>
                      <a:r>
                        <a:rPr lang="id-ID" sz="1400" b="1" spc="-5"/>
                        <a:t>area</a:t>
                      </a:r>
                      <a:r>
                        <a:rPr lang="id-ID" sz="1400" b="1" spc="120"/>
                        <a:t> </a:t>
                      </a:r>
                      <a:r>
                        <a:rPr lang="id-ID" sz="1400" b="1"/>
                        <a:t>disesuaikan</a:t>
                      </a:r>
                      <a:r>
                        <a:rPr lang="id-ID" sz="1400" b="1" spc="-95"/>
                        <a:t> </a:t>
                      </a:r>
                      <a:r>
                        <a:rPr lang="id-ID" sz="1400" b="1" spc="-5"/>
                        <a:t>dengan</a:t>
                      </a:r>
                      <a:r>
                        <a:rPr lang="id-ID" sz="1400" b="1" spc="130"/>
                        <a:t> </a:t>
                      </a:r>
                      <a:r>
                        <a:rPr lang="id-ID" sz="1400" b="1" spc="-5"/>
                        <a:t>jumlah</a:t>
                      </a:r>
                      <a:r>
                        <a:rPr lang="id-ID" sz="1400" b="1" spc="-80"/>
                        <a:t> </a:t>
                      </a:r>
                      <a:r>
                        <a:rPr lang="id-ID" sz="1400" b="1"/>
                        <a:t>kunjungan</a:t>
                      </a:r>
                      <a:r>
                        <a:rPr lang="id-ID" sz="1400" b="1" spc="125"/>
                        <a:t> </a:t>
                      </a:r>
                      <a:r>
                        <a:rPr lang="id-ID" sz="1400" b="1"/>
                        <a:t>pasien/</a:t>
                      </a:r>
                      <a:r>
                        <a:rPr lang="id-ID" sz="1400" b="1" spc="-65"/>
                        <a:t> </a:t>
                      </a:r>
                      <a:r>
                        <a:rPr lang="id-ID" sz="1400" b="1" spc="-5"/>
                        <a:t>hari)</a:t>
                      </a:r>
                      <a:endParaRPr lang="id-ID" sz="1400" b="1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3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id-ID" sz="1400" b="1" dirty="0"/>
                    </a:p>
                    <a:p>
                      <a:pPr marL="53340" marR="2095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/>
                        <a:t>Kursi,</a:t>
                      </a:r>
                      <a:r>
                        <a:rPr lang="id-ID" sz="1400" b="1" spc="-30" dirty="0"/>
                        <a:t> </a:t>
                      </a:r>
                      <a:r>
                        <a:rPr lang="id-ID" sz="1400" b="1" spc="-5" dirty="0"/>
                        <a:t>Televisi</a:t>
                      </a:r>
                      <a:r>
                        <a:rPr lang="id-ID" sz="1400" b="1" spc="-40" dirty="0"/>
                        <a:t> </a:t>
                      </a:r>
                      <a:r>
                        <a:rPr lang="id-ID" sz="1400" b="1" dirty="0"/>
                        <a:t>&amp;</a:t>
                      </a:r>
                      <a:r>
                        <a:rPr lang="id-ID" sz="1400" b="1" spc="-35" dirty="0"/>
                        <a:t> </a:t>
                      </a:r>
                      <a:r>
                        <a:rPr lang="id-ID" sz="1400" b="1" dirty="0"/>
                        <a:t>AC</a:t>
                      </a:r>
                      <a:endParaRPr lang="id-ID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pPr algn="r"/>
            <a:r>
              <a:rPr lang="id-ID" dirty="0" smtClean="0"/>
              <a:t>lanjutan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06" y="1467759"/>
          <a:ext cx="8929718" cy="58332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47563"/>
                <a:gridCol w="1802218"/>
                <a:gridCol w="2499530"/>
                <a:gridCol w="1650599"/>
                <a:gridCol w="2529808"/>
              </a:tblGrid>
              <a:tr h="839741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600" b="1" dirty="0"/>
                    </a:p>
                    <a:p>
                      <a:pPr marL="82550" marR="825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/>
                        <a:t>5</a:t>
                      </a:r>
                      <a:endParaRPr lang="id-ID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3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id-ID" sz="1600" b="1" dirty="0"/>
                    </a:p>
                    <a:p>
                      <a:pPr marL="51435" marR="62865" ea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/>
                        <a:t>Ruang</a:t>
                      </a:r>
                      <a:r>
                        <a:rPr lang="id-ID" sz="1600" b="1" spc="-40" dirty="0"/>
                        <a:t> </a:t>
                      </a:r>
                      <a:r>
                        <a:rPr lang="id-ID" sz="1600" b="1" spc="-5" dirty="0"/>
                        <a:t>Periksa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&amp;</a:t>
                      </a:r>
                      <a:r>
                        <a:rPr lang="id-ID" sz="1600" b="1" spc="130" dirty="0"/>
                        <a:t> </a:t>
                      </a:r>
                      <a:r>
                        <a:rPr lang="id-ID" sz="1600" b="1" dirty="0"/>
                        <a:t>Konsultasi</a:t>
                      </a:r>
                      <a:r>
                        <a:rPr lang="id-ID" sz="1600" b="1" spc="-95" dirty="0"/>
                        <a:t> </a:t>
                      </a:r>
                      <a:r>
                        <a:rPr lang="id-ID" sz="1600" b="1" dirty="0"/>
                        <a:t>(Klinik)</a:t>
                      </a:r>
                      <a:endParaRPr lang="id-ID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600" b="1" dirty="0"/>
                    </a:p>
                    <a:p>
                      <a:pPr marL="51435" marR="85090" eaLnBrk="0" hangingPunct="0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/>
                        <a:t>Ruang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dirty="0"/>
                        <a:t>tempat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dirty="0"/>
                        <a:t>dokter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spc="-5" dirty="0"/>
                        <a:t>spesialis</a:t>
                      </a:r>
                      <a:r>
                        <a:rPr lang="id-ID" sz="1600" b="1" spc="135" dirty="0"/>
                        <a:t> </a:t>
                      </a:r>
                      <a:r>
                        <a:rPr lang="id-ID" sz="1600" b="1" dirty="0"/>
                        <a:t>melakukan</a:t>
                      </a:r>
                      <a:r>
                        <a:rPr lang="id-ID" sz="1600" b="1" spc="-55" dirty="0"/>
                        <a:t> </a:t>
                      </a:r>
                      <a:r>
                        <a:rPr lang="id-ID" sz="1600" b="1" spc="-5" dirty="0"/>
                        <a:t>pemeriksaan</a:t>
                      </a:r>
                      <a:r>
                        <a:rPr lang="id-ID" sz="1600" b="1" spc="-60" dirty="0"/>
                        <a:t> </a:t>
                      </a:r>
                      <a:r>
                        <a:rPr lang="id-ID" sz="1600" b="1" dirty="0"/>
                        <a:t>dan</a:t>
                      </a:r>
                      <a:r>
                        <a:rPr lang="id-ID" sz="1600" b="1" spc="-60" dirty="0"/>
                        <a:t> </a:t>
                      </a:r>
                      <a:r>
                        <a:rPr lang="id-ID" sz="1600" b="1" dirty="0"/>
                        <a:t>konsultasi</a:t>
                      </a:r>
                      <a:r>
                        <a:rPr lang="id-ID" sz="1600" b="1" spc="110" dirty="0"/>
                        <a:t> </a:t>
                      </a:r>
                      <a:r>
                        <a:rPr lang="id-ID" sz="1600" b="1" dirty="0"/>
                        <a:t>dengan</a:t>
                      </a:r>
                      <a:r>
                        <a:rPr lang="id-ID" sz="1600" b="1" spc="-75" dirty="0"/>
                        <a:t> </a:t>
                      </a:r>
                      <a:r>
                        <a:rPr lang="id-ID" sz="1600" b="1" dirty="0"/>
                        <a:t>pasien</a:t>
                      </a:r>
                      <a:endParaRPr lang="id-ID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79375" indent="85090" eaLnBrk="0" hangingPunct="0">
                        <a:lnSpc>
                          <a:spcPct val="104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/>
                        <a:t>12~24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m2/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spc="-5" dirty="0"/>
                        <a:t>poli</a:t>
                      </a:r>
                      <a:r>
                        <a:rPr lang="id-ID" sz="1600" b="1" spc="120" dirty="0"/>
                        <a:t> </a:t>
                      </a:r>
                      <a:r>
                        <a:rPr lang="id-ID" sz="1600" b="1" dirty="0"/>
                        <a:t>(khusus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spc="-5" dirty="0"/>
                        <a:t>klinik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dirty="0"/>
                        <a:t>mata</a:t>
                      </a:r>
                      <a:r>
                        <a:rPr lang="id-ID" sz="1600" b="1" spc="135" dirty="0"/>
                        <a:t> </a:t>
                      </a:r>
                      <a:r>
                        <a:rPr lang="id-ID" sz="1600" b="1" dirty="0"/>
                        <a:t>salah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dirty="0"/>
                        <a:t>satu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spc="-5" dirty="0"/>
                        <a:t>sisi</a:t>
                      </a:r>
                      <a:r>
                        <a:rPr lang="id-ID" sz="1600" b="1" spc="115" dirty="0"/>
                        <a:t> </a:t>
                      </a:r>
                      <a:r>
                        <a:rPr lang="id-ID" sz="1600" b="1" dirty="0"/>
                        <a:t>ruang</a:t>
                      </a:r>
                      <a:r>
                        <a:rPr lang="id-ID" sz="1600" b="1" spc="-55" dirty="0"/>
                        <a:t> </a:t>
                      </a:r>
                      <a:r>
                        <a:rPr lang="id-ID" sz="1600" b="1" dirty="0"/>
                        <a:t>harus mempunyai</a:t>
                      </a:r>
                      <a:r>
                        <a:rPr lang="id-ID" sz="1600" b="1" spc="105" dirty="0"/>
                        <a:t> </a:t>
                      </a:r>
                      <a:r>
                        <a:rPr lang="id-ID" sz="1600" b="1" dirty="0"/>
                        <a:t>panjang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&gt;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dirty="0"/>
                        <a:t>4m)</a:t>
                      </a:r>
                      <a:endParaRPr lang="id-ID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17780" eaLnBrk="0" hangingPunct="0">
                        <a:lnSpc>
                          <a:spcPct val="104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/>
                        <a:t>Kursi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dirty="0"/>
                        <a:t>Dokter,</a:t>
                      </a:r>
                      <a:r>
                        <a:rPr lang="id-ID" sz="1600" b="1" spc="-40" dirty="0"/>
                        <a:t> </a:t>
                      </a:r>
                      <a:r>
                        <a:rPr lang="id-ID" sz="1600" b="1" spc="-5" dirty="0"/>
                        <a:t>Meja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spc="-5" dirty="0"/>
                        <a:t>Konsultasi,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2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dirty="0"/>
                        <a:t>(dua)</a:t>
                      </a:r>
                      <a:r>
                        <a:rPr lang="id-ID" sz="1600" b="1" spc="150" dirty="0"/>
                        <a:t> </a:t>
                      </a:r>
                      <a:r>
                        <a:rPr lang="id-ID" sz="1600" b="1" dirty="0"/>
                        <a:t>kursi</a:t>
                      </a:r>
                      <a:r>
                        <a:rPr lang="id-ID" sz="1600" b="1" spc="-40" dirty="0"/>
                        <a:t> </a:t>
                      </a:r>
                      <a:r>
                        <a:rPr lang="id-ID" sz="1600" b="1" dirty="0"/>
                        <a:t>hadap,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lemari</a:t>
                      </a:r>
                      <a:r>
                        <a:rPr lang="id-ID" sz="1600" b="1" spc="-40" dirty="0"/>
                        <a:t> </a:t>
                      </a:r>
                      <a:r>
                        <a:rPr lang="id-ID" sz="1600" b="1" dirty="0"/>
                        <a:t>alat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dirty="0"/>
                        <a:t>periksa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dirty="0"/>
                        <a:t>&amp;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dirty="0"/>
                        <a:t>obat,</a:t>
                      </a:r>
                      <a:r>
                        <a:rPr lang="id-ID" sz="1600" b="1" spc="135" dirty="0"/>
                        <a:t> </a:t>
                      </a:r>
                      <a:r>
                        <a:rPr lang="id-ID" sz="1600" b="1" dirty="0"/>
                        <a:t>tempat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spc="-5" dirty="0"/>
                        <a:t>tidur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dirty="0"/>
                        <a:t>periksa,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spc="-5" dirty="0"/>
                        <a:t>tangga</a:t>
                      </a:r>
                      <a:r>
                        <a:rPr lang="id-ID" sz="1600" b="1" spc="-40" dirty="0"/>
                        <a:t> </a:t>
                      </a:r>
                      <a:r>
                        <a:rPr lang="id-ID" sz="1600" b="1" spc="-5" dirty="0"/>
                        <a:t>roolstool,</a:t>
                      </a:r>
                      <a:r>
                        <a:rPr lang="id-ID" sz="1600" b="1" spc="200" dirty="0"/>
                        <a:t> </a:t>
                      </a:r>
                      <a:r>
                        <a:rPr lang="id-ID" sz="1600" b="1" dirty="0"/>
                        <a:t>dan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spc="-5" dirty="0"/>
                        <a:t>kelengkapan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spc="-5" dirty="0"/>
                        <a:t>lain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disesuaikan</a:t>
                      </a:r>
                      <a:r>
                        <a:rPr lang="id-ID" sz="1600" b="1" spc="125" dirty="0"/>
                        <a:t> </a:t>
                      </a:r>
                      <a:r>
                        <a:rPr lang="id-ID" sz="1600" b="1" dirty="0"/>
                        <a:t>dengan</a:t>
                      </a:r>
                      <a:r>
                        <a:rPr lang="id-ID" sz="1600" b="1" spc="-60" dirty="0"/>
                        <a:t> </a:t>
                      </a:r>
                      <a:r>
                        <a:rPr lang="id-ID" sz="1600" b="1" spc="-5" dirty="0"/>
                        <a:t>kebutuhan</a:t>
                      </a:r>
                      <a:r>
                        <a:rPr lang="id-ID" sz="1600" b="1" spc="-55" dirty="0"/>
                        <a:t> </a:t>
                      </a:r>
                      <a:r>
                        <a:rPr lang="id-ID" sz="1600" b="1" dirty="0"/>
                        <a:t>tiap-tiap</a:t>
                      </a:r>
                      <a:r>
                        <a:rPr lang="id-ID" sz="1600" b="1" spc="-55" dirty="0"/>
                        <a:t> </a:t>
                      </a:r>
                      <a:r>
                        <a:rPr lang="id-ID" sz="1600" b="1" dirty="0"/>
                        <a:t>kliniknya.</a:t>
                      </a:r>
                      <a:endParaRPr lang="id-ID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59828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600" b="1"/>
                    </a:p>
                    <a:p>
                      <a:pPr marL="82550" marR="825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/>
                        <a:t>6</a:t>
                      </a:r>
                      <a:endParaRPr lang="id-ID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id-ID" sz="1600" b="1"/>
                    </a:p>
                    <a:p>
                      <a:pPr marL="51435" marR="62865" eaLnBrk="0" hangingPunc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id-ID" sz="1600" b="1"/>
                        <a:t>Ruang</a:t>
                      </a:r>
                      <a:r>
                        <a:rPr lang="id-ID" sz="1600" b="1" spc="-55"/>
                        <a:t> </a:t>
                      </a:r>
                      <a:r>
                        <a:rPr lang="id-ID" sz="1600" b="1" spc="-5"/>
                        <a:t>Tindakan</a:t>
                      </a:r>
                      <a:r>
                        <a:rPr lang="id-ID" sz="1600" b="1" spc="-40"/>
                        <a:t> </a:t>
                      </a:r>
                      <a:r>
                        <a:rPr lang="id-ID" sz="1600" b="1" spc="-5"/>
                        <a:t>Bedah</a:t>
                      </a:r>
                      <a:r>
                        <a:rPr lang="id-ID" sz="1600" b="1" spc="110"/>
                        <a:t> </a:t>
                      </a:r>
                      <a:r>
                        <a:rPr lang="id-ID" sz="1600" b="1"/>
                        <a:t>Umum</a:t>
                      </a:r>
                      <a:endParaRPr lang="id-ID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id-ID" sz="1600" b="1"/>
                    </a:p>
                    <a:p>
                      <a:pPr marL="51435" eaLnBrk="0" hangingPunc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id-ID" sz="1600" b="1"/>
                        <a:t>Ruang</a:t>
                      </a:r>
                      <a:r>
                        <a:rPr lang="id-ID" sz="1600" b="1" spc="-55"/>
                        <a:t> </a:t>
                      </a:r>
                      <a:r>
                        <a:rPr lang="id-ID" sz="1600" b="1"/>
                        <a:t>tempat</a:t>
                      </a:r>
                      <a:r>
                        <a:rPr lang="id-ID" sz="1600" b="1" spc="-55"/>
                        <a:t> </a:t>
                      </a:r>
                      <a:r>
                        <a:rPr lang="id-ID" sz="1600" b="1"/>
                        <a:t>melakukan</a:t>
                      </a:r>
                      <a:r>
                        <a:rPr lang="id-ID" sz="1600" b="1" spc="-50"/>
                        <a:t> </a:t>
                      </a:r>
                      <a:r>
                        <a:rPr lang="id-ID" sz="1600" b="1"/>
                        <a:t>tindakan</a:t>
                      </a:r>
                      <a:r>
                        <a:rPr lang="id-ID" sz="1600" b="1" spc="105"/>
                        <a:t> </a:t>
                      </a:r>
                      <a:r>
                        <a:rPr lang="id-ID" sz="1600" b="1"/>
                        <a:t>pembedahan</a:t>
                      </a:r>
                      <a:r>
                        <a:rPr lang="id-ID" sz="1600" b="1" spc="-60"/>
                        <a:t> </a:t>
                      </a:r>
                      <a:r>
                        <a:rPr lang="id-ID" sz="1600" b="1" spc="-5"/>
                        <a:t>kecil/</a:t>
                      </a:r>
                      <a:r>
                        <a:rPr lang="id-ID" sz="1600" b="1" spc="-65"/>
                        <a:t> </a:t>
                      </a:r>
                      <a:r>
                        <a:rPr lang="id-ID" sz="1600" b="1"/>
                        <a:t>ringan.</a:t>
                      </a:r>
                      <a:endParaRPr lang="id-ID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id-ID" sz="1600" b="1" dirty="0"/>
                    </a:p>
                    <a:p>
                      <a:pPr marL="137795" marR="5016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/>
                        <a:t>12~24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m2/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spc="-5" dirty="0"/>
                        <a:t>poli</a:t>
                      </a:r>
                      <a:endParaRPr lang="id-ID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17780" eaLnBrk="0" hangingPunct="0">
                        <a:lnSpc>
                          <a:spcPct val="104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/>
                        <a:t>Lemari</a:t>
                      </a:r>
                      <a:r>
                        <a:rPr lang="id-ID" sz="1600" b="1" spc="-40" dirty="0"/>
                        <a:t> </a:t>
                      </a:r>
                      <a:r>
                        <a:rPr lang="id-ID" sz="1600" b="1" dirty="0"/>
                        <a:t>alat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periksa</a:t>
                      </a:r>
                      <a:r>
                        <a:rPr lang="id-ID" sz="1600" b="1" spc="-25" dirty="0"/>
                        <a:t> </a:t>
                      </a:r>
                      <a:r>
                        <a:rPr lang="id-ID" sz="1600" b="1" dirty="0"/>
                        <a:t>&amp;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obat,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dirty="0"/>
                        <a:t>tempat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spc="-5" dirty="0"/>
                        <a:t>tidur</a:t>
                      </a:r>
                      <a:r>
                        <a:rPr lang="id-ID" sz="1600" b="1" spc="150" dirty="0"/>
                        <a:t> </a:t>
                      </a:r>
                      <a:r>
                        <a:rPr lang="id-ID" sz="1600" b="1" dirty="0"/>
                        <a:t>periksa,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dirty="0"/>
                        <a:t>tangga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spc="-5" dirty="0"/>
                        <a:t>roolstool,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dirty="0"/>
                        <a:t>dan</a:t>
                      </a:r>
                      <a:r>
                        <a:rPr lang="id-ID" sz="1600" b="1" spc="100" dirty="0"/>
                        <a:t> </a:t>
                      </a:r>
                      <a:r>
                        <a:rPr lang="id-ID" sz="1600" b="1" dirty="0"/>
                        <a:t>kelengkapan</a:t>
                      </a:r>
                      <a:r>
                        <a:rPr lang="id-ID" sz="1600" b="1" spc="-55" dirty="0"/>
                        <a:t> </a:t>
                      </a:r>
                      <a:r>
                        <a:rPr lang="id-ID" sz="1600" b="1" spc="-5" dirty="0"/>
                        <a:t>lain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dirty="0"/>
                        <a:t>disesuaikan</a:t>
                      </a:r>
                      <a:r>
                        <a:rPr lang="id-ID" sz="1600" b="1" spc="-55" dirty="0"/>
                        <a:t> </a:t>
                      </a:r>
                      <a:r>
                        <a:rPr lang="id-ID" sz="1600" b="1" spc="-5" dirty="0"/>
                        <a:t>dengan</a:t>
                      </a:r>
                      <a:r>
                        <a:rPr lang="id-ID" sz="1600" b="1" spc="140" dirty="0"/>
                        <a:t> </a:t>
                      </a:r>
                      <a:r>
                        <a:rPr lang="id-ID" sz="1600" b="1" dirty="0"/>
                        <a:t>kebutuhan</a:t>
                      </a:r>
                      <a:r>
                        <a:rPr lang="id-ID" sz="1600" b="1" spc="-65" dirty="0"/>
                        <a:t> </a:t>
                      </a:r>
                      <a:r>
                        <a:rPr lang="id-ID" sz="1600" b="1" dirty="0"/>
                        <a:t>tindakan</a:t>
                      </a:r>
                      <a:r>
                        <a:rPr lang="id-ID" sz="1600" b="1" spc="-60" dirty="0"/>
                        <a:t> </a:t>
                      </a:r>
                      <a:r>
                        <a:rPr lang="id-ID" sz="1600" b="1" dirty="0"/>
                        <a:t>bedah.</a:t>
                      </a:r>
                      <a:endParaRPr lang="id-ID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59828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id-ID" sz="1600" b="1"/>
                    </a:p>
                    <a:p>
                      <a:pPr marL="82550" marR="825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/>
                        <a:t>7</a:t>
                      </a:r>
                      <a:endParaRPr lang="id-ID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endParaRPr lang="id-ID" sz="1600" b="1"/>
                    </a:p>
                    <a:p>
                      <a:pPr marL="51435" marR="62865" eaLnBrk="0" hangingPunct="0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id-ID" sz="1600" b="1"/>
                        <a:t>Ruang</a:t>
                      </a:r>
                      <a:r>
                        <a:rPr lang="id-ID" sz="1600" b="1" spc="-55"/>
                        <a:t> </a:t>
                      </a:r>
                      <a:r>
                        <a:rPr lang="id-ID" sz="1600" b="1" spc="-5"/>
                        <a:t>Tindakan</a:t>
                      </a:r>
                      <a:r>
                        <a:rPr lang="id-ID" sz="1600" b="1" spc="-40"/>
                        <a:t> </a:t>
                      </a:r>
                      <a:r>
                        <a:rPr lang="id-ID" sz="1600" b="1" spc="-5"/>
                        <a:t>Bedah</a:t>
                      </a:r>
                      <a:r>
                        <a:rPr lang="id-ID" sz="1600" b="1" spc="110"/>
                        <a:t> </a:t>
                      </a:r>
                      <a:r>
                        <a:rPr lang="id-ID" sz="1600" b="1" spc="-5"/>
                        <a:t>Tulang</a:t>
                      </a:r>
                      <a:endParaRPr lang="id-ID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endParaRPr lang="id-ID" sz="1600" b="1"/>
                    </a:p>
                    <a:p>
                      <a:pPr marL="51435" marR="76200" eaLnBrk="0" hangingPunct="0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id-ID" sz="1600" b="1"/>
                        <a:t>Ruang</a:t>
                      </a:r>
                      <a:r>
                        <a:rPr lang="id-ID" sz="1600" b="1" spc="-55"/>
                        <a:t> </a:t>
                      </a:r>
                      <a:r>
                        <a:rPr lang="id-ID" sz="1600" b="1"/>
                        <a:t>tempat</a:t>
                      </a:r>
                      <a:r>
                        <a:rPr lang="id-ID" sz="1600" b="1" spc="-55"/>
                        <a:t> </a:t>
                      </a:r>
                      <a:r>
                        <a:rPr lang="id-ID" sz="1600" b="1"/>
                        <a:t>melakukan</a:t>
                      </a:r>
                      <a:r>
                        <a:rPr lang="id-ID" sz="1600" b="1" spc="-50"/>
                        <a:t> </a:t>
                      </a:r>
                      <a:r>
                        <a:rPr lang="id-ID" sz="1600" b="1"/>
                        <a:t>tindakan</a:t>
                      </a:r>
                      <a:r>
                        <a:rPr lang="id-ID" sz="1600" b="1" spc="105"/>
                        <a:t> </a:t>
                      </a:r>
                      <a:r>
                        <a:rPr lang="id-ID" sz="1600" b="1"/>
                        <a:t>ringan</a:t>
                      </a:r>
                      <a:r>
                        <a:rPr lang="id-ID" sz="1600" b="1" spc="-45"/>
                        <a:t> </a:t>
                      </a:r>
                      <a:r>
                        <a:rPr lang="id-ID" sz="1600" b="1" spc="-5"/>
                        <a:t>pada</a:t>
                      </a:r>
                      <a:r>
                        <a:rPr lang="id-ID" sz="1600" b="1" spc="-40"/>
                        <a:t> </a:t>
                      </a:r>
                      <a:r>
                        <a:rPr lang="id-ID" sz="1600" b="1"/>
                        <a:t>tulang.</a:t>
                      </a:r>
                      <a:endParaRPr lang="id-ID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6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endParaRPr lang="id-ID" sz="1600" b="1"/>
                    </a:p>
                    <a:p>
                      <a:pPr marL="137795" marR="5016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/>
                        <a:t>12~25</a:t>
                      </a:r>
                      <a:r>
                        <a:rPr lang="id-ID" sz="1600" b="1" spc="-35"/>
                        <a:t> </a:t>
                      </a:r>
                      <a:r>
                        <a:rPr lang="id-ID" sz="1600" b="1"/>
                        <a:t>m2/</a:t>
                      </a:r>
                      <a:r>
                        <a:rPr lang="id-ID" sz="1600" b="1" spc="-35"/>
                        <a:t> </a:t>
                      </a:r>
                      <a:r>
                        <a:rPr lang="id-ID" sz="1600" b="1" spc="-5"/>
                        <a:t>poli</a:t>
                      </a:r>
                      <a:endParaRPr lang="id-ID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17780" eaLnBrk="0" hangingPunct="0">
                        <a:lnSpc>
                          <a:spcPct val="104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/>
                        <a:t>Lemari</a:t>
                      </a:r>
                      <a:r>
                        <a:rPr lang="id-ID" sz="1600" b="1" spc="-40" dirty="0"/>
                        <a:t> </a:t>
                      </a:r>
                      <a:r>
                        <a:rPr lang="id-ID" sz="1600" b="1" dirty="0"/>
                        <a:t>alat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periksa</a:t>
                      </a:r>
                      <a:r>
                        <a:rPr lang="id-ID" sz="1600" b="1" spc="-25" dirty="0"/>
                        <a:t> </a:t>
                      </a:r>
                      <a:r>
                        <a:rPr lang="id-ID" sz="1600" b="1" dirty="0"/>
                        <a:t>&amp;</a:t>
                      </a:r>
                      <a:r>
                        <a:rPr lang="id-ID" sz="1600" b="1" spc="-35" dirty="0"/>
                        <a:t> </a:t>
                      </a:r>
                      <a:r>
                        <a:rPr lang="id-ID" sz="1600" b="1" dirty="0"/>
                        <a:t>obat,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dirty="0"/>
                        <a:t>tempat</a:t>
                      </a:r>
                      <a:r>
                        <a:rPr lang="id-ID" sz="1600" b="1" spc="-30" dirty="0"/>
                        <a:t> </a:t>
                      </a:r>
                      <a:r>
                        <a:rPr lang="id-ID" sz="1600" b="1" spc="-5" dirty="0"/>
                        <a:t>tidur</a:t>
                      </a:r>
                      <a:r>
                        <a:rPr lang="id-ID" sz="1600" b="1" spc="150" dirty="0"/>
                        <a:t> </a:t>
                      </a:r>
                      <a:r>
                        <a:rPr lang="id-ID" sz="1600" b="1" dirty="0"/>
                        <a:t>periksa,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dirty="0"/>
                        <a:t>tangga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spc="-5" dirty="0"/>
                        <a:t>roolstool,</a:t>
                      </a:r>
                      <a:r>
                        <a:rPr lang="id-ID" sz="1600" b="1" spc="-45" dirty="0"/>
                        <a:t> </a:t>
                      </a:r>
                      <a:r>
                        <a:rPr lang="id-ID" sz="1600" b="1" dirty="0"/>
                        <a:t>dan</a:t>
                      </a:r>
                      <a:r>
                        <a:rPr lang="id-ID" sz="1600" b="1" spc="100" dirty="0"/>
                        <a:t> </a:t>
                      </a:r>
                      <a:r>
                        <a:rPr lang="id-ID" sz="1600" b="1" dirty="0"/>
                        <a:t>kelengkapan</a:t>
                      </a:r>
                      <a:r>
                        <a:rPr lang="id-ID" sz="1600" b="1" spc="-55" dirty="0"/>
                        <a:t> </a:t>
                      </a:r>
                      <a:r>
                        <a:rPr lang="id-ID" sz="1600" b="1" spc="-5" dirty="0"/>
                        <a:t>lain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dirty="0"/>
                        <a:t>disesuaikan</a:t>
                      </a:r>
                      <a:r>
                        <a:rPr lang="id-ID" sz="1600" b="1" spc="-55" dirty="0"/>
                        <a:t> </a:t>
                      </a:r>
                      <a:r>
                        <a:rPr lang="id-ID" sz="1600" b="1" spc="-5" dirty="0"/>
                        <a:t>dengan</a:t>
                      </a:r>
                      <a:r>
                        <a:rPr lang="id-ID" sz="1600" b="1" spc="140" dirty="0"/>
                        <a:t> </a:t>
                      </a:r>
                      <a:r>
                        <a:rPr lang="id-ID" sz="1600" b="1" dirty="0"/>
                        <a:t>kebutuhan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dirty="0"/>
                        <a:t>tindakan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dirty="0"/>
                        <a:t>bedah</a:t>
                      </a:r>
                      <a:r>
                        <a:rPr lang="id-ID" sz="1600" b="1" spc="-50" dirty="0"/>
                        <a:t> </a:t>
                      </a:r>
                      <a:r>
                        <a:rPr lang="id-ID" sz="1600" b="1" dirty="0"/>
                        <a:t>tulang.</a:t>
                      </a:r>
                      <a:endParaRPr lang="id-ID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KHUSUS IRJ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5721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0" hangingPunct="0">
              <a:buNone/>
            </a:pPr>
            <a:r>
              <a:rPr lang="id-ID" sz="2200" b="1" cap="all" dirty="0" smtClean="0"/>
              <a:t>Konsep / prinsip dasar </a:t>
            </a:r>
            <a:r>
              <a:rPr lang="id-ID" sz="2200" b="1" cap="all" dirty="0"/>
              <a:t>poliklinik </a:t>
            </a:r>
            <a:r>
              <a:rPr lang="id-ID" sz="2200" b="1" cap="all" dirty="0" smtClean="0"/>
              <a:t> </a:t>
            </a:r>
            <a:r>
              <a:rPr lang="id-ID" sz="2200" b="1" dirty="0"/>
              <a:t>:</a:t>
            </a:r>
          </a:p>
          <a:p>
            <a:pPr lvl="0" eaLnBrk="0" hangingPunct="0"/>
            <a:r>
              <a:rPr lang="id-ID" sz="2200" b="1" dirty="0"/>
              <a:t>Letak Poliklinik berdekatan dengan jalan utama, mudah dicapai dari bagian administrasi, terutama oleh bagian rekam medis, berhubungan dekat dengan apotek, bagian radiologi dan laboratorium.</a:t>
            </a:r>
          </a:p>
          <a:p>
            <a:pPr lvl="0" eaLnBrk="0" hangingPunct="0"/>
            <a:r>
              <a:rPr lang="id-ID" sz="2200" b="1" dirty="0"/>
              <a:t>Ruang  tunggu  di  poliklinik,  harus  cukup  luas.  Ada  pemisahan  ruang  tunggu pasien untuk penyakit infeksi dan non infeksi.</a:t>
            </a:r>
          </a:p>
          <a:p>
            <a:pPr lvl="0" eaLnBrk="0" hangingPunct="0"/>
            <a:r>
              <a:rPr lang="id-ID" sz="2200" b="1" dirty="0"/>
              <a:t>Sistem sirkulasi pasien dilakukan dengan satu pintu (sirkulasi masuk dan keluar pasien pada pintu yang sama).</a:t>
            </a:r>
          </a:p>
          <a:p>
            <a:pPr lvl="0" eaLnBrk="0" hangingPunct="0"/>
            <a:r>
              <a:rPr lang="id-ID" sz="2200" b="1" dirty="0"/>
              <a:t>Klinik-klinik yang ramai sebaiknya tidak saling berdekatan.</a:t>
            </a:r>
          </a:p>
          <a:p>
            <a:pPr lvl="0" eaLnBrk="0" hangingPunct="0"/>
            <a:r>
              <a:rPr lang="id-ID" sz="2200" b="1" dirty="0"/>
              <a:t>Klinik  anak  tidak  diletakkan  berdekatan  dengan  Klinik  Paru,  sebaiknya  Klinik Anak dekat dengan Kllinik Kebidanan.</a:t>
            </a:r>
          </a:p>
          <a:p>
            <a:pPr lvl="0" eaLnBrk="0" hangingPunct="0"/>
            <a:r>
              <a:rPr lang="id-ID" sz="2200" b="1" dirty="0"/>
              <a:t>Sirkulasi petugas dan sirkulasi pasien dipisahkan.</a:t>
            </a:r>
          </a:p>
          <a:p>
            <a:pPr lvl="0" eaLnBrk="0" hangingPunct="0"/>
            <a:r>
              <a:rPr lang="id-ID" sz="2200" b="1" dirty="0"/>
              <a:t>Pada tiap ruangan harus ada wastafel (air mengalir</a:t>
            </a:r>
            <a:r>
              <a:rPr lang="id-ID" sz="2200" b="1" dirty="0" smtClean="0"/>
              <a:t>)  dan hand rub</a:t>
            </a:r>
            <a:endParaRPr lang="id-ID" sz="2200" b="1" dirty="0"/>
          </a:p>
          <a:p>
            <a:pPr lvl="0" eaLnBrk="0" hangingPunct="0"/>
            <a:r>
              <a:rPr lang="id-ID" sz="2200" b="1" dirty="0"/>
              <a:t>Letak klinik jauh dari ruang incenerator, IPAL dan bengkel ME.</a:t>
            </a:r>
          </a:p>
          <a:p>
            <a:pPr lvl="0" eaLnBrk="0" hangingPunct="0"/>
            <a:r>
              <a:rPr lang="id-ID" sz="2200" b="1" dirty="0"/>
              <a:t>Memperhatikan aspek gender dalam persyaratan fasilitas IRJ.</a:t>
            </a:r>
          </a:p>
          <a:p>
            <a:endParaRPr lang="id-ID" sz="2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3"/>
            <a:ext cx="8329642" cy="482918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Pendaftaran : rekam medis</a:t>
            </a:r>
          </a:p>
          <a:p>
            <a:r>
              <a:rPr lang="id-ID" dirty="0" smtClean="0"/>
              <a:t>Informasi : tenaga humas</a:t>
            </a:r>
          </a:p>
          <a:p>
            <a:r>
              <a:rPr lang="id-ID" dirty="0" smtClean="0"/>
              <a:t>Kasir  : keuangan</a:t>
            </a:r>
          </a:p>
          <a:p>
            <a:r>
              <a:rPr lang="id-ID" dirty="0" smtClean="0"/>
              <a:t>Poliklinik : dokter, perawat, TU</a:t>
            </a:r>
          </a:p>
          <a:p>
            <a:r>
              <a:rPr lang="id-ID" dirty="0" smtClean="0"/>
              <a:t>Apotik : apoteker, asisten apoteker</a:t>
            </a:r>
          </a:p>
          <a:p>
            <a:r>
              <a:rPr lang="id-ID" dirty="0" smtClean="0"/>
              <a:t>Laboratorium : dr Spe PK, laborate, TU</a:t>
            </a:r>
          </a:p>
          <a:p>
            <a:r>
              <a:rPr lang="id-ID" dirty="0" smtClean="0"/>
              <a:t>Radiologi : dr  Sp Rad, radiografer,TU</a:t>
            </a:r>
          </a:p>
          <a:p>
            <a:r>
              <a:rPr lang="id-ID" dirty="0" smtClean="0"/>
              <a:t>Ruang tindakan : perawat, Dr</a:t>
            </a:r>
          </a:p>
          <a:p>
            <a:r>
              <a:rPr lang="id-ID" dirty="0" smtClean="0"/>
              <a:t>Promosi Kes.RS :  tenaga kesehatan terlatih</a:t>
            </a:r>
          </a:p>
          <a:p>
            <a:r>
              <a:rPr lang="id-ID" dirty="0" smtClean="0"/>
              <a:t>dll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Dokumen </a:t>
            </a:r>
            <a:endParaRPr lang="id-ID" dirty="0"/>
          </a:p>
        </p:txBody>
      </p:sp>
      <p:sp>
        <p:nvSpPr>
          <p:cNvPr id="5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75191"/>
            <a:ext cx="8229600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Kebijakan pelayanan</a:t>
            </a: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Pedoman </a:t>
            </a:r>
            <a:r>
              <a:rPr lang="id-ID" sz="2400" dirty="0" smtClean="0">
                <a:latin typeface="Arial Rounded MT Bold" charset="0"/>
              </a:rPr>
              <a:t>pengorganisasian; tata kerja</a:t>
            </a:r>
            <a:endParaRPr lang="id-ID" sz="2400" dirty="0">
              <a:latin typeface="Arial Rounded MT Bold" charset="0"/>
            </a:endParaRP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Pedoman Pelayanan</a:t>
            </a: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SPO</a:t>
            </a: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Program ( Rencana Kerja Tahunan )</a:t>
            </a: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Bukti pelaksanaan</a:t>
            </a: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 smtClean="0">
                <a:latin typeface="Arial Rounded MT Bold" charset="0"/>
              </a:rPr>
              <a:t>Laporan ( HARIAN, MINGGUAN, BULANAN, TAHUNAN)</a:t>
            </a: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 smtClean="0">
                <a:latin typeface="Arial Rounded MT Bold" charset="0"/>
              </a:rPr>
              <a:t>Indikator mutu pelayanan; kepuasan pelanggan </a:t>
            </a:r>
            <a:endParaRPr lang="id-ID" sz="2400" dirty="0">
              <a:latin typeface="Arial Rounded MT Bold" charset="0"/>
            </a:endParaRP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Rapat</a:t>
            </a: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Orientasi</a:t>
            </a:r>
          </a:p>
          <a:p>
            <a:pPr marL="363538" indent="-363538">
              <a:buSzPct val="75000"/>
              <a:buFontTx/>
              <a:buBlip>
                <a:blip r:embed="rId2"/>
              </a:buBlip>
            </a:pPr>
            <a:r>
              <a:rPr lang="id-ID" sz="2400" dirty="0">
                <a:latin typeface="Arial Rounded MT Bold" charset="0"/>
              </a:rPr>
              <a:t>Pelatihan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143250" y="5072074"/>
            <a:ext cx="45005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buFontTx/>
              <a:buBlip>
                <a:blip r:embed="rId3"/>
              </a:buBlip>
            </a:pPr>
            <a:r>
              <a:rPr lang="id-ID" dirty="0">
                <a:latin typeface="Arial Rounded MT Bold" charset="0"/>
              </a:rPr>
              <a:t>Kerangka acuan / TOR</a:t>
            </a:r>
          </a:p>
          <a:p>
            <a:pPr marL="363538" indent="-363538">
              <a:buFontTx/>
              <a:buBlip>
                <a:blip r:embed="rId3"/>
              </a:buBlip>
            </a:pPr>
            <a:r>
              <a:rPr lang="id-ID" dirty="0">
                <a:latin typeface="Arial Rounded MT Bold" charset="0"/>
              </a:rPr>
              <a:t>Bukti kegiatan (jadwal, tanda tangan kehadiran)</a:t>
            </a:r>
          </a:p>
          <a:p>
            <a:pPr marL="363538" indent="-363538">
              <a:buFontTx/>
              <a:buBlip>
                <a:blip r:embed="rId3"/>
              </a:buBlip>
            </a:pPr>
            <a:r>
              <a:rPr lang="id-ID" dirty="0">
                <a:latin typeface="Arial Rounded MT Bold" charset="0"/>
              </a:rPr>
              <a:t>Pre test dan Post test</a:t>
            </a:r>
          </a:p>
          <a:p>
            <a:pPr marL="363538" indent="-363538">
              <a:buFontTx/>
              <a:buBlip>
                <a:blip r:embed="rId3"/>
              </a:buBlip>
            </a:pPr>
            <a:r>
              <a:rPr lang="id-ID" dirty="0">
                <a:latin typeface="Arial Rounded MT Bold" charset="0"/>
              </a:rPr>
              <a:t>Laporan kegiatan</a:t>
            </a:r>
          </a:p>
        </p:txBody>
      </p:sp>
      <p:sp>
        <p:nvSpPr>
          <p:cNvPr id="8" name="Right Brace 7"/>
          <p:cNvSpPr/>
          <p:nvPr/>
        </p:nvSpPr>
        <p:spPr>
          <a:xfrm>
            <a:off x="2500298" y="5143512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3"/>
            <a:ext cx="8329642" cy="507209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JUMLAH PASIEN : domisili, seks, umur, pendidikan, pekerjaan, cara bayar,dll</a:t>
            </a:r>
          </a:p>
          <a:p>
            <a:r>
              <a:rPr lang="id-ID" dirty="0" smtClean="0"/>
              <a:t>JUMLAH PENGUNJUNG , KUNJUNGAN</a:t>
            </a:r>
          </a:p>
          <a:p>
            <a:r>
              <a:rPr lang="id-ID" dirty="0" smtClean="0"/>
              <a:t>JUMLAH RUJUKAN </a:t>
            </a:r>
          </a:p>
          <a:p>
            <a:r>
              <a:rPr lang="id-ID" dirty="0" smtClean="0"/>
              <a:t>JENIS KEGIATAN/ TINDAKAN</a:t>
            </a:r>
          </a:p>
          <a:p>
            <a:r>
              <a:rPr lang="id-ID" dirty="0" smtClean="0"/>
              <a:t> JENIS PENYAKIT </a:t>
            </a:r>
            <a:r>
              <a:rPr lang="id-ID" dirty="0" smtClean="0">
                <a:sym typeface="Wingdings" pitchFamily="2" charset="2"/>
              </a:rPr>
              <a:t> 10 PENYEBAB PENYAKIT</a:t>
            </a:r>
          </a:p>
          <a:p>
            <a:r>
              <a:rPr lang="id-ID" dirty="0" smtClean="0"/>
              <a:t> JUMLAH PEMBAYARAN ( KAITKAN DENGAN DATA REKAM MEDIS )</a:t>
            </a:r>
          </a:p>
          <a:p>
            <a:r>
              <a:rPr lang="id-ID" dirty="0" smtClean="0"/>
              <a:t>KEPUASAN PELANGGGAN</a:t>
            </a:r>
          </a:p>
          <a:p>
            <a:r>
              <a:rPr lang="id-ID" dirty="0" smtClean="0"/>
              <a:t>DLL 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Formulir rekam medis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Identitas pasien</a:t>
            </a:r>
          </a:p>
          <a:p>
            <a:r>
              <a:rPr lang="id-ID" dirty="0" smtClean="0"/>
              <a:t>Asesmen pasien </a:t>
            </a:r>
            <a:r>
              <a:rPr lang="id-ID" dirty="0" smtClean="0">
                <a:sym typeface="Wingdings" pitchFamily="2" charset="2"/>
              </a:rPr>
              <a:t> medis, keperawatan,  gizi, tenaga kes lain</a:t>
            </a:r>
            <a:endParaRPr lang="id-ID" dirty="0" smtClean="0"/>
          </a:p>
          <a:p>
            <a:r>
              <a:rPr lang="id-ID" dirty="0" smtClean="0"/>
              <a:t>Diagnosis</a:t>
            </a:r>
          </a:p>
          <a:p>
            <a:r>
              <a:rPr lang="id-ID" dirty="0" smtClean="0"/>
              <a:t>Hasil pemeriksaan penunjang</a:t>
            </a:r>
          </a:p>
          <a:p>
            <a:r>
              <a:rPr lang="id-ID" dirty="0" smtClean="0"/>
              <a:t>Resume pasien pulang/ resume tranfer</a:t>
            </a:r>
          </a:p>
          <a:p>
            <a:r>
              <a:rPr lang="id-ID" dirty="0" smtClean="0"/>
              <a:t>Informed concent ( bila ada tindakan )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11807"/>
          </a:xfrm>
          <a:solidFill>
            <a:schemeClr val="tx1">
              <a:lumMod val="75000"/>
              <a:lumOff val="2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cap="all" dirty="0" smtClean="0">
                <a:solidFill>
                  <a:schemeClr val="bg1"/>
                </a:solidFill>
              </a:rPr>
              <a:t>Rumah </a:t>
            </a:r>
            <a:r>
              <a:rPr lang="id-ID" cap="all" dirty="0">
                <a:solidFill>
                  <a:schemeClr val="bg1"/>
                </a:solidFill>
              </a:rPr>
              <a:t>Sakit adalah institusi pelayanan </a:t>
            </a:r>
            <a:r>
              <a:rPr lang="id-ID" cap="all" dirty="0" smtClean="0">
                <a:solidFill>
                  <a:schemeClr val="bg1"/>
                </a:solidFill>
              </a:rPr>
              <a:t>kes. </a:t>
            </a:r>
            <a:r>
              <a:rPr lang="id-ID" cap="all" dirty="0">
                <a:solidFill>
                  <a:schemeClr val="bg1"/>
                </a:solidFill>
              </a:rPr>
              <a:t>yang menyelenggarakan </a:t>
            </a:r>
            <a:r>
              <a:rPr lang="id-ID" cap="all" dirty="0" smtClean="0">
                <a:solidFill>
                  <a:schemeClr val="bg1"/>
                </a:solidFill>
              </a:rPr>
              <a:t>pel. Kes. </a:t>
            </a:r>
            <a:r>
              <a:rPr lang="id-ID" cap="all" dirty="0">
                <a:solidFill>
                  <a:schemeClr val="bg1"/>
                </a:solidFill>
              </a:rPr>
              <a:t>perorangan secara paripurna yang menyediakan pelayanan rawat inap, rawat jalan, dan gawat darurat</a:t>
            </a:r>
            <a:r>
              <a:rPr lang="id-ID" dirty="0">
                <a:solidFill>
                  <a:schemeClr val="bg1"/>
                </a:solidFill>
              </a:rPr>
              <a:t>. 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RUMAH SAKIT UMUM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 PELAYANAN DASAR SP SUB SPESIALIS </a:t>
            </a:r>
            <a:r>
              <a:rPr lang="id-ID" dirty="0" smtClean="0">
                <a:solidFill>
                  <a:schemeClr val="bg1"/>
                </a:solidFill>
              </a:rPr>
              <a:t>: KELAS A,B,C,D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RUMAH SAKIT KHUSUS ( MEMBERIKAN PELAYANAN UTAMA PADA PENYAKIT TERTENTU)</a:t>
            </a:r>
            <a:endParaRPr lang="id-ID" dirty="0">
              <a:solidFill>
                <a:schemeClr val="bg1"/>
              </a:solidFill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5825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KELAS RUMAH SAKIT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92933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pPr eaLnBrk="0" hangingPunct="0"/>
            <a:r>
              <a:rPr lang="id-ID" sz="2100" dirty="0" smtClean="0"/>
              <a:t>RS </a:t>
            </a:r>
            <a:r>
              <a:rPr lang="id-ID" sz="2100" dirty="0"/>
              <a:t>Umum Kelas D adalah rumah sakit umum yang mempunyai fasilitas dan kemampuan sekurang-kurangnya pelayanan umum  dan  2  (dua)  pelayanan  medik spesialis dasar.</a:t>
            </a:r>
          </a:p>
          <a:p>
            <a:pPr eaLnBrk="0" hangingPunct="0"/>
            <a:r>
              <a:rPr lang="id-ID" sz="2100" dirty="0" smtClean="0"/>
              <a:t>RS </a:t>
            </a:r>
            <a:r>
              <a:rPr lang="id-ID" sz="2100" dirty="0"/>
              <a:t>Umum Kelas C adalah </a:t>
            </a:r>
            <a:r>
              <a:rPr lang="id-ID" sz="2100" dirty="0" smtClean="0"/>
              <a:t>RS </a:t>
            </a:r>
            <a:r>
              <a:rPr lang="id-ID" sz="2100" dirty="0"/>
              <a:t>umum yang mempunyai fasilitas dan kemampuan sekurang-kurangnya pelayanan medik 4 (empat) spesialis dasar dan 4 (empat) pelayanan penunjang medik.</a:t>
            </a:r>
          </a:p>
          <a:p>
            <a:pPr eaLnBrk="0" hangingPunct="0"/>
            <a:r>
              <a:rPr lang="id-ID" sz="2100" dirty="0" smtClean="0"/>
              <a:t>RS  UMUM </a:t>
            </a:r>
            <a:r>
              <a:rPr lang="id-ID" sz="2100" dirty="0"/>
              <a:t>Kelas B adalah </a:t>
            </a:r>
            <a:r>
              <a:rPr lang="id-ID" sz="2100" dirty="0" smtClean="0"/>
              <a:t> RS </a:t>
            </a:r>
            <a:r>
              <a:rPr lang="id-ID" sz="2100" dirty="0"/>
              <a:t>umum yang mempunyai fasilitas dan kemampuan pelayanan medik sekurang-kurangnya 4 (empat) spesialis dasar, 4 (empat) spesialis penunjang medik, 8 (delapan) spesialis lainnya dan 2 (dua) subspesialis dasar serta dapat menjadi RS pendidikan apabila telah memenuhi persyaratan dan standar.</a:t>
            </a:r>
          </a:p>
          <a:p>
            <a:pPr eaLnBrk="0" hangingPunct="0"/>
            <a:r>
              <a:rPr lang="id-ID" sz="2100" dirty="0" smtClean="0"/>
              <a:t>RS </a:t>
            </a:r>
            <a:r>
              <a:rPr lang="id-ID" sz="2100" dirty="0"/>
              <a:t>Umum Kelas A adalah </a:t>
            </a:r>
            <a:r>
              <a:rPr lang="id-ID" sz="2100" dirty="0" smtClean="0"/>
              <a:t>RS </a:t>
            </a:r>
            <a:r>
              <a:rPr lang="id-ID" sz="2100" dirty="0"/>
              <a:t>umum yang mempunyai fasilitas dan kemampuan pelayanan medik sekurang-kurangnya 4 (empat) spesialis dasar, 5 (lima) spesialis penunjang medik, 12 (dua  belas)  spesialis lainnya dan  13 (tiga belas) subspesialis serta dapat menjadi RS pendidikan apabila telah memenuhi persyaratan dan standar.</a:t>
            </a:r>
          </a:p>
          <a:p>
            <a:endParaRPr lang="id-ID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571480"/>
            <a:ext cx="8401080" cy="6143668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id-ID" b="1" dirty="0">
                <a:solidFill>
                  <a:srgbClr val="FFFF00"/>
                </a:solidFill>
              </a:rPr>
              <a:t>Pelayanan Medik Spesialis Dasar  </a:t>
            </a:r>
            <a:r>
              <a:rPr lang="id-ID" dirty="0"/>
              <a:t>adalah pelayanan medik spesialis  Penyakit Dalam, Obstetri dan ginekologi, Bedah dan Kesehatan Anak. </a:t>
            </a:r>
            <a:endParaRPr lang="id-ID" dirty="0" smtClean="0"/>
          </a:p>
          <a:p>
            <a:r>
              <a:rPr lang="id-ID" b="1" dirty="0" smtClean="0">
                <a:solidFill>
                  <a:srgbClr val="FFFF00"/>
                </a:solidFill>
              </a:rPr>
              <a:t>Pelayanan </a:t>
            </a:r>
            <a:r>
              <a:rPr lang="id-ID" b="1" dirty="0">
                <a:solidFill>
                  <a:srgbClr val="FFFF00"/>
                </a:solidFill>
              </a:rPr>
              <a:t>Spesialis Penunjang </a:t>
            </a:r>
            <a:r>
              <a:rPr lang="id-ID" dirty="0"/>
              <a:t>adalah pelayanan medik Radiologi, Patologi Klinik, Patologi Anatomi, Anaestesi dan Reanimasi, Rehabilitasi Medik. </a:t>
            </a:r>
            <a:endParaRPr lang="id-ID" dirty="0" smtClean="0"/>
          </a:p>
          <a:p>
            <a:r>
              <a:rPr lang="id-ID" b="1" dirty="0" smtClean="0">
                <a:solidFill>
                  <a:srgbClr val="FFFF00"/>
                </a:solidFill>
              </a:rPr>
              <a:t>Pelayanan </a:t>
            </a:r>
            <a:r>
              <a:rPr lang="id-ID" b="1" dirty="0">
                <a:solidFill>
                  <a:srgbClr val="FFFF00"/>
                </a:solidFill>
              </a:rPr>
              <a:t>Medik Spesialis </a:t>
            </a:r>
            <a:r>
              <a:rPr lang="id-ID" b="1" dirty="0"/>
              <a:t>lain </a:t>
            </a:r>
            <a:r>
              <a:rPr lang="id-ID" dirty="0"/>
              <a:t>adalah pelayanan medik spesialis </a:t>
            </a:r>
            <a:r>
              <a:rPr lang="id-ID" dirty="0" smtClean="0"/>
              <a:t>THT, </a:t>
            </a:r>
            <a:r>
              <a:rPr lang="id-ID" dirty="0"/>
              <a:t>Mata, Kulit dan Kelamin, Kedokteran Jiwa, Syaraf, Gigi dan Mulut, Jantung, Paru, Bedah Syaraf, Ortopedi. </a:t>
            </a:r>
            <a:endParaRPr lang="id-ID" dirty="0" smtClean="0"/>
          </a:p>
          <a:p>
            <a:r>
              <a:rPr lang="id-ID" b="1" dirty="0" smtClean="0">
                <a:solidFill>
                  <a:srgbClr val="FFFF00"/>
                </a:solidFill>
              </a:rPr>
              <a:t>Pelayanan </a:t>
            </a:r>
            <a:r>
              <a:rPr lang="id-ID" b="1" dirty="0">
                <a:solidFill>
                  <a:srgbClr val="FFFF00"/>
                </a:solidFill>
              </a:rPr>
              <a:t>Medik Sub Spesialis </a:t>
            </a:r>
            <a:r>
              <a:rPr lang="id-ID" dirty="0"/>
              <a:t>adalah satu atau lebih pelayanan yang berkembang dari setiap cabang medik spesialis. </a:t>
            </a:r>
            <a:endParaRPr lang="id-ID" dirty="0" smtClean="0"/>
          </a:p>
          <a:p>
            <a:r>
              <a:rPr lang="id-ID" b="1" dirty="0" smtClean="0">
                <a:solidFill>
                  <a:srgbClr val="FFFF00"/>
                </a:solidFill>
              </a:rPr>
              <a:t>Pelayanan </a:t>
            </a:r>
            <a:r>
              <a:rPr lang="id-ID" b="1" dirty="0">
                <a:solidFill>
                  <a:srgbClr val="FFFF00"/>
                </a:solidFill>
              </a:rPr>
              <a:t>Medik Sub Spesialis dasar </a:t>
            </a:r>
            <a:r>
              <a:rPr lang="id-ID" dirty="0">
                <a:solidFill>
                  <a:srgbClr val="FFFF00"/>
                </a:solidFill>
              </a:rPr>
              <a:t>adalah </a:t>
            </a:r>
            <a:r>
              <a:rPr lang="id-ID" dirty="0"/>
              <a:t>pelayanan subspesialis yang berkembang dari setiap cabang medik spesialis 4 dasar. Dan </a:t>
            </a:r>
            <a:endParaRPr lang="id-ID" dirty="0" smtClean="0"/>
          </a:p>
          <a:p>
            <a:r>
              <a:rPr lang="id-ID" b="1" dirty="0" smtClean="0">
                <a:solidFill>
                  <a:srgbClr val="FFFF00"/>
                </a:solidFill>
              </a:rPr>
              <a:t>Pelayanan  </a:t>
            </a:r>
            <a:r>
              <a:rPr lang="id-ID" b="1" dirty="0">
                <a:solidFill>
                  <a:srgbClr val="FFFF00"/>
                </a:solidFill>
              </a:rPr>
              <a:t>Medik Sub Spesialis lain </a:t>
            </a:r>
            <a:r>
              <a:rPr lang="id-ID" dirty="0"/>
              <a:t>adalah pelayanan subspesialis yang berkembang dari setiap cabang medik spesialis lainnya.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285728"/>
            <a:ext cx="9144000" cy="6572272"/>
            <a:chOff x="0" y="285728"/>
            <a:chExt cx="9144000" cy="6572272"/>
          </a:xfrm>
        </p:grpSpPr>
        <p:sp>
          <p:nvSpPr>
            <p:cNvPr id="52" name="Rectangle 51"/>
            <p:cNvSpPr/>
            <p:nvPr/>
          </p:nvSpPr>
          <p:spPr>
            <a:xfrm>
              <a:off x="2714612" y="285728"/>
              <a:ext cx="3214710" cy="7858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chemeClr val="tx1"/>
                  </a:solidFill>
                </a:rPr>
                <a:t>AREA  PELAYANAN </a:t>
              </a:r>
            </a:p>
            <a:p>
              <a:pPr algn="ctr"/>
              <a:r>
                <a:rPr lang="id-ID" dirty="0" smtClean="0">
                  <a:solidFill>
                    <a:schemeClr val="tx1"/>
                  </a:solidFill>
                </a:rPr>
                <a:t>RUMAH SAKIT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00364" y="1571612"/>
              <a:ext cx="3081358" cy="10001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chemeClr val="bg1"/>
                  </a:solidFill>
                </a:rPr>
                <a:t>AREA PENUNJANG  DAN OPERASIONAL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15074" y="1500174"/>
              <a:ext cx="2928926" cy="10001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r>
                <a:rPr lang="id-ID" b="1" dirty="0" smtClean="0">
                  <a:solidFill>
                    <a:schemeClr val="bg1"/>
                  </a:solidFill>
                </a:rPr>
                <a:t>AREA ADMINISTRASI DAN MANAJEMEN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1438" y="1428736"/>
              <a:ext cx="2786050" cy="10001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bg1"/>
                  </a:solidFill>
                </a:rPr>
                <a:t>AREA  PELAYANAN MEDIK DAN PERAWATAN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0" y="2428868"/>
              <a:ext cx="2857488" cy="44291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+mj-lt"/>
                <a:buAutoNum type="arabicPeriod"/>
              </a:pPr>
              <a:endParaRPr lang="id-ID" b="1" dirty="0" smtClean="0">
                <a:solidFill>
                  <a:schemeClr val="bg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INST. RAWAT JALAN (IRJ)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INST. GAWAT DARURAT(IGD)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INST. RAWAT INAP (IRNA)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INST. RAWAT INTENSIF    ( ICU.NICU,PICU)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INST. BEDAH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UNIT HAEMODIALISA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INST. RADIOTERAPI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INST. BEDAH SENTRAL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DLL</a:t>
              </a:r>
            </a:p>
            <a:p>
              <a:pPr marL="342900" indent="-342900">
                <a:buFont typeface="+mj-lt"/>
                <a:buAutoNum type="arabicPeriod"/>
              </a:pPr>
              <a:endParaRPr lang="id-ID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00364" y="2500306"/>
              <a:ext cx="3000396" cy="435769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PENUNJANG MEDIK :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FARMASI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LABORATORIUM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RADIIODIAGNOSTIK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BANK DARAH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PEMULASARAAN JENAZAH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PENUNJANG  NON MEDIK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CSSD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LAUNDRY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SANITASI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DAPUR/INST.GIZI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id-ID" sz="1700" b="1" dirty="0" smtClean="0">
                  <a:solidFill>
                    <a:schemeClr val="bg1"/>
                  </a:solidFill>
                </a:rPr>
                <a:t>PEMELIHARA SARANA</a:t>
              </a:r>
              <a:endParaRPr lang="id-ID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215074" y="2571744"/>
              <a:ext cx="2928926" cy="42862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+mj-lt"/>
                <a:buAutoNum type="arabicPeriod"/>
              </a:pPr>
              <a:endParaRPr lang="id-ID" b="1" dirty="0" smtClean="0">
                <a:solidFill>
                  <a:schemeClr val="bg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UNSUR PIMPINAN RS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UNSUR PELAYANAN MEDIK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UNSUR PENUNJANG MEDIK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UNSUR KEPERAWATAN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UNSUR PENDIDIKAN DAN PELATIHAN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KEUANGAN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AKUNTANSI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HUMAS DAN PEMASARAN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SDM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id-ID" sz="1700" b="1" dirty="0" smtClean="0">
                  <a:solidFill>
                    <a:schemeClr val="bg1"/>
                  </a:solidFill>
                </a:rPr>
                <a:t>REKAM MEDIS</a:t>
              </a:r>
            </a:p>
            <a:p>
              <a:pPr marL="342900" indent="-342900">
                <a:buFont typeface="+mj-lt"/>
                <a:buAutoNum type="arabicPeriod"/>
              </a:pPr>
              <a:endParaRPr lang="id-ID" sz="17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1" name="Straight Arrow Connector 60"/>
            <p:cNvCxnSpPr>
              <a:stCxn id="52" idx="2"/>
            </p:cNvCxnSpPr>
            <p:nvPr/>
          </p:nvCxnSpPr>
          <p:spPr>
            <a:xfrm rot="16200000" flipH="1">
              <a:off x="4196950" y="1196562"/>
              <a:ext cx="285752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42910" y="1355710"/>
              <a:ext cx="700092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642910" y="1428736"/>
              <a:ext cx="1428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54" idx="0"/>
            </p:cNvCxnSpPr>
            <p:nvPr/>
          </p:nvCxnSpPr>
          <p:spPr>
            <a:xfrm rot="16200000" flipH="1">
              <a:off x="7555322" y="1375959"/>
              <a:ext cx="213520" cy="349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4536281" y="1393017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UNIT PELAYANAN  RAWAT JALAN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Instalasi Rawat Jalan. </a:t>
            </a:r>
          </a:p>
          <a:p>
            <a:pPr>
              <a:buNone/>
            </a:pPr>
            <a:r>
              <a:rPr lang="id-ID" dirty="0" smtClean="0"/>
              <a:t>    Fasilitas </a:t>
            </a:r>
            <a:r>
              <a:rPr lang="id-ID" dirty="0"/>
              <a:t>yang digunakan sebagai tempat konsultasi, penyelidikan, pemeriksaan dan pengobatan pasien oleh dokter ahli di bidang masing-masing yang disediakan untuk pasien yang membutuhkan waktu singkat untuk penyembuhannya atau tidak memerlukan pelayanan perawatan.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Work flow analysis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285861"/>
            <a:ext cx="8858280" cy="557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785818"/>
          </a:xfrm>
        </p:spPr>
        <p:txBody>
          <a:bodyPr/>
          <a:lstStyle/>
          <a:p>
            <a:r>
              <a:rPr lang="id-ID" dirty="0" smtClean="0"/>
              <a:t>Alur sirkulasi pasien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Alur Sirkulasi Pasien dalam 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15082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eaLnBrk="0" hangingPunct="0"/>
            <a:r>
              <a:rPr lang="id-ID" b="1" dirty="0" smtClean="0"/>
              <a:t>Pasien </a:t>
            </a:r>
            <a:r>
              <a:rPr lang="id-ID" b="1" dirty="0"/>
              <a:t>masuk </a:t>
            </a:r>
            <a:r>
              <a:rPr lang="id-ID" b="1" dirty="0" smtClean="0"/>
              <a:t>RS </a:t>
            </a:r>
            <a:r>
              <a:rPr lang="id-ID" b="1" dirty="0" smtClean="0">
                <a:sym typeface="Wingdings" pitchFamily="2" charset="2"/>
              </a:rPr>
              <a:t></a:t>
            </a:r>
            <a:r>
              <a:rPr lang="id-ID" b="1" dirty="0" smtClean="0"/>
              <a:t> </a:t>
            </a:r>
            <a:r>
              <a:rPr lang="id-ID" b="1" dirty="0"/>
              <a:t>pendaftaran/ admisi pada instalasi rawat jalan (poliklinik) atau pada </a:t>
            </a:r>
            <a:r>
              <a:rPr lang="id-ID" b="1" dirty="0" smtClean="0"/>
              <a:t> IGD apabila </a:t>
            </a:r>
            <a:r>
              <a:rPr lang="id-ID" b="1" dirty="0"/>
              <a:t>pasien dalam kondisi gawat darurat </a:t>
            </a:r>
            <a:r>
              <a:rPr lang="id-ID" b="1" dirty="0" smtClean="0">
                <a:sym typeface="Wingdings" pitchFamily="2" charset="2"/>
              </a:rPr>
              <a:t> </a:t>
            </a:r>
            <a:r>
              <a:rPr lang="id-ID" b="1" dirty="0" smtClean="0"/>
              <a:t>pertolongan </a:t>
            </a:r>
            <a:r>
              <a:rPr lang="id-ID" b="1" dirty="0"/>
              <a:t>medis segera/ cito.</a:t>
            </a:r>
          </a:p>
          <a:p>
            <a:pPr eaLnBrk="0" hangingPunct="0"/>
            <a:r>
              <a:rPr lang="id-ID" b="1" dirty="0"/>
              <a:t>Pasien yang mendaftar pada </a:t>
            </a:r>
            <a:r>
              <a:rPr lang="id-ID" b="1" dirty="0" smtClean="0"/>
              <a:t> IRJ </a:t>
            </a:r>
            <a:r>
              <a:rPr lang="id-ID" b="1" dirty="0" smtClean="0">
                <a:sym typeface="Wingdings" pitchFamily="2" charset="2"/>
              </a:rPr>
              <a:t></a:t>
            </a:r>
            <a:r>
              <a:rPr lang="id-ID" b="1" dirty="0" smtClean="0"/>
              <a:t> </a:t>
            </a:r>
            <a:r>
              <a:rPr lang="id-ID" b="1" dirty="0"/>
              <a:t>diberikan pelayanan medis pada klinik-klinik tertentu sesuai dengan penyakit/ kondisi pasien.</a:t>
            </a:r>
          </a:p>
          <a:p>
            <a:pPr lvl="1" eaLnBrk="0" hangingPunct="0"/>
            <a:r>
              <a:rPr lang="id-ID" sz="2800" b="1" dirty="0"/>
              <a:t>Pasien </a:t>
            </a:r>
            <a:r>
              <a:rPr lang="id-ID" sz="2800" b="1" dirty="0" smtClean="0"/>
              <a:t>dg </a:t>
            </a:r>
            <a:r>
              <a:rPr lang="id-ID" sz="2800" b="1" dirty="0"/>
              <a:t>diagnosa </a:t>
            </a:r>
            <a:r>
              <a:rPr lang="id-ID" sz="2800" b="1" dirty="0" smtClean="0"/>
              <a:t>peny. </a:t>
            </a:r>
            <a:r>
              <a:rPr lang="id-ID" sz="2800" b="1" dirty="0"/>
              <a:t>ringan setelah diberikan pelayanan medis </a:t>
            </a:r>
            <a:r>
              <a:rPr lang="id-ID" sz="2800" b="1" dirty="0" smtClean="0"/>
              <a:t> </a:t>
            </a:r>
            <a:r>
              <a:rPr lang="id-ID" sz="2800" b="1" dirty="0" smtClean="0">
                <a:sym typeface="Wingdings" pitchFamily="2" charset="2"/>
              </a:rPr>
              <a:t></a:t>
            </a:r>
            <a:r>
              <a:rPr lang="id-ID" sz="2800" b="1" dirty="0" smtClean="0"/>
              <a:t> </a:t>
            </a:r>
            <a:r>
              <a:rPr lang="id-ID" sz="2800" b="1" dirty="0"/>
              <a:t>langsung pulang.</a:t>
            </a:r>
          </a:p>
          <a:p>
            <a:pPr lvl="1" eaLnBrk="0" hangingPunct="0"/>
            <a:r>
              <a:rPr lang="id-ID" sz="2800" b="1" dirty="0"/>
              <a:t>Pasien </a:t>
            </a:r>
            <a:r>
              <a:rPr lang="id-ID" sz="2800" b="1" dirty="0" smtClean="0"/>
              <a:t>dg </a:t>
            </a:r>
            <a:r>
              <a:rPr lang="id-ID" sz="2800" b="1" dirty="0"/>
              <a:t>kondisi harus didiagnosa lebih mendetail akan dirujuk ke instalasi radiologi dan atau laboratorium</a:t>
            </a:r>
            <a:r>
              <a:rPr lang="id-ID" sz="2800" b="1" dirty="0" smtClean="0"/>
              <a:t>. </a:t>
            </a:r>
            <a:r>
              <a:rPr lang="id-ID" sz="2800" b="1" dirty="0" smtClean="0">
                <a:sym typeface="Wingdings" pitchFamily="2" charset="2"/>
              </a:rPr>
              <a:t></a:t>
            </a:r>
            <a:r>
              <a:rPr lang="id-ID" sz="2800" b="1" dirty="0" smtClean="0"/>
              <a:t> </a:t>
            </a:r>
            <a:r>
              <a:rPr lang="id-ID" sz="2800" b="1" dirty="0"/>
              <a:t>mendapatkan hasil foto radiologi dan atau </a:t>
            </a:r>
            <a:r>
              <a:rPr lang="id-ID" sz="2800" b="1" dirty="0" smtClean="0"/>
              <a:t>lab </a:t>
            </a:r>
            <a:r>
              <a:rPr lang="id-ID" sz="2800" b="1" dirty="0"/>
              <a:t>pasien mendaftar kembali </a:t>
            </a:r>
            <a:r>
              <a:rPr lang="id-ID" sz="2800" b="1" dirty="0" smtClean="0"/>
              <a:t>ke IRJ sebagai </a:t>
            </a:r>
            <a:r>
              <a:rPr lang="id-ID" sz="2800" b="1" dirty="0"/>
              <a:t>pasien lama</a:t>
            </a:r>
            <a:r>
              <a:rPr lang="id-ID" sz="2800" b="1" dirty="0" smtClean="0"/>
              <a:t>.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264</TotalTime>
  <Words>1410</Words>
  <Application>Microsoft Office PowerPoint</Application>
  <PresentationFormat>On-screen Show (4:3)</PresentationFormat>
  <Paragraphs>214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UNIT PELAYANAN    RAWAT JALAN ( OUT PATIENT DEPARTMENT) </vt:lpstr>
      <vt:lpstr>Slide 2</vt:lpstr>
      <vt:lpstr>KELAS RUMAH SAKIT</vt:lpstr>
      <vt:lpstr>Slide 4</vt:lpstr>
      <vt:lpstr>Slide 5</vt:lpstr>
      <vt:lpstr>UNIT PELAYANAN  RAWAT JALAN</vt:lpstr>
      <vt:lpstr>Work flow analysis</vt:lpstr>
      <vt:lpstr>Alur sirkulasi pasien</vt:lpstr>
      <vt:lpstr>Alur Sirkulasi Pasien dalam RS</vt:lpstr>
      <vt:lpstr>lanjutan</vt:lpstr>
      <vt:lpstr>Fasilitas </vt:lpstr>
      <vt:lpstr>Kebutuhan ruang ( pedoman teknis bangunan RS( kemenkes 2012)</vt:lpstr>
      <vt:lpstr>lanjutan</vt:lpstr>
      <vt:lpstr>PERSYARATAN KHUSUS IRJ</vt:lpstr>
      <vt:lpstr>SDM</vt:lpstr>
      <vt:lpstr>Dokumen </vt:lpstr>
      <vt:lpstr>LAPORAN</vt:lpstr>
      <vt:lpstr>Formulir rekam medis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PELAYANAN UNIT  RAWAT JALAN ( OUT PATIENT DEPARTMENT) </dc:title>
  <dc:creator>RORO</dc:creator>
  <cp:lastModifiedBy>Class</cp:lastModifiedBy>
  <cp:revision>17</cp:revision>
  <dcterms:created xsi:type="dcterms:W3CDTF">2016-04-01T13:59:29Z</dcterms:created>
  <dcterms:modified xsi:type="dcterms:W3CDTF">2016-09-24T00:48:07Z</dcterms:modified>
</cp:coreProperties>
</file>