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72" r:id="rId14"/>
    <p:sldId id="271" r:id="rId15"/>
    <p:sldId id="273" r:id="rId16"/>
    <p:sldId id="277" r:id="rId17"/>
    <p:sldId id="281" r:id="rId18"/>
    <p:sldId id="282" r:id="rId19"/>
    <p:sldId id="275" r:id="rId20"/>
    <p:sldId id="278" r:id="rId21"/>
    <p:sldId id="276" r:id="rId22"/>
    <p:sldId id="280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63432B-F0FC-4852-B238-11769C3C5474}" type="datetimeFigureOut">
              <a:rPr lang="id-ID" smtClean="0"/>
              <a:pPr/>
              <a:t>23/04/2016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67EFE0-14F4-4CBB-BB53-654151FF12C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dirty="0" smtClean="0"/>
              <a:t>PELAYANAN UNIT </a:t>
            </a:r>
            <a:br>
              <a:rPr lang="id-ID" dirty="0" smtClean="0"/>
            </a:br>
            <a:r>
              <a:rPr lang="id-ID" dirty="0" smtClean="0"/>
              <a:t>GAWAT DARURAT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>
            <a:normAutofit/>
          </a:bodyPr>
          <a:lstStyle/>
          <a:p>
            <a:pPr algn="ctr"/>
            <a:r>
              <a:rPr lang="id-ID" sz="2400" dirty="0" smtClean="0"/>
              <a:t>ROKIAH KUSUMAPRADJA</a:t>
            </a:r>
            <a:endParaRPr lang="id-ID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Disain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Hal-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 :</a:t>
            </a:r>
          </a:p>
          <a:p>
            <a:pPr lvl="1"/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ambulans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ambulans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ambulans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endParaRPr lang="en-US" dirty="0" smtClean="0"/>
          </a:p>
          <a:p>
            <a:r>
              <a:rPr lang="en-US" b="1" dirty="0" err="1" smtClean="0"/>
              <a:t>Pasien</a:t>
            </a:r>
            <a:r>
              <a:rPr lang="en-US" b="1" dirty="0" smtClean="0"/>
              <a:t> </a:t>
            </a:r>
            <a:r>
              <a:rPr lang="en-US" b="1" dirty="0" err="1" smtClean="0"/>
              <a:t>datang</a:t>
            </a:r>
            <a:r>
              <a:rPr lang="en-US" b="1" dirty="0" smtClean="0"/>
              <a:t> </a:t>
            </a:r>
            <a:r>
              <a:rPr lang="en-US" b="1" dirty="0" err="1" smtClean="0"/>
              <a:t>keadaan</a:t>
            </a:r>
            <a:r>
              <a:rPr lang="en-US" b="1" dirty="0" smtClean="0"/>
              <a:t> </a:t>
            </a:r>
            <a:r>
              <a:rPr lang="en-US" b="1" dirty="0" err="1" smtClean="0"/>
              <a:t>tergesa-gesa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mengalami</a:t>
            </a:r>
            <a:r>
              <a:rPr lang="en-US" b="1" dirty="0" smtClean="0"/>
              <a:t> </a:t>
            </a:r>
            <a:r>
              <a:rPr lang="en-US" b="1" dirty="0" err="1" smtClean="0"/>
              <a:t>kepanikan</a:t>
            </a:r>
            <a:r>
              <a:rPr lang="en-US" b="1" dirty="0" smtClean="0"/>
              <a:t> </a:t>
            </a:r>
            <a:r>
              <a:rPr lang="en-US" b="1" dirty="0" err="1" smtClean="0"/>
              <a:t>maka</a:t>
            </a:r>
            <a:r>
              <a:rPr lang="en-US" b="1" dirty="0" smtClean="0"/>
              <a:t> </a:t>
            </a:r>
            <a:r>
              <a:rPr lang="en-US" b="1" dirty="0" err="1" smtClean="0"/>
              <a:t>pengaturan</a:t>
            </a:r>
            <a:r>
              <a:rPr lang="en-US" b="1" dirty="0" smtClean="0"/>
              <a:t> </a:t>
            </a:r>
            <a:r>
              <a:rPr lang="en-US" b="1" dirty="0" err="1" smtClean="0"/>
              <a:t>alur</a:t>
            </a:r>
            <a:r>
              <a:rPr lang="en-US" b="1" dirty="0" smtClean="0"/>
              <a:t> </a:t>
            </a:r>
            <a:r>
              <a:rPr lang="en-US" b="1" dirty="0" err="1" smtClean="0"/>
              <a:t>pasien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,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suasana</a:t>
            </a:r>
            <a:r>
              <a:rPr lang="en-US" b="1" dirty="0" smtClean="0"/>
              <a:t> </a:t>
            </a:r>
            <a:r>
              <a:rPr lang="en-US" b="1" dirty="0" err="1" smtClean="0"/>
              <a:t>adanya</a:t>
            </a:r>
            <a:r>
              <a:rPr lang="en-US" b="1" dirty="0" smtClean="0"/>
              <a:t>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masy</a:t>
            </a:r>
            <a:r>
              <a:rPr lang="en-US" b="1" dirty="0" smtClean="0"/>
              <a:t>. yang </a:t>
            </a:r>
            <a:r>
              <a:rPr lang="en-US" b="1" dirty="0" err="1" smtClean="0"/>
              <a:t>baik</a:t>
            </a:r>
            <a:r>
              <a:rPr lang="en-US" b="1" dirty="0" smtClean="0"/>
              <a:t>. </a:t>
            </a:r>
          </a:p>
          <a:p>
            <a:r>
              <a:rPr lang="en-US" b="1" dirty="0" err="1" smtClean="0"/>
              <a:t>Disain</a:t>
            </a:r>
            <a:r>
              <a:rPr lang="en-US" b="1" dirty="0" smtClean="0"/>
              <a:t>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kecepatan</a:t>
            </a:r>
            <a:r>
              <a:rPr lang="en-US" b="1" dirty="0" smtClean="0"/>
              <a:t> </a:t>
            </a:r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 smtClean="0"/>
              <a:t>kesan</a:t>
            </a:r>
            <a:r>
              <a:rPr lang="en-US" b="1" dirty="0" smtClean="0"/>
              <a:t> </a:t>
            </a:r>
            <a:r>
              <a:rPr lang="en-US" b="1" dirty="0" err="1" smtClean="0"/>
              <a:t>pelayanan</a:t>
            </a:r>
            <a:r>
              <a:rPr lang="en-US" b="1" dirty="0" smtClean="0"/>
              <a:t> </a:t>
            </a:r>
            <a:r>
              <a:rPr lang="en-US" b="1" dirty="0" err="1" smtClean="0"/>
              <a:t>kegawat</a:t>
            </a:r>
            <a:r>
              <a:rPr lang="en-US" b="1" dirty="0" smtClean="0"/>
              <a:t> </a:t>
            </a:r>
            <a:r>
              <a:rPr lang="en-US" b="1" dirty="0" err="1" smtClean="0"/>
              <a:t>daruratan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 Tata </a:t>
            </a:r>
            <a:r>
              <a:rPr lang="en-US" b="1" dirty="0" err="1" smtClean="0"/>
              <a:t>letak</a:t>
            </a:r>
            <a:r>
              <a:rPr lang="en-US" b="1" dirty="0" smtClean="0"/>
              <a:t> </a:t>
            </a:r>
            <a:r>
              <a:rPr lang="en-US" b="1" dirty="0" err="1" smtClean="0"/>
              <a:t>ruang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bangunan</a:t>
            </a:r>
            <a:r>
              <a:rPr lang="en-US" b="1" dirty="0" smtClean="0"/>
              <a:t> IGD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boleh</a:t>
            </a:r>
            <a:r>
              <a:rPr lang="en-US" b="1" dirty="0" smtClean="0"/>
              <a:t>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terjadinya</a:t>
            </a:r>
            <a:r>
              <a:rPr lang="en-US" b="1" dirty="0" smtClean="0"/>
              <a:t> </a:t>
            </a:r>
            <a:r>
              <a:rPr lang="en-US" b="1" dirty="0" err="1" smtClean="0"/>
              <a:t>infeksi</a:t>
            </a:r>
            <a:r>
              <a:rPr lang="en-US" b="1" dirty="0" smtClean="0"/>
              <a:t> </a:t>
            </a:r>
            <a:r>
              <a:rPr lang="en-US" b="1" dirty="0" err="1" smtClean="0"/>
              <a:t>silang</a:t>
            </a:r>
            <a:r>
              <a:rPr lang="en-US" b="1" dirty="0" smtClean="0"/>
              <a:t> (cross infection).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2656"/>
            <a:ext cx="821536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88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Tata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dimulai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area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penyimpanan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brankar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stretcher bay)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kursi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roda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(wheel chair). 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emergency) /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pertolongan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segera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ditangani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tindakan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gawat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(urgent)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ancaman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kematian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tangani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resusitasi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gawat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ditangani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false emergency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poliklinik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24 jam.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Area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khususnya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tunggu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disarankan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toilet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kantin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(coffee/snack bar).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Area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dekontaminasi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dikhususkan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terkontaminasi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kimia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IGD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Area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ditempatkan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sisi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depan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luar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IGD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IGD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147248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cap="all" dirty="0" err="1" smtClean="0"/>
              <a:t>Kebutuhan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Ruang</a:t>
            </a:r>
            <a:r>
              <a:rPr lang="en-US" sz="3200" cap="all" dirty="0" smtClean="0"/>
              <a:t>, </a:t>
            </a:r>
            <a:r>
              <a:rPr lang="en-US" sz="3200" cap="all" dirty="0" err="1" smtClean="0"/>
              <a:t>Fungsi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dan</a:t>
            </a:r>
            <a:r>
              <a:rPr lang="en-US" sz="3200" cap="all" dirty="0" smtClean="0"/>
              <a:t> </a:t>
            </a:r>
            <a:br>
              <a:rPr lang="en-US" sz="3200" cap="all" dirty="0" smtClean="0"/>
            </a:br>
            <a:r>
              <a:rPr lang="en-US" sz="3200" cap="all" dirty="0" err="1" smtClean="0"/>
              <a:t>Kebutuhan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Fasilitas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Pada</a:t>
            </a:r>
            <a:r>
              <a:rPr lang="en-US" sz="3200" cap="all" dirty="0" smtClean="0"/>
              <a:t> IGD</a:t>
            </a:r>
            <a:br>
              <a:rPr lang="en-US" sz="3200" cap="all" dirty="0" smtClean="0"/>
            </a:br>
            <a:r>
              <a:rPr lang="en-US" sz="3200" cap="all" dirty="0" smtClean="0"/>
              <a:t/>
            </a:r>
            <a:br>
              <a:rPr lang="en-US" sz="3200" cap="all" dirty="0" smtClean="0"/>
            </a:br>
            <a:r>
              <a:rPr lang="en-US" sz="3200" cap="all" dirty="0" smtClean="0"/>
              <a:t>SK </a:t>
            </a:r>
            <a:r>
              <a:rPr lang="en-US" sz="3200" cap="all" dirty="0" err="1" smtClean="0"/>
              <a:t>Drijen</a:t>
            </a:r>
            <a:r>
              <a:rPr lang="en-US" sz="3200" cap="all" dirty="0" smtClean="0"/>
              <a:t> BUK /2012 </a:t>
            </a:r>
            <a:r>
              <a:rPr lang="en-US" sz="3200" cap="all" dirty="0" err="1" smtClean="0"/>
              <a:t>tentang</a:t>
            </a:r>
            <a:r>
              <a:rPr lang="en-US" sz="3200" cap="all" dirty="0" smtClean="0"/>
              <a:t> </a:t>
            </a:r>
            <a:br>
              <a:rPr lang="en-US" sz="3200" cap="all" dirty="0" smtClean="0"/>
            </a:br>
            <a:r>
              <a:rPr lang="en-US" sz="3200" cap="all" dirty="0" err="1" smtClean="0"/>
              <a:t>pedoman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teknis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bangunan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ruang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gawat</a:t>
            </a:r>
            <a:r>
              <a:rPr lang="en-US" sz="3200" cap="all" dirty="0" smtClean="0"/>
              <a:t> </a:t>
            </a:r>
            <a:r>
              <a:rPr lang="en-US" sz="3200" cap="all" dirty="0" err="1" smtClean="0"/>
              <a:t>darurat</a:t>
            </a:r>
            <a:r>
              <a:rPr lang="en-US" sz="3200" cap="all" dirty="0" smtClean="0"/>
              <a:t/>
            </a:r>
            <a:br>
              <a:rPr lang="en-US" sz="3200" cap="all" dirty="0" smtClean="0"/>
            </a:br>
            <a:endParaRPr lang="en-US" sz="3200" cap="al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OPERASIONAL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KEBIJAKAN </a:t>
            </a:r>
            <a:endParaRPr lang="en-US" dirty="0" smtClean="0"/>
          </a:p>
          <a:p>
            <a:r>
              <a:rPr lang="id-ID" dirty="0" smtClean="0"/>
              <a:t>STANDAR PELAYANAN</a:t>
            </a:r>
          </a:p>
          <a:p>
            <a:r>
              <a:rPr lang="en-US" dirty="0" smtClean="0"/>
              <a:t>SPO</a:t>
            </a:r>
          </a:p>
          <a:p>
            <a:r>
              <a:rPr lang="id-ID" dirty="0" smtClean="0"/>
              <a:t> ORGANISASI </a:t>
            </a:r>
            <a:endParaRPr lang="en-US" dirty="0" smtClean="0"/>
          </a:p>
          <a:p>
            <a:r>
              <a:rPr lang="id-ID" dirty="0" smtClean="0"/>
              <a:t>PENCATATAN</a:t>
            </a:r>
            <a:endParaRPr lang="en-US" dirty="0" smtClean="0"/>
          </a:p>
          <a:p>
            <a:r>
              <a:rPr lang="en-US" dirty="0" smtClean="0"/>
              <a:t>PELAPORAN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7920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id-ID" sz="3200" b="1" dirty="0" smtClean="0"/>
              <a:t>DAFTAR KEBIJAKAN PELAYANAN GAWAT DARURAT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pPr lvl="0"/>
            <a:r>
              <a:rPr lang="id-ID" sz="1800" dirty="0" smtClean="0"/>
              <a:t>Dokter jaga IGD</a:t>
            </a:r>
            <a:endParaRPr lang="en-US" sz="1800" dirty="0" smtClean="0"/>
          </a:p>
          <a:p>
            <a:pPr lvl="0"/>
            <a:r>
              <a:rPr lang="id-ID" sz="1800" dirty="0" smtClean="0"/>
              <a:t>Perawat jaga IGD</a:t>
            </a:r>
            <a:endParaRPr lang="en-US" sz="1800" dirty="0" smtClean="0"/>
          </a:p>
          <a:p>
            <a:pPr lvl="0"/>
            <a:r>
              <a:rPr lang="id-ID" sz="1800" dirty="0" smtClean="0"/>
              <a:t>Pelayanan IGD 24 jam terus menerus dengan sistim Triase</a:t>
            </a:r>
            <a:endParaRPr lang="en-US" sz="1800" dirty="0" smtClean="0"/>
          </a:p>
          <a:p>
            <a:pPr lvl="0"/>
            <a:r>
              <a:rPr lang="id-ID" sz="1800" dirty="0" smtClean="0"/>
              <a:t>Pelayanan pasien tidak darurat dan tidak gawat</a:t>
            </a:r>
            <a:endParaRPr lang="en-US" sz="1800" dirty="0" smtClean="0"/>
          </a:p>
          <a:p>
            <a:pPr lvl="0"/>
            <a:r>
              <a:rPr lang="id-ID" sz="1800" dirty="0" smtClean="0"/>
              <a:t>Pelayanan radiologi di IGD</a:t>
            </a:r>
            <a:endParaRPr lang="en-US" sz="1800" dirty="0" smtClean="0"/>
          </a:p>
          <a:p>
            <a:pPr lvl="0"/>
            <a:r>
              <a:rPr lang="id-ID" sz="1800" dirty="0" smtClean="0"/>
              <a:t>Pelayanan Laboratorium di IGD</a:t>
            </a:r>
            <a:endParaRPr lang="en-US" sz="1800" dirty="0" smtClean="0"/>
          </a:p>
          <a:p>
            <a:pPr lvl="0"/>
            <a:r>
              <a:rPr lang="id-ID" sz="1800" dirty="0" smtClean="0"/>
              <a:t>Pengaturan jadual dinas bulanan petugas IGD</a:t>
            </a:r>
            <a:endParaRPr lang="en-US" sz="1800" dirty="0" smtClean="0"/>
          </a:p>
          <a:p>
            <a:pPr lvl="0"/>
            <a:r>
              <a:rPr lang="id-ID" sz="1800" dirty="0" smtClean="0"/>
              <a:t>Penyusunan jadual dinas jaga harian di IGD</a:t>
            </a:r>
            <a:endParaRPr lang="en-US" sz="1800" dirty="0" smtClean="0"/>
          </a:p>
          <a:p>
            <a:pPr lvl="0"/>
            <a:r>
              <a:rPr lang="id-ID" sz="1800" dirty="0" smtClean="0"/>
              <a:t>Pemeliharaan dan kalibrasi alat medis di IGD</a:t>
            </a:r>
            <a:endParaRPr lang="en-US" sz="1800" dirty="0" smtClean="0"/>
          </a:p>
          <a:p>
            <a:pPr lvl="0"/>
            <a:r>
              <a:rPr lang="id-ID" sz="1800" dirty="0" smtClean="0"/>
              <a:t>Penggunaan peralatan medis di IGD</a:t>
            </a:r>
            <a:endParaRPr lang="en-US" sz="1800" dirty="0" smtClean="0"/>
          </a:p>
          <a:p>
            <a:pPr lvl="0"/>
            <a:r>
              <a:rPr lang="id-ID" sz="1800" dirty="0" smtClean="0"/>
              <a:t>Tindakan medis dan tindakan keperawatan dan tindakan penunjang di IGD</a:t>
            </a:r>
            <a:endParaRPr lang="en-US" sz="1800" dirty="0" smtClean="0"/>
          </a:p>
          <a:p>
            <a:pPr lvl="0"/>
            <a:r>
              <a:rPr lang="id-ID" sz="1800" dirty="0" smtClean="0"/>
              <a:t>Penggunaan alat, bahan habis pakai dan linen di IGD</a:t>
            </a:r>
            <a:endParaRPr lang="en-US" sz="1800" dirty="0" smtClean="0"/>
          </a:p>
          <a:p>
            <a:pPr lvl="0"/>
            <a:r>
              <a:rPr lang="id-ID" sz="1800" dirty="0" smtClean="0"/>
              <a:t>Penggunaan obat dan alat medis di IGD</a:t>
            </a:r>
            <a:endParaRPr lang="en-US" sz="1800" dirty="0" smtClean="0"/>
          </a:p>
          <a:p>
            <a:pPr lvl="0"/>
            <a:r>
              <a:rPr lang="id-ID" sz="1800" dirty="0" smtClean="0"/>
              <a:t>Penggunaan alat komunikasi di IGD</a:t>
            </a:r>
            <a:endParaRPr lang="en-US" sz="1800" dirty="0" smtClean="0"/>
          </a:p>
          <a:p>
            <a:pPr lvl="0"/>
            <a:r>
              <a:rPr lang="id-ID" sz="1800" dirty="0" smtClean="0"/>
              <a:t>Pelayanan ambulans gawat darurat</a:t>
            </a:r>
            <a:endParaRPr lang="en-US" sz="1800" dirty="0" smtClean="0"/>
          </a:p>
          <a:p>
            <a:pPr lvl="0"/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d-ID" sz="2800" dirty="0" smtClean="0"/>
              <a:t>Merujuk Pasien di IGD</a:t>
            </a:r>
            <a:endParaRPr lang="en-US" sz="2800" dirty="0" smtClean="0"/>
          </a:p>
          <a:p>
            <a:pPr lvl="0"/>
            <a:r>
              <a:rPr lang="id-ID" sz="2800" dirty="0" smtClean="0"/>
              <a:t>Penggunaan obat dan alat life saving di IGD</a:t>
            </a:r>
            <a:endParaRPr lang="en-US" sz="2800" dirty="0" smtClean="0"/>
          </a:p>
          <a:p>
            <a:pPr lvl="0"/>
            <a:r>
              <a:rPr lang="id-ID" sz="2800" dirty="0" smtClean="0"/>
              <a:t>Penanganan Bencana di IGD</a:t>
            </a:r>
            <a:endParaRPr lang="en-US" sz="2800" dirty="0" smtClean="0"/>
          </a:p>
          <a:p>
            <a:pPr lvl="0"/>
            <a:r>
              <a:rPr lang="id-ID" sz="2800" dirty="0" smtClean="0"/>
              <a:t>Orientasi karyawan baru di IGD</a:t>
            </a:r>
            <a:endParaRPr lang="en-US" sz="2800" dirty="0" smtClean="0"/>
          </a:p>
          <a:p>
            <a:pPr lvl="0"/>
            <a:r>
              <a:rPr lang="id-ID" sz="2800" dirty="0" smtClean="0"/>
              <a:t>Peningkatan keterampilan petugas IGD</a:t>
            </a:r>
            <a:endParaRPr lang="en-US" sz="2800" dirty="0" smtClean="0"/>
          </a:p>
          <a:p>
            <a:pPr lvl="0"/>
            <a:r>
              <a:rPr lang="id-ID" sz="2800" dirty="0" smtClean="0"/>
              <a:t>Pelatihan keterampilan penangulangan bencana bagi pegawai umum dan awam</a:t>
            </a:r>
            <a:endParaRPr lang="en-US" sz="2800" dirty="0" smtClean="0"/>
          </a:p>
          <a:p>
            <a:pPr lvl="0"/>
            <a:r>
              <a:rPr lang="id-ID" sz="2800" dirty="0" smtClean="0"/>
              <a:t>Syarat jabatan bagi dokter jaga IGD</a:t>
            </a:r>
            <a:endParaRPr lang="en-US" sz="2800" dirty="0" smtClean="0"/>
          </a:p>
          <a:p>
            <a:pPr lvl="0"/>
            <a:r>
              <a:rPr lang="id-ID" sz="2800" dirty="0" smtClean="0"/>
              <a:t>Syarat jabatan bagi perawat jaga IGD </a:t>
            </a:r>
            <a:endParaRPr lang="en-US" sz="2800" dirty="0" smtClean="0"/>
          </a:p>
          <a:p>
            <a:pPr lvl="0"/>
            <a:r>
              <a:rPr lang="id-ID" sz="2800" dirty="0" smtClean="0"/>
              <a:t>Konsep pencegahan infeksi dan keselamatan pasien </a:t>
            </a:r>
            <a:endParaRPr lang="en-US" sz="2800" dirty="0" smtClean="0"/>
          </a:p>
          <a:p>
            <a:pPr lvl="0"/>
            <a:r>
              <a:rPr lang="id-ID" sz="2800" dirty="0" smtClean="0"/>
              <a:t>Orientasi mutu dan kepuasan pasien.</a:t>
            </a:r>
            <a:endParaRPr lang="en-US" sz="2800" dirty="0" smtClean="0"/>
          </a:p>
          <a:p>
            <a:pPr lvl="0"/>
            <a:r>
              <a:rPr lang="en-US" sz="2800" dirty="0" err="1" smtClean="0"/>
              <a:t>Tranfer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: intra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RS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dirty="0" smtClean="0"/>
              <a:t>SPO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6429420" cy="4967302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gawat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 24 jam</a:t>
            </a:r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dr</a:t>
            </a:r>
            <a:r>
              <a:rPr lang="en-US" sz="2000" dirty="0" smtClean="0"/>
              <a:t> </a:t>
            </a:r>
            <a:r>
              <a:rPr lang="en-US" sz="2000" dirty="0" err="1" smtClean="0"/>
              <a:t>jaga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dr</a:t>
            </a:r>
            <a:r>
              <a:rPr lang="en-US" sz="2000" dirty="0" smtClean="0"/>
              <a:t> </a:t>
            </a:r>
            <a:r>
              <a:rPr lang="en-US" sz="2000" dirty="0" err="1" smtClean="0"/>
              <a:t>spesialis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keperawatan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laboratorium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radiologi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petugas</a:t>
            </a:r>
            <a:r>
              <a:rPr lang="en-US" sz="2000" dirty="0" smtClean="0"/>
              <a:t> </a:t>
            </a:r>
            <a:r>
              <a:rPr lang="en-US" sz="2000" dirty="0" err="1" smtClean="0"/>
              <a:t>pendukung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triase</a:t>
            </a:r>
            <a:r>
              <a:rPr lang="en-US" sz="2000" dirty="0" smtClean="0"/>
              <a:t> </a:t>
            </a:r>
            <a:r>
              <a:rPr lang="en-US" sz="2000" dirty="0" err="1" smtClean="0"/>
              <a:t>merah</a:t>
            </a:r>
            <a:r>
              <a:rPr lang="en-US" sz="2000" dirty="0" smtClean="0"/>
              <a:t>/ </a:t>
            </a:r>
            <a:r>
              <a:rPr lang="en-US" sz="2000" dirty="0" err="1" smtClean="0"/>
              <a:t>hijau</a:t>
            </a:r>
            <a:endParaRPr lang="en-US" sz="2000" dirty="0" smtClean="0"/>
          </a:p>
          <a:p>
            <a:r>
              <a:rPr lang="en-US" sz="2000" dirty="0" err="1" smtClean="0"/>
              <a:t>Dekontaminasi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obat</a:t>
            </a:r>
            <a:endParaRPr lang="en-US" sz="2000" dirty="0" smtClean="0"/>
          </a:p>
          <a:p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endParaRPr lang="en-US" sz="2000" dirty="0" smtClean="0"/>
          </a:p>
          <a:p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rawat</a:t>
            </a:r>
            <a:r>
              <a:rPr lang="en-US" sz="2000" dirty="0" smtClean="0"/>
              <a:t> </a:t>
            </a:r>
            <a:r>
              <a:rPr lang="en-US" sz="2000" dirty="0" err="1" smtClean="0"/>
              <a:t>inap</a:t>
            </a:r>
            <a:r>
              <a:rPr lang="en-US" sz="2000" dirty="0" smtClean="0"/>
              <a:t>/ unit </a:t>
            </a:r>
            <a:r>
              <a:rPr lang="en-US" sz="2000" dirty="0" err="1" smtClean="0"/>
              <a:t>kerja</a:t>
            </a:r>
            <a:r>
              <a:rPr lang="en-US" sz="2000" dirty="0" smtClean="0"/>
              <a:t> lain</a:t>
            </a:r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amblance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rujukan</a:t>
            </a:r>
            <a:endParaRPr lang="en-US" sz="2000" dirty="0" smtClean="0"/>
          </a:p>
          <a:p>
            <a:r>
              <a:rPr lang="en-US" sz="2000" dirty="0" err="1" smtClean="0"/>
              <a:t>Pelayanan</a:t>
            </a:r>
            <a:r>
              <a:rPr lang="en-US" sz="2000" dirty="0" smtClean="0"/>
              <a:t> live saving</a:t>
            </a:r>
          </a:p>
          <a:p>
            <a:r>
              <a:rPr lang="en-US" sz="2000" dirty="0" smtClean="0"/>
              <a:t>Disaster plan</a:t>
            </a:r>
          </a:p>
          <a:p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endParaRPr lang="en-US" sz="2000" dirty="0" smtClean="0"/>
          </a:p>
          <a:p>
            <a:r>
              <a:rPr lang="en-US" sz="2000" dirty="0" err="1" smtClean="0"/>
              <a:t>dll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id-ID" dirty="0" smtClean="0"/>
              <a:t>SPO ( APK)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SKRINING  PASIEN</a:t>
            </a:r>
          </a:p>
          <a:p>
            <a:r>
              <a:rPr lang="id-ID" dirty="0" smtClean="0"/>
              <a:t>PENDAFTARAN PASIEN</a:t>
            </a:r>
          </a:p>
          <a:p>
            <a:r>
              <a:rPr lang="id-ID" dirty="0" smtClean="0"/>
              <a:t>PROSES TRIASE</a:t>
            </a:r>
          </a:p>
          <a:p>
            <a:r>
              <a:rPr lang="id-ID" dirty="0" smtClean="0"/>
              <a:t>JENIS PELAYANAN SESUAI TRIASE</a:t>
            </a:r>
          </a:p>
          <a:p>
            <a:r>
              <a:rPr lang="id-ID" dirty="0" smtClean="0"/>
              <a:t>PENUNDAAN PELAYANAN</a:t>
            </a:r>
          </a:p>
          <a:p>
            <a:r>
              <a:rPr lang="id-ID" dirty="0" smtClean="0"/>
              <a:t>INFORMASI</a:t>
            </a:r>
          </a:p>
          <a:p>
            <a:r>
              <a:rPr lang="id-ID" dirty="0" smtClean="0"/>
              <a:t>IDENTIFIKASI  HAMBATAN  POPULASI</a:t>
            </a:r>
          </a:p>
          <a:p>
            <a:r>
              <a:rPr lang="id-ID" dirty="0" smtClean="0"/>
              <a:t>TRANFER</a:t>
            </a:r>
          </a:p>
          <a:p>
            <a:r>
              <a:rPr lang="id-ID" dirty="0" smtClean="0"/>
              <a:t>KOORDINASI PELAYANAN DPJP</a:t>
            </a:r>
          </a:p>
          <a:p>
            <a:r>
              <a:rPr lang="id-ID" dirty="0" smtClean="0"/>
              <a:t>PEMULANGAN PASIEN</a:t>
            </a:r>
          </a:p>
          <a:p>
            <a:r>
              <a:rPr lang="id-ID" dirty="0" smtClean="0"/>
              <a:t>RUJUKAN</a:t>
            </a:r>
          </a:p>
          <a:p>
            <a:r>
              <a:rPr lang="id-ID" dirty="0" smtClean="0"/>
              <a:t>RESUME PASIEN PULANG</a:t>
            </a:r>
          </a:p>
          <a:p>
            <a:r>
              <a:rPr lang="id-ID" dirty="0" smtClean="0"/>
              <a:t>DLL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88" y="1397496"/>
            <a:ext cx="8686800" cy="4983832"/>
          </a:xfrm>
        </p:spPr>
        <p:txBody>
          <a:bodyPr>
            <a:noAutofit/>
          </a:bodyPr>
          <a:lstStyle/>
          <a:p>
            <a:r>
              <a:rPr lang="en-US" sz="1800" dirty="0" smtClean="0"/>
              <a:t>PEDOMAN TATA KELOLA PELAYANAN DI IGD</a:t>
            </a:r>
          </a:p>
          <a:p>
            <a:r>
              <a:rPr lang="en-US" sz="1800" dirty="0" err="1" smtClean="0"/>
              <a:t>Bab</a:t>
            </a:r>
            <a:r>
              <a:rPr lang="en-US" sz="1800" dirty="0" smtClean="0"/>
              <a:t> I PENDAHULUAN </a:t>
            </a:r>
          </a:p>
          <a:p>
            <a:r>
              <a:rPr lang="en-US" sz="1800" dirty="0" err="1" smtClean="0"/>
              <a:t>Latar</a:t>
            </a:r>
            <a:r>
              <a:rPr lang="en-US" sz="1800" dirty="0" smtClean="0"/>
              <a:t> </a:t>
            </a:r>
            <a:r>
              <a:rPr lang="en-US" sz="1800" dirty="0" err="1" smtClean="0"/>
              <a:t>belakang</a:t>
            </a:r>
            <a:endParaRPr lang="en-US" sz="1800" dirty="0" smtClean="0"/>
          </a:p>
          <a:p>
            <a:pPr lvl="1"/>
            <a:r>
              <a:rPr lang="en-US" sz="1800" dirty="0" err="1" smtClean="0"/>
              <a:t>Batasan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endParaRPr lang="en-US" sz="1800" dirty="0" smtClean="0"/>
          </a:p>
          <a:p>
            <a:pPr lvl="1"/>
            <a:r>
              <a:rPr lang="en-US" sz="1800" dirty="0" err="1" smtClean="0"/>
              <a:t>Landasan</a:t>
            </a:r>
            <a:r>
              <a:rPr lang="en-US" sz="1800" dirty="0" smtClean="0"/>
              <a:t> 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BAB II.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Pelayanan</a:t>
            </a:r>
            <a:r>
              <a:rPr lang="en-US" sz="1800" dirty="0" smtClean="0"/>
              <a:t> 	</a:t>
            </a:r>
          </a:p>
          <a:p>
            <a:pPr lvl="1"/>
            <a:r>
              <a:rPr lang="en-US" sz="1800" dirty="0" err="1" smtClean="0"/>
              <a:t>Visi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Misi</a:t>
            </a:r>
            <a:endParaRPr lang="en-US" sz="1800" dirty="0" smtClean="0"/>
          </a:p>
          <a:p>
            <a:pPr lvl="1"/>
            <a:r>
              <a:rPr lang="en-US" sz="1800" dirty="0" err="1" smtClean="0"/>
              <a:t>Nilai</a:t>
            </a:r>
            <a:endParaRPr lang="en-US" sz="1800" dirty="0" smtClean="0"/>
          </a:p>
          <a:p>
            <a:pPr lvl="1"/>
            <a:r>
              <a:rPr lang="en-US" sz="1800" dirty="0" err="1" smtClean="0"/>
              <a:t>Tujuan</a:t>
            </a:r>
            <a:endParaRPr lang="en-US" sz="1800" dirty="0" smtClean="0"/>
          </a:p>
          <a:p>
            <a:pPr lvl="1"/>
            <a:r>
              <a:rPr lang="en-US" sz="1800" dirty="0" err="1" smtClean="0"/>
              <a:t>Sasaran</a:t>
            </a:r>
            <a:endParaRPr lang="en-US" sz="1800" dirty="0" smtClean="0"/>
          </a:p>
          <a:p>
            <a:pPr lvl="1"/>
            <a:r>
              <a:rPr lang="en-US" sz="1800" dirty="0" smtClean="0"/>
              <a:t>Motto …</a:t>
            </a:r>
          </a:p>
          <a:p>
            <a:pPr lvl="1"/>
            <a:r>
              <a:rPr lang="id-ID" sz="1800" dirty="0" smtClean="0"/>
              <a:t>Bagan </a:t>
            </a:r>
            <a:r>
              <a:rPr lang="fi-FI" sz="1800" dirty="0" smtClean="0"/>
              <a:t> Organisasi IGD</a:t>
            </a:r>
            <a:r>
              <a:rPr lang="id-ID" sz="1800" dirty="0" smtClean="0"/>
              <a:t> dan uraian jabatan</a:t>
            </a:r>
            <a:r>
              <a:rPr lang="fi-FI" sz="1600" dirty="0" smtClean="0"/>
              <a:t> 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PELAYANAN UNIT GAWAT DARURAT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636792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RIWAYAT PENGEMBANGAN </a:t>
            </a:r>
          </a:p>
          <a:p>
            <a:r>
              <a:rPr lang="id-ID" dirty="0" smtClean="0"/>
              <a:t>PENGERTIAN</a:t>
            </a:r>
          </a:p>
          <a:p>
            <a:r>
              <a:rPr lang="id-ID" dirty="0" smtClean="0"/>
              <a:t>RUANG LINGKUP</a:t>
            </a:r>
          </a:p>
          <a:p>
            <a:r>
              <a:rPr lang="id-ID" dirty="0" smtClean="0"/>
              <a:t>DESAIN</a:t>
            </a:r>
          </a:p>
          <a:p>
            <a:r>
              <a:rPr lang="id-ID" dirty="0" smtClean="0"/>
              <a:t>LOKASI</a:t>
            </a:r>
          </a:p>
          <a:p>
            <a:r>
              <a:rPr lang="id-ID" dirty="0" smtClean="0"/>
              <a:t>LAYOUT FISIK</a:t>
            </a:r>
          </a:p>
          <a:p>
            <a:r>
              <a:rPr lang="id-ID" dirty="0" smtClean="0"/>
              <a:t>FASILITAS DAN PERALATAN </a:t>
            </a:r>
          </a:p>
          <a:p>
            <a:r>
              <a:rPr lang="id-ID" dirty="0" smtClean="0"/>
              <a:t>STAFFING</a:t>
            </a:r>
          </a:p>
          <a:p>
            <a:r>
              <a:rPr lang="id-ID" dirty="0" smtClean="0"/>
              <a:t>ASPEK EDUKASI </a:t>
            </a:r>
          </a:p>
          <a:p>
            <a:r>
              <a:rPr lang="id-ID" dirty="0" smtClean="0"/>
              <a:t>OPERASIONAL : KEBIJAKAN DAN PROSEDUR, ORGANISASI, PENCATATAN/ REKAM MEDIS, KEUANGAN, PELAPORA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ORGANISASI DAN TATA KERJA </a:t>
            </a:r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95536" y="1988840"/>
            <a:ext cx="7344816" cy="4320480"/>
            <a:chOff x="1701" y="12436"/>
            <a:chExt cx="8879" cy="5656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5209" y="13258"/>
              <a:ext cx="2170" cy="10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Kepala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Instalasi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Gawat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Darurat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7487" y="14321"/>
              <a:ext cx="2170" cy="11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id-ID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P.J Asuhan Kep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erawatan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Gawat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Darurat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701" y="16926"/>
              <a:ext cx="1518" cy="11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Pengelola</a:t>
              </a: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id-ID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Alat  Med</a:t>
              </a: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3690" y="16926"/>
              <a:ext cx="1680" cy="11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Pengelola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Alat non Med</a:t>
              </a: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is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8747" y="16925"/>
              <a:ext cx="1833" cy="11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Pengelola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Laporan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2498" y="16253"/>
              <a:ext cx="72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6226" y="15087"/>
              <a:ext cx="12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2498" y="16288"/>
              <a:ext cx="0" cy="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4605" y="16281"/>
              <a:ext cx="0" cy="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0" name="AutoShape 12"/>
            <p:cNvCxnSpPr>
              <a:cxnSpLocks noChangeShapeType="1"/>
            </p:cNvCxnSpPr>
            <p:nvPr/>
          </p:nvCxnSpPr>
          <p:spPr bwMode="auto">
            <a:xfrm>
              <a:off x="9772" y="16281"/>
              <a:ext cx="1" cy="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6342" y="16926"/>
              <a:ext cx="1518" cy="11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Pengelola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Obat,alkes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7080" y="16228"/>
              <a:ext cx="1" cy="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181" y="14677"/>
              <a:ext cx="2170" cy="9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P.J Asuhan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Medis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4251" y="16052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>
              <a:off x="4351" y="15068"/>
              <a:ext cx="1874" cy="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>
              <a:off x="6226" y="14268"/>
              <a:ext cx="0" cy="8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>
              <a:off x="6120" y="15132"/>
              <a:ext cx="1" cy="11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8" name="AutoShape 20"/>
            <p:cNvCxnSpPr>
              <a:cxnSpLocks noChangeShapeType="1"/>
            </p:cNvCxnSpPr>
            <p:nvPr/>
          </p:nvCxnSpPr>
          <p:spPr bwMode="auto">
            <a:xfrm>
              <a:off x="6225" y="12436"/>
              <a:ext cx="0" cy="8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275856" y="1649374"/>
            <a:ext cx="1795050" cy="7715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Kepala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Bidang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Pelayanan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fi-FI" sz="1800" dirty="0" smtClean="0"/>
              <a:t>BAB III. Mekanisme Pelayanan    </a:t>
            </a:r>
          </a:p>
          <a:p>
            <a:r>
              <a:rPr lang="fi-FI" sz="1800" dirty="0" smtClean="0"/>
              <a:t>BAB IV. Sarana</a:t>
            </a:r>
            <a:r>
              <a:rPr lang="id-ID" sz="1800" dirty="0" smtClean="0"/>
              <a:t>, P</a:t>
            </a:r>
            <a:r>
              <a:rPr lang="fi-FI" sz="1800" dirty="0" smtClean="0"/>
              <a:t>rasarana</a:t>
            </a:r>
            <a:r>
              <a:rPr lang="id-ID" sz="1800" dirty="0" smtClean="0"/>
              <a:t> dan Peralatan (SPP)</a:t>
            </a:r>
            <a:endParaRPr lang="en-US" sz="1800" dirty="0" smtClean="0"/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Sarana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Prasarana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Peralatan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BAB V.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Kebijakan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Juklak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Juk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nis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BAB VI. 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Program Kerja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A.  Program Orientasi Petugas Baru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 Program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C.  Program Pemeliharaan, Perbaikan dan Kalibrasi </a:t>
            </a:r>
            <a:r>
              <a:rPr lang="fi-FI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eralatan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D.  Program Pemantauan Indikator  Mutu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id-ID" sz="1400" dirty="0" smtClean="0">
                <a:latin typeface="Arial" pitchFamily="34" charset="0"/>
                <a:cs typeface="Arial" pitchFamily="34" charset="0"/>
              </a:rPr>
              <a:t>E.  Program Pelatihan dan Simulasi Penanggulangan Bencana/KLB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600" dirty="0" smtClean="0">
                <a:latin typeface="Arial" pitchFamily="34" charset="0"/>
                <a:cs typeface="Arial" pitchFamily="34" charset="0"/>
              </a:rPr>
              <a:t>BAB VII. Evaluasi dan Pengendalian Mutu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600" dirty="0" smtClean="0">
                <a:latin typeface="Arial" pitchFamily="34" charset="0"/>
                <a:cs typeface="Arial" pitchFamily="34" charset="0"/>
              </a:rPr>
              <a:t>BAB VIII. Penutup </a:t>
            </a:r>
          </a:p>
          <a:p>
            <a:r>
              <a:rPr lang="fi-FI" sz="1600" dirty="0" smtClean="0">
                <a:latin typeface="Arial" pitchFamily="34" charset="0"/>
                <a:cs typeface="Arial" pitchFamily="34" charset="0"/>
              </a:rPr>
              <a:t>Daftar  pustaka </a:t>
            </a:r>
          </a:p>
          <a:p>
            <a:r>
              <a:rPr lang="fi-FI" sz="1600" dirty="0" smtClean="0">
                <a:latin typeface="Arial" pitchFamily="34" charset="0"/>
                <a:cs typeface="Arial" pitchFamily="34" charset="0"/>
              </a:rPr>
              <a:t>Lampiran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form rekam medis dan cara pengisian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8383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true </a:t>
            </a:r>
            <a:r>
              <a:rPr lang="en-US" dirty="0" err="1" smtClean="0"/>
              <a:t>emergensi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false </a:t>
            </a:r>
            <a:r>
              <a:rPr lang="en-US" dirty="0" err="1" smtClean="0"/>
              <a:t>emergensi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%( label </a:t>
            </a:r>
            <a:r>
              <a:rPr lang="en-US" dirty="0" err="1" smtClean="0"/>
              <a:t>kuning</a:t>
            </a:r>
            <a:r>
              <a:rPr lang="en-US" dirty="0" smtClean="0"/>
              <a:t>, </a:t>
            </a:r>
            <a:r>
              <a:rPr lang="en-US" dirty="0" err="1" smtClean="0"/>
              <a:t>merah</a:t>
            </a:r>
            <a:r>
              <a:rPr lang="en-US" dirty="0" smtClean="0"/>
              <a:t>, </a:t>
            </a:r>
            <a:r>
              <a:rPr lang="en-US" dirty="0" err="1" smtClean="0"/>
              <a:t>hitam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r>
              <a:rPr lang="en-US" dirty="0" smtClean="0"/>
              <a:t>, 10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terbanyak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penunjang</a:t>
            </a:r>
            <a:r>
              <a:rPr lang="en-US" dirty="0" smtClean="0"/>
              <a:t> ( lab, </a:t>
            </a:r>
            <a:r>
              <a:rPr lang="en-US" dirty="0" err="1" smtClean="0"/>
              <a:t>radiologi</a:t>
            </a:r>
            <a:r>
              <a:rPr lang="en-US" dirty="0" smtClean="0"/>
              <a:t>, EKG,USG)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(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dirujuk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visum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r>
              <a:rPr lang="en-US" dirty="0" smtClean="0"/>
              <a:t> </a:t>
            </a:r>
            <a:r>
              <a:rPr lang="en-US" dirty="0" err="1" smtClean="0"/>
              <a:t>lalullintas</a:t>
            </a:r>
            <a:r>
              <a:rPr lang="en-US" dirty="0" smtClean="0"/>
              <a:t> (KLL)</a:t>
            </a:r>
          </a:p>
          <a:p>
            <a:r>
              <a:rPr lang="en-US" dirty="0" err="1" smtClean="0"/>
              <a:t>Respon</a:t>
            </a:r>
            <a:r>
              <a:rPr lang="en-US" dirty="0" smtClean="0"/>
              <a:t> time ( &lt; 15 </a:t>
            </a:r>
            <a:r>
              <a:rPr lang="en-US" dirty="0" err="1" smtClean="0"/>
              <a:t>menit</a:t>
            </a:r>
            <a:r>
              <a:rPr lang="en-US" dirty="0" smtClean="0"/>
              <a:t> , &gt;15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Insiden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d-ID" dirty="0" smtClean="0"/>
              <a:t>RIWAYAT PERKEMBANGAN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86918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BANYAKNYA KECELAKAAN DI BERBAGAI NEG</a:t>
            </a:r>
            <a:r>
              <a:rPr lang="en-US" dirty="0" smtClean="0"/>
              <a:t>A</a:t>
            </a:r>
            <a:r>
              <a:rPr lang="id-ID" dirty="0" smtClean="0"/>
              <a:t>RA </a:t>
            </a:r>
            <a:r>
              <a:rPr lang="id-ID" dirty="0" smtClean="0">
                <a:sym typeface="Wingdings" pitchFamily="2" charset="2"/>
              </a:rPr>
              <a:t> USIA TERTINGGI :  1 </a:t>
            </a:r>
            <a:r>
              <a:rPr lang="en-US" dirty="0" err="1" smtClean="0">
                <a:sym typeface="Wingdings" pitchFamily="2" charset="2"/>
              </a:rPr>
              <a:t>sd</a:t>
            </a:r>
            <a:r>
              <a:rPr lang="id-ID" dirty="0" smtClean="0">
                <a:sym typeface="Wingdings" pitchFamily="2" charset="2"/>
              </a:rPr>
              <a:t> 36 TAHUN, KASUS INI MENINGKATKAN ANGKA KEMATIAN YANG TINGGI</a:t>
            </a:r>
          </a:p>
          <a:p>
            <a:r>
              <a:rPr lang="id-ID" dirty="0" smtClean="0">
                <a:sym typeface="Wingdings" pitchFamily="2" charset="2"/>
              </a:rPr>
              <a:t>PENINGKATAN PENDIDIKAN</a:t>
            </a:r>
            <a:r>
              <a:rPr lang="en-US" dirty="0" smtClean="0">
                <a:sym typeface="Wingdings" pitchFamily="2" charset="2"/>
              </a:rPr>
              <a:t> MASYARAKAT, BUTUH PELAYANAN YANG CEPAT DAN TEPAT</a:t>
            </a:r>
            <a:endParaRPr lang="id-ID" dirty="0" smtClean="0">
              <a:sym typeface="Wingdings" pitchFamily="2" charset="2"/>
            </a:endParaRPr>
          </a:p>
          <a:p>
            <a:r>
              <a:rPr lang="id-ID" dirty="0" smtClean="0">
                <a:sym typeface="Wingdings" pitchFamily="2" charset="2"/>
              </a:rPr>
              <a:t>PENINGKATAN  PENDIDIKAN  DAN IPTEK BIDANG KEDOKTERAN</a:t>
            </a:r>
          </a:p>
          <a:p>
            <a:r>
              <a:rPr lang="id-ID" cap="all" dirty="0" smtClean="0"/>
              <a:t>UU  No. 44 tahun 2009 </a:t>
            </a:r>
          </a:p>
          <a:p>
            <a:pPr lvl="1"/>
            <a:r>
              <a:rPr lang="id-ID" cap="all" dirty="0" smtClean="0"/>
              <a:t>pasal 7 :  RS harus memenuhi persyaratan lokasi, </a:t>
            </a:r>
            <a:r>
              <a:rPr lang="id-ID" b="1" cap="all" dirty="0" smtClean="0"/>
              <a:t>bangunan, prasarana, sumber daya manusia, kefarmasian dan peralatan. </a:t>
            </a:r>
          </a:p>
          <a:p>
            <a:pPr lvl="1"/>
            <a:r>
              <a:rPr lang="id-ID" b="1" cap="all" dirty="0" smtClean="0"/>
              <a:t>Pada pasal 10 : Ruang Gawat Darurat </a:t>
            </a:r>
            <a:r>
              <a:rPr lang="id-ID" b="1" cap="all" dirty="0" smtClean="0">
                <a:sym typeface="Wingdings" pitchFamily="2" charset="2"/>
              </a:rPr>
              <a:t> salah</a:t>
            </a:r>
            <a:r>
              <a:rPr lang="id-ID" b="1" cap="all" dirty="0" smtClean="0"/>
              <a:t> satu ruang yang disyaratkan harus ada pada bangunan  RS, yg merupakan Ruang pelayanan khusus yang menyediakan pelayanan yang komprehensif dan berkesinambungan selama 24 jam</a:t>
            </a:r>
            <a:r>
              <a:rPr lang="id-ID" b="1" dirty="0" smtClean="0"/>
              <a:t>. </a:t>
            </a:r>
            <a:endParaRPr lang="id-ID" dirty="0" smtClean="0">
              <a:sym typeface="Wingdings" pitchFamily="2" charset="2"/>
            </a:endParaRPr>
          </a:p>
          <a:p>
            <a:endParaRPr lang="id-ID" dirty="0" smtClean="0">
              <a:sym typeface="Wingdings" pitchFamily="2" charset="2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632848" cy="1944216"/>
          </a:xfrm>
        </p:spPr>
        <p:txBody>
          <a:bodyPr/>
          <a:lstStyle/>
          <a:p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sv-SE" dirty="0" smtClean="0"/>
              <a:t>membutuhkan tindakan medis segera guna </a:t>
            </a:r>
            <a:r>
              <a:rPr lang="en-US" dirty="0" err="1" smtClean="0"/>
              <a:t>penyelamatan</a:t>
            </a:r>
            <a:r>
              <a:rPr lang="en-US" dirty="0" smtClean="0"/>
              <a:t> </a:t>
            </a:r>
            <a:r>
              <a:rPr lang="en-US" dirty="0" err="1" smtClean="0"/>
              <a:t>nyawa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64895" cy="5517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6366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LOKASI 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09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Lokasi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7332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gawat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dilantai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dicapai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ambulan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gawat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/ n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rawat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jalan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poliklinik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penunjang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 IGD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dikenali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jalan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raya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pencahayaan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lampu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tanda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Rs yang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tapak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memanjang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mengikuti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panjang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jalan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raya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area IGD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disarankan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terletak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kali 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area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IGD 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berdekatan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penerimaan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pendaftaran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(admission),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keuangan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rekam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medik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bagian-bagian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terpisah</a:t>
            </a:r>
            <a:endParaRPr lang="en-US" sz="1600" b="1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malam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gawat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rs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masy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. yang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pel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kes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IGD </a:t>
            </a:r>
            <a:r>
              <a:rPr lang="en-US" sz="1600" cap="all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cepat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ok,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Gawat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Darurat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ruang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kebidanan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laboratorium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bank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darah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sakit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cap="all" dirty="0" err="1" smtClean="0">
                <a:latin typeface="Arial" pitchFamily="34" charset="0"/>
                <a:cs typeface="Arial" pitchFamily="34" charset="0"/>
              </a:rPr>
              <a:t>farmasi</a:t>
            </a:r>
            <a:r>
              <a:rPr lang="en-US" sz="1600" cap="all" dirty="0" smtClean="0">
                <a:latin typeface="Arial" pitchFamily="34" charset="0"/>
                <a:cs typeface="Arial" pitchFamily="34" charset="0"/>
              </a:rPr>
              <a:t> 24 jam. </a:t>
            </a:r>
          </a:p>
          <a:p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IGD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area yang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penanganan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korban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bencana</a:t>
            </a:r>
            <a:r>
              <a:rPr lang="en-US" sz="1600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cap="all" dirty="0" err="1" smtClean="0">
                <a:latin typeface="Arial" pitchFamily="34" charset="0"/>
                <a:cs typeface="Arial" pitchFamily="34" charset="0"/>
              </a:rPr>
              <a:t>mass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HUBUNGAN KERJA INSTALASI GAWAT DARURAT ( IGD 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DENGAN UNIT LAIN</a:t>
            </a:r>
            <a:endParaRPr lang="en-US" sz="28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128712" y="1897063"/>
            <a:ext cx="6611639" cy="4700289"/>
            <a:chOff x="1777" y="2987"/>
            <a:chExt cx="9438" cy="7094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4476" y="4763"/>
              <a:ext cx="4125" cy="38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I G 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V="1">
              <a:off x="6577" y="4128"/>
              <a:ext cx="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7777" y="3596"/>
              <a:ext cx="8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3671" y="6748"/>
              <a:ext cx="8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8343" y="5003"/>
              <a:ext cx="0" cy="7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8343" y="5003"/>
              <a:ext cx="9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8017" y="8090"/>
              <a:ext cx="0" cy="16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4542" y="7228"/>
              <a:ext cx="0" cy="10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H="1">
              <a:off x="4301" y="9661"/>
              <a:ext cx="7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8257" y="7812"/>
              <a:ext cx="0" cy="10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8601" y="6670"/>
              <a:ext cx="7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H="1">
              <a:off x="8017" y="9772"/>
              <a:ext cx="13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 flipV="1">
              <a:off x="5073" y="8097"/>
              <a:ext cx="0" cy="15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flipH="1">
              <a:off x="8343" y="7650"/>
              <a:ext cx="9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8257" y="8902"/>
              <a:ext cx="10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6642" y="8694"/>
              <a:ext cx="0" cy="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582" y="3286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APOTIK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777" y="4283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LAUNDRY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77" y="5328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PERINATOLOGI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069" y="7975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PMI/BDRS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407" y="9318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POLIKLINIK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9321" y="8526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OK CITO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9321" y="7345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KASIR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9321" y="9394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RUANG PERAWATAN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9321" y="4641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RADIOLOGI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8601" y="3286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LABORATORIUM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9321" y="6268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SECURITY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5643" y="9394"/>
              <a:ext cx="202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ICCU / ICU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643" y="3441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Calibri" pitchFamily="34" charset="0"/>
                <a:buChar char="1"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IGD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Calibri" pitchFamily="34" charset="0"/>
                <a:buChar char="2"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RAWAT .INAP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777" y="6443"/>
              <a:ext cx="1894" cy="6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KEBIDANAN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5643" y="2987"/>
              <a:ext cx="1894" cy="4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PENDAFTARAN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V="1">
              <a:off x="7777" y="3596"/>
              <a:ext cx="0" cy="1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 flipH="1">
              <a:off x="3963" y="8318"/>
              <a:ext cx="5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 flipH="1">
              <a:off x="3671" y="5684"/>
              <a:ext cx="110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 flipV="1">
              <a:off x="4995" y="4641"/>
              <a:ext cx="0" cy="7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 flipH="1">
              <a:off x="3671" y="4641"/>
              <a:ext cx="13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 flipV="1">
              <a:off x="5423" y="3596"/>
              <a:ext cx="0" cy="1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 flipH="1">
              <a:off x="4476" y="3596"/>
              <a:ext cx="9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HUBUNGAN KERJA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err="1" smtClean="0"/>
              <a:t>Pendaftaran</a:t>
            </a:r>
            <a:r>
              <a:rPr lang="en-US" b="1" u="sng" dirty="0" smtClean="0"/>
              <a:t> /</a:t>
            </a:r>
            <a:r>
              <a:rPr lang="en-US" b="1" u="sng" dirty="0" err="1" smtClean="0"/>
              <a:t>Rekam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Medis</a:t>
            </a:r>
            <a:r>
              <a:rPr lang="en-US" b="1" u="sng" dirty="0" smtClean="0"/>
              <a:t>: </a:t>
            </a:r>
          </a:p>
          <a:p>
            <a:pPr lvl="1"/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IGD </a:t>
            </a:r>
            <a:r>
              <a:rPr lang="en-US" dirty="0" err="1" smtClean="0"/>
              <a:t>melalui</a:t>
            </a:r>
            <a:r>
              <a:rPr lang="en-US" dirty="0" smtClean="0"/>
              <a:t> TRIAGE,</a:t>
            </a:r>
          </a:p>
          <a:p>
            <a:pPr lvl="1"/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IGD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penyakitnya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loket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IGD,</a:t>
            </a:r>
          </a:p>
          <a:p>
            <a:pPr lvl="1"/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membuatkan</a:t>
            </a:r>
            <a:r>
              <a:rPr lang="en-US" dirty="0" smtClean="0"/>
              <a:t> 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etugas</a:t>
            </a:r>
            <a:r>
              <a:rPr lang="en-US" dirty="0" smtClean="0"/>
              <a:t> IGD.</a:t>
            </a:r>
            <a:r>
              <a:rPr lang="en-US" b="1" u="sng" dirty="0" smtClean="0"/>
              <a:t> </a:t>
            </a:r>
          </a:p>
          <a:p>
            <a:pPr lvl="0"/>
            <a:r>
              <a:rPr lang="en-US" b="1" u="sng" dirty="0" err="1" smtClean="0"/>
              <a:t>Laboratorium</a:t>
            </a:r>
            <a:endParaRPr lang="en-US" dirty="0" smtClean="0"/>
          </a:p>
          <a:p>
            <a:pPr lvl="1"/>
            <a:r>
              <a:rPr lang="en-US" b="1" dirty="0" smtClean="0"/>
              <a:t>  </a:t>
            </a:r>
            <a:r>
              <a:rPr lang="en-US" b="1" dirty="0" err="1" smtClean="0"/>
              <a:t>Pasien</a:t>
            </a:r>
            <a:r>
              <a:rPr lang="en-US" b="1" dirty="0" smtClean="0"/>
              <a:t>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Lab.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Ambil</a:t>
            </a:r>
            <a:r>
              <a:rPr lang="en-US" dirty="0" smtClean="0"/>
              <a:t>  sample </a:t>
            </a:r>
            <a:r>
              <a:rPr lang="en-US" dirty="0" err="1" smtClean="0"/>
              <a:t>darah</a:t>
            </a:r>
            <a:r>
              <a:rPr lang="en-US" dirty="0" smtClean="0"/>
              <a:t>/ urin.dll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diantarkan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Lab.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</a:p>
          <a:p>
            <a:pPr lvl="0"/>
            <a:r>
              <a:rPr lang="en-US" b="1" u="sng" dirty="0" err="1" smtClean="0"/>
              <a:t>Radiol</a:t>
            </a:r>
            <a:r>
              <a:rPr lang="id-ID" b="1" u="sng" dirty="0" smtClean="0"/>
              <a:t>o</a:t>
            </a:r>
            <a:r>
              <a:rPr lang="en-US" b="1" u="sng" dirty="0" err="1" smtClean="0"/>
              <a:t>gi</a:t>
            </a:r>
            <a:endParaRPr lang="en-US" b="1" u="sng" dirty="0" smtClean="0"/>
          </a:p>
          <a:p>
            <a:pPr lvl="0"/>
            <a:r>
              <a:rPr lang="en-US" b="1" u="sng" dirty="0" err="1" smtClean="0"/>
              <a:t>Apotik</a:t>
            </a:r>
            <a:r>
              <a:rPr lang="en-US" b="1" u="sng" dirty="0" smtClean="0"/>
              <a:t>  </a:t>
            </a:r>
          </a:p>
          <a:p>
            <a:pPr lvl="0"/>
            <a:r>
              <a:rPr lang="en-US" b="1" u="sng" dirty="0" err="1" smtClean="0"/>
              <a:t>Ruang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rawat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inap</a:t>
            </a:r>
            <a:endParaRPr lang="en-US" b="1" u="sng" dirty="0" smtClean="0"/>
          </a:p>
          <a:p>
            <a:pPr lvl="0"/>
            <a:r>
              <a:rPr lang="en-US" b="1" u="sng" dirty="0" smtClean="0"/>
              <a:t>Security/ </a:t>
            </a:r>
            <a:r>
              <a:rPr lang="en-US" b="1" u="sng" dirty="0" err="1" smtClean="0"/>
              <a:t>Satpam</a:t>
            </a:r>
            <a:endParaRPr lang="en-US" b="1" u="sng" dirty="0" smtClean="0"/>
          </a:p>
          <a:p>
            <a:pPr lvl="0"/>
            <a:r>
              <a:rPr lang="en-US" b="1" u="sng" dirty="0" smtClean="0"/>
              <a:t>OK</a:t>
            </a:r>
          </a:p>
          <a:p>
            <a:pPr lvl="0"/>
            <a:r>
              <a:rPr lang="en-US" b="1" u="sng" dirty="0" smtClean="0"/>
              <a:t>ICU/ICCU</a:t>
            </a:r>
          </a:p>
          <a:p>
            <a:pPr lvl="0"/>
            <a:r>
              <a:rPr lang="en-US" b="1" u="sng" dirty="0" smtClean="0"/>
              <a:t>PMI</a:t>
            </a:r>
          </a:p>
          <a:p>
            <a:pPr lvl="0"/>
            <a:r>
              <a:rPr lang="en-US" b="1" u="sng" dirty="0" err="1" smtClean="0"/>
              <a:t>Perinatologi</a:t>
            </a:r>
            <a:endParaRPr lang="en-US" b="1" u="sng" dirty="0" smtClean="0"/>
          </a:p>
          <a:p>
            <a:pPr lvl="0"/>
            <a:r>
              <a:rPr lang="en-US" b="1" u="sng" dirty="0" err="1" smtClean="0"/>
              <a:t>Kebidanan</a:t>
            </a:r>
            <a:endParaRPr lang="en-US" b="1" u="sng" dirty="0" smtClean="0"/>
          </a:p>
          <a:p>
            <a:pPr lvl="0"/>
            <a:r>
              <a:rPr lang="en-US" b="1" u="sng" dirty="0" smtClean="0"/>
              <a:t>Laundry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416824" cy="561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DESAIN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5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1117</Words>
  <Application>Microsoft Office PowerPoint</Application>
  <PresentationFormat>On-screen Show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PELAYANAN UNIT  GAWAT DARURAT</vt:lpstr>
      <vt:lpstr>PELAYANAN UNIT GAWAT DARURAT</vt:lpstr>
      <vt:lpstr>RIWAYAT PERKEMBANGAN </vt:lpstr>
      <vt:lpstr>PENGERTIAN</vt:lpstr>
      <vt:lpstr>Slide 5</vt:lpstr>
      <vt:lpstr>Lokasi </vt:lpstr>
      <vt:lpstr>HUBUNGAN KERJA INSTALASI GAWAT DARURAT ( IGD ) DENGAN UNIT LAIN</vt:lpstr>
      <vt:lpstr>HUBUNGAN KERJA </vt:lpstr>
      <vt:lpstr>Slide 9</vt:lpstr>
      <vt:lpstr>Disain </vt:lpstr>
      <vt:lpstr>Slide 11</vt:lpstr>
      <vt:lpstr>Alur pasien </vt:lpstr>
      <vt:lpstr>Kebutuhan Ruang, Fungsi dan  Kebutuhan Fasilitas Pada IGD  SK Drijen BUK /2012 tentang  pedoman teknis bangunan ruang gawat darurat </vt:lpstr>
      <vt:lpstr>OPERASIONAL</vt:lpstr>
      <vt:lpstr>  DAFTAR KEBIJAKAN PELAYANAN GAWAT DARURAT</vt:lpstr>
      <vt:lpstr>lanjutan</vt:lpstr>
      <vt:lpstr>SPO</vt:lpstr>
      <vt:lpstr>SPO ( APK)</vt:lpstr>
      <vt:lpstr>Pedoman pelayanan dan SPO</vt:lpstr>
      <vt:lpstr>ORGANISASI DAN TATA KERJA </vt:lpstr>
      <vt:lpstr>Slide 21</vt:lpstr>
      <vt:lpstr>Laporan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UNIT  GAWAT DARURAT</dc:title>
  <dc:creator>RORO</dc:creator>
  <cp:lastModifiedBy>RORO</cp:lastModifiedBy>
  <cp:revision>22</cp:revision>
  <dcterms:created xsi:type="dcterms:W3CDTF">2016-04-08T23:11:16Z</dcterms:created>
  <dcterms:modified xsi:type="dcterms:W3CDTF">2016-04-23T03:15:17Z</dcterms:modified>
</cp:coreProperties>
</file>