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EE027A-E2D1-48B2-A9D0-9A571B0F457E}" type="datetimeFigureOut">
              <a:rPr lang="id-ID" smtClean="0"/>
              <a:pPr/>
              <a:t>23/04/2016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88A113-C996-4A5E-B2B9-85DF2A1C465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UNIT PELAYANAN RAWAT INAP 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57704"/>
            <a:ext cx="6400800" cy="757246"/>
          </a:xfrm>
        </p:spPr>
        <p:txBody>
          <a:bodyPr/>
          <a:lstStyle/>
          <a:p>
            <a:r>
              <a:rPr lang="id-ID" dirty="0" smtClean="0"/>
              <a:t>ROKIAH KUSUMAPRADJA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NURSE STATION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3043246"/>
          </a:xfrm>
        </p:spPr>
        <p:txBody>
          <a:bodyPr>
            <a:normAutofit/>
          </a:bodyPr>
          <a:lstStyle/>
          <a:p>
            <a:pPr eaLnBrk="0" hangingPunct="0"/>
            <a:r>
              <a:rPr lang="id-ID" dirty="0" smtClean="0"/>
              <a:t>Lokasi Pos perawat sebaiknya tidak jauh dari ruang rawat inap yang dilayaninya, sehingga pengawasan terhadap pasien menjadi lebih efektif dan efisien.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LANTAI DAN LANGIT- LANGIT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4952062"/>
          </a:xfrm>
          <a:ln>
            <a:solidFill>
              <a:srgbClr val="FFFF00"/>
            </a:solidFill>
          </a:ln>
        </p:spPr>
        <p:txBody>
          <a:bodyPr>
            <a:normAutofit fontScale="85000" lnSpcReduction="20000"/>
          </a:bodyPr>
          <a:lstStyle/>
          <a:p>
            <a:pPr eaLnBrk="0" hangingPunct="0">
              <a:buNone/>
            </a:pPr>
            <a:r>
              <a:rPr lang="id-ID" b="1" dirty="0" smtClean="0"/>
              <a:t>Lantai.</a:t>
            </a:r>
          </a:p>
          <a:p>
            <a:pPr eaLnBrk="0" hangingPunct="0">
              <a:buNone/>
            </a:pPr>
            <a:r>
              <a:rPr lang="id-ID" dirty="0" smtClean="0"/>
              <a:t>(a).	Lantai harus kuat dan rata, tidak berongga.</a:t>
            </a:r>
          </a:p>
          <a:p>
            <a:pPr eaLnBrk="0" hangingPunct="0">
              <a:buNone/>
            </a:pPr>
            <a:r>
              <a:rPr lang="id-ID" dirty="0" smtClean="0"/>
              <a:t>(b). Bahan penutup lantai dapat terdiri dari bahan tidak berpori, seperti vinyl yang rata atau keramik dengan nat yang rapat sehingga debu dari kotoran-kotoran tidak mengumpul, mudah dibersihkan, tidak mudah terbakar.</a:t>
            </a:r>
          </a:p>
          <a:p>
            <a:pPr eaLnBrk="0" hangingPunct="0">
              <a:buNone/>
            </a:pPr>
            <a:r>
              <a:rPr lang="id-ID" dirty="0" smtClean="0"/>
              <a:t>(c) Pertemuan dinding dengan lantai disarankan melengkung (</a:t>
            </a:r>
            <a:r>
              <a:rPr lang="id-ID" i="1" dirty="0" smtClean="0"/>
              <a:t>hospital plint)</a:t>
            </a:r>
            <a:r>
              <a:rPr lang="id-ID" dirty="0" smtClean="0"/>
              <a:t>, agar memudahkan pembersihan dan tidak menjadi tempat sarang debu dan kotoran.</a:t>
            </a:r>
          </a:p>
          <a:p>
            <a:pPr eaLnBrk="0" hangingPunct="0">
              <a:buNone/>
            </a:pPr>
            <a:r>
              <a:rPr lang="id-ID" dirty="0" smtClean="0"/>
              <a:t> </a:t>
            </a:r>
            <a:endParaRPr lang="id-ID" sz="3200" dirty="0" smtClean="0"/>
          </a:p>
          <a:p>
            <a:pPr eaLnBrk="0" hangingPunct="0">
              <a:buNone/>
            </a:pPr>
            <a:r>
              <a:rPr lang="id-ID" b="1" dirty="0" smtClean="0"/>
              <a:t>Langit-langit.</a:t>
            </a:r>
          </a:p>
          <a:p>
            <a:pPr eaLnBrk="0" hangingPunct="0"/>
            <a:r>
              <a:rPr lang="id-ID" dirty="0" smtClean="0"/>
              <a:t>Langit-langit harus rapat dan kuat, tidak rontok dan tidak menghasilkan debu/kotoran. </a:t>
            </a:r>
            <a:endParaRPr lang="id-ID" sz="32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FFFF00"/>
                </a:solidFill>
              </a:rPr>
              <a:t>PRASARANA BANGUNAN RUANG RAWAT INAP</a:t>
            </a:r>
            <a:br>
              <a:rPr lang="id-ID" dirty="0" smtClean="0">
                <a:solidFill>
                  <a:srgbClr val="FFFF00"/>
                </a:solidFill>
              </a:rPr>
            </a:b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572164"/>
          </a:xfrm>
        </p:spPr>
        <p:txBody>
          <a:bodyPr>
            <a:normAutofit fontScale="85000" lnSpcReduction="20000"/>
          </a:bodyPr>
          <a:lstStyle/>
          <a:p>
            <a:pPr eaLnBrk="0" hangingPunct="0">
              <a:buNone/>
            </a:pPr>
            <a:r>
              <a:rPr lang="id-ID" b="1" dirty="0" smtClean="0"/>
              <a:t>Persyaratan keselamatan bangunan.</a:t>
            </a:r>
          </a:p>
          <a:p>
            <a:pPr eaLnBrk="0" hangingPunct="0"/>
            <a:r>
              <a:rPr lang="id-ID" dirty="0" smtClean="0"/>
              <a:t>Pelayanan pada bangunan Ruangrawat inap, termasuk “daerah pelayanan kritis”, sesuai SNI 03 – 7011 – 2004, Keselamatan pada bangunan fasilitas kesehatan”.</a:t>
            </a:r>
          </a:p>
          <a:p>
            <a:pPr eaLnBrk="0" hangingPunct="0"/>
            <a:r>
              <a:rPr lang="id-ID" dirty="0" smtClean="0"/>
              <a:t>STRUKTUR BANGUNAN</a:t>
            </a:r>
          </a:p>
          <a:p>
            <a:pPr eaLnBrk="0" hangingPunct="0"/>
            <a:r>
              <a:rPr lang="id-ID" dirty="0" smtClean="0"/>
              <a:t>SISTEM PROTEKSI PETIR</a:t>
            </a:r>
          </a:p>
          <a:p>
            <a:pPr eaLnBrk="0" hangingPunct="0"/>
            <a:r>
              <a:rPr lang="id-ID" dirty="0" smtClean="0"/>
              <a:t>SISTEM PROTEKSI KEBAKARAN</a:t>
            </a:r>
          </a:p>
          <a:p>
            <a:pPr eaLnBrk="0" hangingPunct="0"/>
            <a:r>
              <a:rPr lang="id-ID" dirty="0" smtClean="0"/>
              <a:t>SISTEM KELISTRIKAN</a:t>
            </a:r>
          </a:p>
          <a:p>
            <a:pPr eaLnBrk="0" hangingPunct="0"/>
            <a:r>
              <a:rPr lang="id-ID" dirty="0" smtClean="0"/>
              <a:t>SISTEM GAS MEDIK/ VAKUM MEDIK</a:t>
            </a:r>
          </a:p>
          <a:p>
            <a:pPr eaLnBrk="0" hangingPunct="0"/>
            <a:r>
              <a:rPr lang="id-ID" dirty="0" smtClean="0"/>
              <a:t>PERSYARATAN KESEHATAN BANGUNAN : ventilasi, sanitasi, pencahayengaan </a:t>
            </a:r>
          </a:p>
          <a:p>
            <a:pPr eaLnBrk="0" hangingPunct="0"/>
            <a:r>
              <a:rPr lang="id-ID" dirty="0" smtClean="0"/>
              <a:t>PERSYARATAN KENYAMANAN  : pengkondisian udara, kebisingan , getaran</a:t>
            </a:r>
          </a:p>
          <a:p>
            <a:pPr eaLnBrk="0" hangingPunct="0"/>
            <a:r>
              <a:rPr lang="id-ID" dirty="0" smtClean="0"/>
              <a:t>PERSYARATAN KEMUDAHAN :  kemudahan hubungan horizontal dan vertikal </a:t>
            </a:r>
          </a:p>
          <a:p>
            <a:pPr eaLnBrk="0" hangingPunct="0"/>
            <a:r>
              <a:rPr lang="id-ID" dirty="0" smtClean="0"/>
              <a:t>SARANA KESELAMATAN JIWA</a:t>
            </a:r>
          </a:p>
          <a:p>
            <a:pPr eaLnBrk="0" hangingPunct="0"/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PINTU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5786454"/>
          </a:xfrm>
          <a:ln>
            <a:solidFill>
              <a:srgbClr val="FFFF00"/>
            </a:solidFill>
          </a:ln>
        </p:spPr>
        <p:txBody>
          <a:bodyPr>
            <a:normAutofit fontScale="70000" lnSpcReduction="20000"/>
          </a:bodyPr>
          <a:lstStyle/>
          <a:p>
            <a:pPr eaLnBrk="0" hangingPunct="0"/>
            <a:r>
              <a:rPr lang="id-ID" sz="4000" dirty="0" smtClean="0">
                <a:latin typeface="Arial" pitchFamily="34" charset="0"/>
                <a:cs typeface="Arial" pitchFamily="34" charset="0"/>
              </a:rPr>
              <a:t>Pintu masuk ke ruang rawat inap, terdiri dari pintu ganda, masing-masing dengan lebar 90 cm dan 40 cm. Pada sisi pintu dengan lebar 90 cm, dilengkapi dengan kaca jendela pengintai (</a:t>
            </a:r>
            <a:r>
              <a:rPr lang="id-ID" sz="4000" i="1" dirty="0" smtClean="0">
                <a:latin typeface="Arial" pitchFamily="34" charset="0"/>
                <a:cs typeface="Arial" pitchFamily="34" charset="0"/>
              </a:rPr>
              <a:t>observation glass</a:t>
            </a:r>
            <a:r>
              <a:rPr lang="id-ID" sz="4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0" hangingPunct="0"/>
            <a:r>
              <a:rPr lang="id-ID" sz="4000" dirty="0" smtClean="0">
                <a:latin typeface="Arial" pitchFamily="34" charset="0"/>
                <a:cs typeface="Arial" pitchFamily="34" charset="0"/>
              </a:rPr>
              <a:t>Pintu masuk ke kamar mandi umum, minimal lebarnya 85 cm.</a:t>
            </a:r>
          </a:p>
          <a:p>
            <a:pPr eaLnBrk="0" hangingPunct="0"/>
            <a:r>
              <a:rPr lang="id-ID" sz="4000" dirty="0" smtClean="0">
                <a:latin typeface="Arial" pitchFamily="34" charset="0"/>
                <a:cs typeface="Arial" pitchFamily="34" charset="0"/>
              </a:rPr>
              <a:t> Pintu masuk ke kamar mandi pasien, untuk setiap kelas, minimal harus ada 1 kamar mandi berukuran lebar 90 cm, diperuntukkan bagi penyandang cacat.</a:t>
            </a:r>
          </a:p>
          <a:p>
            <a:pPr eaLnBrk="0" hangingPunct="0"/>
            <a:r>
              <a:rPr lang="id-ID" sz="4000" dirty="0" smtClean="0">
                <a:latin typeface="Arial" pitchFamily="34" charset="0"/>
                <a:cs typeface="Arial" pitchFamily="34" charset="0"/>
              </a:rPr>
              <a:t>Pintu kamar mandi pasien, harus membuka ke luar kamar mandi.</a:t>
            </a:r>
          </a:p>
          <a:p>
            <a:pPr eaLnBrk="0" hangingPunct="0"/>
            <a:r>
              <a:rPr lang="id-ID" sz="4000" dirty="0" smtClean="0">
                <a:latin typeface="Arial" pitchFamily="34" charset="0"/>
                <a:cs typeface="Arial" pitchFamily="34" charset="0"/>
              </a:rPr>
              <a:t>Pintu toilet umum untuk penyandang cacat harus terbuka ke luar.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KAMAR MANDI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4952062"/>
          </a:xfrm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 eaLnBrk="0" hangingPunct="0"/>
            <a:r>
              <a:rPr lang="id-ID" sz="3000" dirty="0" smtClean="0"/>
              <a:t>Kamar mandi pasien, terdiri dari kloset, shower (pancuran air) dan bak cuci tangan (wastafel).</a:t>
            </a:r>
          </a:p>
          <a:p>
            <a:pPr eaLnBrk="0" hangingPunct="0"/>
            <a:r>
              <a:rPr lang="id-ID" sz="3000" dirty="0" smtClean="0"/>
              <a:t>Khusus untuk kamar mandi bagi penyandang cacat mengikuti pedoman atau standar teknis yang berlaku.</a:t>
            </a:r>
          </a:p>
          <a:p>
            <a:pPr lvl="0" eaLnBrk="0" hangingPunct="0"/>
            <a:r>
              <a:rPr lang="id-ID" dirty="0" smtClean="0"/>
              <a:t>Jumlah kamar mandi untuk penyandang cacat, 1 (satu) buah untuk setiap kelas.</a:t>
            </a:r>
          </a:p>
          <a:p>
            <a:pPr lvl="0" eaLnBrk="0" hangingPunct="0"/>
            <a:r>
              <a:rPr lang="id-ID" dirty="0" smtClean="0"/>
              <a:t>Toilet umum, terdiri dari kloset dan bak cuci tangan (wastafel).</a:t>
            </a:r>
          </a:p>
          <a:p>
            <a:pPr lvl="0" eaLnBrk="0" hangingPunct="0"/>
            <a:r>
              <a:rPr lang="id-ID" dirty="0" smtClean="0"/>
              <a:t>Disediakan 1 (satu) toilet umum untuk penyandang cacat di lantai dasar, dengan persyaratan sebagai berikut :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KEBIJAKAN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35785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PENERIMAAN PASIEN</a:t>
            </a:r>
          </a:p>
          <a:p>
            <a:r>
              <a:rPr lang="id-ID" dirty="0" smtClean="0"/>
              <a:t>PELAYANAN RAWAT INAP( MEDIS, KEPERAWATAN)</a:t>
            </a:r>
          </a:p>
          <a:p>
            <a:r>
              <a:rPr lang="id-ID" dirty="0" smtClean="0"/>
              <a:t>MANAJEMEN NYERI</a:t>
            </a:r>
          </a:p>
          <a:p>
            <a:r>
              <a:rPr lang="id-ID" dirty="0" smtClean="0"/>
              <a:t>PELAYANAN KEROHANIAN</a:t>
            </a:r>
          </a:p>
          <a:p>
            <a:r>
              <a:rPr lang="id-ID" dirty="0" smtClean="0"/>
              <a:t>PELAYANAN  TAHAP TERMINAL</a:t>
            </a:r>
          </a:p>
          <a:p>
            <a:r>
              <a:rPr lang="id-ID" dirty="0" smtClean="0"/>
              <a:t>KEBIJAKAN ISOLASI</a:t>
            </a:r>
          </a:p>
          <a:p>
            <a:r>
              <a:rPr lang="id-ID" dirty="0" smtClean="0"/>
              <a:t>RUJUKAN </a:t>
            </a:r>
          </a:p>
          <a:p>
            <a:r>
              <a:rPr lang="id-ID" dirty="0" smtClean="0"/>
              <a:t>PEMINDAHAN PASIEN</a:t>
            </a:r>
          </a:p>
          <a:p>
            <a:r>
              <a:rPr lang="id-ID" dirty="0" smtClean="0"/>
              <a:t>PEMULANGAN PASIEN</a:t>
            </a:r>
          </a:p>
          <a:p>
            <a:r>
              <a:rPr lang="id-ID" dirty="0" smtClean="0"/>
              <a:t>SDM : POLA KETENAGAAN, PENJADWALAN, KEDENSIALING, PENILAIAN KINERJA,DLL</a:t>
            </a:r>
          </a:p>
          <a:p>
            <a:r>
              <a:rPr lang="id-ID" dirty="0" smtClean="0"/>
              <a:t>FASILITAS DAN PERALATAN</a:t>
            </a:r>
          </a:p>
          <a:p>
            <a:r>
              <a:rPr lang="id-ID" dirty="0" smtClean="0"/>
              <a:t>PELAYANAN KEFARMASIAN</a:t>
            </a:r>
          </a:p>
          <a:p>
            <a:r>
              <a:rPr lang="id-ID" dirty="0" smtClean="0"/>
              <a:t>PENJAMINAN MUTU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PEDOMAN PELAYANAN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09493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PENERIMAAN PASIEN BARU</a:t>
            </a:r>
          </a:p>
          <a:p>
            <a:r>
              <a:rPr lang="id-ID" dirty="0" smtClean="0"/>
              <a:t>PELAYANAN MEDIS</a:t>
            </a:r>
          </a:p>
          <a:p>
            <a:r>
              <a:rPr lang="id-ID" dirty="0" smtClean="0"/>
              <a:t>PELYANAN KEPERAWATAN</a:t>
            </a:r>
          </a:p>
          <a:p>
            <a:r>
              <a:rPr lang="id-ID" dirty="0" smtClean="0"/>
              <a:t>PELAYANAN PENUNJANG</a:t>
            </a:r>
          </a:p>
          <a:p>
            <a:r>
              <a:rPr lang="id-ID" dirty="0" smtClean="0"/>
              <a:t>PELAYANAN NON MEDIS</a:t>
            </a:r>
          </a:p>
          <a:p>
            <a:r>
              <a:rPr lang="id-ID" dirty="0" smtClean="0"/>
              <a:t>PELAYANAN ISOLASI</a:t>
            </a:r>
          </a:p>
          <a:p>
            <a:r>
              <a:rPr lang="id-ID" dirty="0" smtClean="0"/>
              <a:t>MANAJEMEN NYERI</a:t>
            </a:r>
          </a:p>
          <a:p>
            <a:r>
              <a:rPr lang="id-ID" dirty="0" smtClean="0"/>
              <a:t>PELAYANAN TERMINAL</a:t>
            </a:r>
          </a:p>
          <a:p>
            <a:r>
              <a:rPr lang="id-ID" dirty="0" smtClean="0"/>
              <a:t>PELAYANAN KEROHANIAN</a:t>
            </a:r>
          </a:p>
          <a:p>
            <a:r>
              <a:rPr lang="id-ID" dirty="0" smtClean="0"/>
              <a:t>PELAYANAN KEFARMASIAN 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SPO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PENERIMAAN PASIEN BARU</a:t>
            </a:r>
          </a:p>
          <a:p>
            <a:r>
              <a:rPr lang="id-ID" dirty="0" smtClean="0"/>
              <a:t>HAK DAN KEWAJIBAN PASIEN</a:t>
            </a:r>
          </a:p>
          <a:p>
            <a:r>
              <a:rPr lang="id-ID" dirty="0" smtClean="0"/>
              <a:t>ASUHAN KEPERAWATAN</a:t>
            </a:r>
          </a:p>
          <a:p>
            <a:r>
              <a:rPr lang="id-ID" dirty="0" smtClean="0"/>
              <a:t>ASUHAN MEDIS</a:t>
            </a:r>
          </a:p>
          <a:p>
            <a:r>
              <a:rPr lang="id-ID" dirty="0" smtClean="0"/>
              <a:t>SISTEM PENCATATAN ASUHAN</a:t>
            </a:r>
          </a:p>
          <a:p>
            <a:r>
              <a:rPr lang="id-ID" dirty="0" smtClean="0"/>
              <a:t>IMFORMED  CONCENT</a:t>
            </a:r>
          </a:p>
          <a:p>
            <a:r>
              <a:rPr lang="id-ID" dirty="0" smtClean="0"/>
              <a:t>DLL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TOPIK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</a:p>
          <a:p>
            <a:r>
              <a:rPr lang="id-ID" dirty="0" smtClean="0"/>
              <a:t>ALUR PASIEN</a:t>
            </a:r>
          </a:p>
          <a:p>
            <a:r>
              <a:rPr lang="id-ID" dirty="0" smtClean="0"/>
              <a:t>PERSYARATAN BANGUNAN </a:t>
            </a:r>
          </a:p>
          <a:p>
            <a:r>
              <a:rPr lang="id-ID" dirty="0" smtClean="0"/>
              <a:t>TATA KELOLA</a:t>
            </a:r>
          </a:p>
          <a:p>
            <a:r>
              <a:rPr lang="id-ID" dirty="0" smtClean="0"/>
              <a:t>STANDAR PELAYANAN</a:t>
            </a:r>
          </a:p>
          <a:p>
            <a:r>
              <a:rPr lang="id-ID" dirty="0" smtClean="0"/>
              <a:t>PEDOMAN PELAYANAN</a:t>
            </a:r>
          </a:p>
          <a:p>
            <a:r>
              <a:rPr lang="id-ID" dirty="0" smtClean="0"/>
              <a:t>SDM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PENGERTIAN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50235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b="1" dirty="0" smtClean="0">
                <a:latin typeface="Arial" pitchFamily="34" charset="0"/>
                <a:cs typeface="Arial" pitchFamily="34" charset="0"/>
              </a:rPr>
              <a:t>Ruang pasien rawat inap. 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Ruang untuk pasien yang memerlukan asuhan dan pelayanan keperawatan dan pengobatan secara berkesinambungan lebih dari 24 </a:t>
            </a:r>
            <a:r>
              <a:rPr lang="id-ID" dirty="0" smtClean="0"/>
              <a:t>jam. </a:t>
            </a:r>
          </a:p>
          <a:p>
            <a:r>
              <a:rPr lang="id-ID" dirty="0" smtClean="0"/>
              <a:t>UU NO.44/2009 TTG RS  </a:t>
            </a:r>
            <a:r>
              <a:rPr lang="id-ID" dirty="0" smtClean="0">
                <a:sym typeface="Wingdings" pitchFamily="2" charset="2"/>
              </a:rPr>
              <a:t> B</a:t>
            </a:r>
            <a:r>
              <a:rPr lang="id-ID" dirty="0" smtClean="0"/>
              <a:t>angunan RS </a:t>
            </a:r>
            <a:r>
              <a:rPr lang="id-ID" dirty="0" smtClean="0">
                <a:sym typeface="Wingdings" pitchFamily="2" charset="2"/>
              </a:rPr>
              <a:t></a:t>
            </a:r>
            <a:r>
              <a:rPr lang="id-ID" dirty="0" smtClean="0"/>
              <a:t>ayat (1)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paling sedikit terdiri atas ruang: b. ruang rawat inap; 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 Persyaratan teknis bangunan Rumah Sakit, sesuai dengan fungsi, kenyamanan dan kemudahan dalam pemberian pelayanan serta perlindungan dan keselamatan bagi semua orang termasuk penyandang cacat, anak-anak, dan orang usia lanjut 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ALUR PELAYANAN RAWAT INAP</a:t>
            </a:r>
            <a:endParaRPr lang="id-ID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785794"/>
            <a:ext cx="8143932" cy="593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FF00"/>
                </a:solidFill>
              </a:rPr>
              <a:t>LOKASI</a:t>
            </a:r>
            <a:endParaRPr lang="id-ID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id-ID" sz="3000" dirty="0" smtClean="0"/>
              <a:t>Bangunan rawat inap harus terletak pada lokasi yang tenang, aman dan nyaman, tetapi tetap memiliki kemudahan aksesibiltas atau pencapaian dari sarana penunjang rawat inap.</a:t>
            </a:r>
          </a:p>
          <a:p>
            <a:pPr eaLnBrk="0" hangingPunct="0"/>
            <a:r>
              <a:rPr lang="id-ID" sz="3000" dirty="0" smtClean="0"/>
              <a:t>Bangunan rawat inap terletak jauh dari tempat-tempat pembuangan kotoran, dan bising dari mesin/generator.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DENAH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8" y="428604"/>
            <a:ext cx="8929718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100" b="1" dirty="0" smtClean="0"/>
              <a:t>(a) Persyaratan umum. </a:t>
            </a:r>
          </a:p>
          <a:p>
            <a:pPr>
              <a:buNone/>
            </a:pPr>
            <a:r>
              <a:rPr lang="id-ID" sz="2100" dirty="0" smtClean="0"/>
              <a:t>(1). Pengelompokan ruang berdasarkan kelompok aktivitas yang sejenis hingga tiap kegiatan tidak bercampur dan tidak membingungkan pemakai bangunan. </a:t>
            </a:r>
          </a:p>
          <a:p>
            <a:pPr>
              <a:buNone/>
            </a:pPr>
            <a:r>
              <a:rPr lang="id-ID" sz="2100" dirty="0" smtClean="0"/>
              <a:t>(2) Perletakan ruangannya terutama secara keseluruhan perlu adanya hubungan antar ruang dengan skala prioritas yang diharuskan dekat dan sangat berhubungan/membutuhkan. </a:t>
            </a:r>
          </a:p>
          <a:p>
            <a:pPr>
              <a:buNone/>
            </a:pPr>
            <a:r>
              <a:rPr lang="id-ID" sz="2100" dirty="0" smtClean="0"/>
              <a:t>(3) Akses pencapaian ke setiap blok/ruangan harus dapat dicapai dengan mudah. </a:t>
            </a:r>
          </a:p>
          <a:p>
            <a:pPr>
              <a:buNone/>
            </a:pPr>
            <a:r>
              <a:rPr lang="id-ID" sz="2100" dirty="0" smtClean="0"/>
              <a:t>(4). Kecepatan bergerak merupakan salah satu kunci keberhasilan perancangan, sehingga blok unit sebaiknya sirkulasinya dibuat secara linier/lurus (memanjang) </a:t>
            </a:r>
          </a:p>
          <a:p>
            <a:pPr>
              <a:buNone/>
            </a:pPr>
            <a:r>
              <a:rPr lang="id-ID" sz="2100" dirty="0" smtClean="0"/>
              <a:t>(5) Jumlah kebutuhan ruang harus disesuaikan dengan kebutuhan jumlah pasien yang akan ditampung. </a:t>
            </a:r>
          </a:p>
          <a:p>
            <a:pPr>
              <a:buNone/>
            </a:pPr>
            <a:r>
              <a:rPr lang="sv-SE" sz="2100" dirty="0" smtClean="0"/>
              <a:t>(6) Sinar matahari pagi sedapat mungkin masuk ke dalam ruangan. </a:t>
            </a:r>
          </a:p>
          <a:p>
            <a:pPr>
              <a:buNone/>
            </a:pPr>
            <a:r>
              <a:rPr lang="id-ID" sz="2100" dirty="0" smtClean="0"/>
              <a:t>(7). Alur petugas dan pengunjung dipisah. </a:t>
            </a:r>
          </a:p>
          <a:p>
            <a:pPr>
              <a:buNone/>
            </a:pPr>
            <a:r>
              <a:rPr lang="id-ID" sz="2100" dirty="0" smtClean="0"/>
              <a:t>(8) Besaran ruang dan kapasitas ruang harus dapat memenuhi persyaratan minimal  </a:t>
            </a:r>
            <a:endParaRPr lang="id-ID" sz="2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KEBUTUHAN MINIMAL RUANG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500173"/>
          <a:ext cx="8215370" cy="500066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08808"/>
                <a:gridCol w="3826629"/>
                <a:gridCol w="1262777"/>
                <a:gridCol w="2317156"/>
              </a:tblGrid>
              <a:tr h="582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ctr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000" spc="5"/>
                        <a:t>Nama</a:t>
                      </a:r>
                      <a:r>
                        <a:rPr lang="id-ID" sz="2000" spc="-60"/>
                        <a:t> </a:t>
                      </a:r>
                      <a:r>
                        <a:rPr lang="id-ID" sz="2000" spc="-5"/>
                        <a:t>ruang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6205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Luas</a:t>
                      </a:r>
                      <a:r>
                        <a:rPr lang="id-ID" sz="2000" spc="-35"/>
                        <a:t> </a:t>
                      </a:r>
                      <a:r>
                        <a:rPr lang="id-ID" sz="2000" spc="-5"/>
                        <a:t>(</a:t>
                      </a:r>
                      <a:r>
                        <a:rPr lang="id-ID" sz="2000" u="sng" spc="-5"/>
                        <a:t>+</a:t>
                      </a:r>
                      <a:r>
                        <a:rPr lang="id-ID" sz="2000" spc="-5"/>
                        <a:t>)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6880" algn="ctr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Satuan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0919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1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Ruang</a:t>
                      </a:r>
                      <a:r>
                        <a:rPr lang="id-ID" sz="2000" spc="-45"/>
                        <a:t> </a:t>
                      </a:r>
                      <a:r>
                        <a:rPr lang="id-ID" sz="2000"/>
                        <a:t>Perawatan</a:t>
                      </a:r>
                      <a:r>
                        <a:rPr lang="id-ID" sz="2000" spc="-45"/>
                        <a:t> </a:t>
                      </a:r>
                      <a:r>
                        <a:rPr lang="id-ID" sz="2000"/>
                        <a:t>: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842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VIP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18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710" eaLnBrk="0" hangingPunct="0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m2/tempat</a:t>
                      </a:r>
                      <a:r>
                        <a:rPr lang="id-ID" sz="2000" spc="-70"/>
                        <a:t> </a:t>
                      </a:r>
                      <a:r>
                        <a:rPr lang="id-ID" sz="2000" spc="-5"/>
                        <a:t>tidur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Kelas</a:t>
                      </a:r>
                      <a:r>
                        <a:rPr lang="id-ID" sz="2000" spc="-30"/>
                        <a:t> </a:t>
                      </a:r>
                      <a:r>
                        <a:rPr lang="id-ID" sz="2000"/>
                        <a:t>I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12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710" eaLnBrk="0" hangingPunct="0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m2/tempat</a:t>
                      </a:r>
                      <a:r>
                        <a:rPr lang="id-ID" sz="2000" spc="-70"/>
                        <a:t> </a:t>
                      </a:r>
                      <a:r>
                        <a:rPr lang="id-ID" sz="2000" spc="-5"/>
                        <a:t>tidur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Kelas</a:t>
                      </a:r>
                      <a:r>
                        <a:rPr lang="id-ID" sz="2000" spc="-35"/>
                        <a:t> </a:t>
                      </a:r>
                      <a:r>
                        <a:rPr lang="id-ID" sz="2000"/>
                        <a:t>II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10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710" eaLnBrk="0" hangingPunct="0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m2/tempat</a:t>
                      </a:r>
                      <a:r>
                        <a:rPr lang="id-ID" sz="2000" spc="-70"/>
                        <a:t> </a:t>
                      </a:r>
                      <a:r>
                        <a:rPr lang="id-ID" sz="2000" spc="-5"/>
                        <a:t>tidur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70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Kelas</a:t>
                      </a:r>
                      <a:r>
                        <a:rPr lang="id-ID" sz="2000" spc="-35"/>
                        <a:t> </a:t>
                      </a:r>
                      <a:r>
                        <a:rPr lang="id-ID" sz="2000"/>
                        <a:t>III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" algn="ctr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7.2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9710" eaLnBrk="0" hangingPunct="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m2/tempat</a:t>
                      </a:r>
                      <a:r>
                        <a:rPr lang="id-ID" sz="2000" spc="-70"/>
                        <a:t> </a:t>
                      </a:r>
                      <a:r>
                        <a:rPr lang="id-ID" sz="2000" spc="-5"/>
                        <a:t>tidur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2337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Ruang</a:t>
                      </a:r>
                      <a:r>
                        <a:rPr lang="id-ID" sz="2000" spc="-50"/>
                        <a:t> </a:t>
                      </a:r>
                      <a:r>
                        <a:rPr lang="id-ID" sz="2000"/>
                        <a:t>Pos</a:t>
                      </a:r>
                      <a:r>
                        <a:rPr lang="id-ID" sz="2000" spc="-40"/>
                        <a:t> </a:t>
                      </a:r>
                      <a:r>
                        <a:rPr lang="id-ID" sz="2000"/>
                        <a:t>perawat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20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000" spc="20"/>
                        <a:t>m</a:t>
                      </a:r>
                      <a:r>
                        <a:rPr lang="id-ID" sz="2000"/>
                        <a:t>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2337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3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Ruang</a:t>
                      </a:r>
                      <a:r>
                        <a:rPr lang="id-ID" sz="2000" spc="-85"/>
                        <a:t> </a:t>
                      </a:r>
                      <a:r>
                        <a:rPr lang="id-ID" sz="2000" spc="-5"/>
                        <a:t>Konsultasi.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12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000" spc="20"/>
                        <a:t>m</a:t>
                      </a:r>
                      <a:r>
                        <a:rPr lang="id-ID" sz="2000"/>
                        <a:t>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3759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4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Ruang</a:t>
                      </a:r>
                      <a:r>
                        <a:rPr lang="id-ID" sz="2000" spc="-80"/>
                        <a:t> </a:t>
                      </a:r>
                      <a:r>
                        <a:rPr lang="id-ID" sz="2000"/>
                        <a:t>Tindakan.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5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24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000" spc="20"/>
                        <a:t>m</a:t>
                      </a:r>
                      <a:r>
                        <a:rPr lang="id-ID" sz="2000"/>
                        <a:t>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2337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5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Ruang</a:t>
                      </a:r>
                      <a:r>
                        <a:rPr lang="id-ID" sz="2000" spc="-90"/>
                        <a:t> </a:t>
                      </a:r>
                      <a:r>
                        <a:rPr lang="id-ID" sz="2000"/>
                        <a:t>administrasi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68605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9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000" spc="20"/>
                        <a:t>m</a:t>
                      </a:r>
                      <a:r>
                        <a:rPr lang="id-ID" sz="2000"/>
                        <a:t>2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2337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6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/>
                        <a:t>Ruang</a:t>
                      </a:r>
                      <a:r>
                        <a:rPr lang="id-ID" sz="2000" spc="-70"/>
                        <a:t> </a:t>
                      </a:r>
                      <a:r>
                        <a:rPr lang="id-ID" sz="2000"/>
                        <a:t>Dokter.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000" spc="-5"/>
                        <a:t>20</a:t>
                      </a:r>
                      <a:endParaRPr lang="id-ID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000" spc="20" dirty="0"/>
                        <a:t>m</a:t>
                      </a:r>
                      <a:r>
                        <a:rPr lang="id-ID" sz="2000" dirty="0"/>
                        <a:t>2</a:t>
                      </a:r>
                      <a:endParaRPr lang="id-ID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500175"/>
          <a:ext cx="8215370" cy="513684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08808"/>
                <a:gridCol w="3826629"/>
                <a:gridCol w="1262777"/>
                <a:gridCol w="2317156"/>
              </a:tblGrid>
              <a:tr h="426556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7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Ruang</a:t>
                      </a:r>
                      <a:r>
                        <a:rPr lang="id-ID" sz="2400" spc="-75"/>
                        <a:t> </a:t>
                      </a:r>
                      <a:r>
                        <a:rPr lang="id-ID" sz="2400" spc="-5"/>
                        <a:t>perawat.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20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8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Ruang</a:t>
                      </a:r>
                      <a:r>
                        <a:rPr lang="id-ID" sz="2400" spc="-90"/>
                        <a:t> </a:t>
                      </a:r>
                      <a:r>
                        <a:rPr lang="id-ID" sz="2400"/>
                        <a:t>ganti/Locker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68605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40388">
                <a:tc>
                  <a:txBody>
                    <a:bodyPr/>
                    <a:lstStyle/>
                    <a:p>
                      <a:pPr marL="173990" marR="17780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Ruang</a:t>
                      </a:r>
                      <a:r>
                        <a:rPr lang="id-ID" sz="2400" spc="-40"/>
                        <a:t> </a:t>
                      </a:r>
                      <a:r>
                        <a:rPr lang="id-ID" sz="2400" spc="-5"/>
                        <a:t>kepala</a:t>
                      </a:r>
                      <a:r>
                        <a:rPr lang="id-ID" sz="2400" spc="-40"/>
                        <a:t> </a:t>
                      </a:r>
                      <a:r>
                        <a:rPr lang="id-ID" sz="2400"/>
                        <a:t>rawat</a:t>
                      </a:r>
                      <a:r>
                        <a:rPr lang="id-ID" sz="2400" spc="-30"/>
                        <a:t> </a:t>
                      </a:r>
                      <a:r>
                        <a:rPr lang="id-ID" sz="2400" spc="-5"/>
                        <a:t>inap.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10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Ruang</a:t>
                      </a:r>
                      <a:r>
                        <a:rPr lang="id-ID" sz="2400" spc="-50"/>
                        <a:t> </a:t>
                      </a:r>
                      <a:r>
                        <a:rPr lang="id-ID" sz="2400"/>
                        <a:t>linen</a:t>
                      </a:r>
                      <a:r>
                        <a:rPr lang="id-ID" sz="2400" spc="-45"/>
                        <a:t> </a:t>
                      </a:r>
                      <a:r>
                        <a:rPr lang="id-ID" sz="2400"/>
                        <a:t>bersih.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18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7454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11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Ruang</a:t>
                      </a:r>
                      <a:r>
                        <a:rPr lang="id-ID" sz="2400" spc="-45"/>
                        <a:t> </a:t>
                      </a:r>
                      <a:r>
                        <a:rPr lang="id-ID" sz="2400"/>
                        <a:t>linen</a:t>
                      </a:r>
                      <a:r>
                        <a:rPr lang="id-ID" sz="2400" spc="-45"/>
                        <a:t> </a:t>
                      </a:r>
                      <a:r>
                        <a:rPr lang="id-ID" sz="2400"/>
                        <a:t>kotor.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68605" algn="ctr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d-ID" sz="2400" spc="20" dirty="0"/>
                        <a:t>m</a:t>
                      </a:r>
                      <a:r>
                        <a:rPr lang="id-ID" sz="2400" dirty="0"/>
                        <a:t>2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Spoelhoek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68605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13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Kamar</a:t>
                      </a:r>
                      <a:r>
                        <a:rPr lang="id-ID" sz="2400" spc="-100"/>
                        <a:t> </a:t>
                      </a:r>
                      <a:r>
                        <a:rPr lang="id-ID" sz="2400"/>
                        <a:t>mandi/Toilet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25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14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Pantri.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68605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15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Ruang</a:t>
                      </a:r>
                      <a:r>
                        <a:rPr lang="id-ID" sz="2400" spc="-100"/>
                        <a:t> </a:t>
                      </a:r>
                      <a:r>
                        <a:rPr lang="id-ID" sz="2400"/>
                        <a:t>Janitor/service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68605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9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16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Gudang</a:t>
                      </a:r>
                      <a:r>
                        <a:rPr lang="id-ID" sz="2400" spc="-70"/>
                        <a:t> </a:t>
                      </a:r>
                      <a:r>
                        <a:rPr lang="id-ID" sz="2400"/>
                        <a:t>bersih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18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id-ID" sz="2400" spc="20"/>
                        <a:t>m</a:t>
                      </a:r>
                      <a:r>
                        <a:rPr lang="id-ID" sz="2400"/>
                        <a:t>2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556">
                <a:tc>
                  <a:txBody>
                    <a:bodyPr/>
                    <a:lstStyle/>
                    <a:p>
                      <a:pPr marL="139065" marR="143510" algn="ctr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17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400"/>
                        <a:t>Gudang</a:t>
                      </a:r>
                      <a:r>
                        <a:rPr lang="id-ID" sz="2400" spc="-65"/>
                        <a:t> </a:t>
                      </a:r>
                      <a:r>
                        <a:rPr lang="id-ID" sz="2400"/>
                        <a:t>kotor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7335" marR="271780" algn="ctr" eaLnBrk="0" hangingPunct="0">
                        <a:lnSpc>
                          <a:spcPct val="115000"/>
                        </a:lnSpc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id-ID" sz="2400" spc="-5"/>
                        <a:t>18</a:t>
                      </a:r>
                      <a:endParaRPr lang="id-ID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4340" marR="434340" algn="ctr" eaLnBrk="0" hangingPunct="0">
                        <a:lnSpc>
                          <a:spcPct val="115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id-ID" sz="2400" spc="20" dirty="0"/>
                        <a:t>m</a:t>
                      </a:r>
                      <a:r>
                        <a:rPr lang="id-ID" sz="2400" dirty="0"/>
                        <a:t>2</a:t>
                      </a:r>
                      <a:endParaRPr lang="id-ID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96908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PERSYARATAN KHUSUS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8686800" cy="5929330"/>
          </a:xfrm>
        </p:spPr>
        <p:txBody>
          <a:bodyPr>
            <a:normAutofit fontScale="92500" lnSpcReduction="20000"/>
          </a:bodyPr>
          <a:lstStyle/>
          <a:p>
            <a:pPr eaLnBrk="0" hangingPunct="0">
              <a:buNone/>
            </a:pPr>
            <a:r>
              <a:rPr lang="id-ID" dirty="0" smtClean="0">
                <a:solidFill>
                  <a:srgbClr val="FFFF00"/>
                </a:solidFill>
              </a:rPr>
              <a:t>(1) Tipe ruang rawat inap, terdiri dari :</a:t>
            </a:r>
          </a:p>
          <a:p>
            <a:pPr lvl="1" eaLnBrk="0" hangingPunct="0"/>
            <a:r>
              <a:rPr lang="id-ID" dirty="0" smtClean="0">
                <a:solidFill>
                  <a:srgbClr val="FFFF00"/>
                </a:solidFill>
              </a:rPr>
              <a:t>Ruang rawat inap 1 tempat tidur setiap kamar (VIP).</a:t>
            </a:r>
          </a:p>
          <a:p>
            <a:pPr lvl="1" eaLnBrk="0" hangingPunct="0"/>
            <a:r>
              <a:rPr lang="id-ID" dirty="0" smtClean="0">
                <a:solidFill>
                  <a:srgbClr val="FFFF00"/>
                </a:solidFill>
              </a:rPr>
              <a:t>Ruang rawat inap 2 tempat tidur setiap kamar (Kelas 1)</a:t>
            </a:r>
          </a:p>
          <a:p>
            <a:pPr lvl="1" eaLnBrk="0" hangingPunct="0"/>
            <a:r>
              <a:rPr lang="id-ID" dirty="0" smtClean="0">
                <a:solidFill>
                  <a:srgbClr val="FFFF00"/>
                </a:solidFill>
              </a:rPr>
              <a:t>Ruang rawat inap 4 tempat tidur setiap kamar (Kelas 2)</a:t>
            </a:r>
          </a:p>
          <a:p>
            <a:pPr lvl="1" eaLnBrk="0" hangingPunct="0"/>
            <a:r>
              <a:rPr lang="id-ID" dirty="0" smtClean="0">
                <a:solidFill>
                  <a:srgbClr val="FFFF00"/>
                </a:solidFill>
              </a:rPr>
              <a:t>Ruang rawat inap 6 tempat tidur atau lebih setiap kamar (kelas 3).</a:t>
            </a:r>
          </a:p>
          <a:p>
            <a:pPr eaLnBrk="0" hangingPunct="0">
              <a:buNone/>
            </a:pPr>
            <a:r>
              <a:rPr lang="id-ID" dirty="0" smtClean="0">
                <a:solidFill>
                  <a:srgbClr val="FFFF00"/>
                </a:solidFill>
              </a:rPr>
              <a:t>(2).Khusus untuk pasien-pasien tertentu harus dipisahkan (Ruang Isolasi), seperti :</a:t>
            </a:r>
          </a:p>
          <a:p>
            <a:pPr lvl="0" eaLnBrk="0" hangingPunct="0"/>
            <a:r>
              <a:rPr lang="id-ID" dirty="0" smtClean="0">
                <a:solidFill>
                  <a:srgbClr val="FFFF00"/>
                </a:solidFill>
              </a:rPr>
              <a:t>Pasien yang menderita penyakit menular.</a:t>
            </a:r>
          </a:p>
          <a:p>
            <a:pPr lvl="0" eaLnBrk="0" hangingPunct="0"/>
            <a:r>
              <a:rPr lang="id-ID" dirty="0" smtClean="0">
                <a:solidFill>
                  <a:srgbClr val="FFFF00"/>
                </a:solidFill>
              </a:rPr>
              <a:t>Pasien dengan pengobatan yang menimbulkan bau (seperti penyakit tumor, ganggrein, diabetes, dan sebagainya).</a:t>
            </a:r>
          </a:p>
          <a:p>
            <a:pPr lvl="0" eaLnBrk="0" hangingPunct="0"/>
            <a:r>
              <a:rPr lang="id-ID" dirty="0" smtClean="0">
                <a:solidFill>
                  <a:srgbClr val="FFFF00"/>
                </a:solidFill>
              </a:rPr>
              <a:t>Pasien yang gaduh gelisah (mengeluarkan suara dalam ruangan).</a:t>
            </a:r>
          </a:p>
          <a:p>
            <a:pPr eaLnBrk="0" hangingPunct="0"/>
            <a:r>
              <a:rPr lang="id-ID" dirty="0" smtClean="0">
                <a:solidFill>
                  <a:srgbClr val="FFFF00"/>
                </a:solidFill>
              </a:rPr>
              <a:t>Keseluruhan ruang-ruang ini harus terlihat jelas dalam kebutuhan jumlah dan jenis pasien yang akan dirawat.</a:t>
            </a:r>
          </a:p>
          <a:p>
            <a:endParaRPr lang="id-ID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132</TotalTime>
  <Words>871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UNIT PELAYANAN RAWAT INAP </vt:lpstr>
      <vt:lpstr>TOPIK</vt:lpstr>
      <vt:lpstr>PENGERTIAN</vt:lpstr>
      <vt:lpstr>ALUR PELAYANAN RAWAT INAP</vt:lpstr>
      <vt:lpstr>LOKASI</vt:lpstr>
      <vt:lpstr>DENAH</vt:lpstr>
      <vt:lpstr>KEBUTUHAN MINIMAL RUANG</vt:lpstr>
      <vt:lpstr>Slide 8</vt:lpstr>
      <vt:lpstr>PERSYARATAN KHUSUS</vt:lpstr>
      <vt:lpstr>NURSE STATION</vt:lpstr>
      <vt:lpstr>LANTAI DAN LANGIT- LANGIT</vt:lpstr>
      <vt:lpstr>PRASARANA BANGUNAN RUANG RAWAT INAP </vt:lpstr>
      <vt:lpstr>PINTU</vt:lpstr>
      <vt:lpstr>KAMAR MANDI</vt:lpstr>
      <vt:lpstr>KEBIJAKAN</vt:lpstr>
      <vt:lpstr>PEDOMAN PELAYANAN</vt:lpstr>
      <vt:lpstr>SPO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PELAYANAN RAWAT INAP </dc:title>
  <dc:creator>RORO</dc:creator>
  <cp:lastModifiedBy>RORO</cp:lastModifiedBy>
  <cp:revision>9</cp:revision>
  <dcterms:created xsi:type="dcterms:W3CDTF">2016-04-22T15:08:23Z</dcterms:created>
  <dcterms:modified xsi:type="dcterms:W3CDTF">2016-04-23T07:01:37Z</dcterms:modified>
</cp:coreProperties>
</file>