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70E0-86AD-4141-8B88-718AEF9FA0A5}" type="datetimeFigureOut">
              <a:rPr lang="id-ID" smtClean="0"/>
              <a:t>25/06/2016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7A82-13B4-419E-BC83-C7381055D49A}" type="slidenum">
              <a:rPr lang="id-ID" smtClean="0"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70E0-86AD-4141-8B88-718AEF9FA0A5}" type="datetimeFigureOut">
              <a:rPr lang="id-ID" smtClean="0"/>
              <a:t>25/06/2016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7A82-13B4-419E-BC83-C7381055D49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70E0-86AD-4141-8B88-718AEF9FA0A5}" type="datetimeFigureOut">
              <a:rPr lang="id-ID" smtClean="0"/>
              <a:t>25/06/2016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7A82-13B4-419E-BC83-C7381055D49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70E0-86AD-4141-8B88-718AEF9FA0A5}" type="datetimeFigureOut">
              <a:rPr lang="id-ID" smtClean="0"/>
              <a:t>25/06/2016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7A82-13B4-419E-BC83-C7381055D49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70E0-86AD-4141-8B88-718AEF9FA0A5}" type="datetimeFigureOut">
              <a:rPr lang="id-ID" smtClean="0"/>
              <a:t>25/06/2016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A327A82-13B4-419E-BC83-C7381055D49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70E0-86AD-4141-8B88-718AEF9FA0A5}" type="datetimeFigureOut">
              <a:rPr lang="id-ID" smtClean="0"/>
              <a:t>25/06/2016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7A82-13B4-419E-BC83-C7381055D49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70E0-86AD-4141-8B88-718AEF9FA0A5}" type="datetimeFigureOut">
              <a:rPr lang="id-ID" smtClean="0"/>
              <a:t>25/06/2016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7A82-13B4-419E-BC83-C7381055D49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70E0-86AD-4141-8B88-718AEF9FA0A5}" type="datetimeFigureOut">
              <a:rPr lang="id-ID" smtClean="0"/>
              <a:t>25/06/2016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7A82-13B4-419E-BC83-C7381055D49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70E0-86AD-4141-8B88-718AEF9FA0A5}" type="datetimeFigureOut">
              <a:rPr lang="id-ID" smtClean="0"/>
              <a:t>25/06/2016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7A82-13B4-419E-BC83-C7381055D49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70E0-86AD-4141-8B88-718AEF9FA0A5}" type="datetimeFigureOut">
              <a:rPr lang="id-ID" smtClean="0"/>
              <a:t>25/06/2016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7A82-13B4-419E-BC83-C7381055D49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70E0-86AD-4141-8B88-718AEF9FA0A5}" type="datetimeFigureOut">
              <a:rPr lang="id-ID" smtClean="0"/>
              <a:t>25/06/2016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7A82-13B4-419E-BC83-C7381055D49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8DF70E0-86AD-4141-8B88-718AEF9FA0A5}" type="datetimeFigureOut">
              <a:rPr lang="id-ID" smtClean="0"/>
              <a:t>25/06/2016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A327A82-13B4-419E-BC83-C7381055D49A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PENGELOLAAN LABORATORIUM KLINIK DI RS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91044"/>
            <a:ext cx="6400800" cy="1752600"/>
          </a:xfrm>
        </p:spPr>
        <p:txBody>
          <a:bodyPr/>
          <a:lstStyle/>
          <a:p>
            <a:r>
              <a:rPr lang="id-ID" dirty="0" smtClean="0"/>
              <a:t>Rokiah Kusumapradja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443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Pendidikan dan Pelatihan                     ( Diklat)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57522"/>
            <a:ext cx="8229600" cy="2114552"/>
          </a:xfrm>
        </p:spPr>
        <p:txBody>
          <a:bodyPr/>
          <a:lstStyle/>
          <a:p>
            <a:r>
              <a:rPr lang="id-ID" dirty="0" smtClean="0"/>
              <a:t>Formal</a:t>
            </a:r>
          </a:p>
          <a:p>
            <a:r>
              <a:rPr lang="id-ID" dirty="0" smtClean="0"/>
              <a:t>Informal</a:t>
            </a:r>
          </a:p>
          <a:p>
            <a:r>
              <a:rPr lang="id-ID" dirty="0" smtClean="0"/>
              <a:t>Bimbingan teknis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RUANGAN DAN FASILITAS PENUNJANG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r>
              <a:rPr lang="id-ID" sz="1700" dirty="0" smtClean="0">
                <a:latin typeface="Arial" pitchFamily="34" charset="0"/>
                <a:cs typeface="Arial" pitchFamily="34" charset="0"/>
              </a:rPr>
              <a:t>RUANGAN</a:t>
            </a:r>
          </a:p>
          <a:p>
            <a:pPr lvl="1"/>
            <a:r>
              <a:rPr lang="id-ID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700" dirty="0" smtClean="0">
                <a:latin typeface="Arial" pitchFamily="34" charset="0"/>
                <a:cs typeface="Arial" pitchFamily="34" charset="0"/>
              </a:rPr>
              <a:t>RUANG PENERIMAAN</a:t>
            </a:r>
          </a:p>
          <a:p>
            <a:pPr lvl="1"/>
            <a:r>
              <a:rPr lang="id-ID" sz="1700" dirty="0" smtClean="0">
                <a:latin typeface="Arial" pitchFamily="34" charset="0"/>
                <a:cs typeface="Arial" pitchFamily="34" charset="0"/>
              </a:rPr>
              <a:t>RUANG PEMERIKSANAAN , ( MIN 15 M2 ) ADA PERSYARATAN KHUSUS</a:t>
            </a:r>
          </a:p>
          <a:p>
            <a:pPr lvl="1"/>
            <a:r>
              <a:rPr lang="id-ID" sz="1700" dirty="0" smtClean="0">
                <a:latin typeface="Arial" pitchFamily="34" charset="0"/>
                <a:cs typeface="Arial" pitchFamily="34" charset="0"/>
              </a:rPr>
              <a:t>BANK DARAH</a:t>
            </a:r>
          </a:p>
          <a:p>
            <a:pPr lvl="1"/>
            <a:r>
              <a:rPr lang="id-ID" sz="1700" dirty="0" smtClean="0">
                <a:latin typeface="Arial" pitchFamily="34" charset="0"/>
                <a:cs typeface="Arial" pitchFamily="34" charset="0"/>
              </a:rPr>
              <a:t>RUANG ADMINISTRASI</a:t>
            </a:r>
          </a:p>
          <a:p>
            <a:r>
              <a:rPr lang="id-ID" sz="1700" dirty="0" smtClean="0">
                <a:latin typeface="Arial" pitchFamily="34" charset="0"/>
                <a:cs typeface="Arial" pitchFamily="34" charset="0"/>
              </a:rPr>
              <a:t>FASILITAS PENUNJANG </a:t>
            </a:r>
          </a:p>
          <a:p>
            <a:pPr lvl="1"/>
            <a:r>
              <a:rPr lang="id-ID" sz="1700" dirty="0" smtClean="0">
                <a:latin typeface="Arial" pitchFamily="34" charset="0"/>
                <a:cs typeface="Arial" pitchFamily="34" charset="0"/>
              </a:rPr>
              <a:t>WC ; penampungan/pengolahan </a:t>
            </a:r>
            <a:r>
              <a:rPr lang="id-ID" sz="1700" dirty="0" smtClean="0">
                <a:latin typeface="Arial" pitchFamily="34" charset="0"/>
                <a:cs typeface="Arial" pitchFamily="34" charset="0"/>
              </a:rPr>
              <a:t>limbah laboratorium. </a:t>
            </a:r>
          </a:p>
          <a:p>
            <a:pPr lvl="1"/>
            <a:r>
              <a:rPr lang="fi-FI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i-FI" sz="1700" dirty="0" smtClean="0">
                <a:latin typeface="Arial" pitchFamily="34" charset="0"/>
                <a:cs typeface="Arial" pitchFamily="34" charset="0"/>
              </a:rPr>
              <a:t>keselamatan dan keamanan kerja. </a:t>
            </a:r>
          </a:p>
          <a:p>
            <a:pPr lvl="1"/>
            <a:r>
              <a:rPr lang="id-ID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700" dirty="0" smtClean="0">
                <a:latin typeface="Arial" pitchFamily="34" charset="0"/>
                <a:cs typeface="Arial" pitchFamily="34" charset="0"/>
              </a:rPr>
              <a:t>ventilasi: 1/3 x luas lantai atau AC 1 </a:t>
            </a:r>
            <a:r>
              <a:rPr lang="id-ID" sz="1700" dirty="0" smtClean="0">
                <a:latin typeface="Arial" pitchFamily="34" charset="0"/>
                <a:cs typeface="Arial" pitchFamily="34" charset="0"/>
              </a:rPr>
              <a:t>PK/20m2</a:t>
            </a:r>
            <a:endParaRPr lang="id-ID" sz="17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sv-SE" sz="1700" dirty="0" smtClean="0">
                <a:latin typeface="Arial" pitchFamily="34" charset="0"/>
                <a:cs typeface="Arial" pitchFamily="34" charset="0"/>
              </a:rPr>
              <a:t>penerangan </a:t>
            </a:r>
            <a:r>
              <a:rPr lang="sv-SE" sz="1700" dirty="0" smtClean="0">
                <a:latin typeface="Arial" pitchFamily="34" charset="0"/>
                <a:cs typeface="Arial" pitchFamily="34" charset="0"/>
              </a:rPr>
              <a:t>harus cukup (1000 lux di ruang kerja, 1000-1500 lux untuk pekerjaan yang memerlukan ketelitian dan sinar harus berasal dari kanan belakang petugas). </a:t>
            </a:r>
          </a:p>
          <a:p>
            <a:pPr lvl="1"/>
            <a:r>
              <a:rPr lang="id-ID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700" dirty="0" smtClean="0">
                <a:latin typeface="Arial" pitchFamily="34" charset="0"/>
                <a:cs typeface="Arial" pitchFamily="34" charset="0"/>
              </a:rPr>
              <a:t>air bersih, mengalir, jernih, dapat menggunakan air PDAM atau air bersih yang memenuhi syarat. Sekurang-kurangnya 20 liter/karyawan/hari. </a:t>
            </a:r>
          </a:p>
          <a:p>
            <a:pPr lvl="1"/>
            <a:r>
              <a:rPr lang="id-ID" sz="1700" dirty="0" smtClean="0">
                <a:latin typeface="Arial" pitchFamily="34" charset="0"/>
                <a:cs typeface="Arial" pitchFamily="34" charset="0"/>
              </a:rPr>
              <a:t>listrik </a:t>
            </a:r>
            <a:r>
              <a:rPr lang="id-ID" sz="1700" dirty="0" smtClean="0">
                <a:latin typeface="Arial" pitchFamily="34" charset="0"/>
                <a:cs typeface="Arial" pitchFamily="34" charset="0"/>
              </a:rPr>
              <a:t>harus mempunyai aliran tersendiri dengan tegangan stabil, kapasitas harus cukup. Kualitas arus, tegangan dan frekuensi sesuai dengan ketentuan yang berlaku. Keamanan dan pengamanan jaringan instalasi listrik terjamin, harus tersedia </a:t>
            </a:r>
            <a:r>
              <a:rPr lang="id-ID" sz="1700" i="1" dirty="0" smtClean="0">
                <a:latin typeface="Arial" pitchFamily="34" charset="0"/>
                <a:cs typeface="Arial" pitchFamily="34" charset="0"/>
              </a:rPr>
              <a:t>grounding/arde. Harus tersedia cadangan listrik (Genset, UPS) untuk mengantisipasi listrik mati. </a:t>
            </a:r>
          </a:p>
          <a:p>
            <a:pPr lvl="1"/>
            <a:r>
              <a:rPr lang="sv-SE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700" dirty="0" smtClean="0">
                <a:latin typeface="Arial" pitchFamily="34" charset="0"/>
                <a:cs typeface="Arial" pitchFamily="34" charset="0"/>
              </a:rPr>
              <a:t>ruang makan yang terpisah dari ruang pemeriksaan laboratorium. </a:t>
            </a:r>
          </a:p>
          <a:p>
            <a:pPr lvl="1"/>
            <a:r>
              <a:rPr lang="id-ID" sz="1700" dirty="0" smtClean="0">
                <a:latin typeface="Arial" pitchFamily="34" charset="0"/>
                <a:cs typeface="Arial" pitchFamily="34" charset="0"/>
              </a:rPr>
              <a:t>Persyaratan fasilitas kamar </a:t>
            </a:r>
            <a:endParaRPr lang="id-ID" sz="1700" dirty="0" smtClean="0">
              <a:latin typeface="Arial" pitchFamily="34" charset="0"/>
              <a:cs typeface="Arial" pitchFamily="34" charset="0"/>
            </a:endParaRPr>
          </a:p>
          <a:p>
            <a:endParaRPr lang="id-ID" sz="17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PERALATAN LABORATORIUM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186766" cy="4952062"/>
          </a:xfrm>
          <a:ln>
            <a:solidFill>
              <a:srgbClr val="FFFF0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PEMILIHAN PERALATAN PERLU DIPERTIMBANGKAN :</a:t>
            </a:r>
          </a:p>
          <a:p>
            <a:pPr lvl="1"/>
            <a:r>
              <a:rPr lang="id-ID" dirty="0" smtClean="0"/>
              <a:t>KEBUTUHAN</a:t>
            </a:r>
          </a:p>
          <a:p>
            <a:pPr lvl="1"/>
            <a:r>
              <a:rPr lang="id-ID" dirty="0" smtClean="0"/>
              <a:t>FASILITAS TERSEDIA </a:t>
            </a:r>
            <a:r>
              <a:rPr lang="id-ID" dirty="0" smtClean="0">
                <a:sym typeface="Wingdings" pitchFamily="2" charset="2"/>
              </a:rPr>
              <a:t> RUANGAN,DLL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TENAGA YANG ADA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REAGEN YG DIBUTUHKAN KETERSEDIAAN SECARA BERKESINAMBUNGAN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SISTEM ALAT  MUDAH DIOPERASIKAN USER FRIENDLY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PEMASOK/ VENDOR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NILAI EKONOMIS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TERDAFTAR </a:t>
            </a:r>
          </a:p>
          <a:p>
            <a:r>
              <a:rPr lang="id-ID" dirty="0" smtClean="0">
                <a:sym typeface="Wingdings" pitchFamily="2" charset="2"/>
              </a:rPr>
              <a:t>PENGUJIAN ALAT BARU</a:t>
            </a:r>
          </a:p>
          <a:p>
            <a:r>
              <a:rPr lang="id-ID" dirty="0" smtClean="0">
                <a:sym typeface="Wingdings" pitchFamily="2" charset="2"/>
              </a:rPr>
              <a:t>PENGGUNAAN DAN PEMELIHARAAN ALAT  PENCATATAN DAN PELAPORAN PEMELIHARAAN/ KALIBRASI  </a:t>
            </a:r>
            <a:r>
              <a:rPr lang="id-ID" dirty="0" smtClean="0">
                <a:solidFill>
                  <a:srgbClr val="FFFF00"/>
                </a:solidFill>
                <a:sym typeface="Wingdings" pitchFamily="2" charset="2"/>
              </a:rPr>
              <a:t>PENTING</a:t>
            </a:r>
            <a:endParaRPr lang="id-ID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PERALATAN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ALAT GELAS</a:t>
            </a:r>
          </a:p>
          <a:p>
            <a:r>
              <a:rPr lang="id-ID" dirty="0" smtClean="0"/>
              <a:t>INKUBATOR</a:t>
            </a:r>
          </a:p>
          <a:p>
            <a:r>
              <a:rPr lang="id-ID" dirty="0" smtClean="0"/>
              <a:t>BLOOD CELL COUNT</a:t>
            </a:r>
          </a:p>
          <a:p>
            <a:r>
              <a:rPr lang="id-ID" dirty="0" smtClean="0"/>
              <a:t>ELISA SET</a:t>
            </a:r>
          </a:p>
          <a:p>
            <a:r>
              <a:rPr lang="id-ID" dirty="0" smtClean="0"/>
              <a:t>DLL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58204" cy="1214446"/>
          </a:xfrm>
        </p:spPr>
        <p:txBody>
          <a:bodyPr>
            <a:normAutofit fontScale="90000"/>
          </a:bodyPr>
          <a:lstStyle/>
          <a:p>
            <a:r>
              <a:rPr lang="id-ID" sz="3100" dirty="0" smtClean="0"/>
              <a:t>PEMECAHAN MASALAH</a:t>
            </a:r>
            <a:br>
              <a:rPr lang="id-ID" sz="3100" dirty="0" smtClean="0"/>
            </a:br>
            <a:r>
              <a:rPr lang="id-ID" sz="3100" i="1" dirty="0" smtClean="0"/>
              <a:t>(</a:t>
            </a:r>
            <a:r>
              <a:rPr lang="id-ID" sz="3100" i="1" dirty="0" smtClean="0"/>
              <a:t>TROUBLESHOOTING) KERUSAKAN </a:t>
            </a:r>
            <a:r>
              <a:rPr lang="id-ID" sz="3100" i="1" dirty="0" smtClean="0"/>
              <a:t>ALAT</a:t>
            </a:r>
            <a:endParaRPr lang="id-ID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4281" y="1500174"/>
          <a:ext cx="8929719" cy="49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573"/>
                <a:gridCol w="2976573"/>
                <a:gridCol w="2976573"/>
              </a:tblGrid>
              <a:tr h="525304">
                <a:tc>
                  <a:txBody>
                    <a:bodyPr/>
                    <a:lstStyle/>
                    <a:p>
                      <a:r>
                        <a:rPr lang="id-ID" dirty="0" smtClean="0"/>
                        <a:t>TANDA TANDA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PENYEBAB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TINDAKAN</a:t>
                      </a:r>
                      <a:endParaRPr lang="id-ID" dirty="0"/>
                    </a:p>
                  </a:txBody>
                  <a:tcPr/>
                </a:tc>
              </a:tr>
              <a:tr h="906689">
                <a:tc>
                  <a:txBody>
                    <a:bodyPr/>
                    <a:lstStyle/>
                    <a:p>
                      <a:r>
                        <a:rPr lang="id-ID" dirty="0" smtClean="0"/>
                        <a:t>Data/hasil tidak muncul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JUMLAH SAMPLE YG DIHISAP KURUNG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TAMBAHKAN SAMPLE</a:t>
                      </a:r>
                      <a:endParaRPr lang="id-ID" dirty="0"/>
                    </a:p>
                  </a:txBody>
                  <a:tcPr/>
                </a:tc>
              </a:tr>
              <a:tr h="906689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PROSES REAKSI TERLALU CEPAT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TURUNKAN WAKTU PROSES</a:t>
                      </a:r>
                      <a:endParaRPr lang="id-ID" dirty="0"/>
                    </a:p>
                  </a:txBody>
                  <a:tcPr/>
                </a:tc>
              </a:tr>
              <a:tr h="1683851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FLOW CELL TERKONTAMINASILAMPU HALOGEN TDK EFEKTIF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BERSIHKAN DENGAN LAURAN EMBERSIH</a:t>
                      </a:r>
                    </a:p>
                    <a:p>
                      <a:r>
                        <a:rPr lang="id-ID" dirty="0" smtClean="0"/>
                        <a:t>GANTI YANG BARU</a:t>
                      </a:r>
                      <a:endParaRPr lang="id-ID" dirty="0"/>
                    </a:p>
                  </a:txBody>
                  <a:tcPr/>
                </a:tc>
              </a:tr>
              <a:tr h="906689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POSISI LAMPU TDK TEPAT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BETULAKN POSISINYA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PEMELIHARAAN ALAT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KALIBRASI PERALATAN</a:t>
            </a:r>
          </a:p>
          <a:p>
            <a:r>
              <a:rPr lang="id-ID" dirty="0" smtClean="0"/>
              <a:t>PENANGGUNG JAWAB ALAT</a:t>
            </a: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BAHAN LABORATORIUM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MACAM/ JENIS</a:t>
            </a:r>
          </a:p>
          <a:p>
            <a:pPr lvl="1"/>
            <a:r>
              <a:rPr lang="id-ID" dirty="0" smtClean="0"/>
              <a:t>REAGEN</a:t>
            </a:r>
          </a:p>
          <a:p>
            <a:pPr lvl="1"/>
            <a:r>
              <a:rPr lang="id-ID" dirty="0" smtClean="0"/>
              <a:t>BAHAN STANDAR : </a:t>
            </a:r>
            <a:r>
              <a:rPr lang="id-ID" dirty="0" smtClean="0"/>
              <a:t>zat-zat yang konsentrasi atau kemurniannya diketahui dan diperoleh dengan cara penimbangan </a:t>
            </a:r>
            <a:endParaRPr lang="id-ID" dirty="0" smtClean="0"/>
          </a:p>
          <a:p>
            <a:pPr lvl="1"/>
            <a:r>
              <a:rPr lang="id-ID" dirty="0" smtClean="0"/>
              <a:t>BAHAN KONTROL : </a:t>
            </a:r>
            <a:r>
              <a:rPr lang="id-ID" dirty="0" smtClean="0"/>
              <a:t>bahan yang digunakan </a:t>
            </a:r>
            <a:r>
              <a:rPr lang="id-ID" dirty="0" smtClean="0"/>
              <a:t>u/memantau </a:t>
            </a:r>
            <a:r>
              <a:rPr lang="id-ID" dirty="0" smtClean="0"/>
              <a:t>ketepatan suatu pemeriksaan di laboratorium, atau </a:t>
            </a:r>
            <a:r>
              <a:rPr lang="id-ID" dirty="0" smtClean="0"/>
              <a:t>u/ </a:t>
            </a:r>
            <a:r>
              <a:rPr lang="id-ID" dirty="0" smtClean="0"/>
              <a:t>mengawasi kualitas hasil pemeriksaan sehari-hari. </a:t>
            </a:r>
            <a:endParaRPr lang="id-ID" dirty="0" smtClean="0"/>
          </a:p>
          <a:p>
            <a:pPr lvl="1"/>
            <a:r>
              <a:rPr lang="id-ID" dirty="0" smtClean="0"/>
              <a:t>AIR</a:t>
            </a:r>
          </a:p>
          <a:p>
            <a:pPr lvl="1"/>
            <a:r>
              <a:rPr lang="id-ID" dirty="0" smtClean="0"/>
              <a:t>MEDIA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DASAR PEMILIHAN BAHAN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401080" cy="5286412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Pada umumnya untuk memilih bahan laboratorium yang akan dipergunakan harus mempertimbangkan hal-hal sebagai berikut: </a:t>
            </a:r>
          </a:p>
          <a:p>
            <a:pPr marL="1042416" lvl="1" indent="-457200">
              <a:buFont typeface="+mj-lt"/>
              <a:buAutoNum type="arabicPeriod"/>
            </a:pPr>
            <a:r>
              <a:rPr lang="id-ID" dirty="0" smtClean="0"/>
              <a:t>kebutuhan</a:t>
            </a:r>
            <a:r>
              <a:rPr lang="id-ID" dirty="0" smtClean="0"/>
              <a:t>. </a:t>
            </a:r>
          </a:p>
          <a:p>
            <a:pPr marL="1042416" lvl="1" indent="-457200">
              <a:buFont typeface="+mj-lt"/>
              <a:buAutoNum type="arabicPeriod"/>
            </a:pPr>
            <a:r>
              <a:rPr lang="id-ID" dirty="0" smtClean="0"/>
              <a:t>produksi </a:t>
            </a:r>
            <a:r>
              <a:rPr lang="id-ID" dirty="0" smtClean="0"/>
              <a:t>pabrik yang telah dikenal dan mempunyai sensitivitas dan spesifisitas yang tinggi. </a:t>
            </a:r>
          </a:p>
          <a:p>
            <a:pPr marL="1042416" lvl="1" indent="-457200">
              <a:buFont typeface="+mj-lt"/>
              <a:buAutoNum type="arabicPeriod"/>
            </a:pPr>
            <a:r>
              <a:rPr lang="id-ID" dirty="0" smtClean="0"/>
              <a:t>deskripsi </a:t>
            </a:r>
            <a:r>
              <a:rPr lang="id-ID" dirty="0" smtClean="0"/>
              <a:t>lengkap dari bahan atau produk. </a:t>
            </a:r>
          </a:p>
          <a:p>
            <a:pPr marL="1042416" lvl="1" indent="-457200">
              <a:buFont typeface="+mj-lt"/>
              <a:buAutoNum type="arabicPeriod"/>
            </a:pPr>
            <a:r>
              <a:rPr lang="id-ID" dirty="0" smtClean="0"/>
              <a:t>mempunyai </a:t>
            </a:r>
            <a:r>
              <a:rPr lang="id-ID" dirty="0" smtClean="0"/>
              <a:t>masa kadaluarsa yang panjang. </a:t>
            </a:r>
          </a:p>
          <a:p>
            <a:pPr marL="1042416" lvl="1" indent="-457200">
              <a:buFont typeface="+mj-lt"/>
              <a:buAutoNum type="arabicPeriod"/>
            </a:pPr>
            <a:r>
              <a:rPr lang="fi-FI" dirty="0" smtClean="0"/>
              <a:t>volume </a:t>
            </a:r>
            <a:r>
              <a:rPr lang="fi-FI" dirty="0" smtClean="0"/>
              <a:t>atau isi kemasan. </a:t>
            </a:r>
          </a:p>
          <a:p>
            <a:pPr marL="1042416" lvl="1" indent="-457200">
              <a:buFont typeface="+mj-lt"/>
              <a:buAutoNum type="arabicPeriod"/>
            </a:pPr>
            <a:r>
              <a:rPr lang="fi-FI" dirty="0" smtClean="0"/>
              <a:t>digunakan </a:t>
            </a:r>
            <a:r>
              <a:rPr lang="fi-FI" dirty="0" smtClean="0"/>
              <a:t>untuk pemakaian ulang atau sekali pakai. </a:t>
            </a:r>
          </a:p>
          <a:p>
            <a:pPr marL="1042416" lvl="1" indent="-457200">
              <a:buFont typeface="+mj-lt"/>
              <a:buAutoNum type="arabicPeriod"/>
            </a:pPr>
            <a:r>
              <a:rPr lang="it-IT" dirty="0" smtClean="0"/>
              <a:t> </a:t>
            </a:r>
            <a:r>
              <a:rPr lang="it-IT" dirty="0" smtClean="0"/>
              <a:t>mudah diperoleh di pasaran. </a:t>
            </a:r>
          </a:p>
          <a:p>
            <a:pPr marL="1042416" lvl="1" indent="-457200">
              <a:buFont typeface="+mj-lt"/>
              <a:buAutoNum type="arabicPeriod"/>
            </a:pPr>
            <a:r>
              <a:rPr lang="id-ID" dirty="0" smtClean="0"/>
              <a:t> </a:t>
            </a:r>
            <a:r>
              <a:rPr lang="id-ID" dirty="0" smtClean="0"/>
              <a:t>besarnya biaya tiap satuan (nilai ekonomis). </a:t>
            </a:r>
          </a:p>
          <a:p>
            <a:pPr marL="1042416" lvl="1" indent="-457200">
              <a:buFont typeface="+mj-lt"/>
              <a:buAutoNum type="arabicPeriod"/>
            </a:pPr>
            <a:r>
              <a:rPr lang="id-ID" dirty="0" smtClean="0"/>
              <a:t>pemasok/vendor</a:t>
            </a:r>
            <a:r>
              <a:rPr lang="id-ID" dirty="0" smtClean="0"/>
              <a:t>. </a:t>
            </a:r>
          </a:p>
          <a:p>
            <a:pPr marL="1042416" lvl="1" indent="-457200">
              <a:buFont typeface="+mj-lt"/>
              <a:buAutoNum type="arabicPeriod"/>
            </a:pPr>
            <a:r>
              <a:rPr lang="es-ES" dirty="0" smtClean="0"/>
              <a:t> </a:t>
            </a:r>
            <a:r>
              <a:rPr lang="es-ES" dirty="0" err="1" smtClean="0"/>
              <a:t>kelancaran</a:t>
            </a:r>
            <a:r>
              <a:rPr lang="es-ES" dirty="0" smtClean="0"/>
              <a:t> dan </a:t>
            </a:r>
            <a:r>
              <a:rPr lang="es-ES" dirty="0" err="1" smtClean="0"/>
              <a:t>kesinambungan</a:t>
            </a:r>
            <a:r>
              <a:rPr lang="es-ES" dirty="0" smtClean="0"/>
              <a:t> </a:t>
            </a:r>
            <a:r>
              <a:rPr lang="es-ES" dirty="0" err="1" smtClean="0"/>
              <a:t>pengadaan</a:t>
            </a:r>
            <a:r>
              <a:rPr lang="es-ES" dirty="0" smtClean="0"/>
              <a:t>. </a:t>
            </a:r>
          </a:p>
          <a:p>
            <a:pPr marL="1042416" lvl="1" indent="-457200">
              <a:buFont typeface="+mj-lt"/>
              <a:buAutoNum type="arabicPeriod"/>
            </a:pPr>
            <a:r>
              <a:rPr lang="id-ID" dirty="0" smtClean="0"/>
              <a:t> </a:t>
            </a:r>
            <a:r>
              <a:rPr lang="id-ID" dirty="0" smtClean="0"/>
              <a:t>pelayanan purna jual. </a:t>
            </a:r>
          </a:p>
          <a:p>
            <a:pPr marL="1042416" lvl="1" indent="-457200">
              <a:buFont typeface="+mj-lt"/>
              <a:buAutoNum type="arabicPeriod"/>
            </a:pPr>
            <a:r>
              <a:rPr lang="id-ID" dirty="0" smtClean="0"/>
              <a:t>terdaftar </a:t>
            </a:r>
            <a:r>
              <a:rPr lang="id-ID" dirty="0" smtClean="0"/>
              <a:t>sebagai bahan laboratorium dan alat kesehatan di Kementerian Kesehatan.</a:t>
            </a: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Pengadaan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329642" cy="3643338"/>
          </a:xfrm>
        </p:spPr>
        <p:txBody>
          <a:bodyPr>
            <a:normAutofit/>
          </a:bodyPr>
          <a:lstStyle/>
          <a:p>
            <a:r>
              <a:rPr lang="id-ID" dirty="0" smtClean="0"/>
              <a:t>Pengadaan bahan laboratorium harus mempertimbangkan hal-hal sebagai berikut: </a:t>
            </a:r>
          </a:p>
          <a:p>
            <a:pPr lvl="1">
              <a:buNone/>
            </a:pPr>
            <a:r>
              <a:rPr lang="id-ID" dirty="0" smtClean="0"/>
              <a:t>1. Tingkat persediaan </a:t>
            </a:r>
          </a:p>
          <a:p>
            <a:pPr lvl="1">
              <a:buNone/>
            </a:pPr>
            <a:r>
              <a:rPr lang="id-ID" dirty="0" smtClean="0"/>
              <a:t>2</a:t>
            </a:r>
            <a:r>
              <a:rPr lang="id-ID" dirty="0" smtClean="0"/>
              <a:t>. Perkiraan jumlah kebutuhan </a:t>
            </a:r>
          </a:p>
          <a:p>
            <a:pPr lvl="1">
              <a:buNone/>
            </a:pPr>
            <a:r>
              <a:rPr lang="id-ID" dirty="0" smtClean="0"/>
              <a:t>3</a:t>
            </a:r>
            <a:r>
              <a:rPr lang="id-ID" dirty="0" smtClean="0"/>
              <a:t>. Waktu yang dibutuhkan untuk mendapatkan bahan </a:t>
            </a:r>
            <a:r>
              <a:rPr lang="id-ID" i="1" dirty="0" smtClean="0"/>
              <a:t>(delivery time)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PENYIMPANAN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66376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Bahan laboratorium yang sudah ada harus ditangani secara cermat dengan mempertimbangkan: </a:t>
            </a:r>
          </a:p>
          <a:p>
            <a:pPr lvl="1">
              <a:buNone/>
            </a:pPr>
            <a:r>
              <a:rPr lang="id-ID" dirty="0" smtClean="0"/>
              <a:t>1. </a:t>
            </a:r>
            <a:r>
              <a:rPr lang="id-ID" u="sng" dirty="0" smtClean="0"/>
              <a:t>Perputaran pemakaian dengan menggunakan kaidah : </a:t>
            </a:r>
          </a:p>
          <a:p>
            <a:pPr lvl="1">
              <a:buNone/>
            </a:pPr>
            <a:r>
              <a:rPr lang="id-ID" u="sng" dirty="0" smtClean="0"/>
              <a:t>a. Pertama masuk -pertama keluar (FIFO-</a:t>
            </a:r>
            <a:r>
              <a:rPr lang="id-ID" i="1" u="sng" dirty="0" smtClean="0"/>
              <a:t>first in-first out), yaitu bahwa barang yang lebih dahulu masuk persediaan harus digunakan lebih dahulu. </a:t>
            </a:r>
          </a:p>
          <a:p>
            <a:pPr lvl="1">
              <a:buNone/>
            </a:pPr>
            <a:r>
              <a:rPr lang="id-ID" dirty="0" smtClean="0"/>
              <a:t>b. Masa kadaluarsa pendek dipakai dahulu (FEFO-</a:t>
            </a:r>
            <a:r>
              <a:rPr lang="id-ID" i="1" dirty="0" smtClean="0"/>
              <a:t>first expired first out). </a:t>
            </a:r>
          </a:p>
          <a:p>
            <a:r>
              <a:rPr lang="id-ID" dirty="0" smtClean="0"/>
              <a:t>Hal </a:t>
            </a:r>
            <a:r>
              <a:rPr lang="id-ID" dirty="0" smtClean="0"/>
              <a:t>ini adalah untuk menjamin barang tidak rusak akibat penyimpanan yang terlalu lama. </a:t>
            </a:r>
          </a:p>
          <a:p>
            <a:pPr lvl="1">
              <a:buNone/>
            </a:pPr>
            <a:r>
              <a:rPr lang="id-ID" dirty="0" smtClean="0"/>
              <a:t>2. Tempat penyimpanan. </a:t>
            </a:r>
          </a:p>
          <a:p>
            <a:pPr lvl="1">
              <a:buNone/>
            </a:pPr>
            <a:r>
              <a:rPr lang="id-ID" dirty="0" smtClean="0"/>
              <a:t>3. Suhu/kelembaban. </a:t>
            </a:r>
          </a:p>
          <a:p>
            <a:pPr lvl="1">
              <a:buNone/>
            </a:pPr>
            <a:r>
              <a:rPr lang="id-ID" dirty="0" smtClean="0"/>
              <a:t>4. Sirkulasi udara. </a:t>
            </a:r>
          </a:p>
          <a:p>
            <a:pPr lvl="1">
              <a:buNone/>
            </a:pPr>
            <a:r>
              <a:rPr lang="id-ID" dirty="0" smtClean="0"/>
              <a:t>5</a:t>
            </a:r>
            <a:r>
              <a:rPr lang="id-ID" i="1" dirty="0" smtClean="0"/>
              <a:t>. Incompatibility/bahan kimia yang tidak boleh bercampur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7514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Pendahuluan </a:t>
            </a:r>
            <a:br>
              <a:rPr lang="id-ID" dirty="0" smtClean="0"/>
            </a:br>
            <a:r>
              <a:rPr lang="id-ID" dirty="0" smtClean="0"/>
              <a:t>( PMK RI N0. 43/2013 ttg Cara Penylenggaraan Lab Klin)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928802"/>
            <a:ext cx="8472518" cy="4429156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Pelayanan </a:t>
            </a:r>
            <a:r>
              <a:rPr lang="id-ID" dirty="0" smtClean="0"/>
              <a:t>laboratorium klinik </a:t>
            </a:r>
            <a:r>
              <a:rPr lang="id-ID" dirty="0" smtClean="0"/>
              <a:t> </a:t>
            </a:r>
            <a:r>
              <a:rPr lang="id-ID" dirty="0" smtClean="0">
                <a:sym typeface="Wingdings" pitchFamily="2" charset="2"/>
              </a:rPr>
              <a:t> </a:t>
            </a:r>
            <a:r>
              <a:rPr lang="id-ID" dirty="0" smtClean="0"/>
              <a:t>bagian </a:t>
            </a:r>
            <a:r>
              <a:rPr lang="id-ID" dirty="0" smtClean="0"/>
              <a:t>integral dari pelayanan </a:t>
            </a:r>
            <a:r>
              <a:rPr lang="id-ID" dirty="0" smtClean="0"/>
              <a:t>kes.  </a:t>
            </a:r>
            <a:r>
              <a:rPr lang="id-ID" dirty="0" smtClean="0"/>
              <a:t>untuk </a:t>
            </a:r>
            <a:r>
              <a:rPr lang="id-ID" dirty="0" smtClean="0"/>
              <a:t> :</a:t>
            </a:r>
          </a:p>
          <a:p>
            <a:pPr marL="630238" lvl="1" indent="0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menegakkan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diagnosis, dengan menetapkan penyebab penyakit, menunjang sistem kewaspadaan dini, monitoring pengobatan, pemeliharaan kesehatan, dan pencegahan timbulnya </a:t>
            </a:r>
            <a:r>
              <a:rPr lang="id-ID" dirty="0" smtClean="0"/>
              <a:t>penyakit; </a:t>
            </a:r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Laboratorium Klinik adalah laboratorium </a:t>
            </a:r>
            <a:r>
              <a:rPr lang="id-ID" dirty="0" smtClean="0"/>
              <a:t>kes. yg </a:t>
            </a:r>
            <a:r>
              <a:rPr lang="id-ID" dirty="0" smtClean="0"/>
              <a:t>melaksanakan </a:t>
            </a:r>
            <a:r>
              <a:rPr lang="id-ID" dirty="0" smtClean="0"/>
              <a:t>pel. pemeriksaan </a:t>
            </a:r>
            <a:r>
              <a:rPr lang="id-ID" dirty="0" smtClean="0"/>
              <a:t>spesimen klinik </a:t>
            </a:r>
            <a:r>
              <a:rPr lang="id-ID" dirty="0" smtClean="0"/>
              <a:t>u/ </a:t>
            </a:r>
            <a:r>
              <a:rPr lang="id-ID" dirty="0" smtClean="0"/>
              <a:t>mendapatkan informasi </a:t>
            </a:r>
            <a:r>
              <a:rPr lang="id-ID" dirty="0" smtClean="0"/>
              <a:t>ttg </a:t>
            </a:r>
            <a:r>
              <a:rPr lang="id-ID" dirty="0" smtClean="0"/>
              <a:t>kesehatan perorangan terutama </a:t>
            </a:r>
            <a:r>
              <a:rPr lang="id-ID" dirty="0" smtClean="0"/>
              <a:t>u/ </a:t>
            </a:r>
            <a:r>
              <a:rPr lang="id-ID" dirty="0" smtClean="0"/>
              <a:t>menunjang upaya diagnosis penyakit, penyembuhan penyakit, dan pemulihan kesehatan. </a:t>
            </a:r>
          </a:p>
          <a:p>
            <a:pPr marL="630238" lvl="1" indent="0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SPESIMEN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472518" cy="5166376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Spesimen yang berasal dari manusia dapat berupa: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   </a:t>
            </a:r>
            <a:r>
              <a:rPr lang="sv-SE" dirty="0" smtClean="0"/>
              <a:t> </a:t>
            </a:r>
            <a:r>
              <a:rPr lang="sv-SE" dirty="0" smtClean="0"/>
              <a:t>Serum </a:t>
            </a:r>
            <a:r>
              <a:rPr lang="id-ID" dirty="0" smtClean="0"/>
              <a:t> ;  </a:t>
            </a:r>
            <a:r>
              <a:rPr lang="id-ID" dirty="0" smtClean="0"/>
              <a:t>Plasma </a:t>
            </a:r>
            <a:r>
              <a:rPr lang="id-ID" dirty="0" smtClean="0"/>
              <a:t>  ;  </a:t>
            </a:r>
            <a:r>
              <a:rPr lang="id-ID" dirty="0" smtClean="0"/>
              <a:t>Darah (</a:t>
            </a:r>
            <a:r>
              <a:rPr lang="id-ID" i="1" dirty="0" smtClean="0"/>
              <a:t>Whole </a:t>
            </a:r>
            <a:r>
              <a:rPr lang="id-ID" i="1" dirty="0" smtClean="0"/>
              <a:t> Blood</a:t>
            </a:r>
            <a:r>
              <a:rPr lang="id-ID" i="1" dirty="0" smtClean="0"/>
              <a:t>) </a:t>
            </a:r>
            <a:r>
              <a:rPr lang="id-ID" i="1" dirty="0" smtClean="0"/>
              <a:t>; </a:t>
            </a:r>
            <a:r>
              <a:rPr lang="id-ID" dirty="0" smtClean="0"/>
              <a:t> Urin;  Tinja ;  </a:t>
            </a:r>
            <a:r>
              <a:rPr lang="id-ID" dirty="0" smtClean="0"/>
              <a:t>Dahak </a:t>
            </a:r>
            <a:r>
              <a:rPr lang="id-ID" dirty="0" smtClean="0"/>
              <a:t>  ;  </a:t>
            </a:r>
            <a:r>
              <a:rPr lang="id-ID" dirty="0" smtClean="0"/>
              <a:t>Pus </a:t>
            </a:r>
            <a:r>
              <a:rPr lang="id-ID" dirty="0" smtClean="0"/>
              <a:t>;  </a:t>
            </a:r>
            <a:r>
              <a:rPr lang="id-ID" dirty="0" smtClean="0"/>
              <a:t>Sperma </a:t>
            </a:r>
            <a:r>
              <a:rPr lang="id-ID" dirty="0" smtClean="0"/>
              <a:t> ;  </a:t>
            </a:r>
            <a:r>
              <a:rPr lang="id-ID" dirty="0" smtClean="0"/>
              <a:t>Swab tenggorok </a:t>
            </a:r>
            <a:r>
              <a:rPr lang="id-ID" dirty="0" smtClean="0"/>
              <a:t>;  </a:t>
            </a:r>
            <a:r>
              <a:rPr lang="id-ID" dirty="0" smtClean="0"/>
              <a:t>Swab </a:t>
            </a:r>
            <a:r>
              <a:rPr lang="id-ID" dirty="0" smtClean="0"/>
              <a:t>rektum;  </a:t>
            </a:r>
            <a:r>
              <a:rPr lang="id-ID" dirty="0" smtClean="0"/>
              <a:t>Sekret </a:t>
            </a:r>
            <a:r>
              <a:rPr lang="id-ID" dirty="0" smtClean="0"/>
              <a:t>:  </a:t>
            </a:r>
            <a:r>
              <a:rPr lang="id-ID" dirty="0" smtClean="0"/>
              <a:t>Uretra </a:t>
            </a:r>
            <a:r>
              <a:rPr lang="id-ID" dirty="0" smtClean="0"/>
              <a:t>,  </a:t>
            </a:r>
            <a:r>
              <a:rPr lang="id-ID" dirty="0" smtClean="0"/>
              <a:t>Vagina </a:t>
            </a:r>
            <a:r>
              <a:rPr lang="id-ID" dirty="0" smtClean="0"/>
              <a:t>, Telinga ,  </a:t>
            </a:r>
            <a:r>
              <a:rPr lang="id-ID" dirty="0" smtClean="0"/>
              <a:t>Hidung </a:t>
            </a:r>
            <a:r>
              <a:rPr lang="id-ID" dirty="0" smtClean="0"/>
              <a:t>, - </a:t>
            </a:r>
            <a:r>
              <a:rPr lang="id-ID" dirty="0" smtClean="0"/>
              <a:t>Mata 	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 Cairan pleura ;  </a:t>
            </a:r>
            <a:r>
              <a:rPr lang="id-ID" dirty="0" smtClean="0"/>
              <a:t>Cairan </a:t>
            </a:r>
            <a:r>
              <a:rPr lang="id-ID" i="1" dirty="0" smtClean="0"/>
              <a:t>bronchus ; </a:t>
            </a:r>
            <a:r>
              <a:rPr lang="id-ID" dirty="0" smtClean="0"/>
              <a:t> </a:t>
            </a:r>
            <a:r>
              <a:rPr lang="id-ID" dirty="0" smtClean="0"/>
              <a:t>Cairan </a:t>
            </a:r>
            <a:r>
              <a:rPr lang="id-ID" i="1" dirty="0" smtClean="0"/>
              <a:t>acites ; </a:t>
            </a:r>
            <a:r>
              <a:rPr lang="id-ID" dirty="0" smtClean="0"/>
              <a:t> </a:t>
            </a:r>
            <a:r>
              <a:rPr lang="id-ID" dirty="0" smtClean="0"/>
              <a:t>Cairan otak* </a:t>
            </a:r>
            <a:r>
              <a:rPr lang="id-ID" dirty="0" smtClean="0"/>
              <a:t>;  </a:t>
            </a:r>
            <a:r>
              <a:rPr lang="id-ID" dirty="0" smtClean="0"/>
              <a:t>Bilasan lambung* </a:t>
            </a:r>
            <a:r>
              <a:rPr lang="id-ID" dirty="0" smtClean="0"/>
              <a:t>;  </a:t>
            </a:r>
            <a:r>
              <a:rPr lang="id-ID" dirty="0" smtClean="0"/>
              <a:t>Sumsum tulang* </a:t>
            </a:r>
            <a:r>
              <a:rPr lang="id-ID" dirty="0" smtClean="0"/>
              <a:t>;  </a:t>
            </a:r>
            <a:r>
              <a:rPr lang="id-ID" dirty="0" smtClean="0"/>
              <a:t>Kuku </a:t>
            </a:r>
            <a:r>
              <a:rPr lang="id-ID" dirty="0" smtClean="0"/>
              <a:t>;  </a:t>
            </a:r>
            <a:r>
              <a:rPr lang="id-ID" dirty="0" smtClean="0"/>
              <a:t>Rambut </a:t>
            </a:r>
            <a:r>
              <a:rPr lang="id-ID" dirty="0" smtClean="0"/>
              <a:t>;  </a:t>
            </a:r>
            <a:r>
              <a:rPr lang="id-ID" dirty="0" smtClean="0"/>
              <a:t>Kerokan kulit </a:t>
            </a:r>
            <a:r>
              <a:rPr lang="id-ID" dirty="0" smtClean="0"/>
              <a:t>;  </a:t>
            </a:r>
            <a:r>
              <a:rPr lang="id-ID" dirty="0" smtClean="0"/>
              <a:t>Muntahan 	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PERHATIKAN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KESEHATAN, KESELAMATAN KERJA  DI RS</a:t>
            </a:r>
          </a:p>
          <a:p>
            <a:r>
              <a:rPr lang="id-ID" dirty="0" smtClean="0"/>
              <a:t>PENCEGAHAN DAN PENGENDALIAN INFEKSI</a:t>
            </a:r>
          </a:p>
          <a:p>
            <a:r>
              <a:rPr lang="id-ID" dirty="0" smtClean="0"/>
              <a:t> PENJAMINAN MUTU</a:t>
            </a:r>
          </a:p>
          <a:p>
            <a:r>
              <a:rPr lang="id-ID" dirty="0" smtClean="0"/>
              <a:t>NILAI – NILAI HASIL PEMERIKSAAN KRITIS ( PERLU KEBIJAKAN DAN SPO)</a:t>
            </a:r>
          </a:p>
          <a:p>
            <a:r>
              <a:rPr lang="id-ID" dirty="0" smtClean="0"/>
              <a:t>TEKNIK PENGAMBILAN SPESIMEN YG KURANGTEPAT </a:t>
            </a:r>
            <a:r>
              <a:rPr lang="id-ID" dirty="0" smtClean="0">
                <a:sym typeface="Wingdings" pitchFamily="2" charset="2"/>
              </a:rPr>
              <a:t> HASIL KURANG AKURAT</a:t>
            </a:r>
            <a:endParaRPr lang="id-ID" dirty="0" smtClean="0"/>
          </a:p>
          <a:p>
            <a:r>
              <a:rPr lang="id-ID" dirty="0" smtClean="0"/>
              <a:t>IDENTIFIKASI  PASIEN 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Cara Penyelenggaraan Lab. Klin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329642" cy="521497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sv-SE" dirty="0" smtClean="0"/>
              <a:t>Setiap </a:t>
            </a:r>
            <a:r>
              <a:rPr lang="sv-SE" dirty="0" smtClean="0"/>
              <a:t>Laboratorium Klinik </a:t>
            </a:r>
            <a:r>
              <a:rPr lang="id-ID" dirty="0" smtClean="0"/>
              <a:t> </a:t>
            </a:r>
            <a:r>
              <a:rPr lang="sv-SE" dirty="0" smtClean="0"/>
              <a:t>diselenggarakan </a:t>
            </a:r>
            <a:r>
              <a:rPr lang="id-ID" dirty="0" smtClean="0"/>
              <a:t> :</a:t>
            </a:r>
            <a:r>
              <a:rPr lang="id-ID" dirty="0" smtClean="0">
                <a:sym typeface="Wingdings" pitchFamily="2" charset="2"/>
              </a:rPr>
              <a:t> </a:t>
            </a:r>
            <a:r>
              <a:rPr lang="sv-SE" dirty="0" smtClean="0"/>
              <a:t>memenuhi </a:t>
            </a:r>
            <a:r>
              <a:rPr lang="sv-SE" dirty="0" smtClean="0"/>
              <a:t>kriteria </a:t>
            </a:r>
            <a:r>
              <a:rPr lang="id-ID" dirty="0" smtClean="0"/>
              <a:t> :</a:t>
            </a:r>
          </a:p>
          <a:p>
            <a:pPr lvl="1"/>
            <a:r>
              <a:rPr lang="sv-SE" dirty="0" smtClean="0"/>
              <a:t>organisasi</a:t>
            </a:r>
            <a:r>
              <a:rPr lang="sv-SE" dirty="0" smtClean="0"/>
              <a:t>, </a:t>
            </a:r>
            <a:endParaRPr lang="id-ID" dirty="0" smtClean="0"/>
          </a:p>
          <a:p>
            <a:pPr lvl="1"/>
            <a:r>
              <a:rPr lang="sv-SE" dirty="0" smtClean="0"/>
              <a:t>ruang </a:t>
            </a:r>
            <a:r>
              <a:rPr lang="sv-SE" dirty="0" smtClean="0"/>
              <a:t>dan fasilitas</a:t>
            </a:r>
            <a:r>
              <a:rPr lang="sv-SE" dirty="0" smtClean="0"/>
              <a:t>,</a:t>
            </a:r>
            <a:endParaRPr lang="id-ID" dirty="0" smtClean="0"/>
          </a:p>
          <a:p>
            <a:pPr lvl="1"/>
            <a:r>
              <a:rPr lang="sv-SE" dirty="0" smtClean="0"/>
              <a:t> </a:t>
            </a:r>
            <a:r>
              <a:rPr lang="sv-SE" dirty="0" smtClean="0"/>
              <a:t>peralatan, </a:t>
            </a:r>
            <a:endParaRPr lang="id-ID" dirty="0" smtClean="0"/>
          </a:p>
          <a:p>
            <a:pPr lvl="1"/>
            <a:r>
              <a:rPr lang="sv-SE" dirty="0" smtClean="0"/>
              <a:t>bahan</a:t>
            </a:r>
            <a:r>
              <a:rPr lang="sv-SE" dirty="0" smtClean="0"/>
              <a:t>, </a:t>
            </a:r>
            <a:endParaRPr lang="id-ID" dirty="0" smtClean="0"/>
          </a:p>
          <a:p>
            <a:pPr lvl="1"/>
            <a:r>
              <a:rPr lang="sv-SE" dirty="0" smtClean="0"/>
              <a:t>spesimen</a:t>
            </a:r>
            <a:r>
              <a:rPr lang="sv-SE" dirty="0" smtClean="0"/>
              <a:t>, </a:t>
            </a:r>
            <a:endParaRPr lang="id-ID" dirty="0" smtClean="0"/>
          </a:p>
          <a:p>
            <a:pPr lvl="1"/>
            <a:r>
              <a:rPr lang="sv-SE" dirty="0" smtClean="0"/>
              <a:t>metode </a:t>
            </a:r>
            <a:r>
              <a:rPr lang="sv-SE" dirty="0" smtClean="0"/>
              <a:t>pemeriksaan, </a:t>
            </a:r>
            <a:endParaRPr lang="id-ID" dirty="0" smtClean="0"/>
          </a:p>
          <a:p>
            <a:pPr lvl="1"/>
            <a:r>
              <a:rPr lang="sv-SE" dirty="0" smtClean="0"/>
              <a:t>mutu</a:t>
            </a:r>
            <a:r>
              <a:rPr lang="sv-SE" dirty="0" smtClean="0"/>
              <a:t>, </a:t>
            </a:r>
            <a:endParaRPr lang="id-ID" dirty="0" smtClean="0"/>
          </a:p>
          <a:p>
            <a:pPr lvl="1"/>
            <a:r>
              <a:rPr lang="sv-SE" dirty="0" smtClean="0"/>
              <a:t>keamanan</a:t>
            </a:r>
            <a:r>
              <a:rPr lang="sv-SE" dirty="0" smtClean="0"/>
              <a:t>, </a:t>
            </a:r>
            <a:endParaRPr lang="id-ID" dirty="0" smtClean="0"/>
          </a:p>
          <a:p>
            <a:pPr lvl="1"/>
            <a:r>
              <a:rPr lang="sv-SE" dirty="0" smtClean="0"/>
              <a:t>pencatatan </a:t>
            </a:r>
            <a:r>
              <a:rPr lang="sv-SE" dirty="0" smtClean="0"/>
              <a:t>dan pelaporan.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ORGANISASI DAN MANAJEMEN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id-ID" dirty="0" smtClean="0"/>
              <a:t>Organisasi :</a:t>
            </a:r>
          </a:p>
          <a:p>
            <a:pPr lvl="1"/>
            <a:r>
              <a:rPr lang="id-ID" dirty="0" smtClean="0"/>
              <a:t>Komponen </a:t>
            </a:r>
            <a:r>
              <a:rPr lang="id-ID" dirty="0" smtClean="0"/>
              <a:t>Organisasi </a:t>
            </a:r>
            <a:r>
              <a:rPr lang="id-ID" dirty="0" smtClean="0"/>
              <a:t> :</a:t>
            </a:r>
          </a:p>
          <a:p>
            <a:pPr lvl="2"/>
            <a:r>
              <a:rPr lang="id-ID" dirty="0" smtClean="0"/>
              <a:t>Laboratorium Mandiri </a:t>
            </a:r>
            <a:r>
              <a:rPr lang="id-ID" dirty="0" smtClean="0">
                <a:sym typeface="Wingdings" pitchFamily="2" charset="2"/>
              </a:rPr>
              <a:t> </a:t>
            </a:r>
            <a:r>
              <a:rPr lang="id-ID" dirty="0" smtClean="0"/>
              <a:t>Laboratorium Klinik </a:t>
            </a:r>
            <a:r>
              <a:rPr lang="id-ID" dirty="0" smtClean="0"/>
              <a:t>yg </a:t>
            </a:r>
            <a:r>
              <a:rPr lang="id-ID" dirty="0" smtClean="0"/>
              <a:t>pelayanannya tidak terintegrasi dengan fasilitas </a:t>
            </a:r>
            <a:r>
              <a:rPr lang="id-ID" dirty="0" smtClean="0"/>
              <a:t>pel. Kes. </a:t>
            </a:r>
            <a:r>
              <a:rPr lang="id-ID" dirty="0" smtClean="0"/>
              <a:t>lainnya </a:t>
            </a:r>
            <a:r>
              <a:rPr lang="id-ID" dirty="0" smtClean="0">
                <a:sym typeface="Wingdings" pitchFamily="2" charset="2"/>
              </a:rPr>
              <a:t> mis.:  Bal</a:t>
            </a:r>
            <a:r>
              <a:rPr lang="id-ID" dirty="0" smtClean="0"/>
              <a:t>ai </a:t>
            </a:r>
            <a:r>
              <a:rPr lang="id-ID" dirty="0" smtClean="0"/>
              <a:t>Besar Laboratorium Kesehatan (BBLK), Balai </a:t>
            </a:r>
            <a:r>
              <a:rPr lang="id-ID" dirty="0" smtClean="0"/>
              <a:t>Lab. Kes. </a:t>
            </a:r>
            <a:r>
              <a:rPr lang="id-ID" dirty="0" smtClean="0"/>
              <a:t>(BLK), </a:t>
            </a:r>
            <a:r>
              <a:rPr lang="id-ID" dirty="0" smtClean="0"/>
              <a:t>Lab. </a:t>
            </a:r>
            <a:r>
              <a:rPr lang="id-ID" dirty="0" smtClean="0"/>
              <a:t>Klinik </a:t>
            </a:r>
            <a:r>
              <a:rPr lang="id-ID" dirty="0" smtClean="0"/>
              <a:t>yg </a:t>
            </a:r>
            <a:r>
              <a:rPr lang="id-ID" dirty="0" smtClean="0"/>
              <a:t>diselenggarakan oleh swasta. </a:t>
            </a:r>
          </a:p>
          <a:p>
            <a:pPr lvl="2"/>
            <a:r>
              <a:rPr lang="id-ID" dirty="0" smtClean="0"/>
              <a:t>Laboratorium terintegrasi adalah Laboratorium </a:t>
            </a:r>
            <a:r>
              <a:rPr lang="id-ID" dirty="0" smtClean="0"/>
              <a:t>Klinik yg </a:t>
            </a:r>
            <a:r>
              <a:rPr lang="id-ID" dirty="0" smtClean="0"/>
              <a:t>pelayanannya terintegrasi </a:t>
            </a:r>
            <a:r>
              <a:rPr lang="id-ID" dirty="0" smtClean="0"/>
              <a:t>dg </a:t>
            </a:r>
            <a:r>
              <a:rPr lang="id-ID" dirty="0" smtClean="0"/>
              <a:t>fasilitas </a:t>
            </a:r>
            <a:r>
              <a:rPr lang="id-ID" dirty="0" smtClean="0"/>
              <a:t>pel. Kes. </a:t>
            </a:r>
            <a:r>
              <a:rPr lang="id-ID" dirty="0" smtClean="0"/>
              <a:t>lainnya, </a:t>
            </a:r>
            <a:r>
              <a:rPr lang="id-ID" dirty="0" smtClean="0"/>
              <a:t>mis. :  </a:t>
            </a:r>
            <a:r>
              <a:rPr lang="id-ID" dirty="0" smtClean="0"/>
              <a:t>laboratorium pada puskesmas, rumah sakit, atau klinik. </a:t>
            </a:r>
          </a:p>
          <a:p>
            <a:pPr lvl="2"/>
            <a:endParaRPr lang="id-ID" dirty="0" smtClean="0"/>
          </a:p>
          <a:p>
            <a:pPr lvl="1"/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Komponen Organisasi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23500"/>
          </a:xfrm>
          <a:ln>
            <a:solidFill>
              <a:srgbClr val="FFFF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Struktur Organisasi</a:t>
            </a: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) Jabatan Struktural </a:t>
            </a:r>
          </a:p>
          <a:p>
            <a:pPr marL="1042416" lvl="1" indent="-457200">
              <a:buFont typeface="+mj-lt"/>
              <a:buAutoNum type="alphaLcPeriod"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Kepala: memimpin dan memastikan semua kegiatan selaras dengan kebijaksanaan organisasi. </a:t>
            </a:r>
          </a:p>
          <a:p>
            <a:pPr marL="1042416" lvl="1" indent="-457200">
              <a:buFont typeface="+mj-lt"/>
              <a:buAutoNum type="alphaL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Bidang/seksi-seksi: melaksanakan prosedur organisasi dan bekerja sama antar bidang/seksi melalui koordinasi dan pengawasan Kepala. </a:t>
            </a:r>
          </a:p>
          <a:p>
            <a:pPr marL="1042416" lvl="1" indent="-457200">
              <a:buFont typeface="+mj-lt"/>
              <a:buAutoNum type="alphaL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Tata usaha/administrasi: menjalankan sistem pengaturan dokumen organisasi, baik ke dalam maupun ke luar organisasi. </a:t>
            </a:r>
          </a:p>
          <a:p>
            <a:pPr marL="1042416" lvl="1" indent="-457200"/>
            <a:r>
              <a:rPr lang="id-ID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) Jabatan Fungsional </a:t>
            </a:r>
          </a:p>
          <a:p>
            <a:pPr lvl="1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    Terdiri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dari tenaga-tenaga teknis pelaksana kegiatan laboratorium di luar jabatan struktural, yang melakukan kegiatan sesuai kompetensinya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Tata Kerja : hubungan kewenangan, tg jawab, komunikasi, alur kerja, uraian tugas, laporan  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725470"/>
          </a:xfrm>
        </p:spPr>
        <p:txBody>
          <a:bodyPr/>
          <a:lstStyle/>
          <a:p>
            <a:r>
              <a:rPr lang="id-ID" dirty="0" smtClean="0"/>
              <a:t>MANAJEMEN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500042"/>
            <a:ext cx="8643998" cy="6357958"/>
          </a:xfrm>
          <a:ln>
            <a:solidFill>
              <a:srgbClr val="FFFF0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Visi, Misi, Tujuan, sasaran </a:t>
            </a:r>
          </a:p>
          <a:p>
            <a:r>
              <a:rPr lang="id-ID" dirty="0" smtClean="0"/>
              <a:t>Informasi alur pelayanan</a:t>
            </a:r>
          </a:p>
          <a:p>
            <a:pPr lvl="2"/>
            <a:r>
              <a:rPr lang="pt-BR" dirty="0" smtClean="0"/>
              <a:t>Pada umumnya sistem informasi laboratorium terdiri atas: </a:t>
            </a:r>
          </a:p>
          <a:p>
            <a:pPr marL="1627632" lvl="3" indent="-457200">
              <a:buFont typeface="+mj-lt"/>
              <a:buAutoNum type="alphaLcPeriod"/>
            </a:pPr>
            <a:r>
              <a:rPr lang="id-ID" dirty="0" smtClean="0"/>
              <a:t>sistem </a:t>
            </a:r>
            <a:r>
              <a:rPr lang="id-ID" dirty="0" smtClean="0"/>
              <a:t>informasi pelayanan; </a:t>
            </a:r>
          </a:p>
          <a:p>
            <a:pPr marL="1627632" lvl="3" indent="-457200">
              <a:buFont typeface="+mj-lt"/>
              <a:buAutoNum type="alphaLcPeriod"/>
            </a:pPr>
            <a:r>
              <a:rPr lang="id-ID" dirty="0" smtClean="0"/>
              <a:t> </a:t>
            </a:r>
            <a:r>
              <a:rPr lang="id-ID" dirty="0" smtClean="0"/>
              <a:t>sistem informasi kepegawaian; </a:t>
            </a:r>
          </a:p>
          <a:p>
            <a:pPr marL="1627632" lvl="3" indent="-457200">
              <a:buFont typeface="+mj-lt"/>
              <a:buAutoNum type="alphaLcPeriod"/>
            </a:pPr>
            <a:r>
              <a:rPr lang="id-ID" dirty="0" smtClean="0"/>
              <a:t>sistem </a:t>
            </a:r>
            <a:r>
              <a:rPr lang="id-ID" dirty="0" smtClean="0"/>
              <a:t>informasi keuangan/akuntansi; </a:t>
            </a:r>
          </a:p>
          <a:p>
            <a:pPr marL="1627632" lvl="3" indent="-457200">
              <a:buFont typeface="+mj-lt"/>
              <a:buAutoNum type="alphaLcPeriod"/>
            </a:pPr>
            <a:r>
              <a:rPr lang="id-ID" dirty="0" smtClean="0"/>
              <a:t>sistem </a:t>
            </a:r>
            <a:r>
              <a:rPr lang="id-ID" dirty="0" smtClean="0"/>
              <a:t>informasi logistik. </a:t>
            </a:r>
            <a:endParaRPr lang="id-ID" dirty="0" smtClean="0"/>
          </a:p>
          <a:p>
            <a:r>
              <a:rPr lang="id-ID" dirty="0" smtClean="0"/>
              <a:t>Persyaratan </a:t>
            </a:r>
            <a:r>
              <a:rPr lang="id-ID" dirty="0" smtClean="0"/>
              <a:t>Unsur-unsur Manajemen </a:t>
            </a:r>
          </a:p>
          <a:p>
            <a:pPr lvl="1"/>
            <a:r>
              <a:rPr lang="id-ID" dirty="0" smtClean="0"/>
              <a:t>Manajemen laboratorium harus bertanggung jawab atas perencanaan, pelaksanaan, monitoring dan evaluasi </a:t>
            </a:r>
            <a:r>
              <a:rPr lang="id-ID" dirty="0" smtClean="0"/>
              <a:t> :</a:t>
            </a:r>
          </a:p>
          <a:p>
            <a:pPr lvl="2"/>
            <a:r>
              <a:rPr lang="id-ID" dirty="0" smtClean="0"/>
              <a:t>dukungan </a:t>
            </a:r>
            <a:r>
              <a:rPr lang="id-ID" dirty="0" smtClean="0"/>
              <a:t>bagi semua petugas </a:t>
            </a:r>
            <a:r>
              <a:rPr lang="id-ID" dirty="0" smtClean="0"/>
              <a:t>lab. dg </a:t>
            </a:r>
            <a:r>
              <a:rPr lang="id-ID" dirty="0" smtClean="0"/>
              <a:t>memberikan kewenangan dan sumber </a:t>
            </a:r>
            <a:r>
              <a:rPr lang="id-ID" dirty="0" smtClean="0"/>
              <a:t>daya</a:t>
            </a:r>
            <a:endParaRPr lang="id-ID" dirty="0" smtClean="0"/>
          </a:p>
          <a:p>
            <a:pPr lvl="2"/>
            <a:r>
              <a:rPr lang="id-ID" dirty="0" smtClean="0"/>
              <a:t> </a:t>
            </a:r>
            <a:r>
              <a:rPr lang="id-ID" dirty="0" smtClean="0"/>
              <a:t>kebijakan dan prosedur </a:t>
            </a:r>
            <a:r>
              <a:rPr lang="id-ID" dirty="0" smtClean="0"/>
              <a:t>u/ </a:t>
            </a:r>
            <a:r>
              <a:rPr lang="id-ID" dirty="0" smtClean="0"/>
              <a:t>menjamin </a:t>
            </a:r>
            <a:r>
              <a:rPr lang="id-ID" dirty="0" smtClean="0">
                <a:solidFill>
                  <a:srgbClr val="FFFF00"/>
                </a:solidFill>
              </a:rPr>
              <a:t>kerahasiaan hasil laboratorium; </a:t>
            </a:r>
          </a:p>
          <a:p>
            <a:pPr lvl="2"/>
            <a:r>
              <a:rPr lang="id-ID" dirty="0" smtClean="0"/>
              <a:t>struktur </a:t>
            </a:r>
            <a:r>
              <a:rPr lang="id-ID" dirty="0" smtClean="0"/>
              <a:t>organisasi dan struktur manajemen </a:t>
            </a:r>
            <a:r>
              <a:rPr lang="id-ID" dirty="0" smtClean="0"/>
              <a:t>lab. serta </a:t>
            </a:r>
            <a:r>
              <a:rPr lang="id-ID" dirty="0" smtClean="0"/>
              <a:t>hubungannya dengan organisasi lain yang mempunyai kaitan dengan laboratorium tersebut; </a:t>
            </a:r>
          </a:p>
          <a:p>
            <a:pPr lvl="2"/>
            <a:r>
              <a:rPr lang="id-ID" dirty="0" smtClean="0"/>
              <a:t>uraian </a:t>
            </a:r>
            <a:r>
              <a:rPr lang="id-ID" dirty="0" smtClean="0"/>
              <a:t>tanggung jawab, kewenangan dan hubungan kerja yang jelas dari tiap petugas; </a:t>
            </a:r>
          </a:p>
          <a:p>
            <a:pPr lvl="2"/>
            <a:r>
              <a:rPr lang="id-ID" dirty="0" smtClean="0"/>
              <a:t> </a:t>
            </a:r>
            <a:r>
              <a:rPr lang="id-ID" dirty="0" smtClean="0"/>
              <a:t>pelatihan dan pengawasan dilakukan oleh petugas </a:t>
            </a:r>
            <a:r>
              <a:rPr lang="id-ID" dirty="0" smtClean="0"/>
              <a:t>yg </a:t>
            </a:r>
            <a:r>
              <a:rPr lang="id-ID" dirty="0" smtClean="0"/>
              <a:t>kompeten, </a:t>
            </a:r>
            <a:r>
              <a:rPr lang="id-ID" dirty="0" smtClean="0"/>
              <a:t>yg </a:t>
            </a:r>
            <a:r>
              <a:rPr lang="id-ID" dirty="0" smtClean="0"/>
              <a:t>mengerti maksud, prosedur dan cara menilai hasil prosedur pemeriksaan; </a:t>
            </a:r>
            <a:endParaRPr lang="id-ID" dirty="0" smtClean="0"/>
          </a:p>
          <a:p>
            <a:pPr lvl="2"/>
            <a:r>
              <a:rPr lang="id-ID" dirty="0" smtClean="0">
                <a:solidFill>
                  <a:srgbClr val="FFFF00"/>
                </a:solidFill>
              </a:rPr>
              <a:t>Manajer Teknis dan Manajer Mutu  </a:t>
            </a:r>
            <a:endParaRPr lang="id-ID" dirty="0" smtClean="0">
              <a:solidFill>
                <a:srgbClr val="FFFF00"/>
              </a:solidFill>
            </a:endParaRPr>
          </a:p>
          <a:p>
            <a:pPr lvl="1"/>
            <a:endParaRPr lang="id-ID" dirty="0" smtClean="0"/>
          </a:p>
          <a:p>
            <a:pPr lvl="1"/>
            <a:endParaRPr lang="id-ID" dirty="0" smtClean="0"/>
          </a:p>
          <a:p>
            <a:pPr lvl="1"/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Tenaga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kegiatan Laboratorium Klinik </a:t>
            </a:r>
            <a:r>
              <a:rPr lang="id-ID" dirty="0" smtClean="0">
                <a:sym typeface="Wingdings" pitchFamily="2" charset="2"/>
              </a:rPr>
              <a:t> </a:t>
            </a:r>
            <a:r>
              <a:rPr lang="id-ID" dirty="0" smtClean="0"/>
              <a:t>dilakukan o/ </a:t>
            </a:r>
            <a:r>
              <a:rPr lang="id-ID" dirty="0" smtClean="0"/>
              <a:t>petugas yang memiliki kualifikasi pendidikan dan pengalaman yang memadai, serta memperoleh/memiliki kewenangan untuk melaksanakan kegiatan di bidang yang menjadi tugas atau tanggung jawabnya</a:t>
            </a:r>
            <a:r>
              <a:rPr lang="id-ID" dirty="0" smtClean="0"/>
              <a:t>.</a:t>
            </a:r>
            <a:r>
              <a:rPr lang="id-ID" dirty="0" smtClean="0">
                <a:sym typeface="Wingdings" pitchFamily="2" charset="2"/>
              </a:rPr>
              <a:t> </a:t>
            </a:r>
            <a:r>
              <a:rPr lang="id-ID" dirty="0" smtClean="0">
                <a:solidFill>
                  <a:srgbClr val="FFFF00"/>
                </a:solidFill>
                <a:sym typeface="Wingdings" pitchFamily="2" charset="2"/>
              </a:rPr>
              <a:t>kredensial</a:t>
            </a:r>
            <a:r>
              <a:rPr lang="id-ID" dirty="0" smtClean="0"/>
              <a:t> </a:t>
            </a:r>
          </a:p>
          <a:p>
            <a:r>
              <a:rPr lang="id-ID" dirty="0" smtClean="0"/>
              <a:t>Jumlah dan jenis tenaga sesuai peraturan berlaku</a:t>
            </a:r>
            <a:endParaRPr lang="id-ID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Manajemen mutu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401080" cy="5094938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Kebijakan, proses, program, prosedur dan instruksi harus didokumentasikan (berupa dokumen tertulis yang disimpan dan dipelihara sedemikian hingga mudah digunakan dan selalu terjaga kemutakhirannya) dan dikomunikasikan kepada semua petugas yang terkait.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Pendidikan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dan pelatihan berkelanjutan, pemantapan mutu internal, pemantapan mutu eksternal, verifikasi</a:t>
            </a:r>
            <a:r>
              <a:rPr lang="id-ID" dirty="0" smtClean="0"/>
              <a:t>, validasi, audit internal dan akreditasi. 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Komunikasi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43246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id-ID" dirty="0" smtClean="0"/>
              <a:t>Internal</a:t>
            </a:r>
          </a:p>
          <a:p>
            <a:pPr lvl="1"/>
            <a:r>
              <a:rPr lang="id-ID" dirty="0" smtClean="0"/>
              <a:t>Vertikal</a:t>
            </a:r>
          </a:p>
          <a:p>
            <a:pPr lvl="1"/>
            <a:r>
              <a:rPr lang="id-ID" dirty="0" smtClean="0"/>
              <a:t>horizontal</a:t>
            </a:r>
          </a:p>
          <a:p>
            <a:r>
              <a:rPr lang="id-ID" dirty="0" smtClean="0"/>
              <a:t>Eksternal </a:t>
            </a:r>
          </a:p>
          <a:p>
            <a:r>
              <a:rPr lang="id-ID" dirty="0" smtClean="0"/>
              <a:t>Komunikasi ekspertis/keahlian/konsultatif 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129</TotalTime>
  <Words>1169</Words>
  <Application>Microsoft Office PowerPoint</Application>
  <PresentationFormat>On-screen Show (4:3)</PresentationFormat>
  <Paragraphs>163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Apex</vt:lpstr>
      <vt:lpstr>PENGELOLAAN LABORATORIUM KLINIK DI RS</vt:lpstr>
      <vt:lpstr>Pendahuluan  ( PMK RI N0. 43/2013 ttg Cara Penylenggaraan Lab Klin) </vt:lpstr>
      <vt:lpstr>Cara Penyelenggaraan Lab. Klin</vt:lpstr>
      <vt:lpstr>ORGANISASI DAN MANAJEMEN </vt:lpstr>
      <vt:lpstr>Komponen Organisasi</vt:lpstr>
      <vt:lpstr>MANAJEMEN</vt:lpstr>
      <vt:lpstr>Tenaga </vt:lpstr>
      <vt:lpstr>Manajemen mutu</vt:lpstr>
      <vt:lpstr>Komunikasi </vt:lpstr>
      <vt:lpstr>Pendidikan dan Pelatihan                     ( Diklat)</vt:lpstr>
      <vt:lpstr>RUANGAN DAN FASILITAS PENUNJANG</vt:lpstr>
      <vt:lpstr>PERALATAN LABORATORIUM </vt:lpstr>
      <vt:lpstr>JENIS PERALATAN</vt:lpstr>
      <vt:lpstr>PEMECAHAN MASALAH (TROUBLESHOOTING) KERUSAKAN ALAT</vt:lpstr>
      <vt:lpstr>PEMELIHARAAN ALAT</vt:lpstr>
      <vt:lpstr>BAHAN LABORATORIUM</vt:lpstr>
      <vt:lpstr>DASAR PEMILIHAN BAHAN</vt:lpstr>
      <vt:lpstr>Pengadaan</vt:lpstr>
      <vt:lpstr>PENYIMPANAN</vt:lpstr>
      <vt:lpstr>SPESIMEN</vt:lpstr>
      <vt:lpstr>PERHATIKAN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PENGELOLAAN LABORATORIUM KLINIK DI RS</dc:title>
  <dc:creator>RORO</dc:creator>
  <cp:lastModifiedBy>RORO</cp:lastModifiedBy>
  <cp:revision>4</cp:revision>
  <dcterms:created xsi:type="dcterms:W3CDTF">2016-06-24T22:16:02Z</dcterms:created>
  <dcterms:modified xsi:type="dcterms:W3CDTF">2016-06-25T00:25:45Z</dcterms:modified>
</cp:coreProperties>
</file>