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50" r:id="rId3"/>
    <p:sldId id="351" r:id="rId4"/>
    <p:sldId id="352" r:id="rId5"/>
    <p:sldId id="353" r:id="rId6"/>
    <p:sldId id="360" r:id="rId7"/>
    <p:sldId id="361" r:id="rId8"/>
    <p:sldId id="358" r:id="rId9"/>
    <p:sldId id="359" r:id="rId10"/>
    <p:sldId id="356" r:id="rId11"/>
    <p:sldId id="357" r:id="rId12"/>
    <p:sldId id="354" r:id="rId13"/>
    <p:sldId id="386" r:id="rId14"/>
    <p:sldId id="387" r:id="rId15"/>
    <p:sldId id="384" r:id="rId16"/>
    <p:sldId id="385" r:id="rId17"/>
    <p:sldId id="382" r:id="rId18"/>
    <p:sldId id="383" r:id="rId19"/>
    <p:sldId id="380" r:id="rId20"/>
    <p:sldId id="381" r:id="rId21"/>
    <p:sldId id="378" r:id="rId22"/>
    <p:sldId id="379" r:id="rId23"/>
    <p:sldId id="376" r:id="rId24"/>
    <p:sldId id="377" r:id="rId25"/>
    <p:sldId id="374" r:id="rId26"/>
    <p:sldId id="375" r:id="rId27"/>
    <p:sldId id="372" r:id="rId28"/>
    <p:sldId id="373" r:id="rId29"/>
    <p:sldId id="370" r:id="rId30"/>
    <p:sldId id="371" r:id="rId31"/>
    <p:sldId id="368" r:id="rId32"/>
    <p:sldId id="369" r:id="rId33"/>
    <p:sldId id="366" r:id="rId34"/>
    <p:sldId id="346" r:id="rId35"/>
    <p:sldId id="347" r:id="rId36"/>
    <p:sldId id="3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4643"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F25BF-3937-42FE-A180-0B4E8D591B9C}" type="datetimeFigureOut">
              <a:rPr lang="id-ID" smtClean="0"/>
              <a:pPr/>
              <a:t>21/03/2017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E4E79-80EF-44D9-ACB6-39367DC6B48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EE283-770A-48C2-B732-1BDE54BC14F0}"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FBDDC-DB8A-4036-91DD-0006041BFE7F}"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E56AD-DC71-4081-843B-6DABC0FFBB76}"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0DEC0-C740-420B-85E1-8F7FD4B84FB7}"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2A3A4-5A40-49D7-8CCC-99BEE8ECF23B}" type="datetime1">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8DD25-E83A-40DA-9903-9A994BEC10B3}"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B474B-CDD3-4FB6-8D63-B37FCB1D74C7}" type="datetime1">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3A865F-EFA9-4452-954F-8F011B9AB253}" type="datetime1">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5FB66-931D-4ADE-AC7A-78D44AB17769}" type="datetime1">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1C629-97DE-44D2-B5EA-00FBA6AB4AB8}"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2A2FD8-A102-4C75-BA75-1C0AEECD4BD6}" type="datetime1">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55C8-1EBA-4D0B-91B2-EC7E5DBD2D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696A-68E2-4698-954D-ABCF113CB18E}" type="datetime1">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412E55C8-1EBA-4D0B-91B2-EC7E5DBD2D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copy.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10"/>
          <p:cNvPicPr>
            <a:picLocks noChangeAspect="1" noChangeArrowheads="1"/>
          </p:cNvPicPr>
          <p:nvPr/>
        </p:nvPicPr>
        <p:blipFill>
          <a:blip r:embed="rId3"/>
          <a:srcRect/>
          <a:stretch>
            <a:fillRect/>
          </a:stretch>
        </p:blipFill>
        <p:spPr bwMode="auto">
          <a:xfrm>
            <a:off x="3018504" y="3382296"/>
            <a:ext cx="6096000" cy="1447800"/>
          </a:xfrm>
          <a:prstGeom prst="rect">
            <a:avLst/>
          </a:prstGeom>
          <a:noFill/>
          <a:ln w="9525">
            <a:noFill/>
            <a:miter lim="800000"/>
            <a:headEnd/>
            <a:tailEnd/>
          </a:ln>
        </p:spPr>
      </p:pic>
      <p:sp>
        <p:nvSpPr>
          <p:cNvPr id="5" name="Text Box 5"/>
          <p:cNvSpPr txBox="1">
            <a:spLocks noChangeArrowheads="1"/>
          </p:cNvSpPr>
          <p:nvPr/>
        </p:nvSpPr>
        <p:spPr bwMode="auto">
          <a:xfrm>
            <a:off x="2286000" y="5729287"/>
            <a:ext cx="6858000" cy="584775"/>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latin typeface="Arial Narrow" pitchFamily="-112" charset="0"/>
              </a:rPr>
              <a:t>STRATEGIC MANAGEMENT &amp; BUSINESS POLICY</a:t>
            </a:r>
            <a:r>
              <a:rPr lang="en-US" sz="1600" dirty="0">
                <a:solidFill>
                  <a:schemeClr val="bg1"/>
                </a:solidFill>
                <a:latin typeface="Tahoma" pitchFamily="-112" charset="0"/>
              </a:rPr>
              <a:t/>
            </a:r>
            <a:br>
              <a:rPr lang="en-US" sz="1600" dirty="0">
                <a:solidFill>
                  <a:schemeClr val="bg1"/>
                </a:solidFill>
                <a:latin typeface="Tahoma" pitchFamily="-112" charset="0"/>
              </a:rPr>
            </a:br>
            <a:r>
              <a:rPr lang="en-US" sz="1600" dirty="0">
                <a:solidFill>
                  <a:schemeClr val="bg1"/>
                </a:solidFill>
                <a:latin typeface="Tahoma" pitchFamily="-112" charset="0"/>
              </a:rPr>
              <a:t>13</a:t>
            </a:r>
            <a:r>
              <a:rPr lang="en-US" sz="1600" baseline="30000" dirty="0">
                <a:solidFill>
                  <a:schemeClr val="bg1"/>
                </a:solidFill>
                <a:latin typeface="Tahoma" pitchFamily="-112" charset="0"/>
              </a:rPr>
              <a:t>TH</a:t>
            </a:r>
            <a:r>
              <a:rPr lang="en-US" sz="1600" dirty="0">
                <a:solidFill>
                  <a:schemeClr val="bg1"/>
                </a:solidFill>
                <a:latin typeface="Tahoma" pitchFamily="-112" charset="0"/>
              </a:rPr>
              <a:t> EDITION</a:t>
            </a:r>
          </a:p>
        </p:txBody>
      </p:sp>
      <p:sp>
        <p:nvSpPr>
          <p:cNvPr id="7" name="Text Box 6"/>
          <p:cNvSpPr txBox="1">
            <a:spLocks noChangeArrowheads="1"/>
          </p:cNvSpPr>
          <p:nvPr/>
        </p:nvSpPr>
        <p:spPr bwMode="auto">
          <a:xfrm>
            <a:off x="4114800" y="6292850"/>
            <a:ext cx="5029200" cy="336550"/>
          </a:xfrm>
          <a:prstGeom prst="rect">
            <a:avLst/>
          </a:prstGeom>
          <a:noFill/>
          <a:ln w="9525">
            <a:noFill/>
            <a:miter lim="800000"/>
            <a:headEnd/>
            <a:tailEnd/>
          </a:ln>
        </p:spPr>
        <p:txBody>
          <a:bodyPr>
            <a:spAutoFit/>
          </a:bodyPr>
          <a:lstStyle/>
          <a:p>
            <a:pPr algn="r">
              <a:spcBef>
                <a:spcPct val="50000"/>
              </a:spcBef>
            </a:pPr>
            <a:r>
              <a:rPr lang="en-US" sz="1600" b="1" dirty="0">
                <a:solidFill>
                  <a:schemeClr val="bg1"/>
                </a:solidFill>
              </a:rPr>
              <a:t>THOMAS L. WHEELEN       J. DAVID HUNGER</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5"/>
          <p:cNvSpPr>
            <a:spLocks noChangeArrowheads="1"/>
          </p:cNvSpPr>
          <p:nvPr/>
        </p:nvSpPr>
        <p:spPr bwMode="auto">
          <a:xfrm>
            <a:off x="914400" y="1752600"/>
            <a:ext cx="8153400" cy="4525963"/>
          </a:xfrm>
          <a:prstGeom prst="rect">
            <a:avLst/>
          </a:prstGeom>
          <a:noFill/>
          <a:ln w="9525">
            <a:noFill/>
            <a:miter lim="800000"/>
            <a:headEnd/>
            <a:tailEnd/>
          </a:ln>
        </p:spPr>
        <p:txBody>
          <a:bodyPr/>
          <a:lstStyle/>
          <a:p>
            <a:pPr marL="342900" indent="-342900">
              <a:spcBef>
                <a:spcPct val="20000"/>
              </a:spcBef>
            </a:pPr>
            <a:r>
              <a:rPr lang="en-US" sz="3200" u="sng" dirty="0">
                <a:latin typeface="Tahoma" pitchFamily="-112" charset="0"/>
              </a:rPr>
              <a:t>Strategic choice perspective</a:t>
            </a:r>
            <a:r>
              <a:rPr lang="en-US" sz="3200" dirty="0">
                <a:latin typeface="Tahoma" pitchFamily="-112" charset="0"/>
              </a:rPr>
              <a:t>: </a:t>
            </a:r>
            <a:r>
              <a:rPr lang="en-US" sz="2800" dirty="0">
                <a:latin typeface="Tahoma" pitchFamily="-112" charset="0"/>
              </a:rPr>
              <a:t>organizations adapt to change and have the ability to reshape their environment</a:t>
            </a:r>
          </a:p>
          <a:p>
            <a:pPr marL="342900" indent="-342900">
              <a:spcBef>
                <a:spcPct val="20000"/>
              </a:spcBef>
            </a:pPr>
            <a:endParaRPr lang="en-US" sz="2800" dirty="0">
              <a:latin typeface="Tahoma" pitchFamily="-112" charset="0"/>
            </a:endParaRPr>
          </a:p>
          <a:p>
            <a:pPr marL="342900" indent="-342900">
              <a:spcBef>
                <a:spcPct val="20000"/>
              </a:spcBef>
            </a:pPr>
            <a:r>
              <a:rPr lang="en-US" sz="3200" u="sng" dirty="0">
                <a:latin typeface="Tahoma" pitchFamily="-112" charset="0"/>
              </a:rPr>
              <a:t>Organizational learning theory</a:t>
            </a:r>
            <a:r>
              <a:rPr lang="en-US" sz="3200" dirty="0">
                <a:latin typeface="Tahoma" pitchFamily="-112" charset="0"/>
              </a:rPr>
              <a:t>: </a:t>
            </a:r>
            <a:r>
              <a:rPr lang="en-US" sz="2800" dirty="0">
                <a:latin typeface="Tahoma" pitchFamily="-112" charset="0"/>
              </a:rPr>
              <a:t>organizations adapt defensively and use knowledge to improve their relationship with the environment</a:t>
            </a:r>
          </a:p>
          <a:p>
            <a:pPr marL="342900" indent="-342900" algn="ctr">
              <a:spcBef>
                <a:spcPct val="20000"/>
              </a:spcBef>
            </a:pPr>
            <a:endParaRPr lang="en-US" sz="3200" dirty="0">
              <a:latin typeface="Tahoma" pitchFamily="-112" charset="0"/>
            </a:endParaRPr>
          </a:p>
          <a:p>
            <a:pPr marL="342900" indent="-342900">
              <a:spcBef>
                <a:spcPct val="20000"/>
              </a:spcBef>
            </a:pPr>
            <a:endParaRPr lang="en-US" sz="3200" dirty="0">
              <a:latin typeface="Tahoma" pitchFamily="-112" charset="0"/>
            </a:endParaRPr>
          </a:p>
          <a:p>
            <a:pPr marL="342900" indent="-342900" algn="ctr">
              <a:spcBef>
                <a:spcPct val="20000"/>
              </a:spcBef>
            </a:pPr>
            <a:endParaRPr lang="en-US" sz="3200" dirty="0">
              <a:latin typeface="Tahoma" pitchFamily="-112" charset="0"/>
            </a:endParaRPr>
          </a:p>
        </p:txBody>
      </p:sp>
      <p:pic>
        <p:nvPicPr>
          <p:cNvPr id="4"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10</a:t>
            </a:fld>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p:spPr>
      </p:pic>
      <p:sp>
        <p:nvSpPr>
          <p:cNvPr id="6" name="Rectangle 2"/>
          <p:cNvSpPr txBox="1">
            <a:spLocks noChangeArrowheads="1"/>
          </p:cNvSpPr>
          <p:nvPr/>
        </p:nvSpPr>
        <p:spPr>
          <a:xfrm>
            <a:off x="914400" y="1752600"/>
            <a:ext cx="8153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Strategic flexibility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ability to shift from one dominant strategy to another and requires: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Long-term commitment to the development and nurturing of critical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Learning organization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11</a:t>
            </a:fld>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14400" y="1722437"/>
            <a:ext cx="81534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Learning organization</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an organization skilled at creating, acquiring, and transferring knowledge and at modifying its behavior to reflect new knowledge and insights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12</a:t>
            </a:fld>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5"/>
          <p:cNvSpPr>
            <a:spLocks noGrp="1" noChangeArrowheads="1"/>
          </p:cNvSpPr>
          <p:nvPr>
            <p:ph type="title"/>
          </p:nvPr>
        </p:nvSpPr>
        <p:spPr>
          <a:xfrm>
            <a:off x="838200" y="1600200"/>
            <a:ext cx="8229600" cy="1143000"/>
          </a:xfrm>
        </p:spPr>
        <p:txBody>
          <a:bodyPr/>
          <a:lstStyle/>
          <a:p>
            <a:pPr eaLnBrk="1" hangingPunct="1"/>
            <a:r>
              <a:rPr lang="en-US" sz="2800" dirty="0" smtClean="0">
                <a:latin typeface="Tahoma" pitchFamily="-112" charset="0"/>
              </a:rPr>
              <a:t>Main activities of a learning organization include:</a:t>
            </a:r>
            <a:br>
              <a:rPr lang="en-US" sz="2800" dirty="0" smtClean="0">
                <a:latin typeface="Tahoma" pitchFamily="-112" charset="0"/>
              </a:rPr>
            </a:br>
            <a:endParaRPr lang="en-US" sz="2800" dirty="0" smtClean="0">
              <a:latin typeface="Tahoma" pitchFamily="-112" charset="0"/>
            </a:endParaRPr>
          </a:p>
        </p:txBody>
      </p:sp>
      <p:sp>
        <p:nvSpPr>
          <p:cNvPr id="4" name="Rectangle 2"/>
          <p:cNvSpPr txBox="1">
            <a:spLocks noChangeArrowheads="1"/>
          </p:cNvSpPr>
          <p:nvPr/>
        </p:nvSpPr>
        <p:spPr>
          <a:xfrm>
            <a:off x="762000" y="3048000"/>
            <a:ext cx="40386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Solving problems systematically</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Experimenting with new approaches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8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endParaRPr>
          </a:p>
        </p:txBody>
      </p:sp>
      <p:sp>
        <p:nvSpPr>
          <p:cNvPr id="6" name="Rectangle 6"/>
          <p:cNvSpPr txBox="1">
            <a:spLocks noChangeArrowheads="1"/>
          </p:cNvSpPr>
          <p:nvPr/>
        </p:nvSpPr>
        <p:spPr>
          <a:xfrm>
            <a:off x="4876800" y="2971800"/>
            <a:ext cx="4038600" cy="28194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Learning from past experience, history and experiences of others</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Transferring knowledge quickly and easily throughout the organization</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Content Placeholder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p:spPr>
      </p:pic>
      <p:sp>
        <p:nvSpPr>
          <p:cNvPr id="8" name="Rectangle 7"/>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9" name="Rectangle 8"/>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13</a:t>
            </a:fld>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6" name="Rectangle 2"/>
          <p:cNvSpPr txBox="1">
            <a:spLocks noChangeArrowheads="1"/>
          </p:cNvSpPr>
          <p:nvPr/>
        </p:nvSpPr>
        <p:spPr>
          <a:xfrm>
            <a:off x="914400" y="1798637"/>
            <a:ext cx="8001000" cy="4525963"/>
          </a:xfrm>
          <a:prstGeom prst="rect">
            <a:avLst/>
          </a:prstGeom>
        </p:spPr>
        <p:txBody>
          <a:bodyPr vert="horz" lIns="91440" tIns="45720" rIns="91440" bIns="45720" rtlCol="0">
            <a:normAutofit/>
          </a:bodyPr>
          <a:lstStyle/>
          <a:p>
            <a:pPr marL="533400" marR="0" lvl="0" indent="-5334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Basic Elements of Strategic Management</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Environmental scanning</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Strategy formulation</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Strategy implementation</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Evaluation and control</a:t>
            </a:r>
          </a:p>
        </p:txBody>
      </p:sp>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14</a:t>
            </a:fld>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pic>
        <p:nvPicPr>
          <p:cNvPr id="4" name="Picture 5"/>
          <p:cNvPicPr>
            <a:picLocks noGrp="1" noChangeAspect="1" noChangeArrowheads="1"/>
          </p:cNvPicPr>
          <p:nvPr>
            <p:ph sz="quarter" idx="4294967295"/>
          </p:nvPr>
        </p:nvPicPr>
        <p:blipFill>
          <a:blip r:embed="rId4"/>
          <a:srcRect/>
          <a:stretch>
            <a:fillRect/>
          </a:stretch>
        </p:blipFill>
        <p:spPr>
          <a:xfrm>
            <a:off x="381000" y="2438400"/>
            <a:ext cx="8458200" cy="2362200"/>
          </a:xfrm>
          <a:prstGeom prst="rect">
            <a:avLst/>
          </a:prstGeom>
          <a:noFill/>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15</a:t>
            </a:fld>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pic>
        <p:nvPicPr>
          <p:cNvPr id="4" name="Picture 6"/>
          <p:cNvPicPr>
            <a:picLocks noGrp="1" noChangeAspect="1" noChangeArrowheads="1"/>
          </p:cNvPicPr>
          <p:nvPr>
            <p:ph sz="half" idx="1"/>
          </p:nvPr>
        </p:nvPicPr>
        <p:blipFill>
          <a:blip r:embed="rId4"/>
          <a:srcRect/>
          <a:stretch>
            <a:fillRect/>
          </a:stretch>
        </p:blipFill>
        <p:spPr>
          <a:xfrm>
            <a:off x="914400" y="1447800"/>
            <a:ext cx="7162800" cy="4876800"/>
          </a:xfrm>
          <a:noFill/>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16</a:t>
            </a:fld>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722437"/>
            <a:ext cx="8001000" cy="4525963"/>
          </a:xfrm>
          <a:prstGeom prst="rect">
            <a:avLst/>
          </a:prstGeom>
        </p:spPr>
        <p:txBody>
          <a:bodyPr vert="horz" lIns="91440" tIns="45720" rIns="91440" bIns="45720" rtlCol="0">
            <a:normAutofit/>
          </a:bodyPr>
          <a:lstStyle/>
          <a:p>
            <a:pPr marL="533400" marR="0" lvl="0" indent="-5334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Basic Elements of Strategic Management</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Environmental Scanning</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is the monitoring, evaluating and disseminating of information from the external and internal environments to key people within the organization</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6" name="Rectangle 5"/>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17</a:t>
            </a:fld>
            <a:endParaRPr lang="en-US" dirty="0"/>
          </a:p>
        </p:txBody>
      </p:sp>
      <p:sp>
        <p:nvSpPr>
          <p:cNvPr id="7" name="Rectangle 6"/>
          <p:cNvSpPr/>
          <p:nvPr/>
        </p:nvSpPr>
        <p:spPr>
          <a:xfrm>
            <a:off x="0" y="6324600"/>
            <a:ext cx="2531142" cy="369332"/>
          </a:xfrm>
          <a:prstGeom prst="rect">
            <a:avLst/>
          </a:prstGeom>
        </p:spPr>
        <p:txBody>
          <a:bodyPr wrap="none">
            <a:spAutoFit/>
          </a:bodyPr>
          <a:lstStyle/>
          <a:p>
            <a:r>
              <a:rPr lang="en-US" dirty="0" smtClean="0"/>
              <a:t>Prentice Hall, Inc. </a:t>
            </a:r>
            <a:r>
              <a:rPr lang="en-US" dirty="0" smtClean="0">
                <a:cs typeface="Arial" charset="0"/>
              </a:rPr>
              <a:t>©</a:t>
            </a:r>
            <a:r>
              <a:rPr lang="en-US" dirty="0" smtClean="0"/>
              <a:t>2012</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9"/>
          <p:cNvPicPr>
            <a:picLocks noChangeAspect="1" noChangeArrowheads="1"/>
          </p:cNvPicPr>
          <p:nvPr/>
        </p:nvPicPr>
        <p:blipFill>
          <a:blip r:embed="rId3"/>
          <a:srcRect/>
          <a:stretch>
            <a:fillRect/>
          </a:stretch>
        </p:blipFill>
        <p:spPr bwMode="auto">
          <a:xfrm>
            <a:off x="1752600" y="1371600"/>
            <a:ext cx="5791200" cy="4953000"/>
          </a:xfrm>
          <a:prstGeom prst="rect">
            <a:avLst/>
          </a:prstGeom>
          <a:noFill/>
          <a:ln w="9525">
            <a:noFill/>
            <a:miter lim="800000"/>
            <a:headEnd/>
            <a:tailEnd/>
          </a:ln>
        </p:spPr>
      </p:pic>
      <p:pic>
        <p:nvPicPr>
          <p:cNvPr id="4" name="Picture 6"/>
          <p:cNvPicPr>
            <a:picLocks noGrp="1" noChangeAspect="1" noChangeArrowheads="1"/>
          </p:cNvPicPr>
          <p:nvPr>
            <p:ph sz="quarter" idx="4294967295"/>
          </p:nvPr>
        </p:nvPicPr>
        <p:blipFill>
          <a:blip r:embed="rId4"/>
          <a:srcRect/>
          <a:stretch>
            <a:fillRect/>
          </a:stretch>
        </p:blipFill>
        <p:spPr>
          <a:xfrm>
            <a:off x="0" y="685800"/>
            <a:ext cx="9144000" cy="609600"/>
          </a:xfrm>
          <a:prstGeom prst="rect">
            <a:avLst/>
          </a:prstGeom>
        </p:spPr>
      </p:pic>
      <p:sp>
        <p:nvSpPr>
          <p:cNvPr id="6" name="Rectangle 5"/>
          <p:cNvSpPr/>
          <p:nvPr/>
        </p:nvSpPr>
        <p:spPr>
          <a:xfrm>
            <a:off x="0" y="64008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18</a:t>
            </a:fld>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7"/>
          <p:cNvSpPr>
            <a:spLocks noGrp="1" noChangeArrowheads="1"/>
          </p:cNvSpPr>
          <p:nvPr>
            <p:ph type="title"/>
          </p:nvPr>
        </p:nvSpPr>
        <p:spPr>
          <a:xfrm>
            <a:off x="914400" y="2514600"/>
            <a:ext cx="8229600" cy="2895600"/>
          </a:xfrm>
        </p:spPr>
        <p:txBody>
          <a:bodyPr>
            <a:noAutofit/>
          </a:bodyPr>
          <a:lstStyle/>
          <a:p>
            <a:pPr algn="l" eaLnBrk="1" hangingPunct="1"/>
            <a:r>
              <a:rPr lang="en-US" sz="2800" dirty="0" smtClean="0">
                <a:latin typeface="Tahoma" pitchFamily="-112" charset="0"/>
              </a:rPr>
              <a:t/>
            </a:r>
            <a:br>
              <a:rPr lang="en-US" sz="2800" dirty="0" smtClean="0">
                <a:latin typeface="Tahoma" pitchFamily="-112" charset="0"/>
              </a:rPr>
            </a:br>
            <a:r>
              <a:rPr lang="en-US" sz="2800" dirty="0" smtClean="0">
                <a:latin typeface="Tahoma" pitchFamily="-112" charset="0"/>
              </a:rPr>
              <a:t/>
            </a:r>
            <a:br>
              <a:rPr lang="en-US" sz="2800" dirty="0" smtClean="0">
                <a:latin typeface="Tahoma" pitchFamily="-112" charset="0"/>
              </a:rPr>
            </a:br>
            <a:r>
              <a:rPr lang="en-US" sz="3200" u="sng" dirty="0" smtClean="0">
                <a:latin typeface="Tahoma" pitchFamily="-112" charset="0"/>
              </a:rPr>
              <a:t>Strategy Formulation</a:t>
            </a:r>
            <a:r>
              <a:rPr lang="en-US" sz="2800" dirty="0" smtClean="0">
                <a:latin typeface="Tahoma" pitchFamily="-112" charset="0"/>
              </a:rPr>
              <a:t>: the development of long-range plans for the effective management of environmental opportunities and threats in light of organizational strengths and weaknesses (SWOT) </a:t>
            </a:r>
            <a:r>
              <a:rPr lang="en-US" sz="4000" dirty="0" smtClean="0">
                <a:latin typeface="Tahoma" pitchFamily="-112" charset="0"/>
              </a:rPr>
              <a:t/>
            </a:r>
            <a:br>
              <a:rPr lang="en-US" sz="4000" dirty="0" smtClean="0">
                <a:latin typeface="Tahoma" pitchFamily="-112" charset="0"/>
              </a:rPr>
            </a:br>
            <a:endParaRPr lang="en-US" sz="4000" dirty="0" smtClean="0">
              <a:latin typeface="Tahoma" pitchFamily="-112" charset="0"/>
            </a:endParaRPr>
          </a:p>
        </p:txBody>
      </p:sp>
      <p:sp>
        <p:nvSpPr>
          <p:cNvPr id="4" name="Text Box 9"/>
          <p:cNvSpPr txBox="1">
            <a:spLocks noChangeArrowheads="1"/>
          </p:cNvSpPr>
          <p:nvPr/>
        </p:nvSpPr>
        <p:spPr bwMode="auto">
          <a:xfrm>
            <a:off x="1143000" y="1752600"/>
            <a:ext cx="7564700" cy="843308"/>
          </a:xfrm>
          <a:prstGeom prst="rect">
            <a:avLst/>
          </a:prstGeom>
          <a:noFill/>
          <a:ln w="9525">
            <a:noFill/>
            <a:miter lim="800000"/>
            <a:headEnd/>
            <a:tailEnd/>
          </a:ln>
        </p:spPr>
        <p:txBody>
          <a:bodyPr wrap="none">
            <a:spAutoFit/>
          </a:bodyPr>
          <a:lstStyle/>
          <a:p>
            <a:pPr>
              <a:lnSpc>
                <a:spcPct val="90000"/>
              </a:lnSpc>
              <a:spcBef>
                <a:spcPct val="20000"/>
              </a:spcBef>
            </a:pPr>
            <a:r>
              <a:rPr lang="en-US" sz="3200" dirty="0" smtClean="0">
                <a:latin typeface="Tahoma" pitchFamily="-112" charset="0"/>
              </a:rPr>
              <a:t>Basic Elements of Strategic Management</a:t>
            </a:r>
          </a:p>
          <a:p>
            <a:endParaRPr lang="en-US" sz="2000" dirty="0"/>
          </a:p>
        </p:txBody>
      </p:sp>
      <p:pic>
        <p:nvPicPr>
          <p:cNvPr id="6"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19</a:t>
            </a:fld>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9"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10" name="Rectangle 2"/>
          <p:cNvSpPr txBox="1">
            <a:spLocks noChangeArrowheads="1"/>
          </p:cNvSpPr>
          <p:nvPr/>
        </p:nvSpPr>
        <p:spPr>
          <a:xfrm>
            <a:off x="838200" y="1600200"/>
            <a:ext cx="81534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Strategic Management</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 set of managerial decisions and actions that determines the long-run performance of a corporation.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Includes: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Internal and external environment scanning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Strategy formulation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Strategy implementation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Evaluation and control</a:t>
            </a: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Date Placeholder 4"/>
          <p:cNvSpPr>
            <a:spLocks noGrp="1"/>
          </p:cNvSpPr>
          <p:nvPr>
            <p:ph type="dt" sz="quarter" idx="10"/>
          </p:nvPr>
        </p:nvSpPr>
        <p:spPr>
          <a:xfrm>
            <a:off x="0" y="6172200"/>
            <a:ext cx="2133600" cy="473075"/>
          </a:xfrm>
          <a:noFill/>
        </p:spPr>
        <p:txBody>
          <a:bodyPr/>
          <a:lstStyle/>
          <a:p>
            <a:endParaRPr lang="en-US" sz="1400" dirty="0"/>
          </a:p>
          <a:p>
            <a:r>
              <a:rPr lang="en-US" sz="1400" dirty="0" smtClean="0">
                <a:solidFill>
                  <a:schemeClr val="tx1"/>
                </a:solidFill>
              </a:rPr>
              <a:t>Prentice Hall, Inc. </a:t>
            </a:r>
            <a:r>
              <a:rPr lang="en-US" sz="1400" dirty="0" smtClean="0">
                <a:solidFill>
                  <a:schemeClr val="tx1"/>
                </a:solidFill>
                <a:cs typeface="Arial" charset="0"/>
              </a:rPr>
              <a:t>©</a:t>
            </a:r>
            <a:r>
              <a:rPr lang="en-US" sz="1400" dirty="0" smtClean="0">
                <a:solidFill>
                  <a:schemeClr val="tx1"/>
                </a:solidFill>
              </a:rPr>
              <a:t>2012</a:t>
            </a:r>
            <a:endParaRPr lang="en-US" sz="1400" dirty="0">
              <a:solidFill>
                <a:schemeClr val="tx1"/>
              </a:solidFill>
            </a:endParaRPr>
          </a:p>
        </p:txBody>
      </p:sp>
      <p:sp>
        <p:nvSpPr>
          <p:cNvPr id="7" name="Slide Number Placeholder 6"/>
          <p:cNvSpPr>
            <a:spLocks noGrp="1"/>
          </p:cNvSpPr>
          <p:nvPr>
            <p:ph type="sldNum" sz="quarter" idx="12"/>
          </p:nvPr>
        </p:nvSpPr>
        <p:spPr>
          <a:xfrm>
            <a:off x="7086600" y="6172200"/>
            <a:ext cx="2057400" cy="476250"/>
          </a:xfrm>
          <a:noFill/>
        </p:spPr>
        <p:txBody>
          <a:bodyPr/>
          <a:lstStyle/>
          <a:p>
            <a:endParaRPr lang="en-US" dirty="0"/>
          </a:p>
          <a:p>
            <a:r>
              <a:rPr lang="en-US" dirty="0"/>
              <a:t>1-</a:t>
            </a:r>
            <a:fld id="{7E05B199-C4ED-468C-BA7A-925711E31D1A}" type="slidenum">
              <a:rPr lang="en-US"/>
              <a:pPr/>
              <a:t>2</a:t>
            </a:fld>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1143000" y="2438400"/>
            <a:ext cx="7543800" cy="3886200"/>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smtClean="0">
                <a:ln>
                  <a:noFill/>
                </a:ln>
                <a:solidFill>
                  <a:schemeClr val="tx1"/>
                </a:solidFill>
                <a:effectLst/>
                <a:uLnTx/>
                <a:uFillTx/>
                <a:latin typeface="Tahoma" pitchFamily="-112" charset="0"/>
                <a:ea typeface="+mn-ea"/>
                <a:cs typeface="+mn-cs"/>
              </a:rPr>
              <a:t>Mission-</a:t>
            </a: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the purpose or reason for the organization’s existence</a:t>
            </a:r>
          </a:p>
          <a:p>
            <a:pPr marL="533400" marR="0" lvl="0" indent="-5334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smtClean="0">
                <a:ln>
                  <a:noFill/>
                </a:ln>
                <a:solidFill>
                  <a:schemeClr val="tx1"/>
                </a:solidFill>
                <a:effectLst/>
                <a:uLnTx/>
                <a:uFillTx/>
                <a:latin typeface="Tahoma" pitchFamily="-112" charset="0"/>
                <a:ea typeface="+mn-ea"/>
                <a:cs typeface="+mn-cs"/>
              </a:rPr>
              <a:t>Vision-</a:t>
            </a: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describes what the organization would like to become</a:t>
            </a:r>
          </a:p>
          <a:p>
            <a:pPr marL="533400" marR="0" lvl="0" indent="-5334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smtClean="0">
                <a:ln>
                  <a:noFill/>
                </a:ln>
                <a:solidFill>
                  <a:schemeClr val="tx1"/>
                </a:solidFill>
                <a:effectLst/>
                <a:uLnTx/>
                <a:uFillTx/>
                <a:latin typeface="Tahoma" pitchFamily="-112" charset="0"/>
                <a:ea typeface="+mn-ea"/>
                <a:cs typeface="+mn-cs"/>
              </a:rPr>
              <a:t>Objectives</a:t>
            </a:r>
            <a:r>
              <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rPr>
              <a:t>- </a:t>
            </a: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the end results of planned activity</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endParaRP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smtClean="0">
              <a:ln>
                <a:noFill/>
              </a:ln>
              <a:solidFill>
                <a:schemeClr val="tx1"/>
              </a:solidFill>
              <a:effectLst/>
              <a:uLnTx/>
              <a:uFillTx/>
              <a:latin typeface="Tahoma" pitchFamily="-112" charset="0"/>
              <a:ea typeface="+mn-ea"/>
              <a:cs typeface="+mn-cs"/>
            </a:endParaRPr>
          </a:p>
        </p:txBody>
      </p:sp>
      <p:sp>
        <p:nvSpPr>
          <p:cNvPr id="4" name="Text Box 7"/>
          <p:cNvSpPr txBox="1">
            <a:spLocks noChangeArrowheads="1"/>
          </p:cNvSpPr>
          <p:nvPr/>
        </p:nvSpPr>
        <p:spPr bwMode="auto">
          <a:xfrm>
            <a:off x="1752600" y="1752600"/>
            <a:ext cx="6581775" cy="750888"/>
          </a:xfrm>
          <a:prstGeom prst="rect">
            <a:avLst/>
          </a:prstGeom>
          <a:noFill/>
          <a:ln w="9525">
            <a:noFill/>
            <a:miter lim="800000"/>
            <a:headEnd/>
            <a:tailEnd/>
          </a:ln>
        </p:spPr>
        <p:txBody>
          <a:bodyPr wrap="none">
            <a:spAutoFit/>
          </a:bodyPr>
          <a:lstStyle/>
          <a:p>
            <a:pPr>
              <a:lnSpc>
                <a:spcPct val="90000"/>
              </a:lnSpc>
              <a:spcBef>
                <a:spcPct val="20000"/>
              </a:spcBef>
            </a:pPr>
            <a:r>
              <a:rPr lang="en-US" sz="2800" dirty="0">
                <a:latin typeface="Tahoma" pitchFamily="-112" charset="0"/>
              </a:rPr>
              <a:t>Basic </a:t>
            </a:r>
            <a:r>
              <a:rPr lang="en-US" sz="2800" dirty="0" smtClean="0">
                <a:latin typeface="Tahoma" pitchFamily="-112" charset="0"/>
              </a:rPr>
              <a:t>Elements </a:t>
            </a:r>
            <a:r>
              <a:rPr lang="en-US" sz="2800" dirty="0">
                <a:latin typeface="Tahoma" pitchFamily="-112" charset="0"/>
              </a:rPr>
              <a:t>of Strategic Management</a:t>
            </a:r>
          </a:p>
          <a:p>
            <a:endParaRPr lang="en-US" dirty="0"/>
          </a:p>
        </p:txBody>
      </p:sp>
      <p:pic>
        <p:nvPicPr>
          <p:cNvPr id="6"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20</a:t>
            </a:fld>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3"/>
          <p:cNvSpPr txBox="1">
            <a:spLocks noChangeArrowheads="1"/>
          </p:cNvSpPr>
          <p:nvPr/>
        </p:nvSpPr>
        <p:spPr>
          <a:xfrm>
            <a:off x="1295400" y="2438400"/>
            <a:ext cx="7391400" cy="4114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Strategies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form a comprehensive master plan that states how the corporation will achieve its mission and objectives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Corporate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Business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Functional</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sng" strike="noStrike" kern="1200" cap="none" spc="0" normalizeH="0" baseline="0" noProof="0" dirty="0" smtClean="0">
                <a:ln>
                  <a:noFill/>
                </a:ln>
                <a:solidFill>
                  <a:schemeClr val="tx1"/>
                </a:solidFill>
                <a:effectLst/>
                <a:uLnTx/>
                <a:uFillTx/>
                <a:latin typeface="Tahoma" pitchFamily="-112" charset="0"/>
                <a:ea typeface="+mn-ea"/>
                <a:cs typeface="+mn-cs"/>
              </a:rPr>
              <a:t>Policies</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the broad guidelines for decision making that links the formulation of a strategy with its implementation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 Box 6"/>
          <p:cNvSpPr txBox="1">
            <a:spLocks noChangeArrowheads="1"/>
          </p:cNvSpPr>
          <p:nvPr/>
        </p:nvSpPr>
        <p:spPr bwMode="auto">
          <a:xfrm>
            <a:off x="1752600" y="1524000"/>
            <a:ext cx="6581775" cy="750888"/>
          </a:xfrm>
          <a:prstGeom prst="rect">
            <a:avLst/>
          </a:prstGeom>
          <a:noFill/>
          <a:ln w="9525">
            <a:noFill/>
            <a:miter lim="800000"/>
            <a:headEnd/>
            <a:tailEnd/>
          </a:ln>
        </p:spPr>
        <p:txBody>
          <a:bodyPr wrap="none">
            <a:spAutoFit/>
          </a:bodyPr>
          <a:lstStyle/>
          <a:p>
            <a:pPr>
              <a:lnSpc>
                <a:spcPct val="90000"/>
              </a:lnSpc>
              <a:spcBef>
                <a:spcPct val="20000"/>
              </a:spcBef>
            </a:pPr>
            <a:r>
              <a:rPr lang="en-US" sz="2800">
                <a:latin typeface="Tahoma" pitchFamily="-112" charset="0"/>
              </a:rPr>
              <a:t>Basic Elements of Strategic Management</a:t>
            </a:r>
          </a:p>
          <a:p>
            <a:endParaRPr lang="en-US"/>
          </a:p>
        </p:txBody>
      </p:sp>
      <p:pic>
        <p:nvPicPr>
          <p:cNvPr id="6"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21</a:t>
            </a:fld>
            <a:endParaRPr lang="en-US"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half" idx="1"/>
          </p:nvPr>
        </p:nvPicPr>
        <p:blipFill>
          <a:blip r:embed="rId3"/>
          <a:srcRect/>
          <a:stretch>
            <a:fillRect/>
          </a:stretch>
        </p:blipFill>
        <p:spPr>
          <a:xfrm>
            <a:off x="457200" y="1528762"/>
            <a:ext cx="8153400" cy="4795838"/>
          </a:xfrm>
          <a:noFill/>
        </p:spPr>
      </p:pic>
      <p:pic>
        <p:nvPicPr>
          <p:cNvPr id="4" name="Picture 6"/>
          <p:cNvPicPr>
            <a:picLocks noChangeAspect="1" noChangeArrowheads="1"/>
          </p:cNvPicPr>
          <p:nvPr/>
        </p:nvPicPr>
        <p:blipFill>
          <a:blip r:embed="rId4"/>
          <a:srcRect/>
          <a:stretch>
            <a:fillRect/>
          </a:stretch>
        </p:blipFill>
        <p:spPr>
          <a:xfrm>
            <a:off x="0" y="685800"/>
            <a:ext cx="9144000" cy="609600"/>
          </a:xfrm>
          <a:prstGeom prst="rect">
            <a:avLst/>
          </a:prstGeom>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22</a:t>
            </a:fld>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4" name="Rectangle 2"/>
          <p:cNvSpPr txBox="1">
            <a:spLocks noChangeArrowheads="1"/>
          </p:cNvSpPr>
          <p:nvPr/>
        </p:nvSpPr>
        <p:spPr>
          <a:xfrm>
            <a:off x="990600" y="1600200"/>
            <a:ext cx="8001000" cy="4525963"/>
          </a:xfrm>
          <a:prstGeom prst="rect">
            <a:avLst/>
          </a:prstGeom>
        </p:spPr>
        <p:txBody>
          <a:bodyPr vert="horz" lIns="91440" tIns="45720" rIns="91440" bIns="45720" rtlCol="0">
            <a:noAutofit/>
          </a:bodyPr>
          <a:lstStyle/>
          <a:p>
            <a:pPr marL="533400" marR="0" lvl="0" indent="-5334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Basic Elements of Strategic Management</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Strategy implementation</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process by which strategies and policies are put into action through the development of:</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Programs</a:t>
            </a:r>
          </a:p>
          <a:p>
            <a:pPr marL="533400" marR="0" lvl="0"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Budgets</a:t>
            </a:r>
          </a:p>
          <a:p>
            <a:pPr marL="533400" marR="0" lvl="0" indent="-5334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Procedures</a:t>
            </a: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23</a:t>
            </a:fld>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4" name="Rectangle 2"/>
          <p:cNvSpPr txBox="1">
            <a:spLocks noChangeArrowheads="1"/>
          </p:cNvSpPr>
          <p:nvPr/>
        </p:nvSpPr>
        <p:spPr>
          <a:xfrm>
            <a:off x="990600" y="1752600"/>
            <a:ext cx="8001000" cy="4525963"/>
          </a:xfrm>
          <a:prstGeom prst="rect">
            <a:avLst/>
          </a:prstGeom>
        </p:spPr>
        <p:txBody>
          <a:bodyPr vert="horz" lIns="91440" tIns="45720" rIns="91440" bIns="45720" rtlCol="0">
            <a:normAutofit/>
          </a:bodyPr>
          <a:lstStyle/>
          <a:p>
            <a:pPr marL="533400" marR="0" lvl="0" indent="-5334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Basic Elements of Strategic Management</a:t>
            </a:r>
          </a:p>
          <a:p>
            <a:pPr marL="533400" marR="0" lvl="0" indent="-5334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Evaluation and control</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process in which corporate activities and performance results are monitored so that actual performance can be compared to desired performance</a:t>
            </a:r>
          </a:p>
          <a:p>
            <a:pPr marL="533400" marR="0" lvl="0" indent="-5334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24</a:t>
            </a:fld>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quarter" idx="4294967295"/>
          </p:nvPr>
        </p:nvPicPr>
        <p:blipFill>
          <a:blip r:embed="rId3"/>
          <a:srcRect/>
          <a:stretch>
            <a:fillRect/>
          </a:stretch>
        </p:blipFill>
        <p:spPr>
          <a:xfrm>
            <a:off x="0" y="685800"/>
            <a:ext cx="9144000" cy="609600"/>
          </a:xfrm>
          <a:prstGeom prst="rect">
            <a:avLst/>
          </a:prstGeom>
        </p:spPr>
      </p:pic>
      <p:sp>
        <p:nvSpPr>
          <p:cNvPr id="4" name="Rectangle 2"/>
          <p:cNvSpPr txBox="1">
            <a:spLocks noChangeArrowheads="1"/>
          </p:cNvSpPr>
          <p:nvPr/>
        </p:nvSpPr>
        <p:spPr>
          <a:xfrm>
            <a:off x="990600" y="1798637"/>
            <a:ext cx="8001000" cy="4297363"/>
          </a:xfrm>
          <a:prstGeom prst="rect">
            <a:avLst/>
          </a:prstGeom>
        </p:spPr>
        <p:txBody>
          <a:bodyPr vert="horz" lIns="91440" tIns="45720" rIns="91440" bIns="45720" rtlCol="0">
            <a:normAutofit/>
          </a:bodyPr>
          <a:lstStyle/>
          <a:p>
            <a:pPr marL="533400" marR="0" lvl="0" indent="-5334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Basic Elements of Strategic Management</a:t>
            </a:r>
          </a:p>
          <a:p>
            <a:pPr marL="533400" marR="0" lvl="0" indent="-5334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Performance:</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the end result of organizational activities</a:t>
            </a:r>
          </a:p>
          <a:p>
            <a:pPr marL="533400" marR="0" lvl="0" indent="-5334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Feedback/Learning Process: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revise or correct decisions based on performance</a:t>
            </a: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25</a:t>
            </a:fld>
            <a:endParaRPr lang="en-US"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p:nvPr>
        </p:nvPicPr>
        <p:blipFill>
          <a:blip r:embed="rId3"/>
          <a:srcRect/>
          <a:stretch>
            <a:fillRect/>
          </a:stretch>
        </p:blipFill>
        <p:spPr>
          <a:xfrm>
            <a:off x="0" y="685800"/>
            <a:ext cx="9144000" cy="609600"/>
          </a:xfrm>
          <a:noFill/>
        </p:spPr>
      </p:pic>
      <p:sp>
        <p:nvSpPr>
          <p:cNvPr id="6" name="Rectangle 8"/>
          <p:cNvSpPr>
            <a:spLocks noChangeArrowheads="1"/>
          </p:cNvSpPr>
          <p:nvPr/>
        </p:nvSpPr>
        <p:spPr bwMode="auto">
          <a:xfrm>
            <a:off x="990600" y="914400"/>
            <a:ext cx="8001000" cy="4953000"/>
          </a:xfrm>
          <a:prstGeom prst="rect">
            <a:avLst/>
          </a:prstGeom>
          <a:noFill/>
          <a:ln w="9525">
            <a:noFill/>
            <a:miter lim="800000"/>
            <a:headEnd/>
            <a:tailEnd/>
          </a:ln>
        </p:spPr>
        <p:txBody>
          <a:bodyPr/>
          <a:lstStyle/>
          <a:p>
            <a:pPr marL="533400" indent="-533400" algn="ctr">
              <a:spcBef>
                <a:spcPct val="20000"/>
              </a:spcBef>
            </a:pPr>
            <a:endParaRPr lang="en-US" sz="2800" dirty="0">
              <a:latin typeface="Tahoma" pitchFamily="-112" charset="0"/>
            </a:endParaRPr>
          </a:p>
          <a:p>
            <a:pPr marL="533400" indent="-533400">
              <a:spcBef>
                <a:spcPct val="20000"/>
              </a:spcBef>
            </a:pPr>
            <a:r>
              <a:rPr lang="en-US" sz="3200" u="sng" dirty="0">
                <a:latin typeface="Tahoma" pitchFamily="-112" charset="0"/>
              </a:rPr>
              <a:t>Triggering event</a:t>
            </a:r>
            <a:r>
              <a:rPr lang="en-US" sz="3200" dirty="0">
                <a:latin typeface="Tahoma" pitchFamily="-112" charset="0"/>
              </a:rPr>
              <a:t>:</a:t>
            </a:r>
            <a:r>
              <a:rPr lang="en-US" sz="2800" dirty="0">
                <a:latin typeface="Tahoma" pitchFamily="-112" charset="0"/>
              </a:rPr>
              <a:t> something that acts as a stimulus for a change in strategy and can include:</a:t>
            </a:r>
          </a:p>
          <a:p>
            <a:pPr marL="533400" indent="-533400">
              <a:spcBef>
                <a:spcPct val="20000"/>
              </a:spcBef>
            </a:pPr>
            <a:endParaRPr lang="en-US" sz="2800" dirty="0">
              <a:latin typeface="Tahoma" pitchFamily="-112" charset="0"/>
            </a:endParaRPr>
          </a:p>
          <a:p>
            <a:pPr marL="533400" indent="-533400">
              <a:spcBef>
                <a:spcPct val="20000"/>
              </a:spcBef>
              <a:buFontTx/>
              <a:buChar char="•"/>
            </a:pPr>
            <a:r>
              <a:rPr lang="en-US" sz="2800" dirty="0">
                <a:latin typeface="Tahoma" pitchFamily="-112" charset="0"/>
              </a:rPr>
              <a:t>New CEO</a:t>
            </a:r>
          </a:p>
          <a:p>
            <a:pPr marL="533400" indent="-533400">
              <a:spcBef>
                <a:spcPct val="20000"/>
              </a:spcBef>
              <a:buFontTx/>
              <a:buChar char="•"/>
            </a:pPr>
            <a:r>
              <a:rPr lang="en-US" sz="2800" dirty="0">
                <a:latin typeface="Tahoma" pitchFamily="-112" charset="0"/>
              </a:rPr>
              <a:t>External intervention</a:t>
            </a:r>
          </a:p>
          <a:p>
            <a:pPr marL="533400" indent="-533400">
              <a:spcBef>
                <a:spcPct val="20000"/>
              </a:spcBef>
              <a:buFontTx/>
              <a:buChar char="•"/>
            </a:pPr>
            <a:r>
              <a:rPr lang="en-US" sz="2800" dirty="0">
                <a:latin typeface="Tahoma" pitchFamily="-112" charset="0"/>
              </a:rPr>
              <a:t>Threat of change of ownership</a:t>
            </a:r>
          </a:p>
          <a:p>
            <a:pPr marL="533400" indent="-533400">
              <a:spcBef>
                <a:spcPct val="20000"/>
              </a:spcBef>
              <a:buFontTx/>
              <a:buChar char="•"/>
            </a:pPr>
            <a:r>
              <a:rPr lang="en-US" sz="2800" dirty="0">
                <a:latin typeface="Tahoma" pitchFamily="-112" charset="0"/>
              </a:rPr>
              <a:t>Performance gap</a:t>
            </a:r>
          </a:p>
          <a:p>
            <a:pPr marL="533400" indent="-533400">
              <a:spcBef>
                <a:spcPct val="20000"/>
              </a:spcBef>
              <a:buFontTx/>
              <a:buChar char="•"/>
            </a:pPr>
            <a:r>
              <a:rPr lang="en-US" sz="2800" dirty="0">
                <a:latin typeface="Tahoma" pitchFamily="-112" charset="0"/>
              </a:rPr>
              <a:t>Strategic inflection point</a:t>
            </a:r>
          </a:p>
        </p:txBody>
      </p:sp>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26</a:t>
            </a:fld>
            <a:endParaRPr lang="en-US"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7"/>
          <p:cNvSpPr txBox="1">
            <a:spLocks noChangeArrowheads="1"/>
          </p:cNvSpPr>
          <p:nvPr/>
        </p:nvSpPr>
        <p:spPr>
          <a:xfrm>
            <a:off x="914400" y="1523999"/>
            <a:ext cx="7848600" cy="4495801"/>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What Makes a Strategic Decision?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800" b="0" i="0" u="sng" strike="noStrike" kern="1200" cap="none" spc="0" normalizeH="0" baseline="0" noProof="0" dirty="0" smtClean="0">
                <a:ln>
                  <a:noFill/>
                </a:ln>
                <a:solidFill>
                  <a:schemeClr val="tx1"/>
                </a:solidFill>
                <a:effectLst/>
                <a:uLnTx/>
                <a:uFillTx/>
                <a:latin typeface="Tahoma" pitchFamily="-112" charset="0"/>
                <a:ea typeface="+mn-ea"/>
                <a:cs typeface="+mn-cs"/>
              </a:rPr>
              <a:t>Strategic decision making</a:t>
            </a: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 focuses on the long-run future of the organization</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Characteristics of strategic decision making include: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Consequential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Directive</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p:txBody>
      </p:sp>
      <p:pic>
        <p:nvPicPr>
          <p:cNvPr id="7" name="Picture 4"/>
          <p:cNvPicPr>
            <a:picLocks noGrp="1" noChangeAspect="1" noChangeArrowheads="1"/>
          </p:cNvPicPr>
          <p:nvPr>
            <p:ph idx="4294967295"/>
          </p:nvPr>
        </p:nvPicPr>
        <p:blipFill>
          <a:blip r:embed="rId3"/>
          <a:srcRect/>
          <a:stretch>
            <a:fillRect/>
          </a:stretch>
        </p:blipFill>
        <p:spPr>
          <a:xfrm>
            <a:off x="0" y="685800"/>
            <a:ext cx="9144000" cy="609600"/>
          </a:xfrm>
          <a:noFill/>
        </p:spPr>
      </p:pic>
      <p:sp>
        <p:nvSpPr>
          <p:cNvPr id="8" name="Rectangle 7"/>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9" name="Rectangle 8"/>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27</a:t>
            </a:fld>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457200" y="1798637"/>
            <a:ext cx="8686800" cy="4525963"/>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err="1" smtClean="0">
                <a:ln>
                  <a:noFill/>
                </a:ln>
                <a:solidFill>
                  <a:schemeClr val="tx1"/>
                </a:solidFill>
                <a:effectLst/>
                <a:uLnTx/>
                <a:uFillTx/>
                <a:latin typeface="Tahoma" pitchFamily="-112" charset="0"/>
                <a:ea typeface="+mn-ea"/>
                <a:cs typeface="+mn-cs"/>
              </a:rPr>
              <a:t>Mintzberg’s</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Modes of Strategic Decision</a:t>
            </a:r>
            <a:r>
              <a:rPr kumimoji="0" lang="en-US" sz="3200" b="0" i="0" u="none" strike="noStrike" kern="1200" cap="none" spc="0" normalizeH="0" noProof="0" dirty="0" smtClean="0">
                <a:ln>
                  <a:noFill/>
                </a:ln>
                <a:solidFill>
                  <a:schemeClr val="tx1"/>
                </a:solidFill>
                <a:effectLst/>
                <a:uLnTx/>
                <a:uFillTx/>
                <a:latin typeface="Tahoma" pitchFamily="-112" charset="0"/>
                <a:ea typeface="+mn-ea"/>
                <a:cs typeface="+mn-cs"/>
              </a:rPr>
              <a:t> </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Making</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Entrepreneurial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Adaptive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Planning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Logical </a:t>
            </a:r>
            <a:r>
              <a:rPr kumimoji="0" lang="en-US" sz="2800" b="0" i="0" u="none" strike="noStrike" kern="1200" cap="none" spc="0" normalizeH="0" baseline="0" noProof="0" dirty="0" err="1" smtClean="0">
                <a:ln>
                  <a:noFill/>
                </a:ln>
                <a:solidFill>
                  <a:schemeClr val="tx1"/>
                </a:solidFill>
                <a:effectLst/>
                <a:uLnTx/>
                <a:uFillTx/>
                <a:latin typeface="Tahoma" pitchFamily="-112" charset="0"/>
                <a:ea typeface="+mn-ea"/>
                <a:cs typeface="+mn-cs"/>
              </a:rPr>
              <a:t>incrementalism</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(Quinn)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pic>
        <p:nvPicPr>
          <p:cNvPr id="4" name="Picture 4"/>
          <p:cNvPicPr>
            <a:picLocks noGrp="1" noChangeAspect="1" noChangeArrowheads="1"/>
          </p:cNvPicPr>
          <p:nvPr>
            <p:ph idx="4294967295"/>
          </p:nvPr>
        </p:nvPicPr>
        <p:blipFill>
          <a:blip r:embed="rId3"/>
          <a:srcRect/>
          <a:stretch>
            <a:fillRect/>
          </a:stretch>
        </p:blipFill>
        <p:spPr>
          <a:xfrm>
            <a:off x="0" y="685800"/>
            <a:ext cx="9144000" cy="609600"/>
          </a:xfrm>
          <a:noFill/>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28</a:t>
            </a:fld>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4"/>
          <p:cNvPicPr>
            <a:picLocks noGrp="1" noChangeAspect="1" noChangeArrowheads="1"/>
          </p:cNvPicPr>
          <p:nvPr>
            <p:ph idx="4294967295"/>
          </p:nvPr>
        </p:nvPicPr>
        <p:blipFill>
          <a:blip r:embed="rId3"/>
          <a:srcRect/>
          <a:stretch>
            <a:fillRect/>
          </a:stretch>
        </p:blipFill>
        <p:spPr>
          <a:xfrm>
            <a:off x="0" y="685800"/>
            <a:ext cx="9144000" cy="609600"/>
          </a:xfrm>
          <a:noFill/>
        </p:spPr>
      </p:pic>
      <p:sp>
        <p:nvSpPr>
          <p:cNvPr id="4" name="Rectangle 5"/>
          <p:cNvSpPr>
            <a:spLocks noGrp="1" noChangeArrowheads="1"/>
          </p:cNvSpPr>
          <p:nvPr>
            <p:ph type="title"/>
          </p:nvPr>
        </p:nvSpPr>
        <p:spPr>
          <a:xfrm>
            <a:off x="838200" y="1676400"/>
            <a:ext cx="8229600" cy="457200"/>
          </a:xfrm>
        </p:spPr>
        <p:txBody>
          <a:bodyPr>
            <a:normAutofit fontScale="90000"/>
          </a:bodyPr>
          <a:lstStyle/>
          <a:p>
            <a:pPr eaLnBrk="1" hangingPunct="1"/>
            <a:r>
              <a:rPr lang="en-US" sz="2800" dirty="0" smtClean="0">
                <a:latin typeface="Tahoma" pitchFamily="-112" charset="0"/>
              </a:rPr>
              <a:t>Strategic Decision Making Process:</a:t>
            </a:r>
          </a:p>
        </p:txBody>
      </p:sp>
      <p:sp>
        <p:nvSpPr>
          <p:cNvPr id="6" name="Rectangle 2"/>
          <p:cNvSpPr txBox="1">
            <a:spLocks noChangeArrowheads="1"/>
          </p:cNvSpPr>
          <p:nvPr/>
        </p:nvSpPr>
        <p:spPr>
          <a:xfrm>
            <a:off x="914400" y="2286000"/>
            <a:ext cx="4038600" cy="3657600"/>
          </a:xfrm>
          <a:prstGeom prst="rect">
            <a:avLst/>
          </a:prstGeom>
        </p:spPr>
        <p:txBody>
          <a:bodyPr vert="horz" lIns="91440" tIns="45720" rIns="91440" bIns="45720" rtlCol="0">
            <a:normAutofit/>
          </a:bodyPr>
          <a:lstStyle/>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Evaluate current performance results</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Review corporate governance</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Scan and assess the external environment</a:t>
            </a:r>
          </a:p>
          <a:p>
            <a:pPr marL="533400" marR="0" lvl="0" indent="-533400" algn="l" defTabSz="914400" rtl="0" eaLnBrk="1" fontAlgn="auto" latinLnBrk="0" hangingPunct="1">
              <a:lnSpc>
                <a:spcPct val="100000"/>
              </a:lnSpc>
              <a:spcBef>
                <a:spcPct val="20000"/>
              </a:spcBef>
              <a:spcAft>
                <a:spcPts val="0"/>
              </a:spcAft>
              <a:buClrTx/>
              <a:buSzTx/>
              <a:buFontTx/>
              <a:buAutoNum type="arabicPeriod"/>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Scan and assess the internal corporate environment</a:t>
            </a:r>
          </a:p>
        </p:txBody>
      </p:sp>
      <p:sp>
        <p:nvSpPr>
          <p:cNvPr id="7" name="Rectangle 6"/>
          <p:cNvSpPr txBox="1">
            <a:spLocks noChangeArrowheads="1"/>
          </p:cNvSpPr>
          <p:nvPr/>
        </p:nvSpPr>
        <p:spPr>
          <a:xfrm>
            <a:off x="5105400" y="2286000"/>
            <a:ext cx="4038600" cy="3810000"/>
          </a:xfrm>
          <a:prstGeom prst="rect">
            <a:avLst/>
          </a:prstGeom>
        </p:spPr>
        <p:txBody>
          <a:bodyPr/>
          <a:lstStyle/>
          <a:p>
            <a:pPr marL="533400" marR="0" lvl="0" indent="-533400" algn="l" defTabSz="914400" rtl="0" eaLnBrk="1" fontAlgn="auto" latinLnBrk="0" hangingPunct="1">
              <a:lnSpc>
                <a:spcPct val="100000"/>
              </a:lnSpc>
              <a:spcBef>
                <a:spcPct val="20000"/>
              </a:spcBef>
              <a:spcAft>
                <a:spcPts val="0"/>
              </a:spcAft>
              <a:buClrTx/>
              <a:buSzTx/>
              <a:buFontTx/>
              <a:buAutoNum type="arabicPeriod" startAt="5"/>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Analyze strategic (SWOT) factors</a:t>
            </a:r>
          </a:p>
          <a:p>
            <a:pPr marL="533400" marR="0" lvl="0" indent="-533400" algn="l" defTabSz="914400" rtl="0" eaLnBrk="1" fontAlgn="auto" latinLnBrk="0" hangingPunct="1">
              <a:lnSpc>
                <a:spcPct val="100000"/>
              </a:lnSpc>
              <a:spcBef>
                <a:spcPct val="20000"/>
              </a:spcBef>
              <a:spcAft>
                <a:spcPts val="0"/>
              </a:spcAft>
              <a:buClrTx/>
              <a:buSzTx/>
              <a:buFontTx/>
              <a:buAutoNum type="arabicPeriod" startAt="5"/>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Generate, evaluate and select the best alternative strategy</a:t>
            </a:r>
          </a:p>
          <a:p>
            <a:pPr marL="533400" marR="0" lvl="0" indent="-533400" algn="l" defTabSz="914400" rtl="0" eaLnBrk="1" fontAlgn="auto" latinLnBrk="0" hangingPunct="1">
              <a:lnSpc>
                <a:spcPct val="100000"/>
              </a:lnSpc>
              <a:spcBef>
                <a:spcPct val="20000"/>
              </a:spcBef>
              <a:spcAft>
                <a:spcPts val="0"/>
              </a:spcAft>
              <a:buClrTx/>
              <a:buSzTx/>
              <a:buFontTx/>
              <a:buAutoNum type="arabicPeriod" startAt="5"/>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Implement selected strategies</a:t>
            </a:r>
          </a:p>
          <a:p>
            <a:pPr marL="533400" marR="0" lvl="0" indent="-533400" algn="l" defTabSz="914400" rtl="0" eaLnBrk="1" fontAlgn="auto" latinLnBrk="0" hangingPunct="1">
              <a:lnSpc>
                <a:spcPct val="100000"/>
              </a:lnSpc>
              <a:spcBef>
                <a:spcPct val="20000"/>
              </a:spcBef>
              <a:spcAft>
                <a:spcPts val="0"/>
              </a:spcAft>
              <a:buClrTx/>
              <a:buSzTx/>
              <a:buFontTx/>
              <a:buAutoNum type="arabicPeriod" startAt="5"/>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Evaluate implemented strategies</a:t>
            </a:r>
          </a:p>
          <a:p>
            <a:pPr marL="533400" marR="0" lvl="0" indent="-5334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9" name="Rectangle 8"/>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29</a:t>
            </a:fld>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990600" y="1722437"/>
            <a:ext cx="81534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Phases of Strategic Management: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Phase 1: </a:t>
            </a:r>
            <a:r>
              <a:rPr kumimoji="0" lang="en-US" sz="2800" b="0" i="0" u="none" strike="noStrike" kern="1200" cap="none" spc="0" normalizeH="0" baseline="0" noProof="0" dirty="0" err="1" smtClean="0">
                <a:ln>
                  <a:noFill/>
                </a:ln>
                <a:solidFill>
                  <a:schemeClr val="tx1"/>
                </a:solidFill>
                <a:effectLst/>
                <a:uLnTx/>
                <a:uFillTx/>
                <a:latin typeface="Tahoma" pitchFamily="-112" charset="0"/>
                <a:ea typeface="+mn-ea"/>
                <a:cs typeface="+mn-cs"/>
              </a:rPr>
              <a:t>asic</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financial planning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Phase 2: Forecast-based planning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Phase 3: Externally oriented strategic planning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Phase 4: Strategic management</a:t>
            </a:r>
          </a:p>
        </p:txBody>
      </p:sp>
      <p:sp>
        <p:nvSpPr>
          <p:cNvPr id="6" name="Rectangle 5"/>
          <p:cNvSpPr/>
          <p:nvPr/>
        </p:nvSpPr>
        <p:spPr>
          <a:xfrm>
            <a:off x="4421157" y="3244334"/>
            <a:ext cx="301686" cy="369332"/>
          </a:xfrm>
          <a:prstGeom prst="rect">
            <a:avLst/>
          </a:prstGeom>
        </p:spPr>
        <p:txBody>
          <a:bodyPr wrap="none">
            <a:spAutoFit/>
          </a:bodyPr>
          <a:lstStyle/>
          <a:p>
            <a:r>
              <a:rPr lang="en-US" dirty="0" smtClean="0"/>
              <a:t>1</a:t>
            </a:r>
            <a:endParaRPr lang="en-US" dirty="0"/>
          </a:p>
        </p:txBody>
      </p:sp>
      <p:sp>
        <p:nvSpPr>
          <p:cNvPr id="7" name="Rectangle 6"/>
          <p:cNvSpPr/>
          <p:nvPr/>
        </p:nvSpPr>
        <p:spPr>
          <a:xfrm>
            <a:off x="4421157" y="3244334"/>
            <a:ext cx="301686" cy="369332"/>
          </a:xfrm>
          <a:prstGeom prst="rect">
            <a:avLst/>
          </a:prstGeom>
        </p:spPr>
        <p:txBody>
          <a:bodyPr wrap="none">
            <a:spAutoFit/>
          </a:bodyPr>
          <a:lstStyle/>
          <a:p>
            <a:r>
              <a:rPr lang="en-US" dirty="0" smtClean="0"/>
              <a:t>1</a:t>
            </a:r>
            <a:endParaRPr lang="en-US" dirty="0"/>
          </a:p>
        </p:txBody>
      </p:sp>
      <p:sp>
        <p:nvSpPr>
          <p:cNvPr id="8" name="Rectangle 7"/>
          <p:cNvSpPr/>
          <p:nvPr/>
        </p:nvSpPr>
        <p:spPr>
          <a:xfrm>
            <a:off x="4421157" y="3244334"/>
            <a:ext cx="301686" cy="369332"/>
          </a:xfrm>
          <a:prstGeom prst="rect">
            <a:avLst/>
          </a:prstGeom>
        </p:spPr>
        <p:txBody>
          <a:bodyPr wrap="none">
            <a:spAutoFit/>
          </a:bodyPr>
          <a:lstStyle/>
          <a:p>
            <a:r>
              <a:rPr lang="en-US" dirty="0" smtClean="0"/>
              <a:t>1</a:t>
            </a:r>
            <a:endParaRPr lang="en-US" dirty="0"/>
          </a:p>
        </p:txBody>
      </p:sp>
      <p:sp>
        <p:nvSpPr>
          <p:cNvPr id="9" name="Slide Number Placeholder 6"/>
          <p:cNvSpPr>
            <a:spLocks noGrp="1"/>
          </p:cNvSpPr>
          <p:nvPr>
            <p:ph type="sldNum" sz="quarter" idx="12"/>
          </p:nvPr>
        </p:nvSpPr>
        <p:spPr>
          <a:xfrm>
            <a:off x="6553200" y="6172200"/>
            <a:ext cx="2590800" cy="476250"/>
          </a:xfrm>
          <a:noFill/>
        </p:spPr>
        <p:txBody>
          <a:bodyPr/>
          <a:lstStyle/>
          <a:p>
            <a:endParaRPr lang="en-US" dirty="0"/>
          </a:p>
          <a:p>
            <a:r>
              <a:rPr lang="en-US" dirty="0"/>
              <a:t>1-</a:t>
            </a:r>
            <a:fld id="{49B1EB79-5E00-4A11-8073-E427701568D3}" type="slidenum">
              <a:rPr lang="en-US"/>
              <a:pPr/>
              <a:t>3</a:t>
            </a:fld>
            <a:endParaRPr lang="en-US" dirty="0"/>
          </a:p>
        </p:txBody>
      </p:sp>
      <p:sp>
        <p:nvSpPr>
          <p:cNvPr id="10" name="Rectangle 9"/>
          <p:cNvSpPr/>
          <p:nvPr/>
        </p:nvSpPr>
        <p:spPr>
          <a:xfrm>
            <a:off x="0" y="6400800"/>
            <a:ext cx="2009653" cy="304800"/>
          </a:xfrm>
          <a:prstGeom prst="rect">
            <a:avLst/>
          </a:prstGeom>
        </p:spPr>
        <p:txBody>
          <a:bodyPr wrap="squar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4"/>
          <p:cNvPicPr>
            <a:picLocks noGrp="1" noChangeAspect="1" noChangeArrowheads="1"/>
          </p:cNvPicPr>
          <p:nvPr>
            <p:ph idx="4294967295"/>
          </p:nvPr>
        </p:nvPicPr>
        <p:blipFill>
          <a:blip r:embed="rId3"/>
          <a:srcRect/>
          <a:stretch>
            <a:fillRect/>
          </a:stretch>
        </p:blipFill>
        <p:spPr>
          <a:xfrm>
            <a:off x="0" y="685800"/>
            <a:ext cx="9144000" cy="609600"/>
          </a:xfrm>
          <a:noFill/>
        </p:spPr>
      </p:pic>
      <p:pic>
        <p:nvPicPr>
          <p:cNvPr id="4" name="Picture 9"/>
          <p:cNvPicPr>
            <a:picLocks noChangeAspect="1" noChangeArrowheads="1"/>
          </p:cNvPicPr>
          <p:nvPr/>
        </p:nvPicPr>
        <p:blipFill>
          <a:blip r:embed="rId4"/>
          <a:srcRect/>
          <a:stretch>
            <a:fillRect/>
          </a:stretch>
        </p:blipFill>
        <p:spPr bwMode="auto">
          <a:xfrm>
            <a:off x="914400" y="1524000"/>
            <a:ext cx="7391400" cy="4786313"/>
          </a:xfrm>
          <a:prstGeom prst="rect">
            <a:avLst/>
          </a:prstGeom>
          <a:noFill/>
          <a:ln w="9525">
            <a:noFill/>
            <a:miter lim="800000"/>
            <a:headEnd/>
            <a:tailEnd/>
          </a:ln>
        </p:spPr>
      </p:pic>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30</a:t>
            </a:fld>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152400"/>
            <a:ext cx="9144000" cy="6858000"/>
          </a:xfrm>
          <a:prstGeom prst="rect">
            <a:avLst/>
          </a:prstGeom>
        </p:spPr>
      </p:pic>
      <p:pic>
        <p:nvPicPr>
          <p:cNvPr id="3" name="Picture 5"/>
          <p:cNvPicPr>
            <a:picLocks noGrp="1" noChangeAspect="1" noChangeArrowheads="1"/>
          </p:cNvPicPr>
          <p:nvPr>
            <p:ph/>
          </p:nvPr>
        </p:nvPicPr>
        <p:blipFill>
          <a:blip r:embed="rId3"/>
          <a:srcRect/>
          <a:stretch>
            <a:fillRect/>
          </a:stretch>
        </p:blipFill>
        <p:spPr>
          <a:xfrm>
            <a:off x="990600" y="1782762"/>
            <a:ext cx="7315200" cy="4541838"/>
          </a:xfrm>
          <a:noFill/>
        </p:spPr>
      </p:pic>
      <p:pic>
        <p:nvPicPr>
          <p:cNvPr id="4" name="Picture 4"/>
          <p:cNvPicPr>
            <a:picLocks noGrp="1" noChangeAspect="1" noChangeArrowheads="1"/>
          </p:cNvPicPr>
          <p:nvPr>
            <p:ph idx="4294967295"/>
          </p:nvPr>
        </p:nvPicPr>
        <p:blipFill>
          <a:blip r:embed="rId4"/>
          <a:srcRect/>
          <a:stretch>
            <a:fillRect/>
          </a:stretch>
        </p:blipFill>
        <p:spPr>
          <a:xfrm>
            <a:off x="0" y="685800"/>
            <a:ext cx="9144000" cy="609600"/>
          </a:xfrm>
          <a:noFill/>
        </p:spPr>
      </p:pic>
      <p:sp>
        <p:nvSpPr>
          <p:cNvPr id="6" name="Rectangle 5"/>
          <p:cNvSpPr/>
          <p:nvPr/>
        </p:nvSpPr>
        <p:spPr>
          <a:xfrm>
            <a:off x="0" y="64008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172200"/>
            <a:ext cx="606256" cy="369332"/>
          </a:xfrm>
          <a:prstGeom prst="rect">
            <a:avLst/>
          </a:prstGeom>
        </p:spPr>
        <p:txBody>
          <a:bodyPr wrap="none">
            <a:spAutoFit/>
          </a:bodyPr>
          <a:lstStyle/>
          <a:p>
            <a:r>
              <a:rPr lang="en-US" dirty="0" smtClean="0"/>
              <a:t>1-</a:t>
            </a:r>
            <a:fld id="{49B1EB79-5E00-4A11-8073-E427701568D3}" type="slidenum">
              <a:rPr lang="en-US" smtClean="0"/>
              <a:pPr/>
              <a:t>31</a:t>
            </a:fld>
            <a:endParaRPr lang="en-US"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5"/>
          <p:cNvPicPr>
            <a:picLocks noGrp="1" noChangeAspect="1" noChangeArrowheads="1"/>
          </p:cNvPicPr>
          <p:nvPr>
            <p:ph sz="half" idx="1"/>
          </p:nvPr>
        </p:nvPicPr>
        <p:blipFill>
          <a:blip r:embed="rId3"/>
          <a:srcRect/>
          <a:stretch>
            <a:fillRect/>
          </a:stretch>
        </p:blipFill>
        <p:spPr>
          <a:xfrm>
            <a:off x="0" y="685800"/>
            <a:ext cx="9144000" cy="609599"/>
          </a:xfrm>
          <a:noFill/>
        </p:spPr>
      </p:pic>
      <p:sp>
        <p:nvSpPr>
          <p:cNvPr id="4" name="Text Box 11"/>
          <p:cNvSpPr txBox="1">
            <a:spLocks noChangeArrowheads="1"/>
          </p:cNvSpPr>
          <p:nvPr/>
        </p:nvSpPr>
        <p:spPr bwMode="auto">
          <a:xfrm>
            <a:off x="990600" y="2590800"/>
            <a:ext cx="8001000" cy="1877437"/>
          </a:xfrm>
          <a:prstGeom prst="rect">
            <a:avLst/>
          </a:prstGeom>
          <a:noFill/>
          <a:ln w="9525">
            <a:noFill/>
            <a:miter lim="800000"/>
            <a:headEnd/>
            <a:tailEnd/>
          </a:ln>
        </p:spPr>
        <p:txBody>
          <a:bodyPr wrap="square">
            <a:spAutoFit/>
          </a:bodyPr>
          <a:lstStyle/>
          <a:p>
            <a:r>
              <a:rPr lang="en-US" sz="3200" u="sng" dirty="0">
                <a:latin typeface="Tahoma" pitchFamily="-112" charset="0"/>
              </a:rPr>
              <a:t>Strategic audit</a:t>
            </a:r>
            <a:r>
              <a:rPr lang="en-US" sz="2800" dirty="0">
                <a:latin typeface="Tahoma" pitchFamily="-112" charset="0"/>
              </a:rPr>
              <a:t> provides a checklist of questions, by area or issue, that enables a systematic analysis to be made of various corporate functions and activities</a:t>
            </a:r>
          </a:p>
        </p:txBody>
      </p:sp>
      <p:sp>
        <p:nvSpPr>
          <p:cNvPr id="6" name="Rectangle 5"/>
          <p:cNvSpPr/>
          <p:nvPr/>
        </p:nvSpPr>
        <p:spPr>
          <a:xfrm>
            <a:off x="0" y="6400800"/>
            <a:ext cx="1750544" cy="276999"/>
          </a:xfrm>
          <a:prstGeom prst="rect">
            <a:avLst/>
          </a:prstGeom>
        </p:spPr>
        <p:txBody>
          <a:bodyPr wrap="none">
            <a:spAutoFit/>
          </a:bodyPr>
          <a:lstStyle/>
          <a:p>
            <a:r>
              <a:rPr lang="en-US" sz="1200" dirty="0" smtClean="0"/>
              <a:t>Prentice Hall, Inc. </a:t>
            </a:r>
            <a:r>
              <a:rPr lang="en-US" sz="1200" dirty="0" smtClean="0">
                <a:cs typeface="Arial" charset="0"/>
              </a:rPr>
              <a:t>©</a:t>
            </a:r>
            <a:r>
              <a:rPr lang="en-US" sz="1200" dirty="0" smtClean="0"/>
              <a:t>2012</a:t>
            </a:r>
            <a:endParaRPr lang="en-US" sz="1200"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3"/>
          <p:cNvPicPr>
            <a:picLocks noGrp="1" noChangeAspect="1" noChangeArrowheads="1"/>
          </p:cNvPicPr>
          <p:nvPr>
            <p:ph sz="half" idx="4294967295"/>
          </p:nvPr>
        </p:nvPicPr>
        <p:blipFill>
          <a:blip r:embed="rId3"/>
          <a:srcRect/>
          <a:stretch>
            <a:fillRect/>
          </a:stretch>
        </p:blipFill>
        <p:spPr>
          <a:xfrm>
            <a:off x="990600" y="1677988"/>
            <a:ext cx="7620000" cy="4646612"/>
          </a:xfrm>
          <a:prstGeom prst="rect">
            <a:avLst/>
          </a:prstGeom>
          <a:noFill/>
        </p:spPr>
      </p:pic>
      <p:pic>
        <p:nvPicPr>
          <p:cNvPr id="4" name="Picture 5"/>
          <p:cNvPicPr>
            <a:picLocks noGrp="1" noChangeAspect="1" noChangeArrowheads="1"/>
          </p:cNvPicPr>
          <p:nvPr>
            <p:ph sz="half" idx="1"/>
          </p:nvPr>
        </p:nvPicPr>
        <p:blipFill>
          <a:blip r:embed="rId4"/>
          <a:srcRect/>
          <a:stretch>
            <a:fillRect/>
          </a:stretch>
        </p:blipFill>
        <p:spPr>
          <a:xfrm>
            <a:off x="0" y="685800"/>
            <a:ext cx="9144000" cy="609599"/>
          </a:xfrm>
          <a:noFill/>
        </p:spPr>
      </p:pic>
      <p:sp>
        <p:nvSpPr>
          <p:cNvPr id="6" name="Rectangle 5"/>
          <p:cNvSpPr/>
          <p:nvPr/>
        </p:nvSpPr>
        <p:spPr>
          <a:xfrm>
            <a:off x="0" y="64008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33</a:t>
            </a:fld>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9" name="Picture 10"/>
          <p:cNvPicPr>
            <a:picLocks noGrp="1" noChangeAspect="1" noChangeArrowheads="1"/>
          </p:cNvPicPr>
          <p:nvPr>
            <p:ph/>
          </p:nvPr>
        </p:nvPicPr>
        <p:blipFill>
          <a:blip r:embed="rId3"/>
          <a:srcRect/>
          <a:stretch>
            <a:fillRect/>
          </a:stretch>
        </p:blipFill>
        <p:spPr>
          <a:xfrm>
            <a:off x="0" y="685800"/>
            <a:ext cx="9144000" cy="762000"/>
          </a:xfrm>
          <a:noFill/>
        </p:spPr>
      </p:pic>
      <p:sp>
        <p:nvSpPr>
          <p:cNvPr id="11" name="Text Box 8"/>
          <p:cNvSpPr txBox="1">
            <a:spLocks noChangeArrowheads="1"/>
          </p:cNvSpPr>
          <p:nvPr/>
        </p:nvSpPr>
        <p:spPr bwMode="auto">
          <a:xfrm>
            <a:off x="537157" y="1447800"/>
            <a:ext cx="8606843" cy="4524315"/>
          </a:xfrm>
          <a:prstGeom prst="rect">
            <a:avLst/>
          </a:prstGeom>
          <a:noFill/>
          <a:ln w="9525">
            <a:noFill/>
            <a:miter lim="800000"/>
            <a:headEnd/>
            <a:tailEnd/>
          </a:ln>
        </p:spPr>
        <p:txBody>
          <a:bodyPr wrap="none">
            <a:spAutoFit/>
          </a:bodyPr>
          <a:lstStyle/>
          <a:p>
            <a:pPr marL="342900" indent="-342900">
              <a:buFontTx/>
              <a:buAutoNum type="arabicPeriod"/>
            </a:pPr>
            <a:r>
              <a:rPr lang="en-US" sz="2400" dirty="0">
                <a:latin typeface="Tahoma" pitchFamily="-112" charset="0"/>
              </a:rPr>
              <a:t>Why has strategic management become so important </a:t>
            </a:r>
          </a:p>
          <a:p>
            <a:pPr marL="342900" indent="-342900"/>
            <a:r>
              <a:rPr lang="en-US" sz="2400" dirty="0">
                <a:latin typeface="Tahoma" pitchFamily="-112" charset="0"/>
              </a:rPr>
              <a:t>    to today’s corporations?</a:t>
            </a:r>
          </a:p>
          <a:p>
            <a:pPr marL="342900" indent="-342900">
              <a:buFontTx/>
              <a:buAutoNum type="arabicPeriod" startAt="2"/>
            </a:pPr>
            <a:r>
              <a:rPr lang="en-US" sz="2400" dirty="0">
                <a:latin typeface="Tahoma" pitchFamily="-112" charset="0"/>
              </a:rPr>
              <a:t>How does strategic management typically evolve </a:t>
            </a:r>
          </a:p>
          <a:p>
            <a:pPr marL="342900" indent="-342900"/>
            <a:r>
              <a:rPr lang="en-US" sz="2400" dirty="0">
                <a:latin typeface="Tahoma" pitchFamily="-112" charset="0"/>
              </a:rPr>
              <a:t>    in a corporation?</a:t>
            </a:r>
          </a:p>
          <a:p>
            <a:pPr marL="342900" indent="-342900">
              <a:buFontTx/>
              <a:buAutoNum type="arabicPeriod" startAt="3"/>
            </a:pPr>
            <a:r>
              <a:rPr lang="en-US" sz="2400" dirty="0">
                <a:latin typeface="Tahoma" pitchFamily="-112" charset="0"/>
              </a:rPr>
              <a:t>What is a learning organization? Is this approach to </a:t>
            </a:r>
          </a:p>
          <a:p>
            <a:pPr marL="342900" indent="-342900"/>
            <a:r>
              <a:rPr lang="en-US" sz="2400" dirty="0">
                <a:latin typeface="Tahoma" pitchFamily="-112" charset="0"/>
              </a:rPr>
              <a:t>    strategic management better than the more traditional</a:t>
            </a:r>
          </a:p>
          <a:p>
            <a:pPr marL="342900" indent="-342900"/>
            <a:r>
              <a:rPr lang="en-US" sz="2400" dirty="0">
                <a:latin typeface="Tahoma" pitchFamily="-112" charset="0"/>
              </a:rPr>
              <a:t>    top-down approach in which strategic planning is primarily </a:t>
            </a:r>
          </a:p>
          <a:p>
            <a:pPr marL="342900" indent="-342900"/>
            <a:r>
              <a:rPr lang="en-US" sz="2400" dirty="0">
                <a:latin typeface="Tahoma" pitchFamily="-112" charset="0"/>
              </a:rPr>
              <a:t>    done by top management?</a:t>
            </a:r>
          </a:p>
          <a:p>
            <a:pPr marL="342900" indent="-342900">
              <a:buFontTx/>
              <a:buAutoNum type="arabicPeriod" startAt="4"/>
            </a:pPr>
            <a:r>
              <a:rPr lang="en-US" sz="2400" dirty="0">
                <a:latin typeface="Tahoma" pitchFamily="-112" charset="0"/>
              </a:rPr>
              <a:t>Why are strategic decisions different from other kinds</a:t>
            </a:r>
          </a:p>
          <a:p>
            <a:pPr marL="342900" indent="-342900"/>
            <a:r>
              <a:rPr lang="en-US" sz="2400" dirty="0">
                <a:latin typeface="Tahoma" pitchFamily="-112" charset="0"/>
              </a:rPr>
              <a:t>    of decisions?</a:t>
            </a:r>
          </a:p>
          <a:p>
            <a:pPr marL="342900" indent="-342900">
              <a:buFontTx/>
              <a:buAutoNum type="arabicPeriod" startAt="5"/>
            </a:pPr>
            <a:r>
              <a:rPr lang="en-US" sz="2400" dirty="0">
                <a:latin typeface="Tahoma" pitchFamily="-112" charset="0"/>
              </a:rPr>
              <a:t>When is the planning mode of strategic decision making </a:t>
            </a:r>
          </a:p>
          <a:p>
            <a:pPr marL="342900" indent="-342900"/>
            <a:r>
              <a:rPr lang="en-US" sz="2400" dirty="0">
                <a:latin typeface="Tahoma" pitchFamily="-112" charset="0"/>
              </a:rPr>
              <a:t>   superior to the entrepreneurial and adaptive modes?</a:t>
            </a:r>
          </a:p>
        </p:txBody>
      </p:sp>
      <p:sp>
        <p:nvSpPr>
          <p:cNvPr id="6" name="Rectangle 5"/>
          <p:cNvSpPr/>
          <p:nvPr/>
        </p:nvSpPr>
        <p:spPr>
          <a:xfrm>
            <a:off x="0" y="64008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34</a:t>
            </a:fld>
            <a:endParaRPr lang="en-US" dirty="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2"/>
          <p:cNvSpPr>
            <a:spLocks noGrp="1" noChangeArrowheads="1"/>
          </p:cNvSpPr>
          <p:nvPr>
            <p:ph type="title"/>
          </p:nvPr>
        </p:nvSpPr>
        <p:spPr>
          <a:xfrm>
            <a:off x="457200" y="539750"/>
            <a:ext cx="8229600" cy="1143000"/>
          </a:xfrm>
        </p:spPr>
        <p:txBody>
          <a:bodyPr/>
          <a:lstStyle/>
          <a:p>
            <a:pPr eaLnBrk="1" hangingPunct="1"/>
            <a:r>
              <a:rPr lang="en-US" sz="2400" dirty="0" smtClean="0"/>
              <a:t>PowerPoint created by:</a:t>
            </a:r>
          </a:p>
        </p:txBody>
      </p:sp>
      <p:sp>
        <p:nvSpPr>
          <p:cNvPr id="8" name="Rectangle 3"/>
          <p:cNvSpPr txBox="1">
            <a:spLocks noChangeArrowheads="1"/>
          </p:cNvSpPr>
          <p:nvPr/>
        </p:nvSpPr>
        <p:spPr>
          <a:xfrm>
            <a:off x="1066800" y="1712912"/>
            <a:ext cx="7162800" cy="445928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Ronald Heimler</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b="1" i="0" u="none" strike="noStrike" kern="1200" cap="none" spc="0" normalizeH="0" baseline="0" noProof="0" smtClean="0">
              <a:ln>
                <a:noFill/>
              </a:ln>
              <a:solidFill>
                <a:srgbClr val="663300"/>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Dowling College- MBA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Georgetown University- BS Business Administration</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Adjunct Professor- LIM College,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Adjunct Professor- Long Island University, NY</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Lecturer- California State Polytechnic University, Pomona, CA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smtClean="0">
                <a:ln>
                  <a:noFill/>
                </a:ln>
                <a:solidFill>
                  <a:schemeClr val="tx1"/>
                </a:solidFill>
                <a:effectLst/>
                <a:uLnTx/>
                <a:uFillTx/>
                <a:latin typeface="+mn-lt"/>
                <a:ea typeface="+mn-ea"/>
                <a:cs typeface="+mn-cs"/>
              </a:rPr>
              <a:t>President- Walter Heimler, Inc.</a:t>
            </a:r>
          </a:p>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9" name="Rectangle 8"/>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35</a:t>
            </a:fld>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7" name="Rectangle 2"/>
          <p:cNvSpPr>
            <a:spLocks noGrp="1" noChangeArrowheads="1"/>
          </p:cNvSpPr>
          <p:nvPr>
            <p:ph type="title"/>
          </p:nvPr>
        </p:nvSpPr>
        <p:spPr>
          <a:xfrm>
            <a:off x="457200" y="539750"/>
            <a:ext cx="8229600" cy="1143000"/>
          </a:xfrm>
        </p:spPr>
        <p:txBody>
          <a:bodyPr/>
          <a:lstStyle/>
          <a:p>
            <a:pPr eaLnBrk="1" hangingPunct="1"/>
            <a:r>
              <a:rPr lang="en-US" sz="2400" dirty="0" smtClean="0"/>
              <a:t>PowerPoint created by:</a:t>
            </a:r>
          </a:p>
        </p:txBody>
      </p:sp>
      <p:sp>
        <p:nvSpPr>
          <p:cNvPr id="8" name="Rectangle 3"/>
          <p:cNvSpPr txBox="1">
            <a:spLocks noChangeArrowheads="1"/>
          </p:cNvSpPr>
          <p:nvPr/>
        </p:nvSpPr>
        <p:spPr>
          <a:xfrm>
            <a:off x="1066800" y="3505200"/>
            <a:ext cx="7162800" cy="2667000"/>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Tx/>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pic>
        <p:nvPicPr>
          <p:cNvPr id="9" name="Picture 2" descr="cid:3287383400_2177562"/>
          <p:cNvPicPr>
            <a:picLocks noChangeAspect="1" noChangeArrowheads="1"/>
          </p:cNvPicPr>
          <p:nvPr/>
        </p:nvPicPr>
        <p:blipFill>
          <a:blip r:embed="rId3" r:link="rId4"/>
          <a:srcRect/>
          <a:stretch>
            <a:fillRect/>
          </a:stretch>
        </p:blipFill>
        <p:spPr>
          <a:xfrm>
            <a:off x="762000" y="838200"/>
            <a:ext cx="7761288" cy="2401888"/>
          </a:xfrm>
          <a:prstGeom prst="rect">
            <a:avLst/>
          </a:prstGeom>
          <a:solidFill>
            <a:schemeClr val="hlink"/>
          </a:solidFill>
          <a:ln>
            <a:solidFill>
              <a:schemeClr val="bg1"/>
            </a:solidFill>
          </a:ln>
        </p:spPr>
      </p:pic>
      <p:sp>
        <p:nvSpPr>
          <p:cNvPr id="11" name="Rectangle 3"/>
          <p:cNvSpPr txBox="1">
            <a:spLocks noChangeArrowheads="1"/>
          </p:cNvSpPr>
          <p:nvPr/>
        </p:nvSpPr>
        <p:spPr>
          <a:xfrm>
            <a:off x="533400" y="3581400"/>
            <a:ext cx="8229600" cy="23622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342900" marR="0" lvl="0" indent="-342900" algn="l" defTabSz="914400" rtl="0" eaLnBrk="1" fontAlgn="auto" latinLnBrk="0" hangingPunct="1">
              <a:lnSpc>
                <a:spcPct val="80000"/>
              </a:lnSpc>
              <a:spcBef>
                <a:spcPct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Copyright ©2012 Pearson Education, Inc. publishing as Prentice Hall</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Rectangle 11"/>
          <p:cNvSpPr/>
          <p:nvPr/>
        </p:nvSpPr>
        <p:spPr>
          <a:xfrm>
            <a:off x="8537744" y="6324600"/>
            <a:ext cx="606256" cy="369332"/>
          </a:xfrm>
          <a:prstGeom prst="rect">
            <a:avLst/>
          </a:prstGeom>
        </p:spPr>
        <p:txBody>
          <a:bodyPr wrap="none">
            <a:spAutoFit/>
          </a:bodyPr>
          <a:lstStyle/>
          <a:p>
            <a:r>
              <a:rPr lang="en-US" dirty="0" smtClean="0"/>
              <a:t>1-</a:t>
            </a:r>
            <a:fld id="{49B1EB79-5E00-4A11-8073-E427701568D3}" type="slidenum">
              <a:rPr lang="en-US" smtClean="0"/>
              <a:pPr/>
              <a:t>36</a:t>
            </a:fld>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4" name="Rectangle 6"/>
          <p:cNvSpPr txBox="1">
            <a:spLocks noChangeArrowheads="1"/>
          </p:cNvSpPr>
          <p:nvPr/>
        </p:nvSpPr>
        <p:spPr>
          <a:xfrm>
            <a:off x="990600" y="1752600"/>
            <a:ext cx="7924800" cy="4495800"/>
          </a:xfrm>
          <a:prstGeom prst="rect">
            <a:avLst/>
          </a:prstGeom>
        </p:spPr>
        <p:txBody>
          <a:bodyPr/>
          <a:lstStyle/>
          <a:p>
            <a:pPr marL="342900" marR="0" lvl="0" indent="-34290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Benefits of Strategic Management: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Clearer sense of strategic vision for the firm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Sharper focus on what is strategically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Improved understanding of a rapidly changing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1"/>
            <a:ext cx="2009653" cy="304800"/>
          </a:xfrm>
          <a:prstGeom prst="rect">
            <a:avLst/>
          </a:prstGeom>
        </p:spPr>
        <p:txBody>
          <a:bodyPr wrap="squar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4</a:t>
            </a:fld>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838200" y="2667000"/>
            <a:ext cx="4038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Improved organizational performance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Achieves a match between the organization’s environment and its strategy, structure and processes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rPr>
              <a:t>Important in unstable environments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4" name="Rectangle 3"/>
          <p:cNvSpPr txBox="1">
            <a:spLocks noChangeArrowheads="1"/>
          </p:cNvSpPr>
          <p:nvPr/>
        </p:nvSpPr>
        <p:spPr>
          <a:xfrm>
            <a:off x="5029200" y="2667000"/>
            <a:ext cx="4038600" cy="3581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Strategic thinking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Tahoma" pitchFamily="-112" charset="0"/>
                <a:ea typeface="+mn-ea"/>
                <a:cs typeface="+mn-cs"/>
              </a:rPr>
              <a:t>Organizational learning</a:t>
            </a:r>
            <a:endParaRPr kumimoji="0" lang="en-US" sz="24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Text Box 6"/>
          <p:cNvSpPr txBox="1">
            <a:spLocks noChangeArrowheads="1"/>
          </p:cNvSpPr>
          <p:nvPr/>
        </p:nvSpPr>
        <p:spPr bwMode="auto">
          <a:xfrm>
            <a:off x="1524000" y="1676400"/>
            <a:ext cx="7216775" cy="519113"/>
          </a:xfrm>
          <a:prstGeom prst="rect">
            <a:avLst/>
          </a:prstGeom>
          <a:noFill/>
          <a:ln w="9525">
            <a:noFill/>
            <a:miter lim="800000"/>
            <a:headEnd/>
            <a:tailEnd/>
          </a:ln>
        </p:spPr>
        <p:txBody>
          <a:bodyPr wrap="none">
            <a:spAutoFit/>
          </a:bodyPr>
          <a:lstStyle/>
          <a:p>
            <a:r>
              <a:rPr lang="en-US" sz="2800" dirty="0">
                <a:latin typeface="Tahoma" pitchFamily="-112" charset="0"/>
              </a:rPr>
              <a:t>Additional Benefits of Strategic Management</a:t>
            </a:r>
            <a:r>
              <a:rPr lang="en-US" dirty="0"/>
              <a:t>:</a:t>
            </a:r>
          </a:p>
        </p:txBody>
      </p:sp>
      <p:pic>
        <p:nvPicPr>
          <p:cNvPr id="7" name="Picture 4"/>
          <p:cNvPicPr>
            <a:picLocks noGrp="1" noChangeAspect="1" noChangeArrowheads="1"/>
          </p:cNvPicPr>
          <p:nvPr>
            <p:ph sz="half" idx="4294967295"/>
          </p:nvPr>
        </p:nvPicPr>
        <p:blipFill>
          <a:blip r:embed="rId3"/>
          <a:srcRect/>
          <a:stretch>
            <a:fillRect/>
          </a:stretch>
        </p:blipFill>
        <p:spPr>
          <a:xfrm>
            <a:off x="0" y="685801"/>
            <a:ext cx="9144000" cy="609599"/>
          </a:xfrm>
          <a:prstGeom prst="rect">
            <a:avLst/>
          </a:prstGeom>
          <a:noFill/>
        </p:spPr>
      </p:pic>
      <p:sp>
        <p:nvSpPr>
          <p:cNvPr id="8" name="Rectangle 7"/>
          <p:cNvSpPr/>
          <p:nvPr/>
        </p:nvSpPr>
        <p:spPr>
          <a:xfrm>
            <a:off x="0" y="64008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9" name="Rectangle 8"/>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5</a:t>
            </a:fld>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a:noFill/>
        </p:spPr>
      </p:pic>
      <p:sp>
        <p:nvSpPr>
          <p:cNvPr id="6" name="Rectangle 2"/>
          <p:cNvSpPr txBox="1">
            <a:spLocks noChangeArrowheads="1"/>
          </p:cNvSpPr>
          <p:nvPr/>
        </p:nvSpPr>
        <p:spPr>
          <a:xfrm>
            <a:off x="838200" y="1722437"/>
            <a:ext cx="81534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Impact of Globalization: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600" b="0" i="0" u="sng" strike="noStrike" kern="1200" cap="none" spc="0" normalizeH="0" baseline="0" noProof="0" dirty="0" smtClean="0">
                <a:ln>
                  <a:noFill/>
                </a:ln>
                <a:solidFill>
                  <a:schemeClr val="tx1"/>
                </a:solidFill>
                <a:effectLst/>
                <a:uLnTx/>
                <a:uFillTx/>
                <a:latin typeface="Tahoma" pitchFamily="-112" charset="0"/>
                <a:ea typeface="+mn-ea"/>
                <a:cs typeface="+mn-cs"/>
              </a:rPr>
              <a:t>Globalization</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a:t>
            </a:r>
            <a:r>
              <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R="0" lvl="0" algn="l"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The integration and internationalization of markets and corporations</a:t>
            </a:r>
            <a:r>
              <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7" name="Rectangle 6"/>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8" name="Rectangle 7"/>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6</a:t>
            </a:fld>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a:noFill/>
        </p:spPr>
      </p:pic>
      <p:sp>
        <p:nvSpPr>
          <p:cNvPr id="4" name="Rectangle 2"/>
          <p:cNvSpPr txBox="1">
            <a:spLocks noChangeArrowheads="1"/>
          </p:cNvSpPr>
          <p:nvPr/>
        </p:nvSpPr>
        <p:spPr>
          <a:xfrm>
            <a:off x="914400" y="1798637"/>
            <a:ext cx="81534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Impact of Environmental Sustainability: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0" i="0" u="sng" strike="noStrike" kern="1200" cap="none" spc="0" normalizeH="0" baseline="0" noProof="0" dirty="0" smtClean="0">
                <a:ln>
                  <a:noFill/>
                </a:ln>
                <a:solidFill>
                  <a:schemeClr val="tx1"/>
                </a:solidFill>
                <a:effectLst/>
                <a:uLnTx/>
                <a:uFillTx/>
                <a:latin typeface="Tahoma" pitchFamily="-112" charset="0"/>
                <a:ea typeface="+mn-ea"/>
                <a:cs typeface="+mn-cs"/>
              </a:rPr>
              <a:t>Environmental Sustainability</a:t>
            </a:r>
            <a:r>
              <a:rPr kumimoji="0" lang="en-US" sz="3200" b="0" i="0" u="none" strike="noStrike" kern="1200" cap="none" spc="0" normalizeH="0" baseline="0" noProof="0" dirty="0" smtClean="0">
                <a:ln>
                  <a:noFill/>
                </a:ln>
                <a:solidFill>
                  <a:schemeClr val="tx1"/>
                </a:solidFill>
                <a:effectLst/>
                <a:uLnTx/>
                <a:uFillTx/>
                <a:latin typeface="Tahoma" pitchFamily="-112" charset="0"/>
                <a:ea typeface="+mn-ea"/>
                <a:cs typeface="+mn-cs"/>
              </a:rPr>
              <a:t>: </a:t>
            </a: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the use of business practices to reduce a company’s impact on the natural, physical environment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7</a:t>
            </a:fld>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a:noFill/>
        </p:spPr>
      </p:pic>
      <p:sp>
        <p:nvSpPr>
          <p:cNvPr id="4" name="Rectangle 2"/>
          <p:cNvSpPr txBox="1">
            <a:spLocks noChangeArrowheads="1"/>
          </p:cNvSpPr>
          <p:nvPr/>
        </p:nvSpPr>
        <p:spPr>
          <a:xfrm>
            <a:off x="990600" y="2590800"/>
            <a:ext cx="3886200" cy="35353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Regulatory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Supply chain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rPr>
              <a:t>Product and technology risk</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600" b="0" i="0" u="none" strike="noStrike" kern="1200" cap="none" spc="0" normalizeH="0" baseline="0" noProof="0" dirty="0" smtClean="0">
              <a:ln>
                <a:noFill/>
              </a:ln>
              <a:solidFill>
                <a:schemeClr val="tx1"/>
              </a:solidFill>
              <a:effectLst/>
              <a:uLnTx/>
              <a:uFillTx/>
              <a:latin typeface="Tahoma" pitchFamily="-112" charset="0"/>
              <a:ea typeface="+mn-ea"/>
              <a:cs typeface="+mn-cs"/>
            </a:endParaRPr>
          </a:p>
        </p:txBody>
      </p:sp>
      <p:sp>
        <p:nvSpPr>
          <p:cNvPr id="6" name="Rectangle 7"/>
          <p:cNvSpPr txBox="1">
            <a:spLocks noChangeArrowheads="1"/>
          </p:cNvSpPr>
          <p:nvPr/>
        </p:nvSpPr>
        <p:spPr>
          <a:xfrm>
            <a:off x="5257800" y="3429000"/>
            <a:ext cx="3886200" cy="1371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Litigation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Reputational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Tahoma" pitchFamily="-112" charset="0"/>
                <a:ea typeface="+mn-ea"/>
                <a:cs typeface="+mn-cs"/>
              </a:rPr>
              <a:t>Physical risk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Text Box 9"/>
          <p:cNvSpPr txBox="1">
            <a:spLocks noChangeArrowheads="1"/>
          </p:cNvSpPr>
          <p:nvPr/>
        </p:nvSpPr>
        <p:spPr bwMode="auto">
          <a:xfrm>
            <a:off x="2057400" y="2366963"/>
            <a:ext cx="5308184" cy="787908"/>
          </a:xfrm>
          <a:prstGeom prst="rect">
            <a:avLst/>
          </a:prstGeom>
          <a:noFill/>
          <a:ln w="9525">
            <a:noFill/>
            <a:miter lim="800000"/>
            <a:headEnd/>
            <a:tailEnd/>
          </a:ln>
        </p:spPr>
        <p:txBody>
          <a:bodyPr wrap="none">
            <a:spAutoFit/>
          </a:bodyPr>
          <a:lstStyle/>
          <a:p>
            <a:pPr>
              <a:lnSpc>
                <a:spcPct val="90000"/>
              </a:lnSpc>
              <a:spcBef>
                <a:spcPct val="20000"/>
              </a:spcBef>
            </a:pPr>
            <a:r>
              <a:rPr lang="en-US" sz="2800" dirty="0">
                <a:latin typeface="Tahoma" pitchFamily="-112" charset="0"/>
              </a:rPr>
              <a:t>Risks of Climate Change include</a:t>
            </a:r>
            <a:r>
              <a:rPr lang="en-US" sz="2000" dirty="0"/>
              <a:t>:</a:t>
            </a:r>
          </a:p>
          <a:p>
            <a:endParaRPr lang="en-US" sz="2000" dirty="0"/>
          </a:p>
        </p:txBody>
      </p:sp>
      <p:sp>
        <p:nvSpPr>
          <p:cNvPr id="8" name="Text Box 11"/>
          <p:cNvSpPr txBox="1">
            <a:spLocks noChangeArrowheads="1"/>
          </p:cNvSpPr>
          <p:nvPr/>
        </p:nvSpPr>
        <p:spPr bwMode="auto">
          <a:xfrm>
            <a:off x="1524000" y="1600200"/>
            <a:ext cx="7165359" cy="584775"/>
          </a:xfrm>
          <a:prstGeom prst="rect">
            <a:avLst/>
          </a:prstGeom>
          <a:noFill/>
          <a:ln w="9525">
            <a:noFill/>
            <a:miter lim="800000"/>
            <a:headEnd/>
            <a:tailEnd/>
          </a:ln>
        </p:spPr>
        <p:txBody>
          <a:bodyPr wrap="none">
            <a:spAutoFit/>
          </a:bodyPr>
          <a:lstStyle/>
          <a:p>
            <a:r>
              <a:rPr lang="en-US" sz="3200" dirty="0">
                <a:latin typeface="Tahoma" pitchFamily="-112" charset="0"/>
              </a:rPr>
              <a:t>Impact of Environmental Sustainability</a:t>
            </a:r>
          </a:p>
        </p:txBody>
      </p:sp>
      <p:sp>
        <p:nvSpPr>
          <p:cNvPr id="9" name="Rectangle 8"/>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10" name="Rectangle 9"/>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8</a:t>
            </a:fld>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TENT copy.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6"/>
          <p:cNvPicPr>
            <a:picLocks noGrp="1" noChangeAspect="1" noChangeArrowheads="1"/>
          </p:cNvPicPr>
          <p:nvPr>
            <p:ph sz="half" idx="4294967295"/>
          </p:nvPr>
        </p:nvPicPr>
        <p:blipFill>
          <a:blip r:embed="rId3"/>
          <a:srcRect/>
          <a:stretch>
            <a:fillRect/>
          </a:stretch>
        </p:blipFill>
        <p:spPr>
          <a:xfrm>
            <a:off x="0" y="685800"/>
            <a:ext cx="9144000" cy="609600"/>
          </a:xfrm>
          <a:prstGeom prst="rect">
            <a:avLst/>
          </a:prstGeom>
        </p:spPr>
      </p:pic>
      <p:sp>
        <p:nvSpPr>
          <p:cNvPr id="4" name="Rectangle 7"/>
          <p:cNvSpPr>
            <a:spLocks noChangeArrowheads="1"/>
          </p:cNvSpPr>
          <p:nvPr/>
        </p:nvSpPr>
        <p:spPr bwMode="auto">
          <a:xfrm>
            <a:off x="990600" y="1951037"/>
            <a:ext cx="8153400" cy="4525963"/>
          </a:xfrm>
          <a:prstGeom prst="rect">
            <a:avLst/>
          </a:prstGeom>
          <a:noFill/>
          <a:ln w="9525">
            <a:noFill/>
            <a:miter lim="800000"/>
            <a:headEnd/>
            <a:tailEnd/>
          </a:ln>
        </p:spPr>
        <p:txBody>
          <a:bodyPr/>
          <a:lstStyle/>
          <a:p>
            <a:pPr marL="342900" indent="-342900">
              <a:spcBef>
                <a:spcPct val="20000"/>
              </a:spcBef>
            </a:pPr>
            <a:r>
              <a:rPr lang="en-US" sz="3200" u="sng" dirty="0">
                <a:latin typeface="Tahoma" pitchFamily="-112" charset="0"/>
              </a:rPr>
              <a:t>Population ecology</a:t>
            </a:r>
            <a:r>
              <a:rPr lang="en-US" sz="3200" dirty="0">
                <a:latin typeface="Tahoma" pitchFamily="-112" charset="0"/>
              </a:rPr>
              <a:t>: </a:t>
            </a:r>
            <a:r>
              <a:rPr lang="en-US" sz="2800" dirty="0">
                <a:latin typeface="Tahoma" pitchFamily="-112" charset="0"/>
              </a:rPr>
              <a:t>established organizations  are unable to adapt to change</a:t>
            </a:r>
          </a:p>
          <a:p>
            <a:pPr marL="342900" indent="-342900">
              <a:spcBef>
                <a:spcPct val="20000"/>
              </a:spcBef>
            </a:pPr>
            <a:endParaRPr lang="en-US" sz="2800" dirty="0">
              <a:latin typeface="Tahoma" pitchFamily="-112" charset="0"/>
            </a:endParaRPr>
          </a:p>
          <a:p>
            <a:pPr marL="342900" indent="-342900">
              <a:spcBef>
                <a:spcPct val="20000"/>
              </a:spcBef>
            </a:pPr>
            <a:r>
              <a:rPr lang="en-US" sz="3200" u="sng" dirty="0">
                <a:latin typeface="Tahoma" pitchFamily="-112" charset="0"/>
              </a:rPr>
              <a:t>Institution theory</a:t>
            </a:r>
            <a:r>
              <a:rPr lang="en-US" sz="3200" dirty="0">
                <a:latin typeface="Tahoma" pitchFamily="-112" charset="0"/>
              </a:rPr>
              <a:t>: </a:t>
            </a:r>
            <a:r>
              <a:rPr lang="en-US" sz="2800" dirty="0">
                <a:latin typeface="Tahoma" pitchFamily="-112" charset="0"/>
              </a:rPr>
              <a:t>organizations adapt by imitating successful organizations</a:t>
            </a:r>
          </a:p>
          <a:p>
            <a:pPr marL="342900" indent="-342900" algn="ctr">
              <a:spcBef>
                <a:spcPct val="20000"/>
              </a:spcBef>
            </a:pPr>
            <a:endParaRPr lang="en-US" sz="3200" dirty="0">
              <a:latin typeface="Tahoma" pitchFamily="-112" charset="0"/>
            </a:endParaRPr>
          </a:p>
          <a:p>
            <a:pPr marL="342900" indent="-342900">
              <a:spcBef>
                <a:spcPct val="20000"/>
              </a:spcBef>
            </a:pPr>
            <a:endParaRPr lang="en-US" sz="3200" dirty="0">
              <a:latin typeface="Tahoma" pitchFamily="-112" charset="0"/>
            </a:endParaRPr>
          </a:p>
          <a:p>
            <a:pPr marL="342900" indent="-342900" algn="ctr">
              <a:spcBef>
                <a:spcPct val="20000"/>
              </a:spcBef>
            </a:pPr>
            <a:endParaRPr lang="en-US" sz="3200" dirty="0">
              <a:latin typeface="Tahoma" pitchFamily="-112" charset="0"/>
            </a:endParaRPr>
          </a:p>
        </p:txBody>
      </p:sp>
      <p:sp>
        <p:nvSpPr>
          <p:cNvPr id="6" name="Rectangle 5"/>
          <p:cNvSpPr/>
          <p:nvPr/>
        </p:nvSpPr>
        <p:spPr>
          <a:xfrm>
            <a:off x="0" y="6324600"/>
            <a:ext cx="2009653" cy="307777"/>
          </a:xfrm>
          <a:prstGeom prst="rect">
            <a:avLst/>
          </a:prstGeom>
        </p:spPr>
        <p:txBody>
          <a:bodyPr wrap="none">
            <a:spAutoFit/>
          </a:bodyPr>
          <a:lstStyle/>
          <a:p>
            <a:r>
              <a:rPr lang="en-US" sz="1400" dirty="0" smtClean="0"/>
              <a:t>Prentice Hall, Inc. </a:t>
            </a:r>
            <a:r>
              <a:rPr lang="en-US" sz="1400" dirty="0" smtClean="0">
                <a:cs typeface="Arial" charset="0"/>
              </a:rPr>
              <a:t>©</a:t>
            </a:r>
            <a:r>
              <a:rPr lang="en-US" sz="1400" dirty="0" smtClean="0"/>
              <a:t>2012</a:t>
            </a:r>
            <a:endParaRPr lang="en-US" sz="1400" dirty="0"/>
          </a:p>
        </p:txBody>
      </p:sp>
      <p:sp>
        <p:nvSpPr>
          <p:cNvPr id="7" name="Rectangle 6"/>
          <p:cNvSpPr/>
          <p:nvPr/>
        </p:nvSpPr>
        <p:spPr>
          <a:xfrm>
            <a:off x="8654764" y="6324600"/>
            <a:ext cx="489236" cy="369332"/>
          </a:xfrm>
          <a:prstGeom prst="rect">
            <a:avLst/>
          </a:prstGeom>
        </p:spPr>
        <p:txBody>
          <a:bodyPr wrap="none">
            <a:spAutoFit/>
          </a:bodyPr>
          <a:lstStyle/>
          <a:p>
            <a:r>
              <a:rPr lang="en-US" dirty="0" smtClean="0"/>
              <a:t>1-</a:t>
            </a:r>
            <a:fld id="{49B1EB79-5E00-4A11-8073-E427701568D3}" type="slidenum">
              <a:rPr lang="en-US" smtClean="0"/>
              <a:pPr/>
              <a:t>9</a:t>
            </a:fld>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1164</Words>
  <Application>Microsoft Office PowerPoint</Application>
  <PresentationFormat>On-screen Show (4:3)</PresentationFormat>
  <Paragraphs>240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Main activities of a learning organization include: </vt:lpstr>
      <vt:lpstr>Slide 14</vt:lpstr>
      <vt:lpstr>Slide 15</vt:lpstr>
      <vt:lpstr>Slide 16</vt:lpstr>
      <vt:lpstr>Slide 17</vt:lpstr>
      <vt:lpstr>Slide 18</vt:lpstr>
      <vt:lpstr>  Strategy Formulation: the development of long-range plans for the effective management of environmental opportunities and threats in light of organizational strengths and weaknesses (SWOT)  </vt:lpstr>
      <vt:lpstr>Slide 20</vt:lpstr>
      <vt:lpstr>Slide 21</vt:lpstr>
      <vt:lpstr>Slide 22</vt:lpstr>
      <vt:lpstr>Slide 23</vt:lpstr>
      <vt:lpstr>Slide 24</vt:lpstr>
      <vt:lpstr>Slide 25</vt:lpstr>
      <vt:lpstr>Slide 26</vt:lpstr>
      <vt:lpstr>Slide 27</vt:lpstr>
      <vt:lpstr>Slide 28</vt:lpstr>
      <vt:lpstr>Strategic Decision Making Process:</vt:lpstr>
      <vt:lpstr>Slide 30</vt:lpstr>
      <vt:lpstr>Slide 31</vt:lpstr>
      <vt:lpstr>Slide 32</vt:lpstr>
      <vt:lpstr>Slide 33</vt:lpstr>
      <vt:lpstr>Slide 34</vt:lpstr>
      <vt:lpstr>PowerPoint created by:</vt:lpstr>
      <vt:lpstr>PowerPoint created by:</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Rita</cp:lastModifiedBy>
  <cp:revision>118</cp:revision>
  <dcterms:created xsi:type="dcterms:W3CDTF">2010-08-24T06:47:44Z</dcterms:created>
  <dcterms:modified xsi:type="dcterms:W3CDTF">2017-03-21T10:39:34Z</dcterms:modified>
</cp:coreProperties>
</file>