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377" r:id="rId3"/>
    <p:sldId id="379" r:id="rId4"/>
    <p:sldId id="381" r:id="rId5"/>
    <p:sldId id="383" r:id="rId6"/>
    <p:sldId id="385" r:id="rId7"/>
    <p:sldId id="432" r:id="rId8"/>
    <p:sldId id="387" r:id="rId9"/>
    <p:sldId id="389" r:id="rId10"/>
    <p:sldId id="433" r:id="rId11"/>
    <p:sldId id="393" r:id="rId12"/>
    <p:sldId id="391" r:id="rId13"/>
    <p:sldId id="395" r:id="rId14"/>
    <p:sldId id="397" r:id="rId15"/>
    <p:sldId id="399" r:id="rId16"/>
    <p:sldId id="401" r:id="rId17"/>
    <p:sldId id="402" r:id="rId18"/>
    <p:sldId id="404" r:id="rId19"/>
    <p:sldId id="434" r:id="rId20"/>
    <p:sldId id="406" r:id="rId21"/>
    <p:sldId id="430" r:id="rId22"/>
    <p:sldId id="431" r:id="rId23"/>
    <p:sldId id="408" r:id="rId24"/>
    <p:sldId id="409" r:id="rId25"/>
    <p:sldId id="411" r:id="rId26"/>
    <p:sldId id="373" r:id="rId27"/>
    <p:sldId id="43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14" autoAdjust="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60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8F25BF-3937-42FE-A180-0B4E8D591B9C}" type="datetimeFigureOut">
              <a:rPr lang="id-ID" smtClean="0"/>
              <a:pPr/>
              <a:t>29/03/2017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5E4E79-80EF-44D9-ACB6-39367DC6B48C}"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3EE283-770A-48C2-B732-1BDE54BC14F0}" type="datetime1">
              <a:rPr lang="en-US" smtClean="0"/>
              <a:pPr/>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E55C8-1EBA-4D0B-91B2-EC7E5DBD2DC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FFBDDC-DB8A-4036-91DD-0006041BFE7F}" type="datetime1">
              <a:rPr lang="en-US" smtClean="0"/>
              <a:pPr/>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E55C8-1EBA-4D0B-91B2-EC7E5DBD2DC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DE56AD-DC71-4081-843B-6DABC0FFBB76}" type="datetime1">
              <a:rPr lang="en-US" smtClean="0"/>
              <a:pPr/>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E55C8-1EBA-4D0B-91B2-EC7E5DBD2DC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30DEC0-C740-420B-85E1-8F7FD4B84FB7}" type="datetime1">
              <a:rPr lang="en-US" smtClean="0"/>
              <a:pPr/>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E55C8-1EBA-4D0B-91B2-EC7E5DBD2DC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92A3A4-5A40-49D7-8CCC-99BEE8ECF23B}" type="datetime1">
              <a:rPr lang="en-US" smtClean="0"/>
              <a:pPr/>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E55C8-1EBA-4D0B-91B2-EC7E5DBD2DC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28DD25-E83A-40DA-9903-9A994BEC10B3}" type="datetime1">
              <a:rPr lang="en-US" smtClean="0"/>
              <a:pPr/>
              <a:t>3/29/2017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2E55C8-1EBA-4D0B-91B2-EC7E5DBD2DC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8B474B-CDD3-4FB6-8D63-B37FCB1D74C7}" type="datetime1">
              <a:rPr lang="en-US" smtClean="0"/>
              <a:pPr/>
              <a:t>3/29/2017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2E55C8-1EBA-4D0B-91B2-EC7E5DBD2DC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3A865F-EFA9-4452-954F-8F011B9AB253}" type="datetime1">
              <a:rPr lang="en-US" smtClean="0"/>
              <a:pPr/>
              <a:t>3/29/2017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2E55C8-1EBA-4D0B-91B2-EC7E5DBD2DC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85FB66-931D-4ADE-AC7A-78D44AB17769}" type="datetime1">
              <a:rPr lang="en-US" smtClean="0"/>
              <a:pPr/>
              <a:t>3/29/2017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2E55C8-1EBA-4D0B-91B2-EC7E5DBD2DC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A1C629-97DE-44D2-B5EA-00FBA6AB4AB8}" type="datetime1">
              <a:rPr lang="en-US" smtClean="0"/>
              <a:pPr/>
              <a:t>3/29/2017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2E55C8-1EBA-4D0B-91B2-EC7E5DBD2DC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2A2FD8-A102-4C75-BA75-1C0AEECD4BD6}" type="datetime1">
              <a:rPr lang="en-US" smtClean="0"/>
              <a:pPr/>
              <a:t>3/29/2017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2E55C8-1EBA-4D0B-91B2-EC7E5DBD2DC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7B696A-68E2-4698-954D-ABCF113CB18E}" type="datetime1">
              <a:rPr lang="en-US" smtClean="0"/>
              <a:pPr/>
              <a:t>3/29/2017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solidFill>
                  <a:schemeClr val="tx1"/>
                </a:solidFill>
              </a:defRPr>
            </a:lvl1pPr>
          </a:lstStyle>
          <a:p>
            <a:fld id="{412E55C8-1EBA-4D0B-91B2-EC7E5DBD2DC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cid:3287383400_2177562"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VER copy.jpg"/>
          <p:cNvPicPr>
            <a:picLocks noChangeAspect="1"/>
          </p:cNvPicPr>
          <p:nvPr/>
        </p:nvPicPr>
        <p:blipFill>
          <a:blip r:embed="rId2" cstate="print"/>
          <a:stretch>
            <a:fillRect/>
          </a:stretch>
        </p:blipFill>
        <p:spPr>
          <a:xfrm>
            <a:off x="0" y="0"/>
            <a:ext cx="9144000" cy="6858000"/>
          </a:xfrm>
          <a:prstGeom prst="rect">
            <a:avLst/>
          </a:prstGeom>
        </p:spPr>
      </p:pic>
      <p:sp>
        <p:nvSpPr>
          <p:cNvPr id="8" name="Text Box 3"/>
          <p:cNvSpPr txBox="1">
            <a:spLocks noChangeArrowheads="1"/>
          </p:cNvSpPr>
          <p:nvPr/>
        </p:nvSpPr>
        <p:spPr bwMode="auto">
          <a:xfrm>
            <a:off x="2286000" y="5791200"/>
            <a:ext cx="6858000" cy="615553"/>
          </a:xfrm>
          <a:prstGeom prst="rect">
            <a:avLst/>
          </a:prstGeom>
          <a:noFill/>
          <a:ln w="9525">
            <a:noFill/>
            <a:miter lim="800000"/>
            <a:headEnd/>
            <a:tailEnd/>
          </a:ln>
        </p:spPr>
        <p:txBody>
          <a:bodyPr>
            <a:spAutoFit/>
          </a:bodyPr>
          <a:lstStyle/>
          <a:p>
            <a:pPr algn="r">
              <a:spcBef>
                <a:spcPct val="50000"/>
              </a:spcBef>
            </a:pPr>
            <a:r>
              <a:rPr lang="en-US" b="1" dirty="0">
                <a:solidFill>
                  <a:schemeClr val="bg1"/>
                </a:solidFill>
                <a:latin typeface="Arial Narrow" pitchFamily="-112" charset="0"/>
              </a:rPr>
              <a:t>STRATEGIC MANAGEMENT &amp; BUSINESS POLICY</a:t>
            </a:r>
            <a:r>
              <a:rPr lang="en-US" sz="1600" dirty="0">
                <a:solidFill>
                  <a:schemeClr val="bg1"/>
                </a:solidFill>
                <a:latin typeface="Tahoma" pitchFamily="-112" charset="0"/>
              </a:rPr>
              <a:t/>
            </a:r>
            <a:br>
              <a:rPr lang="en-US" sz="1600" dirty="0">
                <a:solidFill>
                  <a:schemeClr val="bg1"/>
                </a:solidFill>
                <a:latin typeface="Tahoma" pitchFamily="-112" charset="0"/>
              </a:rPr>
            </a:br>
            <a:r>
              <a:rPr lang="en-US" sz="1600" dirty="0">
                <a:solidFill>
                  <a:schemeClr val="bg1"/>
                </a:solidFill>
                <a:latin typeface="Tahoma" pitchFamily="-112" charset="0"/>
              </a:rPr>
              <a:t>13</a:t>
            </a:r>
            <a:r>
              <a:rPr lang="en-US" sz="1600" baseline="30000" dirty="0">
                <a:solidFill>
                  <a:schemeClr val="bg1"/>
                </a:solidFill>
                <a:latin typeface="Tahoma" pitchFamily="-112" charset="0"/>
              </a:rPr>
              <a:t>TH</a:t>
            </a:r>
            <a:r>
              <a:rPr lang="en-US" sz="1600" dirty="0">
                <a:solidFill>
                  <a:schemeClr val="bg1"/>
                </a:solidFill>
                <a:latin typeface="Tahoma" pitchFamily="-112" charset="0"/>
              </a:rPr>
              <a:t> EDITION</a:t>
            </a:r>
          </a:p>
        </p:txBody>
      </p:sp>
      <p:sp>
        <p:nvSpPr>
          <p:cNvPr id="9" name="Text Box 4"/>
          <p:cNvSpPr txBox="1">
            <a:spLocks noChangeArrowheads="1"/>
          </p:cNvSpPr>
          <p:nvPr/>
        </p:nvSpPr>
        <p:spPr bwMode="auto">
          <a:xfrm>
            <a:off x="4114800" y="6369050"/>
            <a:ext cx="5029200" cy="336550"/>
          </a:xfrm>
          <a:prstGeom prst="rect">
            <a:avLst/>
          </a:prstGeom>
          <a:noFill/>
          <a:ln w="9525">
            <a:noFill/>
            <a:miter lim="800000"/>
            <a:headEnd/>
            <a:tailEnd/>
          </a:ln>
        </p:spPr>
        <p:txBody>
          <a:bodyPr>
            <a:spAutoFit/>
          </a:bodyPr>
          <a:lstStyle/>
          <a:p>
            <a:pPr algn="r">
              <a:spcBef>
                <a:spcPct val="50000"/>
              </a:spcBef>
            </a:pPr>
            <a:r>
              <a:rPr lang="en-US" sz="1600" b="1" dirty="0">
                <a:solidFill>
                  <a:schemeClr val="bg1"/>
                </a:solidFill>
              </a:rPr>
              <a:t>THOMAS L. WHEELEN       J. DAVID HUNGER</a:t>
            </a:r>
          </a:p>
        </p:txBody>
      </p:sp>
      <p:pic>
        <p:nvPicPr>
          <p:cNvPr id="5" name="Picture 13"/>
          <p:cNvPicPr>
            <a:picLocks noChangeAspect="1" noChangeArrowheads="1"/>
          </p:cNvPicPr>
          <p:nvPr/>
        </p:nvPicPr>
        <p:blipFill>
          <a:blip r:embed="rId3"/>
          <a:srcRect/>
          <a:stretch>
            <a:fillRect/>
          </a:stretch>
        </p:blipFill>
        <p:spPr bwMode="auto">
          <a:xfrm>
            <a:off x="2667000" y="3381375"/>
            <a:ext cx="6448424" cy="1447800"/>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txBox="1">
            <a:spLocks noChangeArrowheads="1"/>
          </p:cNvSpPr>
          <p:nvPr/>
        </p:nvSpPr>
        <p:spPr>
          <a:xfrm>
            <a:off x="228600" y="2438400"/>
            <a:ext cx="8991600" cy="1828800"/>
          </a:xfrm>
          <a:prstGeom prst="rect">
            <a:avLst/>
          </a:prstGeom>
        </p:spPr>
        <p:txBody>
          <a:bodyPr vert="horz" lIns="91440" tIns="45720" rIns="91440" bIns="45720" rtlCol="0">
            <a:noAutofit/>
          </a:bodyPr>
          <a:lstStyle/>
          <a:p>
            <a:pPr marL="609600" marR="0" lvl="0" indent="-609600" defTabSz="914400" rtl="0" eaLnBrk="1" fontAlgn="auto" latinLnBrk="0" hangingPunct="1">
              <a:lnSpc>
                <a:spcPct val="100000"/>
              </a:lnSpc>
              <a:spcBef>
                <a:spcPct val="20000"/>
              </a:spcBef>
              <a:spcAft>
                <a:spcPts val="0"/>
              </a:spcAft>
              <a:buClrTx/>
              <a:buSzTx/>
              <a:buFontTx/>
              <a:buNone/>
              <a:tabLst/>
              <a:defRPr/>
            </a:pPr>
            <a:r>
              <a:rPr kumimoji="0" lang="en-US" sz="3600" b="0" i="0" u="sng" strike="noStrike" kern="1200" cap="none" spc="0" normalizeH="0" baseline="0" noProof="0" dirty="0" smtClean="0">
                <a:ln>
                  <a:noFill/>
                </a:ln>
                <a:effectLst/>
                <a:uLnTx/>
                <a:uFillTx/>
                <a:latin typeface="Tahoma" pitchFamily="-112" charset="0"/>
                <a:ea typeface="+mn-ea"/>
                <a:cs typeface="+mn-cs"/>
              </a:rPr>
              <a:t>Implementation</a:t>
            </a:r>
            <a:r>
              <a:rPr kumimoji="0" lang="en-US" sz="3600" b="0" i="0" u="none" strike="noStrike" kern="1200" cap="none" spc="0" normalizeH="0" baseline="0" noProof="0" dirty="0" smtClean="0">
                <a:ln>
                  <a:noFill/>
                </a:ln>
                <a:effectLst/>
                <a:uLnTx/>
                <a:uFillTx/>
                <a:latin typeface="Tahoma" pitchFamily="-112" charset="0"/>
                <a:ea typeface="+mn-ea"/>
                <a:cs typeface="+mn-cs"/>
              </a:rPr>
              <a:t> involves leading and</a:t>
            </a:r>
            <a:r>
              <a:rPr kumimoji="0" lang="en-US" sz="4000" b="0" i="0" u="none" strike="noStrike" kern="1200" cap="none" spc="0" normalizeH="0" baseline="0" noProof="0" dirty="0" smtClean="0">
                <a:ln>
                  <a:noFill/>
                </a:ln>
                <a:effectLst/>
                <a:uLnTx/>
                <a:uFillTx/>
                <a:latin typeface="Tahoma" pitchFamily="-112" charset="0"/>
                <a:ea typeface="+mn-ea"/>
                <a:cs typeface="+mn-cs"/>
              </a:rPr>
              <a:t> </a:t>
            </a:r>
            <a:r>
              <a:rPr kumimoji="0" lang="en-US" sz="3600" b="0" i="0" u="none" strike="noStrike" kern="1200" cap="none" spc="0" normalizeH="0" baseline="0" noProof="0" dirty="0" smtClean="0">
                <a:ln>
                  <a:noFill/>
                </a:ln>
                <a:effectLst/>
                <a:uLnTx/>
                <a:uFillTx/>
                <a:latin typeface="Tahoma" pitchFamily="-112" charset="0"/>
                <a:ea typeface="+mn-ea"/>
                <a:cs typeface="+mn-cs"/>
              </a:rPr>
              <a:t>coaching people to use their abilities and skills most effectively and efficiently to achieve organizational objectives</a:t>
            </a:r>
          </a:p>
          <a:p>
            <a:pPr marL="609600" marR="0" lvl="0" indent="-609600" algn="ctr" defTabSz="914400" rtl="0" eaLnBrk="1" fontAlgn="auto" latinLnBrk="0" hangingPunct="1">
              <a:lnSpc>
                <a:spcPct val="100000"/>
              </a:lnSpc>
              <a:spcBef>
                <a:spcPct val="20000"/>
              </a:spcBef>
              <a:spcAft>
                <a:spcPts val="0"/>
              </a:spcAft>
              <a:buClrTx/>
              <a:buSzTx/>
              <a:buFontTx/>
              <a:buNone/>
              <a:tabLst/>
              <a:defRPr/>
            </a:pPr>
            <a:endParaRPr kumimoji="0" lang="en-US" sz="3600" b="0" i="0" u="none" strike="noStrike" kern="1200" cap="none" spc="0" normalizeH="0" baseline="0" noProof="0" dirty="0">
              <a:ln>
                <a:noFill/>
              </a:ln>
              <a:effectLst/>
              <a:uLnTx/>
              <a:uFillTx/>
              <a:latin typeface="Tahoma" pitchFamily="-112" charset="0"/>
              <a:ea typeface="+mn-ea"/>
              <a:cs typeface="+mn-cs"/>
            </a:endParaRPr>
          </a:p>
        </p:txBody>
      </p:sp>
      <p:pic>
        <p:nvPicPr>
          <p:cNvPr id="4" name="Picture 6"/>
          <p:cNvPicPr>
            <a:picLocks noChangeAspect="1" noChangeArrowheads="1"/>
          </p:cNvPicPr>
          <p:nvPr/>
        </p:nvPicPr>
        <p:blipFill>
          <a:blip r:embed="rId3"/>
          <a:srcRect/>
          <a:stretch>
            <a:fillRect/>
          </a:stretch>
        </p:blipFill>
        <p:spPr>
          <a:xfrm>
            <a:off x="0" y="685800"/>
            <a:ext cx="9144000" cy="609599"/>
          </a:xfrm>
          <a:prstGeom prst="rect">
            <a:avLst/>
          </a:prstGeom>
          <a:noFill/>
          <a:ln/>
        </p:spPr>
      </p:pic>
      <p:sp>
        <p:nvSpPr>
          <p:cNvPr id="6"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10</a:t>
            </a:fld>
            <a:endParaRPr lang="en-US" sz="1800" dirty="0" smtClean="0"/>
          </a:p>
        </p:txBody>
      </p:sp>
      <p:sp>
        <p:nvSpPr>
          <p:cNvPr id="7"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pic>
        <p:nvPicPr>
          <p:cNvPr id="4" name="Picture 6"/>
          <p:cNvPicPr>
            <a:picLocks noChangeAspect="1" noChangeArrowheads="1"/>
          </p:cNvPicPr>
          <p:nvPr/>
        </p:nvPicPr>
        <p:blipFill>
          <a:blip r:embed="rId3"/>
          <a:srcRect/>
          <a:stretch>
            <a:fillRect/>
          </a:stretch>
        </p:blipFill>
        <p:spPr>
          <a:xfrm>
            <a:off x="0" y="685801"/>
            <a:ext cx="9144000" cy="609599"/>
          </a:xfrm>
          <a:prstGeom prst="rect">
            <a:avLst/>
          </a:prstGeom>
          <a:noFill/>
          <a:ln/>
        </p:spPr>
      </p:pic>
      <p:sp>
        <p:nvSpPr>
          <p:cNvPr id="6" name="Rectangle 2"/>
          <p:cNvSpPr txBox="1">
            <a:spLocks noChangeArrowheads="1"/>
          </p:cNvSpPr>
          <p:nvPr/>
        </p:nvSpPr>
        <p:spPr>
          <a:xfrm>
            <a:off x="990600" y="1295400"/>
            <a:ext cx="7772400" cy="4525963"/>
          </a:xfrm>
          <a:prstGeom prst="rect">
            <a:avLst/>
          </a:prstGeom>
        </p:spPr>
        <p:txBody>
          <a:bodyPr vert="horz" lIns="91440" tIns="45720" rIns="91440" bIns="45720" rtlCol="0">
            <a:normAutofit/>
          </a:bodyPr>
          <a:lstStyle/>
          <a:p>
            <a:pPr marL="609600" marR="0" lvl="0" indent="-609600" algn="l" defTabSz="914400" rtl="0" eaLnBrk="1" fontAlgn="auto" latinLnBrk="0" hangingPunct="1">
              <a:lnSpc>
                <a:spcPct val="100000"/>
              </a:lnSpc>
              <a:spcBef>
                <a:spcPct val="20000"/>
              </a:spcBef>
              <a:spcAft>
                <a:spcPts val="0"/>
              </a:spcAft>
              <a:buClrTx/>
              <a:buSzTx/>
              <a:buFontTx/>
              <a:buNone/>
              <a:tabLst/>
              <a:defRPr/>
            </a:pPr>
            <a:endPar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609600" marR="0" lvl="0" indent="-609600" algn="ctr" defTabSz="9144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Managing Corporate Culture</a:t>
            </a:r>
          </a:p>
          <a:p>
            <a:pPr marL="609600" marR="0" lvl="0" indent="-609600" algn="ctr" defTabSz="914400" rtl="0" eaLnBrk="1" fontAlgn="auto" latinLnBrk="0" hangingPunct="1">
              <a:lnSpc>
                <a:spcPct val="100000"/>
              </a:lnSpc>
              <a:spcBef>
                <a:spcPct val="20000"/>
              </a:spcBef>
              <a:spcAft>
                <a:spcPts val="0"/>
              </a:spcAft>
              <a:buClrTx/>
              <a:buSzTx/>
              <a:buFontTx/>
              <a:buNone/>
              <a:tabLst/>
              <a:defRPr/>
            </a:pPr>
            <a:endPar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Strong cultures are resistant to change</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Optimal culture supports mission and strategies</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Change in strategy should be followed by change in culture</a:t>
            </a:r>
            <a:endParaRPr kumimoji="0" lang="en-US" sz="3200" b="0" i="0" u="none" strike="noStrike" kern="1200" cap="none" spc="0" normalizeH="0" baseline="0" noProof="0" dirty="0">
              <a:ln>
                <a:noFill/>
              </a:ln>
              <a:solidFill>
                <a:schemeClr val="tx1"/>
              </a:solidFill>
              <a:effectLst/>
              <a:uLnTx/>
              <a:uFillTx/>
              <a:latin typeface="Tahoma" pitchFamily="-112" charset="0"/>
              <a:ea typeface="+mn-ea"/>
              <a:cs typeface="+mn-cs"/>
            </a:endParaRPr>
          </a:p>
        </p:txBody>
      </p:sp>
      <p:sp>
        <p:nvSpPr>
          <p:cNvPr id="7"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11</a:t>
            </a:fld>
            <a:endParaRPr lang="en-US" sz="1800" dirty="0" smtClean="0"/>
          </a:p>
        </p:txBody>
      </p:sp>
      <p:sp>
        <p:nvSpPr>
          <p:cNvPr id="8"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txBox="1">
            <a:spLocks noChangeArrowheads="1"/>
          </p:cNvSpPr>
          <p:nvPr/>
        </p:nvSpPr>
        <p:spPr>
          <a:xfrm>
            <a:off x="914400" y="1722437"/>
            <a:ext cx="7772400" cy="4525963"/>
          </a:xfrm>
          <a:prstGeom prst="rect">
            <a:avLst/>
          </a:prstGeom>
        </p:spPr>
        <p:txBody>
          <a:bodyPr vert="horz" lIns="91440" tIns="45720" rIns="91440" bIns="45720" rtlCol="0">
            <a:noAutofit/>
          </a:bodyPr>
          <a:lstStyle/>
          <a:p>
            <a:pPr marL="609600" marR="0" lvl="0" indent="-609600" algn="ctr" defTabSz="914400" rtl="0" eaLnBrk="1" fontAlgn="auto" latinLnBrk="0" hangingPunct="1">
              <a:lnSpc>
                <a:spcPct val="100000"/>
              </a:lnSpc>
              <a:spcBef>
                <a:spcPct val="20000"/>
              </a:spcBef>
              <a:spcAft>
                <a:spcPts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Accessing Strategy-Culture Compatibility</a:t>
            </a:r>
          </a:p>
          <a:p>
            <a:pPr marL="609600" marR="0" lvl="0" indent="-609600" algn="ctr" defTabSz="914400" rtl="0" eaLnBrk="1" fontAlgn="auto" latinLnBrk="0" hangingPunct="1">
              <a:lnSpc>
                <a:spcPct val="100000"/>
              </a:lnSpc>
              <a:spcBef>
                <a:spcPct val="20000"/>
              </a:spcBef>
              <a:spcAft>
                <a:spcPts val="0"/>
              </a:spcAft>
              <a:buClrTx/>
              <a:buSzTx/>
              <a:buFontTx/>
              <a:buNone/>
              <a:tabLst/>
              <a:defRPr/>
            </a:pPr>
            <a:endPar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609600" marR="0" lvl="0" indent="-609600" algn="l" defTabSz="914400" rtl="0" eaLnBrk="1" fontAlgn="auto" latinLnBrk="0" hangingPunct="1">
              <a:lnSpc>
                <a:spcPct val="100000"/>
              </a:lnSpc>
              <a:spcBef>
                <a:spcPct val="20000"/>
              </a:spcBef>
              <a:spcAft>
                <a:spcPts val="0"/>
              </a:spcAft>
              <a:buClrTx/>
              <a:buSzTx/>
              <a:buFontTx/>
              <a:buAutoNum type="arabicPeriod"/>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Is the proposed strategy compatible with the company’s current culture</a:t>
            </a:r>
          </a:p>
          <a:p>
            <a:pPr marL="609600" marR="0" lvl="0" indent="-609600" algn="l" defTabSz="914400" rtl="0" eaLnBrk="1" fontAlgn="auto" latinLnBrk="0" hangingPunct="1">
              <a:lnSpc>
                <a:spcPct val="100000"/>
              </a:lnSpc>
              <a:spcBef>
                <a:spcPct val="20000"/>
              </a:spcBef>
              <a:spcAft>
                <a:spcPts val="0"/>
              </a:spcAft>
              <a:buClrTx/>
              <a:buSzTx/>
              <a:buFontTx/>
              <a:buAutoNum type="arabicPeriod"/>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Can the culture be easily modified to make it more compatible with the new strategy</a:t>
            </a:r>
          </a:p>
          <a:p>
            <a:pPr marL="609600" marR="0" lvl="0" indent="-609600" algn="l" defTabSz="914400" rtl="0" eaLnBrk="1" fontAlgn="auto" latinLnBrk="0" hangingPunct="1">
              <a:lnSpc>
                <a:spcPct val="100000"/>
              </a:lnSpc>
              <a:spcBef>
                <a:spcPct val="20000"/>
              </a:spcBef>
              <a:spcAft>
                <a:spcPts val="0"/>
              </a:spcAft>
              <a:buClrTx/>
              <a:buSzTx/>
              <a:buFontTx/>
              <a:buAutoNum type="arabicPeriod"/>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Is management willing and able to make major organizational changes and accept probable delays and a likely increase in costs</a:t>
            </a:r>
          </a:p>
          <a:p>
            <a:pPr marL="609600" marR="0" lvl="0" indent="-609600" algn="l" defTabSz="914400" rtl="0" eaLnBrk="1" fontAlgn="auto" latinLnBrk="0" hangingPunct="1">
              <a:lnSpc>
                <a:spcPct val="100000"/>
              </a:lnSpc>
              <a:spcBef>
                <a:spcPct val="20000"/>
              </a:spcBef>
              <a:spcAft>
                <a:spcPts val="0"/>
              </a:spcAft>
              <a:buClrTx/>
              <a:buSzTx/>
              <a:buFontTx/>
              <a:buAutoNum type="arabicPeriod"/>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Is management still committed to implementing the strategy</a:t>
            </a:r>
            <a:endParaRPr kumimoji="0" lang="en-US" sz="2400" b="0" i="0" u="none" strike="noStrike" kern="1200" cap="none" spc="0" normalizeH="0" baseline="0" noProof="0" dirty="0">
              <a:ln>
                <a:noFill/>
              </a:ln>
              <a:solidFill>
                <a:schemeClr val="tx1"/>
              </a:solidFill>
              <a:effectLst/>
              <a:uLnTx/>
              <a:uFillTx/>
              <a:latin typeface="Tahoma" pitchFamily="-112" charset="0"/>
              <a:ea typeface="+mn-ea"/>
              <a:cs typeface="+mn-cs"/>
            </a:endParaRPr>
          </a:p>
        </p:txBody>
      </p:sp>
      <p:pic>
        <p:nvPicPr>
          <p:cNvPr id="4" name="Picture 6"/>
          <p:cNvPicPr>
            <a:picLocks noChangeAspect="1" noChangeArrowheads="1"/>
          </p:cNvPicPr>
          <p:nvPr/>
        </p:nvPicPr>
        <p:blipFill>
          <a:blip r:embed="rId3"/>
          <a:srcRect/>
          <a:stretch>
            <a:fillRect/>
          </a:stretch>
        </p:blipFill>
        <p:spPr>
          <a:xfrm>
            <a:off x="0" y="685801"/>
            <a:ext cx="9144000" cy="609599"/>
          </a:xfrm>
          <a:prstGeom prst="rect">
            <a:avLst/>
          </a:prstGeom>
          <a:noFill/>
          <a:ln/>
        </p:spPr>
      </p:pic>
      <p:sp>
        <p:nvSpPr>
          <p:cNvPr id="6"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12</a:t>
            </a:fld>
            <a:endParaRPr lang="en-US" sz="1800" dirty="0" smtClean="0"/>
          </a:p>
        </p:txBody>
      </p:sp>
      <p:sp>
        <p:nvSpPr>
          <p:cNvPr id="7"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pic>
        <p:nvPicPr>
          <p:cNvPr id="3" name="Picture 6"/>
          <p:cNvPicPr>
            <a:picLocks noGrp="1" noChangeAspect="1" noChangeArrowheads="1"/>
          </p:cNvPicPr>
          <p:nvPr>
            <p:ph sz="half" idx="1"/>
          </p:nvPr>
        </p:nvPicPr>
        <p:blipFill>
          <a:blip r:embed="rId3"/>
          <a:srcRect/>
          <a:stretch>
            <a:fillRect/>
          </a:stretch>
        </p:blipFill>
        <p:spPr>
          <a:xfrm>
            <a:off x="990600" y="1676400"/>
            <a:ext cx="7696200" cy="4648200"/>
          </a:xfrm>
          <a:noFill/>
          <a:ln/>
        </p:spPr>
      </p:pic>
      <p:pic>
        <p:nvPicPr>
          <p:cNvPr id="4" name="Picture 6"/>
          <p:cNvPicPr>
            <a:picLocks noChangeAspect="1" noChangeArrowheads="1"/>
          </p:cNvPicPr>
          <p:nvPr/>
        </p:nvPicPr>
        <p:blipFill>
          <a:blip r:embed="rId4"/>
          <a:srcRect/>
          <a:stretch>
            <a:fillRect/>
          </a:stretch>
        </p:blipFill>
        <p:spPr>
          <a:xfrm>
            <a:off x="0" y="685801"/>
            <a:ext cx="9144000" cy="609599"/>
          </a:xfrm>
          <a:prstGeom prst="rect">
            <a:avLst/>
          </a:prstGeom>
          <a:noFill/>
          <a:ln/>
        </p:spPr>
      </p:pic>
      <p:sp>
        <p:nvSpPr>
          <p:cNvPr id="6"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13</a:t>
            </a:fld>
            <a:endParaRPr lang="en-US" sz="1800" dirty="0" smtClean="0"/>
          </a:p>
        </p:txBody>
      </p:sp>
      <p:sp>
        <p:nvSpPr>
          <p:cNvPr id="7"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txBox="1">
            <a:spLocks noChangeArrowheads="1"/>
          </p:cNvSpPr>
          <p:nvPr/>
        </p:nvSpPr>
        <p:spPr>
          <a:xfrm>
            <a:off x="914400" y="1524000"/>
            <a:ext cx="7772400" cy="4525963"/>
          </a:xfrm>
          <a:prstGeom prst="rect">
            <a:avLst/>
          </a:prstGeom>
        </p:spPr>
        <p:txBody>
          <a:bodyPr vert="horz" lIns="91440" tIns="45720" rIns="91440" bIns="45720" rtlCol="0">
            <a:noAutofit/>
          </a:bodyPr>
          <a:lstStyle/>
          <a:p>
            <a:pPr marL="609600" marR="0" lvl="0" indent="-609600" algn="ctr" defTabSz="9144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Managing Cultural Change Through Communication</a:t>
            </a:r>
          </a:p>
          <a:p>
            <a:pPr marL="609600" marR="0" lvl="0" indent="-609600" algn="ctr" defTabSz="914400" rtl="0" eaLnBrk="1" fontAlgn="auto" latinLnBrk="0" hangingPunct="1">
              <a:lnSpc>
                <a:spcPct val="100000"/>
              </a:lnSpc>
              <a:spcBef>
                <a:spcPct val="20000"/>
              </a:spcBef>
              <a:spcAft>
                <a:spcPts val="0"/>
              </a:spcAft>
              <a:buClrTx/>
              <a:buSzTx/>
              <a:buFontTx/>
              <a:buNone/>
              <a:tabLst/>
              <a:defRPr/>
            </a:pPr>
            <a:endPar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CEO and top management communicated the strategic vision throughout the organization</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Current performance was compared to competition and constantly updated</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Vision was translated into key elements needed to accomplish the vision</a:t>
            </a:r>
            <a:endParaRPr kumimoji="0" lang="en-US" sz="2800" b="0" i="0" u="none" strike="noStrike" kern="1200" cap="none" spc="0" normalizeH="0" baseline="0" noProof="0" dirty="0">
              <a:ln>
                <a:noFill/>
              </a:ln>
              <a:solidFill>
                <a:schemeClr val="tx1"/>
              </a:solidFill>
              <a:effectLst/>
              <a:uLnTx/>
              <a:uFillTx/>
              <a:latin typeface="Tahoma" pitchFamily="-112" charset="0"/>
              <a:ea typeface="+mn-ea"/>
              <a:cs typeface="+mn-cs"/>
            </a:endParaRPr>
          </a:p>
        </p:txBody>
      </p:sp>
      <p:pic>
        <p:nvPicPr>
          <p:cNvPr id="4" name="Picture 6"/>
          <p:cNvPicPr>
            <a:picLocks noChangeAspect="1" noChangeArrowheads="1"/>
          </p:cNvPicPr>
          <p:nvPr/>
        </p:nvPicPr>
        <p:blipFill>
          <a:blip r:embed="rId3"/>
          <a:srcRect/>
          <a:stretch>
            <a:fillRect/>
          </a:stretch>
        </p:blipFill>
        <p:spPr>
          <a:xfrm>
            <a:off x="0" y="685801"/>
            <a:ext cx="9144000" cy="609599"/>
          </a:xfrm>
          <a:prstGeom prst="rect">
            <a:avLst/>
          </a:prstGeom>
          <a:noFill/>
          <a:ln/>
        </p:spPr>
      </p:pic>
      <p:sp>
        <p:nvSpPr>
          <p:cNvPr id="6"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14</a:t>
            </a:fld>
            <a:endParaRPr lang="en-US" sz="1800" dirty="0" smtClean="0"/>
          </a:p>
        </p:txBody>
      </p:sp>
      <p:sp>
        <p:nvSpPr>
          <p:cNvPr id="7"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txBox="1">
            <a:spLocks noChangeArrowheads="1"/>
          </p:cNvSpPr>
          <p:nvPr/>
        </p:nvSpPr>
        <p:spPr>
          <a:xfrm>
            <a:off x="990600" y="1600200"/>
            <a:ext cx="7772400" cy="4525963"/>
          </a:xfrm>
          <a:prstGeom prst="rect">
            <a:avLst/>
          </a:prstGeom>
        </p:spPr>
        <p:txBody>
          <a:bodyPr vert="horz" lIns="91440" tIns="45720" rIns="91440" bIns="45720" rtlCol="0">
            <a:noAutofit/>
          </a:bodyPr>
          <a:lstStyle/>
          <a:p>
            <a:pPr marL="609600" marR="0" lvl="0" indent="-609600" algn="ctr" defTabSz="914400" rtl="0" eaLnBrk="1" fontAlgn="auto" latinLnBrk="0" hangingPunct="1">
              <a:lnSpc>
                <a:spcPct val="100000"/>
              </a:lnSpc>
              <a:spcBef>
                <a:spcPct val="20000"/>
              </a:spcBef>
              <a:spcAft>
                <a:spcPts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Managing Diverse Cultures Following an Acquisition</a:t>
            </a:r>
          </a:p>
          <a:p>
            <a:pPr marL="609600" marR="0" lvl="0" indent="-609600" algn="ctr" defTabSz="914400" rtl="0" eaLnBrk="1" fontAlgn="auto" latinLnBrk="0" hangingPunct="1">
              <a:lnSpc>
                <a:spcPct val="100000"/>
              </a:lnSpc>
              <a:spcBef>
                <a:spcPct val="20000"/>
              </a:spcBef>
              <a:spcAft>
                <a:spcPts val="0"/>
              </a:spcAft>
              <a:buClrTx/>
              <a:buSzTx/>
              <a:buFontTx/>
              <a:buNone/>
              <a:tabLst/>
              <a:defRPr/>
            </a:pPr>
            <a:endPar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609600" marR="0" lvl="0" indent="-609600" algn="ctr" defTabSz="914400" rtl="0" eaLnBrk="1" fontAlgn="auto" latinLnBrk="0" hangingPunct="1">
              <a:lnSpc>
                <a:spcPct val="100000"/>
              </a:lnSpc>
              <a:spcBef>
                <a:spcPct val="2000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Methods of managing two different cultures</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Integration- balanced give and take of cultures</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Assimilation- domination of one culture over the other</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Separation of the two cultures</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Assimilation- disintegration of one culture resulting from pressure form the other to impose its culture and practices</a:t>
            </a:r>
            <a:endParaRPr kumimoji="0" lang="en-US" sz="2400" b="0" i="0" u="none" strike="noStrike" kern="1200" cap="none" spc="0" normalizeH="0" baseline="0" noProof="0" dirty="0">
              <a:ln>
                <a:noFill/>
              </a:ln>
              <a:solidFill>
                <a:schemeClr val="tx1"/>
              </a:solidFill>
              <a:effectLst/>
              <a:uLnTx/>
              <a:uFillTx/>
              <a:latin typeface="Tahoma" pitchFamily="-112" charset="0"/>
              <a:ea typeface="+mn-ea"/>
              <a:cs typeface="+mn-cs"/>
            </a:endParaRPr>
          </a:p>
        </p:txBody>
      </p:sp>
      <p:pic>
        <p:nvPicPr>
          <p:cNvPr id="4" name="Picture 6"/>
          <p:cNvPicPr>
            <a:picLocks noChangeAspect="1" noChangeArrowheads="1"/>
          </p:cNvPicPr>
          <p:nvPr/>
        </p:nvPicPr>
        <p:blipFill>
          <a:blip r:embed="rId3"/>
          <a:srcRect/>
          <a:stretch>
            <a:fillRect/>
          </a:stretch>
        </p:blipFill>
        <p:spPr>
          <a:xfrm>
            <a:off x="0" y="685801"/>
            <a:ext cx="9144000" cy="609599"/>
          </a:xfrm>
          <a:prstGeom prst="rect">
            <a:avLst/>
          </a:prstGeom>
          <a:noFill/>
          <a:ln/>
        </p:spPr>
      </p:pic>
      <p:sp>
        <p:nvSpPr>
          <p:cNvPr id="6"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15</a:t>
            </a:fld>
            <a:endParaRPr lang="en-US" sz="1800" dirty="0" smtClean="0"/>
          </a:p>
        </p:txBody>
      </p:sp>
      <p:sp>
        <p:nvSpPr>
          <p:cNvPr id="7"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pic>
        <p:nvPicPr>
          <p:cNvPr id="3" name="Picture 10"/>
          <p:cNvPicPr>
            <a:picLocks noChangeAspect="1" noChangeArrowheads="1"/>
          </p:cNvPicPr>
          <p:nvPr/>
        </p:nvPicPr>
        <p:blipFill>
          <a:blip r:embed="rId3"/>
          <a:srcRect/>
          <a:stretch>
            <a:fillRect/>
          </a:stretch>
        </p:blipFill>
        <p:spPr bwMode="auto">
          <a:xfrm>
            <a:off x="914400" y="1676400"/>
            <a:ext cx="8077200" cy="4672013"/>
          </a:xfrm>
          <a:prstGeom prst="rect">
            <a:avLst/>
          </a:prstGeom>
          <a:noFill/>
          <a:ln w="9525">
            <a:noFill/>
            <a:miter lim="800000"/>
            <a:headEnd/>
            <a:tailEnd/>
          </a:ln>
          <a:effectLst/>
        </p:spPr>
      </p:pic>
      <p:pic>
        <p:nvPicPr>
          <p:cNvPr id="4" name="Picture 6"/>
          <p:cNvPicPr>
            <a:picLocks noChangeAspect="1" noChangeArrowheads="1"/>
          </p:cNvPicPr>
          <p:nvPr/>
        </p:nvPicPr>
        <p:blipFill>
          <a:blip r:embed="rId4"/>
          <a:srcRect/>
          <a:stretch>
            <a:fillRect/>
          </a:stretch>
        </p:blipFill>
        <p:spPr>
          <a:xfrm>
            <a:off x="0" y="685801"/>
            <a:ext cx="9144000" cy="609599"/>
          </a:xfrm>
          <a:prstGeom prst="rect">
            <a:avLst/>
          </a:prstGeom>
          <a:noFill/>
          <a:ln/>
        </p:spPr>
      </p:pic>
      <p:sp>
        <p:nvSpPr>
          <p:cNvPr id="6"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16</a:t>
            </a:fld>
            <a:endParaRPr lang="en-US" sz="1800" dirty="0" smtClean="0"/>
          </a:p>
        </p:txBody>
      </p:sp>
      <p:sp>
        <p:nvSpPr>
          <p:cNvPr id="7"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txBox="1">
            <a:spLocks noChangeArrowheads="1"/>
          </p:cNvSpPr>
          <p:nvPr/>
        </p:nvSpPr>
        <p:spPr>
          <a:xfrm>
            <a:off x="914400" y="1722437"/>
            <a:ext cx="7772400" cy="4525963"/>
          </a:xfrm>
          <a:prstGeom prst="rect">
            <a:avLst/>
          </a:prstGeom>
        </p:spPr>
        <p:txBody>
          <a:bodyPr vert="horz" lIns="91440" tIns="45720" rIns="91440" bIns="45720" rtlCol="0">
            <a:noAutofit/>
          </a:bodyPr>
          <a:lstStyle/>
          <a:p>
            <a:pPr marL="609600" marR="0" lvl="0" indent="-609600" algn="l" defTabSz="914400" rtl="0" eaLnBrk="1" fontAlgn="auto" latinLnBrk="0" hangingPunct="1">
              <a:lnSpc>
                <a:spcPct val="100000"/>
              </a:lnSpc>
              <a:spcBef>
                <a:spcPct val="20000"/>
              </a:spcBef>
              <a:spcAft>
                <a:spcPts val="0"/>
              </a:spcAft>
              <a:buClrTx/>
              <a:buSzTx/>
              <a:buFontTx/>
              <a:buNone/>
              <a:tabLst/>
              <a:defRPr/>
            </a:pPr>
            <a:r>
              <a:rPr kumimoji="0" lang="en-US" sz="2200" b="0" i="0" u="sng" strike="noStrike" kern="1200" cap="none" spc="0" normalizeH="0" baseline="0" noProof="0" smtClean="0">
                <a:ln>
                  <a:noFill/>
                </a:ln>
                <a:solidFill>
                  <a:schemeClr val="tx1"/>
                </a:solidFill>
                <a:effectLst/>
                <a:uLnTx/>
                <a:uFillTx/>
                <a:latin typeface="Tahoma" pitchFamily="-112" charset="0"/>
                <a:ea typeface="+mn-ea"/>
                <a:cs typeface="+mn-cs"/>
              </a:rPr>
              <a:t>Action plan-</a:t>
            </a:r>
            <a:r>
              <a:rPr kumimoji="0" lang="en-US" sz="2200" b="0" i="0" u="none" strike="noStrike" kern="1200" cap="none" spc="0" normalizeH="0" baseline="0" noProof="0" smtClean="0">
                <a:ln>
                  <a:noFill/>
                </a:ln>
                <a:solidFill>
                  <a:schemeClr val="tx1"/>
                </a:solidFill>
                <a:effectLst/>
                <a:uLnTx/>
                <a:uFillTx/>
                <a:latin typeface="Tahoma" pitchFamily="-112" charset="0"/>
                <a:ea typeface="+mn-ea"/>
                <a:cs typeface="+mn-cs"/>
              </a:rPr>
              <a:t> what actions are going to be taken, by whom, during what time frame, and with what expected results</a:t>
            </a:r>
          </a:p>
          <a:p>
            <a:pPr marL="609600" marR="0" lvl="0" indent="-609600" algn="l" defTabSz="914400" rtl="0" eaLnBrk="1" fontAlgn="auto" latinLnBrk="0" hangingPunct="1">
              <a:lnSpc>
                <a:spcPct val="100000"/>
              </a:lnSpc>
              <a:spcBef>
                <a:spcPct val="20000"/>
              </a:spcBef>
              <a:spcAft>
                <a:spcPts val="0"/>
              </a:spcAft>
              <a:buClrTx/>
              <a:buSzTx/>
              <a:buFontTx/>
              <a:buNone/>
              <a:tabLst/>
              <a:defRPr/>
            </a:pPr>
            <a:endParaRPr kumimoji="0" lang="en-US" sz="22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609600" marR="0" lvl="0" indent="-609600" algn="l" defTabSz="914400" rtl="0" eaLnBrk="1" fontAlgn="auto" latinLnBrk="0" hangingPunct="1">
              <a:lnSpc>
                <a:spcPct val="100000"/>
              </a:lnSpc>
              <a:spcBef>
                <a:spcPct val="20000"/>
              </a:spcBef>
              <a:spcAft>
                <a:spcPts val="0"/>
              </a:spcAft>
              <a:buClrTx/>
              <a:buSzTx/>
              <a:buFontTx/>
              <a:buAutoNum type="arabicPeriod"/>
              <a:tabLst/>
              <a:defRPr/>
            </a:pPr>
            <a:r>
              <a:rPr kumimoji="0" lang="en-US" sz="2200" b="0" i="0" u="none" strike="noStrike" kern="1200" cap="none" spc="0" normalizeH="0" baseline="0" noProof="0" dirty="0" smtClean="0">
                <a:ln>
                  <a:noFill/>
                </a:ln>
                <a:solidFill>
                  <a:schemeClr val="tx1"/>
                </a:solidFill>
                <a:effectLst/>
                <a:uLnTx/>
                <a:uFillTx/>
                <a:latin typeface="Tahoma" pitchFamily="-112" charset="0"/>
                <a:ea typeface="+mn-ea"/>
                <a:cs typeface="+mn-cs"/>
              </a:rPr>
              <a:t>Specific actions to be taken to make the program operational</a:t>
            </a:r>
          </a:p>
          <a:p>
            <a:pPr marL="609600" marR="0" lvl="0" indent="-609600" algn="l" defTabSz="914400" rtl="0" eaLnBrk="1" fontAlgn="auto" latinLnBrk="0" hangingPunct="1">
              <a:lnSpc>
                <a:spcPct val="100000"/>
              </a:lnSpc>
              <a:spcBef>
                <a:spcPct val="20000"/>
              </a:spcBef>
              <a:spcAft>
                <a:spcPts val="0"/>
              </a:spcAft>
              <a:buClrTx/>
              <a:buSzTx/>
              <a:buFontTx/>
              <a:buAutoNum type="arabicPeriod"/>
              <a:tabLst/>
              <a:defRPr/>
            </a:pPr>
            <a:r>
              <a:rPr kumimoji="0" lang="en-US" sz="2200" b="0" i="0" u="none" strike="noStrike" kern="1200" cap="none" spc="0" normalizeH="0" baseline="0" noProof="0" dirty="0" smtClean="0">
                <a:ln>
                  <a:noFill/>
                </a:ln>
                <a:solidFill>
                  <a:schemeClr val="tx1"/>
                </a:solidFill>
                <a:effectLst/>
                <a:uLnTx/>
                <a:uFillTx/>
                <a:latin typeface="Tahoma" pitchFamily="-112" charset="0"/>
                <a:ea typeface="+mn-ea"/>
                <a:cs typeface="+mn-cs"/>
              </a:rPr>
              <a:t>Dates to begin and end each action</a:t>
            </a:r>
          </a:p>
          <a:p>
            <a:pPr marL="609600" marR="0" lvl="0" indent="-609600" algn="l" defTabSz="914400" rtl="0" eaLnBrk="1" fontAlgn="auto" latinLnBrk="0" hangingPunct="1">
              <a:lnSpc>
                <a:spcPct val="100000"/>
              </a:lnSpc>
              <a:spcBef>
                <a:spcPct val="20000"/>
              </a:spcBef>
              <a:spcAft>
                <a:spcPts val="0"/>
              </a:spcAft>
              <a:buClrTx/>
              <a:buSzTx/>
              <a:buFontTx/>
              <a:buAutoNum type="arabicPeriod"/>
              <a:tabLst/>
              <a:defRPr/>
            </a:pPr>
            <a:r>
              <a:rPr kumimoji="0" lang="en-US" sz="2200" b="0" i="0" u="none" strike="noStrike" kern="1200" cap="none" spc="0" normalizeH="0" baseline="0" noProof="0" dirty="0" smtClean="0">
                <a:ln>
                  <a:noFill/>
                </a:ln>
                <a:solidFill>
                  <a:schemeClr val="tx1"/>
                </a:solidFill>
                <a:effectLst/>
                <a:uLnTx/>
                <a:uFillTx/>
                <a:latin typeface="Tahoma" pitchFamily="-112" charset="0"/>
                <a:ea typeface="+mn-ea"/>
                <a:cs typeface="+mn-cs"/>
              </a:rPr>
              <a:t>Person responsible for carrying out each action</a:t>
            </a:r>
          </a:p>
          <a:p>
            <a:pPr marL="609600" marR="0" lvl="0" indent="-609600" algn="l" defTabSz="914400" rtl="0" eaLnBrk="1" fontAlgn="auto" latinLnBrk="0" hangingPunct="1">
              <a:lnSpc>
                <a:spcPct val="100000"/>
              </a:lnSpc>
              <a:spcBef>
                <a:spcPct val="20000"/>
              </a:spcBef>
              <a:spcAft>
                <a:spcPts val="0"/>
              </a:spcAft>
              <a:buClrTx/>
              <a:buSzTx/>
              <a:buFontTx/>
              <a:buAutoNum type="arabicPeriod"/>
              <a:tabLst/>
              <a:defRPr/>
            </a:pPr>
            <a:r>
              <a:rPr kumimoji="0" lang="en-US" sz="2200" b="0" i="0" u="none" strike="noStrike" kern="1200" cap="none" spc="0" normalizeH="0" baseline="0" noProof="0" dirty="0" smtClean="0">
                <a:ln>
                  <a:noFill/>
                </a:ln>
                <a:solidFill>
                  <a:schemeClr val="tx1"/>
                </a:solidFill>
                <a:effectLst/>
                <a:uLnTx/>
                <a:uFillTx/>
                <a:latin typeface="Tahoma" pitchFamily="-112" charset="0"/>
                <a:ea typeface="+mn-ea"/>
                <a:cs typeface="+mn-cs"/>
              </a:rPr>
              <a:t>Person responsible for monitoring the timeliness and effectiveness of each action</a:t>
            </a:r>
          </a:p>
          <a:p>
            <a:pPr marL="609600" marR="0" lvl="0" indent="-609600" algn="l" defTabSz="914400" rtl="0" eaLnBrk="1" fontAlgn="auto" latinLnBrk="0" hangingPunct="1">
              <a:lnSpc>
                <a:spcPct val="100000"/>
              </a:lnSpc>
              <a:spcBef>
                <a:spcPct val="20000"/>
              </a:spcBef>
              <a:spcAft>
                <a:spcPts val="0"/>
              </a:spcAft>
              <a:buClrTx/>
              <a:buSzTx/>
              <a:buFontTx/>
              <a:buAutoNum type="arabicPeriod"/>
              <a:tabLst/>
              <a:defRPr/>
            </a:pPr>
            <a:r>
              <a:rPr kumimoji="0" lang="en-US" sz="2200" b="0" i="0" u="none" strike="noStrike" kern="1200" cap="none" spc="0" normalizeH="0" baseline="0" noProof="0" dirty="0" smtClean="0">
                <a:ln>
                  <a:noFill/>
                </a:ln>
                <a:solidFill>
                  <a:schemeClr val="tx1"/>
                </a:solidFill>
                <a:effectLst/>
                <a:uLnTx/>
                <a:uFillTx/>
                <a:latin typeface="Tahoma" pitchFamily="-112" charset="0"/>
                <a:ea typeface="+mn-ea"/>
                <a:cs typeface="+mn-cs"/>
              </a:rPr>
              <a:t>Expected financial and physical consequences of each action</a:t>
            </a:r>
          </a:p>
          <a:p>
            <a:pPr marL="609600" marR="0" lvl="0" indent="-609600" algn="l" defTabSz="914400" rtl="0" eaLnBrk="1" fontAlgn="auto" latinLnBrk="0" hangingPunct="1">
              <a:lnSpc>
                <a:spcPct val="100000"/>
              </a:lnSpc>
              <a:spcBef>
                <a:spcPct val="20000"/>
              </a:spcBef>
              <a:spcAft>
                <a:spcPts val="0"/>
              </a:spcAft>
              <a:buClrTx/>
              <a:buSzTx/>
              <a:buFontTx/>
              <a:buAutoNum type="arabicPeriod"/>
              <a:tabLst/>
              <a:defRPr/>
            </a:pPr>
            <a:r>
              <a:rPr kumimoji="0" lang="en-US" sz="2200" b="0" i="0" u="none" strike="noStrike" kern="1200" cap="none" spc="0" normalizeH="0" baseline="0" noProof="0" dirty="0" smtClean="0">
                <a:ln>
                  <a:noFill/>
                </a:ln>
                <a:solidFill>
                  <a:schemeClr val="tx1"/>
                </a:solidFill>
                <a:effectLst/>
                <a:uLnTx/>
                <a:uFillTx/>
                <a:latin typeface="Tahoma" pitchFamily="-112" charset="0"/>
                <a:ea typeface="+mn-ea"/>
                <a:cs typeface="+mn-cs"/>
              </a:rPr>
              <a:t>Contingency plans</a:t>
            </a:r>
            <a:endParaRPr kumimoji="0" lang="en-US" sz="2200" b="0" i="0" u="none" strike="noStrike" kern="1200" cap="none" spc="0" normalizeH="0" baseline="0" noProof="0" dirty="0">
              <a:ln>
                <a:noFill/>
              </a:ln>
              <a:solidFill>
                <a:schemeClr val="tx1"/>
              </a:solidFill>
              <a:effectLst/>
              <a:uLnTx/>
              <a:uFillTx/>
              <a:latin typeface="Tahoma" pitchFamily="-112" charset="0"/>
              <a:ea typeface="+mn-ea"/>
              <a:cs typeface="+mn-cs"/>
            </a:endParaRPr>
          </a:p>
        </p:txBody>
      </p:sp>
      <p:pic>
        <p:nvPicPr>
          <p:cNvPr id="4" name="Picture 6"/>
          <p:cNvPicPr>
            <a:picLocks noChangeAspect="1" noChangeArrowheads="1"/>
          </p:cNvPicPr>
          <p:nvPr/>
        </p:nvPicPr>
        <p:blipFill>
          <a:blip r:embed="rId3"/>
          <a:srcRect/>
          <a:stretch>
            <a:fillRect/>
          </a:stretch>
        </p:blipFill>
        <p:spPr>
          <a:xfrm>
            <a:off x="0" y="685801"/>
            <a:ext cx="9144000" cy="609599"/>
          </a:xfrm>
          <a:prstGeom prst="rect">
            <a:avLst/>
          </a:prstGeom>
          <a:noFill/>
          <a:ln/>
        </p:spPr>
      </p:pic>
      <p:sp>
        <p:nvSpPr>
          <p:cNvPr id="6"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17</a:t>
            </a:fld>
            <a:endParaRPr lang="en-US" sz="1800" dirty="0" smtClean="0"/>
          </a:p>
        </p:txBody>
      </p:sp>
      <p:sp>
        <p:nvSpPr>
          <p:cNvPr id="7"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txBox="1">
            <a:spLocks noChangeArrowheads="1"/>
          </p:cNvSpPr>
          <p:nvPr/>
        </p:nvSpPr>
        <p:spPr>
          <a:xfrm>
            <a:off x="914400" y="1722437"/>
            <a:ext cx="7772400" cy="4525963"/>
          </a:xfrm>
          <a:prstGeom prst="rect">
            <a:avLst/>
          </a:prstGeom>
        </p:spPr>
        <p:txBody>
          <a:bodyPr vert="horz" lIns="91440" tIns="45720" rIns="91440" bIns="45720" rtlCol="0">
            <a:normAutofit/>
          </a:bodyPr>
          <a:lstStyle/>
          <a:p>
            <a:pPr marL="609600" marR="0" lvl="0" indent="-609600" algn="ctr" defTabSz="9144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Importance of Action plans</a:t>
            </a:r>
          </a:p>
          <a:p>
            <a:pPr marL="609600" marR="0" lvl="0" indent="-609600" algn="ctr" defTabSz="914400" rtl="0" eaLnBrk="1" fontAlgn="auto" latinLnBrk="0" hangingPunct="1">
              <a:lnSpc>
                <a:spcPct val="100000"/>
              </a:lnSpc>
              <a:spcBef>
                <a:spcPct val="20000"/>
              </a:spcBef>
              <a:spcAft>
                <a:spcPts val="0"/>
              </a:spcAft>
              <a:buClrTx/>
              <a:buSzTx/>
              <a:buFontTx/>
              <a:buNone/>
              <a:tabLst/>
              <a:defRPr/>
            </a:pPr>
            <a:endPar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Serve as a link between strategy formulation and evaluation and control</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Specifies what needs to be done differently from current operations</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Evaluation and control processes appraise performance and identify remedial actions</a:t>
            </a:r>
            <a:endParaRPr kumimoji="0" lang="en-US" sz="2800" b="0" i="0" u="none" strike="noStrike" kern="1200" cap="none" spc="0" normalizeH="0" baseline="0" noProof="0" dirty="0">
              <a:ln>
                <a:noFill/>
              </a:ln>
              <a:solidFill>
                <a:schemeClr val="tx1"/>
              </a:solidFill>
              <a:effectLst/>
              <a:uLnTx/>
              <a:uFillTx/>
              <a:latin typeface="Tahoma" pitchFamily="-112" charset="0"/>
              <a:ea typeface="+mn-ea"/>
              <a:cs typeface="+mn-cs"/>
            </a:endParaRPr>
          </a:p>
        </p:txBody>
      </p:sp>
      <p:pic>
        <p:nvPicPr>
          <p:cNvPr id="4" name="Picture 6"/>
          <p:cNvPicPr>
            <a:picLocks noChangeAspect="1" noChangeArrowheads="1"/>
          </p:cNvPicPr>
          <p:nvPr/>
        </p:nvPicPr>
        <p:blipFill>
          <a:blip r:embed="rId3"/>
          <a:srcRect/>
          <a:stretch>
            <a:fillRect/>
          </a:stretch>
        </p:blipFill>
        <p:spPr>
          <a:xfrm>
            <a:off x="0" y="685801"/>
            <a:ext cx="9144000" cy="609599"/>
          </a:xfrm>
          <a:prstGeom prst="rect">
            <a:avLst/>
          </a:prstGeom>
          <a:noFill/>
          <a:ln/>
        </p:spPr>
      </p:pic>
      <p:sp>
        <p:nvSpPr>
          <p:cNvPr id="6"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18</a:t>
            </a:fld>
            <a:endParaRPr lang="en-US" sz="1800" dirty="0" smtClean="0"/>
          </a:p>
        </p:txBody>
      </p:sp>
      <p:sp>
        <p:nvSpPr>
          <p:cNvPr id="7"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pic>
        <p:nvPicPr>
          <p:cNvPr id="3" name="Picture 6"/>
          <p:cNvPicPr>
            <a:picLocks noChangeAspect="1" noChangeArrowheads="1"/>
          </p:cNvPicPr>
          <p:nvPr/>
        </p:nvPicPr>
        <p:blipFill>
          <a:blip r:embed="rId3"/>
          <a:srcRect/>
          <a:stretch>
            <a:fillRect/>
          </a:stretch>
        </p:blipFill>
        <p:spPr>
          <a:xfrm>
            <a:off x="0" y="2081213"/>
            <a:ext cx="9144000" cy="3862387"/>
          </a:xfrm>
          <a:prstGeom prst="rect">
            <a:avLst/>
          </a:prstGeom>
          <a:noFill/>
          <a:ln/>
        </p:spPr>
      </p:pic>
      <p:pic>
        <p:nvPicPr>
          <p:cNvPr id="4" name="Picture 6"/>
          <p:cNvPicPr>
            <a:picLocks noChangeAspect="1" noChangeArrowheads="1"/>
          </p:cNvPicPr>
          <p:nvPr/>
        </p:nvPicPr>
        <p:blipFill>
          <a:blip r:embed="rId4"/>
          <a:srcRect/>
          <a:stretch>
            <a:fillRect/>
          </a:stretch>
        </p:blipFill>
        <p:spPr>
          <a:xfrm>
            <a:off x="0" y="685800"/>
            <a:ext cx="9144000" cy="788493"/>
          </a:xfrm>
          <a:prstGeom prst="rect">
            <a:avLst/>
          </a:prstGeom>
          <a:noFill/>
          <a:ln/>
        </p:spPr>
      </p:pic>
      <p:sp>
        <p:nvSpPr>
          <p:cNvPr id="6"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19</a:t>
            </a:fld>
            <a:endParaRPr lang="en-US" sz="1800" dirty="0" smtClean="0"/>
          </a:p>
        </p:txBody>
      </p:sp>
      <p:sp>
        <p:nvSpPr>
          <p:cNvPr id="7"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pic>
        <p:nvPicPr>
          <p:cNvPr id="3" name="Picture 14"/>
          <p:cNvPicPr>
            <a:picLocks noGrp="1" noChangeAspect="1" noChangeArrowheads="1"/>
          </p:cNvPicPr>
          <p:nvPr>
            <p:ph sz="half" idx="4294967295"/>
          </p:nvPr>
        </p:nvPicPr>
        <p:blipFill>
          <a:blip r:embed="rId3"/>
          <a:srcRect/>
          <a:stretch>
            <a:fillRect/>
          </a:stretch>
        </p:blipFill>
        <p:spPr>
          <a:xfrm>
            <a:off x="0" y="685801"/>
            <a:ext cx="9144000" cy="609599"/>
          </a:xfrm>
          <a:prstGeom prst="rect">
            <a:avLst/>
          </a:prstGeom>
          <a:noFill/>
          <a:ln/>
        </p:spPr>
      </p:pic>
      <p:sp>
        <p:nvSpPr>
          <p:cNvPr id="4" name="Rectangle 2"/>
          <p:cNvSpPr txBox="1">
            <a:spLocks noChangeArrowheads="1"/>
          </p:cNvSpPr>
          <p:nvPr/>
        </p:nvSpPr>
        <p:spPr>
          <a:xfrm>
            <a:off x="1066800" y="1493837"/>
            <a:ext cx="7772400" cy="4525963"/>
          </a:xfrm>
          <a:prstGeom prst="rect">
            <a:avLst/>
          </a:prstGeom>
        </p:spPr>
        <p:txBody>
          <a:bodyPr vert="horz" lIns="91440" tIns="45720" rIns="91440" bIns="45720" rtlCol="0">
            <a:noAutofit/>
          </a:bodyPr>
          <a:lstStyle/>
          <a:p>
            <a:pPr marL="609600" marR="0" lvl="0" indent="-609600" algn="ctr" defTabSz="914400" rtl="0" eaLnBrk="1" fontAlgn="auto" latinLnBrk="0" hangingPunct="1">
              <a:lnSpc>
                <a:spcPct val="100000"/>
              </a:lnSpc>
              <a:spcBef>
                <a:spcPct val="20000"/>
              </a:spcBef>
              <a:spcAft>
                <a:spcPts val="0"/>
              </a:spcAft>
              <a:buClrTx/>
              <a:buSzTx/>
              <a:buFontTx/>
              <a:buNone/>
              <a:tabLst/>
              <a:defRPr/>
            </a:pPr>
            <a:r>
              <a:rPr kumimoji="0" lang="en-US" sz="2600" b="0" i="0" u="none" strike="noStrike" kern="1200" cap="none" spc="0" normalizeH="0" baseline="0" noProof="0" dirty="0" smtClean="0">
                <a:ln>
                  <a:noFill/>
                </a:ln>
                <a:solidFill>
                  <a:schemeClr val="tx1"/>
                </a:solidFill>
                <a:effectLst/>
                <a:uLnTx/>
                <a:uFillTx/>
                <a:latin typeface="Tahoma" pitchFamily="-112" charset="0"/>
                <a:ea typeface="+mn-ea"/>
                <a:cs typeface="+mn-cs"/>
              </a:rPr>
              <a:t>Integration Managers</a:t>
            </a:r>
          </a:p>
          <a:p>
            <a:pPr marL="609600" marR="0" lvl="0" indent="-609600" algn="ctr" defTabSz="914400" rtl="0" eaLnBrk="1" fontAlgn="auto" latinLnBrk="0" hangingPunct="1">
              <a:lnSpc>
                <a:spcPct val="100000"/>
              </a:lnSpc>
              <a:spcBef>
                <a:spcPct val="20000"/>
              </a:spcBef>
              <a:spcAft>
                <a:spcPts val="0"/>
              </a:spcAft>
              <a:buClrTx/>
              <a:buSzTx/>
              <a:buFontTx/>
              <a:buNone/>
              <a:tabLst/>
              <a:defRPr/>
            </a:pPr>
            <a:endParaRPr kumimoji="0" lang="en-US" sz="26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600" b="0" i="0" u="none" strike="noStrike" kern="1200" cap="none" spc="0" normalizeH="0" baseline="0" noProof="0" dirty="0" smtClean="0">
                <a:ln>
                  <a:noFill/>
                </a:ln>
                <a:solidFill>
                  <a:schemeClr val="tx1"/>
                </a:solidFill>
                <a:effectLst/>
                <a:uLnTx/>
                <a:uFillTx/>
                <a:latin typeface="Tahoma" pitchFamily="-112" charset="0"/>
                <a:ea typeface="+mn-ea"/>
                <a:cs typeface="+mn-cs"/>
              </a:rPr>
              <a:t>Prepare a competitive profile of the company in terms of its strengths and weaknesses</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600" b="0" i="0" u="none" strike="noStrike" kern="1200" cap="none" spc="0" normalizeH="0" baseline="0" noProof="0" dirty="0" smtClean="0">
                <a:ln>
                  <a:noFill/>
                </a:ln>
                <a:solidFill>
                  <a:schemeClr val="tx1"/>
                </a:solidFill>
                <a:effectLst/>
                <a:uLnTx/>
                <a:uFillTx/>
                <a:latin typeface="Tahoma" pitchFamily="-112" charset="0"/>
                <a:ea typeface="+mn-ea"/>
                <a:cs typeface="+mn-cs"/>
              </a:rPr>
              <a:t>Draft a profile of what the ideal combined company should look like</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600" b="0" i="0" u="none" strike="noStrike" kern="1200" cap="none" spc="0" normalizeH="0" baseline="0" noProof="0" dirty="0" smtClean="0">
                <a:ln>
                  <a:noFill/>
                </a:ln>
                <a:solidFill>
                  <a:schemeClr val="tx1"/>
                </a:solidFill>
                <a:effectLst/>
                <a:uLnTx/>
                <a:uFillTx/>
                <a:latin typeface="Tahoma" pitchFamily="-112" charset="0"/>
                <a:ea typeface="+mn-ea"/>
                <a:cs typeface="+mn-cs"/>
              </a:rPr>
              <a:t>Develop action plans to close the gap between actual and ideal</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600" b="0" i="0" u="none" strike="noStrike" kern="1200" cap="none" spc="0" normalizeH="0" baseline="0" noProof="0" dirty="0" smtClean="0">
                <a:ln>
                  <a:noFill/>
                </a:ln>
                <a:solidFill>
                  <a:schemeClr val="tx1"/>
                </a:solidFill>
                <a:effectLst/>
                <a:uLnTx/>
                <a:uFillTx/>
                <a:latin typeface="Tahoma" pitchFamily="-112" charset="0"/>
                <a:ea typeface="+mn-ea"/>
                <a:cs typeface="+mn-cs"/>
              </a:rPr>
              <a:t>Establish training programs to unit the combined company and make it more competitive</a:t>
            </a:r>
            <a:endParaRPr kumimoji="0" lang="en-US" sz="2600" b="0" i="0" u="none" strike="noStrike" kern="1200" cap="none" spc="0" normalizeH="0" baseline="0" noProof="0" dirty="0">
              <a:ln>
                <a:noFill/>
              </a:ln>
              <a:solidFill>
                <a:schemeClr val="tx1"/>
              </a:solidFill>
              <a:effectLst/>
              <a:uLnTx/>
              <a:uFillTx/>
              <a:latin typeface="Tahoma" pitchFamily="-112" charset="0"/>
              <a:ea typeface="+mn-ea"/>
              <a:cs typeface="+mn-cs"/>
            </a:endParaRPr>
          </a:p>
        </p:txBody>
      </p:sp>
      <p:sp>
        <p:nvSpPr>
          <p:cNvPr id="6"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
        <p:nvSpPr>
          <p:cNvPr id="7"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2</a:t>
            </a:fld>
            <a:endParaRPr lang="en-US" sz="1800" dirty="0" smtClean="0"/>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pic>
        <p:nvPicPr>
          <p:cNvPr id="3" name="Picture 6"/>
          <p:cNvPicPr>
            <a:picLocks noGrp="1" noChangeAspect="1" noChangeArrowheads="1"/>
          </p:cNvPicPr>
          <p:nvPr>
            <p:ph sz="half" idx="1"/>
          </p:nvPr>
        </p:nvPicPr>
        <p:blipFill>
          <a:blip r:embed="rId3"/>
          <a:srcRect/>
          <a:stretch>
            <a:fillRect/>
          </a:stretch>
        </p:blipFill>
        <p:spPr>
          <a:xfrm>
            <a:off x="914400" y="1676400"/>
            <a:ext cx="8153400" cy="4648200"/>
          </a:xfrm>
          <a:noFill/>
          <a:ln/>
        </p:spPr>
      </p:pic>
      <p:pic>
        <p:nvPicPr>
          <p:cNvPr id="4" name="Picture 6"/>
          <p:cNvPicPr>
            <a:picLocks noChangeAspect="1" noChangeArrowheads="1"/>
          </p:cNvPicPr>
          <p:nvPr/>
        </p:nvPicPr>
        <p:blipFill>
          <a:blip r:embed="rId4"/>
          <a:srcRect/>
          <a:stretch>
            <a:fillRect/>
          </a:stretch>
        </p:blipFill>
        <p:spPr>
          <a:xfrm>
            <a:off x="0" y="685801"/>
            <a:ext cx="9144000" cy="609599"/>
          </a:xfrm>
          <a:prstGeom prst="rect">
            <a:avLst/>
          </a:prstGeom>
          <a:noFill/>
          <a:ln/>
        </p:spPr>
      </p:pic>
      <p:sp>
        <p:nvSpPr>
          <p:cNvPr id="6"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20</a:t>
            </a:fld>
            <a:endParaRPr lang="en-US" sz="1800" dirty="0" smtClean="0"/>
          </a:p>
        </p:txBody>
      </p:sp>
      <p:sp>
        <p:nvSpPr>
          <p:cNvPr id="7"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txBox="1">
            <a:spLocks noChangeArrowheads="1"/>
          </p:cNvSpPr>
          <p:nvPr/>
        </p:nvSpPr>
        <p:spPr>
          <a:xfrm>
            <a:off x="1066800" y="1722437"/>
            <a:ext cx="7772400" cy="4525963"/>
          </a:xfrm>
          <a:prstGeom prst="rect">
            <a:avLst/>
          </a:prstGeom>
        </p:spPr>
        <p:txBody>
          <a:bodyPr vert="horz" lIns="91440" tIns="45720" rIns="91440" bIns="45720" rtlCol="0">
            <a:normAutofit/>
          </a:bodyPr>
          <a:lstStyle/>
          <a:p>
            <a:pPr marL="609600" marR="0" lvl="0" indent="-609600" algn="l" defTabSz="914400" rtl="0" eaLnBrk="1" fontAlgn="auto" latinLnBrk="0" hangingPunct="1">
              <a:lnSpc>
                <a:spcPct val="100000"/>
              </a:lnSpc>
              <a:spcBef>
                <a:spcPct val="20000"/>
              </a:spcBef>
              <a:spcAft>
                <a:spcPts val="0"/>
              </a:spcAft>
              <a:buClrTx/>
              <a:buSzTx/>
              <a:buFontTx/>
              <a:buNone/>
              <a:tabLst/>
              <a:defRPr/>
            </a:pPr>
            <a:r>
              <a:rPr kumimoji="0" lang="en-US" sz="2800" b="0" i="0" u="sng" strike="noStrike" kern="1200" cap="none" spc="0" normalizeH="0" baseline="0" noProof="0" dirty="0" smtClean="0">
                <a:ln>
                  <a:noFill/>
                </a:ln>
                <a:solidFill>
                  <a:schemeClr val="tx1"/>
                </a:solidFill>
                <a:effectLst/>
                <a:uLnTx/>
                <a:uFillTx/>
                <a:latin typeface="Tahoma" pitchFamily="-112" charset="0"/>
                <a:ea typeface="+mn-ea"/>
                <a:cs typeface="+mn-cs"/>
              </a:rPr>
              <a:t>Management by Objectives (MBO)-</a:t>
            </a: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 </a:t>
            </a: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encourages participative decision making through shared goal setting and performance assessment based on achieving stated objectives</a:t>
            </a:r>
          </a:p>
          <a:p>
            <a:pPr marL="609600" marR="0" lvl="0" indent="-609600" algn="ctr" defTabSz="914400" rtl="0" eaLnBrk="1" fontAlgn="auto" latinLnBrk="0" hangingPunct="1">
              <a:lnSpc>
                <a:spcPct val="100000"/>
              </a:lnSpc>
              <a:spcBef>
                <a:spcPct val="20000"/>
              </a:spcBef>
              <a:spcAft>
                <a:spcPts val="0"/>
              </a:spcAft>
              <a:buClrTx/>
              <a:buSzTx/>
              <a:buFontTx/>
              <a:buNone/>
              <a:tabLst/>
              <a:defRPr/>
            </a:pPr>
            <a:endPar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Establishing and communicating organizational objectives</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Setting individual objectives</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Developing an action plan to achieve objectives</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Performance review (periodic and annual)</a:t>
            </a:r>
            <a:endParaRPr kumimoji="0" lang="en-US" sz="2400" b="0" i="0" u="none" strike="noStrike" kern="1200" cap="none" spc="0" normalizeH="0" baseline="0" noProof="0" dirty="0">
              <a:ln>
                <a:noFill/>
              </a:ln>
              <a:solidFill>
                <a:schemeClr val="tx1"/>
              </a:solidFill>
              <a:effectLst/>
              <a:uLnTx/>
              <a:uFillTx/>
              <a:latin typeface="Tahoma" pitchFamily="-112" charset="0"/>
              <a:ea typeface="+mn-ea"/>
              <a:cs typeface="+mn-cs"/>
            </a:endParaRPr>
          </a:p>
        </p:txBody>
      </p:sp>
      <p:pic>
        <p:nvPicPr>
          <p:cNvPr id="4" name="Picture 6"/>
          <p:cNvPicPr>
            <a:picLocks noChangeAspect="1" noChangeArrowheads="1"/>
          </p:cNvPicPr>
          <p:nvPr/>
        </p:nvPicPr>
        <p:blipFill>
          <a:blip r:embed="rId3"/>
          <a:srcRect/>
          <a:stretch>
            <a:fillRect/>
          </a:stretch>
        </p:blipFill>
        <p:spPr>
          <a:xfrm>
            <a:off x="0" y="685801"/>
            <a:ext cx="9144000" cy="609599"/>
          </a:xfrm>
          <a:prstGeom prst="rect">
            <a:avLst/>
          </a:prstGeom>
          <a:noFill/>
          <a:ln/>
        </p:spPr>
      </p:pic>
      <p:sp>
        <p:nvSpPr>
          <p:cNvPr id="6"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21</a:t>
            </a:fld>
            <a:endParaRPr lang="en-US" sz="1800" dirty="0" smtClean="0"/>
          </a:p>
        </p:txBody>
      </p:sp>
      <p:sp>
        <p:nvSpPr>
          <p:cNvPr id="7"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txBox="1">
            <a:spLocks noChangeArrowheads="1"/>
          </p:cNvSpPr>
          <p:nvPr/>
        </p:nvSpPr>
        <p:spPr>
          <a:xfrm>
            <a:off x="990600" y="1722437"/>
            <a:ext cx="7772400" cy="4525963"/>
          </a:xfrm>
          <a:prstGeom prst="rect">
            <a:avLst/>
          </a:prstGeom>
        </p:spPr>
        <p:txBody>
          <a:bodyPr vert="horz" lIns="91440" tIns="45720" rIns="91440" bIns="45720" rtlCol="0">
            <a:normAutofit/>
          </a:bodyPr>
          <a:lstStyle/>
          <a:p>
            <a:pPr marL="609600" marR="0" lvl="0" indent="-609600" algn="l" defTabSz="914400" rtl="0" eaLnBrk="1" fontAlgn="auto" latinLnBrk="0" hangingPunct="1">
              <a:lnSpc>
                <a:spcPct val="100000"/>
              </a:lnSpc>
              <a:spcBef>
                <a:spcPct val="20000"/>
              </a:spcBef>
              <a:spcAft>
                <a:spcPts val="0"/>
              </a:spcAft>
              <a:buClrTx/>
              <a:buSzTx/>
              <a:buFontTx/>
              <a:buNone/>
              <a:tabLst/>
              <a:defRPr/>
            </a:pPr>
            <a:r>
              <a:rPr kumimoji="0" lang="en-US" sz="2800" b="0" i="0" u="sng" strike="noStrike" kern="1200" cap="none" spc="0" normalizeH="0" baseline="0" noProof="0" dirty="0" smtClean="0">
                <a:ln>
                  <a:noFill/>
                </a:ln>
                <a:solidFill>
                  <a:schemeClr val="tx1"/>
                </a:solidFill>
                <a:effectLst/>
                <a:uLnTx/>
                <a:uFillTx/>
                <a:latin typeface="Tahoma" pitchFamily="-112" charset="0"/>
                <a:ea typeface="+mn-ea"/>
                <a:cs typeface="+mn-cs"/>
              </a:rPr>
              <a:t>Total Quality Management (TQM)-</a:t>
            </a: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 </a:t>
            </a: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philosophy that is committed to customer satisfaction  and continuous improvement</a:t>
            </a:r>
          </a:p>
          <a:p>
            <a:pPr marL="609600" marR="0" lvl="0" indent="-609600" algn="l" defTabSz="914400" rtl="0" eaLnBrk="1" fontAlgn="auto" latinLnBrk="0" hangingPunct="1">
              <a:lnSpc>
                <a:spcPct val="100000"/>
              </a:lnSpc>
              <a:spcBef>
                <a:spcPct val="20000"/>
              </a:spcBef>
              <a:spcAft>
                <a:spcPts val="0"/>
              </a:spcAft>
              <a:buClrTx/>
              <a:buSzTx/>
              <a:buFontTx/>
              <a:buNone/>
              <a:tabLst/>
              <a:defRPr/>
            </a:pPr>
            <a:endPar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609600" marR="0" lvl="0" indent="-609600" algn="ctr" defTabSz="914400" rtl="0" eaLnBrk="1" fontAlgn="auto" latinLnBrk="0" hangingPunct="1">
              <a:lnSpc>
                <a:spcPct val="100000"/>
              </a:lnSpc>
              <a:spcBef>
                <a:spcPct val="2000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Objectives</a:t>
            </a:r>
          </a:p>
          <a:p>
            <a:pPr marL="609600" marR="0" lvl="0" indent="-609600" algn="l" defTabSz="914400" rtl="0" eaLnBrk="1" fontAlgn="auto" latinLnBrk="0" hangingPunct="1">
              <a:lnSpc>
                <a:spcPct val="100000"/>
              </a:lnSpc>
              <a:spcBef>
                <a:spcPct val="20000"/>
              </a:spcBef>
              <a:spcAft>
                <a:spcPts val="0"/>
              </a:spcAft>
              <a:buClrTx/>
              <a:buSzTx/>
              <a:buFontTx/>
              <a:buAutoNum type="arabicPeriod"/>
              <a:tabLst/>
              <a:defRPr/>
            </a:pPr>
            <a:r>
              <a:rPr kumimoji="0" lang="en-US" sz="2000" b="0" i="0" u="none" strike="noStrike" kern="1200" cap="none" spc="0" normalizeH="0" baseline="0" noProof="0" dirty="0" smtClean="0">
                <a:ln>
                  <a:noFill/>
                </a:ln>
                <a:solidFill>
                  <a:schemeClr val="tx1"/>
                </a:solidFill>
                <a:effectLst/>
                <a:uLnTx/>
                <a:uFillTx/>
                <a:latin typeface="Tahoma" pitchFamily="-112" charset="0"/>
                <a:ea typeface="+mn-ea"/>
                <a:cs typeface="+mn-cs"/>
              </a:rPr>
              <a:t>Better, less variable quality of the product and service</a:t>
            </a:r>
          </a:p>
          <a:p>
            <a:pPr marL="609600" marR="0" lvl="0" indent="-609600" algn="l" defTabSz="914400" rtl="0" eaLnBrk="1" fontAlgn="auto" latinLnBrk="0" hangingPunct="1">
              <a:lnSpc>
                <a:spcPct val="100000"/>
              </a:lnSpc>
              <a:spcBef>
                <a:spcPct val="20000"/>
              </a:spcBef>
              <a:spcAft>
                <a:spcPts val="0"/>
              </a:spcAft>
              <a:buClrTx/>
              <a:buSzTx/>
              <a:buFontTx/>
              <a:buAutoNum type="arabicPeriod"/>
              <a:tabLst/>
              <a:defRPr/>
            </a:pPr>
            <a:r>
              <a:rPr kumimoji="0" lang="en-US" sz="2000" b="0" i="0" u="none" strike="noStrike" kern="1200" cap="none" spc="0" normalizeH="0" baseline="0" noProof="0" dirty="0" smtClean="0">
                <a:ln>
                  <a:noFill/>
                </a:ln>
                <a:solidFill>
                  <a:schemeClr val="tx1"/>
                </a:solidFill>
                <a:effectLst/>
                <a:uLnTx/>
                <a:uFillTx/>
                <a:latin typeface="Tahoma" pitchFamily="-112" charset="0"/>
                <a:ea typeface="+mn-ea"/>
                <a:cs typeface="+mn-cs"/>
              </a:rPr>
              <a:t>Quicker less variable response in processes to customer needs</a:t>
            </a:r>
          </a:p>
          <a:p>
            <a:pPr marL="609600" marR="0" lvl="0" indent="-609600" algn="l" defTabSz="914400" rtl="0" eaLnBrk="1" fontAlgn="auto" latinLnBrk="0" hangingPunct="1">
              <a:lnSpc>
                <a:spcPct val="100000"/>
              </a:lnSpc>
              <a:spcBef>
                <a:spcPct val="20000"/>
              </a:spcBef>
              <a:spcAft>
                <a:spcPts val="0"/>
              </a:spcAft>
              <a:buClrTx/>
              <a:buSzTx/>
              <a:buFontTx/>
              <a:buAutoNum type="arabicPeriod"/>
              <a:tabLst/>
              <a:defRPr/>
            </a:pPr>
            <a:r>
              <a:rPr kumimoji="0" lang="en-US" sz="2000" b="0" i="0" u="none" strike="noStrike" kern="1200" cap="none" spc="0" normalizeH="0" baseline="0" noProof="0" dirty="0" smtClean="0">
                <a:ln>
                  <a:noFill/>
                </a:ln>
                <a:solidFill>
                  <a:schemeClr val="tx1"/>
                </a:solidFill>
                <a:effectLst/>
                <a:uLnTx/>
                <a:uFillTx/>
                <a:latin typeface="Tahoma" pitchFamily="-112" charset="0"/>
                <a:ea typeface="+mn-ea"/>
                <a:cs typeface="+mn-cs"/>
              </a:rPr>
              <a:t>Greater flexibility in adjusting to customers’ shifting requirements</a:t>
            </a:r>
          </a:p>
          <a:p>
            <a:pPr marL="609600" marR="0" lvl="0" indent="-609600" algn="l" defTabSz="914400" rtl="0" eaLnBrk="1" fontAlgn="auto" latinLnBrk="0" hangingPunct="1">
              <a:lnSpc>
                <a:spcPct val="100000"/>
              </a:lnSpc>
              <a:spcBef>
                <a:spcPct val="20000"/>
              </a:spcBef>
              <a:spcAft>
                <a:spcPts val="0"/>
              </a:spcAft>
              <a:buClrTx/>
              <a:buSzTx/>
              <a:buFontTx/>
              <a:buAutoNum type="arabicPeriod"/>
              <a:tabLst/>
              <a:defRPr/>
            </a:pPr>
            <a:r>
              <a:rPr kumimoji="0" lang="en-US" sz="2000" b="0" i="0" u="none" strike="noStrike" kern="1200" cap="none" spc="0" normalizeH="0" baseline="0" noProof="0" dirty="0" smtClean="0">
                <a:ln>
                  <a:noFill/>
                </a:ln>
                <a:solidFill>
                  <a:schemeClr val="tx1"/>
                </a:solidFill>
                <a:effectLst/>
                <a:uLnTx/>
                <a:uFillTx/>
                <a:latin typeface="Tahoma" pitchFamily="-112" charset="0"/>
                <a:ea typeface="+mn-ea"/>
                <a:cs typeface="+mn-cs"/>
              </a:rPr>
              <a:t>Lower cost through quality improvement and elimination of non-value added work</a:t>
            </a:r>
            <a:endParaRPr kumimoji="0" lang="en-US" sz="2000" b="0" i="0" u="none" strike="noStrike" kern="1200" cap="none" spc="0" normalizeH="0" baseline="0" noProof="0" dirty="0">
              <a:ln>
                <a:noFill/>
              </a:ln>
              <a:solidFill>
                <a:schemeClr val="tx1"/>
              </a:solidFill>
              <a:effectLst/>
              <a:uLnTx/>
              <a:uFillTx/>
              <a:latin typeface="Tahoma" pitchFamily="-112" charset="0"/>
              <a:ea typeface="+mn-ea"/>
              <a:cs typeface="+mn-cs"/>
            </a:endParaRPr>
          </a:p>
        </p:txBody>
      </p:sp>
      <p:pic>
        <p:nvPicPr>
          <p:cNvPr id="4" name="Picture 6"/>
          <p:cNvPicPr>
            <a:picLocks noChangeAspect="1" noChangeArrowheads="1"/>
          </p:cNvPicPr>
          <p:nvPr/>
        </p:nvPicPr>
        <p:blipFill>
          <a:blip r:embed="rId3"/>
          <a:srcRect/>
          <a:stretch>
            <a:fillRect/>
          </a:stretch>
        </p:blipFill>
        <p:spPr>
          <a:xfrm>
            <a:off x="0" y="685801"/>
            <a:ext cx="9144000" cy="609599"/>
          </a:xfrm>
          <a:prstGeom prst="rect">
            <a:avLst/>
          </a:prstGeom>
          <a:noFill/>
          <a:ln/>
        </p:spPr>
      </p:pic>
      <p:sp>
        <p:nvSpPr>
          <p:cNvPr id="6"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22</a:t>
            </a:fld>
            <a:endParaRPr lang="en-US" sz="1800" dirty="0" smtClean="0"/>
          </a:p>
        </p:txBody>
      </p:sp>
      <p:sp>
        <p:nvSpPr>
          <p:cNvPr id="7"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pic>
        <p:nvPicPr>
          <p:cNvPr id="3" name="Picture 6"/>
          <p:cNvPicPr>
            <a:picLocks noChangeAspect="1" noChangeArrowheads="1"/>
          </p:cNvPicPr>
          <p:nvPr/>
        </p:nvPicPr>
        <p:blipFill>
          <a:blip r:embed="rId3"/>
          <a:srcRect/>
          <a:stretch>
            <a:fillRect/>
          </a:stretch>
        </p:blipFill>
        <p:spPr>
          <a:xfrm>
            <a:off x="0" y="685801"/>
            <a:ext cx="9144000" cy="609599"/>
          </a:xfrm>
          <a:prstGeom prst="rect">
            <a:avLst/>
          </a:prstGeom>
          <a:noFill/>
          <a:ln/>
        </p:spPr>
      </p:pic>
      <p:sp>
        <p:nvSpPr>
          <p:cNvPr id="4" name="Rectangle 2"/>
          <p:cNvSpPr txBox="1">
            <a:spLocks noChangeArrowheads="1"/>
          </p:cNvSpPr>
          <p:nvPr/>
        </p:nvSpPr>
        <p:spPr>
          <a:xfrm>
            <a:off x="990600" y="1371600"/>
            <a:ext cx="7772400" cy="4525963"/>
          </a:xfrm>
          <a:prstGeom prst="rect">
            <a:avLst/>
          </a:prstGeom>
        </p:spPr>
        <p:txBody>
          <a:bodyPr vert="horz" lIns="91440" tIns="45720" rIns="91440" bIns="45720" rtlCol="0">
            <a:noAutofit/>
          </a:bodyPr>
          <a:lstStyle/>
          <a:p>
            <a:pPr marL="609600" marR="0" lvl="0" indent="-609600" algn="ctr" defTabSz="9144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Essential Ingredients</a:t>
            </a:r>
          </a:p>
          <a:p>
            <a:pPr marL="609600" marR="0" lvl="0" indent="-609600" algn="ctr" defTabSz="914400" rtl="0" eaLnBrk="1" fontAlgn="auto" latinLnBrk="0" hangingPunct="1">
              <a:lnSpc>
                <a:spcPct val="100000"/>
              </a:lnSpc>
              <a:spcBef>
                <a:spcPct val="20000"/>
              </a:spcBef>
              <a:spcAft>
                <a:spcPts val="0"/>
              </a:spcAft>
              <a:buClrTx/>
              <a:buSzTx/>
              <a:buFontTx/>
              <a:buNone/>
              <a:tabLst/>
              <a:defRPr/>
            </a:pPr>
            <a:endPar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609600" marR="0" lvl="0" indent="-609600" algn="l" defTabSz="914400" rtl="0" eaLnBrk="1" fontAlgn="auto" latinLnBrk="0" hangingPunct="1">
              <a:lnSpc>
                <a:spcPct val="100000"/>
              </a:lnSpc>
              <a:spcBef>
                <a:spcPct val="20000"/>
              </a:spcBef>
              <a:spcAft>
                <a:spcPts val="0"/>
              </a:spcAft>
              <a:buClrTx/>
              <a:buSzTx/>
              <a:buFontTx/>
              <a:buAutoNum type="arabicPeriod"/>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Intense focus on customer satisfaction</a:t>
            </a:r>
          </a:p>
          <a:p>
            <a:pPr marL="609600" marR="0" lvl="0" indent="-609600" algn="l" defTabSz="914400" rtl="0" eaLnBrk="1" fontAlgn="auto" latinLnBrk="0" hangingPunct="1">
              <a:lnSpc>
                <a:spcPct val="100000"/>
              </a:lnSpc>
              <a:spcBef>
                <a:spcPct val="20000"/>
              </a:spcBef>
              <a:spcAft>
                <a:spcPts val="0"/>
              </a:spcAft>
              <a:buClrTx/>
              <a:buSzTx/>
              <a:buFontTx/>
              <a:buAutoNum type="arabicPeriod"/>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Internal as well as external customers</a:t>
            </a:r>
          </a:p>
          <a:p>
            <a:pPr marL="609600" marR="0" lvl="0" indent="-609600" algn="l" defTabSz="914400" rtl="0" eaLnBrk="1" fontAlgn="auto" latinLnBrk="0" hangingPunct="1">
              <a:lnSpc>
                <a:spcPct val="100000"/>
              </a:lnSpc>
              <a:spcBef>
                <a:spcPct val="20000"/>
              </a:spcBef>
              <a:spcAft>
                <a:spcPts val="0"/>
              </a:spcAft>
              <a:buClrTx/>
              <a:buSzTx/>
              <a:buFontTx/>
              <a:buAutoNum type="arabicPeriod"/>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Accurate measurement of every critical variable in a company’s operations</a:t>
            </a:r>
          </a:p>
          <a:p>
            <a:pPr marL="609600" marR="0" lvl="0" indent="-609600" algn="l" defTabSz="914400" rtl="0" eaLnBrk="1" fontAlgn="auto" latinLnBrk="0" hangingPunct="1">
              <a:lnSpc>
                <a:spcPct val="100000"/>
              </a:lnSpc>
              <a:spcBef>
                <a:spcPct val="20000"/>
              </a:spcBef>
              <a:spcAft>
                <a:spcPts val="0"/>
              </a:spcAft>
              <a:buClrTx/>
              <a:buSzTx/>
              <a:buFontTx/>
              <a:buAutoNum type="arabicPeriod"/>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Continuous improvement of products and services</a:t>
            </a:r>
          </a:p>
          <a:p>
            <a:pPr marL="609600" marR="0" lvl="0" indent="-609600" algn="l" defTabSz="914400" rtl="0" eaLnBrk="1" fontAlgn="auto" latinLnBrk="0" hangingPunct="1">
              <a:lnSpc>
                <a:spcPct val="100000"/>
              </a:lnSpc>
              <a:spcBef>
                <a:spcPct val="20000"/>
              </a:spcBef>
              <a:spcAft>
                <a:spcPts val="0"/>
              </a:spcAft>
              <a:buClrTx/>
              <a:buSzTx/>
              <a:buFontTx/>
              <a:buAutoNum type="arabicPeriod"/>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New work relationships based on trust and teamwork</a:t>
            </a:r>
            <a:endParaRPr kumimoji="0" lang="en-US" sz="2800" b="0" i="0" u="none" strike="noStrike" kern="1200" cap="none" spc="0" normalizeH="0" baseline="0" noProof="0" dirty="0">
              <a:ln>
                <a:noFill/>
              </a:ln>
              <a:solidFill>
                <a:schemeClr val="tx1"/>
              </a:solidFill>
              <a:effectLst/>
              <a:uLnTx/>
              <a:uFillTx/>
              <a:latin typeface="Tahoma" pitchFamily="-112" charset="0"/>
              <a:ea typeface="+mn-ea"/>
              <a:cs typeface="+mn-cs"/>
            </a:endParaRPr>
          </a:p>
        </p:txBody>
      </p:sp>
      <p:sp>
        <p:nvSpPr>
          <p:cNvPr id="6"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23</a:t>
            </a:fld>
            <a:endParaRPr lang="en-US" sz="1800" dirty="0" smtClean="0"/>
          </a:p>
        </p:txBody>
      </p:sp>
      <p:sp>
        <p:nvSpPr>
          <p:cNvPr id="7"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pic>
        <p:nvPicPr>
          <p:cNvPr id="3" name="Picture 6"/>
          <p:cNvPicPr>
            <a:picLocks noChangeAspect="1" noChangeArrowheads="1"/>
          </p:cNvPicPr>
          <p:nvPr/>
        </p:nvPicPr>
        <p:blipFill>
          <a:blip r:embed="rId3"/>
          <a:srcRect/>
          <a:stretch>
            <a:fillRect/>
          </a:stretch>
        </p:blipFill>
        <p:spPr>
          <a:xfrm>
            <a:off x="0" y="685801"/>
            <a:ext cx="9144000" cy="609599"/>
          </a:xfrm>
          <a:prstGeom prst="rect">
            <a:avLst/>
          </a:prstGeom>
          <a:noFill/>
          <a:ln/>
        </p:spPr>
      </p:pic>
      <p:sp>
        <p:nvSpPr>
          <p:cNvPr id="4" name="Rectangle 2"/>
          <p:cNvSpPr txBox="1">
            <a:spLocks noChangeArrowheads="1"/>
          </p:cNvSpPr>
          <p:nvPr/>
        </p:nvSpPr>
        <p:spPr>
          <a:xfrm>
            <a:off x="990600" y="1798637"/>
            <a:ext cx="7772400" cy="4525963"/>
          </a:xfrm>
          <a:prstGeom prst="rect">
            <a:avLst/>
          </a:prstGeom>
        </p:spPr>
        <p:txBody>
          <a:bodyPr vert="horz" lIns="91440" tIns="45720" rIns="91440" bIns="45720" rtlCol="0">
            <a:normAutofit/>
          </a:bodyPr>
          <a:lstStyle/>
          <a:p>
            <a:pPr marL="609600" marR="0" lvl="0" indent="-609600" algn="ctr" defTabSz="914400" rtl="0" eaLnBrk="1" fontAlgn="auto" latinLnBrk="0" hangingPunct="1">
              <a:lnSpc>
                <a:spcPct val="100000"/>
              </a:lnSpc>
              <a:spcBef>
                <a:spcPct val="20000"/>
              </a:spcBef>
              <a:spcAft>
                <a:spcPts val="0"/>
              </a:spcAft>
              <a:buClrTx/>
              <a:buSzTx/>
              <a:buFontTx/>
              <a:buNone/>
              <a:tabLst/>
              <a:defRPr/>
            </a:pPr>
            <a:r>
              <a:rPr kumimoji="0" lang="en-US" sz="3600" b="0" i="0" u="none" strike="noStrike" kern="1200" cap="none" spc="0" normalizeH="0" baseline="0" noProof="0" dirty="0" smtClean="0">
                <a:ln>
                  <a:noFill/>
                </a:ln>
                <a:solidFill>
                  <a:schemeClr val="tx1"/>
                </a:solidFill>
                <a:effectLst/>
                <a:uLnTx/>
                <a:uFillTx/>
                <a:latin typeface="Tahoma" pitchFamily="-112" charset="0"/>
                <a:ea typeface="+mn-ea"/>
                <a:cs typeface="+mn-cs"/>
              </a:rPr>
              <a:t>Dimensions of National Culture</a:t>
            </a:r>
          </a:p>
          <a:p>
            <a:pPr marL="609600" marR="0" lvl="0" indent="-609600" algn="ctr" defTabSz="914400" rtl="0" eaLnBrk="1" fontAlgn="auto" latinLnBrk="0" hangingPunct="1">
              <a:lnSpc>
                <a:spcPct val="100000"/>
              </a:lnSpc>
              <a:spcBef>
                <a:spcPct val="20000"/>
              </a:spcBef>
              <a:spcAft>
                <a:spcPts val="0"/>
              </a:spcAft>
              <a:buClrTx/>
              <a:buSzTx/>
              <a:buFontTx/>
              <a:buNone/>
              <a:tabLst/>
              <a:defRPr/>
            </a:pPr>
            <a:endPar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609600" marR="0" lvl="0" indent="-609600" algn="l" defTabSz="914400" rtl="0" eaLnBrk="1" fontAlgn="auto" latinLnBrk="0" hangingPunct="1">
              <a:lnSpc>
                <a:spcPct val="100000"/>
              </a:lnSpc>
              <a:spcBef>
                <a:spcPct val="20000"/>
              </a:spcBef>
              <a:spcAft>
                <a:spcPts val="0"/>
              </a:spcAft>
              <a:buClrTx/>
              <a:buSzTx/>
              <a:buFontTx/>
              <a:buAutoNum type="arabicPeriod"/>
              <a:tabLst/>
              <a:defRPr/>
            </a:pP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Power distance</a:t>
            </a:r>
          </a:p>
          <a:p>
            <a:pPr marL="609600" marR="0" lvl="0" indent="-609600" algn="l" defTabSz="914400" rtl="0" eaLnBrk="1" fontAlgn="auto" latinLnBrk="0" hangingPunct="1">
              <a:lnSpc>
                <a:spcPct val="100000"/>
              </a:lnSpc>
              <a:spcBef>
                <a:spcPct val="20000"/>
              </a:spcBef>
              <a:spcAft>
                <a:spcPts val="0"/>
              </a:spcAft>
              <a:buClrTx/>
              <a:buSzTx/>
              <a:buFontTx/>
              <a:buAutoNum type="arabicPeriod"/>
              <a:tabLst/>
              <a:defRPr/>
            </a:pP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Uncertainty avoidance</a:t>
            </a:r>
          </a:p>
          <a:p>
            <a:pPr marL="609600" marR="0" lvl="0" indent="-609600" algn="l" defTabSz="914400" rtl="0" eaLnBrk="1" fontAlgn="auto" latinLnBrk="0" hangingPunct="1">
              <a:lnSpc>
                <a:spcPct val="100000"/>
              </a:lnSpc>
              <a:spcBef>
                <a:spcPct val="20000"/>
              </a:spcBef>
              <a:spcAft>
                <a:spcPts val="0"/>
              </a:spcAft>
              <a:buClrTx/>
              <a:buSzTx/>
              <a:buFontTx/>
              <a:buAutoNum type="arabicPeriod"/>
              <a:tabLst/>
              <a:defRPr/>
            </a:pP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Individualism-collectivism</a:t>
            </a:r>
          </a:p>
          <a:p>
            <a:pPr marL="609600" marR="0" lvl="0" indent="-609600" algn="l" defTabSz="914400" rtl="0" eaLnBrk="1" fontAlgn="auto" latinLnBrk="0" hangingPunct="1">
              <a:lnSpc>
                <a:spcPct val="100000"/>
              </a:lnSpc>
              <a:spcBef>
                <a:spcPct val="20000"/>
              </a:spcBef>
              <a:spcAft>
                <a:spcPts val="0"/>
              </a:spcAft>
              <a:buClrTx/>
              <a:buSzTx/>
              <a:buFontTx/>
              <a:buAutoNum type="arabicPeriod"/>
              <a:tabLst/>
              <a:defRPr/>
            </a:pP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Masculinity-femininity</a:t>
            </a:r>
          </a:p>
          <a:p>
            <a:pPr marL="609600" marR="0" lvl="0" indent="-609600" algn="l" defTabSz="914400" rtl="0" eaLnBrk="1" fontAlgn="auto" latinLnBrk="0" hangingPunct="1">
              <a:lnSpc>
                <a:spcPct val="100000"/>
              </a:lnSpc>
              <a:spcBef>
                <a:spcPct val="20000"/>
              </a:spcBef>
              <a:spcAft>
                <a:spcPts val="0"/>
              </a:spcAft>
              <a:buClrTx/>
              <a:buSzTx/>
              <a:buFontTx/>
              <a:buAutoNum type="arabicPeriod"/>
              <a:tabLst/>
              <a:defRPr/>
            </a:pP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Long-term orientation</a:t>
            </a:r>
            <a:endParaRPr kumimoji="0" lang="en-US" sz="3200" b="0" i="0" u="none" strike="noStrike" kern="1200" cap="none" spc="0" normalizeH="0" baseline="0" noProof="0" dirty="0">
              <a:ln>
                <a:noFill/>
              </a:ln>
              <a:solidFill>
                <a:schemeClr val="tx1"/>
              </a:solidFill>
              <a:effectLst/>
              <a:uLnTx/>
              <a:uFillTx/>
              <a:latin typeface="Tahoma" pitchFamily="-112" charset="0"/>
              <a:ea typeface="+mn-ea"/>
              <a:cs typeface="+mn-cs"/>
            </a:endParaRPr>
          </a:p>
        </p:txBody>
      </p:sp>
      <p:sp>
        <p:nvSpPr>
          <p:cNvPr id="6"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24</a:t>
            </a:fld>
            <a:endParaRPr lang="en-US" sz="1800" dirty="0" smtClean="0"/>
          </a:p>
        </p:txBody>
      </p:sp>
      <p:sp>
        <p:nvSpPr>
          <p:cNvPr id="7"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pic>
        <p:nvPicPr>
          <p:cNvPr id="3" name="Picture 3"/>
          <p:cNvPicPr>
            <a:picLocks noGrp="1" noChangeAspect="1" noChangeArrowheads="1"/>
          </p:cNvPicPr>
          <p:nvPr>
            <p:ph sz="half" idx="1"/>
          </p:nvPr>
        </p:nvPicPr>
        <p:blipFill>
          <a:blip r:embed="rId3"/>
          <a:srcRect/>
          <a:stretch>
            <a:fillRect/>
          </a:stretch>
        </p:blipFill>
        <p:spPr>
          <a:xfrm>
            <a:off x="0" y="685801"/>
            <a:ext cx="9144000" cy="609599"/>
          </a:xfrm>
          <a:noFill/>
          <a:ln/>
        </p:spPr>
      </p:pic>
      <p:sp>
        <p:nvSpPr>
          <p:cNvPr id="4" name="Text Box 2"/>
          <p:cNvSpPr txBox="1">
            <a:spLocks noChangeArrowheads="1"/>
          </p:cNvSpPr>
          <p:nvPr/>
        </p:nvSpPr>
        <p:spPr bwMode="auto">
          <a:xfrm>
            <a:off x="457200" y="1600200"/>
            <a:ext cx="8565678" cy="4524315"/>
          </a:xfrm>
          <a:prstGeom prst="rect">
            <a:avLst/>
          </a:prstGeom>
          <a:noFill/>
          <a:ln w="9525">
            <a:noFill/>
            <a:miter lim="800000"/>
            <a:headEnd/>
            <a:tailEnd/>
          </a:ln>
          <a:effectLst/>
        </p:spPr>
        <p:txBody>
          <a:bodyPr wrap="none">
            <a:spAutoFit/>
          </a:bodyPr>
          <a:lstStyle/>
          <a:p>
            <a:pPr marL="342900" indent="-342900">
              <a:buFontTx/>
              <a:buAutoNum type="arabicPeriod"/>
            </a:pPr>
            <a:r>
              <a:rPr lang="en-US" sz="2400" dirty="0">
                <a:latin typeface="Tahoma" pitchFamily="-112" charset="0"/>
              </a:rPr>
              <a:t>What skills should a person have for managing a business</a:t>
            </a:r>
          </a:p>
          <a:p>
            <a:pPr marL="342900" indent="-342900"/>
            <a:r>
              <a:rPr lang="en-US" sz="2400" dirty="0">
                <a:latin typeface="Tahoma" pitchFamily="-112" charset="0"/>
              </a:rPr>
              <a:t>	unit following a differentiation strategy? Why? What should</a:t>
            </a:r>
          </a:p>
          <a:p>
            <a:pPr marL="342900" indent="-342900"/>
            <a:r>
              <a:rPr lang="en-US" sz="2400" dirty="0">
                <a:latin typeface="Tahoma" pitchFamily="-112" charset="0"/>
              </a:rPr>
              <a:t>	a company do if no one is available internally and the </a:t>
            </a:r>
          </a:p>
          <a:p>
            <a:pPr marL="342900" indent="-342900"/>
            <a:r>
              <a:rPr lang="en-US" sz="2400" dirty="0">
                <a:latin typeface="Tahoma" pitchFamily="-112" charset="0"/>
              </a:rPr>
              <a:t>	company has a policy of promotion from within?</a:t>
            </a:r>
          </a:p>
          <a:p>
            <a:pPr marL="342900" indent="-342900">
              <a:buFontTx/>
              <a:buAutoNum type="arabicPeriod" startAt="2"/>
            </a:pPr>
            <a:r>
              <a:rPr lang="en-US" sz="2400" dirty="0">
                <a:latin typeface="Tahoma" pitchFamily="-112" charset="0"/>
              </a:rPr>
              <a:t>When should someone form outside the company be</a:t>
            </a:r>
          </a:p>
          <a:p>
            <a:pPr marL="342900" indent="-342900"/>
            <a:r>
              <a:rPr lang="en-US" sz="2400" dirty="0">
                <a:latin typeface="Tahoma" pitchFamily="-112" charset="0"/>
              </a:rPr>
              <a:t>	hired to manage the company or one of its business units?</a:t>
            </a:r>
          </a:p>
          <a:p>
            <a:pPr marL="342900" indent="-342900">
              <a:buFontTx/>
              <a:buAutoNum type="arabicPeriod" startAt="3"/>
            </a:pPr>
            <a:r>
              <a:rPr lang="en-US" sz="2400" dirty="0">
                <a:latin typeface="Tahoma" pitchFamily="-112" charset="0"/>
              </a:rPr>
              <a:t>What are some ways to implement a retrenchment</a:t>
            </a:r>
          </a:p>
          <a:p>
            <a:pPr marL="342900" indent="-342900"/>
            <a:r>
              <a:rPr lang="en-US" sz="2400" dirty="0">
                <a:latin typeface="Tahoma" pitchFamily="-112" charset="0"/>
              </a:rPr>
              <a:t>	strategy without creating a lot of resentment and conflict</a:t>
            </a:r>
          </a:p>
          <a:p>
            <a:pPr marL="342900" indent="-342900"/>
            <a:r>
              <a:rPr lang="en-US" sz="2400" dirty="0">
                <a:latin typeface="Tahoma" pitchFamily="-112" charset="0"/>
              </a:rPr>
              <a:t>	with labor unions?</a:t>
            </a:r>
          </a:p>
          <a:p>
            <a:pPr marL="342900" indent="-342900">
              <a:buFontTx/>
              <a:buAutoNum type="arabicPeriod" startAt="4"/>
            </a:pPr>
            <a:r>
              <a:rPr lang="en-US" sz="2400" dirty="0">
                <a:latin typeface="Tahoma" pitchFamily="-112" charset="0"/>
              </a:rPr>
              <a:t>How can corporate culture be changes?</a:t>
            </a:r>
          </a:p>
          <a:p>
            <a:pPr marL="342900" indent="-342900">
              <a:buFontTx/>
              <a:buAutoNum type="arabicPeriod" startAt="4"/>
            </a:pPr>
            <a:r>
              <a:rPr lang="en-US" sz="2400" dirty="0">
                <a:latin typeface="Tahoma" pitchFamily="-112" charset="0"/>
              </a:rPr>
              <a:t>Why is an understanding of national cultures important </a:t>
            </a:r>
          </a:p>
          <a:p>
            <a:pPr marL="342900" indent="-342900"/>
            <a:r>
              <a:rPr lang="en-US" sz="2400" dirty="0">
                <a:latin typeface="Tahoma" pitchFamily="-112" charset="0"/>
              </a:rPr>
              <a:t>	in strategic management?</a:t>
            </a:r>
          </a:p>
        </p:txBody>
      </p:sp>
      <p:sp>
        <p:nvSpPr>
          <p:cNvPr id="6"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25</a:t>
            </a:fld>
            <a:endParaRPr lang="en-US" sz="1800" dirty="0" smtClean="0"/>
          </a:p>
        </p:txBody>
      </p:sp>
      <p:sp>
        <p:nvSpPr>
          <p:cNvPr id="7"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a:spLocks noGrp="1" noChangeArrowheads="1"/>
          </p:cNvSpPr>
          <p:nvPr>
            <p:ph type="title"/>
          </p:nvPr>
        </p:nvSpPr>
        <p:spPr>
          <a:xfrm>
            <a:off x="457200" y="381000"/>
            <a:ext cx="8229600" cy="1143000"/>
          </a:xfrm>
        </p:spPr>
        <p:txBody>
          <a:bodyPr/>
          <a:lstStyle/>
          <a:p>
            <a:pPr eaLnBrk="1" hangingPunct="1"/>
            <a:r>
              <a:rPr lang="en-US" sz="2800" dirty="0" smtClean="0"/>
              <a:t>PowerPoint created by:</a:t>
            </a:r>
          </a:p>
        </p:txBody>
      </p:sp>
      <p:sp>
        <p:nvSpPr>
          <p:cNvPr id="4" name="Rectangle 3"/>
          <p:cNvSpPr txBox="1">
            <a:spLocks noChangeArrowheads="1"/>
          </p:cNvSpPr>
          <p:nvPr/>
        </p:nvSpPr>
        <p:spPr>
          <a:xfrm>
            <a:off x="990600" y="1941512"/>
            <a:ext cx="7467600" cy="4459288"/>
          </a:xfrm>
          <a:prstGeom prst="rect">
            <a:avLst/>
          </a:prstGeom>
        </p:spPr>
        <p:txBody>
          <a:bodyPr/>
          <a:lstStyle/>
          <a:p>
            <a:pPr marL="342900" marR="0" lvl="0" indent="-342900" algn="ctr" defTabSz="914400" rtl="0" eaLnBrk="1" fontAlgn="auto" latinLnBrk="0" hangingPunct="1">
              <a:lnSpc>
                <a:spcPct val="80000"/>
              </a:lnSpc>
              <a:spcBef>
                <a:spcPct val="20000"/>
              </a:spcBef>
              <a:spcAft>
                <a:spcPts val="0"/>
              </a:spcAft>
              <a:buClrTx/>
              <a:buSzTx/>
              <a:buFontTx/>
              <a:buNone/>
              <a:tabLst/>
              <a:defRPr/>
            </a:pPr>
            <a:r>
              <a:rPr kumimoji="0" lang="en-US" sz="2800" b="1" i="0" u="none" strike="noStrike" kern="1200" cap="none" spc="0" normalizeH="0" baseline="0" noProof="0" dirty="0" smtClean="0">
                <a:ln>
                  <a:noFill/>
                </a:ln>
                <a:solidFill>
                  <a:schemeClr val="tx1"/>
                </a:solidFill>
                <a:effectLst/>
                <a:uLnTx/>
                <a:uFillTx/>
                <a:latin typeface="+mn-lt"/>
                <a:ea typeface="+mn-ea"/>
                <a:cs typeface="+mn-cs"/>
              </a:rPr>
              <a:t>Ronald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Heimler</a:t>
            </a:r>
            <a:endParaRPr kumimoji="0" lang="en-US" sz="28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Tx/>
              <a:buNone/>
              <a:tabLst/>
              <a:defRPr/>
            </a:pPr>
            <a:endParaRPr kumimoji="0" lang="en-US" b="1" i="0" u="none" strike="noStrike" kern="1200" cap="none" spc="0" normalizeH="0" baseline="0" noProof="0" dirty="0" smtClean="0">
              <a:ln>
                <a:noFill/>
              </a:ln>
              <a:solidFill>
                <a:srgbClr val="663300"/>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Dowling College- MBA</a:t>
            </a: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Georgetown University- BS Business Administration</a:t>
            </a: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Adjunct Professor- LIM College, NY</a:t>
            </a: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Adjunct Professor- Long Island University, NY</a:t>
            </a: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Lecturer- California State Polytechnic University, Pomona, CA</a:t>
            </a: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President- Walter </a:t>
            </a:r>
            <a:r>
              <a:rPr kumimoji="0" lang="en-US" sz="2400" b="1" i="0" u="none" strike="noStrike" kern="1200" cap="none" spc="0" normalizeH="0" baseline="0" noProof="0" dirty="0" err="1" smtClean="0">
                <a:ln>
                  <a:noFill/>
                </a:ln>
                <a:solidFill>
                  <a:schemeClr val="tx1"/>
                </a:solidFill>
                <a:effectLst/>
                <a:uLnTx/>
                <a:uFillTx/>
                <a:latin typeface="+mn-lt"/>
                <a:ea typeface="+mn-ea"/>
                <a:cs typeface="+mn-cs"/>
              </a:rPr>
              <a:t>Heimler</a:t>
            </a:r>
            <a:r>
              <a:rPr kumimoji="0" lang="en-US" sz="2400" b="1" i="0" u="none" strike="noStrike" kern="1200" cap="none" spc="0" normalizeH="0" baseline="0" noProof="0" dirty="0" smtClean="0">
                <a:ln>
                  <a:noFill/>
                </a:ln>
                <a:solidFill>
                  <a:schemeClr val="tx1"/>
                </a:solidFill>
                <a:effectLst/>
                <a:uLnTx/>
                <a:uFillTx/>
                <a:latin typeface="+mn-lt"/>
                <a:ea typeface="+mn-ea"/>
                <a:cs typeface="+mn-cs"/>
              </a:rPr>
              <a:t>, Inc.</a:t>
            </a:r>
          </a:p>
          <a:p>
            <a:pPr marL="342900" marR="0" lvl="0" indent="-342900" algn="l" defTabSz="914400" rtl="0" eaLnBrk="1" fontAlgn="auto" latinLnBrk="0" hangingPunct="1">
              <a:lnSpc>
                <a:spcPct val="80000"/>
              </a:lnSpc>
              <a:spcBef>
                <a:spcPct val="20000"/>
              </a:spcBef>
              <a:spcAft>
                <a:spcPts val="0"/>
              </a:spcAft>
              <a:buClrTx/>
              <a:buSzTx/>
              <a:buFontTx/>
              <a:buNone/>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26</a:t>
            </a:fld>
            <a:endParaRPr lang="en-US" sz="1800" dirty="0" smtClean="0"/>
          </a:p>
        </p:txBody>
      </p:sp>
      <p:sp>
        <p:nvSpPr>
          <p:cNvPr id="7"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sp>
        <p:nvSpPr>
          <p:cNvPr id="4" name="Rectangle 3"/>
          <p:cNvSpPr txBox="1">
            <a:spLocks noChangeArrowheads="1"/>
          </p:cNvSpPr>
          <p:nvPr/>
        </p:nvSpPr>
        <p:spPr>
          <a:xfrm>
            <a:off x="990600" y="1941512"/>
            <a:ext cx="7467600" cy="4459288"/>
          </a:xfrm>
          <a:prstGeom prst="rect">
            <a:avLst/>
          </a:prstGeom>
        </p:spPr>
        <p:txBody>
          <a:bodyPr/>
          <a:lstStyle/>
          <a:p>
            <a:pPr marL="342900" marR="0" lvl="0" indent="-342900" algn="l" defTabSz="914400" rtl="0" eaLnBrk="1" fontAlgn="auto" latinLnBrk="0" hangingPunct="1">
              <a:lnSpc>
                <a:spcPct val="80000"/>
              </a:lnSpc>
              <a:spcBef>
                <a:spcPct val="20000"/>
              </a:spcBef>
              <a:spcAft>
                <a:spcPts val="0"/>
              </a:spcAft>
              <a:buClrTx/>
              <a:buSzTx/>
              <a:buFontTx/>
              <a:buNone/>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7" name="Picture 2" descr="cid:3287383400_2177562"/>
          <p:cNvPicPr>
            <a:picLocks noGrp="1" noChangeAspect="1" noChangeArrowheads="1"/>
          </p:cNvPicPr>
          <p:nvPr>
            <p:ph type="ctrTitle"/>
          </p:nvPr>
        </p:nvPicPr>
        <p:blipFill>
          <a:blip r:embed="rId3" r:link="rId4" cstate="print"/>
          <a:srcRect/>
          <a:stretch>
            <a:fillRect/>
          </a:stretch>
        </p:blipFill>
        <p:spPr>
          <a:xfrm>
            <a:off x="838200" y="838200"/>
            <a:ext cx="7685088" cy="2401888"/>
          </a:xfrm>
          <a:solidFill>
            <a:schemeClr val="hlink"/>
          </a:solidFill>
          <a:ln>
            <a:solidFill>
              <a:schemeClr val="bg1"/>
            </a:solidFill>
          </a:ln>
        </p:spPr>
      </p:pic>
      <p:sp>
        <p:nvSpPr>
          <p:cNvPr id="8" name="Rectangle 3"/>
          <p:cNvSpPr txBox="1">
            <a:spLocks noChangeArrowheads="1"/>
          </p:cNvSpPr>
          <p:nvPr/>
        </p:nvSpPr>
        <p:spPr>
          <a:xfrm>
            <a:off x="914400" y="3581400"/>
            <a:ext cx="7848600" cy="2819400"/>
          </a:xfrm>
          <a:prstGeom prst="rect">
            <a:avLst/>
          </a:prstGeom>
          <a:noFill/>
          <a:ln/>
        </p:spPr>
        <p:txBody>
          <a:bodyPr vert="horz" lIns="91440" tIns="45720" rIns="91440" bIns="45720" rtlCol="0">
            <a:normAutofit/>
          </a:bodyPr>
          <a:lstStyle/>
          <a:p>
            <a:pPr marL="342900" marR="0" lvl="0" indent="-342900" algn="ctr" defTabSz="914400" rtl="0" eaLnBrk="1" fontAlgn="auto" latinLnBrk="0" hangingPunct="1">
              <a:lnSpc>
                <a:spcPct val="80000"/>
              </a:lnSpc>
              <a:spcBef>
                <a:spcPct val="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a:p>
            <a:pPr marL="342900" marR="0" lvl="0" indent="-342900" algn="ctr" defTabSz="914400" rtl="0" eaLnBrk="1" fontAlgn="auto" latinLnBrk="0" hangingPunct="1">
              <a:lnSpc>
                <a:spcPct val="80000"/>
              </a:lnSpc>
              <a:spcBef>
                <a:spcPct val="0"/>
              </a:spcBef>
              <a:spcAft>
                <a:spcPts val="0"/>
              </a:spcAft>
              <a:buClrTx/>
              <a:buSzTx/>
              <a:buFont typeface="Arial" pitchFamily="34" charset="0"/>
              <a:buChar char="•"/>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auto" latinLnBrk="0" hangingPunct="1">
              <a:lnSpc>
                <a:spcPct val="80000"/>
              </a:lnSpc>
              <a:spcBef>
                <a:spcPct val="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Copyright ©2012 Pearson Education, Inc. publishing as Prentice Hall</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pic>
        <p:nvPicPr>
          <p:cNvPr id="9" name="Picture 2" descr="cid:3287383400_2177562"/>
          <p:cNvPicPr>
            <a:picLocks noChangeAspect="1" noChangeArrowheads="1"/>
          </p:cNvPicPr>
          <p:nvPr/>
        </p:nvPicPr>
        <p:blipFill>
          <a:blip r:embed="rId3" r:link="rId4" cstate="print"/>
          <a:srcRect/>
          <a:stretch>
            <a:fillRect/>
          </a:stretch>
        </p:blipFill>
        <p:spPr>
          <a:xfrm>
            <a:off x="990600" y="914400"/>
            <a:ext cx="7685088" cy="2401888"/>
          </a:xfrm>
          <a:prstGeom prst="rect">
            <a:avLst/>
          </a:prstGeom>
          <a:solidFill>
            <a:schemeClr val="hlink"/>
          </a:solidFill>
          <a:ln>
            <a:solidFill>
              <a:schemeClr val="bg1"/>
            </a:solidFill>
          </a:ln>
        </p:spPr>
      </p:pic>
      <p:sp>
        <p:nvSpPr>
          <p:cNvPr id="11" name="Rectangle 10"/>
          <p:cNvSpPr/>
          <p:nvPr/>
        </p:nvSpPr>
        <p:spPr>
          <a:xfrm>
            <a:off x="8610600" y="6336268"/>
            <a:ext cx="609600" cy="369332"/>
          </a:xfrm>
          <a:prstGeom prst="rect">
            <a:avLst/>
          </a:prstGeom>
        </p:spPr>
        <p:txBody>
          <a:bodyPr wrap="square">
            <a:spAutoFit/>
          </a:bodyPr>
          <a:lstStyle/>
          <a:p>
            <a:r>
              <a:rPr lang="en-US" dirty="0" smtClean="0"/>
              <a:t>1-</a:t>
            </a:r>
            <a:fld id="{020CA0DF-F451-4834-99DB-A5BF1EA332E5}" type="slidenum">
              <a:rPr lang="en-US" smtClean="0"/>
              <a:pPr/>
              <a:t>27</a:t>
            </a:fld>
            <a:endParaRPr lang="en-US" dirty="0" smtClean="0"/>
          </a:p>
        </p:txBody>
      </p:sp>
      <p:sp>
        <p:nvSpPr>
          <p:cNvPr id="12" name="Rectangle 11"/>
          <p:cNvSpPr/>
          <p:nvPr/>
        </p:nvSpPr>
        <p:spPr>
          <a:xfrm>
            <a:off x="0" y="6324600"/>
            <a:ext cx="2531142" cy="369332"/>
          </a:xfrm>
          <a:prstGeom prst="rect">
            <a:avLst/>
          </a:prstGeom>
        </p:spPr>
        <p:txBody>
          <a:bodyPr wrap="none">
            <a:spAutoFit/>
          </a:bodyPr>
          <a:lstStyle/>
          <a:p>
            <a:r>
              <a:rPr lang="en-US" dirty="0" smtClean="0"/>
              <a:t>Prentice Hall, Inc. </a:t>
            </a:r>
            <a:r>
              <a:rPr lang="en-US" dirty="0" smtClean="0">
                <a:cs typeface="Arial" charset="0"/>
              </a:rPr>
              <a:t>©</a:t>
            </a:r>
            <a:r>
              <a:rPr lang="en-US" dirty="0" smtClean="0"/>
              <a:t>2012</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txBox="1">
            <a:spLocks noChangeArrowheads="1"/>
          </p:cNvSpPr>
          <p:nvPr/>
        </p:nvSpPr>
        <p:spPr>
          <a:xfrm>
            <a:off x="1066800" y="1722437"/>
            <a:ext cx="7772400" cy="4525963"/>
          </a:xfrm>
          <a:prstGeom prst="rect">
            <a:avLst/>
          </a:prstGeom>
        </p:spPr>
        <p:txBody>
          <a:bodyPr vert="horz" lIns="91440" tIns="45720" rIns="91440" bIns="45720" rtlCol="0">
            <a:noAutofit/>
          </a:bodyPr>
          <a:lstStyle/>
          <a:p>
            <a:pPr marL="609600" marR="0" lvl="0" indent="-609600" algn="ctr" defTabSz="9144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Successful Integration Managers</a:t>
            </a:r>
          </a:p>
          <a:p>
            <a:pPr marL="609600" marR="0" lvl="0" indent="-609600" algn="ctr" defTabSz="914400" rtl="0" eaLnBrk="1" fontAlgn="auto" latinLnBrk="0" hangingPunct="1">
              <a:lnSpc>
                <a:spcPct val="100000"/>
              </a:lnSpc>
              <a:spcBef>
                <a:spcPct val="20000"/>
              </a:spcBef>
              <a:spcAft>
                <a:spcPts val="0"/>
              </a:spcAft>
              <a:buClrTx/>
              <a:buSzTx/>
              <a:buFontTx/>
              <a:buNone/>
              <a:tabLst/>
              <a:defRPr/>
            </a:pPr>
            <a:endPar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Deep knowledge of the acquiring company</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Flexible management style</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Ability to work in cross-functional teams</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Willingness to work independently</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Sufficient emotional and cultural intelligence to work in a diverse environment</a:t>
            </a:r>
            <a:endParaRPr kumimoji="0" lang="en-US" sz="2800" b="0" i="0" u="none" strike="noStrike" kern="1200" cap="none" spc="0" normalizeH="0" baseline="0" noProof="0" dirty="0">
              <a:ln>
                <a:noFill/>
              </a:ln>
              <a:solidFill>
                <a:schemeClr val="tx1"/>
              </a:solidFill>
              <a:effectLst/>
              <a:uLnTx/>
              <a:uFillTx/>
              <a:latin typeface="Tahoma" pitchFamily="-112" charset="0"/>
              <a:ea typeface="+mn-ea"/>
              <a:cs typeface="+mn-cs"/>
            </a:endParaRPr>
          </a:p>
        </p:txBody>
      </p:sp>
      <p:pic>
        <p:nvPicPr>
          <p:cNvPr id="4" name="Picture 14"/>
          <p:cNvPicPr>
            <a:picLocks noGrp="1" noChangeAspect="1" noChangeArrowheads="1"/>
          </p:cNvPicPr>
          <p:nvPr>
            <p:ph sz="half" idx="4294967295"/>
          </p:nvPr>
        </p:nvPicPr>
        <p:blipFill>
          <a:blip r:embed="rId3"/>
          <a:srcRect/>
          <a:stretch>
            <a:fillRect/>
          </a:stretch>
        </p:blipFill>
        <p:spPr>
          <a:xfrm>
            <a:off x="0" y="685801"/>
            <a:ext cx="9144000" cy="609599"/>
          </a:xfrm>
          <a:prstGeom prst="rect">
            <a:avLst/>
          </a:prstGeom>
          <a:noFill/>
          <a:ln/>
        </p:spPr>
      </p:pic>
      <p:sp>
        <p:nvSpPr>
          <p:cNvPr id="6"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3</a:t>
            </a:fld>
            <a:endParaRPr lang="en-US" sz="1800" dirty="0" smtClean="0"/>
          </a:p>
        </p:txBody>
      </p:sp>
      <p:sp>
        <p:nvSpPr>
          <p:cNvPr id="7"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txBox="1">
            <a:spLocks noChangeArrowheads="1"/>
          </p:cNvSpPr>
          <p:nvPr/>
        </p:nvSpPr>
        <p:spPr>
          <a:xfrm>
            <a:off x="1066800" y="1798637"/>
            <a:ext cx="7772400" cy="4525963"/>
          </a:xfrm>
          <a:prstGeom prst="rect">
            <a:avLst/>
          </a:prstGeom>
        </p:spPr>
        <p:txBody>
          <a:bodyPr vert="horz" lIns="91440" tIns="45720" rIns="91440" bIns="45720" rtlCol="0">
            <a:normAutofit/>
          </a:bodyPr>
          <a:lstStyle/>
          <a:p>
            <a:pPr marL="609600" marR="0" lvl="0" indent="-609600" algn="ctr" defTabSz="9144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Staffing Follows Strategy</a:t>
            </a:r>
          </a:p>
          <a:p>
            <a:pPr marL="609600" marR="0" lvl="0" indent="-609600" algn="ctr" defTabSz="914400" rtl="0" eaLnBrk="1" fontAlgn="auto" latinLnBrk="0" hangingPunct="1">
              <a:lnSpc>
                <a:spcPct val="100000"/>
              </a:lnSpc>
              <a:spcBef>
                <a:spcPct val="20000"/>
              </a:spcBef>
              <a:spcAft>
                <a:spcPts val="0"/>
              </a:spcAft>
              <a:buClrTx/>
              <a:buSzTx/>
              <a:buFontTx/>
              <a:buNone/>
              <a:tabLst/>
              <a:defRPr/>
            </a:pPr>
            <a:endPar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Training and development</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Executive types</a:t>
            </a:r>
          </a:p>
          <a:p>
            <a:pPr marL="990600" marR="0" lvl="1" indent="-5334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Dynamic industry expert</a:t>
            </a:r>
          </a:p>
          <a:p>
            <a:pPr marL="990600" marR="0" lvl="1" indent="-5334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Analytical portfolio manager</a:t>
            </a:r>
          </a:p>
          <a:p>
            <a:pPr marL="990600" marR="0" lvl="1" indent="-5334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Cautious profit planner</a:t>
            </a:r>
          </a:p>
          <a:p>
            <a:pPr marL="990600" marR="0" lvl="1" indent="-5334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Turnaround specialist</a:t>
            </a:r>
          </a:p>
          <a:p>
            <a:pPr marL="990600" marR="0" lvl="1" indent="-5334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Professional liquidator</a:t>
            </a:r>
            <a:endParaRPr kumimoji="0" lang="en-US" sz="2400" b="0" i="0" u="none" strike="noStrike" kern="1200" cap="none" spc="0" normalizeH="0" baseline="0" noProof="0" dirty="0">
              <a:ln>
                <a:noFill/>
              </a:ln>
              <a:solidFill>
                <a:schemeClr val="tx1"/>
              </a:solidFill>
              <a:effectLst/>
              <a:uLnTx/>
              <a:uFillTx/>
              <a:latin typeface="Tahoma" pitchFamily="-112" charset="0"/>
              <a:ea typeface="+mn-ea"/>
              <a:cs typeface="+mn-cs"/>
            </a:endParaRPr>
          </a:p>
        </p:txBody>
      </p:sp>
      <p:pic>
        <p:nvPicPr>
          <p:cNvPr id="4" name="Picture 14"/>
          <p:cNvPicPr>
            <a:picLocks noGrp="1" noChangeAspect="1" noChangeArrowheads="1"/>
          </p:cNvPicPr>
          <p:nvPr>
            <p:ph sz="half" idx="4294967295"/>
          </p:nvPr>
        </p:nvPicPr>
        <p:blipFill>
          <a:blip r:embed="rId3"/>
          <a:srcRect/>
          <a:stretch>
            <a:fillRect/>
          </a:stretch>
        </p:blipFill>
        <p:spPr>
          <a:xfrm>
            <a:off x="0" y="685801"/>
            <a:ext cx="9144000" cy="609599"/>
          </a:xfrm>
          <a:prstGeom prst="rect">
            <a:avLst/>
          </a:prstGeom>
          <a:noFill/>
          <a:ln/>
        </p:spPr>
      </p:pic>
      <p:sp>
        <p:nvSpPr>
          <p:cNvPr id="6"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4</a:t>
            </a:fld>
            <a:endParaRPr lang="en-US" sz="1800" dirty="0" smtClean="0"/>
          </a:p>
        </p:txBody>
      </p:sp>
      <p:sp>
        <p:nvSpPr>
          <p:cNvPr id="7"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pic>
        <p:nvPicPr>
          <p:cNvPr id="3" name="Picture 14"/>
          <p:cNvPicPr>
            <a:picLocks noGrp="1" noChangeAspect="1" noChangeArrowheads="1"/>
          </p:cNvPicPr>
          <p:nvPr>
            <p:ph sz="half" idx="4294967295"/>
          </p:nvPr>
        </p:nvPicPr>
        <p:blipFill>
          <a:blip r:embed="rId3"/>
          <a:srcRect/>
          <a:stretch>
            <a:fillRect/>
          </a:stretch>
        </p:blipFill>
        <p:spPr>
          <a:xfrm>
            <a:off x="0" y="685801"/>
            <a:ext cx="9144000" cy="609599"/>
          </a:xfrm>
          <a:prstGeom prst="rect">
            <a:avLst/>
          </a:prstGeom>
          <a:noFill/>
          <a:ln/>
        </p:spPr>
      </p:pic>
      <p:sp>
        <p:nvSpPr>
          <p:cNvPr id="4" name="Rectangle 2"/>
          <p:cNvSpPr txBox="1">
            <a:spLocks noChangeArrowheads="1"/>
          </p:cNvSpPr>
          <p:nvPr/>
        </p:nvSpPr>
        <p:spPr>
          <a:xfrm>
            <a:off x="990600" y="1798637"/>
            <a:ext cx="7772400" cy="4525963"/>
          </a:xfrm>
          <a:prstGeom prst="rect">
            <a:avLst/>
          </a:prstGeom>
        </p:spPr>
        <p:txBody>
          <a:bodyPr vert="horz" lIns="91440" tIns="45720" rIns="91440" bIns="45720" rtlCol="0">
            <a:normAutofit/>
          </a:bodyPr>
          <a:lstStyle/>
          <a:p>
            <a:pPr marL="609600" marR="0" lvl="0" indent="-609600" algn="ctr" defTabSz="914400" rtl="0" eaLnBrk="1" fontAlgn="auto" latinLnBrk="0" hangingPunct="1">
              <a:lnSpc>
                <a:spcPct val="100000"/>
              </a:lnSpc>
              <a:spcBef>
                <a:spcPct val="20000"/>
              </a:spcBef>
              <a:spcAft>
                <a:spcPts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Selection and Management Development</a:t>
            </a:r>
          </a:p>
          <a:p>
            <a:pPr marL="609600" marR="0" lvl="0" indent="-609600" algn="ctr" defTabSz="914400" rtl="0" eaLnBrk="1" fontAlgn="auto" latinLnBrk="0" hangingPunct="1">
              <a:lnSpc>
                <a:spcPct val="100000"/>
              </a:lnSpc>
              <a:spcBef>
                <a:spcPct val="20000"/>
              </a:spcBef>
              <a:spcAft>
                <a:spcPts val="0"/>
              </a:spcAft>
              <a:buClrTx/>
              <a:buSzTx/>
              <a:buFontTx/>
              <a:buNone/>
              <a:tabLst/>
              <a:defRPr/>
            </a:pPr>
            <a:endPar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609600" marR="0" lvl="0" indent="-609600" algn="l" defTabSz="914400" rtl="0" eaLnBrk="1" fontAlgn="auto" latinLnBrk="0" hangingPunct="1">
              <a:lnSpc>
                <a:spcPct val="100000"/>
              </a:lnSpc>
              <a:spcBef>
                <a:spcPct val="20000"/>
              </a:spcBef>
              <a:spcAft>
                <a:spcPts val="0"/>
              </a:spcAft>
              <a:buClrTx/>
              <a:buSzTx/>
              <a:buFontTx/>
              <a:buNone/>
              <a:tabLst/>
              <a:defRPr/>
            </a:pPr>
            <a:r>
              <a:rPr kumimoji="0" lang="en-US" sz="2800" b="0" i="0" u="sng" strike="noStrike" kern="1200" cap="none" spc="0" normalizeH="0" baseline="0" noProof="0" dirty="0" smtClean="0">
                <a:ln>
                  <a:noFill/>
                </a:ln>
                <a:solidFill>
                  <a:schemeClr val="tx1"/>
                </a:solidFill>
                <a:effectLst/>
                <a:uLnTx/>
                <a:uFillTx/>
                <a:latin typeface="Tahoma" pitchFamily="-112" charset="0"/>
                <a:ea typeface="+mn-ea"/>
                <a:cs typeface="+mn-cs"/>
              </a:rPr>
              <a:t>Executive succession-</a:t>
            </a: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 replacing a key top manager</a:t>
            </a:r>
          </a:p>
          <a:p>
            <a:pPr marL="609600" marR="0" lvl="0" indent="-609600" algn="l" defTabSz="914400" rtl="0" eaLnBrk="1" fontAlgn="auto" latinLnBrk="0" hangingPunct="1">
              <a:lnSpc>
                <a:spcPct val="100000"/>
              </a:lnSpc>
              <a:spcBef>
                <a:spcPct val="20000"/>
              </a:spcBef>
              <a:spcAft>
                <a:spcPts val="0"/>
              </a:spcAft>
              <a:buClrTx/>
              <a:buSzTx/>
              <a:buFontTx/>
              <a:buNone/>
              <a:tabLst/>
              <a:defRPr/>
            </a:pPr>
            <a:endPar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609600" marR="0" lvl="0" indent="-609600" algn="ctr" defTabSz="914400" rtl="0" eaLnBrk="1" fontAlgn="auto" latinLnBrk="0" hangingPunct="1">
              <a:lnSpc>
                <a:spcPct val="100000"/>
              </a:lnSpc>
              <a:spcBef>
                <a:spcPct val="2000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Succession planning</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Identifying candidates below the top layer of management</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Measuring internal candidates against external candidates</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Providing financial incentives</a:t>
            </a:r>
            <a:endParaRPr kumimoji="0" lang="en-US" sz="2400" b="0" i="0" u="none" strike="noStrike" kern="1200" cap="none" spc="0" normalizeH="0" baseline="0" noProof="0" dirty="0">
              <a:ln>
                <a:noFill/>
              </a:ln>
              <a:solidFill>
                <a:schemeClr val="tx1"/>
              </a:solidFill>
              <a:effectLst/>
              <a:uLnTx/>
              <a:uFillTx/>
              <a:latin typeface="Tahoma" pitchFamily="-112" charset="0"/>
              <a:ea typeface="+mn-ea"/>
              <a:cs typeface="+mn-cs"/>
            </a:endParaRPr>
          </a:p>
        </p:txBody>
      </p:sp>
      <p:sp>
        <p:nvSpPr>
          <p:cNvPr id="6"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5</a:t>
            </a:fld>
            <a:endParaRPr lang="en-US" sz="1800" dirty="0" smtClean="0"/>
          </a:p>
        </p:txBody>
      </p:sp>
      <p:sp>
        <p:nvSpPr>
          <p:cNvPr id="7"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pic>
        <p:nvPicPr>
          <p:cNvPr id="3" name="Picture 14"/>
          <p:cNvPicPr>
            <a:picLocks noGrp="1" noChangeAspect="1" noChangeArrowheads="1"/>
          </p:cNvPicPr>
          <p:nvPr>
            <p:ph sz="half" idx="4294967295"/>
          </p:nvPr>
        </p:nvPicPr>
        <p:blipFill>
          <a:blip r:embed="rId3"/>
          <a:srcRect/>
          <a:stretch>
            <a:fillRect/>
          </a:stretch>
        </p:blipFill>
        <p:spPr>
          <a:xfrm>
            <a:off x="0" y="685801"/>
            <a:ext cx="9144000" cy="609599"/>
          </a:xfrm>
          <a:prstGeom prst="rect">
            <a:avLst/>
          </a:prstGeom>
          <a:noFill/>
          <a:ln/>
        </p:spPr>
      </p:pic>
      <p:sp>
        <p:nvSpPr>
          <p:cNvPr id="4" name="Rectangle 2"/>
          <p:cNvSpPr txBox="1">
            <a:spLocks noChangeArrowheads="1"/>
          </p:cNvSpPr>
          <p:nvPr/>
        </p:nvSpPr>
        <p:spPr>
          <a:xfrm>
            <a:off x="990600" y="1600200"/>
            <a:ext cx="7772400" cy="4525963"/>
          </a:xfrm>
          <a:prstGeom prst="rect">
            <a:avLst/>
          </a:prstGeom>
        </p:spPr>
        <p:txBody>
          <a:bodyPr vert="horz" lIns="91440" tIns="45720" rIns="91440" bIns="45720" rtlCol="0">
            <a:noAutofit/>
          </a:bodyPr>
          <a:lstStyle/>
          <a:p>
            <a:pPr marL="609600" marR="0" lvl="0" indent="-609600" algn="ctr" defTabSz="9144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Identifying Abilities and Potential</a:t>
            </a:r>
          </a:p>
          <a:p>
            <a:pPr marL="609600" marR="0" lvl="0" indent="-609600" algn="ctr" defTabSz="914400" rtl="0" eaLnBrk="1" fontAlgn="auto" latinLnBrk="0" hangingPunct="1">
              <a:lnSpc>
                <a:spcPct val="100000"/>
              </a:lnSpc>
              <a:spcBef>
                <a:spcPct val="20000"/>
              </a:spcBef>
              <a:spcAft>
                <a:spcPts val="0"/>
              </a:spcAft>
              <a:buClrTx/>
              <a:buSzTx/>
              <a:buFontTx/>
              <a:buNone/>
              <a:tabLst/>
              <a:defRPr/>
            </a:pPr>
            <a:endPar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609600" marR="0" lvl="0" indent="-609600" algn="l" defTabSz="914400" rtl="0" eaLnBrk="1" fontAlgn="auto" latinLnBrk="0" hangingPunct="1">
              <a:lnSpc>
                <a:spcPct val="100000"/>
              </a:lnSpc>
              <a:spcBef>
                <a:spcPct val="20000"/>
              </a:spcBef>
              <a:spcAft>
                <a:spcPts val="0"/>
              </a:spcAft>
              <a:buClrTx/>
              <a:buSzTx/>
              <a:buFontTx/>
              <a:buNone/>
              <a:tabLst/>
              <a:defRPr/>
            </a:pPr>
            <a:r>
              <a:rPr kumimoji="0" lang="en-US" sz="3200" b="0" i="0" u="sng" strike="noStrike" kern="1200" cap="none" spc="0" normalizeH="0" baseline="0" noProof="0" dirty="0" smtClean="0">
                <a:ln>
                  <a:noFill/>
                </a:ln>
                <a:solidFill>
                  <a:schemeClr val="tx1"/>
                </a:solidFill>
                <a:effectLst/>
                <a:uLnTx/>
                <a:uFillTx/>
                <a:latin typeface="Tahoma" pitchFamily="-112" charset="0"/>
                <a:ea typeface="+mn-ea"/>
                <a:cs typeface="+mn-cs"/>
              </a:rPr>
              <a:t>Performance appraisal system</a:t>
            </a: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 identifies good performers with promotion potential</a:t>
            </a:r>
          </a:p>
          <a:p>
            <a:pPr marL="609600" marR="0" lvl="0" indent="-609600" algn="l" defTabSz="914400" rtl="0" eaLnBrk="1" fontAlgn="auto" latinLnBrk="0" hangingPunct="1">
              <a:lnSpc>
                <a:spcPct val="100000"/>
              </a:lnSpc>
              <a:spcBef>
                <a:spcPct val="20000"/>
              </a:spcBef>
              <a:spcAft>
                <a:spcPts val="0"/>
              </a:spcAft>
              <a:buClrTx/>
              <a:buSzTx/>
              <a:buFontTx/>
              <a:buNone/>
              <a:tabLst/>
              <a:defRPr/>
            </a:pPr>
            <a:r>
              <a:rPr kumimoji="0" lang="en-US" sz="3200" b="0" i="0" u="sng" strike="noStrike" kern="1200" cap="none" spc="0" normalizeH="0" baseline="0" noProof="0" dirty="0" smtClean="0">
                <a:ln>
                  <a:noFill/>
                </a:ln>
                <a:solidFill>
                  <a:schemeClr val="tx1"/>
                </a:solidFill>
                <a:effectLst/>
                <a:uLnTx/>
                <a:uFillTx/>
                <a:latin typeface="Tahoma" pitchFamily="-112" charset="0"/>
                <a:ea typeface="+mn-ea"/>
                <a:cs typeface="+mn-cs"/>
              </a:rPr>
              <a:t>Assessment centers </a:t>
            </a: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evaluates a person’s suitability for an advanced position</a:t>
            </a:r>
          </a:p>
          <a:p>
            <a:pPr marL="609600" marR="0" lvl="0" indent="-609600" algn="l" defTabSz="914400" rtl="0" eaLnBrk="1" fontAlgn="auto" latinLnBrk="0" hangingPunct="1">
              <a:lnSpc>
                <a:spcPct val="100000"/>
              </a:lnSpc>
              <a:spcBef>
                <a:spcPct val="20000"/>
              </a:spcBef>
              <a:spcAft>
                <a:spcPts val="0"/>
              </a:spcAft>
              <a:buClrTx/>
              <a:buSzTx/>
              <a:buFontTx/>
              <a:buNone/>
              <a:tabLst/>
              <a:defRPr/>
            </a:pPr>
            <a:r>
              <a:rPr kumimoji="0" lang="en-US" sz="3200" b="0" i="0" u="sng" strike="noStrike" kern="1200" cap="none" spc="0" normalizeH="0" baseline="0" noProof="0" dirty="0" smtClean="0">
                <a:ln>
                  <a:noFill/>
                </a:ln>
                <a:solidFill>
                  <a:schemeClr val="tx1"/>
                </a:solidFill>
                <a:effectLst/>
                <a:uLnTx/>
                <a:uFillTx/>
                <a:latin typeface="Tahoma" pitchFamily="-112" charset="0"/>
                <a:ea typeface="+mn-ea"/>
                <a:cs typeface="+mn-cs"/>
              </a:rPr>
              <a:t>Job rotation- </a:t>
            </a: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ensures employees are gaining a mix of experience to prepare them for future responsibilities</a:t>
            </a:r>
            <a:endParaRPr kumimoji="0" lang="en-US" sz="2800" b="0" i="0" u="none" strike="noStrike" kern="1200" cap="none" spc="0" normalizeH="0" baseline="0" noProof="0" dirty="0">
              <a:ln>
                <a:noFill/>
              </a:ln>
              <a:solidFill>
                <a:schemeClr val="tx1"/>
              </a:solidFill>
              <a:effectLst/>
              <a:uLnTx/>
              <a:uFillTx/>
              <a:latin typeface="Tahoma" pitchFamily="-112" charset="0"/>
              <a:ea typeface="+mn-ea"/>
              <a:cs typeface="+mn-cs"/>
            </a:endParaRPr>
          </a:p>
        </p:txBody>
      </p:sp>
      <p:sp>
        <p:nvSpPr>
          <p:cNvPr id="6"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6</a:t>
            </a:fld>
            <a:endParaRPr lang="en-US" sz="1800" dirty="0" smtClean="0"/>
          </a:p>
        </p:txBody>
      </p:sp>
      <p:sp>
        <p:nvSpPr>
          <p:cNvPr id="7"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sp>
        <p:nvSpPr>
          <p:cNvPr id="6" name="Rectangle 2"/>
          <p:cNvSpPr txBox="1">
            <a:spLocks noChangeArrowheads="1"/>
          </p:cNvSpPr>
          <p:nvPr/>
        </p:nvSpPr>
        <p:spPr>
          <a:xfrm>
            <a:off x="914400" y="1828800"/>
            <a:ext cx="8458200" cy="4525963"/>
          </a:xfrm>
          <a:prstGeom prst="rect">
            <a:avLst/>
          </a:prstGeom>
        </p:spPr>
        <p:txBody>
          <a:bodyPr vert="horz" lIns="91440" tIns="45720" rIns="91440" bIns="45720" rtlCol="0">
            <a:normAutofit/>
          </a:bodyPr>
          <a:lstStyle/>
          <a:p>
            <a:pPr marL="609600" marR="0" lvl="0" indent="-609600" defTabSz="914400" rtl="0" eaLnBrk="1" fontAlgn="auto" latinLnBrk="0" hangingPunct="1">
              <a:lnSpc>
                <a:spcPct val="100000"/>
              </a:lnSpc>
              <a:spcBef>
                <a:spcPct val="20000"/>
              </a:spcBef>
              <a:spcAft>
                <a:spcPts val="0"/>
              </a:spcAft>
              <a:buClrTx/>
              <a:buSzTx/>
              <a:buFontTx/>
              <a:buNone/>
              <a:tabLst/>
              <a:defRPr/>
            </a:pPr>
            <a:r>
              <a:rPr kumimoji="0" lang="en-US" sz="3600" b="0" i="0" u="none" strike="noStrike" kern="1200" cap="none" spc="0" normalizeH="0" baseline="0" noProof="0" dirty="0" smtClean="0">
                <a:ln>
                  <a:noFill/>
                </a:ln>
                <a:effectLst/>
                <a:uLnTx/>
                <a:uFillTx/>
                <a:latin typeface="Tahoma" pitchFamily="-112" charset="0"/>
                <a:ea typeface="+mn-ea"/>
                <a:cs typeface="+mn-cs"/>
              </a:rPr>
              <a:t>Problems in Retrenchment</a:t>
            </a:r>
          </a:p>
          <a:p>
            <a:pPr marL="609600" marR="0" lvl="0" indent="-609600" defTabSz="914400" rtl="0" eaLnBrk="1" fontAlgn="auto" latinLnBrk="0" hangingPunct="1">
              <a:lnSpc>
                <a:spcPct val="100000"/>
              </a:lnSpc>
              <a:spcBef>
                <a:spcPct val="20000"/>
              </a:spcBef>
              <a:spcAft>
                <a:spcPts val="0"/>
              </a:spcAft>
              <a:buClrTx/>
              <a:buSzTx/>
              <a:buFontTx/>
              <a:buNone/>
              <a:tabLst/>
              <a:defRPr/>
            </a:pPr>
            <a:endParaRPr kumimoji="0" lang="en-US" sz="3200" b="0" i="0" u="none" strike="noStrike" kern="1200" cap="none" spc="0" normalizeH="0" baseline="0" noProof="0" dirty="0" smtClean="0">
              <a:ln>
                <a:noFill/>
              </a:ln>
              <a:effectLst/>
              <a:uLnTx/>
              <a:uFillTx/>
              <a:latin typeface="Tahoma" pitchFamily="-112" charset="0"/>
              <a:ea typeface="+mn-ea"/>
              <a:cs typeface="+mn-cs"/>
            </a:endParaRPr>
          </a:p>
          <a:p>
            <a:pPr marL="609600" marR="0" lvl="0" indent="-609600" defTabSz="914400" rtl="0" eaLnBrk="1" fontAlgn="auto" latinLnBrk="0" hangingPunct="1">
              <a:lnSpc>
                <a:spcPct val="100000"/>
              </a:lnSpc>
              <a:spcBef>
                <a:spcPct val="20000"/>
              </a:spcBef>
              <a:spcAft>
                <a:spcPts val="0"/>
              </a:spcAft>
              <a:buClrTx/>
              <a:buSzTx/>
              <a:buFontTx/>
              <a:buNone/>
              <a:tabLst/>
              <a:defRPr/>
            </a:pPr>
            <a:r>
              <a:rPr kumimoji="0" lang="en-US" sz="3600" b="0" i="0" u="sng" strike="noStrike" kern="1200" cap="none" spc="0" normalizeH="0" baseline="0" noProof="0" dirty="0" smtClean="0">
                <a:ln>
                  <a:noFill/>
                </a:ln>
                <a:effectLst/>
                <a:uLnTx/>
                <a:uFillTx/>
                <a:latin typeface="Tahoma" pitchFamily="-112" charset="0"/>
                <a:ea typeface="+mn-ea"/>
                <a:cs typeface="+mn-cs"/>
              </a:rPr>
              <a:t>Downsizing</a:t>
            </a:r>
            <a:r>
              <a:rPr kumimoji="0" lang="en-US" sz="3600" b="0" i="0" u="none" strike="noStrike" kern="1200" cap="none" spc="0" normalizeH="0" baseline="0" noProof="0" dirty="0" smtClean="0">
                <a:ln>
                  <a:noFill/>
                </a:ln>
                <a:effectLst/>
                <a:uLnTx/>
                <a:uFillTx/>
                <a:latin typeface="Tahoma" pitchFamily="-112" charset="0"/>
                <a:ea typeface="+mn-ea"/>
                <a:cs typeface="+mn-cs"/>
              </a:rPr>
              <a:t> </a:t>
            </a:r>
            <a:r>
              <a:rPr kumimoji="0" lang="en-US" sz="3200" b="0" i="0" u="none" strike="noStrike" kern="1200" cap="none" spc="0" normalizeH="0" baseline="0" noProof="0" dirty="0" smtClean="0">
                <a:ln>
                  <a:noFill/>
                </a:ln>
                <a:effectLst/>
                <a:uLnTx/>
                <a:uFillTx/>
                <a:latin typeface="Tahoma" pitchFamily="-112" charset="0"/>
                <a:ea typeface="+mn-ea"/>
                <a:cs typeface="+mn-cs"/>
              </a:rPr>
              <a:t>the planned eliminated of positions or jobs</a:t>
            </a:r>
          </a:p>
          <a:p>
            <a:pPr marL="609600" marR="0" lvl="0" indent="-60960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effectLst/>
                <a:uLnTx/>
                <a:uFillTx/>
                <a:latin typeface="Tahoma" pitchFamily="-112" charset="0"/>
                <a:ea typeface="+mn-ea"/>
                <a:cs typeface="+mn-cs"/>
              </a:rPr>
              <a:t>Can damage the learning capacity of an organization</a:t>
            </a:r>
            <a:endParaRPr kumimoji="0" lang="en-US" sz="3200" b="0" i="0" u="none" strike="noStrike" kern="1200" cap="none" spc="0" normalizeH="0" baseline="0" noProof="0" dirty="0">
              <a:ln>
                <a:noFill/>
              </a:ln>
              <a:effectLst/>
              <a:uLnTx/>
              <a:uFillTx/>
              <a:latin typeface="Tahoma" pitchFamily="-112" charset="0"/>
              <a:ea typeface="+mn-ea"/>
              <a:cs typeface="+mn-cs"/>
            </a:endParaRPr>
          </a:p>
        </p:txBody>
      </p:sp>
      <p:pic>
        <p:nvPicPr>
          <p:cNvPr id="7" name="Picture 14"/>
          <p:cNvPicPr>
            <a:picLocks noChangeAspect="1" noChangeArrowheads="1"/>
          </p:cNvPicPr>
          <p:nvPr/>
        </p:nvPicPr>
        <p:blipFill>
          <a:blip r:embed="rId3"/>
          <a:srcRect/>
          <a:stretch>
            <a:fillRect/>
          </a:stretch>
        </p:blipFill>
        <p:spPr>
          <a:xfrm>
            <a:off x="0" y="0"/>
            <a:ext cx="9144000" cy="609599"/>
          </a:xfrm>
          <a:prstGeom prst="rect">
            <a:avLst/>
          </a:prstGeom>
          <a:noFill/>
          <a:ln/>
        </p:spPr>
      </p:pic>
      <p:sp>
        <p:nvSpPr>
          <p:cNvPr id="8"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7</a:t>
            </a:fld>
            <a:endParaRPr lang="en-US" sz="1800" dirty="0" smtClean="0"/>
          </a:p>
        </p:txBody>
      </p:sp>
      <p:sp>
        <p:nvSpPr>
          <p:cNvPr id="9"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pic>
        <p:nvPicPr>
          <p:cNvPr id="3" name="Picture 14"/>
          <p:cNvPicPr>
            <a:picLocks noGrp="1" noChangeAspect="1" noChangeArrowheads="1"/>
          </p:cNvPicPr>
          <p:nvPr>
            <p:ph sz="half" idx="4294967295"/>
          </p:nvPr>
        </p:nvPicPr>
        <p:blipFill>
          <a:blip r:embed="rId3"/>
          <a:srcRect/>
          <a:stretch>
            <a:fillRect/>
          </a:stretch>
        </p:blipFill>
        <p:spPr>
          <a:xfrm>
            <a:off x="0" y="685801"/>
            <a:ext cx="9144000" cy="609599"/>
          </a:xfrm>
          <a:prstGeom prst="rect">
            <a:avLst/>
          </a:prstGeom>
          <a:noFill/>
          <a:ln/>
        </p:spPr>
      </p:pic>
      <p:sp>
        <p:nvSpPr>
          <p:cNvPr id="4" name="Rectangle 2"/>
          <p:cNvSpPr txBox="1">
            <a:spLocks noChangeArrowheads="1"/>
          </p:cNvSpPr>
          <p:nvPr/>
        </p:nvSpPr>
        <p:spPr>
          <a:xfrm>
            <a:off x="990600" y="1798637"/>
            <a:ext cx="7772400" cy="4525963"/>
          </a:xfrm>
          <a:prstGeom prst="rect">
            <a:avLst/>
          </a:prstGeom>
        </p:spPr>
        <p:txBody>
          <a:bodyPr vert="horz" lIns="91440" tIns="45720" rIns="91440" bIns="45720" rtlCol="0">
            <a:normAutofit/>
          </a:bodyPr>
          <a:lstStyle/>
          <a:p>
            <a:pPr marL="609600" marR="0" lvl="0" indent="-609600" algn="ctr" defTabSz="914400" rtl="0" eaLnBrk="1" fontAlgn="auto" latinLnBrk="0" hangingPunct="1">
              <a:lnSpc>
                <a:spcPct val="100000"/>
              </a:lnSpc>
              <a:spcBef>
                <a:spcPct val="20000"/>
              </a:spcBef>
              <a:spcAft>
                <a:spcPts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Successful Downsizing</a:t>
            </a:r>
          </a:p>
          <a:p>
            <a:pPr marL="609600" marR="0" lvl="0" indent="-609600" algn="l" defTabSz="914400" rtl="0" eaLnBrk="1" fontAlgn="auto" latinLnBrk="0" hangingPunct="1">
              <a:lnSpc>
                <a:spcPct val="100000"/>
              </a:lnSpc>
              <a:spcBef>
                <a:spcPct val="20000"/>
              </a:spcBef>
              <a:spcAft>
                <a:spcPts val="0"/>
              </a:spcAft>
              <a:buClrTx/>
              <a:buSzTx/>
              <a:buFontTx/>
              <a:buNone/>
              <a:tabLst/>
              <a:defRPr/>
            </a:pPr>
            <a:endPar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Eliminate unnecessary work instead of making across the board cuts</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Contract out work that others can do cheaper</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Plan for long-run efficiencies</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Communicate the reasons for actions</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Invest in the remaining employees</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Develop value added jobs to balance out job elimination</a:t>
            </a:r>
            <a:endParaRPr kumimoji="0" lang="en-US" sz="2400" b="0" i="0" u="none" strike="noStrike" kern="1200" cap="none" spc="0" normalizeH="0" baseline="0" noProof="0" dirty="0">
              <a:ln>
                <a:noFill/>
              </a:ln>
              <a:solidFill>
                <a:schemeClr val="tx1"/>
              </a:solidFill>
              <a:effectLst/>
              <a:uLnTx/>
              <a:uFillTx/>
              <a:latin typeface="Tahoma" pitchFamily="-112" charset="0"/>
              <a:ea typeface="+mn-ea"/>
              <a:cs typeface="+mn-cs"/>
            </a:endParaRPr>
          </a:p>
        </p:txBody>
      </p:sp>
      <p:sp>
        <p:nvSpPr>
          <p:cNvPr id="6"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8</a:t>
            </a:fld>
            <a:endParaRPr lang="en-US" sz="1800" dirty="0" smtClean="0"/>
          </a:p>
        </p:txBody>
      </p:sp>
      <p:sp>
        <p:nvSpPr>
          <p:cNvPr id="7"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pic>
        <p:nvPicPr>
          <p:cNvPr id="3" name="Picture 14"/>
          <p:cNvPicPr>
            <a:picLocks noGrp="1" noChangeAspect="1" noChangeArrowheads="1"/>
          </p:cNvPicPr>
          <p:nvPr>
            <p:ph sz="half" idx="4294967295"/>
          </p:nvPr>
        </p:nvPicPr>
        <p:blipFill>
          <a:blip r:embed="rId3"/>
          <a:srcRect/>
          <a:stretch>
            <a:fillRect/>
          </a:stretch>
        </p:blipFill>
        <p:spPr>
          <a:xfrm>
            <a:off x="0" y="685801"/>
            <a:ext cx="9144000" cy="609599"/>
          </a:xfrm>
          <a:prstGeom prst="rect">
            <a:avLst/>
          </a:prstGeom>
          <a:noFill/>
          <a:ln/>
        </p:spPr>
      </p:pic>
      <p:sp>
        <p:nvSpPr>
          <p:cNvPr id="4" name="Rectangle 2"/>
          <p:cNvSpPr txBox="1">
            <a:spLocks noChangeArrowheads="1"/>
          </p:cNvSpPr>
          <p:nvPr/>
        </p:nvSpPr>
        <p:spPr>
          <a:xfrm>
            <a:off x="914400" y="1676400"/>
            <a:ext cx="7772400" cy="4525963"/>
          </a:xfrm>
          <a:prstGeom prst="rect">
            <a:avLst/>
          </a:prstGeom>
        </p:spPr>
        <p:txBody>
          <a:bodyPr vert="horz" lIns="91440" tIns="45720" rIns="91440" bIns="45720" rtlCol="0">
            <a:noAutofit/>
          </a:bodyPr>
          <a:lstStyle/>
          <a:p>
            <a:pPr marL="609600" marR="0" lvl="0" indent="-609600" algn="ctr" defTabSz="9144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International Issues in Staffing</a:t>
            </a:r>
          </a:p>
          <a:p>
            <a:pPr marL="609600" marR="0" lvl="0" indent="-609600" algn="l" defTabSz="914400" rtl="0" eaLnBrk="1" fontAlgn="auto" latinLnBrk="0" hangingPunct="1">
              <a:lnSpc>
                <a:spcPct val="100000"/>
              </a:lnSpc>
              <a:spcBef>
                <a:spcPct val="20000"/>
              </a:spcBef>
              <a:spcAft>
                <a:spcPts val="0"/>
              </a:spcAft>
              <a:buClrTx/>
              <a:buSzTx/>
              <a:buFontTx/>
              <a:buNone/>
              <a:tabLst/>
              <a:defRPr/>
            </a:pPr>
            <a:endPar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Culture differences</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Management styles</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Human resource practices</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err="1" smtClean="0">
                <a:ln>
                  <a:noFill/>
                </a:ln>
                <a:solidFill>
                  <a:schemeClr val="tx1"/>
                </a:solidFill>
                <a:effectLst/>
                <a:uLnTx/>
                <a:uFillTx/>
                <a:latin typeface="Tahoma" pitchFamily="-112" charset="0"/>
                <a:ea typeface="+mn-ea"/>
                <a:cs typeface="+mn-cs"/>
              </a:rPr>
              <a:t>Suboptimization</a:t>
            </a:r>
            <a:endPar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Communication and coordination</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Lack of international management with experience</a:t>
            </a:r>
            <a:endParaRPr kumimoji="0" lang="en-US" sz="2800" b="0" i="0" u="none" strike="noStrike" kern="1200" cap="none" spc="0" normalizeH="0" baseline="0" noProof="0" dirty="0">
              <a:ln>
                <a:noFill/>
              </a:ln>
              <a:solidFill>
                <a:schemeClr val="tx1"/>
              </a:solidFill>
              <a:effectLst/>
              <a:uLnTx/>
              <a:uFillTx/>
              <a:latin typeface="Tahoma" pitchFamily="-112" charset="0"/>
              <a:ea typeface="+mn-ea"/>
              <a:cs typeface="+mn-cs"/>
            </a:endParaRPr>
          </a:p>
        </p:txBody>
      </p:sp>
      <p:sp>
        <p:nvSpPr>
          <p:cNvPr id="6"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9</a:t>
            </a:fld>
            <a:endParaRPr lang="en-US" sz="1800" dirty="0" smtClean="0"/>
          </a:p>
        </p:txBody>
      </p:sp>
      <p:sp>
        <p:nvSpPr>
          <p:cNvPr id="7"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851</TotalTime>
  <Words>1039</Words>
  <Application>Microsoft Office PowerPoint</Application>
  <PresentationFormat>On-screen Show (4:3)</PresentationFormat>
  <Paragraphs>248</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PowerPoint created by:</vt:lpstr>
      <vt:lpstr>Slide 27</vt:lpstr>
    </vt:vector>
  </TitlesOfParts>
  <Company>signDesign Communications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Rita</cp:lastModifiedBy>
  <cp:revision>144</cp:revision>
  <dcterms:created xsi:type="dcterms:W3CDTF">2010-08-24T06:47:44Z</dcterms:created>
  <dcterms:modified xsi:type="dcterms:W3CDTF">2017-03-30T07:20:33Z</dcterms:modified>
</cp:coreProperties>
</file>