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77" r:id="rId3"/>
    <p:sldId id="406" r:id="rId4"/>
    <p:sldId id="407" r:id="rId5"/>
    <p:sldId id="408" r:id="rId6"/>
    <p:sldId id="410" r:id="rId7"/>
    <p:sldId id="409" r:id="rId8"/>
    <p:sldId id="412" r:id="rId9"/>
    <p:sldId id="422" r:id="rId10"/>
    <p:sldId id="423" r:id="rId11"/>
    <p:sldId id="424" r:id="rId12"/>
    <p:sldId id="425" r:id="rId13"/>
    <p:sldId id="426" r:id="rId14"/>
    <p:sldId id="417" r:id="rId15"/>
    <p:sldId id="418" r:id="rId16"/>
    <p:sldId id="419" r:id="rId17"/>
    <p:sldId id="420" r:id="rId18"/>
    <p:sldId id="421" r:id="rId19"/>
    <p:sldId id="413" r:id="rId20"/>
    <p:sldId id="414" r:id="rId21"/>
    <p:sldId id="415" r:id="rId22"/>
    <p:sldId id="404" r:id="rId23"/>
    <p:sldId id="373" r:id="rId24"/>
    <p:sldId id="42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14" autoAdjust="0"/>
    <p:restoredTop sz="94660"/>
  </p:normalViewPr>
  <p:slideViewPr>
    <p:cSldViewPr>
      <p:cViewPr varScale="1">
        <p:scale>
          <a:sx n="71" d="100"/>
          <a:sy n="71" d="100"/>
        </p:scale>
        <p:origin x="-15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F25BF-3937-42FE-A180-0B4E8D591B9C}" type="datetimeFigureOut">
              <a:rPr lang="id-ID" smtClean="0"/>
              <a:pPr/>
              <a:t>22/03/2017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E4E79-80EF-44D9-ACB6-39367DC6B48C}" type="slidenum">
              <a:rPr lang="id-ID" smtClean="0"/>
              <a:pPr/>
              <a:t>‹#›</a:t>
            </a:fld>
            <a:endParaRPr lang="id-ID"/>
          </a:p>
        </p:txBody>
      </p:sp>
    </p:spTree>
    <p:extLst>
      <p:ext uri="{BB962C8B-B14F-4D97-AF65-F5344CB8AC3E}">
        <p14:creationId xmlns:p14="http://schemas.microsoft.com/office/powerpoint/2010/main" xmlns="" val="355619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EE283-770A-48C2-B732-1BDE54BC14F0}"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FFBDDC-DB8A-4036-91DD-0006041BFE7F}"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E56AD-DC71-4081-843B-6DABC0FFBB76}"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0DEC0-C740-420B-85E1-8F7FD4B84FB7}"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2A3A4-5A40-49D7-8CCC-99BEE8ECF23B}"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28DD25-E83A-40DA-9903-9A994BEC10B3}" type="datetime1">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8B474B-CDD3-4FB6-8D63-B37FCB1D74C7}" type="datetime1">
              <a:rPr lang="en-US" smtClean="0"/>
              <a:pPr/>
              <a:t>3/22/2017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A865F-EFA9-4452-954F-8F011B9AB253}" type="datetime1">
              <a:rPr lang="en-US" smtClean="0"/>
              <a:pPr/>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5FB66-931D-4ADE-AC7A-78D44AB17769}" type="datetime1">
              <a:rPr lang="en-US" smtClean="0"/>
              <a:pPr/>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1C629-97DE-44D2-B5EA-00FBA6AB4AB8}" type="datetime1">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A2FD8-A102-4C75-BA75-1C0AEECD4BD6}" type="datetime1">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B696A-68E2-4698-954D-ABCF113CB18E}" type="datetime1">
              <a:rPr lang="en-US" smtClean="0"/>
              <a:pPr/>
              <a:t>3/22/2017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solidFill>
              </a:defRPr>
            </a:lvl1pPr>
          </a:lstStyle>
          <a:p>
            <a:fld id="{412E55C8-1EBA-4D0B-91B2-EC7E5DBD2D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cid:3287383400_217756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VER copy.jpg"/>
          <p:cNvPicPr>
            <a:picLocks noChangeAspect="1"/>
          </p:cNvPicPr>
          <p:nvPr/>
        </p:nvPicPr>
        <p:blipFill>
          <a:blip r:embed="rId2" cstate="print"/>
          <a:stretch>
            <a:fillRect/>
          </a:stretch>
        </p:blipFill>
        <p:spPr>
          <a:xfrm>
            <a:off x="0" y="0"/>
            <a:ext cx="9144000" cy="6858000"/>
          </a:xfrm>
          <a:prstGeom prst="rect">
            <a:avLst/>
          </a:prstGeom>
        </p:spPr>
      </p:pic>
      <p:sp>
        <p:nvSpPr>
          <p:cNvPr id="8" name="Text Box 3"/>
          <p:cNvSpPr txBox="1">
            <a:spLocks noChangeArrowheads="1"/>
          </p:cNvSpPr>
          <p:nvPr/>
        </p:nvSpPr>
        <p:spPr bwMode="auto">
          <a:xfrm>
            <a:off x="2286000" y="5791200"/>
            <a:ext cx="6858000" cy="615553"/>
          </a:xfrm>
          <a:prstGeom prst="rect">
            <a:avLst/>
          </a:prstGeom>
          <a:noFill/>
          <a:ln w="9525">
            <a:noFill/>
            <a:miter lim="800000"/>
            <a:headEnd/>
            <a:tailEnd/>
          </a:ln>
        </p:spPr>
        <p:txBody>
          <a:bodyPr>
            <a:spAutoFit/>
          </a:bodyPr>
          <a:lstStyle/>
          <a:p>
            <a:pPr algn="r">
              <a:spcBef>
                <a:spcPct val="50000"/>
              </a:spcBef>
            </a:pPr>
            <a:r>
              <a:rPr lang="en-US" b="1" dirty="0">
                <a:solidFill>
                  <a:schemeClr val="bg1"/>
                </a:solidFill>
                <a:latin typeface="Arial Narrow" pitchFamily="-112" charset="0"/>
              </a:rPr>
              <a:t>STRATEGIC MANAGEMENT &amp; BUSINESS POLICY</a:t>
            </a:r>
            <a:r>
              <a:rPr lang="en-US" sz="1600" dirty="0">
                <a:solidFill>
                  <a:schemeClr val="bg1"/>
                </a:solidFill>
                <a:latin typeface="Tahoma" pitchFamily="-112" charset="0"/>
              </a:rPr>
              <a:t/>
            </a:r>
            <a:br>
              <a:rPr lang="en-US" sz="1600" dirty="0">
                <a:solidFill>
                  <a:schemeClr val="bg1"/>
                </a:solidFill>
                <a:latin typeface="Tahoma" pitchFamily="-112" charset="0"/>
              </a:rPr>
            </a:br>
            <a:r>
              <a:rPr lang="en-US" sz="1600" dirty="0">
                <a:solidFill>
                  <a:schemeClr val="bg1"/>
                </a:solidFill>
                <a:latin typeface="Tahoma" pitchFamily="-112" charset="0"/>
              </a:rPr>
              <a:t>13</a:t>
            </a:r>
            <a:r>
              <a:rPr lang="en-US" sz="1600" baseline="30000" dirty="0">
                <a:solidFill>
                  <a:schemeClr val="bg1"/>
                </a:solidFill>
                <a:latin typeface="Tahoma" pitchFamily="-112" charset="0"/>
              </a:rPr>
              <a:t>TH</a:t>
            </a:r>
            <a:r>
              <a:rPr lang="en-US" sz="1600" dirty="0">
                <a:solidFill>
                  <a:schemeClr val="bg1"/>
                </a:solidFill>
                <a:latin typeface="Tahoma" pitchFamily="-112" charset="0"/>
              </a:rPr>
              <a:t> EDITION</a:t>
            </a:r>
          </a:p>
        </p:txBody>
      </p:sp>
      <p:sp>
        <p:nvSpPr>
          <p:cNvPr id="9" name="Text Box 4"/>
          <p:cNvSpPr txBox="1">
            <a:spLocks noChangeArrowheads="1"/>
          </p:cNvSpPr>
          <p:nvPr/>
        </p:nvSpPr>
        <p:spPr bwMode="auto">
          <a:xfrm>
            <a:off x="4114800" y="6369050"/>
            <a:ext cx="5029200" cy="336550"/>
          </a:xfrm>
          <a:prstGeom prst="rect">
            <a:avLst/>
          </a:prstGeom>
          <a:noFill/>
          <a:ln w="9525">
            <a:noFill/>
            <a:miter lim="800000"/>
            <a:headEnd/>
            <a:tailEnd/>
          </a:ln>
        </p:spPr>
        <p:txBody>
          <a:bodyPr>
            <a:spAutoFit/>
          </a:bodyPr>
          <a:lstStyle/>
          <a:p>
            <a:pPr algn="r">
              <a:spcBef>
                <a:spcPct val="50000"/>
              </a:spcBef>
            </a:pPr>
            <a:r>
              <a:rPr lang="en-US" sz="1600" b="1" dirty="0">
                <a:solidFill>
                  <a:schemeClr val="bg1"/>
                </a:solidFill>
              </a:rPr>
              <a:t>THOMAS L. WHEELEN       J. DAVID HUNGER</a:t>
            </a:r>
          </a:p>
        </p:txBody>
      </p:sp>
      <p:pic>
        <p:nvPicPr>
          <p:cNvPr id="5" name="Picture 7"/>
          <p:cNvPicPr>
            <a:picLocks noChangeAspect="1" noChangeArrowheads="1"/>
          </p:cNvPicPr>
          <p:nvPr/>
        </p:nvPicPr>
        <p:blipFill>
          <a:blip r:embed="rId3"/>
          <a:srcRect/>
          <a:stretch>
            <a:fillRect/>
          </a:stretch>
        </p:blipFill>
        <p:spPr bwMode="auto">
          <a:xfrm>
            <a:off x="2609850" y="3390900"/>
            <a:ext cx="6505575" cy="1447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914400" y="1722437"/>
            <a:ext cx="8153400" cy="4525963"/>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Members of a Board of Directors</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Agency theory</a:t>
            </a: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problems arise in corporations because top management is not willing to accept responsibility for their decisions unless they own a substantial amount of stock in the corporation</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Stewardship theory</a:t>
            </a: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as the result of long tenure with the corporation, insiders (top management) tend to identify with the corporation and its success. Act in the best interest of the corporation more than self-interest</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10</a:t>
            </a:fld>
            <a:endParaRPr lang="en-US" sz="1800"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685800" y="1570037"/>
            <a:ext cx="87630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0" i="0" u="sng"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Interlocking Directorates-</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 useful for gaining both inside information about an uncertain environment and objective expertise about potential strategies and tactics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400" b="0" i="0" u="sng"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Direct interlocking directorate-</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 when two firms share a director or when an executive of one firm sits on the board of a second</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Indirect interlocking directorate-</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 when two corporations have directors who serve on the board of a third firm</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11</a:t>
            </a:fld>
            <a:endParaRPr lang="en-US" sz="18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914400" y="1722437"/>
            <a:ext cx="8153400" cy="4525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Nomination and Election of Board Members</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97% of U.S. boards use nominating committees to identify potential board members</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Staggered boards-</a:t>
            </a:r>
            <a:r>
              <a:rPr kumimoji="0" lang="en-US" sz="3200" b="0" i="0" u="none" strike="noStrike" kern="1200" cap="none" spc="0" normalizeH="0" baseline="0" noProof="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only a portion of board members stand for re-election when directors serve more than one year terms</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12</a:t>
            </a:fld>
            <a:endParaRPr lang="en-US" sz="18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838200" y="1524000"/>
            <a:ext cx="8153400" cy="4525963"/>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90000"/>
              </a:lnSpc>
              <a:spcBef>
                <a:spcPct val="20000"/>
              </a:spcBef>
              <a:spcAft>
                <a:spcPts val="0"/>
              </a:spcAft>
              <a:buClrTx/>
              <a:buSzTx/>
              <a:buFontTx/>
              <a:buNone/>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Nomination and Election of Board Members</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90000"/>
              </a:lnSpc>
              <a:spcBef>
                <a:spcPct val="20000"/>
              </a:spcBef>
              <a:spcAft>
                <a:spcPts val="0"/>
              </a:spcAft>
              <a:buClrTx/>
              <a:buSzTx/>
              <a:buFontTx/>
              <a:buNone/>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Criteria for a good director include:</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Willingness to challenge management when necessary</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Special expertise that is important to the company</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Available for outside meetings to advise management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Expertise on global issues</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Understands the firm’s key technologies and processes</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Brings external contacts that are potentially valuable to the firm</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Has detailed knowledge of the firm’s industry</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Has high visibility in their field</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Is accomplished at representing the firm to stakeholders</a:t>
            </a:r>
            <a:endPar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13</a:t>
            </a:fld>
            <a:endParaRPr lang="en-US" sz="18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914400" y="1493837"/>
            <a:ext cx="8153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Approximately 70% of the top executives of U.S. publicly held companies hold the dual designation of Chairman and CEO</a:t>
            </a: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14</a:t>
            </a:fld>
            <a:endParaRPr lang="en-US" sz="18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90600" y="1722437"/>
            <a:ext cx="8153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Lead Director-</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is consulted by the Chair/CEO regarding board affairs and coordinates the annual evaluation of the CEO</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96% of U.S. companies that combine the Chairman and CEO positions had a lead director</a:t>
            </a:r>
          </a:p>
        </p:txBody>
      </p:sp>
      <p:pic>
        <p:nvPicPr>
          <p:cNvPr id="4"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15</a:t>
            </a:fld>
            <a:endParaRPr lang="en-US" sz="1800"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914400" y="1722437"/>
            <a:ext cx="8153400" cy="4525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Impact of the Sarbanes-Oxley Act on U.S. Corporate Governance</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Sarbanes Oxley Act 2002-</a:t>
            </a:r>
            <a:r>
              <a:rPr kumimoji="0" lang="en-US" sz="3200" b="0" i="0" u="none" strike="noStrike" kern="1200" cap="none" spc="0" normalizeH="0" baseline="0" noProof="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designed to protect shareholders from excesses and failed oversight of boards of directors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Whistleblower procedures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Improved corporate</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0"/>
            <a:ext cx="609600" cy="396875"/>
          </a:xfrm>
          <a:noFill/>
        </p:spPr>
        <p:txBody>
          <a:bodyPr/>
          <a:lstStyle/>
          <a:p>
            <a:endParaRPr lang="en-US" dirty="0"/>
          </a:p>
          <a:p>
            <a:r>
              <a:rPr lang="en-US" sz="1800" dirty="0"/>
              <a:t>2-</a:t>
            </a:r>
            <a:fld id="{5D961CAE-DEEA-452B-9391-F505BE606CCE}" type="slidenum">
              <a:rPr lang="en-US" sz="1800"/>
              <a:pPr/>
              <a:t>16</a:t>
            </a:fld>
            <a:endParaRPr lang="en-US" sz="1800"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838200" y="1798637"/>
            <a:ext cx="8153400" cy="4525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9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Impact of the Sarbanes-Oxley Act on U.S. Corporate Governance</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Evaluating Governance</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Rating agencies</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S&amp;P Corporate Governance Scoring System</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Avoiding Governance Improvements</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Multiple classes of stock</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Public to private ownership</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Controlled companies</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Slide Number Placeholder 6"/>
          <p:cNvSpPr>
            <a:spLocks noGrp="1"/>
          </p:cNvSpPr>
          <p:nvPr>
            <p:ph type="sldNum" sz="quarter" idx="12"/>
          </p:nvPr>
        </p:nvSpPr>
        <p:spPr>
          <a:xfrm>
            <a:off x="8534400" y="6172200"/>
            <a:ext cx="609600" cy="396875"/>
          </a:xfrm>
          <a:noFill/>
        </p:spPr>
        <p:txBody>
          <a:bodyPr/>
          <a:lstStyle/>
          <a:p>
            <a:endParaRPr lang="en-US" dirty="0"/>
          </a:p>
          <a:p>
            <a:r>
              <a:rPr lang="en-US" sz="1800" dirty="0"/>
              <a:t>2-</a:t>
            </a:r>
            <a:fld id="{5D961CAE-DEEA-452B-9391-F505BE606CCE}" type="slidenum">
              <a:rPr lang="en-US" sz="1800"/>
              <a:pPr/>
              <a:t>17</a:t>
            </a:fld>
            <a:endParaRPr lang="en-US" sz="1800" dirty="0"/>
          </a:p>
        </p:txBody>
      </p:sp>
      <p:sp>
        <p:nvSpPr>
          <p:cNvPr id="7"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838200" y="1646237"/>
            <a:ext cx="8153400" cy="4525963"/>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Trends in Corporate Governance</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Boards shaping company strategy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Institutional investors active on boards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Shareholder demands that directors and top management own significant stock</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More involvement of non-affiliated outside directors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Increased representation of women and minorities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Boards evaluating individual directors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Smaller boards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Splitting the Chairman and CEO positions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Shareholders may begin to nominate board members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smtClean="0">
                <a:ln>
                  <a:noFill/>
                </a:ln>
                <a:solidFill>
                  <a:schemeClr val="tx1"/>
                </a:solidFill>
                <a:effectLst/>
                <a:uLnTx/>
                <a:uFillTx/>
                <a:latin typeface="Tahoma" pitchFamily="-112" charset="0"/>
                <a:ea typeface="+mn-ea"/>
                <a:cs typeface="+mn-cs"/>
              </a:rPr>
              <a:t>Society expects boards to balance profitability with social needs of society</a:t>
            </a:r>
            <a:endParaRPr kumimoji="0" lang="en-US" sz="22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0"/>
            <a:ext cx="609600" cy="396875"/>
          </a:xfrm>
          <a:noFill/>
        </p:spPr>
        <p:txBody>
          <a:bodyPr/>
          <a:lstStyle/>
          <a:p>
            <a:endParaRPr lang="en-US" dirty="0"/>
          </a:p>
          <a:p>
            <a:r>
              <a:rPr lang="en-US" sz="1800" dirty="0"/>
              <a:t>2-</a:t>
            </a:r>
            <a:fld id="{5D961CAE-DEEA-452B-9391-F505BE606CCE}" type="slidenum">
              <a:rPr lang="en-US" sz="1800"/>
              <a:pPr/>
              <a:t>18</a:t>
            </a:fld>
            <a:endParaRPr lang="en-US" sz="1800"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2"/>
          <p:cNvSpPr txBox="1">
            <a:spLocks noChangeArrowheads="1"/>
          </p:cNvSpPr>
          <p:nvPr/>
        </p:nvSpPr>
        <p:spPr>
          <a:xfrm>
            <a:off x="838200" y="1798637"/>
            <a:ext cx="8153400" cy="4525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Responsibilities of Top Management</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Executive leadership</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is the directing of activities toward the accomplishment of corporate objectives. Sets the tone for the entire corporation</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Strategic vision-</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description of what the company is capable of becoming</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pic>
        <p:nvPicPr>
          <p:cNvPr id="6"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p:spPr>
      </p:pic>
      <p:sp>
        <p:nvSpPr>
          <p:cNvPr id="7"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8" name="Slide Number Placeholder 6"/>
          <p:cNvSpPr>
            <a:spLocks noGrp="1"/>
          </p:cNvSpPr>
          <p:nvPr>
            <p:ph type="sldNum" sz="quarter" idx="12"/>
          </p:nvPr>
        </p:nvSpPr>
        <p:spPr>
          <a:xfrm>
            <a:off x="8458200" y="6172200"/>
            <a:ext cx="685800" cy="396875"/>
          </a:xfrm>
          <a:noFill/>
        </p:spPr>
        <p:txBody>
          <a:bodyPr/>
          <a:lstStyle/>
          <a:p>
            <a:endParaRPr lang="en-US" dirty="0"/>
          </a:p>
          <a:p>
            <a:r>
              <a:rPr lang="en-US" sz="1800" dirty="0"/>
              <a:t>2-</a:t>
            </a:r>
            <a:fld id="{5D961CAE-DEEA-452B-9391-F505BE606CCE}" type="slidenum">
              <a:rPr lang="en-US" sz="1800"/>
              <a:pPr/>
              <a:t>19</a:t>
            </a:fld>
            <a:endParaRPr lang="en-US" sz="18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914400" y="1874837"/>
            <a:ext cx="8153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Corporation</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 mechanism established to allow different parties to contribute capital, expertise and labor for their mutual benefit</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Corporation is governed by the board of directors that oversees top management with the concurrence of the shareholders.</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2</a:t>
            </a:fld>
            <a:endParaRPr lang="en-US" sz="1800" dirty="0"/>
          </a:p>
        </p:txBody>
      </p:sp>
      <p:sp>
        <p:nvSpPr>
          <p:cNvPr id="7" name="Date Placeholder 4"/>
          <p:cNvSpPr>
            <a:spLocks noGrp="1"/>
          </p:cNvSpPr>
          <p:nvPr>
            <p:ph type="dt" sz="quarter" idx="10"/>
          </p:nvPr>
        </p:nvSpPr>
        <p:spPr>
          <a:xfrm>
            <a:off x="0" y="6096000"/>
            <a:ext cx="2667000" cy="5334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p:spPr>
      </p:pic>
      <p:sp>
        <p:nvSpPr>
          <p:cNvPr id="4" name="Rectangle 2"/>
          <p:cNvSpPr txBox="1">
            <a:spLocks noChangeArrowheads="1"/>
          </p:cNvSpPr>
          <p:nvPr/>
        </p:nvSpPr>
        <p:spPr>
          <a:xfrm>
            <a:off x="609600" y="1752600"/>
            <a:ext cx="8458200" cy="51054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Responsibilities of Top Management</a:t>
            </a:r>
          </a:p>
          <a:p>
            <a:pPr marL="342900" marR="0" lvl="0" indent="-342900" algn="ctr" defTabSz="914400" rtl="0" eaLnBrk="1" fontAlgn="auto" latinLnBrk="0" hangingPunct="1">
              <a:lnSpc>
                <a:spcPct val="8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Transformational Leaders</a:t>
            </a:r>
            <a:r>
              <a:rPr kumimoji="0" lang="en-US" sz="1600" b="0" i="0" u="none" strike="noStrike" kern="1200" cap="none" spc="0" normalizeH="0" baseline="0" noProof="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provide change and movement in an organization by providing a vision for that change. </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Characteristics include</a:t>
            </a:r>
            <a:r>
              <a:rPr kumimoji="0" lang="en-US" sz="2000" b="0" i="0" u="none" strike="noStrike" kern="1200" cap="none" spc="0" normalizeH="0" baseline="0" noProof="0" smtClean="0">
                <a:ln>
                  <a:noFill/>
                </a:ln>
                <a:solidFill>
                  <a:schemeClr val="tx1"/>
                </a:solidFill>
                <a:effectLst/>
                <a:uLnTx/>
                <a:uFillTx/>
                <a:latin typeface="Tahoma" pitchFamily="-112" charset="0"/>
                <a:ea typeface="+mn-ea"/>
                <a:cs typeface="+mn-cs"/>
              </a:rPr>
              <a:t>:</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CEO articulates a strategic vision for the corporation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CEO presents a role for others to identify with and to follow</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CEO communicates high performance standards and also show confidence in the followers’ abilities to meet these standards</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0"/>
            <a:ext cx="609600" cy="396875"/>
          </a:xfrm>
          <a:noFill/>
        </p:spPr>
        <p:txBody>
          <a:bodyPr/>
          <a:lstStyle/>
          <a:p>
            <a:endParaRPr lang="en-US" dirty="0"/>
          </a:p>
          <a:p>
            <a:r>
              <a:rPr lang="en-US" sz="1800" dirty="0"/>
              <a:t>2-</a:t>
            </a:r>
            <a:fld id="{5D961CAE-DEEA-452B-9391-F505BE606CCE}" type="slidenum">
              <a:rPr lang="en-US" sz="1800"/>
              <a:pPr/>
              <a:t>20</a:t>
            </a:fld>
            <a:endParaRPr lang="en-US" sz="180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4294967295"/>
          </p:nvPr>
        </p:nvPicPr>
        <p:blipFill>
          <a:blip r:embed="rId3"/>
          <a:srcRect/>
          <a:stretch>
            <a:fillRect/>
          </a:stretch>
        </p:blipFill>
        <p:spPr>
          <a:xfrm>
            <a:off x="0" y="685800"/>
            <a:ext cx="9144000" cy="609600"/>
          </a:xfrm>
          <a:prstGeom prst="rect">
            <a:avLst/>
          </a:prstGeom>
          <a:noFill/>
        </p:spPr>
      </p:pic>
      <p:sp>
        <p:nvSpPr>
          <p:cNvPr id="4" name="Rectangle 2"/>
          <p:cNvSpPr txBox="1">
            <a:spLocks noChangeArrowheads="1"/>
          </p:cNvSpPr>
          <p:nvPr/>
        </p:nvSpPr>
        <p:spPr>
          <a:xfrm>
            <a:off x="609600" y="1447800"/>
            <a:ext cx="8458200" cy="51054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Managing the Strategic Planning Process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Strategic planning staff-</a:t>
            </a:r>
            <a:r>
              <a:rPr kumimoji="0" lang="en-US" sz="4000" b="0" i="0" u="none" strike="noStrike" kern="1200" cap="none" spc="0" normalizeH="0" baseline="0" noProof="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supports both top management and the business units in the strategic planning process</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Major responsibilities include:</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Identifying and analyzing company-wide strategic issues, and suggesting corporate strategic alternatives to top management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Work as facilitators with business units to guide them through the strategic planning process</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0"/>
            <a:ext cx="609600" cy="396875"/>
          </a:xfrm>
          <a:noFill/>
        </p:spPr>
        <p:txBody>
          <a:bodyPr/>
          <a:lstStyle/>
          <a:p>
            <a:endParaRPr lang="en-US" dirty="0"/>
          </a:p>
          <a:p>
            <a:r>
              <a:rPr lang="en-US" sz="1800" dirty="0"/>
              <a:t>2-</a:t>
            </a:r>
            <a:fld id="{5D961CAE-DEEA-452B-9391-F505BE606CCE}" type="slidenum">
              <a:rPr lang="en-US" sz="1800"/>
              <a:pPr/>
              <a:t>21</a:t>
            </a:fld>
            <a:endParaRPr lang="en-US" sz="180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p:nvPr>
        </p:nvPicPr>
        <p:blipFill>
          <a:blip r:embed="rId3"/>
          <a:srcRect/>
          <a:stretch>
            <a:fillRect/>
          </a:stretch>
        </p:blipFill>
        <p:spPr>
          <a:xfrm>
            <a:off x="0" y="685800"/>
            <a:ext cx="9144000" cy="609600"/>
          </a:xfrm>
          <a:noFill/>
        </p:spPr>
      </p:pic>
      <p:sp>
        <p:nvSpPr>
          <p:cNvPr id="4" name="Text Box 3"/>
          <p:cNvSpPr txBox="1">
            <a:spLocks noChangeArrowheads="1"/>
          </p:cNvSpPr>
          <p:nvPr/>
        </p:nvSpPr>
        <p:spPr bwMode="auto">
          <a:xfrm>
            <a:off x="228600" y="1982212"/>
            <a:ext cx="8921288" cy="3046988"/>
          </a:xfrm>
          <a:prstGeom prst="rect">
            <a:avLst/>
          </a:prstGeom>
          <a:noFill/>
          <a:ln w="9525">
            <a:noFill/>
            <a:miter lim="800000"/>
            <a:headEnd/>
            <a:tailEnd/>
          </a:ln>
        </p:spPr>
        <p:txBody>
          <a:bodyPr wrap="none">
            <a:spAutoFit/>
          </a:bodyPr>
          <a:lstStyle/>
          <a:p>
            <a:pPr marL="342900" indent="-342900">
              <a:buFontTx/>
              <a:buAutoNum type="arabicPeriod"/>
            </a:pPr>
            <a:r>
              <a:rPr lang="en-US" sz="2400" dirty="0">
                <a:latin typeface="Tahoma" pitchFamily="-112" charset="0"/>
              </a:rPr>
              <a:t>When does a corporation need a board of directors?</a:t>
            </a:r>
          </a:p>
          <a:p>
            <a:pPr marL="342900" indent="-342900">
              <a:buFontTx/>
              <a:buAutoNum type="arabicPeriod" startAt="2"/>
            </a:pPr>
            <a:r>
              <a:rPr lang="en-US" sz="2400" dirty="0">
                <a:latin typeface="Tahoma" pitchFamily="-112" charset="0"/>
              </a:rPr>
              <a:t>Who should and should not serve on a board of directors?</a:t>
            </a:r>
          </a:p>
          <a:p>
            <a:pPr marL="342900" indent="-342900">
              <a:buFontTx/>
              <a:buAutoNum type="arabicPeriod" startAt="3"/>
            </a:pPr>
            <a:r>
              <a:rPr lang="en-US" sz="2400" dirty="0">
                <a:latin typeface="Tahoma" pitchFamily="-112" charset="0"/>
              </a:rPr>
              <a:t>Should a CEO be allowed to serve on another company’s </a:t>
            </a:r>
          </a:p>
          <a:p>
            <a:pPr marL="342900" indent="-342900"/>
            <a:r>
              <a:rPr lang="en-US" sz="2400" dirty="0">
                <a:latin typeface="Tahoma" pitchFamily="-112" charset="0"/>
              </a:rPr>
              <a:t>	board of directors?</a:t>
            </a:r>
          </a:p>
          <a:p>
            <a:pPr marL="342900" indent="-342900">
              <a:buFontTx/>
              <a:buAutoNum type="arabicPeriod" startAt="4"/>
            </a:pPr>
            <a:r>
              <a:rPr lang="en-US" sz="2400" dirty="0">
                <a:latin typeface="Tahoma" pitchFamily="-112" charset="0"/>
              </a:rPr>
              <a:t>What would be the result if the only insider on a corporation’s</a:t>
            </a:r>
          </a:p>
          <a:p>
            <a:pPr marL="342900" indent="-342900"/>
            <a:r>
              <a:rPr lang="en-US" sz="2400" dirty="0">
                <a:latin typeface="Tahoma" pitchFamily="-112" charset="0"/>
              </a:rPr>
              <a:t>    board were the CEO?</a:t>
            </a:r>
          </a:p>
          <a:p>
            <a:pPr marL="342900" indent="-342900"/>
            <a:r>
              <a:rPr lang="en-US" sz="2400" dirty="0" smtClean="0">
                <a:latin typeface="Tahoma" pitchFamily="-112" charset="0"/>
              </a:rPr>
              <a:t>5. Should </a:t>
            </a:r>
            <a:r>
              <a:rPr lang="en-US" sz="2400" dirty="0">
                <a:latin typeface="Tahoma" pitchFamily="-112" charset="0"/>
              </a:rPr>
              <a:t>all CEOs be transformational leaders? Would you like  </a:t>
            </a:r>
          </a:p>
          <a:p>
            <a:pPr marL="342900" indent="-342900"/>
            <a:r>
              <a:rPr lang="en-US" sz="2400" dirty="0">
                <a:latin typeface="Tahoma" pitchFamily="-112" charset="0"/>
              </a:rPr>
              <a:t>    to work for a transformational leader?</a:t>
            </a: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0"/>
            <a:ext cx="609600" cy="396875"/>
          </a:xfrm>
          <a:noFill/>
        </p:spPr>
        <p:txBody>
          <a:bodyPr/>
          <a:lstStyle/>
          <a:p>
            <a:endParaRPr lang="en-US" dirty="0"/>
          </a:p>
          <a:p>
            <a:r>
              <a:rPr lang="en-US" sz="1800" dirty="0"/>
              <a:t>2-</a:t>
            </a:r>
            <a:fld id="{5D961CAE-DEEA-452B-9391-F505BE606CCE}" type="slidenum">
              <a:rPr lang="en-US" sz="1800"/>
              <a:pPr/>
              <a:t>22</a:t>
            </a:fld>
            <a:endParaRPr lang="en-US" sz="1800"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a:spLocks noGrp="1" noChangeArrowheads="1"/>
          </p:cNvSpPr>
          <p:nvPr>
            <p:ph type="title"/>
          </p:nvPr>
        </p:nvSpPr>
        <p:spPr>
          <a:xfrm>
            <a:off x="457200" y="381000"/>
            <a:ext cx="8229600" cy="1143000"/>
          </a:xfrm>
        </p:spPr>
        <p:txBody>
          <a:bodyPr/>
          <a:lstStyle/>
          <a:p>
            <a:pPr eaLnBrk="1" hangingPunct="1"/>
            <a:r>
              <a:rPr lang="en-US" sz="2800" dirty="0" smtClean="0"/>
              <a:t>PowerPoint created by:</a:t>
            </a:r>
          </a:p>
        </p:txBody>
      </p:sp>
      <p:sp>
        <p:nvSpPr>
          <p:cNvPr id="4" name="Rectangle 3"/>
          <p:cNvSpPr txBox="1">
            <a:spLocks noChangeArrowheads="1"/>
          </p:cNvSpPr>
          <p:nvPr/>
        </p:nvSpPr>
        <p:spPr>
          <a:xfrm>
            <a:off x="990600" y="1941512"/>
            <a:ext cx="7467600" cy="4459288"/>
          </a:xfrm>
          <a:prstGeom prst="rect">
            <a:avLst/>
          </a:prstGeom>
        </p:spPr>
        <p:txBody>
          <a:bodyPr/>
          <a:lstStyle/>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Ronald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Heimler</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b="1" i="0" u="none" strike="noStrike" kern="1200" cap="none" spc="0" normalizeH="0" baseline="0" noProof="0" dirty="0" smtClean="0">
              <a:ln>
                <a:noFill/>
              </a:ln>
              <a:solidFill>
                <a:srgbClr val="6633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Dowling College- MBA</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Georgetown University- BS Business Administration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Adjunct Professor- LIM College, NY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Adjunct Professor- Long Island University, NY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Lecturer- California State Polytechnic University, Pomona, CA</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President- Walter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Heimler</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Inc.</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0"/>
            <a:ext cx="609600" cy="396875"/>
          </a:xfrm>
          <a:noFill/>
        </p:spPr>
        <p:txBody>
          <a:bodyPr/>
          <a:lstStyle/>
          <a:p>
            <a:endParaRPr lang="en-US" dirty="0"/>
          </a:p>
          <a:p>
            <a:r>
              <a:rPr lang="en-US" sz="1800" dirty="0"/>
              <a:t>2-</a:t>
            </a:r>
            <a:fld id="{5D961CAE-DEEA-452B-9391-F505BE606CCE}" type="slidenum">
              <a:rPr lang="en-US" sz="1800"/>
              <a:pPr/>
              <a:t>23</a:t>
            </a:fld>
            <a:endParaRPr lang="en-US" sz="1800"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a:spLocks noGrp="1" noChangeArrowheads="1"/>
          </p:cNvSpPr>
          <p:nvPr>
            <p:ph type="title"/>
          </p:nvPr>
        </p:nvSpPr>
        <p:spPr>
          <a:xfrm>
            <a:off x="457200" y="381000"/>
            <a:ext cx="8229600" cy="1143000"/>
          </a:xfrm>
        </p:spPr>
        <p:txBody>
          <a:bodyPr/>
          <a:lstStyle/>
          <a:p>
            <a:pPr eaLnBrk="1" hangingPunct="1"/>
            <a:r>
              <a:rPr lang="en-US" sz="2800" dirty="0" smtClean="0"/>
              <a:t>PowerPoint created by:</a:t>
            </a:r>
          </a:p>
        </p:txBody>
      </p:sp>
      <p:sp>
        <p:nvSpPr>
          <p:cNvPr id="4"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6" name="Slide Number Placeholder 6"/>
          <p:cNvSpPr>
            <a:spLocks noGrp="1"/>
          </p:cNvSpPr>
          <p:nvPr>
            <p:ph type="sldNum" sz="quarter" idx="12"/>
          </p:nvPr>
        </p:nvSpPr>
        <p:spPr>
          <a:xfrm>
            <a:off x="8534400" y="6172200"/>
            <a:ext cx="609600" cy="396875"/>
          </a:xfrm>
          <a:noFill/>
        </p:spPr>
        <p:txBody>
          <a:bodyPr/>
          <a:lstStyle/>
          <a:p>
            <a:endParaRPr lang="en-US" dirty="0"/>
          </a:p>
          <a:p>
            <a:r>
              <a:rPr lang="en-US" sz="1800" dirty="0"/>
              <a:t>2-</a:t>
            </a:r>
            <a:fld id="{5D961CAE-DEEA-452B-9391-F505BE606CCE}" type="slidenum">
              <a:rPr lang="en-US" sz="1800"/>
              <a:pPr/>
              <a:t>24</a:t>
            </a:fld>
            <a:endParaRPr lang="en-US" sz="1800" dirty="0"/>
          </a:p>
        </p:txBody>
      </p:sp>
      <p:pic>
        <p:nvPicPr>
          <p:cNvPr id="7" name="Picture 2" descr="cid:3287383400_2177562"/>
          <p:cNvPicPr>
            <a:picLocks noChangeAspect="1" noChangeArrowheads="1"/>
          </p:cNvPicPr>
          <p:nvPr/>
        </p:nvPicPr>
        <p:blipFill>
          <a:blip r:embed="rId3" r:link="rId4"/>
          <a:srcRect/>
          <a:stretch>
            <a:fillRect/>
          </a:stretch>
        </p:blipFill>
        <p:spPr>
          <a:xfrm>
            <a:off x="838200" y="838200"/>
            <a:ext cx="7685088" cy="2401888"/>
          </a:xfrm>
          <a:prstGeom prst="rect">
            <a:avLst/>
          </a:prstGeom>
          <a:solidFill>
            <a:schemeClr val="hlink"/>
          </a:solidFill>
          <a:ln>
            <a:solidFill>
              <a:schemeClr val="bg1"/>
            </a:solidFill>
          </a:ln>
        </p:spPr>
      </p:pic>
      <p:sp>
        <p:nvSpPr>
          <p:cNvPr id="8" name="Rectangle 3"/>
          <p:cNvSpPr txBox="1">
            <a:spLocks noChangeArrowheads="1"/>
          </p:cNvSpPr>
          <p:nvPr/>
        </p:nvSpPr>
        <p:spPr>
          <a:xfrm>
            <a:off x="990600" y="3581400"/>
            <a:ext cx="7772400" cy="2514600"/>
          </a:xfrm>
          <a:prstGeom prst="rect">
            <a:avLst/>
          </a:prstGeom>
          <a:noFill/>
          <a:ln/>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Copyright ©2012 Pearson Education, Inc. publishing as Prentice Hall</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22779288"/>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838200" y="1951037"/>
            <a:ext cx="8153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Corporate governance:</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the relationship among the board of directors, top management and shareholders in determining the direction and performance of the corporation</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3</a:t>
            </a:fld>
            <a:endParaRPr lang="en-US" sz="180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990600" y="1874837"/>
            <a:ext cx="8153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Due care</a:t>
            </a: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Board of directors are responsible that the corporation is not harmed by members of the board. Directors can be held liable</a:t>
            </a: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4</a:t>
            </a:fld>
            <a:endParaRPr lang="en-US" sz="1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722437"/>
            <a:ext cx="8153400" cy="4525963"/>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Responsibilities of the Board of Directors</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Sets corporate strategy, overall direction, mission, or vision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Hires and fires the CEO and top management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Controls, monitors, or supervises top management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Reviews and approves the use of resources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Cares for shareholders’ interests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Assures that the corporation is managed in accordance with state laws, security regulations and conflict of interest situations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pic>
        <p:nvPicPr>
          <p:cNvPr id="4"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5</a:t>
            </a:fld>
            <a:endParaRPr lang="en-US" sz="18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914400" y="1722437"/>
            <a:ext cx="8153400" cy="4525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Role of the Board in Strategic Management</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Monitor</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developments inside and outside the corporation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Evaluate and Influence</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management proposals, decisions and actions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Initiate and Determine</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the corporation’s mission and strategies </a:t>
            </a: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6</a:t>
            </a:fld>
            <a:endParaRPr lang="en-US" sz="18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Grp="1" noChangeAspect="1" noChangeArrowheads="1"/>
          </p:cNvPicPr>
          <p:nvPr>
            <p:ph sz="half" idx="1"/>
          </p:nvPr>
        </p:nvPicPr>
        <p:blipFill>
          <a:blip r:embed="rId3"/>
          <a:srcRect/>
          <a:stretch>
            <a:fillRect/>
          </a:stretch>
        </p:blipFill>
        <p:spPr>
          <a:xfrm>
            <a:off x="457200" y="1808162"/>
            <a:ext cx="8610600" cy="4516438"/>
          </a:xfrm>
          <a:noFill/>
        </p:spPr>
      </p:pic>
      <p:pic>
        <p:nvPicPr>
          <p:cNvPr id="4" name="Picture 9"/>
          <p:cNvPicPr>
            <a:picLocks noChangeAspect="1" noChangeArrowheads="1"/>
          </p:cNvPicPr>
          <p:nvPr/>
        </p:nvPicPr>
        <p:blipFill>
          <a:blip r:embed="rId4"/>
          <a:srcRect/>
          <a:stretch>
            <a:fillRect/>
          </a:stretch>
        </p:blipFill>
        <p:spPr>
          <a:xfrm>
            <a:off x="0" y="676275"/>
            <a:ext cx="9144000" cy="609599"/>
          </a:xfrm>
          <a:prstGeom prst="rect">
            <a:avLst/>
          </a:prstGeom>
          <a:noFill/>
        </p:spPr>
      </p:pic>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7</a:t>
            </a:fld>
            <a:endParaRPr lang="en-US" sz="18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838200" y="1722437"/>
            <a:ext cx="8153400" cy="4525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Members of a Board of Directors</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Inside Directors</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are officers or executives employed by the board’s corporation</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Outside Directors</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are executives of other firms but are not employees of the board’s corporation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8</a:t>
            </a:fld>
            <a:endParaRPr lang="en-US" sz="18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sz="half" idx="4294967295"/>
          </p:nvPr>
        </p:nvPicPr>
        <p:blipFill>
          <a:blip r:embed="rId3"/>
          <a:srcRect/>
          <a:stretch>
            <a:fillRect/>
          </a:stretch>
        </p:blipFill>
        <p:spPr>
          <a:xfrm>
            <a:off x="0" y="676275"/>
            <a:ext cx="9144000" cy="609599"/>
          </a:xfrm>
          <a:prstGeom prst="rect">
            <a:avLst/>
          </a:prstGeom>
          <a:noFill/>
        </p:spPr>
      </p:pic>
      <p:sp>
        <p:nvSpPr>
          <p:cNvPr id="4" name="Rectangle 2"/>
          <p:cNvSpPr txBox="1">
            <a:spLocks noChangeArrowheads="1"/>
          </p:cNvSpPr>
          <p:nvPr/>
        </p:nvSpPr>
        <p:spPr>
          <a:xfrm>
            <a:off x="990600" y="1524000"/>
            <a:ext cx="8153400" cy="4876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Members of a Board of Directors</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Affiliated directors-</a:t>
            </a: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not employed by the corporation, handle legal or insurance work</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Retired executive directors-</a:t>
            </a:r>
            <a:r>
              <a:rPr kumimoji="0" lang="en-US" sz="2800" b="0" i="0" u="none" strike="noStrike" kern="1200" cap="none" spc="0" normalizeH="0" baseline="0" noProof="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used to work for the corporation, partly responsible for past decisions affecting current strategy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smtClean="0">
                <a:ln>
                  <a:noFill/>
                </a:ln>
                <a:solidFill>
                  <a:schemeClr val="tx1"/>
                </a:solidFill>
                <a:effectLst/>
                <a:uLnTx/>
                <a:uFillTx/>
                <a:latin typeface="Tahoma" pitchFamily="-112" charset="0"/>
                <a:ea typeface="+mn-ea"/>
                <a:cs typeface="+mn-cs"/>
              </a:rPr>
              <a:t>Family directors-</a:t>
            </a:r>
            <a:r>
              <a:rPr kumimoji="0" lang="en-US" sz="2400" b="0" i="0" u="none" strike="noStrike" kern="1200" cap="none" spc="0" normalizeH="0" baseline="0" noProof="0" smtClean="0">
                <a:ln>
                  <a:noFill/>
                </a:ln>
                <a:solidFill>
                  <a:schemeClr val="tx1"/>
                </a:solidFill>
                <a:effectLst/>
                <a:uLnTx/>
                <a:uFillTx/>
                <a:latin typeface="Tahoma" pitchFamily="-112" charset="0"/>
                <a:ea typeface="+mn-ea"/>
                <a:cs typeface="+mn-cs"/>
              </a:rPr>
              <a:t> descendents of the founder and own significant blocks of stock</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152400" y="6019800"/>
            <a:ext cx="3124200" cy="609600"/>
          </a:xfrm>
          <a:noFill/>
        </p:spPr>
        <p:txBody>
          <a:bodyPr/>
          <a:lstStyle/>
          <a:p>
            <a:endParaRPr lang="en-US" sz="1800"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0"/>
            <a:ext cx="533400" cy="396875"/>
          </a:xfrm>
          <a:noFill/>
        </p:spPr>
        <p:txBody>
          <a:bodyPr/>
          <a:lstStyle/>
          <a:p>
            <a:endParaRPr lang="en-US" dirty="0"/>
          </a:p>
          <a:p>
            <a:r>
              <a:rPr lang="en-US" sz="1800" dirty="0"/>
              <a:t>2-</a:t>
            </a:r>
            <a:fld id="{5D961CAE-DEEA-452B-9391-F505BE606CCE}" type="slidenum">
              <a:rPr lang="en-US" sz="1800"/>
              <a:pPr/>
              <a:t>9</a:t>
            </a:fld>
            <a:endParaRPr lang="en-US" sz="1800"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1193</Words>
  <Application>Microsoft Office PowerPoint</Application>
  <PresentationFormat>On-screen Show (4:3)</PresentationFormat>
  <Paragraphs>228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PowerPoint created by:</vt:lpstr>
      <vt:lpstr>PowerPoint created by:</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Rita</cp:lastModifiedBy>
  <cp:revision>145</cp:revision>
  <dcterms:created xsi:type="dcterms:W3CDTF">2010-08-24T06:47:44Z</dcterms:created>
  <dcterms:modified xsi:type="dcterms:W3CDTF">2017-03-23T04:59:42Z</dcterms:modified>
</cp:coreProperties>
</file>