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94" r:id="rId3"/>
    <p:sldId id="329" r:id="rId4"/>
    <p:sldId id="330" r:id="rId5"/>
    <p:sldId id="296" r:id="rId6"/>
    <p:sldId id="298" r:id="rId7"/>
    <p:sldId id="331" r:id="rId8"/>
    <p:sldId id="300" r:id="rId9"/>
    <p:sldId id="302" r:id="rId10"/>
    <p:sldId id="304" r:id="rId11"/>
    <p:sldId id="332" r:id="rId12"/>
    <p:sldId id="333" r:id="rId13"/>
    <p:sldId id="308" r:id="rId14"/>
    <p:sldId id="310" r:id="rId15"/>
    <p:sldId id="312" r:id="rId16"/>
    <p:sldId id="314" r:id="rId17"/>
    <p:sldId id="316" r:id="rId18"/>
    <p:sldId id="318" r:id="rId19"/>
    <p:sldId id="320" r:id="rId20"/>
    <p:sldId id="322" r:id="rId21"/>
    <p:sldId id="324" r:id="rId22"/>
    <p:sldId id="326" r:id="rId23"/>
    <p:sldId id="33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41" autoAdjust="0"/>
    <p:restoredTop sz="94660"/>
  </p:normalViewPr>
  <p:slideViewPr>
    <p:cSldViewPr>
      <p:cViewPr varScale="1">
        <p:scale>
          <a:sx n="71" d="100"/>
          <a:sy n="71" d="100"/>
        </p:scale>
        <p:origin x="-14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8F25BF-3937-42FE-A180-0B4E8D591B9C}" type="datetimeFigureOut">
              <a:rPr lang="id-ID" smtClean="0"/>
              <a:pPr/>
              <a:t>22/03/2017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5E4E79-80EF-44D9-ACB6-39367DC6B48C}"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5E4E79-80EF-44D9-ACB6-39367DC6B48C}" type="slidenum">
              <a:rPr lang="id-ID" smtClean="0"/>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5E4E79-80EF-44D9-ACB6-39367DC6B48C}" type="slidenum">
              <a:rPr lang="id-ID" smtClean="0"/>
              <a:pPr/>
              <a:t>23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3EE283-770A-48C2-B732-1BDE54BC14F0}" type="datetime1">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FFBDDC-DB8A-4036-91DD-0006041BFE7F}" type="datetime1">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DE56AD-DC71-4081-843B-6DABC0FFBB76}" type="datetime1">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30DEC0-C740-420B-85E1-8F7FD4B84FB7}" type="datetime1">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2A3A4-5A40-49D7-8CCC-99BEE8ECF23B}" type="datetime1">
              <a:rPr lang="en-US" smtClean="0"/>
              <a:pPr/>
              <a:t>3/22/2017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28DD25-E83A-40DA-9903-9A994BEC10B3}" type="datetime1">
              <a:rPr lang="en-US" smtClean="0"/>
              <a:pPr/>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8B474B-CDD3-4FB6-8D63-B37FCB1D74C7}" type="datetime1">
              <a:rPr lang="en-US" smtClean="0"/>
              <a:pPr/>
              <a:t>3/22/2017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A865F-EFA9-4452-954F-8F011B9AB253}" type="datetime1">
              <a:rPr lang="en-US" smtClean="0"/>
              <a:pPr/>
              <a:t>3/22/2017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5FB66-931D-4ADE-AC7A-78D44AB17769}" type="datetime1">
              <a:rPr lang="en-US" smtClean="0"/>
              <a:pPr/>
              <a:t>3/22/2017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1C629-97DE-44D2-B5EA-00FBA6AB4AB8}" type="datetime1">
              <a:rPr lang="en-US" smtClean="0"/>
              <a:pPr/>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2A2FD8-A102-4C75-BA75-1C0AEECD4BD6}" type="datetime1">
              <a:rPr lang="en-US" smtClean="0"/>
              <a:pPr/>
              <a:t>3/22/2017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E55C8-1EBA-4D0B-91B2-EC7E5DBD2D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B696A-68E2-4698-954D-ABCF113CB18E}" type="datetime1">
              <a:rPr lang="en-US" smtClean="0"/>
              <a:pPr/>
              <a:t>3/22/2017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solidFill>
              </a:defRPr>
            </a:lvl1pPr>
          </a:lstStyle>
          <a:p>
            <a:fld id="{412E55C8-1EBA-4D0B-91B2-EC7E5DBD2D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cid:3287383400_2177562" TargetMode="Externa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VER copy.jpg"/>
          <p:cNvPicPr>
            <a:picLocks noChangeAspect="1"/>
          </p:cNvPicPr>
          <p:nvPr/>
        </p:nvPicPr>
        <p:blipFill>
          <a:blip r:embed="rId3" cstate="print"/>
          <a:stretch>
            <a:fillRect/>
          </a:stretch>
        </p:blipFill>
        <p:spPr>
          <a:xfrm>
            <a:off x="0" y="0"/>
            <a:ext cx="9144000" cy="6858000"/>
          </a:xfrm>
          <a:prstGeom prst="rect">
            <a:avLst/>
          </a:prstGeom>
        </p:spPr>
      </p:pic>
      <p:pic>
        <p:nvPicPr>
          <p:cNvPr id="3" name="Picture 7"/>
          <p:cNvPicPr>
            <a:picLocks noChangeAspect="1" noChangeArrowheads="1"/>
          </p:cNvPicPr>
          <p:nvPr/>
        </p:nvPicPr>
        <p:blipFill>
          <a:blip r:embed="rId4"/>
          <a:srcRect/>
          <a:stretch>
            <a:fillRect/>
          </a:stretch>
        </p:blipFill>
        <p:spPr bwMode="auto">
          <a:xfrm>
            <a:off x="2514600" y="3446462"/>
            <a:ext cx="6553200" cy="1354138"/>
          </a:xfrm>
          <a:prstGeom prst="rect">
            <a:avLst/>
          </a:prstGeom>
          <a:noFill/>
          <a:ln w="9525">
            <a:noFill/>
            <a:miter lim="800000"/>
            <a:headEnd/>
            <a:tailEnd/>
          </a:ln>
        </p:spPr>
      </p:pic>
      <p:sp>
        <p:nvSpPr>
          <p:cNvPr id="5" name="Text Box 3"/>
          <p:cNvSpPr txBox="1">
            <a:spLocks noChangeArrowheads="1"/>
          </p:cNvSpPr>
          <p:nvPr/>
        </p:nvSpPr>
        <p:spPr bwMode="auto">
          <a:xfrm>
            <a:off x="2133600" y="5632847"/>
            <a:ext cx="6858000" cy="615553"/>
          </a:xfrm>
          <a:prstGeom prst="rect">
            <a:avLst/>
          </a:prstGeom>
          <a:noFill/>
          <a:ln w="9525">
            <a:noFill/>
            <a:miter lim="800000"/>
            <a:headEnd/>
            <a:tailEnd/>
          </a:ln>
        </p:spPr>
        <p:txBody>
          <a:bodyPr>
            <a:spAutoFit/>
          </a:bodyPr>
          <a:lstStyle/>
          <a:p>
            <a:pPr algn="r">
              <a:spcBef>
                <a:spcPct val="50000"/>
              </a:spcBef>
            </a:pPr>
            <a:r>
              <a:rPr lang="en-US" b="1" dirty="0">
                <a:solidFill>
                  <a:schemeClr val="bg1"/>
                </a:solidFill>
                <a:latin typeface="Arial Narrow" pitchFamily="-112" charset="0"/>
              </a:rPr>
              <a:t>STRATEGIC MANAGEMENT &amp; BUSINESS POLICY</a:t>
            </a:r>
            <a:r>
              <a:rPr lang="en-US" sz="1600" dirty="0">
                <a:solidFill>
                  <a:schemeClr val="bg1"/>
                </a:solidFill>
                <a:latin typeface="Tahoma" pitchFamily="-112" charset="0"/>
              </a:rPr>
              <a:t/>
            </a:r>
            <a:br>
              <a:rPr lang="en-US" sz="1600" dirty="0">
                <a:solidFill>
                  <a:schemeClr val="bg1"/>
                </a:solidFill>
                <a:latin typeface="Tahoma" pitchFamily="-112" charset="0"/>
              </a:rPr>
            </a:br>
            <a:r>
              <a:rPr lang="en-US" sz="1600" dirty="0">
                <a:solidFill>
                  <a:schemeClr val="bg1"/>
                </a:solidFill>
                <a:latin typeface="Tahoma" pitchFamily="-112" charset="0"/>
              </a:rPr>
              <a:t>13</a:t>
            </a:r>
            <a:r>
              <a:rPr lang="en-US" sz="1600" baseline="30000" dirty="0">
                <a:solidFill>
                  <a:schemeClr val="bg1"/>
                </a:solidFill>
                <a:latin typeface="Tahoma" pitchFamily="-112" charset="0"/>
              </a:rPr>
              <a:t>TH</a:t>
            </a:r>
            <a:r>
              <a:rPr lang="en-US" sz="1600" dirty="0">
                <a:solidFill>
                  <a:schemeClr val="bg1"/>
                </a:solidFill>
                <a:latin typeface="Tahoma" pitchFamily="-112" charset="0"/>
              </a:rPr>
              <a:t> EDITION</a:t>
            </a:r>
          </a:p>
        </p:txBody>
      </p:sp>
      <p:sp>
        <p:nvSpPr>
          <p:cNvPr id="6" name="Text Box 4"/>
          <p:cNvSpPr txBox="1">
            <a:spLocks noChangeArrowheads="1"/>
          </p:cNvSpPr>
          <p:nvPr/>
        </p:nvSpPr>
        <p:spPr bwMode="auto">
          <a:xfrm>
            <a:off x="3962400" y="6248400"/>
            <a:ext cx="5029200" cy="336550"/>
          </a:xfrm>
          <a:prstGeom prst="rect">
            <a:avLst/>
          </a:prstGeom>
          <a:noFill/>
          <a:ln w="9525">
            <a:noFill/>
            <a:miter lim="800000"/>
            <a:headEnd/>
            <a:tailEnd/>
          </a:ln>
        </p:spPr>
        <p:txBody>
          <a:bodyPr>
            <a:spAutoFit/>
          </a:bodyPr>
          <a:lstStyle/>
          <a:p>
            <a:pPr algn="r">
              <a:spcBef>
                <a:spcPct val="50000"/>
              </a:spcBef>
            </a:pPr>
            <a:r>
              <a:rPr lang="en-US" sz="1600" b="1" dirty="0">
                <a:solidFill>
                  <a:schemeClr val="bg1"/>
                </a:solidFill>
              </a:rPr>
              <a:t>THOMAS L. WHEELEN       J. DAVID HUNGER</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14400" y="1676400"/>
            <a:ext cx="8153400" cy="2743200"/>
          </a:xfrm>
          <a:prstGeom prst="rect">
            <a:avLst/>
          </a:prstGeom>
        </p:spPr>
        <p:txBody>
          <a:bodyPr vert="horz" lIns="91440" tIns="45720" rIns="91440" bIns="45720" rtlCol="0">
            <a:noAutofit/>
          </a:bodyPr>
          <a:lstStyle/>
          <a:p>
            <a:pPr marL="533400" marR="0" lvl="0" indent="-5334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Reasons for Unethical Behavior</a:t>
            </a: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533400" marR="0" lvl="0" indent="-5334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533400" marR="0" lvl="0"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Unaware that behavior is questionable</a:t>
            </a:r>
          </a:p>
          <a:p>
            <a:pPr marL="533400" marR="0" lvl="0"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Lack of standards of conduct</a:t>
            </a:r>
          </a:p>
          <a:p>
            <a:pPr marL="533400" marR="0" lvl="0"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Different cultural norms and values</a:t>
            </a:r>
          </a:p>
          <a:p>
            <a:pPr marL="533400" marR="0" lvl="0"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Behavior-based or relationship-based governance systems</a:t>
            </a:r>
          </a:p>
          <a:p>
            <a:pPr marL="533400" marR="0" lvl="0"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Different values between business people and stakeholders</a:t>
            </a:r>
          </a:p>
        </p:txBody>
      </p:sp>
      <p:pic>
        <p:nvPicPr>
          <p:cNvPr id="6" name="Picture 6"/>
          <p:cNvPicPr>
            <a:picLocks noGrp="1" noChangeAspect="1" noChangeArrowheads="1"/>
          </p:cNvPicPr>
          <p:nvPr>
            <p:ph sz="half" idx="4294967295"/>
          </p:nvPr>
        </p:nvPicPr>
        <p:blipFill>
          <a:blip r:embed="rId3"/>
          <a:srcRect/>
          <a:stretch>
            <a:fillRect/>
          </a:stretch>
        </p:blipFill>
        <p:spPr>
          <a:xfrm>
            <a:off x="0" y="685801"/>
            <a:ext cx="9144000" cy="609599"/>
          </a:xfrm>
          <a:prstGeom prst="rect">
            <a:avLst/>
          </a:prstGeom>
          <a:noFill/>
        </p:spPr>
      </p:pic>
      <p:sp>
        <p:nvSpPr>
          <p:cNvPr id="7"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8" name="Slide Number Placeholder 6"/>
          <p:cNvSpPr>
            <a:spLocks noGrp="1"/>
          </p:cNvSpPr>
          <p:nvPr>
            <p:ph type="sldNum" sz="quarter" idx="12"/>
          </p:nvPr>
        </p:nvSpPr>
        <p:spPr>
          <a:xfrm>
            <a:off x="8534400" y="6172201"/>
            <a:ext cx="609600" cy="457200"/>
          </a:xfrm>
          <a:noFill/>
        </p:spPr>
        <p:txBody>
          <a:bodyPr/>
          <a:lstStyle/>
          <a:p>
            <a:endParaRPr lang="en-US" dirty="0"/>
          </a:p>
          <a:p>
            <a:r>
              <a:rPr lang="en-US" sz="1800" dirty="0"/>
              <a:t>3-</a:t>
            </a:r>
            <a:fld id="{F6AC9CDB-11BA-4250-B105-2E9F90D0C450}" type="slidenum">
              <a:rPr lang="en-US" sz="1800"/>
              <a:pPr/>
              <a:t>10</a:t>
            </a:fld>
            <a:endParaRPr lang="en-US" sz="1800"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6" name="Picture 6"/>
          <p:cNvPicPr>
            <a:picLocks noChangeAspect="1" noChangeArrowheads="1"/>
          </p:cNvPicPr>
          <p:nvPr/>
        </p:nvPicPr>
        <p:blipFill>
          <a:blip r:embed="rId3"/>
          <a:srcRect/>
          <a:stretch>
            <a:fillRect/>
          </a:stretch>
        </p:blipFill>
        <p:spPr>
          <a:xfrm>
            <a:off x="0" y="685800"/>
            <a:ext cx="9144000" cy="609599"/>
          </a:xfrm>
          <a:prstGeom prst="rect">
            <a:avLst/>
          </a:prstGeom>
          <a:noFill/>
        </p:spPr>
      </p:pic>
      <p:sp>
        <p:nvSpPr>
          <p:cNvPr id="7" name="Rectangle 2"/>
          <p:cNvSpPr txBox="1">
            <a:spLocks noChangeArrowheads="1"/>
          </p:cNvSpPr>
          <p:nvPr/>
        </p:nvSpPr>
        <p:spPr>
          <a:xfrm>
            <a:off x="914400" y="2362200"/>
            <a:ext cx="8153400" cy="1828800"/>
          </a:xfrm>
          <a:prstGeom prst="rect">
            <a:avLst/>
          </a:prstGeom>
        </p:spPr>
        <p:txBody>
          <a:bodyPr vert="horz" lIns="91440" tIns="45720" rIns="91440" bIns="45720" rtlCol="0">
            <a:noAutofit/>
          </a:bodyPr>
          <a:lstStyle/>
          <a:p>
            <a:pPr marL="533400" marR="0" lvl="0" indent="-533400"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effectLst/>
                <a:uLnTx/>
                <a:uFillTx/>
                <a:latin typeface="Tahoma" pitchFamily="-112" charset="0"/>
                <a:ea typeface="+mn-ea"/>
                <a:cs typeface="+mn-cs"/>
              </a:rPr>
              <a:t>Moral Relativism</a:t>
            </a:r>
            <a:r>
              <a:rPr kumimoji="0" lang="en-US" sz="3600" b="0" i="0" u="none" strike="noStrike" kern="1200" cap="none" spc="0" normalizeH="0" baseline="0" noProof="0" dirty="0" smtClean="0">
                <a:ln>
                  <a:noFill/>
                </a:ln>
                <a:effectLst/>
                <a:uLnTx/>
                <a:uFillTx/>
                <a:latin typeface="Tahoma" pitchFamily="-112" charset="0"/>
                <a:ea typeface="+mn-ea"/>
                <a:cs typeface="+mn-cs"/>
              </a:rPr>
              <a:t> </a:t>
            </a:r>
            <a:r>
              <a:rPr kumimoji="0" lang="en-US" sz="2800" b="0" i="0" u="none" strike="noStrike" kern="1200" cap="none" spc="0" normalizeH="0" baseline="0" noProof="0" dirty="0" smtClean="0">
                <a:ln>
                  <a:noFill/>
                </a:ln>
                <a:effectLst/>
                <a:uLnTx/>
                <a:uFillTx/>
                <a:latin typeface="Tahoma" pitchFamily="-112" charset="0"/>
                <a:ea typeface="+mn-ea"/>
                <a:cs typeface="+mn-cs"/>
              </a:rPr>
              <a:t>claims that morality is relative to some personal, social, or cultural standard and that there is not a method for deciding whether one decision is better than another</a:t>
            </a:r>
          </a:p>
          <a:p>
            <a:pPr marL="533400" marR="0" lvl="0" indent="-533400"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effectLst/>
              <a:uLnTx/>
              <a:uFillTx/>
              <a:latin typeface="Tahoma" pitchFamily="-112" charset="0"/>
              <a:ea typeface="+mn-ea"/>
              <a:cs typeface="+mn-cs"/>
            </a:endParaRPr>
          </a:p>
        </p:txBody>
      </p:sp>
      <p:sp>
        <p:nvSpPr>
          <p:cNvPr id="8"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9" name="Slide Number Placeholder 6"/>
          <p:cNvSpPr>
            <a:spLocks noGrp="1"/>
          </p:cNvSpPr>
          <p:nvPr>
            <p:ph type="sldNum" sz="quarter" idx="12"/>
          </p:nvPr>
        </p:nvSpPr>
        <p:spPr>
          <a:xfrm>
            <a:off x="8534400" y="6172201"/>
            <a:ext cx="609600" cy="457200"/>
          </a:xfrm>
          <a:noFill/>
        </p:spPr>
        <p:txBody>
          <a:bodyPr/>
          <a:lstStyle/>
          <a:p>
            <a:endParaRPr lang="en-US" dirty="0"/>
          </a:p>
          <a:p>
            <a:r>
              <a:rPr lang="en-US" sz="1800" dirty="0"/>
              <a:t>3-</a:t>
            </a:r>
            <a:fld id="{F6AC9CDB-11BA-4250-B105-2E9F90D0C450}" type="slidenum">
              <a:rPr lang="en-US" sz="1800"/>
              <a:pPr/>
              <a:t>11</a:t>
            </a:fld>
            <a:endParaRPr lang="en-US" sz="1800"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6"/>
          <p:cNvPicPr>
            <a:picLocks noChangeAspect="1" noChangeArrowheads="1"/>
          </p:cNvPicPr>
          <p:nvPr/>
        </p:nvPicPr>
        <p:blipFill>
          <a:blip r:embed="rId3"/>
          <a:srcRect/>
          <a:stretch>
            <a:fillRect/>
          </a:stretch>
        </p:blipFill>
        <p:spPr>
          <a:xfrm>
            <a:off x="0" y="685801"/>
            <a:ext cx="9144000" cy="609599"/>
          </a:xfrm>
          <a:prstGeom prst="rect">
            <a:avLst/>
          </a:prstGeom>
          <a:noFill/>
        </p:spPr>
      </p:pic>
      <p:sp>
        <p:nvSpPr>
          <p:cNvPr id="4" name="Rectangle 2"/>
          <p:cNvSpPr txBox="1">
            <a:spLocks noChangeArrowheads="1"/>
          </p:cNvSpPr>
          <p:nvPr/>
        </p:nvSpPr>
        <p:spPr>
          <a:xfrm>
            <a:off x="1066800" y="1524000"/>
            <a:ext cx="8153400" cy="2667001"/>
          </a:xfrm>
          <a:prstGeom prst="rect">
            <a:avLst/>
          </a:prstGeom>
        </p:spPr>
        <p:txBody>
          <a:bodyPr vert="horz" lIns="91440" tIns="45720" rIns="91440" bIns="45720" rtlCol="0">
            <a:noAutofit/>
          </a:bodyPr>
          <a:lstStyle/>
          <a:p>
            <a:pPr marL="533400" marR="0" lvl="0" indent="-533400"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effectLst/>
              <a:uLnTx/>
              <a:uFillTx/>
              <a:latin typeface="Tahoma" pitchFamily="-112" charset="0"/>
              <a:ea typeface="+mn-ea"/>
              <a:cs typeface="+mn-cs"/>
            </a:endParaRPr>
          </a:p>
          <a:p>
            <a:pPr marL="533400" marR="0" lvl="0" indent="-533400"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effectLst/>
                <a:uLnTx/>
                <a:uFillTx/>
                <a:latin typeface="Tahoma" pitchFamily="-112" charset="0"/>
                <a:ea typeface="+mn-ea"/>
                <a:cs typeface="+mn-cs"/>
              </a:rPr>
              <a:t>Types of Moral Relativism include:</a:t>
            </a:r>
          </a:p>
          <a:p>
            <a:pPr marL="533400" marR="0" lvl="0" indent="-533400" defTabSz="914400" rtl="0" eaLnBrk="1" fontAlgn="auto" latinLnBrk="0" hangingPunct="1">
              <a:lnSpc>
                <a:spcPct val="100000"/>
              </a:lnSpc>
              <a:spcBef>
                <a:spcPct val="20000"/>
              </a:spcBef>
              <a:spcAft>
                <a:spcPts val="0"/>
              </a:spcAft>
              <a:buClrTx/>
              <a:buSzTx/>
              <a:buFontTx/>
              <a:buNone/>
              <a:tabLst/>
              <a:defRPr/>
            </a:pPr>
            <a:endParaRPr kumimoji="0" lang="en-US" sz="3200" b="0" i="0" u="sng" strike="noStrike" kern="1200" cap="none" spc="0" normalizeH="0" baseline="0" noProof="0" dirty="0" smtClean="0">
              <a:ln>
                <a:noFill/>
              </a:ln>
              <a:effectLst/>
              <a:uLnTx/>
              <a:uFillTx/>
              <a:latin typeface="Tahoma" pitchFamily="-112" charset="0"/>
              <a:ea typeface="+mn-ea"/>
              <a:cs typeface="+mn-cs"/>
            </a:endParaRPr>
          </a:p>
          <a:p>
            <a:pPr marL="533400" marR="0" lvl="0" indent="-5334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sng" strike="noStrike" kern="1200" cap="none" spc="0" normalizeH="0" baseline="0" noProof="0" dirty="0" smtClean="0">
                <a:ln>
                  <a:noFill/>
                </a:ln>
                <a:effectLst/>
                <a:uLnTx/>
                <a:uFillTx/>
                <a:latin typeface="Tahoma" pitchFamily="-112" charset="0"/>
                <a:ea typeface="+mn-ea"/>
                <a:cs typeface="+mn-cs"/>
              </a:rPr>
              <a:t>Naïve relativism</a:t>
            </a:r>
          </a:p>
          <a:p>
            <a:pPr marL="533400" marR="0" lvl="0" indent="-5334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sng" strike="noStrike" kern="1200" cap="none" spc="0" normalizeH="0" baseline="0" noProof="0" dirty="0" smtClean="0">
                <a:ln>
                  <a:noFill/>
                </a:ln>
                <a:effectLst/>
                <a:uLnTx/>
                <a:uFillTx/>
                <a:latin typeface="Tahoma" pitchFamily="-112" charset="0"/>
                <a:ea typeface="+mn-ea"/>
                <a:cs typeface="+mn-cs"/>
              </a:rPr>
              <a:t>Role relativism</a:t>
            </a:r>
          </a:p>
          <a:p>
            <a:pPr marL="533400" marR="0" lvl="0" indent="-5334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sng" strike="noStrike" kern="1200" cap="none" spc="0" normalizeH="0" baseline="0" noProof="0" dirty="0" smtClean="0">
                <a:ln>
                  <a:noFill/>
                </a:ln>
                <a:effectLst/>
                <a:uLnTx/>
                <a:uFillTx/>
                <a:latin typeface="Tahoma" pitchFamily="-112" charset="0"/>
                <a:ea typeface="+mn-ea"/>
                <a:cs typeface="+mn-cs"/>
              </a:rPr>
              <a:t>Social group relativism</a:t>
            </a:r>
          </a:p>
          <a:p>
            <a:pPr marL="533400" marR="0" lvl="0" indent="-5334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sng" strike="noStrike" kern="1200" cap="none" spc="0" normalizeH="0" baseline="0" noProof="0" dirty="0" smtClean="0">
                <a:ln>
                  <a:noFill/>
                </a:ln>
                <a:effectLst/>
                <a:uLnTx/>
                <a:uFillTx/>
                <a:latin typeface="Tahoma" pitchFamily="-112" charset="0"/>
                <a:ea typeface="+mn-ea"/>
                <a:cs typeface="+mn-cs"/>
              </a:rPr>
              <a:t>Cultural relativism</a:t>
            </a:r>
            <a:endParaRPr kumimoji="0" lang="en-US" sz="3200" b="0" i="0" u="none" strike="noStrike" kern="1200" cap="none" spc="0" normalizeH="0" baseline="0" noProof="0" dirty="0" smtClean="0">
              <a:ln>
                <a:noFill/>
              </a:ln>
              <a:effectLst/>
              <a:uLnTx/>
              <a:uFillTx/>
              <a:latin typeface="Tahoma" pitchFamily="-112" charset="0"/>
              <a:ea typeface="+mn-ea"/>
              <a:cs typeface="+mn-cs"/>
            </a:endParaRPr>
          </a:p>
        </p:txBody>
      </p:sp>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1"/>
            <a:ext cx="609600" cy="457200"/>
          </a:xfrm>
          <a:noFill/>
        </p:spPr>
        <p:txBody>
          <a:bodyPr/>
          <a:lstStyle/>
          <a:p>
            <a:endParaRPr lang="en-US" dirty="0"/>
          </a:p>
          <a:p>
            <a:r>
              <a:rPr lang="en-US" sz="1800" dirty="0"/>
              <a:t>3-</a:t>
            </a:r>
            <a:fld id="{F6AC9CDB-11BA-4250-B105-2E9F90D0C450}" type="slidenum">
              <a:rPr lang="en-US" sz="1800"/>
              <a:pPr/>
              <a:t>12</a:t>
            </a:fld>
            <a:endParaRPr lang="en-US" sz="1800"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14400" y="1828800"/>
            <a:ext cx="8153400" cy="2895600"/>
          </a:xfrm>
          <a:prstGeom prst="rect">
            <a:avLst/>
          </a:prstGeom>
        </p:spPr>
        <p:txBody>
          <a:bodyPr vert="horz" lIns="91440" tIns="45720" rIns="91440" bIns="45720" rtlCol="0">
            <a:noAutofit/>
          </a:bodyPr>
          <a:lstStyle/>
          <a:p>
            <a:pPr marL="533400" marR="0" lvl="0" indent="-5334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Kohlberg’s Levels of Moral Development</a:t>
            </a:r>
          </a:p>
          <a:p>
            <a:pPr marL="533400" marR="0" lvl="0" indent="-5334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533400" marR="0" lvl="0"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sng" strike="noStrike" kern="1200" cap="none" spc="0" normalizeH="0" baseline="0" noProof="0" dirty="0" err="1" smtClean="0">
                <a:ln>
                  <a:noFill/>
                </a:ln>
                <a:solidFill>
                  <a:schemeClr val="tx1"/>
                </a:solidFill>
                <a:effectLst/>
                <a:uLnTx/>
                <a:uFillTx/>
                <a:latin typeface="Tahoma" pitchFamily="-112" charset="0"/>
                <a:ea typeface="+mn-ea"/>
                <a:cs typeface="+mn-cs"/>
              </a:rPr>
              <a:t>Preconventional</a:t>
            </a: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 level</a:t>
            </a: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concern for one’s self</a:t>
            </a:r>
          </a:p>
          <a:p>
            <a:pPr marL="533400" marR="0" lvl="0"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Conventional level</a:t>
            </a: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considerations for society’s laws and norms</a:t>
            </a:r>
          </a:p>
          <a:p>
            <a:pPr marL="533400" marR="0" lvl="0"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Principled level</a:t>
            </a: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guided by an internal code of ethics</a:t>
            </a:r>
          </a:p>
        </p:txBody>
      </p:sp>
      <p:pic>
        <p:nvPicPr>
          <p:cNvPr id="4" name="Picture 6"/>
          <p:cNvPicPr>
            <a:picLocks noGrp="1" noChangeAspect="1" noChangeArrowheads="1"/>
          </p:cNvPicPr>
          <p:nvPr>
            <p:ph sz="half" idx="4294967295"/>
          </p:nvPr>
        </p:nvPicPr>
        <p:blipFill>
          <a:blip r:embed="rId3"/>
          <a:srcRect/>
          <a:stretch>
            <a:fillRect/>
          </a:stretch>
        </p:blipFill>
        <p:spPr>
          <a:xfrm>
            <a:off x="0" y="685801"/>
            <a:ext cx="9144000" cy="609600"/>
          </a:xfrm>
          <a:prstGeom prst="rect">
            <a:avLst/>
          </a:prstGeom>
          <a:noFill/>
        </p:spPr>
      </p:pic>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1"/>
            <a:ext cx="609600" cy="457200"/>
          </a:xfrm>
          <a:noFill/>
        </p:spPr>
        <p:txBody>
          <a:bodyPr/>
          <a:lstStyle/>
          <a:p>
            <a:endParaRPr lang="en-US" dirty="0"/>
          </a:p>
          <a:p>
            <a:r>
              <a:rPr lang="en-US" sz="1800" dirty="0"/>
              <a:t>3-</a:t>
            </a:r>
            <a:fld id="{F6AC9CDB-11BA-4250-B105-2E9F90D0C450}" type="slidenum">
              <a:rPr lang="en-US" sz="1800"/>
              <a:pPr/>
              <a:t>13</a:t>
            </a:fld>
            <a:endParaRPr lang="en-US" sz="1800"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90600" y="1798637"/>
            <a:ext cx="8153400" cy="4525963"/>
          </a:xfrm>
          <a:prstGeom prst="rect">
            <a:avLst/>
          </a:prstGeom>
        </p:spPr>
        <p:txBody>
          <a:bodyPr vert="horz" lIns="91440" tIns="45720" rIns="91440" bIns="45720" rtlCol="0">
            <a:normAutofit/>
          </a:bodyPr>
          <a:lstStyle/>
          <a:p>
            <a:pPr marL="533400" marR="0" lvl="0" indent="-5334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Encouraging Ethical Behavior</a:t>
            </a:r>
          </a:p>
          <a:p>
            <a:pPr marL="533400" marR="0" lvl="0" indent="-5334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533400" marR="0" lvl="0"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Code of Ethics-</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specifies how an organization expects its employees to behave while on the job</a:t>
            </a:r>
          </a:p>
          <a:p>
            <a:pPr marL="533400" marR="0" lvl="0" indent="-5334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533400" marR="0" lvl="0" indent="-5334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Whistleblowers</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employees who report illegal or unethical behavior on the part of others</a:t>
            </a:r>
          </a:p>
        </p:txBody>
      </p:sp>
      <p:pic>
        <p:nvPicPr>
          <p:cNvPr id="4" name="Picture 6"/>
          <p:cNvPicPr>
            <a:picLocks noGrp="1" noChangeAspect="1" noChangeArrowheads="1"/>
          </p:cNvPicPr>
          <p:nvPr>
            <p:ph sz="half" idx="4294967295"/>
          </p:nvPr>
        </p:nvPicPr>
        <p:blipFill>
          <a:blip r:embed="rId3"/>
          <a:srcRect/>
          <a:stretch>
            <a:fillRect/>
          </a:stretch>
        </p:blipFill>
        <p:spPr>
          <a:xfrm>
            <a:off x="0" y="685801"/>
            <a:ext cx="9144000" cy="533400"/>
          </a:xfrm>
          <a:prstGeom prst="rect">
            <a:avLst/>
          </a:prstGeom>
          <a:noFill/>
        </p:spPr>
      </p:pic>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1"/>
            <a:ext cx="609600" cy="457200"/>
          </a:xfrm>
          <a:noFill/>
        </p:spPr>
        <p:txBody>
          <a:bodyPr/>
          <a:lstStyle/>
          <a:p>
            <a:endParaRPr lang="en-US" dirty="0"/>
          </a:p>
          <a:p>
            <a:r>
              <a:rPr lang="en-US" sz="1800" dirty="0"/>
              <a:t>3-</a:t>
            </a:r>
            <a:fld id="{F6AC9CDB-11BA-4250-B105-2E9F90D0C450}" type="slidenum">
              <a:rPr lang="en-US" sz="1800"/>
              <a:pPr/>
              <a:t>14</a:t>
            </a:fld>
            <a:endParaRPr lang="en-US" sz="180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14400" y="1722437"/>
            <a:ext cx="8153400" cy="4525963"/>
          </a:xfrm>
          <a:prstGeom prst="rect">
            <a:avLst/>
          </a:prstGeom>
        </p:spPr>
        <p:txBody>
          <a:bodyPr vert="horz" lIns="91440" tIns="45720" rIns="91440" bIns="45720" rtlCol="0">
            <a:noAutofit/>
          </a:bodyPr>
          <a:lstStyle/>
          <a:p>
            <a:pPr marL="533400" marR="0" lvl="0" indent="-5334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Key Terms in Ethical Behavior</a:t>
            </a:r>
          </a:p>
          <a:p>
            <a:pPr marL="533400" marR="0" lvl="0" indent="-5334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533400" marR="0" lvl="0" indent="-5334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Ethics-</a:t>
            </a: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the consensually accepted standards of behavior for an occupation, trade, or profession</a:t>
            </a:r>
          </a:p>
          <a:p>
            <a:pPr marL="533400" marR="0" lvl="0" indent="-5334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Morality-</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 the precepts of personal behavior based on religious or philosophical grounds</a:t>
            </a:r>
          </a:p>
          <a:p>
            <a:pPr marL="533400" marR="0" lvl="0" indent="-533400" algn="l" defTabSz="914400" rtl="0" eaLnBrk="1" fontAlgn="auto" latinLnBrk="0" hangingPunct="1">
              <a:lnSpc>
                <a:spcPct val="10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Law</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is the formal codes that permit or forbid certain behaviors and may or may not enforce ethics or morality</a:t>
            </a:r>
          </a:p>
        </p:txBody>
      </p:sp>
      <p:pic>
        <p:nvPicPr>
          <p:cNvPr id="4" name="Picture 6"/>
          <p:cNvPicPr>
            <a:picLocks noGrp="1" noChangeAspect="1" noChangeArrowheads="1"/>
          </p:cNvPicPr>
          <p:nvPr>
            <p:ph sz="half" idx="4294967295"/>
          </p:nvPr>
        </p:nvPicPr>
        <p:blipFill>
          <a:blip r:embed="rId3"/>
          <a:srcRect/>
          <a:stretch>
            <a:fillRect/>
          </a:stretch>
        </p:blipFill>
        <p:spPr>
          <a:xfrm>
            <a:off x="0" y="685801"/>
            <a:ext cx="9144000" cy="685800"/>
          </a:xfrm>
          <a:prstGeom prst="rect">
            <a:avLst/>
          </a:prstGeom>
          <a:noFill/>
        </p:spPr>
      </p:pic>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1"/>
            <a:ext cx="609600" cy="457200"/>
          </a:xfrm>
          <a:noFill/>
        </p:spPr>
        <p:txBody>
          <a:bodyPr/>
          <a:lstStyle/>
          <a:p>
            <a:endParaRPr lang="en-US" dirty="0"/>
          </a:p>
          <a:p>
            <a:r>
              <a:rPr lang="en-US" sz="1800" dirty="0"/>
              <a:t>3-</a:t>
            </a:r>
            <a:fld id="{F6AC9CDB-11BA-4250-B105-2E9F90D0C450}" type="slidenum">
              <a:rPr lang="en-US" sz="1800"/>
              <a:pPr/>
              <a:t>15</a:t>
            </a:fld>
            <a:endParaRPr lang="en-US" sz="1800"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90600" y="1752600"/>
            <a:ext cx="8153400" cy="4525963"/>
          </a:xfrm>
          <a:prstGeom prst="rect">
            <a:avLst/>
          </a:prstGeom>
        </p:spPr>
        <p:txBody>
          <a:bodyPr vert="horz" lIns="91440" tIns="45720" rIns="91440" bIns="45720" rtlCol="0">
            <a:normAutofit/>
          </a:bodyPr>
          <a:lstStyle/>
          <a:p>
            <a:pPr marL="533400" marR="0" lvl="0" indent="-5334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Approaches to Ethical Behavior</a:t>
            </a:r>
          </a:p>
          <a:p>
            <a:pPr marL="533400" marR="0" lvl="0" indent="-5334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533400" marR="0" lvl="0" indent="-5334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Utilitarian-</a:t>
            </a: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actions are judged by consequences</a:t>
            </a:r>
          </a:p>
          <a:p>
            <a:pPr marL="533400" marR="0" lvl="0" indent="-5334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Individual rights-</a:t>
            </a: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fundamental rights should be respected</a:t>
            </a:r>
          </a:p>
          <a:p>
            <a:pPr marL="533400" marR="0" lvl="0" indent="-5334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Justice-</a:t>
            </a: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decisions must be equitable, fair and impartial in the distribution of costs and benefits to individuals or groups</a:t>
            </a:r>
          </a:p>
        </p:txBody>
      </p:sp>
      <p:pic>
        <p:nvPicPr>
          <p:cNvPr id="4" name="Picture 6"/>
          <p:cNvPicPr>
            <a:picLocks noGrp="1" noChangeAspect="1" noChangeArrowheads="1"/>
          </p:cNvPicPr>
          <p:nvPr>
            <p:ph sz="half" idx="4294967295"/>
          </p:nvPr>
        </p:nvPicPr>
        <p:blipFill>
          <a:blip r:embed="rId3"/>
          <a:srcRect/>
          <a:stretch>
            <a:fillRect/>
          </a:stretch>
        </p:blipFill>
        <p:spPr>
          <a:xfrm>
            <a:off x="0" y="685801"/>
            <a:ext cx="9144000" cy="609600"/>
          </a:xfrm>
          <a:prstGeom prst="rect">
            <a:avLst/>
          </a:prstGeom>
          <a:noFill/>
        </p:spPr>
      </p:pic>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1"/>
            <a:ext cx="609600" cy="457200"/>
          </a:xfrm>
          <a:noFill/>
        </p:spPr>
        <p:txBody>
          <a:bodyPr/>
          <a:lstStyle/>
          <a:p>
            <a:endParaRPr lang="en-US" dirty="0"/>
          </a:p>
          <a:p>
            <a:r>
              <a:rPr lang="en-US" sz="1800" dirty="0"/>
              <a:t>3-</a:t>
            </a:r>
            <a:fld id="{F6AC9CDB-11BA-4250-B105-2E9F90D0C450}" type="slidenum">
              <a:rPr lang="en-US" sz="1800"/>
              <a:pPr/>
              <a:t>16</a:t>
            </a:fld>
            <a:endParaRPr lang="en-US" sz="1800"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14400" y="1798637"/>
            <a:ext cx="8153400" cy="4525963"/>
          </a:xfrm>
          <a:prstGeom prst="rect">
            <a:avLst/>
          </a:prstGeom>
        </p:spPr>
        <p:txBody>
          <a:bodyPr vert="horz" lIns="91440" tIns="45720" rIns="91440" bIns="45720" rtlCol="0">
            <a:noAutofit/>
          </a:bodyPr>
          <a:lstStyle/>
          <a:p>
            <a:pPr marL="533400" marR="0" lvl="0" indent="-5334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Approaches to Ethical Behavior</a:t>
            </a:r>
          </a:p>
          <a:p>
            <a:pPr marL="533400" marR="0" lvl="0" indent="-5334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533400" marR="0" lvl="0" indent="-5334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err="1" smtClean="0">
                <a:ln>
                  <a:noFill/>
                </a:ln>
                <a:solidFill>
                  <a:schemeClr val="tx1"/>
                </a:solidFill>
                <a:effectLst/>
                <a:uLnTx/>
                <a:uFillTx/>
                <a:latin typeface="Tahoma" pitchFamily="-112" charset="0"/>
                <a:ea typeface="+mn-ea"/>
                <a:cs typeface="+mn-cs"/>
              </a:rPr>
              <a:t>Cavanagh’s</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questions to solve ethical problems:</a:t>
            </a:r>
          </a:p>
          <a:p>
            <a:pPr marL="533400" marR="0" lvl="0" indent="-5334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533400" marR="0" lvl="0" indent="-5334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Utility- does it optimize the satisfactions of the stakeholders?</a:t>
            </a:r>
          </a:p>
          <a:p>
            <a:pPr marL="533400" marR="0" lvl="0" indent="-5334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Rights- Does it respect the rights of the individuals involved</a:t>
            </a:r>
          </a:p>
          <a:p>
            <a:pPr marL="533400" marR="0" lvl="0" indent="-5334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Justice- Is it consistent with the canons of justice?</a:t>
            </a:r>
          </a:p>
        </p:txBody>
      </p:sp>
      <p:pic>
        <p:nvPicPr>
          <p:cNvPr id="4" name="Picture 6"/>
          <p:cNvPicPr>
            <a:picLocks noGrp="1" noChangeAspect="1" noChangeArrowheads="1"/>
          </p:cNvPicPr>
          <p:nvPr>
            <p:ph sz="half" idx="4294967295"/>
          </p:nvPr>
        </p:nvPicPr>
        <p:blipFill>
          <a:blip r:embed="rId3"/>
          <a:srcRect/>
          <a:stretch>
            <a:fillRect/>
          </a:stretch>
        </p:blipFill>
        <p:spPr>
          <a:xfrm>
            <a:off x="0" y="685801"/>
            <a:ext cx="9144000" cy="609600"/>
          </a:xfrm>
          <a:prstGeom prst="rect">
            <a:avLst/>
          </a:prstGeom>
          <a:noFill/>
        </p:spPr>
      </p:pic>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1"/>
            <a:ext cx="609600" cy="457200"/>
          </a:xfrm>
          <a:noFill/>
        </p:spPr>
        <p:txBody>
          <a:bodyPr/>
          <a:lstStyle/>
          <a:p>
            <a:endParaRPr lang="en-US" dirty="0"/>
          </a:p>
          <a:p>
            <a:r>
              <a:rPr lang="en-US" sz="1800" dirty="0"/>
              <a:t>3-</a:t>
            </a:r>
            <a:fld id="{F6AC9CDB-11BA-4250-B105-2E9F90D0C450}" type="slidenum">
              <a:rPr lang="en-US" sz="1800"/>
              <a:pPr/>
              <a:t>17</a:t>
            </a:fld>
            <a:endParaRPr lang="en-US" sz="1800"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14400" y="1722437"/>
            <a:ext cx="8153400" cy="4525963"/>
          </a:xfrm>
          <a:prstGeom prst="rect">
            <a:avLst/>
          </a:prstGeom>
        </p:spPr>
        <p:txBody>
          <a:bodyPr vert="horz" lIns="91440" tIns="45720" rIns="91440" bIns="45720" rtlCol="0">
            <a:normAutofit/>
          </a:bodyPr>
          <a:lstStyle/>
          <a:p>
            <a:pPr marL="533400" marR="0" lvl="0" indent="-5334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Approaches to Ethical Behavior</a:t>
            </a:r>
          </a:p>
          <a:p>
            <a:pPr marL="533400" marR="0" lvl="0" indent="-5334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533400" marR="0" lvl="0" indent="-5334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Kant’s categorical imperatives:</a:t>
            </a:r>
          </a:p>
          <a:p>
            <a:pPr marL="533400" marR="0" lvl="0" indent="-533400" algn="ctr"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533400" marR="0" lvl="0" indent="-5334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Actions are ethical only if the person is willing for the same action to be taken by everyone who is in a similar situation</a:t>
            </a:r>
          </a:p>
          <a:p>
            <a:pPr marL="533400" marR="0" lvl="0" indent="-5334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Never treat another person simply as a means but always as an end</a:t>
            </a:r>
          </a:p>
        </p:txBody>
      </p:sp>
      <p:pic>
        <p:nvPicPr>
          <p:cNvPr id="4" name="Picture 6"/>
          <p:cNvPicPr>
            <a:picLocks noGrp="1" noChangeAspect="1" noChangeArrowheads="1"/>
          </p:cNvPicPr>
          <p:nvPr>
            <p:ph sz="half" idx="4294967295"/>
          </p:nvPr>
        </p:nvPicPr>
        <p:blipFill>
          <a:blip r:embed="rId3"/>
          <a:srcRect/>
          <a:stretch>
            <a:fillRect/>
          </a:stretch>
        </p:blipFill>
        <p:spPr>
          <a:xfrm>
            <a:off x="0" y="685801"/>
            <a:ext cx="9144000" cy="609600"/>
          </a:xfrm>
          <a:prstGeom prst="rect">
            <a:avLst/>
          </a:prstGeom>
          <a:noFill/>
        </p:spPr>
      </p:pic>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1"/>
            <a:ext cx="609600" cy="457200"/>
          </a:xfrm>
          <a:noFill/>
        </p:spPr>
        <p:txBody>
          <a:bodyPr/>
          <a:lstStyle/>
          <a:p>
            <a:endParaRPr lang="en-US" dirty="0"/>
          </a:p>
          <a:p>
            <a:r>
              <a:rPr lang="en-US" sz="1800" dirty="0"/>
              <a:t>3-</a:t>
            </a:r>
            <a:fld id="{F6AC9CDB-11BA-4250-B105-2E9F90D0C450}" type="slidenum">
              <a:rPr lang="en-US" sz="1800"/>
              <a:pPr/>
              <a:t>18</a:t>
            </a:fld>
            <a:endParaRPr lang="en-US" sz="1800"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9"/>
          <p:cNvPicPr>
            <a:picLocks noGrp="1" noChangeAspect="1" noChangeArrowheads="1"/>
          </p:cNvPicPr>
          <p:nvPr>
            <p:ph/>
          </p:nvPr>
        </p:nvPicPr>
        <p:blipFill>
          <a:blip r:embed="rId3"/>
          <a:srcRect/>
          <a:stretch>
            <a:fillRect/>
          </a:stretch>
        </p:blipFill>
        <p:spPr>
          <a:xfrm>
            <a:off x="0" y="690039"/>
            <a:ext cx="9144000" cy="823913"/>
          </a:xfrm>
          <a:noFill/>
        </p:spPr>
      </p:pic>
      <p:sp>
        <p:nvSpPr>
          <p:cNvPr id="4" name="Text Box 3"/>
          <p:cNvSpPr txBox="1">
            <a:spLocks noChangeArrowheads="1"/>
          </p:cNvSpPr>
          <p:nvPr/>
        </p:nvSpPr>
        <p:spPr bwMode="auto">
          <a:xfrm>
            <a:off x="1074737" y="2252008"/>
            <a:ext cx="7383463" cy="3108543"/>
          </a:xfrm>
          <a:prstGeom prst="rect">
            <a:avLst/>
          </a:prstGeom>
          <a:noFill/>
          <a:ln w="9525">
            <a:noFill/>
            <a:miter lim="800000"/>
            <a:headEnd/>
            <a:tailEnd/>
          </a:ln>
        </p:spPr>
        <p:txBody>
          <a:bodyPr>
            <a:spAutoFit/>
          </a:bodyPr>
          <a:lstStyle/>
          <a:p>
            <a:pPr marL="342900" indent="-342900">
              <a:buFontTx/>
              <a:buAutoNum type="arabicPeriod"/>
            </a:pPr>
            <a:r>
              <a:rPr lang="en-US" sz="2800" dirty="0">
                <a:latin typeface="Tahoma" pitchFamily="-112" charset="0"/>
              </a:rPr>
              <a:t>What is the relationship between corporate governance and social responsibility?</a:t>
            </a:r>
          </a:p>
          <a:p>
            <a:pPr marL="342900" indent="-342900"/>
            <a:endParaRPr lang="en-US" sz="2800" dirty="0">
              <a:latin typeface="Tahoma" pitchFamily="-112" charset="0"/>
            </a:endParaRPr>
          </a:p>
          <a:p>
            <a:pPr marL="342900" indent="-342900">
              <a:buFontTx/>
              <a:buAutoNum type="arabicPeriod" startAt="2"/>
            </a:pPr>
            <a:r>
              <a:rPr lang="en-US" sz="2800" dirty="0">
                <a:latin typeface="Tahoma" pitchFamily="-112" charset="0"/>
              </a:rPr>
              <a:t>What is your opinion of GAP International’s having a code of conduct for its suppliers? What would Milton Friedman say? Contrast his view with Archie Carroll’s view.</a:t>
            </a:r>
          </a:p>
        </p:txBody>
      </p:sp>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9" name="Picture 4"/>
          <p:cNvPicPr>
            <a:picLocks noChangeAspect="1" noChangeArrowheads="1"/>
          </p:cNvPicPr>
          <p:nvPr/>
        </p:nvPicPr>
        <p:blipFill>
          <a:blip r:embed="rId3"/>
          <a:srcRect/>
          <a:stretch>
            <a:fillRect/>
          </a:stretch>
        </p:blipFill>
        <p:spPr>
          <a:xfrm>
            <a:off x="0" y="685800"/>
            <a:ext cx="9144000" cy="609600"/>
          </a:xfrm>
          <a:prstGeom prst="rect">
            <a:avLst/>
          </a:prstGeom>
          <a:noFill/>
        </p:spPr>
      </p:pic>
      <p:sp>
        <p:nvSpPr>
          <p:cNvPr id="6" name="Rectangle 2"/>
          <p:cNvSpPr txBox="1">
            <a:spLocks noChangeArrowheads="1"/>
          </p:cNvSpPr>
          <p:nvPr/>
        </p:nvSpPr>
        <p:spPr>
          <a:xfrm>
            <a:off x="914400" y="1951037"/>
            <a:ext cx="8153400" cy="4906963"/>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Responsibilities of a Business Firm</a:t>
            </a: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Social Responsibility:</a:t>
            </a:r>
            <a:r>
              <a:rPr kumimoji="0" lang="en-US" sz="36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proposes that a private corporation has responsibilities to society that extend beyond making a profit</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7" name="Slide Number Placeholder 6"/>
          <p:cNvSpPr>
            <a:spLocks noGrp="1"/>
          </p:cNvSpPr>
          <p:nvPr>
            <p:ph type="sldNum" sz="quarter" idx="12"/>
          </p:nvPr>
        </p:nvSpPr>
        <p:spPr>
          <a:xfrm>
            <a:off x="8610600" y="6172201"/>
            <a:ext cx="533400" cy="457200"/>
          </a:xfrm>
          <a:noFill/>
        </p:spPr>
        <p:txBody>
          <a:bodyPr/>
          <a:lstStyle/>
          <a:p>
            <a:endParaRPr lang="en-US" dirty="0"/>
          </a:p>
          <a:p>
            <a:r>
              <a:rPr lang="en-US" sz="1800" dirty="0"/>
              <a:t>3-</a:t>
            </a:r>
            <a:fld id="{F6AC9CDB-11BA-4250-B105-2E9F90D0C450}" type="slidenum">
              <a:rPr lang="en-US" sz="1800"/>
              <a:pPr/>
              <a:t>2</a:t>
            </a:fld>
            <a:endParaRPr lang="en-US" sz="1800" dirty="0"/>
          </a:p>
        </p:txBody>
      </p:sp>
      <p:sp>
        <p:nvSpPr>
          <p:cNvPr id="8"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Text Box 3"/>
          <p:cNvSpPr txBox="1">
            <a:spLocks noChangeArrowheads="1"/>
          </p:cNvSpPr>
          <p:nvPr/>
        </p:nvSpPr>
        <p:spPr bwMode="auto">
          <a:xfrm>
            <a:off x="685800" y="2011501"/>
            <a:ext cx="8490401" cy="3785652"/>
          </a:xfrm>
          <a:prstGeom prst="rect">
            <a:avLst/>
          </a:prstGeom>
          <a:noFill/>
          <a:ln w="9525">
            <a:noFill/>
            <a:miter lim="800000"/>
            <a:headEnd/>
            <a:tailEnd/>
          </a:ln>
        </p:spPr>
        <p:txBody>
          <a:bodyPr wrap="none">
            <a:spAutoFit/>
          </a:bodyPr>
          <a:lstStyle/>
          <a:p>
            <a:pPr marL="342900" indent="-342900">
              <a:buFontTx/>
              <a:buAutoNum type="arabicPeriod" startAt="3"/>
            </a:pPr>
            <a:r>
              <a:rPr lang="en-US" sz="2400" dirty="0">
                <a:latin typeface="Tahoma" pitchFamily="-112" charset="0"/>
              </a:rPr>
              <a:t>Does a company have to act selflessly to be considered </a:t>
            </a:r>
          </a:p>
          <a:p>
            <a:pPr marL="342900" indent="-342900"/>
            <a:r>
              <a:rPr lang="en-US" sz="2400" dirty="0">
                <a:latin typeface="Tahoma" pitchFamily="-112" charset="0"/>
              </a:rPr>
              <a:t>	socially responsible? For example, when building a new </a:t>
            </a:r>
          </a:p>
          <a:p>
            <a:pPr marL="342900" indent="-342900"/>
            <a:r>
              <a:rPr lang="en-US" sz="2400" dirty="0">
                <a:latin typeface="Tahoma" pitchFamily="-112" charset="0"/>
              </a:rPr>
              <a:t>	plant, a corporation voluntarily invested in additional </a:t>
            </a:r>
          </a:p>
          <a:p>
            <a:pPr marL="342900" indent="-342900"/>
            <a:r>
              <a:rPr lang="en-US" sz="2400" dirty="0">
                <a:latin typeface="Tahoma" pitchFamily="-112" charset="0"/>
              </a:rPr>
              <a:t>	equipment that enabled it to reduce its pollution emissions</a:t>
            </a:r>
          </a:p>
          <a:p>
            <a:pPr marL="342900" indent="-342900"/>
            <a:r>
              <a:rPr lang="en-US" sz="2400" dirty="0">
                <a:latin typeface="Tahoma" pitchFamily="-112" charset="0"/>
              </a:rPr>
              <a:t>	beyond any current laws. Knowing that it would be very </a:t>
            </a:r>
          </a:p>
          <a:p>
            <a:pPr marL="342900" indent="-342900"/>
            <a:r>
              <a:rPr lang="en-US" sz="2400" dirty="0">
                <a:latin typeface="Tahoma" pitchFamily="-112" charset="0"/>
              </a:rPr>
              <a:t>	expensive for its competitors to do the same, the firm </a:t>
            </a:r>
          </a:p>
          <a:p>
            <a:pPr marL="342900" indent="-342900"/>
            <a:r>
              <a:rPr lang="en-US" sz="2400" dirty="0">
                <a:latin typeface="Tahoma" pitchFamily="-112" charset="0"/>
              </a:rPr>
              <a:t>	lobbied the government to make pollution regulations </a:t>
            </a:r>
          </a:p>
          <a:p>
            <a:pPr marL="342900" indent="-342900"/>
            <a:r>
              <a:rPr lang="en-US" sz="2400" dirty="0">
                <a:latin typeface="Tahoma" pitchFamily="-112" charset="0"/>
              </a:rPr>
              <a:t>	more restrictive on the entire industry. </a:t>
            </a:r>
          </a:p>
          <a:p>
            <a:pPr marL="342900" indent="-342900"/>
            <a:r>
              <a:rPr lang="en-US" sz="2400" dirty="0">
                <a:latin typeface="Tahoma" pitchFamily="-112" charset="0"/>
              </a:rPr>
              <a:t>	Is this company socially responsible? Were its managers </a:t>
            </a:r>
          </a:p>
          <a:p>
            <a:pPr marL="342900" indent="-342900"/>
            <a:r>
              <a:rPr lang="en-US" sz="2400" dirty="0">
                <a:latin typeface="Tahoma" pitchFamily="-112" charset="0"/>
              </a:rPr>
              <a:t>	acting ethically?</a:t>
            </a:r>
          </a:p>
        </p:txBody>
      </p:sp>
      <p:pic>
        <p:nvPicPr>
          <p:cNvPr id="4" name="Picture 9"/>
          <p:cNvPicPr>
            <a:picLocks noGrp="1" noChangeAspect="1" noChangeArrowheads="1"/>
          </p:cNvPicPr>
          <p:nvPr>
            <p:ph/>
          </p:nvPr>
        </p:nvPicPr>
        <p:blipFill>
          <a:blip r:embed="rId3"/>
          <a:srcRect/>
          <a:stretch>
            <a:fillRect/>
          </a:stretch>
        </p:blipFill>
        <p:spPr>
          <a:xfrm>
            <a:off x="0" y="690039"/>
            <a:ext cx="9144000" cy="823913"/>
          </a:xfrm>
          <a:noFill/>
        </p:spPr>
      </p:pic>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1"/>
            <a:ext cx="609600" cy="457200"/>
          </a:xfrm>
          <a:noFill/>
        </p:spPr>
        <p:txBody>
          <a:bodyPr/>
          <a:lstStyle/>
          <a:p>
            <a:endParaRPr lang="en-US" dirty="0"/>
          </a:p>
          <a:p>
            <a:r>
              <a:rPr lang="en-US" sz="1800" dirty="0"/>
              <a:t>3-</a:t>
            </a:r>
            <a:fld id="{F6AC9CDB-11BA-4250-B105-2E9F90D0C450}" type="slidenum">
              <a:rPr lang="en-US" sz="1800"/>
              <a:pPr/>
              <a:t>20</a:t>
            </a:fld>
            <a:endParaRPr lang="en-US" sz="1800"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Text Box 3"/>
          <p:cNvSpPr txBox="1">
            <a:spLocks noChangeArrowheads="1"/>
          </p:cNvSpPr>
          <p:nvPr/>
        </p:nvSpPr>
        <p:spPr bwMode="auto">
          <a:xfrm>
            <a:off x="685800" y="2178784"/>
            <a:ext cx="8329653" cy="1938992"/>
          </a:xfrm>
          <a:prstGeom prst="rect">
            <a:avLst/>
          </a:prstGeom>
          <a:noFill/>
          <a:ln w="9525">
            <a:noFill/>
            <a:miter lim="800000"/>
            <a:headEnd/>
            <a:tailEnd/>
          </a:ln>
        </p:spPr>
        <p:txBody>
          <a:bodyPr wrap="none">
            <a:spAutoFit/>
          </a:bodyPr>
          <a:lstStyle/>
          <a:p>
            <a:pPr marL="342900" indent="-342900">
              <a:buFontTx/>
              <a:buAutoNum type="arabicPeriod" startAt="4"/>
            </a:pPr>
            <a:r>
              <a:rPr lang="en-US" sz="2400" dirty="0">
                <a:latin typeface="Tahoma" pitchFamily="-112" charset="0"/>
              </a:rPr>
              <a:t>Are the people living in a relationship-based governance</a:t>
            </a:r>
          </a:p>
          <a:p>
            <a:pPr marL="342900" indent="-342900"/>
            <a:r>
              <a:rPr lang="en-US" sz="2400" dirty="0">
                <a:latin typeface="Tahoma" pitchFamily="-112" charset="0"/>
              </a:rPr>
              <a:t>	system likely to be unethical in business dealings?</a:t>
            </a:r>
          </a:p>
          <a:p>
            <a:pPr marL="342900" indent="-342900"/>
            <a:endParaRPr lang="en-US" sz="2400" dirty="0">
              <a:latin typeface="Tahoma" pitchFamily="-112" charset="0"/>
            </a:endParaRPr>
          </a:p>
          <a:p>
            <a:pPr marL="342900" indent="-342900"/>
            <a:r>
              <a:rPr lang="en-US" sz="2400" dirty="0">
                <a:latin typeface="Tahoma" pitchFamily="-112" charset="0"/>
              </a:rPr>
              <a:t>5. Given that people rarely use a company’s code of ethics</a:t>
            </a:r>
          </a:p>
          <a:p>
            <a:pPr marL="342900" indent="-342900"/>
            <a:r>
              <a:rPr lang="en-US" sz="2400" dirty="0">
                <a:latin typeface="Tahoma" pitchFamily="-112" charset="0"/>
              </a:rPr>
              <a:t>	to guide their decision making, what good are the codes?</a:t>
            </a:r>
          </a:p>
        </p:txBody>
      </p:sp>
      <p:pic>
        <p:nvPicPr>
          <p:cNvPr id="4" name="Picture 9"/>
          <p:cNvPicPr>
            <a:picLocks noGrp="1" noChangeAspect="1" noChangeArrowheads="1"/>
          </p:cNvPicPr>
          <p:nvPr>
            <p:ph/>
          </p:nvPr>
        </p:nvPicPr>
        <p:blipFill>
          <a:blip r:embed="rId3"/>
          <a:srcRect/>
          <a:stretch>
            <a:fillRect/>
          </a:stretch>
        </p:blipFill>
        <p:spPr>
          <a:xfrm>
            <a:off x="0" y="690039"/>
            <a:ext cx="9144000" cy="823913"/>
          </a:xfrm>
          <a:noFill/>
        </p:spPr>
      </p:pic>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1"/>
            <a:ext cx="609600" cy="457200"/>
          </a:xfrm>
          <a:noFill/>
        </p:spPr>
        <p:txBody>
          <a:bodyPr/>
          <a:lstStyle/>
          <a:p>
            <a:endParaRPr lang="en-US" dirty="0"/>
          </a:p>
          <a:p>
            <a:r>
              <a:rPr lang="en-US" sz="1800" dirty="0"/>
              <a:t>3-</a:t>
            </a:r>
            <a:fld id="{F6AC9CDB-11BA-4250-B105-2E9F90D0C450}" type="slidenum">
              <a:rPr lang="en-US" sz="1800"/>
              <a:pPr/>
              <a:t>21</a:t>
            </a:fld>
            <a:endParaRPr lang="en-US" sz="1800"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a:spLocks noGrp="1" noChangeArrowheads="1"/>
          </p:cNvSpPr>
          <p:nvPr>
            <p:ph type="title"/>
          </p:nvPr>
        </p:nvSpPr>
        <p:spPr>
          <a:xfrm>
            <a:off x="609600" y="533400"/>
            <a:ext cx="8229600" cy="1143000"/>
          </a:xfrm>
        </p:spPr>
        <p:txBody>
          <a:bodyPr/>
          <a:lstStyle/>
          <a:p>
            <a:pPr eaLnBrk="1" hangingPunct="1"/>
            <a:r>
              <a:rPr lang="en-US" sz="2400" dirty="0" smtClean="0"/>
              <a:t>PowerPoint created by:</a:t>
            </a:r>
          </a:p>
        </p:txBody>
      </p:sp>
      <p:sp>
        <p:nvSpPr>
          <p:cNvPr id="4" name="Rectangle 3"/>
          <p:cNvSpPr txBox="1">
            <a:spLocks noChangeArrowheads="1"/>
          </p:cNvSpPr>
          <p:nvPr/>
        </p:nvSpPr>
        <p:spPr>
          <a:xfrm>
            <a:off x="914400" y="1712912"/>
            <a:ext cx="7543800" cy="4459288"/>
          </a:xfrm>
          <a:prstGeom prst="rect">
            <a:avLst/>
          </a:prstGeom>
        </p:spPr>
        <p:txBody>
          <a:bodyPr/>
          <a:lstStyle/>
          <a:p>
            <a:pPr marL="342900" marR="0" lvl="0" indent="-342900" algn="ctr" defTabSz="914400" rtl="0" eaLnBrk="1" fontAlgn="auto" latinLnBrk="0" hangingPunct="1">
              <a:lnSpc>
                <a:spcPct val="8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Ronald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Heimler</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b="1" i="0" u="none" strike="noStrike" kern="1200" cap="none" spc="0" normalizeH="0" baseline="0" noProof="0" dirty="0" smtClean="0">
              <a:ln>
                <a:noFill/>
              </a:ln>
              <a:solidFill>
                <a:srgbClr val="663300"/>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Dowling College- MBA</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Georgetown University- BS Business Administration</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Adjunct Professor- LIM College, NY</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Adjunct Professor- Long Island University, NY</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Lecturer- California State Polytechnic University, Pomona, CA</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President- Walter </a:t>
            </a: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Heimler</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Inc.</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534400" y="6172201"/>
            <a:ext cx="609600" cy="457200"/>
          </a:xfrm>
          <a:noFill/>
        </p:spPr>
        <p:txBody>
          <a:bodyPr/>
          <a:lstStyle/>
          <a:p>
            <a:endParaRPr lang="en-US" dirty="0"/>
          </a:p>
          <a:p>
            <a:r>
              <a:rPr lang="en-US" sz="1800" dirty="0"/>
              <a:t>3-</a:t>
            </a:r>
            <a:fld id="{F6AC9CDB-11BA-4250-B105-2E9F90D0C450}" type="slidenum">
              <a:rPr lang="en-US" sz="1800"/>
              <a:pPr/>
              <a:t>22</a:t>
            </a:fld>
            <a:endParaRPr lang="en-US" sz="1800"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3" cstate="print"/>
          <a:stretch>
            <a:fillRect/>
          </a:stretch>
        </p:blipFill>
        <p:spPr>
          <a:xfrm>
            <a:off x="0" y="0"/>
            <a:ext cx="9144000" cy="6858000"/>
          </a:xfrm>
          <a:prstGeom prst="rect">
            <a:avLst/>
          </a:prstGeom>
        </p:spPr>
      </p:pic>
      <p:pic>
        <p:nvPicPr>
          <p:cNvPr id="7" name="Picture 2" descr="cid:3287383400_2177562"/>
          <p:cNvPicPr>
            <a:picLocks noGrp="1" noChangeAspect="1" noChangeArrowheads="1"/>
          </p:cNvPicPr>
          <p:nvPr>
            <p:ph type="ctrTitle"/>
          </p:nvPr>
        </p:nvPicPr>
        <p:blipFill>
          <a:blip r:embed="rId4" r:link="rId5"/>
          <a:srcRect/>
          <a:stretch>
            <a:fillRect/>
          </a:stretch>
        </p:blipFill>
        <p:spPr>
          <a:xfrm>
            <a:off x="838200" y="838200"/>
            <a:ext cx="7685088" cy="2401888"/>
          </a:xfrm>
          <a:solidFill>
            <a:schemeClr val="hlink"/>
          </a:solidFill>
          <a:ln>
            <a:solidFill>
              <a:schemeClr val="bg1"/>
            </a:solidFill>
          </a:ln>
        </p:spPr>
      </p:pic>
      <p:sp>
        <p:nvSpPr>
          <p:cNvPr id="8" name="Rectangle 3"/>
          <p:cNvSpPr txBox="1">
            <a:spLocks noChangeArrowheads="1"/>
          </p:cNvSpPr>
          <p:nvPr/>
        </p:nvSpPr>
        <p:spPr>
          <a:xfrm>
            <a:off x="990600" y="3581400"/>
            <a:ext cx="7772400" cy="2514600"/>
          </a:xfrm>
          <a:prstGeom prst="rect">
            <a:avLst/>
          </a:prstGeom>
          <a:noFill/>
          <a:ln/>
        </p:spPr>
        <p:txBody>
          <a:bodyPr vert="horz" lIns="91440" tIns="45720" rIns="91440" bIns="45720" rtlCol="0">
            <a:normAutofit/>
          </a:bodyPr>
          <a:lstStyle/>
          <a:p>
            <a:pPr marL="342900" marR="0" lvl="0" indent="-342900" algn="ctr" defTabSz="914400" rtl="0" eaLnBrk="1" fontAlgn="auto" latinLnBrk="0" hangingPunct="1">
              <a:lnSpc>
                <a:spcPct val="80000"/>
              </a:lnSpc>
              <a:spcBef>
                <a:spcPct val="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marL="342900" marR="0" lvl="0" indent="-342900" algn="ctr" defTabSz="914400" rtl="0" eaLnBrk="1" fontAlgn="auto" latinLnBrk="0" hangingPunct="1">
              <a:lnSpc>
                <a:spcPct val="80000"/>
              </a:lnSpc>
              <a:spcBef>
                <a:spcPct val="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80000"/>
              </a:lnSpc>
              <a:spcBef>
                <a:spcPct val="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Copyright ©2012 Pearson Education, Inc. publishing as Prentice Hall</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9" name="Picture 2" descr="cid:3287383400_2177562"/>
          <p:cNvPicPr>
            <a:picLocks noChangeAspect="1" noChangeArrowheads="1"/>
          </p:cNvPicPr>
          <p:nvPr/>
        </p:nvPicPr>
        <p:blipFill>
          <a:blip r:embed="rId4" r:link="rId5"/>
          <a:srcRect/>
          <a:stretch>
            <a:fillRect/>
          </a:stretch>
        </p:blipFill>
        <p:spPr>
          <a:xfrm>
            <a:off x="990600" y="914400"/>
            <a:ext cx="7685088" cy="2401888"/>
          </a:xfrm>
          <a:prstGeom prst="rect">
            <a:avLst/>
          </a:prstGeom>
          <a:solidFill>
            <a:schemeClr val="hlink"/>
          </a:solidFill>
          <a:ln>
            <a:solidFill>
              <a:schemeClr val="bg1"/>
            </a:solidFill>
          </a:ln>
        </p:spPr>
      </p:pic>
      <p:sp>
        <p:nvSpPr>
          <p:cNvPr id="10" name="Rectangle 9"/>
          <p:cNvSpPr/>
          <p:nvPr/>
        </p:nvSpPr>
        <p:spPr>
          <a:xfrm>
            <a:off x="0" y="6324600"/>
            <a:ext cx="2531142" cy="369332"/>
          </a:xfrm>
          <a:prstGeom prst="rect">
            <a:avLst/>
          </a:prstGeom>
        </p:spPr>
        <p:txBody>
          <a:bodyPr wrap="none">
            <a:spAutoFit/>
          </a:bodyPr>
          <a:lstStyle/>
          <a:p>
            <a:r>
              <a:rPr lang="en-US" dirty="0" smtClean="0"/>
              <a:t>Prentice Hall, Inc. </a:t>
            </a:r>
            <a:r>
              <a:rPr lang="en-US" dirty="0" smtClean="0">
                <a:cs typeface="Arial" charset="0"/>
              </a:rPr>
              <a:t>©</a:t>
            </a:r>
            <a:r>
              <a:rPr lang="en-US" dirty="0" smtClean="0"/>
              <a:t>2012</a:t>
            </a:r>
            <a:endParaRPr lang="en-US" dirty="0"/>
          </a:p>
        </p:txBody>
      </p:sp>
      <p:sp>
        <p:nvSpPr>
          <p:cNvPr id="11" name="Rectangle 10"/>
          <p:cNvSpPr/>
          <p:nvPr/>
        </p:nvSpPr>
        <p:spPr>
          <a:xfrm>
            <a:off x="8537744" y="6248400"/>
            <a:ext cx="606256" cy="369332"/>
          </a:xfrm>
          <a:prstGeom prst="rect">
            <a:avLst/>
          </a:prstGeom>
        </p:spPr>
        <p:txBody>
          <a:bodyPr wrap="none">
            <a:spAutoFit/>
          </a:bodyPr>
          <a:lstStyle/>
          <a:p>
            <a:r>
              <a:rPr lang="en-US" dirty="0" smtClean="0"/>
              <a:t>3-</a:t>
            </a:r>
            <a:fld id="{F6AC9CDB-11BA-4250-B105-2E9F90D0C450}" type="slidenum">
              <a:rPr lang="en-US" smtClean="0"/>
              <a:pPr/>
              <a:t>23</a:t>
            </a:fld>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9" name="Picture 4"/>
          <p:cNvPicPr>
            <a:picLocks noChangeAspect="1" noChangeArrowheads="1"/>
          </p:cNvPicPr>
          <p:nvPr/>
        </p:nvPicPr>
        <p:blipFill>
          <a:blip r:embed="rId3"/>
          <a:srcRect/>
          <a:stretch>
            <a:fillRect/>
          </a:stretch>
        </p:blipFill>
        <p:spPr>
          <a:xfrm>
            <a:off x="0" y="685800"/>
            <a:ext cx="9144000" cy="609600"/>
          </a:xfrm>
          <a:prstGeom prst="rect">
            <a:avLst/>
          </a:prstGeom>
          <a:noFill/>
        </p:spPr>
      </p:pic>
      <p:sp>
        <p:nvSpPr>
          <p:cNvPr id="6" name="Rectangle 2"/>
          <p:cNvSpPr txBox="1">
            <a:spLocks noChangeArrowheads="1"/>
          </p:cNvSpPr>
          <p:nvPr/>
        </p:nvSpPr>
        <p:spPr>
          <a:xfrm>
            <a:off x="838200" y="1524000"/>
            <a:ext cx="8153400" cy="4906963"/>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Responsibilities of a Business Firm</a:t>
            </a: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Friedman’s traditional view of a business firm: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Argues against the concept of social responsibility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Primary goal of business is profit maximization not spending shareholder money for the general social interest</a:t>
            </a: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7"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8" name="Slide Number Placeholder 6"/>
          <p:cNvSpPr>
            <a:spLocks noGrp="1"/>
          </p:cNvSpPr>
          <p:nvPr>
            <p:ph type="sldNum" sz="quarter" idx="12"/>
          </p:nvPr>
        </p:nvSpPr>
        <p:spPr>
          <a:xfrm>
            <a:off x="8610600" y="6172201"/>
            <a:ext cx="533400" cy="457200"/>
          </a:xfrm>
          <a:noFill/>
        </p:spPr>
        <p:txBody>
          <a:bodyPr/>
          <a:lstStyle/>
          <a:p>
            <a:endParaRPr lang="en-US" dirty="0"/>
          </a:p>
          <a:p>
            <a:r>
              <a:rPr lang="en-US" sz="1800" dirty="0"/>
              <a:t>3-</a:t>
            </a:r>
            <a:fld id="{F6AC9CDB-11BA-4250-B105-2E9F90D0C450}" type="slidenum">
              <a:rPr lang="en-US" sz="1800"/>
              <a:pPr/>
              <a:t>3</a:t>
            </a:fld>
            <a:endParaRPr lang="en-US" sz="180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9" name="Picture 4"/>
          <p:cNvPicPr>
            <a:picLocks noChangeAspect="1" noChangeArrowheads="1"/>
          </p:cNvPicPr>
          <p:nvPr/>
        </p:nvPicPr>
        <p:blipFill>
          <a:blip r:embed="rId3"/>
          <a:srcRect/>
          <a:stretch>
            <a:fillRect/>
          </a:stretch>
        </p:blipFill>
        <p:spPr>
          <a:xfrm>
            <a:off x="0" y="762000"/>
            <a:ext cx="9144000" cy="609600"/>
          </a:xfrm>
          <a:prstGeom prst="rect">
            <a:avLst/>
          </a:prstGeom>
          <a:noFill/>
        </p:spPr>
      </p:pic>
      <p:sp>
        <p:nvSpPr>
          <p:cNvPr id="7" name="Rectangle 2"/>
          <p:cNvSpPr txBox="1">
            <a:spLocks noChangeArrowheads="1"/>
          </p:cNvSpPr>
          <p:nvPr/>
        </p:nvSpPr>
        <p:spPr>
          <a:xfrm>
            <a:off x="762000" y="1676401"/>
            <a:ext cx="7924800" cy="4495800"/>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Responsibilities of a Business Firm</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Carroll’s four responsibilities of business: (in order of priority)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Economic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Legal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Ethical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Discretionary</a:t>
            </a:r>
          </a:p>
        </p:txBody>
      </p:sp>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8" name="Slide Number Placeholder 6"/>
          <p:cNvSpPr>
            <a:spLocks noGrp="1"/>
          </p:cNvSpPr>
          <p:nvPr>
            <p:ph type="sldNum" sz="quarter" idx="12"/>
          </p:nvPr>
        </p:nvSpPr>
        <p:spPr>
          <a:xfrm>
            <a:off x="8610600" y="6172201"/>
            <a:ext cx="533400" cy="457200"/>
          </a:xfrm>
          <a:noFill/>
        </p:spPr>
        <p:txBody>
          <a:bodyPr/>
          <a:lstStyle/>
          <a:p>
            <a:endParaRPr lang="en-US" dirty="0"/>
          </a:p>
          <a:p>
            <a:r>
              <a:rPr lang="en-US" sz="1800" dirty="0"/>
              <a:t>3-</a:t>
            </a:r>
            <a:fld id="{F6AC9CDB-11BA-4250-B105-2E9F90D0C450}" type="slidenum">
              <a:rPr lang="en-US" sz="1800"/>
              <a:pPr/>
              <a:t>4</a:t>
            </a:fld>
            <a:endParaRPr lang="en-US" sz="1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457200" y="1371600"/>
            <a:ext cx="8077200" cy="1143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Carroll’s four responsibilities of business: </a:t>
            </a:r>
          </a:p>
        </p:txBody>
      </p:sp>
      <p:pic>
        <p:nvPicPr>
          <p:cNvPr id="4" name="Picture 8"/>
          <p:cNvPicPr>
            <a:picLocks noChangeAspect="1" noChangeArrowheads="1"/>
          </p:cNvPicPr>
          <p:nvPr/>
        </p:nvPicPr>
        <p:blipFill>
          <a:blip r:embed="rId3"/>
          <a:srcRect/>
          <a:stretch>
            <a:fillRect/>
          </a:stretch>
        </p:blipFill>
        <p:spPr bwMode="auto">
          <a:xfrm>
            <a:off x="0" y="2514600"/>
            <a:ext cx="9067800" cy="3809999"/>
          </a:xfrm>
          <a:prstGeom prst="rect">
            <a:avLst/>
          </a:prstGeom>
          <a:noFill/>
          <a:ln w="9525">
            <a:noFill/>
            <a:miter lim="800000"/>
            <a:headEnd/>
            <a:tailEnd/>
          </a:ln>
          <a:effectLst/>
        </p:spPr>
      </p:pic>
      <p:pic>
        <p:nvPicPr>
          <p:cNvPr id="6" name="Picture 4"/>
          <p:cNvPicPr>
            <a:picLocks noChangeAspect="1" noChangeArrowheads="1"/>
          </p:cNvPicPr>
          <p:nvPr/>
        </p:nvPicPr>
        <p:blipFill>
          <a:blip r:embed="rId4"/>
          <a:srcRect/>
          <a:stretch>
            <a:fillRect/>
          </a:stretch>
        </p:blipFill>
        <p:spPr>
          <a:xfrm>
            <a:off x="0" y="685800"/>
            <a:ext cx="9144000" cy="609600"/>
          </a:xfrm>
          <a:prstGeom prst="rect">
            <a:avLst/>
          </a:prstGeom>
          <a:noFill/>
        </p:spPr>
      </p:pic>
      <p:sp>
        <p:nvSpPr>
          <p:cNvPr id="7"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8" name="Slide Number Placeholder 6"/>
          <p:cNvSpPr>
            <a:spLocks noGrp="1"/>
          </p:cNvSpPr>
          <p:nvPr>
            <p:ph type="sldNum" sz="quarter" idx="12"/>
          </p:nvPr>
        </p:nvSpPr>
        <p:spPr>
          <a:xfrm>
            <a:off x="8610600" y="6172201"/>
            <a:ext cx="533400" cy="457200"/>
          </a:xfrm>
          <a:noFill/>
        </p:spPr>
        <p:txBody>
          <a:bodyPr/>
          <a:lstStyle/>
          <a:p>
            <a:endParaRPr lang="en-US" dirty="0"/>
          </a:p>
          <a:p>
            <a:r>
              <a:rPr lang="en-US" sz="1800" dirty="0"/>
              <a:t>3-</a:t>
            </a:r>
            <a:fld id="{F6AC9CDB-11BA-4250-B105-2E9F90D0C450}" type="slidenum">
              <a:rPr lang="en-US" sz="1800"/>
              <a:pPr/>
              <a:t>5</a:t>
            </a:fld>
            <a:endParaRPr lang="en-US" sz="1800"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8" name="Picture 4"/>
          <p:cNvPicPr>
            <a:picLocks noChangeAspect="1" noChangeArrowheads="1"/>
          </p:cNvPicPr>
          <p:nvPr/>
        </p:nvPicPr>
        <p:blipFill>
          <a:blip r:embed="rId3"/>
          <a:srcRect/>
          <a:stretch>
            <a:fillRect/>
          </a:stretch>
        </p:blipFill>
        <p:spPr>
          <a:xfrm>
            <a:off x="0" y="685800"/>
            <a:ext cx="9144000" cy="609600"/>
          </a:xfrm>
          <a:prstGeom prst="rect">
            <a:avLst/>
          </a:prstGeom>
          <a:noFill/>
        </p:spPr>
      </p:pic>
      <p:sp>
        <p:nvSpPr>
          <p:cNvPr id="10" name="Rectangle 5"/>
          <p:cNvSpPr>
            <a:spLocks noGrp="1" noChangeArrowheads="1"/>
          </p:cNvSpPr>
          <p:nvPr>
            <p:ph type="title"/>
          </p:nvPr>
        </p:nvSpPr>
        <p:spPr>
          <a:xfrm>
            <a:off x="457200" y="1371600"/>
            <a:ext cx="8229600" cy="715963"/>
          </a:xfrm>
        </p:spPr>
        <p:txBody>
          <a:bodyPr>
            <a:normAutofit fontScale="90000"/>
          </a:bodyPr>
          <a:lstStyle/>
          <a:p>
            <a:pPr eaLnBrk="1" hangingPunct="1"/>
            <a:r>
              <a:rPr lang="en-US" sz="2800" dirty="0" smtClean="0">
                <a:latin typeface="Tahoma" pitchFamily="-112" charset="0"/>
              </a:rPr>
              <a:t/>
            </a:r>
            <a:br>
              <a:rPr lang="en-US" sz="2800" dirty="0" smtClean="0">
                <a:latin typeface="Tahoma" pitchFamily="-112" charset="0"/>
              </a:rPr>
            </a:br>
            <a:r>
              <a:rPr lang="en-US" sz="2800" dirty="0" smtClean="0">
                <a:latin typeface="Tahoma" pitchFamily="-112" charset="0"/>
              </a:rPr>
              <a:t>Responsibilities of a Business Firm</a:t>
            </a:r>
            <a:r>
              <a:rPr lang="en-US" sz="4000" dirty="0" smtClean="0">
                <a:latin typeface="Tahoma" pitchFamily="-112" charset="0"/>
              </a:rPr>
              <a:t/>
            </a:r>
            <a:br>
              <a:rPr lang="en-US" sz="4000" dirty="0" smtClean="0">
                <a:latin typeface="Tahoma" pitchFamily="-112" charset="0"/>
              </a:rPr>
            </a:br>
            <a:endParaRPr lang="en-US" sz="4000" dirty="0" smtClean="0">
              <a:latin typeface="Tahoma" pitchFamily="-112" charset="0"/>
            </a:endParaRPr>
          </a:p>
        </p:txBody>
      </p:sp>
      <p:sp>
        <p:nvSpPr>
          <p:cNvPr id="11" name="Text Box 8"/>
          <p:cNvSpPr txBox="1">
            <a:spLocks noChangeArrowheads="1"/>
          </p:cNvSpPr>
          <p:nvPr/>
        </p:nvSpPr>
        <p:spPr bwMode="auto">
          <a:xfrm>
            <a:off x="609600" y="1828800"/>
            <a:ext cx="8407751" cy="1440394"/>
          </a:xfrm>
          <a:prstGeom prst="rect">
            <a:avLst/>
          </a:prstGeom>
          <a:noFill/>
          <a:ln w="9525">
            <a:noFill/>
            <a:miter lim="800000"/>
            <a:headEnd/>
            <a:tailEnd/>
          </a:ln>
        </p:spPr>
        <p:txBody>
          <a:bodyPr wrap="none">
            <a:spAutoFit/>
          </a:bodyPr>
          <a:lstStyle/>
          <a:p>
            <a:pPr>
              <a:lnSpc>
                <a:spcPct val="90000"/>
              </a:lnSpc>
              <a:spcBef>
                <a:spcPct val="20000"/>
              </a:spcBef>
            </a:pPr>
            <a:r>
              <a:rPr lang="en-US" sz="3200" u="sng" dirty="0"/>
              <a:t>Social capital</a:t>
            </a:r>
            <a:r>
              <a:rPr lang="en-US" sz="2800" dirty="0"/>
              <a:t> refers to the goodwill of key stakeholders</a:t>
            </a:r>
          </a:p>
          <a:p>
            <a:pPr>
              <a:lnSpc>
                <a:spcPct val="90000"/>
              </a:lnSpc>
              <a:spcBef>
                <a:spcPct val="20000"/>
              </a:spcBef>
            </a:pPr>
            <a:r>
              <a:rPr lang="en-US" sz="2800" dirty="0"/>
              <a:t> and provides a company with:</a:t>
            </a:r>
          </a:p>
          <a:p>
            <a:endParaRPr lang="en-US" sz="2800" dirty="0"/>
          </a:p>
        </p:txBody>
      </p:sp>
      <p:sp>
        <p:nvSpPr>
          <p:cNvPr id="12" name="Rectangle 2"/>
          <p:cNvSpPr txBox="1">
            <a:spLocks noChangeArrowheads="1"/>
          </p:cNvSpPr>
          <p:nvPr/>
        </p:nvSpPr>
        <p:spPr>
          <a:xfrm>
            <a:off x="457200" y="2362200"/>
            <a:ext cx="4038600" cy="29257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The ability to enter local and international markets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Enhanced reputation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Competitive advantage</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Cost savings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p:txBody>
      </p:sp>
      <p:sp>
        <p:nvSpPr>
          <p:cNvPr id="13" name="Rectangle 6"/>
          <p:cNvSpPr txBox="1">
            <a:spLocks noChangeArrowheads="1"/>
          </p:cNvSpPr>
          <p:nvPr/>
        </p:nvSpPr>
        <p:spPr>
          <a:xfrm>
            <a:off x="4495800" y="2743200"/>
            <a:ext cx="4038600" cy="2971800"/>
          </a:xfrm>
          <a:prstGeom prst="rect">
            <a:avLst/>
          </a:prstGeom>
        </p:spPr>
        <p:txBody>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The ability to charge premium prices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Improved relationships with suppliers and distributors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The ability to attract better talent</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Goodwill in the eyes of public officials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Access to capital</a:t>
            </a:r>
          </a:p>
          <a:p>
            <a:pPr marL="342900" marR="0" lvl="0" indent="-342900" algn="l" defTabSz="914400" rtl="0" eaLnBrk="1" fontAlgn="auto" latinLnBrk="0" hangingPunct="1">
              <a:lnSpc>
                <a:spcPct val="9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14" name="Slide Number Placeholder 6"/>
          <p:cNvSpPr>
            <a:spLocks noGrp="1"/>
          </p:cNvSpPr>
          <p:nvPr>
            <p:ph type="sldNum" sz="quarter" idx="12"/>
          </p:nvPr>
        </p:nvSpPr>
        <p:spPr>
          <a:xfrm>
            <a:off x="8610600" y="6172201"/>
            <a:ext cx="533400" cy="457200"/>
          </a:xfrm>
          <a:noFill/>
        </p:spPr>
        <p:txBody>
          <a:bodyPr/>
          <a:lstStyle/>
          <a:p>
            <a:endParaRPr lang="en-US" dirty="0"/>
          </a:p>
          <a:p>
            <a:r>
              <a:rPr lang="en-US" sz="1800" dirty="0"/>
              <a:t>3-</a:t>
            </a:r>
            <a:fld id="{F6AC9CDB-11BA-4250-B105-2E9F90D0C450}" type="slidenum">
              <a:rPr lang="en-US" sz="1800"/>
              <a:pPr/>
              <a:t>6</a:t>
            </a:fld>
            <a:endParaRPr lang="en-US" sz="1800"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pic>
        <p:nvPicPr>
          <p:cNvPr id="6" name="Picture 4"/>
          <p:cNvPicPr>
            <a:picLocks noChangeAspect="1" noChangeArrowheads="1"/>
          </p:cNvPicPr>
          <p:nvPr/>
        </p:nvPicPr>
        <p:blipFill>
          <a:blip r:embed="rId3"/>
          <a:srcRect/>
          <a:stretch>
            <a:fillRect/>
          </a:stretch>
        </p:blipFill>
        <p:spPr>
          <a:xfrm>
            <a:off x="0" y="685800"/>
            <a:ext cx="9144000" cy="609600"/>
          </a:xfrm>
          <a:prstGeom prst="rect">
            <a:avLst/>
          </a:prstGeom>
          <a:noFill/>
        </p:spPr>
      </p:pic>
      <p:sp>
        <p:nvSpPr>
          <p:cNvPr id="7" name="Rectangle 2"/>
          <p:cNvSpPr txBox="1">
            <a:spLocks noChangeArrowheads="1"/>
          </p:cNvSpPr>
          <p:nvPr/>
        </p:nvSpPr>
        <p:spPr>
          <a:xfrm>
            <a:off x="914400" y="2253388"/>
            <a:ext cx="8229600" cy="87081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effectLst/>
                <a:uLnTx/>
                <a:uFillTx/>
                <a:latin typeface="Tahoma" pitchFamily="-112" charset="0"/>
                <a:ea typeface="+mj-ea"/>
                <a:cs typeface="+mj-cs"/>
              </a:rPr>
              <a:t/>
            </a:r>
            <a:br>
              <a:rPr kumimoji="0" lang="en-US" sz="3600" b="0" i="0" u="none" strike="noStrike" kern="1200" cap="none" spc="0" normalizeH="0" baseline="0" noProof="0" dirty="0" smtClean="0">
                <a:ln>
                  <a:noFill/>
                </a:ln>
                <a:effectLst/>
                <a:uLnTx/>
                <a:uFillTx/>
                <a:latin typeface="Tahoma" pitchFamily="-112" charset="0"/>
                <a:ea typeface="+mj-ea"/>
                <a:cs typeface="+mj-cs"/>
              </a:rPr>
            </a:br>
            <a:r>
              <a:rPr kumimoji="0" lang="en-US" sz="3600" b="0" i="0" u="none" strike="noStrike" kern="1200" cap="none" spc="0" normalizeH="0" baseline="0" noProof="0" dirty="0" smtClean="0">
                <a:ln>
                  <a:noFill/>
                </a:ln>
                <a:effectLst/>
                <a:uLnTx/>
                <a:uFillTx/>
                <a:latin typeface="Tahoma" pitchFamily="-112" charset="0"/>
                <a:ea typeface="+mj-ea"/>
                <a:cs typeface="+mj-cs"/>
              </a:rPr>
              <a:t>Responsibilities of a Business Firm</a:t>
            </a:r>
            <a:r>
              <a:rPr kumimoji="0" lang="en-US" sz="4400" b="0" i="0" u="none" strike="noStrike" kern="1200" cap="none" spc="0" normalizeH="0" baseline="0" noProof="0" dirty="0" smtClean="0">
                <a:ln>
                  <a:noFill/>
                </a:ln>
                <a:effectLst/>
                <a:uLnTx/>
                <a:uFillTx/>
                <a:latin typeface="Tahoma" pitchFamily="-112" charset="0"/>
                <a:ea typeface="+mj-ea"/>
                <a:cs typeface="+mj-cs"/>
              </a:rPr>
              <a:t/>
            </a:r>
            <a:br>
              <a:rPr kumimoji="0" lang="en-US" sz="4400" b="0" i="0" u="none" strike="noStrike" kern="1200" cap="none" spc="0" normalizeH="0" baseline="0" noProof="0" dirty="0" smtClean="0">
                <a:ln>
                  <a:noFill/>
                </a:ln>
                <a:effectLst/>
                <a:uLnTx/>
                <a:uFillTx/>
                <a:latin typeface="Tahoma" pitchFamily="-112" charset="0"/>
                <a:ea typeface="+mj-ea"/>
                <a:cs typeface="+mj-cs"/>
              </a:rPr>
            </a:br>
            <a:endParaRPr kumimoji="0" lang="en-US" sz="4400" b="0" i="0" u="none" strike="noStrike" kern="1200" cap="none" spc="0" normalizeH="0" baseline="0" noProof="0" dirty="0" smtClean="0">
              <a:ln>
                <a:noFill/>
              </a:ln>
              <a:effectLst/>
              <a:uLnTx/>
              <a:uFillTx/>
              <a:latin typeface="Tahoma" pitchFamily="-112" charset="0"/>
              <a:ea typeface="+mj-ea"/>
              <a:cs typeface="+mj-cs"/>
            </a:endParaRPr>
          </a:p>
        </p:txBody>
      </p:sp>
      <p:sp>
        <p:nvSpPr>
          <p:cNvPr id="8" name="Text Box 7"/>
          <p:cNvSpPr txBox="1">
            <a:spLocks noChangeArrowheads="1"/>
          </p:cNvSpPr>
          <p:nvPr/>
        </p:nvSpPr>
        <p:spPr bwMode="auto">
          <a:xfrm>
            <a:off x="990600" y="3004673"/>
            <a:ext cx="7893050" cy="2419124"/>
          </a:xfrm>
          <a:prstGeom prst="rect">
            <a:avLst/>
          </a:prstGeom>
          <a:noFill/>
          <a:ln w="9525">
            <a:noFill/>
            <a:miter lim="800000"/>
            <a:headEnd/>
            <a:tailEnd/>
          </a:ln>
        </p:spPr>
        <p:txBody>
          <a:bodyPr wrap="square">
            <a:spAutoFit/>
          </a:bodyPr>
          <a:lstStyle/>
          <a:p>
            <a:pPr algn="ctr">
              <a:lnSpc>
                <a:spcPct val="90000"/>
              </a:lnSpc>
              <a:spcBef>
                <a:spcPct val="20000"/>
              </a:spcBef>
            </a:pPr>
            <a:r>
              <a:rPr lang="en-US" sz="3600" dirty="0"/>
              <a:t>Characteristics of Sustainability</a:t>
            </a:r>
          </a:p>
          <a:p>
            <a:pPr>
              <a:lnSpc>
                <a:spcPct val="90000"/>
              </a:lnSpc>
              <a:spcBef>
                <a:spcPct val="20000"/>
              </a:spcBef>
              <a:buFontTx/>
              <a:buChar char="•"/>
            </a:pPr>
            <a:r>
              <a:rPr lang="en-US" sz="3600" dirty="0" smtClean="0"/>
              <a:t> Environmental</a:t>
            </a:r>
            <a:endParaRPr lang="en-US" sz="3600" dirty="0"/>
          </a:p>
          <a:p>
            <a:pPr>
              <a:lnSpc>
                <a:spcPct val="90000"/>
              </a:lnSpc>
              <a:spcBef>
                <a:spcPct val="20000"/>
              </a:spcBef>
              <a:buFontTx/>
              <a:buChar char="•"/>
            </a:pPr>
            <a:r>
              <a:rPr lang="en-US" sz="3600" dirty="0" smtClean="0"/>
              <a:t> Economic</a:t>
            </a:r>
            <a:endParaRPr lang="en-US" sz="3600" dirty="0"/>
          </a:p>
          <a:p>
            <a:pPr>
              <a:lnSpc>
                <a:spcPct val="90000"/>
              </a:lnSpc>
              <a:spcBef>
                <a:spcPct val="20000"/>
              </a:spcBef>
              <a:buFontTx/>
              <a:buChar char="•"/>
            </a:pPr>
            <a:r>
              <a:rPr lang="en-US" sz="3600" dirty="0" smtClean="0"/>
              <a:t> Social</a:t>
            </a:r>
            <a:endParaRPr lang="en-US" sz="3600" dirty="0"/>
          </a:p>
        </p:txBody>
      </p:sp>
      <p:sp>
        <p:nvSpPr>
          <p:cNvPr id="9"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10" name="Slide Number Placeholder 6"/>
          <p:cNvSpPr>
            <a:spLocks noGrp="1"/>
          </p:cNvSpPr>
          <p:nvPr>
            <p:ph type="sldNum" sz="quarter" idx="12"/>
          </p:nvPr>
        </p:nvSpPr>
        <p:spPr>
          <a:xfrm>
            <a:off x="8610600" y="6172201"/>
            <a:ext cx="533400" cy="457200"/>
          </a:xfrm>
          <a:noFill/>
        </p:spPr>
        <p:txBody>
          <a:bodyPr/>
          <a:lstStyle/>
          <a:p>
            <a:endParaRPr lang="en-US" dirty="0"/>
          </a:p>
          <a:p>
            <a:r>
              <a:rPr lang="en-US" sz="1800" dirty="0"/>
              <a:t>3-</a:t>
            </a:r>
            <a:fld id="{F6AC9CDB-11BA-4250-B105-2E9F90D0C450}" type="slidenum">
              <a:rPr lang="en-US" sz="1800"/>
              <a:pPr/>
              <a:t>7</a:t>
            </a:fld>
            <a:endParaRPr lang="en-US" sz="1800"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14400" y="1905000"/>
            <a:ext cx="8153400" cy="2895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Corporate Stakeholders</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Stakeholders</a:t>
            </a: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have an interest in the business and affect or are affected by the achievement of the firm’s objectives</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Tahoma" pitchFamily="-112" charset="0"/>
                <a:ea typeface="+mn-ea"/>
                <a:cs typeface="+mn-cs"/>
              </a:rPr>
              <a:t>Enterprise strategy-</a:t>
            </a:r>
            <a:r>
              <a:rPr kumimoji="0" lang="en-US" sz="32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articulates the firm’s ethical relationship with its stakeholders</a:t>
            </a:r>
          </a:p>
        </p:txBody>
      </p:sp>
      <p:pic>
        <p:nvPicPr>
          <p:cNvPr id="4" name="Picture 4"/>
          <p:cNvPicPr>
            <a:picLocks noChangeAspect="1" noChangeArrowheads="1"/>
          </p:cNvPicPr>
          <p:nvPr/>
        </p:nvPicPr>
        <p:blipFill>
          <a:blip r:embed="rId3"/>
          <a:srcRect/>
          <a:stretch>
            <a:fillRect/>
          </a:stretch>
        </p:blipFill>
        <p:spPr>
          <a:xfrm>
            <a:off x="0" y="685800"/>
            <a:ext cx="9144000" cy="609600"/>
          </a:xfrm>
          <a:prstGeom prst="rect">
            <a:avLst/>
          </a:prstGeom>
          <a:noFill/>
        </p:spPr>
      </p:pic>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1"/>
            <a:ext cx="533400" cy="457200"/>
          </a:xfrm>
          <a:noFill/>
        </p:spPr>
        <p:txBody>
          <a:bodyPr/>
          <a:lstStyle/>
          <a:p>
            <a:endParaRPr lang="en-US" dirty="0"/>
          </a:p>
          <a:p>
            <a:r>
              <a:rPr lang="en-US" sz="1800" dirty="0"/>
              <a:t>3-</a:t>
            </a:r>
            <a:fld id="{F6AC9CDB-11BA-4250-B105-2E9F90D0C450}" type="slidenum">
              <a:rPr lang="en-US" sz="1800"/>
              <a:pPr/>
              <a:t>8</a:t>
            </a:fld>
            <a:endParaRPr lang="en-US" sz="1800"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TENT copy.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txBox="1">
            <a:spLocks noChangeArrowheads="1"/>
          </p:cNvSpPr>
          <p:nvPr/>
        </p:nvSpPr>
        <p:spPr>
          <a:xfrm>
            <a:off x="914400" y="1828800"/>
            <a:ext cx="8153400" cy="3352800"/>
          </a:xfrm>
          <a:prstGeom prst="rect">
            <a:avLst/>
          </a:prstGeom>
        </p:spPr>
        <p:txBody>
          <a:bodyPr vert="horz" lIns="91440" tIns="45720" rIns="91440" bIns="45720" rtlCol="0">
            <a:noAutofit/>
          </a:bodyPr>
          <a:lstStyle/>
          <a:p>
            <a:pPr marL="533400" marR="0" lvl="0" indent="-533400" algn="l" defTabSz="914400" rtl="0" eaLnBrk="1" fontAlgn="auto" latinLnBrk="0" hangingPunct="1">
              <a:lnSpc>
                <a:spcPct val="90000"/>
              </a:lnSpc>
              <a:spcBef>
                <a:spcPct val="20000"/>
              </a:spcBef>
              <a:spcAft>
                <a:spcPts val="0"/>
              </a:spcAft>
              <a:buClrTx/>
              <a:buSzTx/>
              <a:buFontTx/>
              <a:buNone/>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Stakeholder Analysis-</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the identification of corporate stakeholders in 3 steps:</a:t>
            </a:r>
          </a:p>
          <a:p>
            <a:pPr marL="533400" marR="0" lvl="0" indent="-533400" algn="l" defTabSz="914400" rtl="0" eaLnBrk="1" fontAlgn="auto" latinLnBrk="0" hangingPunct="1">
              <a:lnSpc>
                <a:spcPct val="9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endParaRPr>
          </a:p>
          <a:p>
            <a:pPr marL="533400" marR="0" lvl="0" indent="-533400" algn="l" defTabSz="914400" rtl="0" eaLnBrk="1" fontAlgn="auto" latinLnBrk="0" hangingPunct="1">
              <a:lnSpc>
                <a:spcPct val="90000"/>
              </a:lnSpc>
              <a:spcBef>
                <a:spcPct val="20000"/>
              </a:spcBef>
              <a:spcAft>
                <a:spcPts val="0"/>
              </a:spcAft>
              <a:buClrTx/>
              <a:buSzTx/>
              <a:buFontTx/>
              <a:buAutoNum type="arabicPeriod"/>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Primary stakeholders</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have a direct connection with the corporation and have sufficient bargaining power to directly affect corporate activities</a:t>
            </a:r>
          </a:p>
          <a:p>
            <a:pPr marL="533400" marR="0" lvl="0" indent="-533400" algn="l" defTabSz="914400" rtl="0" eaLnBrk="1" fontAlgn="auto" latinLnBrk="0" hangingPunct="1">
              <a:lnSpc>
                <a:spcPct val="90000"/>
              </a:lnSpc>
              <a:spcBef>
                <a:spcPct val="20000"/>
              </a:spcBef>
              <a:spcAft>
                <a:spcPts val="0"/>
              </a:spcAft>
              <a:buClrTx/>
              <a:buSzTx/>
              <a:buFontTx/>
              <a:buAutoNum type="arabicPeriod"/>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Secondary stakeholders</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 have an indirect stake in the corporation but are also affected by corporate activities</a:t>
            </a:r>
          </a:p>
          <a:p>
            <a:pPr marL="533400" marR="0" lvl="0" indent="-533400" algn="l" defTabSz="914400" rtl="0" eaLnBrk="1" fontAlgn="auto" latinLnBrk="0" hangingPunct="1">
              <a:lnSpc>
                <a:spcPct val="90000"/>
              </a:lnSpc>
              <a:spcBef>
                <a:spcPct val="20000"/>
              </a:spcBef>
              <a:spcAft>
                <a:spcPts val="0"/>
              </a:spcAft>
              <a:buClrTx/>
              <a:buSzTx/>
              <a:buFontTx/>
              <a:buAutoNum type="arabicPeriod"/>
              <a:tabLst/>
              <a:defRPr/>
            </a:pPr>
            <a:r>
              <a:rPr kumimoji="0" lang="en-US" sz="2800" b="0" i="0" u="sng" strike="noStrike" kern="1200" cap="none" spc="0" normalizeH="0" baseline="0" noProof="0" dirty="0" smtClean="0">
                <a:ln>
                  <a:noFill/>
                </a:ln>
                <a:solidFill>
                  <a:schemeClr val="tx1"/>
                </a:solidFill>
                <a:effectLst/>
                <a:uLnTx/>
                <a:uFillTx/>
                <a:latin typeface="Tahoma" pitchFamily="-112" charset="0"/>
                <a:ea typeface="+mn-ea"/>
                <a:cs typeface="+mn-cs"/>
              </a:rPr>
              <a:t>Estimate</a:t>
            </a:r>
            <a:r>
              <a:rPr kumimoji="0" lang="en-US" sz="2800" b="0" i="0" u="none" strike="noStrike" kern="1200" cap="none" spc="0" normalizeH="0" baseline="0" noProof="0" dirty="0" smtClean="0">
                <a:ln>
                  <a:noFill/>
                </a:ln>
                <a:solidFill>
                  <a:schemeClr val="tx1"/>
                </a:solidFill>
                <a:effectLst/>
                <a:uLnTx/>
                <a:uFillTx/>
                <a:latin typeface="Tahoma" pitchFamily="-112" charset="0"/>
                <a:ea typeface="+mn-ea"/>
                <a:cs typeface="+mn-cs"/>
              </a:rPr>
              <a:t> </a:t>
            </a:r>
            <a:r>
              <a:rPr kumimoji="0" lang="en-US" sz="2400" b="0" i="0" u="none" strike="noStrike" kern="1200" cap="none" spc="0" normalizeH="0" baseline="0" noProof="0" dirty="0" smtClean="0">
                <a:ln>
                  <a:noFill/>
                </a:ln>
                <a:solidFill>
                  <a:schemeClr val="tx1"/>
                </a:solidFill>
                <a:effectLst/>
                <a:uLnTx/>
                <a:uFillTx/>
                <a:latin typeface="Tahoma" pitchFamily="-112" charset="0"/>
                <a:ea typeface="+mn-ea"/>
                <a:cs typeface="+mn-cs"/>
              </a:rPr>
              <a:t>the effect on each stakeholder from a particular strategic decision</a:t>
            </a:r>
          </a:p>
        </p:txBody>
      </p:sp>
      <p:pic>
        <p:nvPicPr>
          <p:cNvPr id="4" name="Picture 4"/>
          <p:cNvPicPr>
            <a:picLocks noChangeAspect="1" noChangeArrowheads="1"/>
          </p:cNvPicPr>
          <p:nvPr/>
        </p:nvPicPr>
        <p:blipFill>
          <a:blip r:embed="rId3"/>
          <a:srcRect/>
          <a:stretch>
            <a:fillRect/>
          </a:stretch>
        </p:blipFill>
        <p:spPr>
          <a:xfrm>
            <a:off x="0" y="685800"/>
            <a:ext cx="9144000" cy="609600"/>
          </a:xfrm>
          <a:prstGeom prst="rect">
            <a:avLst/>
          </a:prstGeom>
          <a:noFill/>
        </p:spPr>
      </p:pic>
      <p:sp>
        <p:nvSpPr>
          <p:cNvPr id="6" name="Date Placeholder 4"/>
          <p:cNvSpPr>
            <a:spLocks noGrp="1"/>
          </p:cNvSpPr>
          <p:nvPr>
            <p:ph type="dt" sz="quarter" idx="10"/>
          </p:nvPr>
        </p:nvSpPr>
        <p:spPr>
          <a:xfrm>
            <a:off x="0" y="6172200"/>
            <a:ext cx="2667000" cy="380999"/>
          </a:xfrm>
          <a:noFill/>
        </p:spPr>
        <p:txBody>
          <a:bodyPr/>
          <a:lstStyle/>
          <a:p>
            <a:endParaRPr lang="en-US" dirty="0"/>
          </a:p>
          <a:p>
            <a:r>
              <a:rPr lang="en-US" sz="1800" dirty="0">
                <a:solidFill>
                  <a:schemeClr val="tx1"/>
                </a:solidFill>
              </a:rPr>
              <a:t>Prentice Hall, Inc. </a:t>
            </a:r>
            <a:r>
              <a:rPr lang="en-US" sz="1800" dirty="0">
                <a:solidFill>
                  <a:schemeClr val="tx1"/>
                </a:solidFill>
                <a:cs typeface="Arial" charset="0"/>
              </a:rPr>
              <a:t>©</a:t>
            </a:r>
            <a:r>
              <a:rPr lang="en-US" sz="1800" dirty="0">
                <a:solidFill>
                  <a:schemeClr val="tx1"/>
                </a:solidFill>
              </a:rPr>
              <a:t>2012</a:t>
            </a:r>
          </a:p>
        </p:txBody>
      </p:sp>
      <p:sp>
        <p:nvSpPr>
          <p:cNvPr id="7" name="Slide Number Placeholder 6"/>
          <p:cNvSpPr>
            <a:spLocks noGrp="1"/>
          </p:cNvSpPr>
          <p:nvPr>
            <p:ph type="sldNum" sz="quarter" idx="12"/>
          </p:nvPr>
        </p:nvSpPr>
        <p:spPr>
          <a:xfrm>
            <a:off x="8610600" y="6172201"/>
            <a:ext cx="533400" cy="457200"/>
          </a:xfrm>
          <a:noFill/>
        </p:spPr>
        <p:txBody>
          <a:bodyPr/>
          <a:lstStyle/>
          <a:p>
            <a:endParaRPr lang="en-US" dirty="0"/>
          </a:p>
          <a:p>
            <a:r>
              <a:rPr lang="en-US" sz="1800" dirty="0"/>
              <a:t>3-</a:t>
            </a:r>
            <a:fld id="{F6AC9CDB-11BA-4250-B105-2E9F90D0C450}" type="slidenum">
              <a:rPr lang="en-US" sz="1800"/>
              <a:pPr/>
              <a:t>9</a:t>
            </a:fld>
            <a:endParaRPr lang="en-US" sz="1800"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TotalTime>
  <Words>918</Words>
  <Application>Microsoft Office PowerPoint</Application>
  <PresentationFormat>On-screen Show (4:3)</PresentationFormat>
  <Paragraphs>214</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 Responsibilities of a Business Firm </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PowerPoint created by:</vt:lpstr>
      <vt:lpstr>Slide 23</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Rita</cp:lastModifiedBy>
  <cp:revision>107</cp:revision>
  <dcterms:created xsi:type="dcterms:W3CDTF">2010-08-24T06:47:44Z</dcterms:created>
  <dcterms:modified xsi:type="dcterms:W3CDTF">2017-03-23T05:17:14Z</dcterms:modified>
</cp:coreProperties>
</file>