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70" r:id="rId3"/>
    <p:sldId id="308" r:id="rId4"/>
    <p:sldId id="371" r:id="rId5"/>
    <p:sldId id="372" r:id="rId6"/>
    <p:sldId id="310" r:id="rId7"/>
    <p:sldId id="373" r:id="rId8"/>
    <p:sldId id="374" r:id="rId9"/>
    <p:sldId id="316" r:id="rId10"/>
    <p:sldId id="375" r:id="rId11"/>
    <p:sldId id="318" r:id="rId12"/>
    <p:sldId id="376" r:id="rId13"/>
    <p:sldId id="377" r:id="rId14"/>
    <p:sldId id="378" r:id="rId15"/>
    <p:sldId id="384" r:id="rId16"/>
    <p:sldId id="312" r:id="rId17"/>
    <p:sldId id="324" r:id="rId18"/>
    <p:sldId id="326" r:id="rId19"/>
    <p:sldId id="328" r:id="rId20"/>
    <p:sldId id="330" r:id="rId21"/>
    <p:sldId id="314" r:id="rId22"/>
    <p:sldId id="379" r:id="rId23"/>
    <p:sldId id="332" r:id="rId24"/>
    <p:sldId id="334" r:id="rId25"/>
    <p:sldId id="380" r:id="rId26"/>
    <p:sldId id="336" r:id="rId27"/>
    <p:sldId id="338" r:id="rId28"/>
    <p:sldId id="340" r:id="rId29"/>
    <p:sldId id="342" r:id="rId30"/>
    <p:sldId id="344" r:id="rId31"/>
    <p:sldId id="381" r:id="rId32"/>
    <p:sldId id="382" r:id="rId33"/>
    <p:sldId id="348" r:id="rId34"/>
    <p:sldId id="350" r:id="rId35"/>
    <p:sldId id="352" r:id="rId36"/>
    <p:sldId id="383" r:id="rId37"/>
    <p:sldId id="367" r:id="rId38"/>
    <p:sldId id="356" r:id="rId39"/>
    <p:sldId id="358" r:id="rId40"/>
    <p:sldId id="360" r:id="rId41"/>
    <p:sldId id="362" r:id="rId42"/>
    <p:sldId id="364" r:id="rId43"/>
    <p:sldId id="385" r:id="rId44"/>
    <p:sldId id="389" r:id="rId45"/>
    <p:sldId id="388" r:id="rId46"/>
    <p:sldId id="387" r:id="rId47"/>
    <p:sldId id="386" r:id="rId48"/>
    <p:sldId id="390" r:id="rId49"/>
    <p:sldId id="368" r:id="rId50"/>
    <p:sldId id="39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2" autoAdjust="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8F25BF-3937-42FE-A180-0B4E8D591B9C}" type="datetimeFigureOut">
              <a:rPr lang="id-ID" smtClean="0"/>
              <a:pPr/>
              <a:t>21/03/2017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5E4E79-80EF-44D9-ACB6-39367DC6B48C}"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3EE283-770A-48C2-B732-1BDE54BC14F0}" type="datetime1">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FBDDC-DB8A-4036-91DD-0006041BFE7F}" type="datetime1">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E56AD-DC71-4081-843B-6DABC0FFBB76}" type="datetime1">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0DEC0-C740-420B-85E1-8F7FD4B84FB7}" type="datetime1">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2A3A4-5A40-49D7-8CCC-99BEE8ECF23B}" type="datetime1">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28DD25-E83A-40DA-9903-9A994BEC10B3}" type="datetime1">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8B474B-CDD3-4FB6-8D63-B37FCB1D74C7}" type="datetime1">
              <a:rPr lang="en-US" smtClean="0"/>
              <a:pPr/>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3A865F-EFA9-4452-954F-8F011B9AB253}" type="datetime1">
              <a:rPr lang="en-US" smtClean="0"/>
              <a:pPr/>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5FB66-931D-4ADE-AC7A-78D44AB17769}" type="datetime1">
              <a:rPr lang="en-US" smtClean="0"/>
              <a:pPr/>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A1C629-97DE-44D2-B5EA-00FBA6AB4AB8}" type="datetime1">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A2FD8-A102-4C75-BA75-1C0AEECD4BD6}" type="datetime1">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B696A-68E2-4698-954D-ABCF113CB18E}" type="datetime1">
              <a:rPr lang="en-US" smtClean="0"/>
              <a:pPr/>
              <a:t>3/21/2017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412E55C8-1EBA-4D0B-91B2-EC7E5DBD2D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cid:3287383400_217756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 copy.jpg"/>
          <p:cNvPicPr>
            <a:picLocks noChangeAspect="1"/>
          </p:cNvPicPr>
          <p:nvPr/>
        </p:nvPicPr>
        <p:blipFill>
          <a:blip r:embed="rId2" cstate="print"/>
          <a:stretch>
            <a:fillRect/>
          </a:stretch>
        </p:blipFill>
        <p:spPr>
          <a:xfrm>
            <a:off x="0" y="0"/>
            <a:ext cx="9144000" cy="6858000"/>
          </a:xfrm>
          <a:prstGeom prst="rect">
            <a:avLst/>
          </a:prstGeom>
        </p:spPr>
      </p:pic>
      <p:pic>
        <p:nvPicPr>
          <p:cNvPr id="7" name="Picture 8"/>
          <p:cNvPicPr>
            <a:picLocks noChangeAspect="1" noChangeArrowheads="1"/>
          </p:cNvPicPr>
          <p:nvPr/>
        </p:nvPicPr>
        <p:blipFill>
          <a:blip r:embed="rId3"/>
          <a:srcRect/>
          <a:stretch>
            <a:fillRect/>
          </a:stretch>
        </p:blipFill>
        <p:spPr bwMode="auto">
          <a:xfrm>
            <a:off x="2514600" y="3399397"/>
            <a:ext cx="6593392" cy="1427163"/>
          </a:xfrm>
          <a:prstGeom prst="rect">
            <a:avLst/>
          </a:prstGeom>
          <a:noFill/>
          <a:ln w="9525">
            <a:noFill/>
            <a:miter lim="800000"/>
            <a:headEnd/>
            <a:tailEnd/>
          </a:ln>
        </p:spPr>
      </p:pic>
      <p:sp>
        <p:nvSpPr>
          <p:cNvPr id="8" name="Text Box 3"/>
          <p:cNvSpPr txBox="1">
            <a:spLocks noChangeArrowheads="1"/>
          </p:cNvSpPr>
          <p:nvPr/>
        </p:nvSpPr>
        <p:spPr bwMode="auto">
          <a:xfrm>
            <a:off x="2286000" y="5791200"/>
            <a:ext cx="6858000" cy="615553"/>
          </a:xfrm>
          <a:prstGeom prst="rect">
            <a:avLst/>
          </a:prstGeom>
          <a:noFill/>
          <a:ln w="9525">
            <a:noFill/>
            <a:miter lim="800000"/>
            <a:headEnd/>
            <a:tailEnd/>
          </a:ln>
        </p:spPr>
        <p:txBody>
          <a:bodyPr>
            <a:spAutoFit/>
          </a:bodyPr>
          <a:lstStyle/>
          <a:p>
            <a:pPr algn="r">
              <a:spcBef>
                <a:spcPct val="50000"/>
              </a:spcBef>
            </a:pPr>
            <a:r>
              <a:rPr lang="en-US" b="1" dirty="0">
                <a:solidFill>
                  <a:schemeClr val="bg1"/>
                </a:solidFill>
                <a:latin typeface="Arial Narrow" pitchFamily="-112" charset="0"/>
              </a:rPr>
              <a:t>STRATEGIC MANAGEMENT &amp; BUSINESS POLICY</a:t>
            </a:r>
            <a:r>
              <a:rPr lang="en-US" sz="1600" dirty="0">
                <a:solidFill>
                  <a:schemeClr val="bg1"/>
                </a:solidFill>
                <a:latin typeface="Tahoma" pitchFamily="-112" charset="0"/>
              </a:rPr>
              <a:t/>
            </a:r>
            <a:br>
              <a:rPr lang="en-US" sz="1600" dirty="0">
                <a:solidFill>
                  <a:schemeClr val="bg1"/>
                </a:solidFill>
                <a:latin typeface="Tahoma" pitchFamily="-112" charset="0"/>
              </a:rPr>
            </a:br>
            <a:r>
              <a:rPr lang="en-US" sz="1600" dirty="0">
                <a:solidFill>
                  <a:schemeClr val="bg1"/>
                </a:solidFill>
                <a:latin typeface="Tahoma" pitchFamily="-112" charset="0"/>
              </a:rPr>
              <a:t>13</a:t>
            </a:r>
            <a:r>
              <a:rPr lang="en-US" sz="1600" baseline="30000" dirty="0">
                <a:solidFill>
                  <a:schemeClr val="bg1"/>
                </a:solidFill>
                <a:latin typeface="Tahoma" pitchFamily="-112" charset="0"/>
              </a:rPr>
              <a:t>TH</a:t>
            </a:r>
            <a:r>
              <a:rPr lang="en-US" sz="1600" dirty="0">
                <a:solidFill>
                  <a:schemeClr val="bg1"/>
                </a:solidFill>
                <a:latin typeface="Tahoma" pitchFamily="-112" charset="0"/>
              </a:rPr>
              <a:t> EDITION</a:t>
            </a:r>
          </a:p>
        </p:txBody>
      </p:sp>
      <p:sp>
        <p:nvSpPr>
          <p:cNvPr id="9" name="Text Box 4"/>
          <p:cNvSpPr txBox="1">
            <a:spLocks noChangeArrowheads="1"/>
          </p:cNvSpPr>
          <p:nvPr/>
        </p:nvSpPr>
        <p:spPr bwMode="auto">
          <a:xfrm>
            <a:off x="4114800" y="6369050"/>
            <a:ext cx="5029200" cy="336550"/>
          </a:xfrm>
          <a:prstGeom prst="rect">
            <a:avLst/>
          </a:prstGeom>
          <a:noFill/>
          <a:ln w="9525">
            <a:noFill/>
            <a:miter lim="800000"/>
            <a:headEnd/>
            <a:tailEnd/>
          </a:ln>
        </p:spPr>
        <p:txBody>
          <a:bodyPr>
            <a:spAutoFit/>
          </a:bodyPr>
          <a:lstStyle/>
          <a:p>
            <a:pPr algn="r">
              <a:spcBef>
                <a:spcPct val="50000"/>
              </a:spcBef>
            </a:pPr>
            <a:r>
              <a:rPr lang="en-US" sz="1600" b="1" dirty="0">
                <a:solidFill>
                  <a:schemeClr val="bg1"/>
                </a:solidFill>
              </a:rPr>
              <a:t>THOMAS L. WHEELEN       J. DAVID HUNGER</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3"/>
          <p:cNvPicPr>
            <a:picLocks noChangeAspect="1" noChangeArrowheads="1"/>
          </p:cNvPicPr>
          <p:nvPr/>
        </p:nvPicPr>
        <p:blipFill>
          <a:blip r:embed="rId3"/>
          <a:srcRect/>
          <a:stretch>
            <a:fillRect/>
          </a:stretch>
        </p:blipFill>
        <p:spPr>
          <a:xfrm>
            <a:off x="0" y="685800"/>
            <a:ext cx="9144000" cy="914400"/>
          </a:xfrm>
          <a:prstGeom prst="rect">
            <a:avLst/>
          </a:prstGeom>
          <a:noFill/>
        </p:spPr>
      </p:pic>
      <p:sp>
        <p:nvSpPr>
          <p:cNvPr id="7" name="Rectangle 2"/>
          <p:cNvSpPr txBox="1">
            <a:spLocks noChangeArrowheads="1"/>
          </p:cNvSpPr>
          <p:nvPr/>
        </p:nvSpPr>
        <p:spPr>
          <a:xfrm>
            <a:off x="838200" y="1981200"/>
            <a:ext cx="77724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Trends in Political-Legal Forces:</a:t>
            </a:r>
          </a:p>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Enforcement of U.S. antitrust laws</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Taxation and labor laws</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Government bureaucracy</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World Trade Organization</a:t>
            </a:r>
          </a:p>
        </p:txBody>
      </p:sp>
      <p:sp>
        <p:nvSpPr>
          <p:cNvPr id="6" name="Rectangle 5"/>
          <p:cNvSpPr/>
          <p:nvPr/>
        </p:nvSpPr>
        <p:spPr>
          <a:xfrm>
            <a:off x="0" y="6324600"/>
            <a:ext cx="2514600" cy="369332"/>
          </a:xfrm>
          <a:prstGeom prst="rect">
            <a:avLst/>
          </a:prstGeom>
        </p:spPr>
        <p:txBody>
          <a:bodyPr wrap="square">
            <a:spAutoFit/>
          </a:bodyPr>
          <a:lstStyle/>
          <a:p>
            <a:r>
              <a:rPr lang="en-US" dirty="0" smtClean="0"/>
              <a:t>Prentice Hall, Inc. </a:t>
            </a:r>
            <a:r>
              <a:rPr lang="en-US" dirty="0" smtClean="0">
                <a:cs typeface="Arial" charset="0"/>
              </a:rPr>
              <a:t>©</a:t>
            </a:r>
            <a:r>
              <a:rPr lang="en-US" dirty="0" smtClean="0"/>
              <a:t>2012</a:t>
            </a:r>
            <a:endParaRPr lang="en-US" dirty="0"/>
          </a:p>
        </p:txBody>
      </p:sp>
      <p:sp>
        <p:nvSpPr>
          <p:cNvPr id="8" name="Rectangle 7"/>
          <p:cNvSpPr/>
          <p:nvPr/>
        </p:nvSpPr>
        <p:spPr>
          <a:xfrm>
            <a:off x="8654764" y="6324600"/>
            <a:ext cx="489236" cy="369332"/>
          </a:xfrm>
          <a:prstGeom prst="rect">
            <a:avLst/>
          </a:prstGeom>
        </p:spPr>
        <p:txBody>
          <a:bodyPr wrap="none">
            <a:spAutoFit/>
          </a:bodyPr>
          <a:lstStyle/>
          <a:p>
            <a:r>
              <a:rPr lang="en-US" dirty="0" smtClean="0"/>
              <a:t>4-</a:t>
            </a:r>
            <a:fld id="{3AA8B93E-CB53-477F-842C-AEDCECA60CC5}" type="slidenum">
              <a:rPr lang="en-US" smtClean="0"/>
              <a:pPr/>
              <a:t>10</a:t>
            </a:fld>
            <a:endParaRPr 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762000" y="1600200"/>
            <a:ext cx="77724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Trends in </a:t>
            </a:r>
            <a:r>
              <a:rPr kumimoji="0" lang="en-US" sz="2400" b="0" i="0" u="none" strike="noStrike" kern="1200" cap="none" spc="0" normalizeH="0" baseline="0" noProof="0" dirty="0" err="1" smtClean="0">
                <a:ln>
                  <a:noFill/>
                </a:ln>
                <a:solidFill>
                  <a:schemeClr val="tx1"/>
                </a:solidFill>
                <a:effectLst/>
                <a:uLnTx/>
                <a:uFillTx/>
                <a:latin typeface="Tahoma" pitchFamily="-112" charset="0"/>
                <a:ea typeface="+mn-ea"/>
                <a:cs typeface="+mn-cs"/>
              </a:rPr>
              <a:t>Sociocultural</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Forces:</a:t>
            </a:r>
          </a:p>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Demographics</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Increasing environmental awareness</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Growing health consciousness</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Expanding seniors market</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Impact of Gen Y</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Declining mass market</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Changing pace and location of life</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Changing household composition</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Increasing diversity of workforce and markets</a:t>
            </a:r>
          </a:p>
        </p:txBody>
      </p:sp>
      <p:pic>
        <p:nvPicPr>
          <p:cNvPr id="4" name="Picture 3"/>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6" name="Rectangle 5"/>
          <p:cNvSpPr/>
          <p:nvPr/>
        </p:nvSpPr>
        <p:spPr>
          <a:xfrm>
            <a:off x="0" y="6324600"/>
            <a:ext cx="2514600" cy="369332"/>
          </a:xfrm>
          <a:prstGeom prst="rect">
            <a:avLst/>
          </a:prstGeom>
        </p:spPr>
        <p:txBody>
          <a:bodyPr wrap="square">
            <a:spAutoFit/>
          </a:bodyPr>
          <a:lstStyle/>
          <a:p>
            <a:r>
              <a:rPr lang="en-US" dirty="0" smtClean="0"/>
              <a:t>Prentice Hall, Inc. </a:t>
            </a:r>
            <a:r>
              <a:rPr lang="en-US" dirty="0" smtClean="0">
                <a:cs typeface="Arial" charset="0"/>
              </a:rPr>
              <a:t>©</a:t>
            </a:r>
            <a:r>
              <a:rPr lang="en-US" dirty="0" smtClean="0"/>
              <a:t>2012</a:t>
            </a:r>
            <a:endParaRPr lang="en-US" dirty="0"/>
          </a:p>
        </p:txBody>
      </p:sp>
      <p:sp>
        <p:nvSpPr>
          <p:cNvPr id="7" name="Rectangle 6"/>
          <p:cNvSpPr/>
          <p:nvPr/>
        </p:nvSpPr>
        <p:spPr>
          <a:xfrm>
            <a:off x="8654764" y="6324600"/>
            <a:ext cx="489236" cy="369332"/>
          </a:xfrm>
          <a:prstGeom prst="rect">
            <a:avLst/>
          </a:prstGeom>
        </p:spPr>
        <p:txBody>
          <a:bodyPr wrap="none">
            <a:spAutoFit/>
          </a:bodyPr>
          <a:lstStyle/>
          <a:p>
            <a:r>
              <a:rPr lang="en-US" dirty="0" smtClean="0"/>
              <a:t>4-</a:t>
            </a:r>
            <a:fld id="{3AA8B93E-CB53-477F-842C-AEDCECA60CC5}" type="slidenum">
              <a:rPr lang="en-US" smtClean="0"/>
              <a:pPr/>
              <a:t>11</a:t>
            </a:fld>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3"/>
          <p:cNvPicPr>
            <a:picLocks noChangeAspect="1" noChangeArrowheads="1"/>
          </p:cNvPicPr>
          <p:nvPr/>
        </p:nvPicPr>
        <p:blipFill>
          <a:blip r:embed="rId3"/>
          <a:srcRect/>
          <a:stretch>
            <a:fillRect/>
          </a:stretch>
        </p:blipFill>
        <p:spPr>
          <a:xfrm>
            <a:off x="0" y="685800"/>
            <a:ext cx="9144000" cy="609600"/>
          </a:xfrm>
          <a:prstGeom prst="rect">
            <a:avLst/>
          </a:prstGeom>
          <a:noFill/>
        </p:spPr>
      </p:pic>
      <p:pic>
        <p:nvPicPr>
          <p:cNvPr id="6" name="Picture 6"/>
          <p:cNvPicPr>
            <a:picLocks noGrp="1" noChangeAspect="1" noChangeArrowheads="1"/>
          </p:cNvPicPr>
          <p:nvPr>
            <p:ph sz="half" idx="1"/>
          </p:nvPr>
        </p:nvPicPr>
        <p:blipFill>
          <a:blip r:embed="rId4"/>
          <a:srcRect/>
          <a:stretch>
            <a:fillRect/>
          </a:stretch>
        </p:blipFill>
        <p:spPr>
          <a:xfrm>
            <a:off x="0" y="2057400"/>
            <a:ext cx="8915400" cy="2895600"/>
          </a:xfrm>
          <a:noFill/>
        </p:spPr>
      </p:pic>
      <p:sp>
        <p:nvSpPr>
          <p:cNvPr id="7" name="Rectangle 6"/>
          <p:cNvSpPr/>
          <p:nvPr/>
        </p:nvSpPr>
        <p:spPr>
          <a:xfrm>
            <a:off x="0" y="6324600"/>
            <a:ext cx="2514600" cy="369332"/>
          </a:xfrm>
          <a:prstGeom prst="rect">
            <a:avLst/>
          </a:prstGeom>
        </p:spPr>
        <p:txBody>
          <a:bodyPr wrap="square">
            <a:spAutoFit/>
          </a:bodyPr>
          <a:lstStyle/>
          <a:p>
            <a:r>
              <a:rPr lang="en-US" dirty="0" smtClean="0"/>
              <a:t>Prentice Hall, Inc. </a:t>
            </a:r>
            <a:r>
              <a:rPr lang="en-US" dirty="0" smtClean="0">
                <a:cs typeface="Arial" charset="0"/>
              </a:rPr>
              <a:t>©</a:t>
            </a:r>
            <a:r>
              <a:rPr lang="en-US" dirty="0" smtClean="0"/>
              <a:t>2012</a:t>
            </a:r>
            <a:endParaRPr lang="en-US" dirty="0"/>
          </a:p>
        </p:txBody>
      </p:sp>
      <p:sp>
        <p:nvSpPr>
          <p:cNvPr id="11" name="Rectangle 10"/>
          <p:cNvSpPr/>
          <p:nvPr/>
        </p:nvSpPr>
        <p:spPr>
          <a:xfrm>
            <a:off x="8537744" y="6324600"/>
            <a:ext cx="606256" cy="369332"/>
          </a:xfrm>
          <a:prstGeom prst="rect">
            <a:avLst/>
          </a:prstGeom>
        </p:spPr>
        <p:txBody>
          <a:bodyPr wrap="none">
            <a:spAutoFit/>
          </a:bodyPr>
          <a:lstStyle/>
          <a:p>
            <a:r>
              <a:rPr lang="en-US" dirty="0" smtClean="0"/>
              <a:t>4-</a:t>
            </a:r>
            <a:fld id="{3AA8B93E-CB53-477F-842C-AEDCECA60CC5}" type="slidenum">
              <a:rPr lang="en-US" smtClean="0"/>
              <a:pPr/>
              <a:t>12</a:t>
            </a:fld>
            <a:endParaRPr lang="en-US"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3"/>
          <p:cNvPicPr>
            <a:picLocks noChangeAspect="1" noChangeArrowheads="1"/>
          </p:cNvPicPr>
          <p:nvPr/>
        </p:nvPicPr>
        <p:blipFill>
          <a:blip r:embed="rId3"/>
          <a:srcRect/>
          <a:stretch>
            <a:fillRect/>
          </a:stretch>
        </p:blipFill>
        <p:spPr>
          <a:xfrm>
            <a:off x="0" y="685800"/>
            <a:ext cx="9144000" cy="609600"/>
          </a:xfrm>
          <a:prstGeom prst="rect">
            <a:avLst/>
          </a:prstGeom>
          <a:noFill/>
        </p:spPr>
      </p:pic>
      <p:pic>
        <p:nvPicPr>
          <p:cNvPr id="9" name="Picture 6"/>
          <p:cNvPicPr>
            <a:picLocks noGrp="1" noChangeAspect="1" noChangeArrowheads="1"/>
          </p:cNvPicPr>
          <p:nvPr>
            <p:ph sz="half" idx="1"/>
          </p:nvPr>
        </p:nvPicPr>
        <p:blipFill>
          <a:blip r:embed="rId4"/>
          <a:srcRect/>
          <a:stretch>
            <a:fillRect/>
          </a:stretch>
        </p:blipFill>
        <p:spPr>
          <a:xfrm>
            <a:off x="685800" y="1447800"/>
            <a:ext cx="7772400" cy="4857750"/>
          </a:xfrm>
          <a:noFill/>
        </p:spPr>
      </p:pic>
      <p:sp>
        <p:nvSpPr>
          <p:cNvPr id="6" name="Rectangle 5"/>
          <p:cNvSpPr/>
          <p:nvPr/>
        </p:nvSpPr>
        <p:spPr>
          <a:xfrm>
            <a:off x="4268872" y="3244334"/>
            <a:ext cx="606256" cy="369332"/>
          </a:xfrm>
          <a:prstGeom prst="rect">
            <a:avLst/>
          </a:prstGeom>
        </p:spPr>
        <p:txBody>
          <a:bodyPr wrap="none">
            <a:spAutoFit/>
          </a:bodyPr>
          <a:lstStyle/>
          <a:p>
            <a:r>
              <a:rPr lang="en-US" dirty="0" smtClean="0"/>
              <a:t>4-</a:t>
            </a:r>
            <a:fld id="{3AA8B93E-CB53-477F-842C-AEDCECA60CC5}" type="slidenum">
              <a:rPr lang="en-US" smtClean="0"/>
              <a:pPr/>
              <a:t>13</a:t>
            </a:fld>
            <a:endParaRPr lang="en-US" dirty="0"/>
          </a:p>
        </p:txBody>
      </p:sp>
      <p:sp>
        <p:nvSpPr>
          <p:cNvPr id="7" name="Rectangle 6"/>
          <p:cNvSpPr/>
          <p:nvPr/>
        </p:nvSpPr>
        <p:spPr>
          <a:xfrm>
            <a:off x="8537744" y="6324600"/>
            <a:ext cx="606256" cy="369332"/>
          </a:xfrm>
          <a:prstGeom prst="rect">
            <a:avLst/>
          </a:prstGeom>
        </p:spPr>
        <p:txBody>
          <a:bodyPr wrap="none">
            <a:spAutoFit/>
          </a:bodyPr>
          <a:lstStyle/>
          <a:p>
            <a:r>
              <a:rPr lang="en-US" dirty="0" smtClean="0"/>
              <a:t>4-</a:t>
            </a:r>
            <a:fld id="{3AA8B93E-CB53-477F-842C-AEDCECA60CC5}" type="slidenum">
              <a:rPr lang="en-US" smtClean="0"/>
              <a:pPr/>
              <a:t>13</a:t>
            </a:fld>
            <a:endParaRPr lang="en-US" dirty="0"/>
          </a:p>
        </p:txBody>
      </p:sp>
      <p:sp>
        <p:nvSpPr>
          <p:cNvPr id="8" name="Rectangle 7"/>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3"/>
          <p:cNvPicPr>
            <a:picLocks noChangeAspect="1" noChangeArrowheads="1"/>
          </p:cNvPicPr>
          <p:nvPr/>
        </p:nvPicPr>
        <p:blipFill>
          <a:blip r:embed="rId3"/>
          <a:srcRect/>
          <a:stretch>
            <a:fillRect/>
          </a:stretch>
        </p:blipFill>
        <p:spPr>
          <a:xfrm>
            <a:off x="0" y="685800"/>
            <a:ext cx="9144000" cy="762000"/>
          </a:xfrm>
          <a:prstGeom prst="rect">
            <a:avLst/>
          </a:prstGeom>
          <a:noFill/>
        </p:spPr>
      </p:pic>
      <p:pic>
        <p:nvPicPr>
          <p:cNvPr id="7" name="Content Placeholder 6"/>
          <p:cNvPicPr>
            <a:picLocks noGrp="1" noChangeAspect="1" noChangeArrowheads="1"/>
          </p:cNvPicPr>
          <p:nvPr>
            <p:ph sz="half" idx="1"/>
          </p:nvPr>
        </p:nvPicPr>
        <p:blipFill>
          <a:blip r:embed="rId4"/>
          <a:srcRect/>
          <a:stretch>
            <a:fillRect/>
          </a:stretch>
        </p:blipFill>
        <p:spPr>
          <a:xfrm>
            <a:off x="533400" y="2057400"/>
            <a:ext cx="8610600" cy="4191000"/>
          </a:xfrm>
          <a:noFill/>
        </p:spPr>
      </p:pic>
      <p:sp>
        <p:nvSpPr>
          <p:cNvPr id="6" name="Rectangle 5"/>
          <p:cNvSpPr/>
          <p:nvPr/>
        </p:nvSpPr>
        <p:spPr>
          <a:xfrm>
            <a:off x="8537744" y="6324600"/>
            <a:ext cx="606256" cy="369332"/>
          </a:xfrm>
          <a:prstGeom prst="rect">
            <a:avLst/>
          </a:prstGeom>
        </p:spPr>
        <p:txBody>
          <a:bodyPr wrap="none">
            <a:spAutoFit/>
          </a:bodyPr>
          <a:lstStyle/>
          <a:p>
            <a:r>
              <a:rPr lang="en-US" dirty="0" smtClean="0"/>
              <a:t>4-</a:t>
            </a:r>
            <a:fld id="{3AA8B93E-CB53-477F-842C-AEDCECA60CC5}" type="slidenum">
              <a:rPr lang="en-US" smtClean="0"/>
              <a:pPr/>
              <a:t>14</a:t>
            </a:fld>
            <a:endParaRPr 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3"/>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7" name="Rectangle 2"/>
          <p:cNvSpPr txBox="1">
            <a:spLocks noChangeArrowheads="1"/>
          </p:cNvSpPr>
          <p:nvPr/>
        </p:nvSpPr>
        <p:spPr>
          <a:xfrm>
            <a:off x="990600" y="1493837"/>
            <a:ext cx="77724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Identifying External Environmental Variables</a:t>
            </a:r>
          </a:p>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Task environment-</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groups that</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directly affect a corporation and are affected by the corporation</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Government</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Local communities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Suppliers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Competitors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Customers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Creditors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Unions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Special interest groups/trade associations</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6" name="Rectangle 5"/>
          <p:cNvSpPr/>
          <p:nvPr/>
        </p:nvSpPr>
        <p:spPr>
          <a:xfrm>
            <a:off x="8537744" y="6324600"/>
            <a:ext cx="606256" cy="369332"/>
          </a:xfrm>
          <a:prstGeom prst="rect">
            <a:avLst/>
          </a:prstGeom>
        </p:spPr>
        <p:txBody>
          <a:bodyPr wrap="none">
            <a:spAutoFit/>
          </a:bodyPr>
          <a:lstStyle/>
          <a:p>
            <a:r>
              <a:rPr lang="en-US" dirty="0" smtClean="0"/>
              <a:t>4-</a:t>
            </a:r>
            <a:fld id="{3AA8B93E-CB53-477F-842C-AEDCECA60CC5}" type="slidenum">
              <a:rPr lang="en-US" smtClean="0"/>
              <a:pPr/>
              <a:t>15</a:t>
            </a:fld>
            <a:endParaRPr lang="en-US"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3"/>
          <p:cNvPicPr>
            <a:picLocks noChangeAspect="1" noChangeArrowheads="1"/>
          </p:cNvPicPr>
          <p:nvPr/>
        </p:nvPicPr>
        <p:blipFill>
          <a:blip r:embed="rId3"/>
          <a:srcRect/>
          <a:stretch>
            <a:fillRect/>
          </a:stretch>
        </p:blipFill>
        <p:spPr>
          <a:xfrm>
            <a:off x="0" y="685800"/>
            <a:ext cx="9144000" cy="914400"/>
          </a:xfrm>
          <a:prstGeom prst="rect">
            <a:avLst/>
          </a:prstGeom>
          <a:noFill/>
        </p:spPr>
      </p:pic>
      <p:sp>
        <p:nvSpPr>
          <p:cNvPr id="6" name="Rectangle 2"/>
          <p:cNvSpPr txBox="1">
            <a:spLocks noChangeArrowheads="1"/>
          </p:cNvSpPr>
          <p:nvPr/>
        </p:nvSpPr>
        <p:spPr>
          <a:xfrm>
            <a:off x="609600" y="1905000"/>
            <a:ext cx="77724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Identifying External Environmental Variables</a:t>
            </a:r>
          </a:p>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Industry analysis-</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an in-depth examination of key factors within a corporation’s task environment</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7" name="Rectangle 6"/>
          <p:cNvSpPr/>
          <p:nvPr/>
        </p:nvSpPr>
        <p:spPr>
          <a:xfrm>
            <a:off x="8537744" y="6324600"/>
            <a:ext cx="606256" cy="369332"/>
          </a:xfrm>
          <a:prstGeom prst="rect">
            <a:avLst/>
          </a:prstGeom>
        </p:spPr>
        <p:txBody>
          <a:bodyPr wrap="none">
            <a:spAutoFit/>
          </a:bodyPr>
          <a:lstStyle/>
          <a:p>
            <a:r>
              <a:rPr lang="en-US" dirty="0" smtClean="0"/>
              <a:t>4-</a:t>
            </a:r>
            <a:fld id="{3AA8B93E-CB53-477F-842C-AEDCECA60CC5}" type="slidenum">
              <a:rPr lang="en-US" smtClean="0"/>
              <a:pPr/>
              <a:t>16</a:t>
            </a:fld>
            <a:endParaRPr lang="en-US" dirty="0"/>
          </a:p>
        </p:txBody>
      </p:sp>
      <p:sp>
        <p:nvSpPr>
          <p:cNvPr id="8" name="Rectangle 7"/>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3"/>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6" name="Rectangle 2"/>
          <p:cNvSpPr txBox="1">
            <a:spLocks noChangeArrowheads="1"/>
          </p:cNvSpPr>
          <p:nvPr/>
        </p:nvSpPr>
        <p:spPr>
          <a:xfrm>
            <a:off x="762000" y="1676400"/>
            <a:ext cx="77724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Identifying External Strategic Factors:</a:t>
            </a:r>
          </a:p>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Issues priority matrix-</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used to identify and analyze developments in the external environment</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indent="-609600">
              <a:lnSpc>
                <a:spcPct val="90000"/>
              </a:lnSpc>
              <a:spcBef>
                <a:spcPct val="20000"/>
              </a:spcBef>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External strategic factors-</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key environmental trends that are judged to have both a medium to high </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pr</a:t>
            </a:r>
            <a:r>
              <a:rPr lang="en-US" sz="2400" dirty="0" smtClean="0"/>
              <a:t>Prentice Hall, Inc. </a:t>
            </a:r>
            <a:r>
              <a:rPr lang="en-US" sz="2400" dirty="0" smtClean="0">
                <a:cs typeface="Arial" charset="0"/>
              </a:rPr>
              <a:t>©</a:t>
            </a:r>
            <a:r>
              <a:rPr lang="en-US" sz="2400" dirty="0" smtClean="0"/>
              <a:t>2012</a:t>
            </a: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err="1" smtClean="0">
                <a:ln>
                  <a:noFill/>
                </a:ln>
                <a:solidFill>
                  <a:schemeClr val="tx1"/>
                </a:solidFill>
                <a:effectLst/>
                <a:uLnTx/>
                <a:uFillTx/>
                <a:latin typeface="Tahoma" pitchFamily="-112" charset="0"/>
                <a:ea typeface="+mn-ea"/>
                <a:cs typeface="+mn-cs"/>
              </a:rPr>
              <a:t>obability</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of occurrence and a medium to high probability of impact on the corporation</a:t>
            </a:r>
          </a:p>
        </p:txBody>
      </p:sp>
      <p:sp>
        <p:nvSpPr>
          <p:cNvPr id="7" name="Rectangle 6"/>
          <p:cNvSpPr/>
          <p:nvPr/>
        </p:nvSpPr>
        <p:spPr>
          <a:xfrm>
            <a:off x="8537744" y="6324600"/>
            <a:ext cx="606256" cy="369332"/>
          </a:xfrm>
          <a:prstGeom prst="rect">
            <a:avLst/>
          </a:prstGeom>
        </p:spPr>
        <p:txBody>
          <a:bodyPr wrap="none">
            <a:spAutoFit/>
          </a:bodyPr>
          <a:lstStyle/>
          <a:p>
            <a:r>
              <a:rPr lang="en-US" dirty="0" smtClean="0"/>
              <a:t>4-</a:t>
            </a:r>
            <a:fld id="{3AA8B93E-CB53-477F-842C-AEDCECA60CC5}" type="slidenum">
              <a:rPr lang="en-US" smtClean="0"/>
              <a:pPr/>
              <a:t>17</a:t>
            </a:fld>
            <a:endParaRPr lang="en-US" dirty="0"/>
          </a:p>
        </p:txBody>
      </p:sp>
      <p:sp>
        <p:nvSpPr>
          <p:cNvPr id="8" name="Rectangle 7"/>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6"/>
          <p:cNvPicPr>
            <a:picLocks noGrp="1" noChangeAspect="1" noChangeArrowheads="1"/>
          </p:cNvPicPr>
          <p:nvPr>
            <p:ph sz="half" idx="1"/>
          </p:nvPr>
        </p:nvPicPr>
        <p:blipFill>
          <a:blip r:embed="rId3"/>
          <a:srcRect/>
          <a:stretch>
            <a:fillRect/>
          </a:stretch>
        </p:blipFill>
        <p:spPr>
          <a:xfrm>
            <a:off x="381000" y="1676400"/>
            <a:ext cx="8382000" cy="4648200"/>
          </a:xfrm>
          <a:noFill/>
        </p:spPr>
      </p:pic>
      <p:pic>
        <p:nvPicPr>
          <p:cNvPr id="4" name="Picture 3"/>
          <p:cNvPicPr>
            <a:picLocks noChangeAspect="1" noChangeArrowheads="1"/>
          </p:cNvPicPr>
          <p:nvPr/>
        </p:nvPicPr>
        <p:blipFill>
          <a:blip r:embed="rId4"/>
          <a:srcRect/>
          <a:stretch>
            <a:fillRect/>
          </a:stretch>
        </p:blipFill>
        <p:spPr>
          <a:xfrm>
            <a:off x="0" y="685800"/>
            <a:ext cx="9144000" cy="609600"/>
          </a:xfrm>
          <a:prstGeom prst="rect">
            <a:avLst/>
          </a:prstGeom>
          <a:noFill/>
        </p:spPr>
      </p:pic>
      <p:sp>
        <p:nvSpPr>
          <p:cNvPr id="6" name="Rectangle 5"/>
          <p:cNvSpPr/>
          <p:nvPr/>
        </p:nvSpPr>
        <p:spPr>
          <a:xfrm>
            <a:off x="8537744" y="6324600"/>
            <a:ext cx="606256" cy="369332"/>
          </a:xfrm>
          <a:prstGeom prst="rect">
            <a:avLst/>
          </a:prstGeom>
        </p:spPr>
        <p:txBody>
          <a:bodyPr wrap="none">
            <a:spAutoFit/>
          </a:bodyPr>
          <a:lstStyle/>
          <a:p>
            <a:r>
              <a:rPr lang="en-US" dirty="0" smtClean="0"/>
              <a:t>4-</a:t>
            </a:r>
            <a:fld id="{3AA8B93E-CB53-477F-842C-AEDCECA60CC5}" type="slidenum">
              <a:rPr lang="en-US" smtClean="0"/>
              <a:pPr/>
              <a:t>18</a:t>
            </a:fld>
            <a:endParaRPr lang="en-US" dirty="0"/>
          </a:p>
        </p:txBody>
      </p:sp>
      <p:sp>
        <p:nvSpPr>
          <p:cNvPr id="7" name="Rectangle 6"/>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6"/>
          <p:cNvPicPr>
            <a:picLocks noGrp="1" noChangeAspect="1" noChangeArrowheads="1"/>
          </p:cNvPicPr>
          <p:nvPr>
            <p:ph sz="half" idx="4294967295"/>
          </p:nvPr>
        </p:nvPicPr>
        <p:blipFill>
          <a:blip r:embed="rId3"/>
          <a:srcRect/>
          <a:stretch>
            <a:fillRect/>
          </a:stretch>
        </p:blipFill>
        <p:spPr>
          <a:xfrm>
            <a:off x="0" y="685800"/>
            <a:ext cx="9144000" cy="762000"/>
          </a:xfrm>
          <a:prstGeom prst="rect">
            <a:avLst/>
          </a:prstGeom>
          <a:noFill/>
        </p:spPr>
      </p:pic>
      <p:sp>
        <p:nvSpPr>
          <p:cNvPr id="7" name="Rectangle 2"/>
          <p:cNvSpPr txBox="1">
            <a:spLocks noChangeArrowheads="1"/>
          </p:cNvSpPr>
          <p:nvPr/>
        </p:nvSpPr>
        <p:spPr>
          <a:xfrm>
            <a:off x="609600" y="1524000"/>
            <a:ext cx="77724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Industry-</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 group of firms that produces a similar product or service</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Porter’s 5 forces:</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Threat of new entrants</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Rivalry among existing firms</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Threat of substitute products</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Bargaining power of buyers</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Bargaining power of suppliers</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Relative </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power of other stakeholders (added)</a:t>
            </a:r>
            <a:endPar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8" name="Rectangle 7"/>
          <p:cNvSpPr/>
          <p:nvPr/>
        </p:nvSpPr>
        <p:spPr>
          <a:xfrm>
            <a:off x="8537744" y="6324600"/>
            <a:ext cx="606256" cy="369332"/>
          </a:xfrm>
          <a:prstGeom prst="rect">
            <a:avLst/>
          </a:prstGeom>
        </p:spPr>
        <p:txBody>
          <a:bodyPr wrap="none">
            <a:spAutoFit/>
          </a:bodyPr>
          <a:lstStyle/>
          <a:p>
            <a:r>
              <a:rPr lang="en-US" dirty="0" smtClean="0"/>
              <a:t>4-</a:t>
            </a:r>
            <a:fld id="{3AA8B93E-CB53-477F-842C-AEDCECA60CC5}" type="slidenum">
              <a:rPr lang="en-US" smtClean="0"/>
              <a:pPr/>
              <a:t>19</a:t>
            </a:fld>
            <a:endParaRPr lang="en-US" dirty="0"/>
          </a:p>
        </p:txBody>
      </p:sp>
      <p:sp>
        <p:nvSpPr>
          <p:cNvPr id="9" name="Rectangle 8"/>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7" name="Picture 6"/>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9" name="Rectangle 2"/>
          <p:cNvSpPr txBox="1">
            <a:spLocks noChangeArrowheads="1"/>
          </p:cNvSpPr>
          <p:nvPr/>
        </p:nvSpPr>
        <p:spPr>
          <a:xfrm>
            <a:off x="990600" y="1752600"/>
            <a:ext cx="77724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3600" b="0" i="0" u="sng" strike="noStrike" kern="1200" cap="none" spc="0" normalizeH="0" baseline="0" noProof="0" dirty="0" smtClean="0">
                <a:ln>
                  <a:noFill/>
                </a:ln>
                <a:solidFill>
                  <a:schemeClr val="tx1"/>
                </a:solidFill>
                <a:effectLst/>
                <a:uLnTx/>
                <a:uFillTx/>
                <a:latin typeface="Tahoma" pitchFamily="-112" charset="0"/>
                <a:ea typeface="+mn-ea"/>
                <a:cs typeface="+mn-cs"/>
              </a:rPr>
              <a:t>Environmental scanning-</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the monitoring, evaluation and dissemination of information from the external and internal environments to key people within the corporation</a:t>
            </a:r>
          </a:p>
        </p:txBody>
      </p:sp>
      <p:sp>
        <p:nvSpPr>
          <p:cNvPr id="10" name="Date Placeholder 4"/>
          <p:cNvSpPr>
            <a:spLocks noGrp="1"/>
          </p:cNvSpPr>
          <p:nvPr>
            <p:ph type="dt" sz="quarter" idx="10"/>
          </p:nvPr>
        </p:nvSpPr>
        <p:spPr>
          <a:xfrm>
            <a:off x="0" y="6248401"/>
            <a:ext cx="3124200" cy="381000"/>
          </a:xfrm>
          <a:noFill/>
        </p:spPr>
        <p:txBody>
          <a:bodyPr/>
          <a:lstStyle/>
          <a:p>
            <a:endParaRPr lang="en-US" dirty="0"/>
          </a:p>
          <a:p>
            <a:r>
              <a:rPr lang="en-US" sz="1800" dirty="0">
                <a:solidFill>
                  <a:schemeClr val="tx1"/>
                </a:solidFill>
              </a:rPr>
              <a:t>Prentice Hall, Inc. </a:t>
            </a:r>
            <a:r>
              <a:rPr lang="en-US" sz="1800" dirty="0">
                <a:solidFill>
                  <a:schemeClr val="tx1"/>
                </a:solidFill>
                <a:cs typeface="Arial" charset="0"/>
              </a:rPr>
              <a:t>©</a:t>
            </a:r>
            <a:r>
              <a:rPr lang="en-US" sz="1800" dirty="0">
                <a:solidFill>
                  <a:schemeClr val="tx1"/>
                </a:solidFill>
              </a:rPr>
              <a:t>2012</a:t>
            </a:r>
          </a:p>
        </p:txBody>
      </p:sp>
      <p:sp>
        <p:nvSpPr>
          <p:cNvPr id="11" name="Slide Number Placeholder 6"/>
          <p:cNvSpPr>
            <a:spLocks noGrp="1"/>
          </p:cNvSpPr>
          <p:nvPr>
            <p:ph type="sldNum" sz="quarter" idx="12"/>
          </p:nvPr>
        </p:nvSpPr>
        <p:spPr>
          <a:xfrm>
            <a:off x="8686800" y="6248400"/>
            <a:ext cx="457200" cy="381000"/>
          </a:xfrm>
          <a:noFill/>
        </p:spPr>
        <p:txBody>
          <a:bodyPr/>
          <a:lstStyle/>
          <a:p>
            <a:endParaRPr lang="en-US" dirty="0"/>
          </a:p>
          <a:p>
            <a:r>
              <a:rPr lang="en-US" dirty="0"/>
              <a:t>4-</a:t>
            </a:r>
            <a:fld id="{3AA8B93E-CB53-477F-842C-AEDCECA60CC5}" type="slidenum">
              <a:rPr lang="en-US"/>
              <a:pPr/>
              <a:t>2</a:t>
            </a:fld>
            <a:endParaRPr lang="en-US"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8"/>
          <p:cNvPicPr>
            <a:picLocks noGrp="1" noChangeAspect="1" noChangeArrowheads="1"/>
          </p:cNvPicPr>
          <p:nvPr>
            <p:ph sz="half" idx="1"/>
          </p:nvPr>
        </p:nvPicPr>
        <p:blipFill>
          <a:blip r:embed="rId3"/>
          <a:srcRect/>
          <a:stretch>
            <a:fillRect/>
          </a:stretch>
        </p:blipFill>
        <p:spPr>
          <a:xfrm>
            <a:off x="762000" y="1535112"/>
            <a:ext cx="7467600" cy="4808538"/>
          </a:xfrm>
          <a:noFill/>
        </p:spPr>
      </p:pic>
      <p:pic>
        <p:nvPicPr>
          <p:cNvPr id="4" name="Picture 6"/>
          <p:cNvPicPr>
            <a:picLocks noChangeAspect="1" noChangeArrowheads="1"/>
          </p:cNvPicPr>
          <p:nvPr/>
        </p:nvPicPr>
        <p:blipFill>
          <a:blip r:embed="rId4"/>
          <a:srcRect/>
          <a:stretch>
            <a:fillRect/>
          </a:stretch>
        </p:blipFill>
        <p:spPr>
          <a:xfrm>
            <a:off x="0" y="685800"/>
            <a:ext cx="9144000" cy="609600"/>
          </a:xfrm>
          <a:prstGeom prst="rect">
            <a:avLst/>
          </a:prstGeom>
          <a:noFill/>
        </p:spPr>
      </p:pic>
      <p:sp>
        <p:nvSpPr>
          <p:cNvPr id="6" name="Rectangle 5"/>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20</a:t>
            </a:fld>
            <a:endParaRPr lang="en-US" dirty="0"/>
          </a:p>
        </p:txBody>
      </p:sp>
      <p:sp>
        <p:nvSpPr>
          <p:cNvPr id="7" name="Rectangle 6"/>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7" name="Picture 3" descr="pea54224_ex0406"/>
          <p:cNvPicPr>
            <a:picLocks noGrp="1" noChangeAspect="1" noChangeArrowheads="1"/>
          </p:cNvPicPr>
          <p:nvPr>
            <p:ph idx="1"/>
          </p:nvPr>
        </p:nvPicPr>
        <p:blipFill>
          <a:blip r:embed="rId3"/>
          <a:srcRect/>
          <a:stretch>
            <a:fillRect/>
          </a:stretch>
        </p:blipFill>
        <p:spPr bwMode="auto">
          <a:xfrm>
            <a:off x="1514090" y="1600200"/>
            <a:ext cx="6115820" cy="4525963"/>
          </a:xfrm>
          <a:prstGeom prst="rect">
            <a:avLst/>
          </a:prstGeom>
          <a:noFill/>
          <a:ln w="9525">
            <a:noFill/>
            <a:miter lim="800000"/>
            <a:headEnd/>
            <a:tailEnd/>
          </a:ln>
        </p:spPr>
      </p:pic>
      <p:sp>
        <p:nvSpPr>
          <p:cNvPr id="8" name="Rectangle 2"/>
          <p:cNvSpPr>
            <a:spLocks noGrp="1" noChangeArrowheads="1"/>
          </p:cNvSpPr>
          <p:nvPr>
            <p:ph type="title"/>
          </p:nvPr>
        </p:nvSpPr>
        <p:spPr>
          <a:xfrm>
            <a:off x="990600" y="762000"/>
            <a:ext cx="5475287" cy="685800"/>
          </a:xfrm>
        </p:spPr>
        <p:txBody>
          <a:bodyPr>
            <a:normAutofit fontScale="90000"/>
          </a:bodyPr>
          <a:lstStyle/>
          <a:p>
            <a:r>
              <a:rPr lang="en-US" sz="2400" dirty="0" smtClean="0"/>
              <a:t>Forces Driving Industry Competition</a:t>
            </a:r>
            <a:r>
              <a:rPr lang="en-US" sz="3600" dirty="0" smtClean="0"/>
              <a:t/>
            </a:r>
            <a:br>
              <a:rPr lang="en-US" sz="3600" dirty="0" smtClean="0"/>
            </a:br>
            <a:endParaRPr lang="en-US" sz="3600" dirty="0" smtClean="0"/>
          </a:p>
        </p:txBody>
      </p:sp>
      <p:sp>
        <p:nvSpPr>
          <p:cNvPr id="10" name="Rectangle 9"/>
          <p:cNvSpPr/>
          <p:nvPr/>
        </p:nvSpPr>
        <p:spPr>
          <a:xfrm>
            <a:off x="8537744" y="6400800"/>
            <a:ext cx="606256" cy="369332"/>
          </a:xfrm>
          <a:prstGeom prst="rect">
            <a:avLst/>
          </a:prstGeom>
        </p:spPr>
        <p:txBody>
          <a:bodyPr wrap="none">
            <a:spAutoFit/>
          </a:bodyPr>
          <a:lstStyle/>
          <a:p>
            <a:r>
              <a:rPr lang="en-US" dirty="0" smtClean="0"/>
              <a:t>4-</a:t>
            </a:r>
            <a:fld id="{3AA8B93E-CB53-477F-842C-AEDCECA60CC5}" type="slidenum">
              <a:rPr lang="en-US" smtClean="0"/>
              <a:pPr/>
              <a:t>21</a:t>
            </a:fld>
            <a:endParaRPr lang="en-US" dirty="0"/>
          </a:p>
        </p:txBody>
      </p:sp>
      <p:sp>
        <p:nvSpPr>
          <p:cNvPr id="11" name="Rectangle 10"/>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0"/>
            <a:ext cx="9144000" cy="685800"/>
          </a:xfrm>
          <a:prstGeom prst="rect">
            <a:avLst/>
          </a:prstGeom>
          <a:noFill/>
        </p:spPr>
      </p:pic>
      <p:sp>
        <p:nvSpPr>
          <p:cNvPr id="7" name="Rectangle 2"/>
          <p:cNvSpPr txBox="1">
            <a:spLocks noChangeArrowheads="1"/>
          </p:cNvSpPr>
          <p:nvPr/>
        </p:nvSpPr>
        <p:spPr>
          <a:xfrm>
            <a:off x="762000" y="1905000"/>
            <a:ext cx="77724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600" b="0" i="0" u="sng" strike="noStrike" kern="1200" cap="none" spc="0" normalizeH="0" baseline="0" noProof="0" dirty="0" smtClean="0">
                <a:ln>
                  <a:noFill/>
                </a:ln>
                <a:solidFill>
                  <a:schemeClr val="tx1"/>
                </a:solidFill>
                <a:effectLst/>
                <a:uLnTx/>
                <a:uFillTx/>
                <a:latin typeface="Tahoma" pitchFamily="-112" charset="0"/>
                <a:ea typeface="+mn-ea"/>
                <a:cs typeface="+mn-cs"/>
              </a:rPr>
              <a:t>Threat of new entrants-</a:t>
            </a:r>
            <a:r>
              <a:rPr kumimoji="0" lang="en-US" sz="40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new entrants to an industry bring new capacity, a desire to gain market share and substantial resources</a:t>
            </a:r>
          </a:p>
          <a:p>
            <a:pPr marL="609600" marR="0" lvl="0" indent="-609600" algn="l" defTabSz="914400" rtl="0" eaLnBrk="1" fontAlgn="auto" latinLnBrk="0" hangingPunct="1">
              <a:lnSpc>
                <a:spcPct val="100000"/>
              </a:lnSpc>
              <a:spcBef>
                <a:spcPct val="2000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6" name="Rectangle 5"/>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8" name="Rectangle 7"/>
          <p:cNvSpPr/>
          <p:nvPr/>
        </p:nvSpPr>
        <p:spPr>
          <a:xfrm>
            <a:off x="8537744" y="6324600"/>
            <a:ext cx="606256" cy="369332"/>
          </a:xfrm>
          <a:prstGeom prst="rect">
            <a:avLst/>
          </a:prstGeom>
        </p:spPr>
        <p:txBody>
          <a:bodyPr wrap="square">
            <a:spAutoFit/>
          </a:bodyPr>
          <a:lstStyle/>
          <a:p>
            <a:r>
              <a:rPr lang="en-US" dirty="0" smtClean="0"/>
              <a:t>4-</a:t>
            </a:r>
            <a:fld id="{3AA8B93E-CB53-477F-842C-AEDCECA60CC5}" type="slidenum">
              <a:rPr lang="en-US" smtClean="0"/>
              <a:pPr/>
              <a:t>22</a:t>
            </a:fld>
            <a:endParaRPr lang="en-US"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90600" y="1600200"/>
            <a:ext cx="7772400" cy="41910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Entry barrier-</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an obstruction that makes it difficult for a company to enter an industry</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Economies of scale</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Product differentiation</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Capital requirements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Switching costs</a:t>
            </a:r>
          </a:p>
        </p:txBody>
      </p:sp>
      <p:sp>
        <p:nvSpPr>
          <p:cNvPr id="4" name="Text Box 5"/>
          <p:cNvSpPr txBox="1">
            <a:spLocks noChangeArrowheads="1"/>
          </p:cNvSpPr>
          <p:nvPr/>
        </p:nvSpPr>
        <p:spPr bwMode="auto">
          <a:xfrm>
            <a:off x="4953000" y="3733800"/>
            <a:ext cx="3962400" cy="2123658"/>
          </a:xfrm>
          <a:prstGeom prst="rect">
            <a:avLst/>
          </a:prstGeom>
          <a:noFill/>
          <a:ln w="9525">
            <a:noFill/>
            <a:miter lim="800000"/>
            <a:headEnd/>
            <a:tailEnd/>
          </a:ln>
        </p:spPr>
        <p:txBody>
          <a:bodyPr wrap="square">
            <a:spAutoFit/>
          </a:bodyPr>
          <a:lstStyle/>
          <a:p>
            <a:pPr>
              <a:lnSpc>
                <a:spcPct val="110000"/>
              </a:lnSpc>
              <a:buFont typeface="Arial" pitchFamily="34" charset="0"/>
              <a:buChar char="•"/>
            </a:pPr>
            <a:r>
              <a:rPr lang="en-US" sz="2400" dirty="0" smtClean="0">
                <a:latin typeface="Tahoma" pitchFamily="-112" charset="0"/>
              </a:rPr>
              <a:t> Access </a:t>
            </a:r>
            <a:r>
              <a:rPr lang="en-US" sz="2400" dirty="0">
                <a:latin typeface="Tahoma" pitchFamily="-112" charset="0"/>
              </a:rPr>
              <a:t>to distribution</a:t>
            </a:r>
          </a:p>
          <a:p>
            <a:pPr>
              <a:lnSpc>
                <a:spcPct val="110000"/>
              </a:lnSpc>
            </a:pPr>
            <a:r>
              <a:rPr lang="en-US" sz="2400" dirty="0" smtClean="0">
                <a:latin typeface="Tahoma" pitchFamily="-112" charset="0"/>
              </a:rPr>
              <a:t>  channels</a:t>
            </a:r>
            <a:endParaRPr lang="en-US" sz="2400" dirty="0">
              <a:latin typeface="Tahoma" pitchFamily="-112" charset="0"/>
            </a:endParaRPr>
          </a:p>
          <a:p>
            <a:pPr>
              <a:lnSpc>
                <a:spcPct val="110000"/>
              </a:lnSpc>
              <a:buFont typeface="Arial" pitchFamily="34" charset="0"/>
              <a:buChar char="•"/>
            </a:pPr>
            <a:r>
              <a:rPr lang="en-US" sz="2400" dirty="0" smtClean="0">
                <a:latin typeface="Tahoma" pitchFamily="-112" charset="0"/>
              </a:rPr>
              <a:t> Cost </a:t>
            </a:r>
            <a:r>
              <a:rPr lang="en-US" sz="2400" dirty="0">
                <a:latin typeface="Tahoma" pitchFamily="-112" charset="0"/>
              </a:rPr>
              <a:t>disadvantages due to</a:t>
            </a:r>
          </a:p>
          <a:p>
            <a:pPr>
              <a:lnSpc>
                <a:spcPct val="110000"/>
              </a:lnSpc>
            </a:pPr>
            <a:r>
              <a:rPr lang="en-US" sz="2400" dirty="0" smtClean="0">
                <a:latin typeface="Tahoma" pitchFamily="-112" charset="0"/>
              </a:rPr>
              <a:t>  size</a:t>
            </a:r>
            <a:endParaRPr lang="en-US" sz="2400" dirty="0">
              <a:latin typeface="Tahoma" pitchFamily="-112" charset="0"/>
            </a:endParaRPr>
          </a:p>
          <a:p>
            <a:pPr>
              <a:lnSpc>
                <a:spcPct val="110000"/>
              </a:lnSpc>
              <a:buFont typeface="Arial" pitchFamily="34" charset="0"/>
              <a:buChar char="•"/>
            </a:pPr>
            <a:r>
              <a:rPr lang="en-US" sz="2400" dirty="0" smtClean="0">
                <a:latin typeface="Tahoma" pitchFamily="-112" charset="0"/>
              </a:rPr>
              <a:t> Government </a:t>
            </a:r>
            <a:r>
              <a:rPr lang="en-US" sz="2400" dirty="0">
                <a:latin typeface="Tahoma" pitchFamily="-112" charset="0"/>
              </a:rPr>
              <a:t>policies</a:t>
            </a:r>
          </a:p>
        </p:txBody>
      </p:sp>
      <p:pic>
        <p:nvPicPr>
          <p:cNvPr id="6" name="Picture 6"/>
          <p:cNvPicPr>
            <a:picLocks noChangeAspect="1" noChangeArrowheads="1"/>
          </p:cNvPicPr>
          <p:nvPr/>
        </p:nvPicPr>
        <p:blipFill>
          <a:blip r:embed="rId3"/>
          <a:srcRect/>
          <a:stretch>
            <a:fillRect/>
          </a:stretch>
        </p:blipFill>
        <p:spPr>
          <a:xfrm>
            <a:off x="0" y="685800"/>
            <a:ext cx="9144000" cy="838200"/>
          </a:xfrm>
          <a:prstGeom prst="rect">
            <a:avLst/>
          </a:prstGeom>
          <a:noFill/>
        </p:spPr>
      </p:pic>
      <p:sp>
        <p:nvSpPr>
          <p:cNvPr id="7" name="Rectangle 6"/>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8" name="Rectangle 7"/>
          <p:cNvSpPr/>
          <p:nvPr/>
        </p:nvSpPr>
        <p:spPr>
          <a:xfrm>
            <a:off x="8537744" y="6324600"/>
            <a:ext cx="606256" cy="369332"/>
          </a:xfrm>
          <a:prstGeom prst="rect">
            <a:avLst/>
          </a:prstGeom>
        </p:spPr>
        <p:txBody>
          <a:bodyPr wrap="none">
            <a:spAutoFit/>
          </a:bodyPr>
          <a:lstStyle/>
          <a:p>
            <a:r>
              <a:rPr lang="en-US" dirty="0" smtClean="0"/>
              <a:t>4-</a:t>
            </a:r>
            <a:fld id="{3AA8B93E-CB53-477F-842C-AEDCECA60CC5}" type="slidenum">
              <a:rPr lang="en-US" smtClean="0"/>
              <a:pPr/>
              <a:t>23</a:t>
            </a:fld>
            <a:endParaRPr lang="en-US"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0"/>
            <a:ext cx="9144000" cy="762000"/>
          </a:xfrm>
          <a:prstGeom prst="rect">
            <a:avLst/>
          </a:prstGeom>
          <a:noFill/>
        </p:spPr>
      </p:pic>
      <p:sp>
        <p:nvSpPr>
          <p:cNvPr id="6" name="Rectangle 2"/>
          <p:cNvSpPr txBox="1">
            <a:spLocks noChangeArrowheads="1"/>
          </p:cNvSpPr>
          <p:nvPr/>
        </p:nvSpPr>
        <p:spPr>
          <a:xfrm>
            <a:off x="685800" y="1600200"/>
            <a:ext cx="7772400" cy="44497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Rivalry Among Existing Firms-</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new entrants to an industry bring new capacity, a desire to gain market share and substantial resources</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Number of competitors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Rate of industry growth</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Product or service characteristics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Amount of fixed costs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Capacity</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Height of exit barriers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Diversity of rivals</a:t>
            </a:r>
            <a:endPar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7" name="Rectangle 6"/>
          <p:cNvSpPr/>
          <p:nvPr/>
        </p:nvSpPr>
        <p:spPr>
          <a:xfrm>
            <a:off x="8610600" y="6324600"/>
            <a:ext cx="606256" cy="369332"/>
          </a:xfrm>
          <a:prstGeom prst="rect">
            <a:avLst/>
          </a:prstGeom>
        </p:spPr>
        <p:txBody>
          <a:bodyPr wrap="none">
            <a:spAutoFit/>
          </a:bodyPr>
          <a:lstStyle/>
          <a:p>
            <a:r>
              <a:rPr lang="en-US" dirty="0" smtClean="0"/>
              <a:t>4-</a:t>
            </a:r>
            <a:fld id="{3AA8B93E-CB53-477F-842C-AEDCECA60CC5}" type="slidenum">
              <a:rPr lang="en-US" smtClean="0"/>
              <a:pPr/>
              <a:t>24</a:t>
            </a:fld>
            <a:endParaRPr lang="en-US"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0"/>
            <a:ext cx="9144000" cy="762000"/>
          </a:xfrm>
          <a:prstGeom prst="rect">
            <a:avLst/>
          </a:prstGeom>
          <a:noFill/>
        </p:spPr>
      </p:pic>
      <p:sp>
        <p:nvSpPr>
          <p:cNvPr id="7" name="Rectangle 2"/>
          <p:cNvSpPr txBox="1">
            <a:spLocks noChangeArrowheads="1"/>
          </p:cNvSpPr>
          <p:nvPr/>
        </p:nvSpPr>
        <p:spPr>
          <a:xfrm>
            <a:off x="609600" y="1905000"/>
            <a:ext cx="85344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3600" b="0" i="0" u="sng" strike="noStrike" kern="1200" cap="none" spc="0" normalizeH="0" baseline="0" noProof="0" dirty="0" smtClean="0">
                <a:ln>
                  <a:noFill/>
                </a:ln>
                <a:solidFill>
                  <a:schemeClr val="tx1"/>
                </a:solidFill>
                <a:effectLst/>
                <a:uLnTx/>
                <a:uFillTx/>
                <a:latin typeface="Tahoma" pitchFamily="-112" charset="0"/>
                <a:ea typeface="+mn-ea"/>
                <a:cs typeface="+mn-cs"/>
              </a:rPr>
              <a:t>Threat of Substitute Products or Services- </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products that appear different but can satisfy the same need as another product</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6" name="Rectangle 5"/>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8" name="Rectangle 7"/>
          <p:cNvSpPr/>
          <p:nvPr/>
        </p:nvSpPr>
        <p:spPr>
          <a:xfrm>
            <a:off x="8534400" y="6324600"/>
            <a:ext cx="609600" cy="369332"/>
          </a:xfrm>
          <a:prstGeom prst="rect">
            <a:avLst/>
          </a:prstGeom>
        </p:spPr>
        <p:txBody>
          <a:bodyPr wrap="square">
            <a:spAutoFit/>
          </a:bodyPr>
          <a:lstStyle/>
          <a:p>
            <a:r>
              <a:rPr lang="en-US" dirty="0" smtClean="0"/>
              <a:t>4-</a:t>
            </a:r>
            <a:fld id="{3AA8B93E-CB53-477F-842C-AEDCECA60CC5}" type="slidenum">
              <a:rPr lang="en-US" smtClean="0"/>
              <a:pPr/>
              <a:t>25</a:t>
            </a:fld>
            <a:endParaRPr lang="en-US"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0"/>
            <a:ext cx="9144000" cy="685800"/>
          </a:xfrm>
          <a:prstGeom prst="rect">
            <a:avLst/>
          </a:prstGeom>
          <a:noFill/>
        </p:spPr>
      </p:pic>
      <p:sp>
        <p:nvSpPr>
          <p:cNvPr id="6" name="Rectangle 2"/>
          <p:cNvSpPr txBox="1">
            <a:spLocks noChangeArrowheads="1"/>
          </p:cNvSpPr>
          <p:nvPr/>
        </p:nvSpPr>
        <p:spPr>
          <a:xfrm>
            <a:off x="762000" y="1219200"/>
            <a:ext cx="77724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Bargaining Power of Buyers-</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ability of buyers to force prices down, bargain for higher quality, play competitors against each other</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Large purchases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Backward integration</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Alternative suppliers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Low cost to change suppliers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Product represents a high percentage of buyer’s cost</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Buyer earns low profits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Product is unimportant to buyer</a:t>
            </a:r>
            <a:endPar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7" name="Rectangle 6"/>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8" name="Rectangle 7"/>
          <p:cNvSpPr/>
          <p:nvPr/>
        </p:nvSpPr>
        <p:spPr>
          <a:xfrm>
            <a:off x="8537744" y="6324600"/>
            <a:ext cx="606256" cy="369332"/>
          </a:xfrm>
          <a:prstGeom prst="rect">
            <a:avLst/>
          </a:prstGeom>
        </p:spPr>
        <p:txBody>
          <a:bodyPr wrap="none">
            <a:spAutoFit/>
          </a:bodyPr>
          <a:lstStyle/>
          <a:p>
            <a:r>
              <a:rPr lang="en-US" dirty="0" smtClean="0"/>
              <a:t>4-</a:t>
            </a:r>
            <a:fld id="{3AA8B93E-CB53-477F-842C-AEDCECA60CC5}" type="slidenum">
              <a:rPr lang="en-US" smtClean="0"/>
              <a:pPr/>
              <a:t>26</a:t>
            </a:fld>
            <a:endParaRPr lang="en-US" dirty="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09600"/>
            <a:ext cx="9144000" cy="609600"/>
          </a:xfrm>
          <a:prstGeom prst="rect">
            <a:avLst/>
          </a:prstGeom>
          <a:noFill/>
        </p:spPr>
      </p:pic>
      <p:sp>
        <p:nvSpPr>
          <p:cNvPr id="6" name="Rectangle 2"/>
          <p:cNvSpPr txBox="1">
            <a:spLocks noChangeArrowheads="1"/>
          </p:cNvSpPr>
          <p:nvPr/>
        </p:nvSpPr>
        <p:spPr>
          <a:xfrm>
            <a:off x="990600" y="1493837"/>
            <a:ext cx="77724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Bargaining Power of Suppliers-</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ability of suppliers to raise prices or reduce quality</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Industry is dominated by a few companies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Unique product or service</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Substitutes are not readily available</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Ability to forward integrate</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Unimportance of product or service to the industry</a:t>
            </a: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7" name="Rectangle 6"/>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8" name="Rectangle 7"/>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27</a:t>
            </a:fld>
            <a:endParaRPr lang="en-US" dirty="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6" name="Rectangle 2"/>
          <p:cNvSpPr txBox="1">
            <a:spLocks noChangeArrowheads="1"/>
          </p:cNvSpPr>
          <p:nvPr/>
        </p:nvSpPr>
        <p:spPr>
          <a:xfrm>
            <a:off x="990600" y="1265237"/>
            <a:ext cx="77724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5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500" b="0" i="0" u="none" strike="noStrike" kern="1200" cap="none" spc="0" normalizeH="0" baseline="0" noProof="0" dirty="0" smtClean="0">
                <a:ln>
                  <a:noFill/>
                </a:ln>
                <a:solidFill>
                  <a:schemeClr val="tx1"/>
                </a:solidFill>
                <a:effectLst/>
                <a:uLnTx/>
                <a:uFillTx/>
                <a:latin typeface="Tahoma" pitchFamily="-112" charset="0"/>
                <a:ea typeface="+mn-ea"/>
                <a:cs typeface="+mn-cs"/>
              </a:rPr>
              <a:t>Relative Power of Other Stakeholders</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5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chemeClr val="tx1"/>
                </a:solidFill>
                <a:effectLst/>
                <a:uLnTx/>
                <a:uFillTx/>
                <a:latin typeface="Tahoma" pitchFamily="-112" charset="0"/>
                <a:ea typeface="+mn-ea"/>
                <a:cs typeface="+mn-cs"/>
              </a:rPr>
              <a:t>Government</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chemeClr val="tx1"/>
                </a:solidFill>
                <a:effectLst/>
                <a:uLnTx/>
                <a:uFillTx/>
                <a:latin typeface="Tahoma" pitchFamily="-112" charset="0"/>
                <a:ea typeface="+mn-ea"/>
                <a:cs typeface="+mn-cs"/>
              </a:rPr>
              <a:t>Local communities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chemeClr val="tx1"/>
                </a:solidFill>
                <a:effectLst/>
                <a:uLnTx/>
                <a:uFillTx/>
                <a:latin typeface="Tahoma" pitchFamily="-112" charset="0"/>
                <a:ea typeface="+mn-ea"/>
                <a:cs typeface="+mn-cs"/>
              </a:rPr>
              <a:t>Creditors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chemeClr val="tx1"/>
                </a:solidFill>
                <a:effectLst/>
                <a:uLnTx/>
                <a:uFillTx/>
                <a:latin typeface="Tahoma" pitchFamily="-112" charset="0"/>
                <a:ea typeface="+mn-ea"/>
                <a:cs typeface="+mn-cs"/>
              </a:rPr>
              <a:t>Trade associations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chemeClr val="tx1"/>
                </a:solidFill>
                <a:effectLst/>
                <a:uLnTx/>
                <a:uFillTx/>
                <a:latin typeface="Tahoma" pitchFamily="-112" charset="0"/>
                <a:ea typeface="+mn-ea"/>
                <a:cs typeface="+mn-cs"/>
              </a:rPr>
              <a:t>Special interest groups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chemeClr val="tx1"/>
                </a:solidFill>
                <a:effectLst/>
                <a:uLnTx/>
                <a:uFillTx/>
                <a:latin typeface="Tahoma" pitchFamily="-112" charset="0"/>
                <a:ea typeface="+mn-ea"/>
                <a:cs typeface="+mn-cs"/>
              </a:rPr>
              <a:t>Unions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chemeClr val="tx1"/>
                </a:solidFill>
                <a:effectLst/>
                <a:uLnTx/>
                <a:uFillTx/>
                <a:latin typeface="Tahoma" pitchFamily="-112" charset="0"/>
                <a:ea typeface="+mn-ea"/>
                <a:cs typeface="+mn-cs"/>
              </a:rPr>
              <a:t>Shareholders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err="1" smtClean="0">
                <a:ln>
                  <a:noFill/>
                </a:ln>
                <a:solidFill>
                  <a:schemeClr val="tx1"/>
                </a:solidFill>
                <a:effectLst/>
                <a:uLnTx/>
                <a:uFillTx/>
                <a:latin typeface="Tahoma" pitchFamily="-112" charset="0"/>
                <a:ea typeface="+mn-ea"/>
                <a:cs typeface="+mn-cs"/>
              </a:rPr>
              <a:t>Complementors</a:t>
            </a:r>
            <a:r>
              <a:rPr kumimoji="0" lang="en-US" sz="2500" b="0" i="0" u="none" strike="noStrike" kern="1200" cap="none" spc="0" normalizeH="0" baseline="0" noProof="0" dirty="0" smtClean="0">
                <a:ln>
                  <a:noFill/>
                </a:ln>
                <a:solidFill>
                  <a:schemeClr val="tx1"/>
                </a:solidFill>
                <a:effectLst/>
                <a:uLnTx/>
                <a:uFillTx/>
                <a:latin typeface="Tahoma" pitchFamily="-112" charset="0"/>
                <a:ea typeface="+mn-ea"/>
                <a:cs typeface="+mn-cs"/>
              </a:rPr>
              <a:t>- products that work well with a firm’s product</a:t>
            </a:r>
          </a:p>
        </p:txBody>
      </p:sp>
      <p:sp>
        <p:nvSpPr>
          <p:cNvPr id="7" name="Rectangle 6"/>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8" name="Rectangle 7"/>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28</a:t>
            </a:fld>
            <a:endParaRPr lang="en-US"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6" name="Rectangle 2"/>
          <p:cNvSpPr txBox="1">
            <a:spLocks noChangeArrowheads="1"/>
          </p:cNvSpPr>
          <p:nvPr/>
        </p:nvSpPr>
        <p:spPr>
          <a:xfrm>
            <a:off x="762000" y="1524000"/>
            <a:ext cx="77724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Industry Evolution</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Fragmented industry-</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no firm has a large market share and each firm only serves a small piece of the total market in competition with other firms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Consolidated industry-</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domination by a few large firms, each struggles to differentiate products from its competition</a:t>
            </a: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7" name="Rectangle 6"/>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8" name="Rectangle 7"/>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29</a:t>
            </a:fld>
            <a:endParaRPr 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7" name="Picture 6"/>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8" name="Rectangle 2"/>
          <p:cNvSpPr txBox="1">
            <a:spLocks noChangeArrowheads="1"/>
          </p:cNvSpPr>
          <p:nvPr/>
        </p:nvSpPr>
        <p:spPr>
          <a:xfrm>
            <a:off x="685800" y="1600201"/>
            <a:ext cx="7772400" cy="44958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Identifying External Environmental Variables</a:t>
            </a:r>
          </a:p>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Natural environment</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Societal environment </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Task environment</a:t>
            </a: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6" name="Rectangle 5"/>
          <p:cNvSpPr/>
          <p:nvPr/>
        </p:nvSpPr>
        <p:spPr>
          <a:xfrm>
            <a:off x="8654764" y="6324600"/>
            <a:ext cx="489236" cy="369332"/>
          </a:xfrm>
          <a:prstGeom prst="rect">
            <a:avLst/>
          </a:prstGeom>
        </p:spPr>
        <p:txBody>
          <a:bodyPr wrap="none">
            <a:spAutoFit/>
          </a:bodyPr>
          <a:lstStyle/>
          <a:p>
            <a:r>
              <a:rPr lang="en-US" dirty="0" smtClean="0"/>
              <a:t>4-</a:t>
            </a:r>
            <a:fld id="{3AA8B93E-CB53-477F-842C-AEDCECA60CC5}" type="slidenum">
              <a:rPr lang="en-US" smtClean="0"/>
              <a:pPr/>
              <a:t>3</a:t>
            </a:fld>
            <a:endParaRPr lang="en-US" dirty="0"/>
          </a:p>
        </p:txBody>
      </p:sp>
      <p:sp>
        <p:nvSpPr>
          <p:cNvPr id="9" name="Rectangle 8"/>
          <p:cNvSpPr/>
          <p:nvPr/>
        </p:nvSpPr>
        <p:spPr>
          <a:xfrm>
            <a:off x="0" y="6324600"/>
            <a:ext cx="2514600" cy="369332"/>
          </a:xfrm>
          <a:prstGeom prst="rect">
            <a:avLst/>
          </a:prstGeom>
        </p:spPr>
        <p:txBody>
          <a:bodyPr wrap="square">
            <a:spAutoFit/>
          </a:bodyPr>
          <a:lstStyle/>
          <a:p>
            <a:r>
              <a:rPr lang="en-US" dirty="0" smtClean="0"/>
              <a:t>Prentice Hall, Inc. </a:t>
            </a:r>
            <a:r>
              <a:rPr lang="en-US" dirty="0" smtClean="0">
                <a:cs typeface="Arial" charset="0"/>
              </a:rPr>
              <a:t>©</a:t>
            </a:r>
            <a:r>
              <a:rPr lang="en-US" dirty="0" smtClean="0"/>
              <a:t>2012</a:t>
            </a:r>
            <a:endParaRPr lang="en-US"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6" name="Rectangle 2"/>
          <p:cNvSpPr txBox="1">
            <a:spLocks noChangeArrowheads="1"/>
          </p:cNvSpPr>
          <p:nvPr/>
        </p:nvSpPr>
        <p:spPr>
          <a:xfrm>
            <a:off x="838200" y="1524000"/>
            <a:ext cx="77724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Categorizing International Industries</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Multi-domestic Industries-</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specific to each country or group of countries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Global Industries-</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operate worldwide with multinational companies making only small adjustments for country-specific circumstances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Regional industries-</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multinational companies primarily coordinate their activities within regions</a:t>
            </a:r>
            <a:endPar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7" name="Rectangle 6"/>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8" name="Rectangle 7"/>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30</a:t>
            </a:fld>
            <a:endParaRPr lang="en-US"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p:spPr>
      </p:pic>
      <p:pic>
        <p:nvPicPr>
          <p:cNvPr id="7" name="Content Placeholder 6"/>
          <p:cNvPicPr>
            <a:picLocks noGrp="1" noChangeAspect="1" noChangeArrowheads="1"/>
          </p:cNvPicPr>
          <p:nvPr>
            <p:ph sz="half" idx="1"/>
          </p:nvPr>
        </p:nvPicPr>
        <p:blipFill>
          <a:blip r:embed="rId4"/>
          <a:srcRect/>
          <a:stretch>
            <a:fillRect/>
          </a:stretch>
        </p:blipFill>
        <p:spPr>
          <a:xfrm>
            <a:off x="0" y="2286000"/>
            <a:ext cx="9144000" cy="2895600"/>
          </a:xfrm>
          <a:noFill/>
        </p:spPr>
      </p:pic>
      <p:sp>
        <p:nvSpPr>
          <p:cNvPr id="6" name="Rectangle 5"/>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8" name="Rectangle 7"/>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31</a:t>
            </a:fld>
            <a:endParaRPr lang="en-US"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0"/>
            <a:ext cx="9144000" cy="838200"/>
          </a:xfrm>
          <a:prstGeom prst="rect">
            <a:avLst/>
          </a:prstGeom>
          <a:noFill/>
        </p:spPr>
      </p:pic>
      <p:sp>
        <p:nvSpPr>
          <p:cNvPr id="8" name="Rectangle 2"/>
          <p:cNvSpPr txBox="1">
            <a:spLocks noChangeArrowheads="1"/>
          </p:cNvSpPr>
          <p:nvPr/>
        </p:nvSpPr>
        <p:spPr>
          <a:xfrm>
            <a:off x="609600" y="2057400"/>
            <a:ext cx="8153400" cy="2209800"/>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3600" b="0" i="0" u="sng"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defTabSz="914400" rtl="0" eaLnBrk="1" fontAlgn="auto" latinLnBrk="0" hangingPunct="1">
              <a:lnSpc>
                <a:spcPct val="90000"/>
              </a:lnSpc>
              <a:spcBef>
                <a:spcPct val="20000"/>
              </a:spcBef>
              <a:spcAft>
                <a:spcPts val="0"/>
              </a:spcAft>
              <a:buClrTx/>
              <a:buSzTx/>
              <a:buFontTx/>
              <a:buNone/>
              <a:tabLst/>
              <a:defRPr/>
            </a:pPr>
            <a:r>
              <a:rPr kumimoji="0" lang="en-US" sz="3600" b="0" i="0" u="sng" strike="noStrike" kern="1200" cap="none" spc="0" normalizeH="0" baseline="0" noProof="0" dirty="0" smtClean="0">
                <a:ln>
                  <a:noFill/>
                </a:ln>
                <a:solidFill>
                  <a:schemeClr val="tx1"/>
                </a:solidFill>
                <a:effectLst/>
                <a:uLnTx/>
                <a:uFillTx/>
                <a:latin typeface="Tahoma" pitchFamily="-112" charset="0"/>
                <a:ea typeface="+mn-ea"/>
                <a:cs typeface="+mn-cs"/>
              </a:rPr>
              <a:t>Strategic group-</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 set of business units or firms that pursue similar strategies with similar resources</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6" name="Rectangle 5"/>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7" name="Rectangle 6"/>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32</a:t>
            </a:fld>
            <a:endParaRPr lang="en-US" dirty="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5"/>
          <p:cNvPicPr>
            <a:picLocks noGrp="1" noChangeAspect="1" noChangeArrowheads="1"/>
          </p:cNvPicPr>
          <p:nvPr>
            <p:ph sz="quarter" idx="4294967295"/>
          </p:nvPr>
        </p:nvPicPr>
        <p:blipFill>
          <a:blip r:embed="rId3"/>
          <a:srcRect/>
          <a:stretch>
            <a:fillRect/>
          </a:stretch>
        </p:blipFill>
        <p:spPr>
          <a:xfrm>
            <a:off x="838200" y="1416050"/>
            <a:ext cx="7010400" cy="4937125"/>
          </a:xfrm>
          <a:prstGeom prst="rect">
            <a:avLst/>
          </a:prstGeom>
          <a:noFill/>
        </p:spPr>
      </p:pic>
      <p:pic>
        <p:nvPicPr>
          <p:cNvPr id="4" name="Picture 6"/>
          <p:cNvPicPr>
            <a:picLocks noChangeAspect="1" noChangeArrowheads="1"/>
          </p:cNvPicPr>
          <p:nvPr/>
        </p:nvPicPr>
        <p:blipFill>
          <a:blip r:embed="rId4"/>
          <a:srcRect/>
          <a:stretch>
            <a:fillRect/>
          </a:stretch>
        </p:blipFill>
        <p:spPr>
          <a:xfrm>
            <a:off x="0" y="685800"/>
            <a:ext cx="9144000" cy="609600"/>
          </a:xfrm>
          <a:prstGeom prst="rect">
            <a:avLst/>
          </a:prstGeom>
          <a:noFill/>
        </p:spPr>
      </p:pic>
      <p:sp>
        <p:nvSpPr>
          <p:cNvPr id="6" name="Rectangle 5"/>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7" name="Rectangle 6"/>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33</a:t>
            </a:fld>
            <a:endParaRPr lang="en-US"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6" name="Rectangle 2"/>
          <p:cNvSpPr txBox="1">
            <a:spLocks noChangeArrowheads="1"/>
          </p:cNvSpPr>
          <p:nvPr/>
        </p:nvSpPr>
        <p:spPr>
          <a:xfrm>
            <a:off x="762000" y="1371600"/>
            <a:ext cx="77724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Strategic Types</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Defenders-</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focus on improving efficiency</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Prospectors-</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focus on product innovation and market opportunities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Analyzers-</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focus on at least two different product market areas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Reactors-</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lack a consistent strategy-structure-culture relationship</a:t>
            </a:r>
          </a:p>
        </p:txBody>
      </p:sp>
      <p:sp>
        <p:nvSpPr>
          <p:cNvPr id="7" name="Rectangle 6"/>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34</a:t>
            </a:fld>
            <a:endParaRPr lang="en-US" dirty="0"/>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6" name="Rectangle 2"/>
          <p:cNvSpPr txBox="1">
            <a:spLocks noChangeArrowheads="1"/>
          </p:cNvSpPr>
          <p:nvPr/>
        </p:nvSpPr>
        <p:spPr>
          <a:xfrm>
            <a:off x="762000" y="1219200"/>
            <a:ext cx="77724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err="1" smtClean="0">
                <a:ln>
                  <a:noFill/>
                </a:ln>
                <a:solidFill>
                  <a:schemeClr val="tx1"/>
                </a:solidFill>
                <a:effectLst/>
                <a:uLnTx/>
                <a:uFillTx/>
                <a:latin typeface="Tahoma" pitchFamily="-112" charset="0"/>
                <a:ea typeface="+mn-ea"/>
                <a:cs typeface="+mn-cs"/>
              </a:rPr>
              <a:t>Hypercompetition</a:t>
            </a: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Creates a condition of disequilibrium and change</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Competitive advantage comes from:</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knowledge of environment</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willingness to take risks</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Cannibalization of own products</a:t>
            </a: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7" name="Rectangle 6"/>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8" name="Rectangle 7"/>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35</a:t>
            </a:fld>
            <a:endParaRPr lang="en-US" dirty="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ChangeAspect="1" noChangeArrowheads="1"/>
          </p:cNvPicPr>
          <p:nvPr/>
        </p:nvPicPr>
        <p:blipFill>
          <a:blip r:embed="rId3"/>
          <a:srcRect/>
          <a:stretch>
            <a:fillRect/>
          </a:stretch>
        </p:blipFill>
        <p:spPr>
          <a:xfrm>
            <a:off x="0" y="685800"/>
            <a:ext cx="9144000" cy="762000"/>
          </a:xfrm>
          <a:prstGeom prst="rect">
            <a:avLst/>
          </a:prstGeom>
          <a:noFill/>
        </p:spPr>
      </p:pic>
      <p:sp>
        <p:nvSpPr>
          <p:cNvPr id="7" name="Rectangle 2"/>
          <p:cNvSpPr txBox="1">
            <a:spLocks noChangeArrowheads="1"/>
          </p:cNvSpPr>
          <p:nvPr/>
        </p:nvSpPr>
        <p:spPr>
          <a:xfrm>
            <a:off x="838200" y="1752600"/>
            <a:ext cx="77724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Key success factors-</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variables that can significantly affect the overall competitive positions of companies within an industry</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Industry matrix-</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summarizes the key success factors within a particular industry</a:t>
            </a:r>
          </a:p>
        </p:txBody>
      </p:sp>
      <p:sp>
        <p:nvSpPr>
          <p:cNvPr id="6" name="Rectangle 5"/>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8" name="Rectangle 7"/>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36</a:t>
            </a:fld>
            <a:endParaRPr lang="en-US" dirty="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6"/>
          <p:cNvPicPr>
            <a:picLocks noChangeAspect="1" noChangeArrowheads="1"/>
          </p:cNvPicPr>
          <p:nvPr/>
        </p:nvPicPr>
        <p:blipFill>
          <a:blip r:embed="rId3"/>
          <a:srcRect/>
          <a:stretch>
            <a:fillRect/>
          </a:stretch>
        </p:blipFill>
        <p:spPr>
          <a:xfrm>
            <a:off x="0" y="685800"/>
            <a:ext cx="9144000" cy="609600"/>
          </a:xfrm>
          <a:prstGeom prst="rect">
            <a:avLst/>
          </a:prstGeom>
          <a:noFill/>
        </p:spPr>
      </p:pic>
      <p:pic>
        <p:nvPicPr>
          <p:cNvPr id="7" name="Content Placeholder 6"/>
          <p:cNvPicPr>
            <a:picLocks noGrp="1" noChangeAspect="1" noChangeArrowheads="1"/>
          </p:cNvPicPr>
          <p:nvPr>
            <p:ph sz="half" idx="1"/>
          </p:nvPr>
        </p:nvPicPr>
        <p:blipFill>
          <a:blip r:embed="rId4"/>
          <a:srcRect/>
          <a:stretch>
            <a:fillRect/>
          </a:stretch>
        </p:blipFill>
        <p:spPr>
          <a:xfrm>
            <a:off x="228600" y="1930400"/>
            <a:ext cx="8686800" cy="3632200"/>
          </a:xfrm>
          <a:noFill/>
        </p:spPr>
      </p:pic>
      <p:sp>
        <p:nvSpPr>
          <p:cNvPr id="8" name="Rectangle 7"/>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9" name="Rectangle 8"/>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37</a:t>
            </a:fld>
            <a:endParaRPr lang="en-US" dirty="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6"/>
          <p:cNvPicPr>
            <a:picLocks noGrp="1" noChangeAspect="1" noChangeArrowheads="1"/>
          </p:cNvPicPr>
          <p:nvPr>
            <p:ph sz="half" idx="4294967295"/>
          </p:nvPr>
        </p:nvPicPr>
        <p:blipFill>
          <a:blip r:embed="rId3"/>
          <a:srcRect/>
          <a:stretch>
            <a:fillRect/>
          </a:stretch>
        </p:blipFill>
        <p:spPr>
          <a:xfrm>
            <a:off x="0" y="685800"/>
            <a:ext cx="9144000" cy="762000"/>
          </a:xfrm>
          <a:prstGeom prst="rect">
            <a:avLst/>
          </a:prstGeom>
          <a:noFill/>
        </p:spPr>
      </p:pic>
      <p:sp>
        <p:nvSpPr>
          <p:cNvPr id="6" name="Rectangle 2"/>
          <p:cNvSpPr txBox="1">
            <a:spLocks noChangeArrowheads="1"/>
          </p:cNvSpPr>
          <p:nvPr/>
        </p:nvSpPr>
        <p:spPr>
          <a:xfrm>
            <a:off x="914400" y="1524000"/>
            <a:ext cx="77724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Using Key Success Factors to Create an Industry Matrix</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Competitive intelligence </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(business intelligence)- a formal program of gathering information on a company’s competitors</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Sources of competitive intelligence:</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Information brokers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Internet</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Industrial espionage</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Investigatory services</a:t>
            </a:r>
          </a:p>
        </p:txBody>
      </p:sp>
      <p:sp>
        <p:nvSpPr>
          <p:cNvPr id="7" name="Rectangle 6"/>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8" name="Rectangle 7"/>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38</a:t>
            </a:fld>
            <a:endParaRPr lang="en-US" dirty="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Grp="1" noChangeAspect="1" noChangeArrowheads="1"/>
          </p:cNvPicPr>
          <p:nvPr>
            <p:ph sz="half" idx="4294967295"/>
          </p:nvPr>
        </p:nvPicPr>
        <p:blipFill>
          <a:blip r:embed="rId3"/>
          <a:srcRect/>
          <a:stretch>
            <a:fillRect/>
          </a:stretch>
        </p:blipFill>
        <p:spPr>
          <a:xfrm>
            <a:off x="0" y="685800"/>
            <a:ext cx="9144000" cy="914400"/>
          </a:xfrm>
          <a:prstGeom prst="rect">
            <a:avLst/>
          </a:prstGeom>
          <a:noFill/>
        </p:spPr>
      </p:pic>
      <p:sp>
        <p:nvSpPr>
          <p:cNvPr id="6" name="Rectangle 2"/>
          <p:cNvSpPr txBox="1">
            <a:spLocks noChangeArrowheads="1"/>
          </p:cNvSpPr>
          <p:nvPr/>
        </p:nvSpPr>
        <p:spPr>
          <a:xfrm>
            <a:off x="685800" y="1752600"/>
            <a:ext cx="7772400" cy="4525963"/>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Monitoring Competitors for Strategic Planning</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Primary activity of competitive intelligence is to monitor competitors</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Competitors</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organizations that offer same, similar, or substitute products or services in the business areas in which a particular company operates</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7" name="Rectangle 6"/>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8" name="Rectangle 7"/>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39</a:t>
            </a:fld>
            <a:endParaRPr lang="en-US"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7" name="Picture 6"/>
          <p:cNvPicPr>
            <a:picLocks noChangeAspect="1" noChangeArrowheads="1"/>
          </p:cNvPicPr>
          <p:nvPr/>
        </p:nvPicPr>
        <p:blipFill>
          <a:blip r:embed="rId3"/>
          <a:srcRect/>
          <a:stretch>
            <a:fillRect/>
          </a:stretch>
        </p:blipFill>
        <p:spPr>
          <a:xfrm>
            <a:off x="0" y="685800"/>
            <a:ext cx="9144000" cy="609600"/>
          </a:xfrm>
          <a:prstGeom prst="rect">
            <a:avLst/>
          </a:prstGeom>
          <a:noFill/>
        </p:spPr>
      </p:pic>
      <p:sp>
        <p:nvSpPr>
          <p:cNvPr id="8" name="Rectangle 2"/>
          <p:cNvSpPr txBox="1">
            <a:spLocks noChangeArrowheads="1"/>
          </p:cNvSpPr>
          <p:nvPr/>
        </p:nvSpPr>
        <p:spPr>
          <a:xfrm>
            <a:off x="914400" y="1981201"/>
            <a:ext cx="7543800" cy="3962399"/>
          </a:xfrm>
          <a:prstGeom prst="rect">
            <a:avLst/>
          </a:prstGeom>
        </p:spPr>
        <p:txBody>
          <a:bodyPr vert="horz" lIns="91440" tIns="45720" rIns="91440" bIns="45720" rtlCol="0">
            <a:noAutofit/>
          </a:bodyPr>
          <a:lstStyle/>
          <a:p>
            <a:pPr marL="609600" indent="-609600" algn="ctr">
              <a:lnSpc>
                <a:spcPct val="90000"/>
              </a:lnSpc>
            </a:pPr>
            <a:r>
              <a:rPr lang="en-US" sz="3200" dirty="0" smtClean="0">
                <a:latin typeface="Tahoma" pitchFamily="-112" charset="0"/>
              </a:rPr>
              <a:t>Identifying External Environmental Variables</a:t>
            </a:r>
          </a:p>
          <a:p>
            <a:pPr marL="609600" indent="-609600" algn="ctr">
              <a:lnSpc>
                <a:spcPct val="90000"/>
              </a:lnSpc>
            </a:pPr>
            <a:endParaRPr lang="en-US" sz="2800" dirty="0" smtClean="0">
              <a:latin typeface="Tahoma" pitchFamily="-112" charset="0"/>
            </a:endParaRPr>
          </a:p>
          <a:p>
            <a:pPr marL="609600" indent="-609600">
              <a:lnSpc>
                <a:spcPct val="90000"/>
              </a:lnSpc>
            </a:pPr>
            <a:r>
              <a:rPr lang="en-US" sz="3200" u="sng" dirty="0" smtClean="0">
                <a:latin typeface="Tahoma" pitchFamily="-112" charset="0"/>
              </a:rPr>
              <a:t>Natural environment</a:t>
            </a:r>
          </a:p>
          <a:p>
            <a:pPr marL="609600" indent="-609600">
              <a:lnSpc>
                <a:spcPct val="90000"/>
              </a:lnSpc>
            </a:pPr>
            <a:endParaRPr lang="en-US" sz="3200" dirty="0" smtClean="0">
              <a:latin typeface="Tahoma" pitchFamily="-112" charset="0"/>
            </a:endParaRPr>
          </a:p>
          <a:p>
            <a:pPr marL="609600" indent="-609600">
              <a:lnSpc>
                <a:spcPct val="90000"/>
              </a:lnSpc>
            </a:pPr>
            <a:r>
              <a:rPr lang="en-US" sz="2800" dirty="0" smtClean="0">
                <a:latin typeface="Tahoma" pitchFamily="-112" charset="0"/>
              </a:rPr>
              <a:t>Physical resources</a:t>
            </a:r>
          </a:p>
          <a:p>
            <a:pPr marL="609600" indent="-609600">
              <a:lnSpc>
                <a:spcPct val="90000"/>
              </a:lnSpc>
            </a:pPr>
            <a:r>
              <a:rPr lang="en-US" sz="2800" dirty="0" smtClean="0">
                <a:latin typeface="Tahoma" pitchFamily="-112" charset="0"/>
              </a:rPr>
              <a:t>Wildlife</a:t>
            </a:r>
          </a:p>
          <a:p>
            <a:pPr marL="609600" indent="-609600">
              <a:lnSpc>
                <a:spcPct val="90000"/>
              </a:lnSpc>
            </a:pPr>
            <a:r>
              <a:rPr lang="en-US" sz="2800" dirty="0" smtClean="0">
                <a:latin typeface="Tahoma" pitchFamily="-112" charset="0"/>
              </a:rPr>
              <a:t>Climate</a:t>
            </a:r>
          </a:p>
        </p:txBody>
      </p:sp>
      <p:sp>
        <p:nvSpPr>
          <p:cNvPr id="6" name="Rectangle 5"/>
          <p:cNvSpPr/>
          <p:nvPr/>
        </p:nvSpPr>
        <p:spPr>
          <a:xfrm>
            <a:off x="0" y="6324600"/>
            <a:ext cx="2514600" cy="369332"/>
          </a:xfrm>
          <a:prstGeom prst="rect">
            <a:avLst/>
          </a:prstGeom>
        </p:spPr>
        <p:txBody>
          <a:bodyPr wrap="square">
            <a:spAutoFit/>
          </a:bodyPr>
          <a:lstStyle/>
          <a:p>
            <a:r>
              <a:rPr lang="en-US" dirty="0" smtClean="0"/>
              <a:t>Prentice Hall, Inc. </a:t>
            </a:r>
            <a:r>
              <a:rPr lang="en-US" dirty="0" smtClean="0">
                <a:cs typeface="Arial" charset="0"/>
              </a:rPr>
              <a:t>©</a:t>
            </a:r>
            <a:r>
              <a:rPr lang="en-US" dirty="0" smtClean="0"/>
              <a:t>2012</a:t>
            </a:r>
            <a:endParaRPr lang="en-US" dirty="0"/>
          </a:p>
        </p:txBody>
      </p:sp>
      <p:sp>
        <p:nvSpPr>
          <p:cNvPr id="9" name="Rectangle 8"/>
          <p:cNvSpPr/>
          <p:nvPr/>
        </p:nvSpPr>
        <p:spPr>
          <a:xfrm>
            <a:off x="8654764" y="6324600"/>
            <a:ext cx="489236" cy="369332"/>
          </a:xfrm>
          <a:prstGeom prst="rect">
            <a:avLst/>
          </a:prstGeom>
        </p:spPr>
        <p:txBody>
          <a:bodyPr wrap="none">
            <a:spAutoFit/>
          </a:bodyPr>
          <a:lstStyle/>
          <a:p>
            <a:r>
              <a:rPr lang="en-US" dirty="0" smtClean="0"/>
              <a:t>4-</a:t>
            </a:r>
            <a:fld id="{3AA8B93E-CB53-477F-842C-AEDCECA60CC5}" type="slidenum">
              <a:rPr lang="en-US" smtClean="0"/>
              <a:pPr/>
              <a:t>4</a:t>
            </a:fld>
            <a:endParaRPr lang="en-US"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Grp="1" noChangeAspect="1" noChangeArrowheads="1"/>
          </p:cNvPicPr>
          <p:nvPr>
            <p:ph sz="half" idx="4294967295"/>
          </p:nvPr>
        </p:nvPicPr>
        <p:blipFill>
          <a:blip r:embed="rId3"/>
          <a:srcRect/>
          <a:stretch>
            <a:fillRect/>
          </a:stretch>
        </p:blipFill>
        <p:spPr>
          <a:xfrm>
            <a:off x="0" y="695325"/>
            <a:ext cx="9144000" cy="685800"/>
          </a:xfrm>
          <a:prstGeom prst="rect">
            <a:avLst/>
          </a:prstGeom>
          <a:noFill/>
        </p:spPr>
      </p:pic>
      <p:sp>
        <p:nvSpPr>
          <p:cNvPr id="6" name="Rectangle 2"/>
          <p:cNvSpPr txBox="1">
            <a:spLocks noChangeArrowheads="1"/>
          </p:cNvSpPr>
          <p:nvPr/>
        </p:nvSpPr>
        <p:spPr>
          <a:xfrm>
            <a:off x="762000" y="1570037"/>
            <a:ext cx="7772400" cy="4525963"/>
          </a:xfrm>
          <a:prstGeom prst="rect">
            <a:avLst/>
          </a:prstGeom>
        </p:spPr>
        <p:txBody>
          <a:bodyPr vert="horz" lIns="91440" tIns="45720" rIns="91440" bIns="45720" rtlCol="0">
            <a:noAutofit/>
          </a:bodyPr>
          <a:lstStyle/>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Forecasting is based on a set of assumptions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Faulty underlying assumptions are the most frequent cause of forecasting errors</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Useful forecasting techniques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Extrapolation</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Brainstorming</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Expert opinion</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Industry Scenario</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7" name="Rectangle 6"/>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8" name="Rectangle 7"/>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40</a:t>
            </a:fld>
            <a:endParaRPr lang="en-US"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10"/>
          <p:cNvPicPr>
            <a:picLocks noGrp="1" noChangeAspect="1" noChangeArrowheads="1"/>
          </p:cNvPicPr>
          <p:nvPr>
            <p:ph sz="quarter" idx="4294967295"/>
          </p:nvPr>
        </p:nvPicPr>
        <p:blipFill>
          <a:blip r:embed="rId3"/>
          <a:srcRect/>
          <a:stretch>
            <a:fillRect/>
          </a:stretch>
        </p:blipFill>
        <p:spPr>
          <a:xfrm>
            <a:off x="304800" y="1752600"/>
            <a:ext cx="8839200" cy="4572000"/>
          </a:xfrm>
          <a:prstGeom prst="rect">
            <a:avLst/>
          </a:prstGeom>
          <a:noFill/>
        </p:spPr>
      </p:pic>
      <p:pic>
        <p:nvPicPr>
          <p:cNvPr id="4" name="Picture 7"/>
          <p:cNvPicPr>
            <a:picLocks noGrp="1" noChangeAspect="1" noChangeArrowheads="1"/>
          </p:cNvPicPr>
          <p:nvPr>
            <p:ph sz="quarter" idx="4294967295"/>
          </p:nvPr>
        </p:nvPicPr>
        <p:blipFill>
          <a:blip r:embed="rId4"/>
          <a:srcRect/>
          <a:stretch>
            <a:fillRect/>
          </a:stretch>
        </p:blipFill>
        <p:spPr>
          <a:xfrm>
            <a:off x="0" y="685800"/>
            <a:ext cx="9144000" cy="685800"/>
          </a:xfrm>
          <a:prstGeom prst="rect">
            <a:avLst/>
          </a:prstGeom>
          <a:noFill/>
        </p:spPr>
      </p:pic>
      <p:sp>
        <p:nvSpPr>
          <p:cNvPr id="6" name="Rectangle 5"/>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7" name="Rectangle 6"/>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41</a:t>
            </a:fld>
            <a:endParaRPr lang="en-US" dirty="0"/>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7"/>
          <p:cNvPicPr>
            <a:picLocks noGrp="1" noChangeAspect="1" noChangeArrowheads="1"/>
          </p:cNvPicPr>
          <p:nvPr>
            <p:ph sz="half" idx="4294967295"/>
          </p:nvPr>
        </p:nvPicPr>
        <p:blipFill>
          <a:blip r:embed="rId3"/>
          <a:srcRect/>
          <a:stretch>
            <a:fillRect/>
          </a:stretch>
        </p:blipFill>
        <p:spPr>
          <a:xfrm>
            <a:off x="76200" y="685801"/>
            <a:ext cx="4038600" cy="838200"/>
          </a:xfrm>
          <a:prstGeom prst="rect">
            <a:avLst/>
          </a:prstGeom>
          <a:noFill/>
        </p:spPr>
      </p:pic>
      <p:pic>
        <p:nvPicPr>
          <p:cNvPr id="7" name="Content Placeholder 7" descr="four-corners-porter.jpg"/>
          <p:cNvPicPr>
            <a:picLocks noGrp="1" noChangeAspect="1"/>
          </p:cNvPicPr>
          <p:nvPr>
            <p:ph idx="1"/>
          </p:nvPr>
        </p:nvPicPr>
        <p:blipFill>
          <a:blip r:embed="rId4"/>
          <a:stretch>
            <a:fillRect/>
          </a:stretch>
        </p:blipFill>
        <p:spPr>
          <a:xfrm>
            <a:off x="2048858" y="1600200"/>
            <a:ext cx="5046284" cy="4525963"/>
          </a:xfrm>
        </p:spPr>
      </p:pic>
      <p:sp>
        <p:nvSpPr>
          <p:cNvPr id="8" name="Rectangle 7"/>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9" name="Rectangle 8"/>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42</a:t>
            </a:fld>
            <a:endParaRPr lang="en-US"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7"/>
          <p:cNvPicPr>
            <a:picLocks noGrp="1" noChangeAspect="1" noChangeArrowheads="1"/>
          </p:cNvPicPr>
          <p:nvPr>
            <p:ph sz="half" idx="4294967295"/>
          </p:nvPr>
        </p:nvPicPr>
        <p:blipFill>
          <a:blip r:embed="rId3"/>
          <a:srcRect/>
          <a:stretch>
            <a:fillRect/>
          </a:stretch>
        </p:blipFill>
        <p:spPr>
          <a:xfrm>
            <a:off x="76200" y="685801"/>
            <a:ext cx="4038600" cy="838200"/>
          </a:xfrm>
          <a:prstGeom prst="rect">
            <a:avLst/>
          </a:prstGeom>
          <a:noFill/>
        </p:spPr>
      </p:pic>
      <p:pic>
        <p:nvPicPr>
          <p:cNvPr id="4" name="Picture 10"/>
          <p:cNvPicPr>
            <a:picLocks noGrp="1" noChangeAspect="1" noChangeArrowheads="1"/>
          </p:cNvPicPr>
          <p:nvPr>
            <p:ph sz="half" idx="1"/>
          </p:nvPr>
        </p:nvPicPr>
        <p:blipFill>
          <a:blip r:embed="rId4"/>
          <a:srcRect/>
          <a:stretch>
            <a:fillRect/>
          </a:stretch>
        </p:blipFill>
        <p:spPr>
          <a:xfrm>
            <a:off x="990600" y="1676400"/>
            <a:ext cx="7848600" cy="4648200"/>
          </a:xfrm>
          <a:noFill/>
        </p:spPr>
      </p:pic>
      <p:sp>
        <p:nvSpPr>
          <p:cNvPr id="6" name="Rectangle 5"/>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7" name="Rectangle 6"/>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43</a:t>
            </a:fld>
            <a:endParaRPr lang="en-US" dirty="0"/>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4" name="Content Placeholder 6"/>
          <p:cNvSpPr>
            <a:spLocks noGrp="1"/>
          </p:cNvSpPr>
          <p:nvPr>
            <p:ph sz="half" idx="1"/>
          </p:nvPr>
        </p:nvSpPr>
        <p:spPr>
          <a:xfrm>
            <a:off x="457200" y="1600200"/>
            <a:ext cx="8153400" cy="4525963"/>
          </a:xfrm>
        </p:spPr>
        <p:txBody>
          <a:bodyPr>
            <a:normAutofit fontScale="92500" lnSpcReduction="10000"/>
          </a:bodyPr>
          <a:lstStyle/>
          <a:p>
            <a:pPr>
              <a:buNone/>
            </a:pPr>
            <a:r>
              <a:rPr lang="en-US" b="1" dirty="0" smtClean="0"/>
              <a:t>What Drives the Competitor? (Motivation)</a:t>
            </a:r>
            <a:endParaRPr lang="en-US" dirty="0" smtClean="0"/>
          </a:p>
          <a:p>
            <a:pPr lvl="0"/>
            <a:r>
              <a:rPr lang="en-US" dirty="0" smtClean="0"/>
              <a:t>What are their goals?</a:t>
            </a:r>
          </a:p>
          <a:p>
            <a:pPr lvl="0"/>
            <a:r>
              <a:rPr lang="en-US" dirty="0" smtClean="0"/>
              <a:t>What is their culture like?</a:t>
            </a:r>
          </a:p>
          <a:p>
            <a:pPr lvl="0"/>
            <a:r>
              <a:rPr lang="en-US" dirty="0" smtClean="0"/>
              <a:t>What organizational structures do they have in place?</a:t>
            </a:r>
          </a:p>
          <a:p>
            <a:pPr lvl="0"/>
            <a:r>
              <a:rPr lang="en-US" dirty="0" smtClean="0"/>
              <a:t>What are the backgrounds of the leadership team?</a:t>
            </a:r>
          </a:p>
          <a:p>
            <a:pPr lvl="0"/>
            <a:r>
              <a:rPr lang="en-US" dirty="0" smtClean="0"/>
              <a:t>What is their business philosophy?</a:t>
            </a:r>
          </a:p>
          <a:p>
            <a:r>
              <a:rPr lang="en-US" dirty="0" smtClean="0"/>
              <a:t>What are their external constraints?</a:t>
            </a:r>
            <a:endParaRPr lang="en-US" dirty="0"/>
          </a:p>
        </p:txBody>
      </p:sp>
      <p:sp>
        <p:nvSpPr>
          <p:cNvPr id="7" name="Content Placeholder 8"/>
          <p:cNvSpPr>
            <a:spLocks noGrp="1"/>
          </p:cNvSpPr>
          <p:nvPr>
            <p:ph type="title"/>
          </p:nvPr>
        </p:nvSpPr>
        <p:spPr>
          <a:xfrm>
            <a:off x="457200" y="457200"/>
            <a:ext cx="8229600" cy="960438"/>
          </a:xfrm>
        </p:spPr>
        <p:txBody>
          <a:bodyPr/>
          <a:lstStyle/>
          <a:p>
            <a:pPr>
              <a:buNone/>
            </a:pPr>
            <a:r>
              <a:rPr lang="en-US" b="1" dirty="0" smtClean="0">
                <a:solidFill>
                  <a:srgbClr val="0070C0"/>
                </a:solidFill>
              </a:rPr>
              <a:t>Porter’s Four Corners Analysis</a:t>
            </a:r>
            <a:endParaRPr lang="en-US" b="1" dirty="0">
              <a:solidFill>
                <a:srgbClr val="0070C0"/>
              </a:solidFill>
            </a:endParaRPr>
          </a:p>
        </p:txBody>
      </p:sp>
      <p:sp>
        <p:nvSpPr>
          <p:cNvPr id="8" name="Rectangle 7"/>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9" name="Rectangle 8"/>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44</a:t>
            </a:fld>
            <a:endParaRPr lang="en-US" dirty="0"/>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4" name="Content Placeholder 6"/>
          <p:cNvSpPr>
            <a:spLocks noGrp="1"/>
          </p:cNvSpPr>
          <p:nvPr>
            <p:ph sz="half" idx="1"/>
          </p:nvPr>
        </p:nvSpPr>
        <p:spPr>
          <a:xfrm>
            <a:off x="457200" y="1600201"/>
            <a:ext cx="8153400" cy="4267200"/>
          </a:xfrm>
        </p:spPr>
        <p:txBody>
          <a:bodyPr/>
          <a:lstStyle/>
          <a:p>
            <a:pPr marL="0" indent="6350">
              <a:buNone/>
            </a:pPr>
            <a:r>
              <a:rPr lang="en-US" b="1" dirty="0" smtClean="0"/>
              <a:t>What are the current plans and actions of your competitor? (Actions)</a:t>
            </a:r>
            <a:endParaRPr lang="en-US" dirty="0" smtClean="0"/>
          </a:p>
          <a:p>
            <a:pPr lvl="0"/>
            <a:r>
              <a:rPr lang="en-US" dirty="0" smtClean="0"/>
              <a:t>How does your competitor create business value today?</a:t>
            </a:r>
          </a:p>
          <a:p>
            <a:pPr lvl="0"/>
            <a:r>
              <a:rPr lang="en-US" dirty="0" smtClean="0"/>
              <a:t>Where is your competitor investing today?</a:t>
            </a:r>
          </a:p>
          <a:p>
            <a:pPr lvl="0"/>
            <a:r>
              <a:rPr lang="en-US" dirty="0" smtClean="0"/>
              <a:t>What relationships does your competitor have?</a:t>
            </a:r>
          </a:p>
          <a:p>
            <a:endParaRPr lang="en-US" dirty="0"/>
          </a:p>
        </p:txBody>
      </p:sp>
      <p:sp>
        <p:nvSpPr>
          <p:cNvPr id="7" name="Content Placeholder 8"/>
          <p:cNvSpPr>
            <a:spLocks noGrp="1"/>
          </p:cNvSpPr>
          <p:nvPr>
            <p:ph type="title"/>
          </p:nvPr>
        </p:nvSpPr>
        <p:spPr>
          <a:xfrm>
            <a:off x="457200" y="609600"/>
            <a:ext cx="8229600" cy="808038"/>
          </a:xfrm>
        </p:spPr>
        <p:txBody>
          <a:bodyPr/>
          <a:lstStyle/>
          <a:p>
            <a:pPr>
              <a:buNone/>
            </a:pPr>
            <a:r>
              <a:rPr lang="en-US" b="1" dirty="0" smtClean="0">
                <a:solidFill>
                  <a:srgbClr val="0070C0"/>
                </a:solidFill>
              </a:rPr>
              <a:t>Porter’s Four Corners Analysis</a:t>
            </a:r>
            <a:endParaRPr lang="en-US" b="1" dirty="0">
              <a:solidFill>
                <a:srgbClr val="0070C0"/>
              </a:solidFill>
            </a:endParaRPr>
          </a:p>
        </p:txBody>
      </p:sp>
      <p:sp>
        <p:nvSpPr>
          <p:cNvPr id="8" name="Rectangle 7"/>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9" name="Rectangle 8"/>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45</a:t>
            </a:fld>
            <a:endParaRPr lang="en-US" dirty="0"/>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4" name="Content Placeholder 6"/>
          <p:cNvSpPr>
            <a:spLocks noGrp="1"/>
          </p:cNvSpPr>
          <p:nvPr>
            <p:ph sz="half" idx="1"/>
          </p:nvPr>
        </p:nvSpPr>
        <p:spPr>
          <a:xfrm>
            <a:off x="457200" y="1676400"/>
            <a:ext cx="8229600" cy="4495800"/>
          </a:xfrm>
        </p:spPr>
        <p:txBody>
          <a:bodyPr>
            <a:normAutofit fontScale="92500" lnSpcReduction="20000"/>
          </a:bodyPr>
          <a:lstStyle/>
          <a:p>
            <a:pPr marL="0" indent="6350">
              <a:buNone/>
            </a:pPr>
            <a:r>
              <a:rPr lang="en-US" b="1" dirty="0" smtClean="0"/>
              <a:t>What are the assumptions of your competitor? (Assumptions)</a:t>
            </a:r>
            <a:endParaRPr lang="en-US" dirty="0" smtClean="0"/>
          </a:p>
          <a:p>
            <a:pPr lvl="0"/>
            <a:r>
              <a:rPr lang="en-US" dirty="0" smtClean="0"/>
              <a:t>What do they believe are their strengths and weaknesses?</a:t>
            </a:r>
          </a:p>
          <a:p>
            <a:pPr lvl="0"/>
            <a:r>
              <a:rPr lang="en-US" dirty="0" smtClean="0"/>
              <a:t>How do they see their culture?</a:t>
            </a:r>
          </a:p>
          <a:p>
            <a:pPr lvl="0"/>
            <a:r>
              <a:rPr lang="en-US" dirty="0" smtClean="0"/>
              <a:t>What do they value?</a:t>
            </a:r>
          </a:p>
          <a:p>
            <a:pPr lvl="0"/>
            <a:r>
              <a:rPr lang="en-US" dirty="0" smtClean="0"/>
              <a:t>How do they look at competitor forces within the industry?</a:t>
            </a:r>
          </a:p>
          <a:p>
            <a:pPr lvl="0"/>
            <a:r>
              <a:rPr lang="en-US" dirty="0" smtClean="0"/>
              <a:t>What do they believe their competitors are going to do?</a:t>
            </a:r>
          </a:p>
          <a:p>
            <a:endParaRPr lang="en-US" dirty="0"/>
          </a:p>
        </p:txBody>
      </p:sp>
      <p:sp>
        <p:nvSpPr>
          <p:cNvPr id="8" name="Content Placeholder 8"/>
          <p:cNvSpPr>
            <a:spLocks noGrp="1"/>
          </p:cNvSpPr>
          <p:nvPr>
            <p:ph type="title"/>
          </p:nvPr>
        </p:nvSpPr>
        <p:spPr>
          <a:xfrm>
            <a:off x="457200" y="533400"/>
            <a:ext cx="8229600" cy="884238"/>
          </a:xfrm>
        </p:spPr>
        <p:txBody>
          <a:bodyPr/>
          <a:lstStyle/>
          <a:p>
            <a:pPr>
              <a:buNone/>
            </a:pPr>
            <a:r>
              <a:rPr lang="en-US" b="1" dirty="0" smtClean="0">
                <a:solidFill>
                  <a:srgbClr val="0070C0"/>
                </a:solidFill>
              </a:rPr>
              <a:t>Porter’s Four Corners Analysis</a:t>
            </a:r>
            <a:endParaRPr lang="en-US" b="1" dirty="0">
              <a:solidFill>
                <a:srgbClr val="0070C0"/>
              </a:solidFill>
            </a:endParaRPr>
          </a:p>
        </p:txBody>
      </p:sp>
      <p:sp>
        <p:nvSpPr>
          <p:cNvPr id="9" name="Rectangle 8"/>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10" name="Rectangle 9"/>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46</a:t>
            </a:fld>
            <a:endParaRPr lang="en-US" dirty="0"/>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7" name="Content Placeholder 6"/>
          <p:cNvSpPr>
            <a:spLocks noGrp="1"/>
          </p:cNvSpPr>
          <p:nvPr>
            <p:ph sz="half" idx="1"/>
          </p:nvPr>
        </p:nvSpPr>
        <p:spPr>
          <a:xfrm>
            <a:off x="457200" y="1523999"/>
            <a:ext cx="8229600" cy="4495801"/>
          </a:xfrm>
        </p:spPr>
        <p:txBody>
          <a:bodyPr>
            <a:normAutofit fontScale="92500"/>
          </a:bodyPr>
          <a:lstStyle/>
          <a:p>
            <a:pPr marL="0" indent="6350">
              <a:buNone/>
            </a:pPr>
            <a:r>
              <a:rPr lang="en-US" b="1" dirty="0" smtClean="0"/>
              <a:t>What is your competitor capable of? (Capabilities)</a:t>
            </a:r>
            <a:endParaRPr lang="en-US" dirty="0" smtClean="0"/>
          </a:p>
          <a:p>
            <a:pPr lvl="0"/>
            <a:r>
              <a:rPr lang="en-US" dirty="0" smtClean="0"/>
              <a:t>What is their ability to create competitive products and services?</a:t>
            </a:r>
          </a:p>
          <a:p>
            <a:pPr lvl="0"/>
            <a:r>
              <a:rPr lang="en-US" dirty="0" smtClean="0"/>
              <a:t>How strong are their distribution channels?</a:t>
            </a:r>
          </a:p>
          <a:p>
            <a:pPr lvl="0"/>
            <a:r>
              <a:rPr lang="en-US" dirty="0" smtClean="0"/>
              <a:t>What are their marketing skills?</a:t>
            </a:r>
          </a:p>
          <a:p>
            <a:pPr lvl="0"/>
            <a:r>
              <a:rPr lang="en-US" dirty="0" smtClean="0"/>
              <a:t>What patents and copyrights do they have?</a:t>
            </a:r>
          </a:p>
          <a:p>
            <a:pPr lvl="0"/>
            <a:r>
              <a:rPr lang="en-US" dirty="0" smtClean="0"/>
              <a:t>What is their financial strength?</a:t>
            </a:r>
          </a:p>
          <a:p>
            <a:pPr lvl="0"/>
            <a:r>
              <a:rPr lang="en-US" dirty="0" smtClean="0"/>
              <a:t>How good is their leadership?</a:t>
            </a:r>
          </a:p>
          <a:p>
            <a:endParaRPr lang="en-US" dirty="0"/>
          </a:p>
        </p:txBody>
      </p:sp>
      <p:sp>
        <p:nvSpPr>
          <p:cNvPr id="8" name="Content Placeholder 8"/>
          <p:cNvSpPr>
            <a:spLocks noGrp="1"/>
          </p:cNvSpPr>
          <p:nvPr>
            <p:ph type="title"/>
          </p:nvPr>
        </p:nvSpPr>
        <p:spPr>
          <a:xfrm>
            <a:off x="457200" y="609600"/>
            <a:ext cx="8229600" cy="808038"/>
          </a:xfrm>
        </p:spPr>
        <p:txBody>
          <a:bodyPr/>
          <a:lstStyle/>
          <a:p>
            <a:pPr>
              <a:buNone/>
            </a:pPr>
            <a:r>
              <a:rPr lang="en-US" b="1" dirty="0" smtClean="0">
                <a:solidFill>
                  <a:srgbClr val="0070C0"/>
                </a:solidFill>
              </a:rPr>
              <a:t>Porter’s Four Corners Analysis</a:t>
            </a:r>
            <a:endParaRPr lang="en-US" b="1" dirty="0">
              <a:solidFill>
                <a:srgbClr val="0070C0"/>
              </a:solidFill>
            </a:endParaRPr>
          </a:p>
        </p:txBody>
      </p:sp>
      <p:sp>
        <p:nvSpPr>
          <p:cNvPr id="9" name="Rectangle 8"/>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10" name="Rectangle 9"/>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47</a:t>
            </a:fld>
            <a:endParaRPr lang="en-US" dirty="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5"/>
          <p:cNvPicPr>
            <a:picLocks noGrp="1" noChangeAspect="1" noChangeArrowheads="1"/>
          </p:cNvPicPr>
          <p:nvPr>
            <p:ph/>
          </p:nvPr>
        </p:nvPicPr>
        <p:blipFill>
          <a:blip r:embed="rId3"/>
          <a:srcRect/>
          <a:stretch>
            <a:fillRect/>
          </a:stretch>
        </p:blipFill>
        <p:spPr>
          <a:xfrm>
            <a:off x="0" y="682625"/>
            <a:ext cx="9144000" cy="793750"/>
          </a:xfrm>
          <a:noFill/>
        </p:spPr>
      </p:pic>
      <p:sp>
        <p:nvSpPr>
          <p:cNvPr id="4" name="Text Box 3"/>
          <p:cNvSpPr txBox="1">
            <a:spLocks noChangeArrowheads="1"/>
          </p:cNvSpPr>
          <p:nvPr/>
        </p:nvSpPr>
        <p:spPr bwMode="auto">
          <a:xfrm>
            <a:off x="609600" y="1752600"/>
            <a:ext cx="8426217" cy="4154984"/>
          </a:xfrm>
          <a:prstGeom prst="rect">
            <a:avLst/>
          </a:prstGeom>
          <a:noFill/>
          <a:ln w="9525">
            <a:noFill/>
            <a:miter lim="800000"/>
            <a:headEnd/>
            <a:tailEnd/>
          </a:ln>
        </p:spPr>
        <p:txBody>
          <a:bodyPr wrap="none">
            <a:spAutoFit/>
          </a:bodyPr>
          <a:lstStyle/>
          <a:p>
            <a:pPr marL="342900" indent="-342900">
              <a:buFontTx/>
              <a:buAutoNum type="arabicPeriod"/>
            </a:pPr>
            <a:r>
              <a:rPr lang="en-US" sz="2400" dirty="0">
                <a:latin typeface="Tahoma" pitchFamily="-112" charset="0"/>
              </a:rPr>
              <a:t>Discuss how a development in a corporation’s natural and</a:t>
            </a:r>
          </a:p>
          <a:p>
            <a:pPr marL="342900" indent="-342900"/>
            <a:r>
              <a:rPr lang="en-US" sz="2400" dirty="0">
                <a:latin typeface="Tahoma" pitchFamily="-112" charset="0"/>
              </a:rPr>
              <a:t>	societal environments can affect the corporation through</a:t>
            </a:r>
          </a:p>
          <a:p>
            <a:pPr marL="342900" indent="-342900"/>
            <a:r>
              <a:rPr lang="en-US" sz="2400" dirty="0">
                <a:latin typeface="Tahoma" pitchFamily="-112" charset="0"/>
              </a:rPr>
              <a:t>	its task environment</a:t>
            </a:r>
          </a:p>
          <a:p>
            <a:pPr marL="342900" indent="-342900">
              <a:buFontTx/>
              <a:buAutoNum type="arabicPeriod" startAt="2"/>
            </a:pPr>
            <a:r>
              <a:rPr lang="en-US" sz="2400" dirty="0">
                <a:latin typeface="Tahoma" pitchFamily="-112" charset="0"/>
              </a:rPr>
              <a:t>According to Porter, what determines the level of </a:t>
            </a:r>
          </a:p>
          <a:p>
            <a:pPr marL="342900" indent="-342900"/>
            <a:r>
              <a:rPr lang="en-US" sz="2400" dirty="0">
                <a:latin typeface="Tahoma" pitchFamily="-112" charset="0"/>
              </a:rPr>
              <a:t>	competitive intensity in an industry?</a:t>
            </a:r>
          </a:p>
          <a:p>
            <a:pPr marL="342900" indent="-342900">
              <a:buFontTx/>
              <a:buAutoNum type="arabicPeriod" startAt="3"/>
            </a:pPr>
            <a:r>
              <a:rPr lang="en-US" sz="2400" dirty="0">
                <a:latin typeface="Tahoma" pitchFamily="-112" charset="0"/>
              </a:rPr>
              <a:t>According to Porter’s discussion of industry analysis, is</a:t>
            </a:r>
          </a:p>
          <a:p>
            <a:pPr marL="342900" indent="-342900"/>
            <a:r>
              <a:rPr lang="en-US" sz="2400" dirty="0">
                <a:latin typeface="Tahoma" pitchFamily="-112" charset="0"/>
              </a:rPr>
              <a:t>	Pepsi Cola a substitute of Coca Cola?</a:t>
            </a:r>
          </a:p>
          <a:p>
            <a:pPr marL="342900" indent="-342900">
              <a:buFontTx/>
              <a:buAutoNum type="arabicPeriod" startAt="4"/>
            </a:pPr>
            <a:r>
              <a:rPr lang="en-US" sz="2400" dirty="0">
                <a:latin typeface="Tahoma" pitchFamily="-112" charset="0"/>
              </a:rPr>
              <a:t>How can a decision maker identify strategic factors in a</a:t>
            </a:r>
          </a:p>
          <a:p>
            <a:pPr marL="342900" indent="-342900"/>
            <a:r>
              <a:rPr lang="en-US" sz="2400" dirty="0">
                <a:latin typeface="Tahoma" pitchFamily="-112" charset="0"/>
              </a:rPr>
              <a:t>	corporation’s external international environment?</a:t>
            </a:r>
          </a:p>
          <a:p>
            <a:pPr marL="342900" indent="-342900">
              <a:buFontTx/>
              <a:buAutoNum type="arabicPeriod" startAt="5"/>
            </a:pPr>
            <a:r>
              <a:rPr lang="en-US" sz="2400" dirty="0">
                <a:latin typeface="Tahoma" pitchFamily="-112" charset="0"/>
              </a:rPr>
              <a:t>Compare and contrast trend extrapolation with the writing</a:t>
            </a:r>
          </a:p>
          <a:p>
            <a:pPr marL="342900" indent="-342900"/>
            <a:r>
              <a:rPr lang="en-US" sz="2400" dirty="0">
                <a:latin typeface="Tahoma" pitchFamily="-112" charset="0"/>
              </a:rPr>
              <a:t>	of scenarios as forecasting techniques</a:t>
            </a:r>
          </a:p>
        </p:txBody>
      </p:sp>
      <p:sp>
        <p:nvSpPr>
          <p:cNvPr id="6" name="Rectangle 5"/>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7" name="Rectangle 6"/>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48</a:t>
            </a:fld>
            <a:endParaRPr lang="en-US" dirty="0"/>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2"/>
          <p:cNvSpPr>
            <a:spLocks noGrp="1" noChangeArrowheads="1"/>
          </p:cNvSpPr>
          <p:nvPr>
            <p:ph type="title"/>
          </p:nvPr>
        </p:nvSpPr>
        <p:spPr>
          <a:xfrm>
            <a:off x="457200" y="609600"/>
            <a:ext cx="8229600" cy="1143000"/>
          </a:xfrm>
        </p:spPr>
        <p:txBody>
          <a:bodyPr/>
          <a:lstStyle/>
          <a:p>
            <a:pPr eaLnBrk="1" hangingPunct="1"/>
            <a:r>
              <a:rPr lang="en-US" sz="2800" smtClean="0"/>
              <a:t>PowerPoint created by:</a:t>
            </a:r>
          </a:p>
        </p:txBody>
      </p:sp>
      <p:sp>
        <p:nvSpPr>
          <p:cNvPr id="6" name="Rectangle 3"/>
          <p:cNvSpPr txBox="1">
            <a:spLocks noChangeArrowheads="1"/>
          </p:cNvSpPr>
          <p:nvPr/>
        </p:nvSpPr>
        <p:spPr>
          <a:xfrm>
            <a:off x="1066800" y="1600200"/>
            <a:ext cx="7315200" cy="4459288"/>
          </a:xfrm>
          <a:prstGeom prst="rect">
            <a:avLst/>
          </a:prstGeom>
        </p:spPr>
        <p:txBody>
          <a:bodyPr/>
          <a:lstStyle/>
          <a:p>
            <a:pPr marL="342900" marR="0" lvl="0" indent="-342900" algn="ctr" defTabSz="914400" rtl="0" eaLnBrk="1" fontAlgn="auto" latinLnBrk="0" hangingPunct="1">
              <a:lnSpc>
                <a:spcPct val="80000"/>
              </a:lnSpc>
              <a:spcBef>
                <a:spcPct val="2000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Ronald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Heimler</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sz="2000" b="1" i="0" u="none" strike="noStrike" kern="1200" cap="none" spc="0" normalizeH="0" baseline="0" noProof="0" dirty="0" smtClean="0">
              <a:ln>
                <a:noFill/>
              </a:ln>
              <a:solidFill>
                <a:srgbClr val="663300"/>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Dowling College- MBA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Georgetown University- BS Business Administration</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Adjunct Professor- LIM College, NY</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Adjunct Professor- Long Island University, NY</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Lecturer- California State Polytechnic University, Pomona, CA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President- Walter </a:t>
            </a:r>
            <a:r>
              <a:rPr kumimoji="0" lang="en-US" sz="2800" b="1" i="0" u="none" strike="noStrike" kern="1200" cap="none" spc="0" normalizeH="0" baseline="0" noProof="0" dirty="0" err="1" smtClean="0">
                <a:ln>
                  <a:noFill/>
                </a:ln>
                <a:solidFill>
                  <a:schemeClr val="tx1"/>
                </a:solidFill>
                <a:effectLst/>
                <a:uLnTx/>
                <a:uFillTx/>
                <a:latin typeface="+mn-lt"/>
                <a:ea typeface="+mn-ea"/>
                <a:cs typeface="+mn-cs"/>
              </a:rPr>
              <a:t>Heimler</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 Inc.</a:t>
            </a: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
        <p:nvSpPr>
          <p:cNvPr id="9" name="Rectangle 8"/>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49</a:t>
            </a:fld>
            <a:endParaRPr 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7" name="Picture 6"/>
          <p:cNvPicPr>
            <a:picLocks noChangeAspect="1" noChangeArrowheads="1"/>
          </p:cNvPicPr>
          <p:nvPr/>
        </p:nvPicPr>
        <p:blipFill>
          <a:blip r:embed="rId3"/>
          <a:srcRect/>
          <a:stretch>
            <a:fillRect/>
          </a:stretch>
        </p:blipFill>
        <p:spPr>
          <a:xfrm>
            <a:off x="0" y="685800"/>
            <a:ext cx="9144000" cy="762000"/>
          </a:xfrm>
          <a:prstGeom prst="rect">
            <a:avLst/>
          </a:prstGeom>
          <a:noFill/>
        </p:spPr>
      </p:pic>
      <p:sp>
        <p:nvSpPr>
          <p:cNvPr id="6" name="Rectangle 2"/>
          <p:cNvSpPr txBox="1">
            <a:spLocks noChangeArrowheads="1"/>
          </p:cNvSpPr>
          <p:nvPr/>
        </p:nvSpPr>
        <p:spPr>
          <a:xfrm>
            <a:off x="838200" y="1524000"/>
            <a:ext cx="7772400" cy="4724400"/>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Identifying External Environmental Variables</a:t>
            </a:r>
          </a:p>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Societal environment-</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social systems that influence long-term decisions</a:t>
            </a: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Economic forces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Technological forces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Political-legal forces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err="1" smtClean="0">
                <a:ln>
                  <a:noFill/>
                </a:ln>
                <a:solidFill>
                  <a:schemeClr val="tx1"/>
                </a:solidFill>
                <a:effectLst/>
                <a:uLnTx/>
                <a:uFillTx/>
                <a:latin typeface="Tahoma" pitchFamily="-112" charset="0"/>
                <a:ea typeface="+mn-ea"/>
                <a:cs typeface="+mn-cs"/>
              </a:rPr>
              <a:t>Sociocultural</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forces</a:t>
            </a:r>
          </a:p>
          <a:p>
            <a:pPr marL="609600" marR="0" lvl="0" indent="-6096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8" name="Rectangle 7"/>
          <p:cNvSpPr/>
          <p:nvPr/>
        </p:nvSpPr>
        <p:spPr>
          <a:xfrm>
            <a:off x="0" y="6324600"/>
            <a:ext cx="2514600" cy="369332"/>
          </a:xfrm>
          <a:prstGeom prst="rect">
            <a:avLst/>
          </a:prstGeom>
        </p:spPr>
        <p:txBody>
          <a:bodyPr wrap="square">
            <a:spAutoFit/>
          </a:bodyPr>
          <a:lstStyle/>
          <a:p>
            <a:r>
              <a:rPr lang="en-US" dirty="0" smtClean="0"/>
              <a:t>Prentice Hall, Inc. </a:t>
            </a:r>
            <a:r>
              <a:rPr lang="en-US" dirty="0" smtClean="0">
                <a:cs typeface="Arial" charset="0"/>
              </a:rPr>
              <a:t>©</a:t>
            </a:r>
            <a:r>
              <a:rPr lang="en-US" dirty="0" smtClean="0"/>
              <a:t>2012</a:t>
            </a:r>
            <a:endParaRPr lang="en-US" dirty="0"/>
          </a:p>
        </p:txBody>
      </p:sp>
      <p:sp>
        <p:nvSpPr>
          <p:cNvPr id="9" name="Rectangle 8"/>
          <p:cNvSpPr/>
          <p:nvPr/>
        </p:nvSpPr>
        <p:spPr>
          <a:xfrm>
            <a:off x="8654764" y="6324600"/>
            <a:ext cx="489236" cy="369332"/>
          </a:xfrm>
          <a:prstGeom prst="rect">
            <a:avLst/>
          </a:prstGeom>
        </p:spPr>
        <p:txBody>
          <a:bodyPr wrap="none">
            <a:spAutoFit/>
          </a:bodyPr>
          <a:lstStyle/>
          <a:p>
            <a:r>
              <a:rPr lang="en-US" dirty="0" smtClean="0"/>
              <a:t>4-</a:t>
            </a:r>
            <a:fld id="{3AA8B93E-CB53-477F-842C-AEDCECA60CC5}" type="slidenum">
              <a:rPr lang="en-US" smtClean="0"/>
              <a:pPr/>
              <a:t>5</a:t>
            </a:fld>
            <a:endParaRPr lang="en-US" dirty="0"/>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4" name="Rectangle 3"/>
          <p:cNvSpPr txBox="1">
            <a:spLocks noChangeArrowheads="1"/>
          </p:cNvSpPr>
          <p:nvPr/>
        </p:nvSpPr>
        <p:spPr>
          <a:xfrm>
            <a:off x="990600" y="3581400"/>
            <a:ext cx="7772400" cy="2819400"/>
          </a:xfrm>
          <a:prstGeom prst="rect">
            <a:avLst/>
          </a:prstGeom>
          <a:noFill/>
        </p:spPr>
        <p:txBody>
          <a:bodyPr vert="horz" lIns="91440" tIns="45720" rIns="91440" bIns="45720" rtlCol="0">
            <a:normAutofit/>
          </a:bodyPr>
          <a:lstStyle/>
          <a:p>
            <a:pPr marL="342900" marR="0" lvl="0" indent="-342900" algn="ctr" defTabSz="914400" rtl="0" eaLnBrk="1" fontAlgn="auto" latinLnBrk="0" hangingPunct="1">
              <a:lnSpc>
                <a:spcPct val="80000"/>
              </a:lnSpc>
              <a:spcBef>
                <a:spcPct val="0"/>
              </a:spcBef>
              <a:spcAft>
                <a:spcPts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marL="342900" marR="0" lvl="0" indent="-342900" algn="ctr" defTabSz="914400" rtl="0" eaLnBrk="1" fontAlgn="auto" latinLnBrk="0" hangingPunct="1">
              <a:lnSpc>
                <a:spcPct val="80000"/>
              </a:lnSpc>
              <a:spcBef>
                <a:spcPct val="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80000"/>
              </a:lnSpc>
              <a:spcBef>
                <a:spcPct val="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Copyright ©2012 Pearson Education, Inc. </a:t>
            </a:r>
          </a:p>
          <a:p>
            <a:pPr marL="342900" marR="0" lvl="0" indent="-342900" algn="ctr" defTabSz="914400" rtl="0" eaLnBrk="1" fontAlgn="auto" latinLnBrk="0" hangingPunct="1">
              <a:lnSpc>
                <a:spcPct val="80000"/>
              </a:lnSpc>
              <a:spcBef>
                <a:spcPct val="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publishing as Prentice Hall</a:t>
            </a:r>
          </a:p>
        </p:txBody>
      </p:sp>
      <p:pic>
        <p:nvPicPr>
          <p:cNvPr id="7" name="Picture 2" descr="cid:3287383400_2177562"/>
          <p:cNvPicPr>
            <a:picLocks noGrp="1" noChangeAspect="1" noChangeArrowheads="1"/>
          </p:cNvPicPr>
          <p:nvPr>
            <p:ph type="ctrTitle"/>
          </p:nvPr>
        </p:nvPicPr>
        <p:blipFill>
          <a:blip r:embed="rId3" r:link="rId4"/>
          <a:srcRect/>
          <a:stretch>
            <a:fillRect/>
          </a:stretch>
        </p:blipFill>
        <p:spPr>
          <a:xfrm>
            <a:off x="838200" y="838200"/>
            <a:ext cx="7685088" cy="2401888"/>
          </a:xfrm>
          <a:solidFill>
            <a:schemeClr val="hlink"/>
          </a:solidFill>
          <a:ln>
            <a:solidFill>
              <a:schemeClr val="bg1"/>
            </a:solidFill>
          </a:ln>
        </p:spPr>
      </p:pic>
      <p:sp>
        <p:nvSpPr>
          <p:cNvPr id="8" name="Rectangle 7"/>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pic>
        <p:nvPicPr>
          <p:cNvPr id="9" name="Picture 2" descr="cid:3287383400_2177562"/>
          <p:cNvPicPr>
            <a:picLocks noChangeAspect="1" noChangeArrowheads="1"/>
          </p:cNvPicPr>
          <p:nvPr/>
        </p:nvPicPr>
        <p:blipFill>
          <a:blip r:embed="rId3" r:link="rId4"/>
          <a:srcRect/>
          <a:stretch>
            <a:fillRect/>
          </a:stretch>
        </p:blipFill>
        <p:spPr>
          <a:xfrm>
            <a:off x="990600" y="990600"/>
            <a:ext cx="7685088" cy="2401888"/>
          </a:xfrm>
          <a:prstGeom prst="rect">
            <a:avLst/>
          </a:prstGeom>
          <a:solidFill>
            <a:schemeClr val="hlink"/>
          </a:solidFill>
          <a:ln>
            <a:solidFill>
              <a:schemeClr val="bg1"/>
            </a:solidFill>
          </a:ln>
        </p:spPr>
      </p:pic>
      <p:sp>
        <p:nvSpPr>
          <p:cNvPr id="10" name="Rectangle 9"/>
          <p:cNvSpPr/>
          <p:nvPr/>
        </p:nvSpPr>
        <p:spPr>
          <a:xfrm>
            <a:off x="8613944" y="6324600"/>
            <a:ext cx="606256" cy="369332"/>
          </a:xfrm>
          <a:prstGeom prst="rect">
            <a:avLst/>
          </a:prstGeom>
        </p:spPr>
        <p:txBody>
          <a:bodyPr wrap="none">
            <a:spAutoFit/>
          </a:bodyPr>
          <a:lstStyle/>
          <a:p>
            <a:r>
              <a:rPr lang="en-US" dirty="0" smtClean="0"/>
              <a:t>4-</a:t>
            </a:r>
            <a:fld id="{3AA8B93E-CB53-477F-842C-AEDCECA60CC5}" type="slidenum">
              <a:rPr lang="en-US" smtClean="0"/>
              <a:pPr/>
              <a:t>50</a:t>
            </a:fld>
            <a:endParaRPr lang="en-US"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3"/>
          <p:cNvPicPr>
            <a:picLocks noChangeAspect="1" noChangeArrowheads="1"/>
          </p:cNvPicPr>
          <p:nvPr/>
        </p:nvPicPr>
        <p:blipFill>
          <a:blip r:embed="rId3"/>
          <a:srcRect/>
          <a:stretch>
            <a:fillRect/>
          </a:stretch>
        </p:blipFill>
        <p:spPr>
          <a:xfrm>
            <a:off x="0" y="685800"/>
            <a:ext cx="9144000" cy="609600"/>
          </a:xfrm>
          <a:prstGeom prst="rect">
            <a:avLst/>
          </a:prstGeom>
          <a:noFill/>
        </p:spPr>
      </p:pic>
      <p:pic>
        <p:nvPicPr>
          <p:cNvPr id="6" name="Picture 6"/>
          <p:cNvPicPr>
            <a:picLocks noGrp="1" noChangeAspect="1" noChangeArrowheads="1"/>
          </p:cNvPicPr>
          <p:nvPr>
            <p:ph sz="half" idx="1"/>
          </p:nvPr>
        </p:nvPicPr>
        <p:blipFill>
          <a:blip r:embed="rId4"/>
          <a:srcRect/>
          <a:stretch>
            <a:fillRect/>
          </a:stretch>
        </p:blipFill>
        <p:spPr>
          <a:xfrm>
            <a:off x="457200" y="1524000"/>
            <a:ext cx="8686800" cy="4648200"/>
          </a:xfrm>
          <a:noFill/>
        </p:spPr>
      </p:pic>
      <p:sp>
        <p:nvSpPr>
          <p:cNvPr id="8" name="Rectangle 7"/>
          <p:cNvSpPr/>
          <p:nvPr/>
        </p:nvSpPr>
        <p:spPr>
          <a:xfrm>
            <a:off x="0" y="6324600"/>
            <a:ext cx="2514600" cy="369332"/>
          </a:xfrm>
          <a:prstGeom prst="rect">
            <a:avLst/>
          </a:prstGeom>
        </p:spPr>
        <p:txBody>
          <a:bodyPr wrap="square">
            <a:spAutoFit/>
          </a:bodyPr>
          <a:lstStyle/>
          <a:p>
            <a:r>
              <a:rPr lang="en-US" dirty="0" smtClean="0"/>
              <a:t>Prentice Hall, Inc. </a:t>
            </a:r>
            <a:r>
              <a:rPr lang="en-US" dirty="0" smtClean="0">
                <a:cs typeface="Arial" charset="0"/>
              </a:rPr>
              <a:t>©</a:t>
            </a:r>
            <a:r>
              <a:rPr lang="en-US" dirty="0" smtClean="0"/>
              <a:t>2012</a:t>
            </a:r>
            <a:endParaRPr lang="en-US" dirty="0"/>
          </a:p>
        </p:txBody>
      </p:sp>
      <p:sp>
        <p:nvSpPr>
          <p:cNvPr id="9" name="Rectangle 8"/>
          <p:cNvSpPr/>
          <p:nvPr/>
        </p:nvSpPr>
        <p:spPr>
          <a:xfrm>
            <a:off x="8654764" y="6324600"/>
            <a:ext cx="489236" cy="369332"/>
          </a:xfrm>
          <a:prstGeom prst="rect">
            <a:avLst/>
          </a:prstGeom>
        </p:spPr>
        <p:txBody>
          <a:bodyPr wrap="none">
            <a:spAutoFit/>
          </a:bodyPr>
          <a:lstStyle/>
          <a:p>
            <a:r>
              <a:rPr lang="en-US" dirty="0" smtClean="0"/>
              <a:t>4-</a:t>
            </a:r>
            <a:fld id="{3AA8B93E-CB53-477F-842C-AEDCECA60CC5}" type="slidenum">
              <a:rPr lang="en-US" smtClean="0"/>
              <a:pPr/>
              <a:t>6</a:t>
            </a:fld>
            <a:endParaRPr 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3"/>
          <p:cNvPicPr>
            <a:picLocks noChangeAspect="1" noChangeArrowheads="1"/>
          </p:cNvPicPr>
          <p:nvPr/>
        </p:nvPicPr>
        <p:blipFill>
          <a:blip r:embed="rId3"/>
          <a:srcRect/>
          <a:stretch>
            <a:fillRect/>
          </a:stretch>
        </p:blipFill>
        <p:spPr>
          <a:xfrm>
            <a:off x="0" y="685800"/>
            <a:ext cx="9144000" cy="762000"/>
          </a:xfrm>
          <a:prstGeom prst="rect">
            <a:avLst/>
          </a:prstGeom>
          <a:noFill/>
        </p:spPr>
      </p:pic>
      <p:sp>
        <p:nvSpPr>
          <p:cNvPr id="7" name="Rectangle 2"/>
          <p:cNvSpPr txBox="1">
            <a:spLocks noChangeArrowheads="1"/>
          </p:cNvSpPr>
          <p:nvPr/>
        </p:nvSpPr>
        <p:spPr>
          <a:xfrm>
            <a:off x="609600" y="1752600"/>
            <a:ext cx="7772400" cy="44497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Identifying External Environmental Variables</a:t>
            </a:r>
          </a:p>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STEEP Analysis-</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monitoring trends in the societal and natural environments</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err="1" smtClean="0">
                <a:ln>
                  <a:noFill/>
                </a:ln>
                <a:solidFill>
                  <a:schemeClr val="tx1"/>
                </a:solidFill>
                <a:effectLst/>
                <a:uLnTx/>
                <a:uFillTx/>
                <a:latin typeface="Tahoma" pitchFamily="-112" charset="0"/>
                <a:ea typeface="+mn-ea"/>
                <a:cs typeface="+mn-cs"/>
              </a:rPr>
              <a:t>S</a:t>
            </a:r>
            <a:r>
              <a:rPr kumimoji="0" lang="en-US" sz="2000" b="0" i="0" u="none" strike="noStrike" kern="1200" cap="none" spc="0" normalizeH="0" baseline="0" noProof="0" dirty="0" err="1" smtClean="0">
                <a:ln>
                  <a:noFill/>
                </a:ln>
                <a:solidFill>
                  <a:schemeClr val="tx1"/>
                </a:solidFill>
                <a:effectLst/>
                <a:uLnTx/>
                <a:uFillTx/>
                <a:latin typeface="Tahoma" pitchFamily="-112" charset="0"/>
                <a:ea typeface="+mn-ea"/>
                <a:cs typeface="+mn-cs"/>
              </a:rPr>
              <a:t>ociocultural</a:t>
            </a:r>
            <a:r>
              <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rPr>
              <a:t>-</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Tahoma" pitchFamily="-112" charset="0"/>
                <a:ea typeface="+mn-ea"/>
                <a:cs typeface="+mn-cs"/>
              </a:rPr>
              <a:t>T</a:t>
            </a:r>
            <a:r>
              <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rPr>
              <a:t>echnological-</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Tahoma" pitchFamily="-112" charset="0"/>
                <a:ea typeface="+mn-ea"/>
                <a:cs typeface="+mn-cs"/>
              </a:rPr>
              <a:t>E</a:t>
            </a:r>
            <a:r>
              <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rPr>
              <a:t>conomic-</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Tahoma" pitchFamily="-112" charset="0"/>
                <a:ea typeface="+mn-ea"/>
                <a:cs typeface="+mn-cs"/>
              </a:rPr>
              <a:t>E</a:t>
            </a:r>
            <a:r>
              <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rPr>
              <a:t>cological-</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Tahoma" pitchFamily="-112" charset="0"/>
                <a:ea typeface="+mn-ea"/>
                <a:cs typeface="+mn-cs"/>
              </a:rPr>
              <a:t>P</a:t>
            </a:r>
            <a:r>
              <a:rPr kumimoji="0" lang="en-US" sz="2000" b="0" i="0" u="none" strike="noStrike" kern="1200" cap="none" spc="0" normalizeH="0" baseline="0" noProof="0" dirty="0" smtClean="0">
                <a:ln>
                  <a:noFill/>
                </a:ln>
                <a:solidFill>
                  <a:schemeClr val="tx1"/>
                </a:solidFill>
                <a:effectLst/>
                <a:uLnTx/>
                <a:uFillTx/>
                <a:latin typeface="Tahoma" pitchFamily="-112" charset="0"/>
                <a:ea typeface="+mn-ea"/>
                <a:cs typeface="+mn-cs"/>
              </a:rPr>
              <a:t>olitical-legal forces</a:t>
            </a:r>
          </a:p>
        </p:txBody>
      </p:sp>
      <p:sp>
        <p:nvSpPr>
          <p:cNvPr id="6" name="Rectangle 5"/>
          <p:cNvSpPr/>
          <p:nvPr/>
        </p:nvSpPr>
        <p:spPr>
          <a:xfrm>
            <a:off x="0" y="6324600"/>
            <a:ext cx="2514600" cy="369332"/>
          </a:xfrm>
          <a:prstGeom prst="rect">
            <a:avLst/>
          </a:prstGeom>
        </p:spPr>
        <p:txBody>
          <a:bodyPr wrap="square">
            <a:spAutoFit/>
          </a:bodyPr>
          <a:lstStyle/>
          <a:p>
            <a:r>
              <a:rPr lang="en-US" dirty="0" smtClean="0"/>
              <a:t>Prentice Hall, Inc. </a:t>
            </a:r>
            <a:r>
              <a:rPr lang="en-US" dirty="0" smtClean="0">
                <a:cs typeface="Arial" charset="0"/>
              </a:rPr>
              <a:t>©</a:t>
            </a:r>
            <a:r>
              <a:rPr lang="en-US" dirty="0" smtClean="0"/>
              <a:t>2012</a:t>
            </a:r>
            <a:endParaRPr lang="en-US" dirty="0"/>
          </a:p>
        </p:txBody>
      </p:sp>
      <p:sp>
        <p:nvSpPr>
          <p:cNvPr id="8" name="Rectangle 7"/>
          <p:cNvSpPr/>
          <p:nvPr/>
        </p:nvSpPr>
        <p:spPr>
          <a:xfrm>
            <a:off x="8654764" y="6324600"/>
            <a:ext cx="489236" cy="369332"/>
          </a:xfrm>
          <a:prstGeom prst="rect">
            <a:avLst/>
          </a:prstGeom>
        </p:spPr>
        <p:txBody>
          <a:bodyPr wrap="none">
            <a:spAutoFit/>
          </a:bodyPr>
          <a:lstStyle/>
          <a:p>
            <a:r>
              <a:rPr lang="en-US" dirty="0" smtClean="0"/>
              <a:t>4-</a:t>
            </a:r>
            <a:fld id="{3AA8B93E-CB53-477F-842C-AEDCECA60CC5}" type="slidenum">
              <a:rPr lang="en-US" smtClean="0"/>
              <a:pPr/>
              <a:t>7</a:t>
            </a:fld>
            <a:endParaRPr lang="en-US"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3"/>
          <p:cNvPicPr>
            <a:picLocks noChangeAspect="1" noChangeArrowheads="1"/>
          </p:cNvPicPr>
          <p:nvPr/>
        </p:nvPicPr>
        <p:blipFill>
          <a:blip r:embed="rId3"/>
          <a:srcRect/>
          <a:stretch>
            <a:fillRect/>
          </a:stretch>
        </p:blipFill>
        <p:spPr>
          <a:xfrm>
            <a:off x="0" y="685800"/>
            <a:ext cx="9144000" cy="762000"/>
          </a:xfrm>
          <a:prstGeom prst="rect">
            <a:avLst/>
          </a:prstGeom>
          <a:noFill/>
        </p:spPr>
      </p:pic>
      <p:sp>
        <p:nvSpPr>
          <p:cNvPr id="6" name="Rectangle 2"/>
          <p:cNvSpPr txBox="1">
            <a:spLocks noChangeArrowheads="1"/>
          </p:cNvSpPr>
          <p:nvPr/>
        </p:nvSpPr>
        <p:spPr>
          <a:xfrm>
            <a:off x="609600" y="1676400"/>
            <a:ext cx="7772400" cy="4571999"/>
          </a:xfrm>
          <a:prstGeom prst="rect">
            <a:avLst/>
          </a:prstGeom>
        </p:spPr>
        <p:txBody>
          <a:bodyPr vert="horz" lIns="91440" tIns="45720" rIns="91440" bIns="45720" rtlCol="0">
            <a:no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Trends in Economic Forces:</a:t>
            </a:r>
          </a:p>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990600" marR="0" lvl="1" indent="-533400" algn="l" defTabSz="914400" rtl="0" eaLnBrk="1" fontAlgn="auto" latinLnBrk="0" hangingPunct="1">
              <a:lnSpc>
                <a:spcPct val="90000"/>
              </a:lnSpc>
              <a:spcBef>
                <a:spcPct val="20000"/>
              </a:spcBef>
              <a:spcAft>
                <a:spcPts val="0"/>
              </a:spcAft>
              <a:buClrTx/>
              <a:buSzTx/>
              <a:buFontTx/>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Interest rates</a:t>
            </a:r>
          </a:p>
          <a:p>
            <a:pPr marL="990600" marR="0" lvl="1" indent="-533400" algn="l" defTabSz="914400" rtl="0" eaLnBrk="1" fontAlgn="auto" latinLnBrk="0" hangingPunct="1">
              <a:lnSpc>
                <a:spcPct val="90000"/>
              </a:lnSpc>
              <a:spcBef>
                <a:spcPct val="20000"/>
              </a:spcBef>
              <a:spcAft>
                <a:spcPts val="0"/>
              </a:spcAft>
              <a:buClrTx/>
              <a:buSzTx/>
              <a:buFontTx/>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Home sales</a:t>
            </a:r>
          </a:p>
          <a:p>
            <a:pPr marL="990600" marR="0" lvl="1" indent="-533400" algn="l" defTabSz="914400" rtl="0" eaLnBrk="1" fontAlgn="auto" latinLnBrk="0" hangingPunct="1">
              <a:lnSpc>
                <a:spcPct val="90000"/>
              </a:lnSpc>
              <a:spcBef>
                <a:spcPct val="20000"/>
              </a:spcBef>
              <a:spcAft>
                <a:spcPts val="0"/>
              </a:spcAft>
              <a:buClrTx/>
              <a:buSzTx/>
              <a:buFontTx/>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Oil prices</a:t>
            </a:r>
          </a:p>
          <a:p>
            <a:pPr marL="990600" marR="0" lvl="1" indent="-533400" algn="l" defTabSz="914400" rtl="0" eaLnBrk="1" fontAlgn="auto" latinLnBrk="0" hangingPunct="1">
              <a:lnSpc>
                <a:spcPct val="90000"/>
              </a:lnSpc>
              <a:spcBef>
                <a:spcPct val="20000"/>
              </a:spcBef>
              <a:spcAft>
                <a:spcPts val="0"/>
              </a:spcAft>
              <a:buClrTx/>
              <a:buSzTx/>
              <a:buFontTx/>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Emerging markets</a:t>
            </a:r>
          </a:p>
          <a:p>
            <a:pPr marL="1371600" marR="0" lvl="2" indent="-4572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BRIC countries</a:t>
            </a:r>
          </a:p>
          <a:p>
            <a:pPr marL="1371600" marR="0" lvl="2" indent="-4572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Eastern Europe</a:t>
            </a:r>
          </a:p>
          <a:p>
            <a:pPr marL="990600" marR="0" lvl="1" indent="-533400" algn="l" defTabSz="914400"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7" name="Rectangle 6"/>
          <p:cNvSpPr/>
          <p:nvPr/>
        </p:nvSpPr>
        <p:spPr>
          <a:xfrm>
            <a:off x="0" y="6324600"/>
            <a:ext cx="2514600" cy="369332"/>
          </a:xfrm>
          <a:prstGeom prst="rect">
            <a:avLst/>
          </a:prstGeom>
        </p:spPr>
        <p:txBody>
          <a:bodyPr wrap="square">
            <a:spAutoFit/>
          </a:bodyPr>
          <a:lstStyle/>
          <a:p>
            <a:r>
              <a:rPr lang="en-US" dirty="0" smtClean="0"/>
              <a:t>Prentice Hall, Inc. </a:t>
            </a:r>
            <a:r>
              <a:rPr lang="en-US" dirty="0" smtClean="0">
                <a:cs typeface="Arial" charset="0"/>
              </a:rPr>
              <a:t>©</a:t>
            </a:r>
            <a:r>
              <a:rPr lang="en-US" dirty="0" smtClean="0"/>
              <a:t>2012</a:t>
            </a:r>
            <a:endParaRPr lang="en-US" dirty="0"/>
          </a:p>
        </p:txBody>
      </p:sp>
      <p:sp>
        <p:nvSpPr>
          <p:cNvPr id="8" name="Rectangle 7"/>
          <p:cNvSpPr/>
          <p:nvPr/>
        </p:nvSpPr>
        <p:spPr>
          <a:xfrm>
            <a:off x="8654764" y="6324600"/>
            <a:ext cx="489236" cy="369332"/>
          </a:xfrm>
          <a:prstGeom prst="rect">
            <a:avLst/>
          </a:prstGeom>
        </p:spPr>
        <p:txBody>
          <a:bodyPr wrap="none">
            <a:spAutoFit/>
          </a:bodyPr>
          <a:lstStyle/>
          <a:p>
            <a:r>
              <a:rPr lang="en-US" dirty="0" smtClean="0"/>
              <a:t>4-</a:t>
            </a:r>
            <a:fld id="{3AA8B93E-CB53-477F-842C-AEDCECA60CC5}" type="slidenum">
              <a:rPr lang="en-US" smtClean="0"/>
              <a:pPr/>
              <a:t>8</a:t>
            </a:fld>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3"/>
          <p:cNvPicPr>
            <a:picLocks noChangeAspect="1" noChangeArrowheads="1"/>
          </p:cNvPicPr>
          <p:nvPr/>
        </p:nvPicPr>
        <p:blipFill>
          <a:blip r:embed="rId3"/>
          <a:srcRect/>
          <a:stretch>
            <a:fillRect/>
          </a:stretch>
        </p:blipFill>
        <p:spPr>
          <a:xfrm>
            <a:off x="0" y="685800"/>
            <a:ext cx="9144000" cy="838200"/>
          </a:xfrm>
          <a:prstGeom prst="rect">
            <a:avLst/>
          </a:prstGeom>
          <a:noFill/>
        </p:spPr>
      </p:pic>
      <p:sp>
        <p:nvSpPr>
          <p:cNvPr id="6" name="Rectangle 2"/>
          <p:cNvSpPr txBox="1">
            <a:spLocks noChangeArrowheads="1"/>
          </p:cNvSpPr>
          <p:nvPr/>
        </p:nvSpPr>
        <p:spPr>
          <a:xfrm>
            <a:off x="838200" y="1905000"/>
            <a:ext cx="7772400" cy="4525963"/>
          </a:xfrm>
          <a:prstGeom prst="rect">
            <a:avLst/>
          </a:prstGeom>
        </p:spPr>
        <p:txBody>
          <a:bodyPr vert="horz" lIns="91440" tIns="45720" rIns="91440" bIns="45720" rtlCol="0">
            <a:normAutofit/>
          </a:bodyPr>
          <a:lstStyle/>
          <a:p>
            <a:pPr marL="609600" marR="0" lvl="0" indent="-609600" algn="ctr" defTabSz="914400" rtl="0" eaLnBrk="1" fontAlgn="auto" latinLnBrk="0" hangingPunct="1">
              <a:lnSpc>
                <a:spcPct val="9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Trends in Technological Forces:</a:t>
            </a:r>
          </a:p>
          <a:p>
            <a:pPr marL="609600" marR="0" lvl="0" indent="-609600" algn="ctr" defTabSz="914400" rtl="0" eaLnBrk="1" fontAlgn="auto" latinLnBrk="0" hangingPunct="1">
              <a:lnSpc>
                <a:spcPct val="9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Portable information devices and electronic networking</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Alternative energy sources</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Precision farming</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Virtual personal assistants</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Genetically altered organisms</a:t>
            </a:r>
          </a:p>
          <a:p>
            <a:pPr marL="990600" marR="0" lvl="1" indent="-5334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Smart, mobile robots</a:t>
            </a: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7" name="Rectangle 6"/>
          <p:cNvSpPr/>
          <p:nvPr/>
        </p:nvSpPr>
        <p:spPr>
          <a:xfrm>
            <a:off x="0" y="6324600"/>
            <a:ext cx="2514600" cy="369332"/>
          </a:xfrm>
          <a:prstGeom prst="rect">
            <a:avLst/>
          </a:prstGeom>
        </p:spPr>
        <p:txBody>
          <a:bodyPr wrap="square">
            <a:spAutoFit/>
          </a:bodyPr>
          <a:lstStyle/>
          <a:p>
            <a:r>
              <a:rPr lang="en-US" dirty="0" smtClean="0"/>
              <a:t>Prentice Hall, Inc. </a:t>
            </a:r>
            <a:r>
              <a:rPr lang="en-US" dirty="0" smtClean="0">
                <a:cs typeface="Arial" charset="0"/>
              </a:rPr>
              <a:t>©</a:t>
            </a:r>
            <a:r>
              <a:rPr lang="en-US" dirty="0" smtClean="0"/>
              <a:t>2012</a:t>
            </a:r>
            <a:endParaRPr lang="en-US" dirty="0"/>
          </a:p>
        </p:txBody>
      </p:sp>
      <p:sp>
        <p:nvSpPr>
          <p:cNvPr id="8" name="Rectangle 7"/>
          <p:cNvSpPr/>
          <p:nvPr/>
        </p:nvSpPr>
        <p:spPr>
          <a:xfrm>
            <a:off x="8654764" y="6324600"/>
            <a:ext cx="489236" cy="369332"/>
          </a:xfrm>
          <a:prstGeom prst="rect">
            <a:avLst/>
          </a:prstGeom>
        </p:spPr>
        <p:txBody>
          <a:bodyPr wrap="none">
            <a:spAutoFit/>
          </a:bodyPr>
          <a:lstStyle/>
          <a:p>
            <a:r>
              <a:rPr lang="en-US" dirty="0" smtClean="0"/>
              <a:t>4-</a:t>
            </a:r>
            <a:fld id="{3AA8B93E-CB53-477F-842C-AEDCECA60CC5}" type="slidenum">
              <a:rPr lang="en-US" smtClean="0"/>
              <a:pPr/>
              <a:t>9</a:t>
            </a:fld>
            <a:endParaRPr lang="en-US"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TotalTime>
  <Words>1567</Words>
  <Application>Microsoft Office PowerPoint</Application>
  <PresentationFormat>On-screen Show (4:3)</PresentationFormat>
  <Paragraphs>363</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Forces Driving Industry Competition </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Porter’s Four Corners Analysis</vt:lpstr>
      <vt:lpstr>Porter’s Four Corners Analysis</vt:lpstr>
      <vt:lpstr>Porter’s Four Corners Analysis</vt:lpstr>
      <vt:lpstr>Porter’s Four Corners Analysis</vt:lpstr>
      <vt:lpstr>Slide 48</vt:lpstr>
      <vt:lpstr>PowerPoint created by:</vt:lpstr>
      <vt:lpstr>Slide 50</vt:lpstr>
    </vt:vector>
  </TitlesOfParts>
  <Company>signDesign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Rita</cp:lastModifiedBy>
  <cp:revision>150</cp:revision>
  <dcterms:created xsi:type="dcterms:W3CDTF">2010-08-24T06:47:44Z</dcterms:created>
  <dcterms:modified xsi:type="dcterms:W3CDTF">2017-03-22T10:06:37Z</dcterms:modified>
</cp:coreProperties>
</file>