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376" r:id="rId3"/>
    <p:sldId id="300" r:id="rId4"/>
    <p:sldId id="302" r:id="rId5"/>
    <p:sldId id="377" r:id="rId6"/>
    <p:sldId id="385" r:id="rId7"/>
    <p:sldId id="386" r:id="rId8"/>
    <p:sldId id="304" r:id="rId9"/>
    <p:sldId id="387" r:id="rId10"/>
    <p:sldId id="306" r:id="rId11"/>
    <p:sldId id="308" r:id="rId12"/>
    <p:sldId id="310" r:id="rId13"/>
    <p:sldId id="312" r:id="rId14"/>
    <p:sldId id="314" r:id="rId15"/>
    <p:sldId id="378" r:id="rId16"/>
    <p:sldId id="316" r:id="rId17"/>
    <p:sldId id="318" r:id="rId18"/>
    <p:sldId id="388" r:id="rId19"/>
    <p:sldId id="393" r:id="rId20"/>
    <p:sldId id="392" r:id="rId21"/>
    <p:sldId id="391" r:id="rId22"/>
    <p:sldId id="389" r:id="rId23"/>
    <p:sldId id="320" r:id="rId24"/>
    <p:sldId id="322" r:id="rId25"/>
    <p:sldId id="395" r:id="rId26"/>
    <p:sldId id="394" r:id="rId27"/>
    <p:sldId id="324" r:id="rId28"/>
    <p:sldId id="326" r:id="rId29"/>
    <p:sldId id="396" r:id="rId30"/>
    <p:sldId id="328" r:id="rId31"/>
    <p:sldId id="330" r:id="rId32"/>
    <p:sldId id="379" r:id="rId33"/>
    <p:sldId id="332" r:id="rId34"/>
    <p:sldId id="380" r:id="rId35"/>
    <p:sldId id="336" r:id="rId36"/>
    <p:sldId id="334" r:id="rId37"/>
    <p:sldId id="338" r:id="rId38"/>
    <p:sldId id="397" r:id="rId39"/>
    <p:sldId id="398" r:id="rId40"/>
    <p:sldId id="399" r:id="rId41"/>
    <p:sldId id="340" r:id="rId42"/>
    <p:sldId id="342" r:id="rId43"/>
    <p:sldId id="381" r:id="rId44"/>
    <p:sldId id="344" r:id="rId45"/>
    <p:sldId id="346" r:id="rId46"/>
    <p:sldId id="348" r:id="rId47"/>
    <p:sldId id="350" r:id="rId48"/>
    <p:sldId id="352" r:id="rId49"/>
    <p:sldId id="353" r:id="rId50"/>
    <p:sldId id="355" r:id="rId51"/>
    <p:sldId id="382" r:id="rId52"/>
    <p:sldId id="357" r:id="rId53"/>
    <p:sldId id="359" r:id="rId54"/>
    <p:sldId id="383" r:id="rId55"/>
    <p:sldId id="361" r:id="rId56"/>
    <p:sldId id="363" r:id="rId57"/>
    <p:sldId id="384" r:id="rId58"/>
    <p:sldId id="365" r:id="rId59"/>
    <p:sldId id="367" r:id="rId60"/>
    <p:sldId id="400" r:id="rId61"/>
    <p:sldId id="369" r:id="rId62"/>
    <p:sldId id="371" r:id="rId63"/>
    <p:sldId id="373" r:id="rId64"/>
    <p:sldId id="401"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4" autoAdjust="0"/>
    <p:restoredTop sz="94660"/>
  </p:normalViewPr>
  <p:slideViewPr>
    <p:cSldViewPr>
      <p:cViewPr>
        <p:scale>
          <a:sx n="50" d="100"/>
          <a:sy n="50" d="100"/>
        </p:scale>
        <p:origin x="-111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8F25BF-3937-42FE-A180-0B4E8D591B9C}" type="datetimeFigureOut">
              <a:rPr lang="id-ID" smtClean="0"/>
              <a:pPr/>
              <a:t>22/03/2017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5E4E79-80EF-44D9-ACB6-39367DC6B48C}" type="slidenum">
              <a:rPr lang="id-ID" smtClean="0"/>
              <a:pPr/>
              <a:t>‹#›</a:t>
            </a:fld>
            <a:endParaRPr lang="id-ID"/>
          </a:p>
        </p:txBody>
      </p:sp>
    </p:spTree>
    <p:extLst>
      <p:ext uri="{BB962C8B-B14F-4D97-AF65-F5344CB8AC3E}">
        <p14:creationId xmlns:p14="http://schemas.microsoft.com/office/powerpoint/2010/main" val="2650986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3EE283-770A-48C2-B732-1BDE54BC14F0}" type="datetime1">
              <a:rPr lang="en-US" smtClean="0"/>
              <a:pPr/>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FFBDDC-DB8A-4036-91DD-0006041BFE7F}" type="datetime1">
              <a:rPr lang="en-US" smtClean="0"/>
              <a:pPr/>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DE56AD-DC71-4081-843B-6DABC0FFBB76}" type="datetime1">
              <a:rPr lang="en-US" smtClean="0"/>
              <a:pPr/>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0DEC0-C740-420B-85E1-8F7FD4B84FB7}" type="datetime1">
              <a:rPr lang="en-US" smtClean="0"/>
              <a:pPr/>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92A3A4-5A40-49D7-8CCC-99BEE8ECF23B}" type="datetime1">
              <a:rPr lang="en-US" smtClean="0"/>
              <a:pPr/>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28DD25-E83A-40DA-9903-9A994BEC10B3}" type="datetime1">
              <a:rPr lang="en-US" smtClean="0"/>
              <a:pPr/>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8B474B-CDD3-4FB6-8D63-B37FCB1D74C7}" type="datetime1">
              <a:rPr lang="en-US" smtClean="0"/>
              <a:pPr/>
              <a:t>3/22/2017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3A865F-EFA9-4452-954F-8F011B9AB253}" type="datetime1">
              <a:rPr lang="en-US" smtClean="0"/>
              <a:pPr/>
              <a:t>3/22/2017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85FB66-931D-4ADE-AC7A-78D44AB17769}" type="datetime1">
              <a:rPr lang="en-US" smtClean="0"/>
              <a:pPr/>
              <a:t>3/22/2017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A1C629-97DE-44D2-B5EA-00FBA6AB4AB8}" type="datetime1">
              <a:rPr lang="en-US" smtClean="0"/>
              <a:pPr/>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2A2FD8-A102-4C75-BA75-1C0AEECD4BD6}" type="datetime1">
              <a:rPr lang="en-US" smtClean="0"/>
              <a:pPr/>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7B696A-68E2-4698-954D-ABCF113CB18E}" type="datetime1">
              <a:rPr lang="en-US" smtClean="0"/>
              <a:pPr/>
              <a:t>3/22/2017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412E55C8-1EBA-4D0B-91B2-EC7E5DBD2D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cid:3287383400_217756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VER copy.jpg"/>
          <p:cNvPicPr>
            <a:picLocks noChangeAspect="1"/>
          </p:cNvPicPr>
          <p:nvPr/>
        </p:nvPicPr>
        <p:blipFill>
          <a:blip r:embed="rId2" cstate="print"/>
          <a:stretch>
            <a:fillRect/>
          </a:stretch>
        </p:blipFill>
        <p:spPr>
          <a:xfrm>
            <a:off x="0" y="0"/>
            <a:ext cx="9144000" cy="6858000"/>
          </a:xfrm>
          <a:prstGeom prst="rect">
            <a:avLst/>
          </a:prstGeom>
        </p:spPr>
      </p:pic>
      <p:sp>
        <p:nvSpPr>
          <p:cNvPr id="8" name="Text Box 3"/>
          <p:cNvSpPr txBox="1">
            <a:spLocks noChangeArrowheads="1"/>
          </p:cNvSpPr>
          <p:nvPr/>
        </p:nvSpPr>
        <p:spPr bwMode="auto">
          <a:xfrm>
            <a:off x="2286000" y="5791200"/>
            <a:ext cx="6858000" cy="615553"/>
          </a:xfrm>
          <a:prstGeom prst="rect">
            <a:avLst/>
          </a:prstGeom>
          <a:noFill/>
          <a:ln w="9525">
            <a:noFill/>
            <a:miter lim="800000"/>
            <a:headEnd/>
            <a:tailEnd/>
          </a:ln>
        </p:spPr>
        <p:txBody>
          <a:bodyPr>
            <a:spAutoFit/>
          </a:bodyPr>
          <a:lstStyle/>
          <a:p>
            <a:pPr algn="r">
              <a:spcBef>
                <a:spcPct val="50000"/>
              </a:spcBef>
            </a:pPr>
            <a:r>
              <a:rPr lang="en-US" b="1" dirty="0">
                <a:solidFill>
                  <a:schemeClr val="bg1"/>
                </a:solidFill>
                <a:latin typeface="Arial Narrow" pitchFamily="-112" charset="0"/>
              </a:rPr>
              <a:t>STRATEGIC MANAGEMENT &amp; BUSINESS POLICY</a:t>
            </a:r>
            <a:r>
              <a:rPr lang="en-US" sz="1600" dirty="0">
                <a:solidFill>
                  <a:schemeClr val="bg1"/>
                </a:solidFill>
                <a:latin typeface="Tahoma" pitchFamily="-112" charset="0"/>
              </a:rPr>
              <a:t/>
            </a:r>
            <a:br>
              <a:rPr lang="en-US" sz="1600" dirty="0">
                <a:solidFill>
                  <a:schemeClr val="bg1"/>
                </a:solidFill>
                <a:latin typeface="Tahoma" pitchFamily="-112" charset="0"/>
              </a:rPr>
            </a:br>
            <a:r>
              <a:rPr lang="en-US" sz="1600" dirty="0">
                <a:solidFill>
                  <a:schemeClr val="bg1"/>
                </a:solidFill>
                <a:latin typeface="Tahoma" pitchFamily="-112" charset="0"/>
              </a:rPr>
              <a:t>13</a:t>
            </a:r>
            <a:r>
              <a:rPr lang="en-US" sz="1600" baseline="30000" dirty="0">
                <a:solidFill>
                  <a:schemeClr val="bg1"/>
                </a:solidFill>
                <a:latin typeface="Tahoma" pitchFamily="-112" charset="0"/>
              </a:rPr>
              <a:t>TH</a:t>
            </a:r>
            <a:r>
              <a:rPr lang="en-US" sz="1600" dirty="0">
                <a:solidFill>
                  <a:schemeClr val="bg1"/>
                </a:solidFill>
                <a:latin typeface="Tahoma" pitchFamily="-112" charset="0"/>
              </a:rPr>
              <a:t> EDITION</a:t>
            </a:r>
          </a:p>
        </p:txBody>
      </p:sp>
      <p:sp>
        <p:nvSpPr>
          <p:cNvPr id="9" name="Text Box 4"/>
          <p:cNvSpPr txBox="1">
            <a:spLocks noChangeArrowheads="1"/>
          </p:cNvSpPr>
          <p:nvPr/>
        </p:nvSpPr>
        <p:spPr bwMode="auto">
          <a:xfrm>
            <a:off x="4114800" y="6369050"/>
            <a:ext cx="5029200" cy="336550"/>
          </a:xfrm>
          <a:prstGeom prst="rect">
            <a:avLst/>
          </a:prstGeom>
          <a:noFill/>
          <a:ln w="9525">
            <a:noFill/>
            <a:miter lim="800000"/>
            <a:headEnd/>
            <a:tailEnd/>
          </a:ln>
        </p:spPr>
        <p:txBody>
          <a:bodyPr>
            <a:spAutoFit/>
          </a:bodyPr>
          <a:lstStyle/>
          <a:p>
            <a:pPr algn="r">
              <a:spcBef>
                <a:spcPct val="50000"/>
              </a:spcBef>
            </a:pPr>
            <a:r>
              <a:rPr lang="en-US" sz="1600" b="1" dirty="0">
                <a:solidFill>
                  <a:schemeClr val="bg1"/>
                </a:solidFill>
              </a:rPr>
              <a:t>THOMAS L. WHEELEN       J. DAVID HUNGER</a:t>
            </a:r>
          </a:p>
        </p:txBody>
      </p:sp>
      <p:pic>
        <p:nvPicPr>
          <p:cNvPr id="6" name="Picture 9"/>
          <p:cNvPicPr>
            <a:picLocks noChangeAspect="1" noChangeArrowheads="1"/>
          </p:cNvPicPr>
          <p:nvPr/>
        </p:nvPicPr>
        <p:blipFill>
          <a:blip r:embed="rId3"/>
          <a:srcRect/>
          <a:stretch>
            <a:fillRect/>
          </a:stretch>
        </p:blipFill>
        <p:spPr bwMode="auto">
          <a:xfrm>
            <a:off x="2780000" y="3381879"/>
            <a:ext cx="6324600" cy="145891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2"/>
          <p:cNvSpPr txBox="1">
            <a:spLocks noChangeArrowheads="1"/>
          </p:cNvSpPr>
          <p:nvPr/>
        </p:nvSpPr>
        <p:spPr>
          <a:xfrm>
            <a:off x="1066800" y="1722437"/>
            <a:ext cx="7772400" cy="4525963"/>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Access to a Distinctive Competency</a:t>
            </a: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AutoNum type="arabicPeriod"/>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Asset endowment</a:t>
            </a:r>
          </a:p>
          <a:p>
            <a:pPr marL="609600" marR="0" lvl="0" indent="-609600" algn="l" defTabSz="914400" rtl="0" eaLnBrk="1" fontAlgn="auto" latinLnBrk="0" hangingPunct="1">
              <a:lnSpc>
                <a:spcPct val="100000"/>
              </a:lnSpc>
              <a:spcBef>
                <a:spcPct val="20000"/>
              </a:spcBef>
              <a:spcAft>
                <a:spcPts val="0"/>
              </a:spcAft>
              <a:buClrTx/>
              <a:buSzTx/>
              <a:buFontTx/>
              <a:buAutoNum type="arabicPeriod"/>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Acquired from someone else</a:t>
            </a:r>
          </a:p>
          <a:p>
            <a:pPr marL="609600" marR="0" lvl="0" indent="-609600" algn="l" defTabSz="914400" rtl="0" eaLnBrk="1" fontAlgn="auto" latinLnBrk="0" hangingPunct="1">
              <a:lnSpc>
                <a:spcPct val="100000"/>
              </a:lnSpc>
              <a:spcBef>
                <a:spcPct val="20000"/>
              </a:spcBef>
              <a:spcAft>
                <a:spcPts val="0"/>
              </a:spcAft>
              <a:buClrTx/>
              <a:buSzTx/>
              <a:buFontTx/>
              <a:buAutoNum type="arabicPeriod"/>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Shared with another business</a:t>
            </a:r>
          </a:p>
          <a:p>
            <a:pPr marL="609600" marR="0" lvl="0" indent="-609600" algn="l" defTabSz="914400" rtl="0" eaLnBrk="1" fontAlgn="auto" latinLnBrk="0" hangingPunct="1">
              <a:lnSpc>
                <a:spcPct val="100000"/>
              </a:lnSpc>
              <a:spcBef>
                <a:spcPct val="20000"/>
              </a:spcBef>
              <a:spcAft>
                <a:spcPts val="0"/>
              </a:spcAft>
              <a:buClrTx/>
              <a:buSzTx/>
              <a:buFontTx/>
              <a:buAutoNum type="arabicPeriod"/>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Built and accumulated within the company</a:t>
            </a: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Tahoma" pitchFamily="-112" charset="0"/>
                <a:ea typeface="+mn-ea"/>
                <a:cs typeface="+mn-cs"/>
              </a:rPr>
              <a:t>	</a:t>
            </a: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pic>
        <p:nvPicPr>
          <p:cNvPr id="6" name="Picture 10"/>
          <p:cNvPicPr>
            <a:picLocks noChangeAspect="1" noChangeArrowheads="1"/>
          </p:cNvPicPr>
          <p:nvPr/>
        </p:nvPicPr>
        <p:blipFill>
          <a:blip r:embed="rId3"/>
          <a:srcRect/>
          <a:stretch>
            <a:fillRect/>
          </a:stretch>
        </p:blipFill>
        <p:spPr>
          <a:xfrm>
            <a:off x="0" y="675752"/>
            <a:ext cx="9144000" cy="609600"/>
          </a:xfrm>
          <a:prstGeom prst="rect">
            <a:avLst/>
          </a:prstGeom>
          <a:noFill/>
        </p:spPr>
      </p:pic>
      <p:sp>
        <p:nvSpPr>
          <p:cNvPr id="7"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10</a:t>
            </a:fld>
            <a:endParaRPr lang="en-US" sz="1800" dirty="0" smtClean="0"/>
          </a:p>
        </p:txBody>
      </p:sp>
      <p:sp>
        <p:nvSpPr>
          <p:cNvPr id="8"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838200" y="1524000"/>
            <a:ext cx="7772400" cy="4525963"/>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Access to a Distinctive Competency</a:t>
            </a: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Clusters-</a:t>
            </a: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geographic concentrations of interconnected companies and industries</a:t>
            </a:r>
          </a:p>
          <a:p>
            <a:pPr marL="990600" marR="0" lvl="1" indent="-53340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  Access to:</a:t>
            </a:r>
          </a:p>
          <a:p>
            <a:pPr marL="990600" marR="0" lvl="1" indent="-533400" algn="l" defTabSz="914400" rtl="0" eaLnBrk="1" fontAlgn="auto" latinLnBrk="0" hangingPunct="1">
              <a:lnSpc>
                <a:spcPct val="100000"/>
              </a:lnSpc>
              <a:spcBef>
                <a:spcPct val="20000"/>
              </a:spcBef>
              <a:spcAft>
                <a:spcPts val="0"/>
              </a:spcAft>
              <a:buClrTx/>
              <a:buSzTx/>
              <a:buFontTx/>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Employees</a:t>
            </a:r>
          </a:p>
          <a:p>
            <a:pPr marL="990600" marR="0" lvl="1" indent="-533400" algn="l" defTabSz="914400" rtl="0" eaLnBrk="1" fontAlgn="auto" latinLnBrk="0" hangingPunct="1">
              <a:lnSpc>
                <a:spcPct val="100000"/>
              </a:lnSpc>
              <a:spcBef>
                <a:spcPct val="20000"/>
              </a:spcBef>
              <a:spcAft>
                <a:spcPts val="0"/>
              </a:spcAft>
              <a:buClrTx/>
              <a:buSzTx/>
              <a:buFontTx/>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Suppliers</a:t>
            </a:r>
          </a:p>
          <a:p>
            <a:pPr marL="990600" marR="0" lvl="1" indent="-533400" algn="l" defTabSz="914400" rtl="0" eaLnBrk="1" fontAlgn="auto" latinLnBrk="0" hangingPunct="1">
              <a:lnSpc>
                <a:spcPct val="100000"/>
              </a:lnSpc>
              <a:spcBef>
                <a:spcPct val="20000"/>
              </a:spcBef>
              <a:spcAft>
                <a:spcPts val="0"/>
              </a:spcAft>
              <a:buClrTx/>
              <a:buSzTx/>
              <a:buFontTx/>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Information</a:t>
            </a:r>
          </a:p>
          <a:p>
            <a:pPr marL="990600" marR="0" lvl="1" indent="-533400" algn="l" defTabSz="914400" rtl="0" eaLnBrk="1" fontAlgn="auto" latinLnBrk="0" hangingPunct="1">
              <a:lnSpc>
                <a:spcPct val="100000"/>
              </a:lnSpc>
              <a:spcBef>
                <a:spcPct val="20000"/>
              </a:spcBef>
              <a:spcAft>
                <a:spcPts val="0"/>
              </a:spcAft>
              <a:buClrTx/>
              <a:buSzTx/>
              <a:buFontTx/>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Complementary products</a:t>
            </a:r>
          </a:p>
          <a:p>
            <a:pPr marL="990600" marR="0" lvl="1" indent="-533400" algn="l" defTabSz="914400" rtl="0" eaLnBrk="1" fontAlgn="auto" latinLnBrk="0" hangingPunct="1">
              <a:lnSpc>
                <a:spcPct val="100000"/>
              </a:lnSpc>
              <a:spcBef>
                <a:spcPct val="20000"/>
              </a:spcBef>
              <a:spcAft>
                <a:spcPts val="0"/>
              </a:spcAft>
              <a:buClrTx/>
              <a:buSzTx/>
              <a:buFontTx/>
              <a:buChar char="•"/>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pic>
        <p:nvPicPr>
          <p:cNvPr id="4" name="Picture 10"/>
          <p:cNvPicPr>
            <a:picLocks noChangeAspect="1" noChangeArrowheads="1"/>
          </p:cNvPicPr>
          <p:nvPr/>
        </p:nvPicPr>
        <p:blipFill>
          <a:blip r:embed="rId3"/>
          <a:srcRect/>
          <a:stretch>
            <a:fillRect/>
          </a:stretch>
        </p:blipFill>
        <p:spPr>
          <a:xfrm>
            <a:off x="0" y="675752"/>
            <a:ext cx="9144000" cy="609600"/>
          </a:xfrm>
          <a:prstGeom prst="rect">
            <a:avLst/>
          </a:prstGeom>
          <a:noFill/>
        </p:spPr>
      </p:pic>
      <p:sp>
        <p:nvSpPr>
          <p:cNvPr id="6"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11</a:t>
            </a:fld>
            <a:endParaRPr lang="en-US" sz="1800" dirty="0" smtClean="0"/>
          </a:p>
        </p:txBody>
      </p:sp>
      <p:sp>
        <p:nvSpPr>
          <p:cNvPr id="7"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10"/>
          <p:cNvPicPr>
            <a:picLocks noChangeAspect="1" noChangeArrowheads="1"/>
          </p:cNvPicPr>
          <p:nvPr/>
        </p:nvPicPr>
        <p:blipFill>
          <a:blip r:embed="rId3"/>
          <a:srcRect/>
          <a:stretch>
            <a:fillRect/>
          </a:stretch>
        </p:blipFill>
        <p:spPr>
          <a:xfrm>
            <a:off x="0" y="675752"/>
            <a:ext cx="9144000" cy="609600"/>
          </a:xfrm>
          <a:prstGeom prst="rect">
            <a:avLst/>
          </a:prstGeom>
          <a:noFill/>
        </p:spPr>
      </p:pic>
      <p:sp>
        <p:nvSpPr>
          <p:cNvPr id="4" name="Rectangle 2"/>
          <p:cNvSpPr txBox="1">
            <a:spLocks noChangeArrowheads="1"/>
          </p:cNvSpPr>
          <p:nvPr/>
        </p:nvSpPr>
        <p:spPr>
          <a:xfrm>
            <a:off x="914400" y="1676400"/>
            <a:ext cx="7772400" cy="4525963"/>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90000"/>
              </a:lnSpc>
              <a:spcBef>
                <a:spcPct val="20000"/>
              </a:spcBef>
              <a:spcAft>
                <a:spcPts val="0"/>
              </a:spcAft>
              <a:buClrTx/>
              <a:buSzTx/>
              <a:buFontTx/>
              <a:buNone/>
              <a:tabLst/>
              <a:defRPr/>
            </a:pPr>
            <a:r>
              <a:rPr kumimoji="0" lang="en-US" sz="3200" b="0" i="0" u="none" strike="noStrike" kern="1200" cap="none" spc="0" normalizeH="0" baseline="0" noProof="0" dirty="0" err="1" smtClean="0">
                <a:ln>
                  <a:noFill/>
                </a:ln>
                <a:solidFill>
                  <a:schemeClr val="tx1"/>
                </a:solidFill>
                <a:effectLst/>
                <a:uLnTx/>
                <a:uFillTx/>
                <a:latin typeface="Tahoma" pitchFamily="-112" charset="0"/>
                <a:ea typeface="+mn-ea"/>
                <a:cs typeface="+mn-cs"/>
              </a:rPr>
              <a:t>Imitability</a:t>
            </a: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 an Advantage</a:t>
            </a: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Durability</a:t>
            </a: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 the rate at which a firm’s underlying resources, capabilities, or core competencies depreciate or become obsolete</a:t>
            </a: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3200" b="0" i="0" u="sng" strike="noStrike" kern="1200" cap="none" spc="0" normalizeH="0" baseline="0" noProof="0" dirty="0" err="1" smtClean="0">
                <a:ln>
                  <a:noFill/>
                </a:ln>
                <a:solidFill>
                  <a:schemeClr val="tx1"/>
                </a:solidFill>
                <a:effectLst/>
                <a:uLnTx/>
                <a:uFillTx/>
                <a:latin typeface="Tahoma" pitchFamily="-112" charset="0"/>
                <a:ea typeface="+mn-ea"/>
                <a:cs typeface="+mn-cs"/>
              </a:rPr>
              <a:t>Imitability</a:t>
            </a: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 the rate at which a firm’s underlying resources, capabilities, or core competencies can be duplicated by others</a:t>
            </a: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	</a:t>
            </a: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sp>
        <p:nvSpPr>
          <p:cNvPr id="6"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12</a:t>
            </a:fld>
            <a:endParaRPr lang="en-US" sz="1800" dirty="0" smtClean="0"/>
          </a:p>
        </p:txBody>
      </p:sp>
      <p:sp>
        <p:nvSpPr>
          <p:cNvPr id="7"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914400" y="1722437"/>
            <a:ext cx="7772400" cy="4525963"/>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9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Determining the Sustainability of an Advantage</a:t>
            </a: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Transparency-</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the speed at which other firms under the relationship of resources and capabilities support a successful strategy</a:t>
            </a: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Transferability-</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the ability of competitors to gather the resources and capabilities necessary to support a competitive challenge</a:t>
            </a: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2800" b="0" i="0" u="sng" strike="noStrike" kern="1200" cap="none" spc="0" normalizeH="0" baseline="0" noProof="0" dirty="0" err="1" smtClean="0">
                <a:ln>
                  <a:noFill/>
                </a:ln>
                <a:solidFill>
                  <a:schemeClr val="tx1"/>
                </a:solidFill>
                <a:effectLst/>
                <a:uLnTx/>
                <a:uFillTx/>
                <a:latin typeface="Tahoma" pitchFamily="-112" charset="0"/>
                <a:ea typeface="+mn-ea"/>
                <a:cs typeface="+mn-cs"/>
              </a:rPr>
              <a:t>Replicability</a:t>
            </a: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the ability of competitors to use duplicated resources and capabilities to imitate the other firm’s success</a:t>
            </a:r>
          </a:p>
        </p:txBody>
      </p:sp>
      <p:pic>
        <p:nvPicPr>
          <p:cNvPr id="4" name="Picture 10"/>
          <p:cNvPicPr>
            <a:picLocks noChangeAspect="1" noChangeArrowheads="1"/>
          </p:cNvPicPr>
          <p:nvPr/>
        </p:nvPicPr>
        <p:blipFill>
          <a:blip r:embed="rId3"/>
          <a:srcRect/>
          <a:stretch>
            <a:fillRect/>
          </a:stretch>
        </p:blipFill>
        <p:spPr>
          <a:xfrm>
            <a:off x="0" y="675752"/>
            <a:ext cx="9144000" cy="609600"/>
          </a:xfrm>
          <a:prstGeom prst="rect">
            <a:avLst/>
          </a:prstGeom>
          <a:noFill/>
        </p:spPr>
      </p:pic>
      <p:sp>
        <p:nvSpPr>
          <p:cNvPr id="6"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13</a:t>
            </a:fld>
            <a:endParaRPr lang="en-US" sz="1800" dirty="0" smtClean="0"/>
          </a:p>
        </p:txBody>
      </p:sp>
      <p:sp>
        <p:nvSpPr>
          <p:cNvPr id="7"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914400" y="1981200"/>
            <a:ext cx="7772400" cy="3200400"/>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smtClean="0">
                <a:ln>
                  <a:noFill/>
                </a:ln>
                <a:effectLst/>
                <a:uLnTx/>
                <a:uFillTx/>
                <a:latin typeface="Tahoma" pitchFamily="-112" charset="0"/>
                <a:ea typeface="+mn-ea"/>
                <a:cs typeface="+mn-cs"/>
              </a:rPr>
              <a:t>Determining the Sustainability of an Advantage</a:t>
            </a: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effectLst/>
              <a:uLnTx/>
              <a:uFillTx/>
              <a:latin typeface="Tahoma" pitchFamily="-112" charset="0"/>
              <a:ea typeface="+mn-ea"/>
              <a:cs typeface="+mn-cs"/>
            </a:endParaRPr>
          </a:p>
          <a:p>
            <a:pPr marL="609600" marR="0" lvl="0" indent="-609600" defTabSz="914400" rtl="0" eaLnBrk="1" fontAlgn="auto" latinLnBrk="0" hangingPunct="1">
              <a:lnSpc>
                <a:spcPct val="100000"/>
              </a:lnSpc>
              <a:spcBef>
                <a:spcPct val="20000"/>
              </a:spcBef>
              <a:spcAft>
                <a:spcPts val="0"/>
              </a:spcAft>
              <a:buClrTx/>
              <a:buSzTx/>
              <a:buFontTx/>
              <a:buNone/>
              <a:tabLst/>
              <a:defRPr/>
            </a:pPr>
            <a:r>
              <a:rPr kumimoji="0" lang="en-US" sz="2800" b="0" i="0" u="sng" strike="noStrike" kern="1200" cap="none" spc="0" normalizeH="0" baseline="0" noProof="0" dirty="0" smtClean="0">
                <a:ln>
                  <a:noFill/>
                </a:ln>
                <a:effectLst/>
                <a:uLnTx/>
                <a:uFillTx/>
                <a:latin typeface="Tahoma" pitchFamily="-112" charset="0"/>
                <a:ea typeface="+mn-ea"/>
                <a:cs typeface="+mn-cs"/>
              </a:rPr>
              <a:t>Explicit knowledge-</a:t>
            </a:r>
            <a:r>
              <a:rPr kumimoji="0" lang="en-US" sz="3200" b="0" i="0" u="none" strike="noStrike" kern="1200" cap="none" spc="0" normalizeH="0" baseline="0" noProof="0" dirty="0" smtClean="0">
                <a:ln>
                  <a:noFill/>
                </a:ln>
                <a:effectLst/>
                <a:uLnTx/>
                <a:uFillTx/>
                <a:latin typeface="Tahoma" pitchFamily="-112" charset="0"/>
                <a:ea typeface="+mn-ea"/>
                <a:cs typeface="+mn-cs"/>
              </a:rPr>
              <a:t> </a:t>
            </a:r>
            <a:r>
              <a:rPr kumimoji="0" lang="en-US" sz="2400" b="0" i="0" u="none" strike="noStrike" kern="1200" cap="none" spc="0" normalizeH="0" baseline="0" noProof="0" dirty="0" smtClean="0">
                <a:ln>
                  <a:noFill/>
                </a:ln>
                <a:effectLst/>
                <a:uLnTx/>
                <a:uFillTx/>
                <a:latin typeface="Tahoma" pitchFamily="-112" charset="0"/>
                <a:ea typeface="+mn-ea"/>
                <a:cs typeface="+mn-cs"/>
              </a:rPr>
              <a:t>knowledge that can be easily articulated and communicated</a:t>
            </a:r>
          </a:p>
          <a:p>
            <a:pPr marL="609600" marR="0" lvl="0" indent="-609600" defTabSz="914400" rtl="0" eaLnBrk="1" fontAlgn="auto" latinLnBrk="0" hangingPunct="1">
              <a:lnSpc>
                <a:spcPct val="100000"/>
              </a:lnSpc>
              <a:spcBef>
                <a:spcPct val="20000"/>
              </a:spcBef>
              <a:spcAft>
                <a:spcPts val="0"/>
              </a:spcAft>
              <a:buClrTx/>
              <a:buSzTx/>
              <a:buFontTx/>
              <a:buNone/>
              <a:tabLst/>
              <a:defRPr/>
            </a:pPr>
            <a:r>
              <a:rPr kumimoji="0" lang="en-US" sz="2800" b="0" i="0" u="sng" strike="noStrike" kern="1200" cap="none" spc="0" normalizeH="0" baseline="0" noProof="0" dirty="0" smtClean="0">
                <a:ln>
                  <a:noFill/>
                </a:ln>
                <a:effectLst/>
                <a:uLnTx/>
                <a:uFillTx/>
                <a:latin typeface="Tahoma" pitchFamily="-112" charset="0"/>
                <a:ea typeface="+mn-ea"/>
                <a:cs typeface="+mn-cs"/>
              </a:rPr>
              <a:t>Tacit knowledge-</a:t>
            </a:r>
            <a:r>
              <a:rPr kumimoji="0" lang="en-US" sz="3200" b="0" i="0" u="none" strike="noStrike" kern="1200" cap="none" spc="0" normalizeH="0" baseline="0" noProof="0" dirty="0" smtClean="0">
                <a:ln>
                  <a:noFill/>
                </a:ln>
                <a:effectLst/>
                <a:uLnTx/>
                <a:uFillTx/>
                <a:latin typeface="Tahoma" pitchFamily="-112" charset="0"/>
                <a:ea typeface="+mn-ea"/>
                <a:cs typeface="+mn-cs"/>
              </a:rPr>
              <a:t> </a:t>
            </a:r>
            <a:r>
              <a:rPr kumimoji="0" lang="en-US" sz="2400" b="0" i="0" u="none" strike="noStrike" kern="1200" cap="none" spc="0" normalizeH="0" baseline="0" noProof="0" dirty="0" smtClean="0">
                <a:ln>
                  <a:noFill/>
                </a:ln>
                <a:effectLst/>
                <a:uLnTx/>
                <a:uFillTx/>
                <a:latin typeface="Tahoma" pitchFamily="-112" charset="0"/>
                <a:ea typeface="+mn-ea"/>
                <a:cs typeface="+mn-cs"/>
              </a:rPr>
              <a:t>knowledge that is not easily communicated because it is deeply rooted in employee experience or in the company’s culture</a:t>
            </a:r>
          </a:p>
        </p:txBody>
      </p:sp>
      <p:pic>
        <p:nvPicPr>
          <p:cNvPr id="4" name="Picture 10"/>
          <p:cNvPicPr>
            <a:picLocks noChangeAspect="1" noChangeArrowheads="1"/>
          </p:cNvPicPr>
          <p:nvPr/>
        </p:nvPicPr>
        <p:blipFill>
          <a:blip r:embed="rId3"/>
          <a:srcRect/>
          <a:stretch>
            <a:fillRect/>
          </a:stretch>
        </p:blipFill>
        <p:spPr>
          <a:xfrm>
            <a:off x="0" y="675752"/>
            <a:ext cx="9144000" cy="609600"/>
          </a:xfrm>
          <a:prstGeom prst="rect">
            <a:avLst/>
          </a:prstGeom>
          <a:noFill/>
        </p:spPr>
      </p:pic>
      <p:sp>
        <p:nvSpPr>
          <p:cNvPr id="6"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14</a:t>
            </a:fld>
            <a:endParaRPr lang="en-US" sz="1800" dirty="0" smtClean="0"/>
          </a:p>
        </p:txBody>
      </p:sp>
      <p:sp>
        <p:nvSpPr>
          <p:cNvPr id="7"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6"/>
          <p:cNvPicPr>
            <a:picLocks noChangeAspect="1" noChangeArrowheads="1"/>
          </p:cNvPicPr>
          <p:nvPr/>
        </p:nvPicPr>
        <p:blipFill>
          <a:blip r:embed="rId3"/>
          <a:srcRect/>
          <a:stretch>
            <a:fillRect/>
          </a:stretch>
        </p:blipFill>
        <p:spPr>
          <a:xfrm>
            <a:off x="0" y="2435225"/>
            <a:ext cx="9144000" cy="3736975"/>
          </a:xfrm>
          <a:prstGeom prst="rect">
            <a:avLst/>
          </a:prstGeom>
          <a:noFill/>
        </p:spPr>
      </p:pic>
      <p:pic>
        <p:nvPicPr>
          <p:cNvPr id="4" name="Picture 10"/>
          <p:cNvPicPr>
            <a:picLocks noChangeAspect="1" noChangeArrowheads="1"/>
          </p:cNvPicPr>
          <p:nvPr/>
        </p:nvPicPr>
        <p:blipFill>
          <a:blip r:embed="rId4"/>
          <a:srcRect/>
          <a:stretch>
            <a:fillRect/>
          </a:stretch>
        </p:blipFill>
        <p:spPr>
          <a:xfrm>
            <a:off x="0" y="682624"/>
            <a:ext cx="9144000" cy="711099"/>
          </a:xfrm>
          <a:prstGeom prst="rect">
            <a:avLst/>
          </a:prstGeom>
          <a:noFill/>
        </p:spPr>
      </p:pic>
      <p:sp>
        <p:nvSpPr>
          <p:cNvPr id="6"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15</a:t>
            </a:fld>
            <a:endParaRPr lang="en-US" sz="1800" dirty="0" smtClean="0"/>
          </a:p>
        </p:txBody>
      </p:sp>
      <p:sp>
        <p:nvSpPr>
          <p:cNvPr id="7"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1066800" y="1874837"/>
            <a:ext cx="7772400" cy="4525963"/>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Business models-</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 a company’s method for making money in the current business environment</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2400" b="0" i="0" u="sng" strike="noStrike" kern="1200" cap="none" spc="0" normalizeH="0" baseline="0" noProof="0" dirty="0" smtClean="0">
                <a:ln>
                  <a:noFill/>
                </a:ln>
                <a:solidFill>
                  <a:schemeClr val="tx1"/>
                </a:solidFill>
                <a:effectLst/>
                <a:uLnTx/>
                <a:uFillTx/>
                <a:latin typeface="Tahoma" pitchFamily="-112" charset="0"/>
                <a:ea typeface="+mn-ea"/>
                <a:cs typeface="+mn-cs"/>
              </a:rPr>
              <a:t>Includes</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Who the company serves</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What the company provides</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How the company makes money</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How the company differentiates and sustains competitive advantage</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How the company provides its product/service</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pic>
        <p:nvPicPr>
          <p:cNvPr id="4" name="Picture 6"/>
          <p:cNvPicPr>
            <a:picLocks noGrp="1" noChangeAspect="1" noChangeArrowheads="1"/>
          </p:cNvPicPr>
          <p:nvPr>
            <p:ph sz="half" idx="4294967295"/>
          </p:nvPr>
        </p:nvPicPr>
        <p:blipFill>
          <a:blip r:embed="rId3"/>
          <a:srcRect/>
          <a:stretch>
            <a:fillRect/>
          </a:stretch>
        </p:blipFill>
        <p:spPr>
          <a:xfrm>
            <a:off x="0" y="685801"/>
            <a:ext cx="9144000" cy="609599"/>
          </a:xfrm>
          <a:prstGeom prst="rect">
            <a:avLst/>
          </a:prstGeom>
          <a:noFill/>
        </p:spPr>
      </p:pic>
      <p:sp>
        <p:nvSpPr>
          <p:cNvPr id="6"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16</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6"/>
          <p:cNvPicPr>
            <a:picLocks noGrp="1" noChangeAspect="1" noChangeArrowheads="1"/>
          </p:cNvPicPr>
          <p:nvPr>
            <p:ph sz="half" idx="4294967295"/>
          </p:nvPr>
        </p:nvPicPr>
        <p:blipFill>
          <a:blip r:embed="rId3"/>
          <a:srcRect/>
          <a:stretch>
            <a:fillRect/>
          </a:stretch>
        </p:blipFill>
        <p:spPr>
          <a:xfrm>
            <a:off x="0" y="685801"/>
            <a:ext cx="9144000" cy="609599"/>
          </a:xfrm>
          <a:prstGeom prst="rect">
            <a:avLst/>
          </a:prstGeom>
          <a:noFill/>
        </p:spPr>
      </p:pic>
      <p:pic>
        <p:nvPicPr>
          <p:cNvPr id="6" name="Picture 2"/>
          <p:cNvPicPr>
            <a:picLocks noChangeAspect="1" noChangeArrowheads="1"/>
          </p:cNvPicPr>
          <p:nvPr/>
        </p:nvPicPr>
        <p:blipFill>
          <a:blip r:embed="rId4"/>
          <a:srcRect/>
          <a:stretch>
            <a:fillRect/>
          </a:stretch>
        </p:blipFill>
        <p:spPr bwMode="auto">
          <a:xfrm>
            <a:off x="4191000" y="616793"/>
            <a:ext cx="4724400" cy="5714999"/>
          </a:xfrm>
          <a:prstGeom prst="rect">
            <a:avLst/>
          </a:prstGeom>
          <a:noFill/>
          <a:ln w="9525">
            <a:noFill/>
            <a:miter lim="800000"/>
            <a:headEnd/>
            <a:tailEnd/>
          </a:ln>
        </p:spPr>
      </p:pic>
      <p:sp>
        <p:nvSpPr>
          <p:cNvPr id="7"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17</a:t>
            </a:fld>
            <a:endParaRPr lang="en-US" sz="1800" dirty="0" smtClean="0"/>
          </a:p>
        </p:txBody>
      </p:sp>
      <p:sp>
        <p:nvSpPr>
          <p:cNvPr id="8"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6"/>
          <p:cNvPicPr>
            <a:picLocks noGrp="1" noChangeAspect="1" noChangeArrowheads="1"/>
          </p:cNvPicPr>
          <p:nvPr>
            <p:ph sz="half" idx="4294967295"/>
          </p:nvPr>
        </p:nvPicPr>
        <p:blipFill>
          <a:blip r:embed="rId3"/>
          <a:srcRect/>
          <a:stretch>
            <a:fillRect/>
          </a:stretch>
        </p:blipFill>
        <p:spPr>
          <a:xfrm>
            <a:off x="0" y="685801"/>
            <a:ext cx="9144000" cy="609599"/>
          </a:xfrm>
          <a:prstGeom prst="rect">
            <a:avLst/>
          </a:prstGeom>
          <a:noFill/>
        </p:spPr>
      </p:pic>
      <p:sp>
        <p:nvSpPr>
          <p:cNvPr id="6" name="Text Placeholder 6"/>
          <p:cNvSpPr txBox="1">
            <a:spLocks/>
          </p:cNvSpPr>
          <p:nvPr/>
        </p:nvSpPr>
        <p:spPr>
          <a:xfrm>
            <a:off x="609600" y="2057400"/>
            <a:ext cx="7696200" cy="3809999"/>
          </a:xfrm>
          <a:prstGeom prst="rect">
            <a:avLst/>
          </a:prstGeom>
        </p:spPr>
        <p:txBody>
          <a:bodyPr vert="horz" lIns="91440" tIns="45720" rIns="91440" bIns="45720" rtlCol="0">
            <a:normAutofit/>
          </a:bodyPr>
          <a:lstStyle/>
          <a:p>
            <a:pPr marL="6350" marR="0" lvl="0" indent="7938"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It is a convenient visual framework for talking about a business model.</a:t>
            </a:r>
          </a:p>
          <a:p>
            <a:pPr marL="6350" marR="0" lvl="0" indent="7938"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6350" marR="0" lvl="0" indent="7938"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It is a poster format chart that enables 9 elements of a business model to be captured and discussed by a group of people working together.</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8"/>
          <p:cNvSpPr>
            <a:spLocks noGrp="1"/>
          </p:cNvSpPr>
          <p:nvPr>
            <p:ph sz="half" idx="4294967295"/>
          </p:nvPr>
        </p:nvSpPr>
        <p:spPr>
          <a:xfrm>
            <a:off x="457200" y="1295400"/>
            <a:ext cx="6934200" cy="533400"/>
          </a:xfrm>
          <a:prstGeom prst="rect">
            <a:avLst/>
          </a:prstGeom>
        </p:spPr>
        <p:txBody>
          <a:bodyPr>
            <a:normAutofit lnSpcReduction="10000"/>
          </a:bodyPr>
          <a:lstStyle/>
          <a:p>
            <a:pPr marL="0" indent="0">
              <a:spcBef>
                <a:spcPts val="0"/>
              </a:spcBef>
              <a:buNone/>
            </a:pPr>
            <a:r>
              <a:rPr lang="en-US" b="1" dirty="0" smtClean="0"/>
              <a:t>Business Model Canvas</a:t>
            </a:r>
            <a:endParaRPr lang="en-US" b="1" dirty="0"/>
          </a:p>
        </p:txBody>
      </p:sp>
      <p:sp>
        <p:nvSpPr>
          <p:cNvPr id="8"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18</a:t>
            </a:fld>
            <a:endParaRPr lang="en-US" sz="1800" dirty="0" smtClean="0"/>
          </a:p>
        </p:txBody>
      </p:sp>
      <p:sp>
        <p:nvSpPr>
          <p:cNvPr id="9"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6"/>
          <p:cNvPicPr>
            <a:picLocks noGrp="1" noChangeAspect="1" noChangeArrowheads="1"/>
          </p:cNvPicPr>
          <p:nvPr>
            <p:ph sz="half" idx="4294967295"/>
          </p:nvPr>
        </p:nvPicPr>
        <p:blipFill>
          <a:blip r:embed="rId3"/>
          <a:srcRect/>
          <a:stretch>
            <a:fillRect/>
          </a:stretch>
        </p:blipFill>
        <p:spPr>
          <a:xfrm>
            <a:off x="0" y="685801"/>
            <a:ext cx="9144000" cy="609599"/>
          </a:xfrm>
          <a:prstGeom prst="rect">
            <a:avLst/>
          </a:prstGeom>
          <a:noFill/>
        </p:spPr>
      </p:pic>
      <p:pic>
        <p:nvPicPr>
          <p:cNvPr id="6" name="Picture 2" descr="C:\Users\Arief Kusuma AP\Desktop\bmcanvas-basic-model3.jpg"/>
          <p:cNvPicPr>
            <a:picLocks noChangeAspect="1" noChangeArrowheads="1"/>
          </p:cNvPicPr>
          <p:nvPr/>
        </p:nvPicPr>
        <p:blipFill>
          <a:blip r:embed="rId4" cstate="print"/>
          <a:srcRect/>
          <a:stretch>
            <a:fillRect/>
          </a:stretch>
        </p:blipFill>
        <p:spPr bwMode="auto">
          <a:xfrm>
            <a:off x="533400" y="1676400"/>
            <a:ext cx="8001000" cy="4572000"/>
          </a:xfrm>
          <a:prstGeom prst="rect">
            <a:avLst/>
          </a:prstGeom>
          <a:noFill/>
        </p:spPr>
      </p:pic>
      <p:sp>
        <p:nvSpPr>
          <p:cNvPr id="7" name="Content Placeholder 8"/>
          <p:cNvSpPr>
            <a:spLocks noGrp="1"/>
          </p:cNvSpPr>
          <p:nvPr>
            <p:ph sz="half" idx="4294967295"/>
          </p:nvPr>
        </p:nvSpPr>
        <p:spPr>
          <a:xfrm>
            <a:off x="816602" y="1295400"/>
            <a:ext cx="6934200" cy="457200"/>
          </a:xfrm>
          <a:prstGeom prst="rect">
            <a:avLst/>
          </a:prstGeom>
        </p:spPr>
        <p:txBody>
          <a:bodyPr>
            <a:normAutofit fontScale="92500" lnSpcReduction="20000"/>
          </a:bodyPr>
          <a:lstStyle/>
          <a:p>
            <a:pPr marL="0" indent="0">
              <a:spcBef>
                <a:spcPts val="0"/>
              </a:spcBef>
              <a:buNone/>
            </a:pPr>
            <a:r>
              <a:rPr lang="en-US" dirty="0" smtClean="0"/>
              <a:t>Business Model Canvas</a:t>
            </a:r>
            <a:endParaRPr lang="en-US" dirty="0"/>
          </a:p>
        </p:txBody>
      </p:sp>
      <p:sp>
        <p:nvSpPr>
          <p:cNvPr id="8"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19</a:t>
            </a:fld>
            <a:endParaRPr lang="en-US" sz="1800" dirty="0" smtClean="0"/>
          </a:p>
        </p:txBody>
      </p:sp>
      <p:sp>
        <p:nvSpPr>
          <p:cNvPr id="9"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6" name="Picture 10"/>
          <p:cNvPicPr>
            <a:picLocks noChangeAspect="1" noChangeArrowheads="1"/>
          </p:cNvPicPr>
          <p:nvPr/>
        </p:nvPicPr>
        <p:blipFill>
          <a:blip r:embed="rId3"/>
          <a:srcRect/>
          <a:stretch>
            <a:fillRect/>
          </a:stretch>
        </p:blipFill>
        <p:spPr>
          <a:xfrm>
            <a:off x="0" y="685800"/>
            <a:ext cx="9144000" cy="609600"/>
          </a:xfrm>
          <a:prstGeom prst="rect">
            <a:avLst/>
          </a:prstGeom>
          <a:noFill/>
        </p:spPr>
      </p:pic>
      <p:sp>
        <p:nvSpPr>
          <p:cNvPr id="7" name="Rectangle 2"/>
          <p:cNvSpPr txBox="1">
            <a:spLocks noChangeArrowheads="1"/>
          </p:cNvSpPr>
          <p:nvPr/>
        </p:nvSpPr>
        <p:spPr>
          <a:xfrm>
            <a:off x="1143000" y="1905000"/>
            <a:ext cx="7772400" cy="1752600"/>
          </a:xfrm>
          <a:prstGeom prst="rect">
            <a:avLst/>
          </a:prstGeom>
        </p:spPr>
        <p:txBody>
          <a:bodyPr vert="horz" lIns="91440" tIns="45720" rIns="91440" bIns="45720" rtlCol="0">
            <a:noAutofit/>
          </a:bodyPr>
          <a:lstStyle/>
          <a:p>
            <a:pPr marL="609600" marR="0" lvl="0" indent="-609600" defTabSz="914400" rtl="0" eaLnBrk="1" fontAlgn="auto" latinLnBrk="0" hangingPunct="1">
              <a:lnSpc>
                <a:spcPct val="90000"/>
              </a:lnSpc>
              <a:spcBef>
                <a:spcPct val="20000"/>
              </a:spcBef>
              <a:spcAft>
                <a:spcPts val="0"/>
              </a:spcAft>
              <a:buClrTx/>
              <a:buSzTx/>
              <a:buFontTx/>
              <a:buNone/>
              <a:tabLst/>
              <a:defRPr/>
            </a:pPr>
            <a:endParaRPr kumimoji="0" lang="en-US" sz="3600" b="0" i="0" u="none" strike="noStrike" kern="1200" cap="none" spc="0" normalizeH="0" baseline="0" noProof="0" dirty="0" smtClean="0">
              <a:ln>
                <a:noFill/>
              </a:ln>
              <a:effectLst/>
              <a:uLnTx/>
              <a:uFillTx/>
              <a:latin typeface="Tahoma" pitchFamily="-112" charset="0"/>
              <a:ea typeface="+mn-ea"/>
              <a:cs typeface="+mn-cs"/>
            </a:endParaRPr>
          </a:p>
          <a:p>
            <a:pPr marL="609600" marR="0" lvl="0" indent="-609600" defTabSz="914400" rtl="0" eaLnBrk="1" fontAlgn="auto" latinLnBrk="0" hangingPunct="1">
              <a:lnSpc>
                <a:spcPct val="90000"/>
              </a:lnSpc>
              <a:spcBef>
                <a:spcPct val="20000"/>
              </a:spcBef>
              <a:spcAft>
                <a:spcPts val="0"/>
              </a:spcAft>
              <a:buClrTx/>
              <a:buSzTx/>
              <a:buFontTx/>
              <a:buNone/>
              <a:tabLst/>
              <a:defRPr/>
            </a:pPr>
            <a:r>
              <a:rPr kumimoji="0" lang="en-US" sz="3600" b="0" i="0" u="sng" strike="noStrike" kern="1200" cap="none" spc="0" normalizeH="0" baseline="0" noProof="0" dirty="0" smtClean="0">
                <a:ln>
                  <a:noFill/>
                </a:ln>
                <a:effectLst/>
                <a:uLnTx/>
                <a:uFillTx/>
                <a:latin typeface="Tahoma" pitchFamily="-112" charset="0"/>
                <a:ea typeface="+mn-ea"/>
                <a:cs typeface="+mn-cs"/>
              </a:rPr>
              <a:t>Organizational analysis-</a:t>
            </a:r>
            <a:r>
              <a:rPr kumimoji="0" lang="en-US" sz="3600" b="0" i="0" u="none" strike="noStrike" kern="1200" cap="none" spc="0" normalizeH="0" baseline="0" noProof="0" dirty="0" smtClean="0">
                <a:ln>
                  <a:noFill/>
                </a:ln>
                <a:effectLst/>
                <a:uLnTx/>
                <a:uFillTx/>
                <a:latin typeface="Tahoma" pitchFamily="-112" charset="0"/>
                <a:ea typeface="+mn-ea"/>
                <a:cs typeface="+mn-cs"/>
              </a:rPr>
              <a:t> </a:t>
            </a:r>
            <a:r>
              <a:rPr kumimoji="0" lang="en-US" sz="3200" b="0" i="0" u="none" strike="noStrike" kern="1200" cap="none" spc="0" normalizeH="0" baseline="0" noProof="0" dirty="0" smtClean="0">
                <a:ln>
                  <a:noFill/>
                </a:ln>
                <a:effectLst/>
                <a:uLnTx/>
                <a:uFillTx/>
                <a:latin typeface="Tahoma" pitchFamily="-112" charset="0"/>
                <a:ea typeface="+mn-ea"/>
                <a:cs typeface="+mn-cs"/>
              </a:rPr>
              <a:t>concerned with identifying and developing an organization’s resources and competencies</a:t>
            </a:r>
          </a:p>
        </p:txBody>
      </p:sp>
      <p:sp>
        <p:nvSpPr>
          <p:cNvPr id="8"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9" name="Slide Number Placeholder 6"/>
          <p:cNvSpPr>
            <a:spLocks noGrp="1"/>
          </p:cNvSpPr>
          <p:nvPr>
            <p:ph type="sldNum" sz="quarter" idx="12"/>
          </p:nvPr>
        </p:nvSpPr>
        <p:spPr>
          <a:xfrm>
            <a:off x="7010400" y="6172200"/>
            <a:ext cx="2133600" cy="476250"/>
          </a:xfrm>
          <a:noFill/>
        </p:spPr>
        <p:txBody>
          <a:bodyPr/>
          <a:lstStyle/>
          <a:p>
            <a:endParaRPr lang="en-US" dirty="0" smtClean="0"/>
          </a:p>
          <a:p>
            <a:r>
              <a:rPr lang="en-US" sz="1800" dirty="0" smtClean="0"/>
              <a:t>5-</a:t>
            </a:r>
            <a:fld id="{40DB90A8-ED3A-4036-81B0-170FEBFEDA40}" type="slidenum">
              <a:rPr lang="en-US" sz="1800" smtClean="0"/>
              <a:pPr/>
              <a:t>2</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6"/>
          <p:cNvPicPr>
            <a:picLocks noGrp="1" noChangeAspect="1" noChangeArrowheads="1"/>
          </p:cNvPicPr>
          <p:nvPr>
            <p:ph sz="half" idx="4294967295"/>
          </p:nvPr>
        </p:nvPicPr>
        <p:blipFill>
          <a:blip r:embed="rId3"/>
          <a:srcRect/>
          <a:stretch>
            <a:fillRect/>
          </a:stretch>
        </p:blipFill>
        <p:spPr>
          <a:xfrm>
            <a:off x="0" y="685801"/>
            <a:ext cx="9144000" cy="609599"/>
          </a:xfrm>
          <a:prstGeom prst="rect">
            <a:avLst/>
          </a:prstGeom>
          <a:noFill/>
        </p:spPr>
      </p:pic>
      <p:pic>
        <p:nvPicPr>
          <p:cNvPr id="6" name="Picture 2" descr="C:\Users\Arief Kusuma AP\Desktop\business-model-canvas.jpg"/>
          <p:cNvPicPr>
            <a:picLocks noChangeAspect="1" noChangeArrowheads="1"/>
          </p:cNvPicPr>
          <p:nvPr/>
        </p:nvPicPr>
        <p:blipFill>
          <a:blip r:embed="rId4" cstate="print"/>
          <a:srcRect/>
          <a:stretch>
            <a:fillRect/>
          </a:stretch>
        </p:blipFill>
        <p:spPr bwMode="auto">
          <a:xfrm>
            <a:off x="609600" y="1295400"/>
            <a:ext cx="8229600" cy="5029200"/>
          </a:xfrm>
          <a:prstGeom prst="rect">
            <a:avLst/>
          </a:prstGeom>
          <a:noFill/>
        </p:spPr>
      </p:pic>
      <p:sp>
        <p:nvSpPr>
          <p:cNvPr id="7"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20</a:t>
            </a:fld>
            <a:endParaRPr lang="en-US" sz="1800" dirty="0" smtClean="0"/>
          </a:p>
        </p:txBody>
      </p:sp>
      <p:sp>
        <p:nvSpPr>
          <p:cNvPr id="8"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6"/>
          <p:cNvPicPr>
            <a:picLocks noGrp="1" noChangeAspect="1" noChangeArrowheads="1"/>
          </p:cNvPicPr>
          <p:nvPr>
            <p:ph sz="half" idx="4294967295"/>
          </p:nvPr>
        </p:nvPicPr>
        <p:blipFill>
          <a:blip r:embed="rId3"/>
          <a:srcRect/>
          <a:stretch>
            <a:fillRect/>
          </a:stretch>
        </p:blipFill>
        <p:spPr>
          <a:xfrm>
            <a:off x="0" y="685801"/>
            <a:ext cx="9144000" cy="609599"/>
          </a:xfrm>
          <a:prstGeom prst="rect">
            <a:avLst/>
          </a:prstGeom>
          <a:noFill/>
        </p:spPr>
      </p:pic>
      <p:pic>
        <p:nvPicPr>
          <p:cNvPr id="6" name="Content Placeholder 8" descr="Facebook Business Model20160117050843.JPEG"/>
          <p:cNvPicPr>
            <a:picLocks noGrp="1" noChangeAspect="1"/>
          </p:cNvPicPr>
          <p:nvPr>
            <p:ph sz="half" idx="1"/>
          </p:nvPr>
        </p:nvPicPr>
        <p:blipFill>
          <a:blip r:embed="rId4" cstate="print"/>
          <a:stretch>
            <a:fillRect/>
          </a:stretch>
        </p:blipFill>
        <p:spPr>
          <a:xfrm>
            <a:off x="304800" y="762000"/>
            <a:ext cx="8534400" cy="5562600"/>
          </a:xfrm>
        </p:spPr>
      </p:pic>
      <p:sp>
        <p:nvSpPr>
          <p:cNvPr id="7"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21</a:t>
            </a:fld>
            <a:endParaRPr lang="en-US" sz="1800" dirty="0" smtClean="0"/>
          </a:p>
        </p:txBody>
      </p:sp>
      <p:sp>
        <p:nvSpPr>
          <p:cNvPr id="8"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990600" y="1295401"/>
            <a:ext cx="7772400" cy="4953000"/>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Business models</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Customer solutions model</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Profit pyramid model</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Multi-component system/installed model</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Advertising model</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Switchboard model</a:t>
            </a:r>
          </a:p>
        </p:txBody>
      </p:sp>
      <p:pic>
        <p:nvPicPr>
          <p:cNvPr id="4" name="Picture 6"/>
          <p:cNvPicPr>
            <a:picLocks noGrp="1" noChangeAspect="1" noChangeArrowheads="1"/>
          </p:cNvPicPr>
          <p:nvPr>
            <p:ph sz="half" idx="4294967295"/>
          </p:nvPr>
        </p:nvPicPr>
        <p:blipFill>
          <a:blip r:embed="rId3"/>
          <a:srcRect/>
          <a:stretch>
            <a:fillRect/>
          </a:stretch>
        </p:blipFill>
        <p:spPr>
          <a:xfrm>
            <a:off x="0" y="685801"/>
            <a:ext cx="9144000" cy="609599"/>
          </a:xfrm>
          <a:prstGeom prst="rect">
            <a:avLst/>
          </a:prstGeom>
          <a:noFill/>
        </p:spPr>
      </p:pic>
      <p:sp>
        <p:nvSpPr>
          <p:cNvPr id="6"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22</a:t>
            </a:fld>
            <a:endParaRPr lang="en-US" sz="1800" dirty="0" smtClean="0"/>
          </a:p>
        </p:txBody>
      </p:sp>
      <p:sp>
        <p:nvSpPr>
          <p:cNvPr id="7"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1066800" y="1722437"/>
            <a:ext cx="7772400" cy="4525963"/>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Business models (cont’d)</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Efficiency model</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Blockbuster model</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Profit multiplier model</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Entrepreneurial model</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De Facto industry standard model</a:t>
            </a:r>
          </a:p>
        </p:txBody>
      </p:sp>
      <p:pic>
        <p:nvPicPr>
          <p:cNvPr id="4" name="Picture 6"/>
          <p:cNvPicPr>
            <a:picLocks noGrp="1" noChangeAspect="1" noChangeArrowheads="1"/>
          </p:cNvPicPr>
          <p:nvPr>
            <p:ph sz="half" idx="4294967295"/>
          </p:nvPr>
        </p:nvPicPr>
        <p:blipFill>
          <a:blip r:embed="rId3"/>
          <a:srcRect/>
          <a:stretch>
            <a:fillRect/>
          </a:stretch>
        </p:blipFill>
        <p:spPr>
          <a:xfrm>
            <a:off x="0" y="685801"/>
            <a:ext cx="9144000" cy="609599"/>
          </a:xfrm>
          <a:prstGeom prst="rect">
            <a:avLst/>
          </a:prstGeom>
          <a:noFill/>
        </p:spPr>
      </p:pic>
      <p:sp>
        <p:nvSpPr>
          <p:cNvPr id="6"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23</a:t>
            </a:fld>
            <a:endParaRPr lang="en-US" sz="1800" dirty="0" smtClean="0"/>
          </a:p>
        </p:txBody>
      </p:sp>
      <p:sp>
        <p:nvSpPr>
          <p:cNvPr id="7"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6" name="Content Placeholder 8" descr="Google20160127054848.JPEG"/>
          <p:cNvPicPr>
            <a:picLocks noGrp="1" noChangeAspect="1"/>
          </p:cNvPicPr>
          <p:nvPr>
            <p:ph sz="half" idx="1"/>
          </p:nvPr>
        </p:nvPicPr>
        <p:blipFill>
          <a:blip r:embed="rId3" cstate="print"/>
          <a:stretch>
            <a:fillRect/>
          </a:stretch>
        </p:blipFill>
        <p:spPr>
          <a:xfrm>
            <a:off x="1600200" y="1371600"/>
            <a:ext cx="6019800" cy="4572000"/>
          </a:xfrm>
        </p:spPr>
      </p:pic>
      <p:pic>
        <p:nvPicPr>
          <p:cNvPr id="8" name="Picture 6"/>
          <p:cNvPicPr>
            <a:picLocks noChangeAspect="1" noChangeArrowheads="1"/>
          </p:cNvPicPr>
          <p:nvPr/>
        </p:nvPicPr>
        <p:blipFill>
          <a:blip r:embed="rId4"/>
          <a:srcRect/>
          <a:stretch>
            <a:fillRect/>
          </a:stretch>
        </p:blipFill>
        <p:spPr>
          <a:xfrm>
            <a:off x="0" y="685801"/>
            <a:ext cx="9144000" cy="609599"/>
          </a:xfrm>
          <a:prstGeom prst="rect">
            <a:avLst/>
          </a:prstGeom>
          <a:noFill/>
        </p:spPr>
      </p:pic>
      <p:sp>
        <p:nvSpPr>
          <p:cNvPr id="7"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24</a:t>
            </a:fld>
            <a:endParaRPr lang="en-US" sz="1800" dirty="0" smtClean="0"/>
          </a:p>
        </p:txBody>
      </p:sp>
      <p:sp>
        <p:nvSpPr>
          <p:cNvPr id="9"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8" name="Picture 6"/>
          <p:cNvPicPr>
            <a:picLocks noChangeAspect="1" noChangeArrowheads="1"/>
          </p:cNvPicPr>
          <p:nvPr/>
        </p:nvPicPr>
        <p:blipFill>
          <a:blip r:embed="rId3"/>
          <a:srcRect/>
          <a:stretch>
            <a:fillRect/>
          </a:stretch>
        </p:blipFill>
        <p:spPr>
          <a:xfrm>
            <a:off x="0" y="685801"/>
            <a:ext cx="9144000" cy="609599"/>
          </a:xfrm>
          <a:prstGeom prst="rect">
            <a:avLst/>
          </a:prstGeom>
          <a:noFill/>
        </p:spPr>
      </p:pic>
      <p:pic>
        <p:nvPicPr>
          <p:cNvPr id="9" name="Content Placeholder 8" descr="Facebook Business Model20160117050843.JPEG"/>
          <p:cNvPicPr>
            <a:picLocks noGrp="1" noChangeAspect="1"/>
          </p:cNvPicPr>
          <p:nvPr>
            <p:ph idx="1"/>
          </p:nvPr>
        </p:nvPicPr>
        <p:blipFill>
          <a:blip r:embed="rId4" cstate="print"/>
          <a:stretch>
            <a:fillRect/>
          </a:stretch>
        </p:blipFill>
        <p:spPr>
          <a:xfrm>
            <a:off x="1143000" y="1371600"/>
            <a:ext cx="6858000" cy="4754563"/>
          </a:xfrm>
        </p:spPr>
      </p:pic>
      <p:sp>
        <p:nvSpPr>
          <p:cNvPr id="6"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25</a:t>
            </a:fld>
            <a:endParaRPr lang="en-US" sz="1800" dirty="0" smtClean="0"/>
          </a:p>
        </p:txBody>
      </p:sp>
      <p:sp>
        <p:nvSpPr>
          <p:cNvPr id="7"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914400" y="1676400"/>
            <a:ext cx="8153400" cy="2590800"/>
          </a:xfrm>
          <a:prstGeom prst="rect">
            <a:avLst/>
          </a:prstGeom>
        </p:spPr>
        <p:txBody>
          <a:bodyPr vert="horz" lIns="91440" tIns="45720" rIns="91440" bIns="45720" rtlCol="0">
            <a:normAutofit/>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Value chain-</a:t>
            </a:r>
            <a:r>
              <a:rPr kumimoji="0" lang="en-US" sz="36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a linked set of value creating activities that begin with basic raw materials coming from suppliers, moving on to a series of value-added activities involved in producing and marking a product or service, and ending with distributors getting the final goods into the hands of the ultimate consumer</a:t>
            </a:r>
          </a:p>
        </p:txBody>
      </p:sp>
      <p:pic>
        <p:nvPicPr>
          <p:cNvPr id="4" name="Picture 9"/>
          <p:cNvPicPr>
            <a:picLocks noGrp="1" noChangeAspect="1" noChangeArrowheads="1"/>
          </p:cNvPicPr>
          <p:nvPr>
            <p:ph sz="quarter" idx="4294967295"/>
          </p:nvPr>
        </p:nvPicPr>
        <p:blipFill>
          <a:blip r:embed="rId3"/>
          <a:srcRect/>
          <a:stretch>
            <a:fillRect/>
          </a:stretch>
        </p:blipFill>
        <p:spPr>
          <a:xfrm>
            <a:off x="228600" y="4337050"/>
            <a:ext cx="8610600" cy="1377950"/>
          </a:xfrm>
          <a:prstGeom prst="rect">
            <a:avLst/>
          </a:prstGeom>
          <a:noFill/>
        </p:spPr>
      </p:pic>
      <p:pic>
        <p:nvPicPr>
          <p:cNvPr id="7" name="Content Placeholder 6"/>
          <p:cNvPicPr>
            <a:picLocks noGrp="1" noChangeAspect="1" noChangeArrowheads="1"/>
          </p:cNvPicPr>
          <p:nvPr>
            <p:ph sz="quarter" idx="4294967295"/>
          </p:nvPr>
        </p:nvPicPr>
        <p:blipFill>
          <a:blip r:embed="rId4"/>
          <a:srcRect/>
          <a:stretch>
            <a:fillRect/>
          </a:stretch>
        </p:blipFill>
        <p:spPr>
          <a:xfrm>
            <a:off x="0" y="685800"/>
            <a:ext cx="9144000" cy="609600"/>
          </a:xfrm>
          <a:prstGeom prst="rect">
            <a:avLst/>
          </a:prstGeom>
          <a:noFill/>
        </p:spPr>
      </p:pic>
      <p:sp>
        <p:nvSpPr>
          <p:cNvPr id="6"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26</a:t>
            </a:fld>
            <a:endParaRPr lang="en-US" sz="1800" dirty="0" smtClean="0"/>
          </a:p>
        </p:txBody>
      </p:sp>
      <p:sp>
        <p:nvSpPr>
          <p:cNvPr id="8"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914400" y="1722437"/>
            <a:ext cx="8153400" cy="4525963"/>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Industry Value Chain Analysis</a:t>
            </a:r>
          </a:p>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Value chain segments include:</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Upstream</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Downstream</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Center of gravity-</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 the part of the chain that is most important to the company and the point where its core competencies lie</a:t>
            </a:r>
          </a:p>
          <a:p>
            <a:pPr marL="990600" marR="0" lvl="1" indent="-5334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Vertical integration</a:t>
            </a:r>
          </a:p>
        </p:txBody>
      </p:sp>
      <p:pic>
        <p:nvPicPr>
          <p:cNvPr id="6" name="Content Placeholder 5"/>
          <p:cNvPicPr>
            <a:picLocks noGrp="1" noChangeAspect="1" noChangeArrowheads="1"/>
          </p:cNvPicPr>
          <p:nvPr>
            <p:ph sz="quarter" idx="4294967295"/>
          </p:nvPr>
        </p:nvPicPr>
        <p:blipFill>
          <a:blip r:embed="rId3"/>
          <a:srcRect/>
          <a:stretch>
            <a:fillRect/>
          </a:stretch>
        </p:blipFill>
        <p:spPr>
          <a:xfrm>
            <a:off x="0" y="685800"/>
            <a:ext cx="9144000" cy="609600"/>
          </a:xfrm>
          <a:prstGeom prst="rect">
            <a:avLst/>
          </a:prstGeom>
          <a:noFill/>
        </p:spPr>
      </p:pic>
      <p:sp>
        <p:nvSpPr>
          <p:cNvPr id="7"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27</a:t>
            </a:fld>
            <a:endParaRPr lang="en-US" sz="1800" dirty="0" smtClean="0"/>
          </a:p>
        </p:txBody>
      </p:sp>
      <p:sp>
        <p:nvSpPr>
          <p:cNvPr id="8"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7" name="Content Placeholder 6"/>
          <p:cNvPicPr>
            <a:picLocks noGrp="1" noChangeAspect="1" noChangeArrowheads="1"/>
          </p:cNvPicPr>
          <p:nvPr>
            <p:ph sz="quarter" idx="4294967295"/>
          </p:nvPr>
        </p:nvPicPr>
        <p:blipFill>
          <a:blip r:embed="rId3"/>
          <a:srcRect/>
          <a:stretch>
            <a:fillRect/>
          </a:stretch>
        </p:blipFill>
        <p:spPr>
          <a:xfrm>
            <a:off x="0" y="685800"/>
            <a:ext cx="9144000" cy="609600"/>
          </a:xfrm>
          <a:prstGeom prst="rect">
            <a:avLst/>
          </a:prstGeom>
          <a:noFill/>
        </p:spPr>
      </p:pic>
      <p:graphicFrame>
        <p:nvGraphicFramePr>
          <p:cNvPr id="9" name="Content Placeholder 6"/>
          <p:cNvGraphicFramePr>
            <a:graphicFrameLocks noGrp="1"/>
          </p:cNvGraphicFramePr>
          <p:nvPr>
            <p:ph sz="half" idx="4294967295"/>
          </p:nvPr>
        </p:nvGraphicFramePr>
        <p:xfrm>
          <a:off x="685800" y="1600200"/>
          <a:ext cx="7924800" cy="4114801"/>
        </p:xfrm>
        <a:graphic>
          <a:graphicData uri="http://schemas.openxmlformats.org/drawingml/2006/table">
            <a:tbl>
              <a:tblPr firstRow="1" bandRow="1">
                <a:tableStyleId>{5C22544A-7EE6-4342-B048-85BDC9FD1C3A}</a:tableStyleId>
              </a:tblPr>
              <a:tblGrid>
                <a:gridCol w="2218944"/>
                <a:gridCol w="2886456"/>
                <a:gridCol w="2819400"/>
              </a:tblGrid>
              <a:tr h="818521">
                <a:tc>
                  <a:txBody>
                    <a:bodyPr/>
                    <a:lstStyle/>
                    <a:p>
                      <a:endParaRPr lang="en-US" dirty="0">
                        <a:solidFill>
                          <a:srgbClr val="FF0000"/>
                        </a:solidFill>
                      </a:endParaRPr>
                    </a:p>
                  </a:txBody>
                  <a:tcPr/>
                </a:tc>
                <a:tc>
                  <a:txBody>
                    <a:bodyPr/>
                    <a:lstStyle/>
                    <a:p>
                      <a:r>
                        <a:rPr lang="en-US" dirty="0" err="1" smtClean="0">
                          <a:solidFill>
                            <a:srgbClr val="FF0000"/>
                          </a:solidFill>
                        </a:rPr>
                        <a:t>Weyerhauser’s</a:t>
                      </a:r>
                      <a:endParaRPr lang="en-US" dirty="0">
                        <a:solidFill>
                          <a:srgbClr val="FF0000"/>
                        </a:solidFill>
                      </a:endParaRPr>
                    </a:p>
                  </a:txBody>
                  <a:tcPr/>
                </a:tc>
                <a:tc>
                  <a:txBody>
                    <a:bodyPr/>
                    <a:lstStyle/>
                    <a:p>
                      <a:r>
                        <a:rPr lang="en-US" dirty="0" smtClean="0">
                          <a:solidFill>
                            <a:srgbClr val="FF0000"/>
                          </a:solidFill>
                        </a:rPr>
                        <a:t>P &amp; G</a:t>
                      </a:r>
                      <a:endParaRPr lang="en-US" dirty="0">
                        <a:solidFill>
                          <a:srgbClr val="FF0000"/>
                        </a:solidFill>
                      </a:endParaRPr>
                    </a:p>
                  </a:txBody>
                  <a:tcPr/>
                </a:tc>
              </a:tr>
              <a:tr h="998873">
                <a:tc>
                  <a:txBody>
                    <a:bodyPr/>
                    <a:lstStyle/>
                    <a:p>
                      <a:r>
                        <a:rPr lang="en-US" dirty="0" smtClean="0">
                          <a:solidFill>
                            <a:srgbClr val="FF0000"/>
                          </a:solidFill>
                        </a:rPr>
                        <a:t>Center</a:t>
                      </a:r>
                      <a:r>
                        <a:rPr lang="en-US" baseline="0" dirty="0" smtClean="0">
                          <a:solidFill>
                            <a:srgbClr val="FF0000"/>
                          </a:solidFill>
                        </a:rPr>
                        <a:t> of gravity</a:t>
                      </a:r>
                      <a:endParaRPr lang="en-US" dirty="0">
                        <a:solidFill>
                          <a:srgbClr val="FF0000"/>
                        </a:solidFill>
                      </a:endParaRPr>
                    </a:p>
                  </a:txBody>
                  <a:tcPr/>
                </a:tc>
                <a:tc>
                  <a:txBody>
                    <a:bodyPr/>
                    <a:lstStyle/>
                    <a:p>
                      <a:r>
                        <a:rPr lang="en-US" dirty="0" smtClean="0">
                          <a:solidFill>
                            <a:srgbClr val="FF0000"/>
                          </a:solidFill>
                        </a:rPr>
                        <a:t>Raw material and primary manufacturing</a:t>
                      </a:r>
                      <a:r>
                        <a:rPr lang="en-US" baseline="0" dirty="0" smtClean="0">
                          <a:solidFill>
                            <a:srgbClr val="FF0000"/>
                          </a:solidFill>
                        </a:rPr>
                        <a:t> (lumbering and pulp mills)</a:t>
                      </a:r>
                      <a:endParaRPr lang="en-US" dirty="0">
                        <a:solidFill>
                          <a:srgbClr val="FF0000"/>
                        </a:solidFill>
                      </a:endParaRPr>
                    </a:p>
                  </a:txBody>
                  <a:tcPr/>
                </a:tc>
                <a:tc>
                  <a:txBody>
                    <a:bodyPr/>
                    <a:lstStyle/>
                    <a:p>
                      <a:r>
                        <a:rPr lang="en-US" dirty="0" smtClean="0">
                          <a:solidFill>
                            <a:srgbClr val="FF0000"/>
                          </a:solidFill>
                        </a:rPr>
                        <a:t>Fabrication and distribution</a:t>
                      </a:r>
                      <a:endParaRPr lang="en-US" dirty="0">
                        <a:solidFill>
                          <a:srgbClr val="FF0000"/>
                        </a:solidFill>
                      </a:endParaRPr>
                    </a:p>
                  </a:txBody>
                  <a:tcPr/>
                </a:tc>
              </a:tr>
              <a:tr h="998873">
                <a:tc>
                  <a:txBody>
                    <a:bodyPr/>
                    <a:lstStyle/>
                    <a:p>
                      <a:r>
                        <a:rPr lang="en-US" dirty="0" smtClean="0">
                          <a:solidFill>
                            <a:srgbClr val="FF0000"/>
                          </a:solidFill>
                        </a:rPr>
                        <a:t>Integration</a:t>
                      </a:r>
                      <a:endParaRPr lang="en-US" dirty="0">
                        <a:solidFill>
                          <a:srgbClr val="FF0000"/>
                        </a:solidFill>
                      </a:endParaRPr>
                    </a:p>
                  </a:txBody>
                  <a:tcPr/>
                </a:tc>
                <a:tc>
                  <a:txBody>
                    <a:bodyPr/>
                    <a:lstStyle/>
                    <a:p>
                      <a:r>
                        <a:rPr lang="en-US" dirty="0" smtClean="0">
                          <a:solidFill>
                            <a:srgbClr val="FF0000"/>
                          </a:solidFill>
                        </a:rPr>
                        <a:t>Forward by making</a:t>
                      </a:r>
                      <a:r>
                        <a:rPr lang="en-US" baseline="0" dirty="0" smtClean="0">
                          <a:solidFill>
                            <a:srgbClr val="FF0000"/>
                          </a:solidFill>
                        </a:rPr>
                        <a:t> paper and boxes</a:t>
                      </a:r>
                      <a:endParaRPr lang="en-US" dirty="0">
                        <a:solidFill>
                          <a:srgbClr val="FF0000"/>
                        </a:solidFill>
                      </a:endParaRPr>
                    </a:p>
                  </a:txBody>
                  <a:tcPr/>
                </a:tc>
                <a:tc>
                  <a:txBody>
                    <a:bodyPr/>
                    <a:lstStyle/>
                    <a:p>
                      <a:r>
                        <a:rPr lang="en-US" dirty="0" smtClean="0">
                          <a:solidFill>
                            <a:srgbClr val="FF0000"/>
                          </a:solidFill>
                        </a:rPr>
                        <a:t>Backward</a:t>
                      </a:r>
                      <a:r>
                        <a:rPr lang="en-US" baseline="0" dirty="0" smtClean="0">
                          <a:solidFill>
                            <a:srgbClr val="FF0000"/>
                          </a:solidFill>
                        </a:rPr>
                        <a:t> by owning timberland and operating pulp mills</a:t>
                      </a:r>
                      <a:endParaRPr lang="en-US" dirty="0">
                        <a:solidFill>
                          <a:srgbClr val="FF0000"/>
                        </a:solidFill>
                      </a:endParaRPr>
                    </a:p>
                  </a:txBody>
                  <a:tcPr/>
                </a:tc>
              </a:tr>
              <a:tr h="1298534">
                <a:tc>
                  <a:txBody>
                    <a:bodyPr/>
                    <a:lstStyle/>
                    <a:p>
                      <a:r>
                        <a:rPr lang="en-US" dirty="0" smtClean="0">
                          <a:solidFill>
                            <a:srgbClr val="FF0000"/>
                          </a:solidFill>
                        </a:rPr>
                        <a:t>Reason of vertical integration</a:t>
                      </a:r>
                      <a:endParaRPr lang="en-US" dirty="0">
                        <a:solidFill>
                          <a:srgbClr val="FF0000"/>
                        </a:solidFill>
                      </a:endParaRPr>
                    </a:p>
                  </a:txBody>
                  <a:tcPr/>
                </a:tc>
                <a:tc>
                  <a:txBody>
                    <a:bodyPr/>
                    <a:lstStyle/>
                    <a:p>
                      <a:endParaRPr lang="en-US" dirty="0">
                        <a:solidFill>
                          <a:srgbClr val="FF0000"/>
                        </a:solidFill>
                      </a:endParaRPr>
                    </a:p>
                  </a:txBody>
                  <a:tcPr/>
                </a:tc>
                <a:tc>
                  <a:txBody>
                    <a:bodyPr/>
                    <a:lstStyle/>
                    <a:p>
                      <a:r>
                        <a:rPr lang="en-US" dirty="0" smtClean="0">
                          <a:solidFill>
                            <a:srgbClr val="FF0000"/>
                          </a:solidFill>
                        </a:rPr>
                        <a:t>To guarantee access to wood pulp it needed to produce diapers,</a:t>
                      </a:r>
                      <a:r>
                        <a:rPr lang="en-US" baseline="0" dirty="0" smtClean="0">
                          <a:solidFill>
                            <a:srgbClr val="FF0000"/>
                          </a:solidFill>
                        </a:rPr>
                        <a:t> toilet tissue, napkins, etc.</a:t>
                      </a:r>
                      <a:endParaRPr lang="en-US" dirty="0">
                        <a:solidFill>
                          <a:srgbClr val="FF0000"/>
                        </a:solidFill>
                      </a:endParaRPr>
                    </a:p>
                  </a:txBody>
                  <a:tcPr/>
                </a:tc>
              </a:tr>
            </a:tbl>
          </a:graphicData>
        </a:graphic>
      </p:graphicFrame>
      <p:sp>
        <p:nvSpPr>
          <p:cNvPr id="6"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28</a:t>
            </a:fld>
            <a:endParaRPr lang="en-US" sz="1800" dirty="0" smtClean="0"/>
          </a:p>
        </p:txBody>
      </p:sp>
      <p:sp>
        <p:nvSpPr>
          <p:cNvPr id="8"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5"/>
          <p:cNvSpPr>
            <a:spLocks noGrp="1" noChangeArrowheads="1"/>
          </p:cNvSpPr>
          <p:nvPr>
            <p:ph type="title"/>
          </p:nvPr>
        </p:nvSpPr>
        <p:spPr>
          <a:xfrm>
            <a:off x="533400" y="1752600"/>
            <a:ext cx="8229600" cy="609600"/>
          </a:xfrm>
        </p:spPr>
        <p:txBody>
          <a:bodyPr>
            <a:noAutofit/>
          </a:bodyPr>
          <a:lstStyle/>
          <a:p>
            <a:pPr eaLnBrk="1" hangingPunct="1"/>
            <a:r>
              <a:rPr lang="en-US" sz="3200" dirty="0" smtClean="0">
                <a:latin typeface="Tahoma" pitchFamily="-112" charset="0"/>
              </a:rPr>
              <a:t>Corporate Value Chain Analysis</a:t>
            </a:r>
            <a:br>
              <a:rPr lang="en-US" sz="3200" dirty="0" smtClean="0">
                <a:latin typeface="Tahoma" pitchFamily="-112" charset="0"/>
              </a:rPr>
            </a:br>
            <a:endParaRPr lang="en-US" sz="3200" dirty="0" smtClean="0">
              <a:latin typeface="Tahoma" pitchFamily="-112" charset="0"/>
            </a:endParaRPr>
          </a:p>
        </p:txBody>
      </p:sp>
      <p:sp>
        <p:nvSpPr>
          <p:cNvPr id="4" name="Rectangle 2"/>
          <p:cNvSpPr txBox="1">
            <a:spLocks noChangeArrowheads="1"/>
          </p:cNvSpPr>
          <p:nvPr/>
        </p:nvSpPr>
        <p:spPr>
          <a:xfrm>
            <a:off x="533400" y="2095500"/>
            <a:ext cx="4038600" cy="2667000"/>
          </a:xfrm>
          <a:prstGeom prst="rect">
            <a:avLst/>
          </a:prstGeom>
        </p:spPr>
        <p:txBody>
          <a:bodyPr vert="horz" lIns="91440" tIns="45720" rIns="91440" bIns="45720" rtlCol="0">
            <a:normAutofit/>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Primary activities</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Inbound logistics</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Operations</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Outbound logistics</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sp>
        <p:nvSpPr>
          <p:cNvPr id="6" name="Rectangle 6"/>
          <p:cNvSpPr txBox="1">
            <a:spLocks noChangeArrowheads="1"/>
          </p:cNvSpPr>
          <p:nvPr/>
        </p:nvSpPr>
        <p:spPr>
          <a:xfrm>
            <a:off x="4724400" y="2466474"/>
            <a:ext cx="4038600" cy="3505200"/>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Support activities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Procurement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Technology development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Human resource management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Firm infrastructure</a:t>
            </a:r>
          </a:p>
        </p:txBody>
      </p:sp>
      <p:pic>
        <p:nvPicPr>
          <p:cNvPr id="7" name="Content Placeholder 6"/>
          <p:cNvPicPr>
            <a:picLocks noGrp="1" noChangeAspect="1" noChangeArrowheads="1"/>
          </p:cNvPicPr>
          <p:nvPr>
            <p:ph sz="quarter" idx="4294967295"/>
          </p:nvPr>
        </p:nvPicPr>
        <p:blipFill>
          <a:blip r:embed="rId3"/>
          <a:srcRect/>
          <a:stretch>
            <a:fillRect/>
          </a:stretch>
        </p:blipFill>
        <p:spPr>
          <a:xfrm>
            <a:off x="0" y="685800"/>
            <a:ext cx="9144000" cy="609600"/>
          </a:xfrm>
          <a:prstGeom prst="rect">
            <a:avLst/>
          </a:prstGeom>
          <a:noFill/>
        </p:spPr>
      </p:pic>
      <p:sp>
        <p:nvSpPr>
          <p:cNvPr id="8"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29</a:t>
            </a:fld>
            <a:endParaRPr lang="en-US" sz="1800" dirty="0" smtClean="0"/>
          </a:p>
        </p:txBody>
      </p:sp>
      <p:sp>
        <p:nvSpPr>
          <p:cNvPr id="9"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8" name="Rectangle 2"/>
          <p:cNvSpPr txBox="1">
            <a:spLocks noChangeArrowheads="1"/>
          </p:cNvSpPr>
          <p:nvPr/>
        </p:nvSpPr>
        <p:spPr>
          <a:xfrm>
            <a:off x="990600" y="1722437"/>
            <a:ext cx="7772400" cy="4525963"/>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9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Core and Distinctive Competencies</a:t>
            </a:r>
          </a:p>
          <a:p>
            <a:pPr marL="609600" marR="0" lvl="0" indent="-609600" algn="ctr" defTabSz="914400" rtl="0" eaLnBrk="1" fontAlgn="auto" latinLnBrk="0" hangingPunct="1">
              <a:lnSpc>
                <a:spcPct val="9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Resources</a:t>
            </a: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 an organization’s assets</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Tangible</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Intangible</a:t>
            </a:r>
          </a:p>
          <a:p>
            <a:pPr marL="609600" marR="0" lvl="0" indent="-609600" algn="l" defTabSz="914400" rtl="0" eaLnBrk="1" fontAlgn="auto" latinLnBrk="0" hangingPunct="1">
              <a:lnSpc>
                <a:spcPct val="90000"/>
              </a:lnSpc>
              <a:spcBef>
                <a:spcPct val="20000"/>
              </a:spcBef>
              <a:spcAft>
                <a:spcPts val="0"/>
              </a:spcAft>
              <a:buClrTx/>
              <a:buSzTx/>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Capabilities</a:t>
            </a: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 a corporation’s ability to exploit its resources</a:t>
            </a:r>
          </a:p>
        </p:txBody>
      </p:sp>
      <p:pic>
        <p:nvPicPr>
          <p:cNvPr id="9" name="Picture 10"/>
          <p:cNvPicPr>
            <a:picLocks noChangeAspect="1" noChangeArrowheads="1"/>
          </p:cNvPicPr>
          <p:nvPr/>
        </p:nvPicPr>
        <p:blipFill>
          <a:blip r:embed="rId3"/>
          <a:srcRect/>
          <a:stretch>
            <a:fillRect/>
          </a:stretch>
        </p:blipFill>
        <p:spPr>
          <a:xfrm>
            <a:off x="0" y="685800"/>
            <a:ext cx="9144000" cy="609600"/>
          </a:xfrm>
          <a:prstGeom prst="rect">
            <a:avLst/>
          </a:prstGeom>
          <a:noFill/>
        </p:spPr>
      </p:pic>
      <p:sp>
        <p:nvSpPr>
          <p:cNvPr id="6"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3</a:t>
            </a:fld>
            <a:endParaRPr lang="en-US" sz="1800" dirty="0" smtClean="0"/>
          </a:p>
        </p:txBody>
      </p:sp>
      <p:sp>
        <p:nvSpPr>
          <p:cNvPr id="7"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8"/>
          <p:cNvPicPr>
            <a:picLocks noGrp="1" noChangeAspect="1" noChangeArrowheads="1"/>
          </p:cNvPicPr>
          <p:nvPr>
            <p:ph sz="half" idx="1"/>
          </p:nvPr>
        </p:nvPicPr>
        <p:blipFill>
          <a:blip r:embed="rId3"/>
          <a:srcRect/>
          <a:stretch>
            <a:fillRect/>
          </a:stretch>
        </p:blipFill>
        <p:spPr>
          <a:xfrm>
            <a:off x="304800" y="1435660"/>
            <a:ext cx="8305800" cy="4914900"/>
          </a:xfrm>
          <a:noFill/>
        </p:spPr>
      </p:pic>
      <p:pic>
        <p:nvPicPr>
          <p:cNvPr id="4" name="Picture 3"/>
          <p:cNvPicPr>
            <a:picLocks noChangeAspect="1" noChangeArrowheads="1"/>
          </p:cNvPicPr>
          <p:nvPr/>
        </p:nvPicPr>
        <p:blipFill>
          <a:blip r:embed="rId4"/>
          <a:srcRect/>
          <a:stretch>
            <a:fillRect/>
          </a:stretch>
        </p:blipFill>
        <p:spPr>
          <a:xfrm>
            <a:off x="0" y="675752"/>
            <a:ext cx="9144000" cy="609600"/>
          </a:xfrm>
          <a:prstGeom prst="rect">
            <a:avLst/>
          </a:prstGeom>
          <a:noFill/>
        </p:spPr>
      </p:pic>
      <p:sp>
        <p:nvSpPr>
          <p:cNvPr id="6"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30</a:t>
            </a:fld>
            <a:endParaRPr lang="en-US" sz="1800" dirty="0" smtClean="0"/>
          </a:p>
        </p:txBody>
      </p:sp>
      <p:sp>
        <p:nvSpPr>
          <p:cNvPr id="7"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914400" y="1447800"/>
            <a:ext cx="8153400" cy="4525963"/>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Corporate Value Chain Analysis</a:t>
            </a: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AutoNum type="arabicPeriod"/>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Examine each product line’s value chain in terms of the various activities involved in producing the product or service</a:t>
            </a:r>
          </a:p>
          <a:p>
            <a:pPr marL="609600" marR="0" lvl="0" indent="-609600" algn="l" defTabSz="914400" rtl="0" eaLnBrk="1" fontAlgn="auto" latinLnBrk="0" hangingPunct="1">
              <a:lnSpc>
                <a:spcPct val="100000"/>
              </a:lnSpc>
              <a:spcBef>
                <a:spcPct val="20000"/>
              </a:spcBef>
              <a:spcAft>
                <a:spcPts val="0"/>
              </a:spcAft>
              <a:buClrTx/>
              <a:buSzTx/>
              <a:buFontTx/>
              <a:buAutoNum type="arabicPeriod"/>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Examine the linkages within each product line’s value chain</a:t>
            </a:r>
          </a:p>
          <a:p>
            <a:pPr marL="609600" marR="0" lvl="0" indent="-609600" algn="l" defTabSz="914400" rtl="0" eaLnBrk="1" fontAlgn="auto" latinLnBrk="0" hangingPunct="1">
              <a:lnSpc>
                <a:spcPct val="100000"/>
              </a:lnSpc>
              <a:spcBef>
                <a:spcPct val="20000"/>
              </a:spcBef>
              <a:spcAft>
                <a:spcPts val="0"/>
              </a:spcAft>
              <a:buClrTx/>
              <a:buSzTx/>
              <a:buFontTx/>
              <a:buAutoNum type="arabicPeriod"/>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Examine the potential synergies among the value chains of different product lines or business units</a:t>
            </a:r>
          </a:p>
        </p:txBody>
      </p:sp>
      <p:pic>
        <p:nvPicPr>
          <p:cNvPr id="4" name="Picture 3"/>
          <p:cNvPicPr>
            <a:picLocks noChangeAspect="1" noChangeArrowheads="1"/>
          </p:cNvPicPr>
          <p:nvPr/>
        </p:nvPicPr>
        <p:blipFill>
          <a:blip r:embed="rId3"/>
          <a:srcRect/>
          <a:stretch>
            <a:fillRect/>
          </a:stretch>
        </p:blipFill>
        <p:spPr>
          <a:xfrm>
            <a:off x="0" y="675752"/>
            <a:ext cx="9144000" cy="609600"/>
          </a:xfrm>
          <a:prstGeom prst="rect">
            <a:avLst/>
          </a:prstGeom>
          <a:noFill/>
        </p:spPr>
      </p:pic>
      <p:sp>
        <p:nvSpPr>
          <p:cNvPr id="6"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31</a:t>
            </a:fld>
            <a:endParaRPr lang="en-US" sz="1800" dirty="0" smtClean="0"/>
          </a:p>
        </p:txBody>
      </p:sp>
      <p:sp>
        <p:nvSpPr>
          <p:cNvPr id="7"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304800" y="2133600"/>
            <a:ext cx="8305800" cy="2667000"/>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effectLst/>
                <a:uLnTx/>
                <a:uFillTx/>
                <a:latin typeface="Tahoma" pitchFamily="-112" charset="0"/>
                <a:ea typeface="+mn-ea"/>
                <a:cs typeface="+mn-cs"/>
              </a:rPr>
              <a:t>Basic Organizational Structures</a:t>
            </a: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effectLst/>
              <a:uLnTx/>
              <a:uFillTx/>
              <a:latin typeface="Tahoma" pitchFamily="-112" charset="0"/>
              <a:ea typeface="+mn-ea"/>
              <a:cs typeface="+mn-cs"/>
            </a:endParaRPr>
          </a:p>
          <a:p>
            <a:pPr marL="3352800" lvl="6" indent="-609600">
              <a:spcBef>
                <a:spcPct val="20000"/>
              </a:spcBef>
              <a:buFont typeface="Arial" pitchFamily="34" charset="0"/>
              <a:buChar char="•"/>
            </a:pPr>
            <a:r>
              <a:rPr kumimoji="0" lang="en-US" sz="2800" b="0" i="0" u="none" strike="noStrike" kern="1200" cap="none" spc="0" normalizeH="0" baseline="0" noProof="0" dirty="0" smtClean="0">
                <a:ln>
                  <a:noFill/>
                </a:ln>
                <a:effectLst/>
                <a:uLnTx/>
                <a:uFillTx/>
                <a:latin typeface="Tahoma" pitchFamily="-112" charset="0"/>
                <a:ea typeface="+mn-ea"/>
                <a:cs typeface="+mn-cs"/>
              </a:rPr>
              <a:t>Simple</a:t>
            </a:r>
          </a:p>
          <a:p>
            <a:pPr marL="3352800" lvl="6" indent="-609600">
              <a:spcBef>
                <a:spcPct val="20000"/>
              </a:spcBef>
              <a:buFont typeface="Arial" pitchFamily="34" charset="0"/>
              <a:buChar char="•"/>
            </a:pPr>
            <a:r>
              <a:rPr kumimoji="0" lang="en-US" sz="2800" b="0" i="0" u="none" strike="noStrike" kern="1200" cap="none" spc="0" normalizeH="0" baseline="0" noProof="0" dirty="0" smtClean="0">
                <a:ln>
                  <a:noFill/>
                </a:ln>
                <a:effectLst/>
                <a:uLnTx/>
                <a:uFillTx/>
                <a:latin typeface="Tahoma" pitchFamily="-112" charset="0"/>
                <a:ea typeface="+mn-ea"/>
                <a:cs typeface="+mn-cs"/>
              </a:rPr>
              <a:t>Functional</a:t>
            </a:r>
          </a:p>
          <a:p>
            <a:pPr marL="3352800" lvl="6" indent="-609600">
              <a:spcBef>
                <a:spcPct val="20000"/>
              </a:spcBef>
              <a:buFont typeface="Arial" pitchFamily="34" charset="0"/>
              <a:buChar char="•"/>
            </a:pPr>
            <a:r>
              <a:rPr kumimoji="0" lang="en-US" sz="2800" b="0" i="0" u="none" strike="noStrike" kern="1200" cap="none" spc="0" normalizeH="0" baseline="0" noProof="0" dirty="0" smtClean="0">
                <a:ln>
                  <a:noFill/>
                </a:ln>
                <a:effectLst/>
                <a:uLnTx/>
                <a:uFillTx/>
                <a:latin typeface="Tahoma" pitchFamily="-112" charset="0"/>
                <a:ea typeface="+mn-ea"/>
                <a:cs typeface="+mn-cs"/>
              </a:rPr>
              <a:t>Divisional</a:t>
            </a:r>
          </a:p>
          <a:p>
            <a:pPr marL="3352800" lvl="6" indent="-609600">
              <a:spcBef>
                <a:spcPct val="20000"/>
              </a:spcBef>
              <a:buFont typeface="Arial" pitchFamily="34" charset="0"/>
              <a:buChar char="•"/>
            </a:pPr>
            <a:r>
              <a:rPr kumimoji="0" lang="en-US" sz="2800" b="0" i="0" u="none" strike="noStrike" kern="1200" cap="none" spc="0" normalizeH="0" baseline="0" noProof="0" dirty="0" smtClean="0">
                <a:ln>
                  <a:noFill/>
                </a:ln>
                <a:effectLst/>
                <a:uLnTx/>
                <a:uFillTx/>
                <a:latin typeface="Tahoma" pitchFamily="-112" charset="0"/>
                <a:ea typeface="+mn-ea"/>
                <a:cs typeface="+mn-cs"/>
              </a:rPr>
              <a:t>Strategic Business Units</a:t>
            </a:r>
          </a:p>
          <a:p>
            <a:pPr marL="3352800" lvl="6" indent="-609600">
              <a:spcBef>
                <a:spcPct val="20000"/>
              </a:spcBef>
              <a:buFont typeface="Arial" pitchFamily="34" charset="0"/>
              <a:buChar char="•"/>
            </a:pPr>
            <a:r>
              <a:rPr kumimoji="0" lang="en-US" sz="2800" b="0" i="0" u="none" strike="noStrike" kern="1200" cap="none" spc="0" normalizeH="0" baseline="0" noProof="0" dirty="0" smtClean="0">
                <a:ln>
                  <a:noFill/>
                </a:ln>
                <a:effectLst/>
                <a:uLnTx/>
                <a:uFillTx/>
                <a:latin typeface="Tahoma" pitchFamily="-112" charset="0"/>
                <a:ea typeface="+mn-ea"/>
                <a:cs typeface="+mn-cs"/>
              </a:rPr>
              <a:t>Conglomerate</a:t>
            </a:r>
          </a:p>
        </p:txBody>
      </p:sp>
      <p:pic>
        <p:nvPicPr>
          <p:cNvPr id="4" name="Picture 6"/>
          <p:cNvPicPr>
            <a:picLocks noChangeAspect="1" noChangeArrowheads="1"/>
          </p:cNvPicPr>
          <p:nvPr/>
        </p:nvPicPr>
        <p:blipFill>
          <a:blip r:embed="rId3"/>
          <a:srcRect/>
          <a:stretch>
            <a:fillRect/>
          </a:stretch>
        </p:blipFill>
        <p:spPr>
          <a:xfrm>
            <a:off x="0" y="685800"/>
            <a:ext cx="9144000" cy="609599"/>
          </a:xfrm>
          <a:prstGeom prst="rect">
            <a:avLst/>
          </a:prstGeom>
          <a:noFill/>
        </p:spPr>
      </p:pic>
      <p:sp>
        <p:nvSpPr>
          <p:cNvPr id="6"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32</a:t>
            </a:fld>
            <a:endParaRPr lang="en-US" sz="1800" dirty="0" smtClean="0"/>
          </a:p>
        </p:txBody>
      </p:sp>
      <p:sp>
        <p:nvSpPr>
          <p:cNvPr id="7"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8"/>
          <p:cNvPicPr>
            <a:picLocks noGrp="1" noChangeAspect="1" noChangeArrowheads="1"/>
          </p:cNvPicPr>
          <p:nvPr>
            <p:ph sz="half" idx="1"/>
          </p:nvPr>
        </p:nvPicPr>
        <p:blipFill>
          <a:blip r:embed="rId3"/>
          <a:srcRect/>
          <a:stretch>
            <a:fillRect/>
          </a:stretch>
        </p:blipFill>
        <p:spPr>
          <a:xfrm>
            <a:off x="990600" y="1447800"/>
            <a:ext cx="7772400" cy="4886848"/>
          </a:xfrm>
          <a:noFill/>
        </p:spPr>
      </p:pic>
      <p:pic>
        <p:nvPicPr>
          <p:cNvPr id="4" name="Picture 6"/>
          <p:cNvPicPr>
            <a:picLocks noChangeAspect="1" noChangeArrowheads="1"/>
          </p:cNvPicPr>
          <p:nvPr/>
        </p:nvPicPr>
        <p:blipFill>
          <a:blip r:embed="rId4"/>
          <a:srcRect/>
          <a:stretch>
            <a:fillRect/>
          </a:stretch>
        </p:blipFill>
        <p:spPr>
          <a:xfrm>
            <a:off x="0" y="675753"/>
            <a:ext cx="9144000" cy="609599"/>
          </a:xfrm>
          <a:prstGeom prst="rect">
            <a:avLst/>
          </a:prstGeom>
          <a:noFill/>
        </p:spPr>
      </p:pic>
      <p:sp>
        <p:nvSpPr>
          <p:cNvPr id="6"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33</a:t>
            </a:fld>
            <a:endParaRPr lang="en-US" sz="1800" dirty="0" smtClean="0"/>
          </a:p>
        </p:txBody>
      </p:sp>
      <p:sp>
        <p:nvSpPr>
          <p:cNvPr id="7"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762000" y="2438400"/>
            <a:ext cx="8305800" cy="1905000"/>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effectLst/>
                <a:uLnTx/>
                <a:uFillTx/>
                <a:latin typeface="Tahoma" pitchFamily="-112" charset="0"/>
                <a:ea typeface="+mn-ea"/>
                <a:cs typeface="+mn-cs"/>
              </a:rPr>
              <a:t>Corporate Culture: The Company Way</a:t>
            </a: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effectLst/>
              <a:uLnTx/>
              <a:uFillTx/>
              <a:latin typeface="Tahoma" pitchFamily="-112" charset="0"/>
              <a:ea typeface="+mn-ea"/>
              <a:cs typeface="+mn-cs"/>
            </a:endParaRPr>
          </a:p>
          <a:p>
            <a:pPr marL="609600" marR="0" lvl="0" indent="-609600" defTabSz="914400" rtl="0" eaLnBrk="1" fontAlgn="auto" latinLnBrk="0" hangingPunct="1">
              <a:lnSpc>
                <a:spcPct val="100000"/>
              </a:lnSpc>
              <a:spcBef>
                <a:spcPct val="20000"/>
              </a:spcBef>
              <a:spcAft>
                <a:spcPts val="0"/>
              </a:spcAft>
              <a:buClrTx/>
              <a:buSzTx/>
              <a:buFontTx/>
              <a:buNone/>
              <a:tabLst/>
              <a:defRPr/>
            </a:pPr>
            <a:r>
              <a:rPr kumimoji="0" lang="en-US" sz="3200" b="0" i="0" u="sng" strike="noStrike" kern="1200" cap="none" spc="0" normalizeH="0" baseline="0" noProof="0" dirty="0" smtClean="0">
                <a:ln>
                  <a:noFill/>
                </a:ln>
                <a:effectLst/>
                <a:uLnTx/>
                <a:uFillTx/>
                <a:latin typeface="Tahoma" pitchFamily="-112" charset="0"/>
                <a:ea typeface="+mn-ea"/>
                <a:cs typeface="+mn-cs"/>
              </a:rPr>
              <a:t>Corporate culture-</a:t>
            </a:r>
            <a:r>
              <a:rPr kumimoji="0" lang="en-US" sz="2800" b="0" i="0" u="none" strike="noStrike" kern="1200" cap="none" spc="0" normalizeH="0" baseline="0" noProof="0" dirty="0" smtClean="0">
                <a:ln>
                  <a:noFill/>
                </a:ln>
                <a:effectLst/>
                <a:uLnTx/>
                <a:uFillTx/>
                <a:latin typeface="Tahoma" pitchFamily="-112" charset="0"/>
                <a:ea typeface="+mn-ea"/>
                <a:cs typeface="+mn-cs"/>
              </a:rPr>
              <a:t> the collection of beliefs, expectations and values learned and shared by a corporation’s members and transmitted from one generation of employees to another. </a:t>
            </a:r>
          </a:p>
          <a:p>
            <a:pPr marL="990600" marR="0" lvl="1" indent="-533400" algn="ctr"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85801"/>
            <a:ext cx="9144000" cy="609599"/>
          </a:xfrm>
          <a:prstGeom prst="rect">
            <a:avLst/>
          </a:prstGeom>
          <a:noFill/>
        </p:spPr>
      </p:pic>
      <p:sp>
        <p:nvSpPr>
          <p:cNvPr id="6"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34</a:t>
            </a:fld>
            <a:endParaRPr lang="en-US" sz="1800" dirty="0" smtClean="0"/>
          </a:p>
        </p:txBody>
      </p:sp>
      <p:sp>
        <p:nvSpPr>
          <p:cNvPr id="7"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762000" y="1874837"/>
            <a:ext cx="8305800" cy="4525963"/>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Corporate Culture: The Company Way</a:t>
            </a: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Cultural intensity-</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 the degree of which members of a unit accept the norms, values and other cultural content associated with the unit</a:t>
            </a: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	Shows the depth of the culture</a:t>
            </a: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Cultural integration-</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 the extent of which units throughout the organization share a common culture</a:t>
            </a: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	Shows the breadth of the culture</a:t>
            </a:r>
          </a:p>
        </p:txBody>
      </p:sp>
      <p:pic>
        <p:nvPicPr>
          <p:cNvPr id="4" name="Picture 6"/>
          <p:cNvPicPr>
            <a:picLocks noChangeAspect="1" noChangeArrowheads="1"/>
          </p:cNvPicPr>
          <p:nvPr/>
        </p:nvPicPr>
        <p:blipFill>
          <a:blip r:embed="rId3"/>
          <a:srcRect/>
          <a:stretch>
            <a:fillRect/>
          </a:stretch>
        </p:blipFill>
        <p:spPr>
          <a:xfrm>
            <a:off x="0" y="685801"/>
            <a:ext cx="9144000" cy="609599"/>
          </a:xfrm>
          <a:prstGeom prst="rect">
            <a:avLst/>
          </a:prstGeom>
          <a:noFill/>
        </p:spPr>
      </p:pic>
      <p:sp>
        <p:nvSpPr>
          <p:cNvPr id="6"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35</a:t>
            </a:fld>
            <a:endParaRPr lang="en-US" sz="1800" dirty="0" smtClean="0"/>
          </a:p>
        </p:txBody>
      </p:sp>
      <p:sp>
        <p:nvSpPr>
          <p:cNvPr id="7"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457200" y="1798637"/>
            <a:ext cx="8305800" cy="4525963"/>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Functions of Corporate Culture</a:t>
            </a: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990600" marR="0" lvl="1" indent="-533400" algn="l" defTabSz="914400" rtl="0" eaLnBrk="1" fontAlgn="auto" latinLnBrk="0" hangingPunct="1">
              <a:lnSpc>
                <a:spcPct val="100000"/>
              </a:lnSpc>
              <a:spcBef>
                <a:spcPct val="20000"/>
              </a:spcBef>
              <a:spcAft>
                <a:spcPts val="0"/>
              </a:spcAft>
              <a:buClrTx/>
              <a:buSzTx/>
              <a:buFontTx/>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Conveys a sense of identity for employees</a:t>
            </a:r>
          </a:p>
          <a:p>
            <a:pPr marL="990600" marR="0" lvl="1" indent="-533400" algn="l" defTabSz="914400" rtl="0" eaLnBrk="1" fontAlgn="auto" latinLnBrk="0" hangingPunct="1">
              <a:lnSpc>
                <a:spcPct val="100000"/>
              </a:lnSpc>
              <a:spcBef>
                <a:spcPct val="20000"/>
              </a:spcBef>
              <a:spcAft>
                <a:spcPts val="0"/>
              </a:spcAft>
              <a:buClrTx/>
              <a:buSzTx/>
              <a:buFontTx/>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Generates employee commitment</a:t>
            </a:r>
          </a:p>
          <a:p>
            <a:pPr marL="990600" marR="0" lvl="1" indent="-533400" algn="l" defTabSz="914400" rtl="0" eaLnBrk="1" fontAlgn="auto" latinLnBrk="0" hangingPunct="1">
              <a:lnSpc>
                <a:spcPct val="100000"/>
              </a:lnSpc>
              <a:spcBef>
                <a:spcPct val="20000"/>
              </a:spcBef>
              <a:spcAft>
                <a:spcPts val="0"/>
              </a:spcAft>
              <a:buClrTx/>
              <a:buSzTx/>
              <a:buFontTx/>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Adds to the stability of the organization as a social system</a:t>
            </a:r>
          </a:p>
          <a:p>
            <a:pPr marL="990600" marR="0" lvl="1" indent="-533400" algn="l" defTabSz="914400" rtl="0" eaLnBrk="1" fontAlgn="auto" latinLnBrk="0" hangingPunct="1">
              <a:lnSpc>
                <a:spcPct val="100000"/>
              </a:lnSpc>
              <a:spcBef>
                <a:spcPct val="20000"/>
              </a:spcBef>
              <a:spcAft>
                <a:spcPts val="0"/>
              </a:spcAft>
              <a:buClrTx/>
              <a:buSzTx/>
              <a:buFontTx/>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Serves as a frame of reference for employees to understand organizational activities and as a guide for behavior</a:t>
            </a:r>
          </a:p>
        </p:txBody>
      </p:sp>
      <p:pic>
        <p:nvPicPr>
          <p:cNvPr id="4" name="Picture 6"/>
          <p:cNvPicPr>
            <a:picLocks noChangeAspect="1" noChangeArrowheads="1"/>
          </p:cNvPicPr>
          <p:nvPr/>
        </p:nvPicPr>
        <p:blipFill>
          <a:blip r:embed="rId3"/>
          <a:srcRect/>
          <a:stretch>
            <a:fillRect/>
          </a:stretch>
        </p:blipFill>
        <p:spPr>
          <a:xfrm>
            <a:off x="0" y="685801"/>
            <a:ext cx="9144000" cy="609599"/>
          </a:xfrm>
          <a:prstGeom prst="rect">
            <a:avLst/>
          </a:prstGeom>
          <a:noFill/>
        </p:spPr>
      </p:pic>
      <p:sp>
        <p:nvSpPr>
          <p:cNvPr id="6"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36</a:t>
            </a:fld>
            <a:endParaRPr lang="en-US" sz="1800" dirty="0" smtClean="0"/>
          </a:p>
        </p:txBody>
      </p:sp>
      <p:sp>
        <p:nvSpPr>
          <p:cNvPr id="7"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914400" y="1722437"/>
            <a:ext cx="8305800" cy="4525963"/>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Strategic Marketing Issues</a:t>
            </a: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Market position-</a:t>
            </a: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Who are our customers?</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Marketing Mix-</a:t>
            </a: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the particular combination of key variables under a corporation’s control that can be used to affect demand and to gain competitive advantage</a:t>
            </a:r>
          </a:p>
        </p:txBody>
      </p:sp>
      <p:pic>
        <p:nvPicPr>
          <p:cNvPr id="4" name="Picture 6"/>
          <p:cNvPicPr>
            <a:picLocks noChangeAspect="1" noChangeArrowheads="1"/>
          </p:cNvPicPr>
          <p:nvPr/>
        </p:nvPicPr>
        <p:blipFill>
          <a:blip r:embed="rId3"/>
          <a:srcRect/>
          <a:stretch>
            <a:fillRect/>
          </a:stretch>
        </p:blipFill>
        <p:spPr>
          <a:xfrm>
            <a:off x="0" y="685801"/>
            <a:ext cx="9144000" cy="609599"/>
          </a:xfrm>
          <a:prstGeom prst="rect">
            <a:avLst/>
          </a:prstGeom>
          <a:noFill/>
        </p:spPr>
      </p:pic>
      <p:sp>
        <p:nvSpPr>
          <p:cNvPr id="6"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37</a:t>
            </a:fld>
            <a:endParaRPr lang="en-US" sz="1800" dirty="0" smtClean="0"/>
          </a:p>
        </p:txBody>
      </p:sp>
      <p:sp>
        <p:nvSpPr>
          <p:cNvPr id="7"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6"/>
          <p:cNvPicPr>
            <a:picLocks noChangeAspect="1" noChangeArrowheads="1"/>
          </p:cNvPicPr>
          <p:nvPr/>
        </p:nvPicPr>
        <p:blipFill>
          <a:blip r:embed="rId3"/>
          <a:srcRect/>
          <a:stretch>
            <a:fillRect/>
          </a:stretch>
        </p:blipFill>
        <p:spPr>
          <a:xfrm>
            <a:off x="0" y="685801"/>
            <a:ext cx="9144000" cy="609599"/>
          </a:xfrm>
          <a:prstGeom prst="rect">
            <a:avLst/>
          </a:prstGeom>
          <a:noFill/>
        </p:spPr>
      </p:pic>
      <p:sp>
        <p:nvSpPr>
          <p:cNvPr id="6" name="Text Box 3"/>
          <p:cNvSpPr txBox="1">
            <a:spLocks noChangeArrowheads="1"/>
          </p:cNvSpPr>
          <p:nvPr/>
        </p:nvSpPr>
        <p:spPr bwMode="auto">
          <a:xfrm>
            <a:off x="635000" y="723900"/>
            <a:ext cx="7823200" cy="579438"/>
          </a:xfrm>
          <a:prstGeom prst="rect">
            <a:avLst/>
          </a:prstGeom>
          <a:solidFill>
            <a:schemeClr val="bg1"/>
          </a:solidFill>
          <a:ln w="9525">
            <a:noFill/>
            <a:miter lim="800000"/>
            <a:headEnd/>
            <a:tailEnd/>
          </a:ln>
        </p:spPr>
        <p:txBody>
          <a:bodyPr>
            <a:spAutoFit/>
          </a:bodyPr>
          <a:lstStyle/>
          <a:p>
            <a:pPr algn="ctr"/>
            <a:r>
              <a:rPr lang="en-US" sz="3200" b="1" dirty="0">
                <a:solidFill>
                  <a:srgbClr val="FF0000"/>
                </a:solidFill>
                <a:latin typeface="Times New Roman" pitchFamily="18" charset="0"/>
                <a:cs typeface="Times New Roman" pitchFamily="18" charset="0"/>
              </a:rPr>
              <a:t>Market Segmentation</a:t>
            </a:r>
          </a:p>
        </p:txBody>
      </p:sp>
      <p:sp>
        <p:nvSpPr>
          <p:cNvPr id="7" name="Rectangle 4"/>
          <p:cNvSpPr>
            <a:spLocks noChangeArrowheads="1"/>
          </p:cNvSpPr>
          <p:nvPr/>
        </p:nvSpPr>
        <p:spPr bwMode="auto">
          <a:xfrm>
            <a:off x="609600" y="1524000"/>
            <a:ext cx="2616200" cy="288925"/>
          </a:xfrm>
          <a:prstGeom prst="rect">
            <a:avLst/>
          </a:prstGeom>
          <a:solidFill>
            <a:schemeClr val="bg1"/>
          </a:solidFill>
          <a:ln w="9525">
            <a:solidFill>
              <a:schemeClr val="tx1"/>
            </a:solidFill>
            <a:miter lim="800000"/>
            <a:headEnd/>
            <a:tailEnd/>
          </a:ln>
          <a:effectLst/>
        </p:spPr>
        <p:txBody>
          <a:bodyPr tIns="0" bIns="0"/>
          <a:lstStyle/>
          <a:p>
            <a:pPr>
              <a:defRPr/>
            </a:pPr>
            <a:r>
              <a:rPr lang="en-US" sz="1700" b="1" dirty="0">
                <a:solidFill>
                  <a:srgbClr val="FF0000"/>
                </a:solidFill>
                <a:effectLst>
                  <a:outerShdw blurRad="38100" dist="38100" dir="2700000" algn="tl">
                    <a:srgbClr val="C0C0C0"/>
                  </a:outerShdw>
                </a:effectLst>
              </a:rPr>
              <a:t>SEGMENTATION BASE</a:t>
            </a:r>
          </a:p>
        </p:txBody>
      </p:sp>
      <p:sp>
        <p:nvSpPr>
          <p:cNvPr id="8" name="Rectangle 5"/>
          <p:cNvSpPr>
            <a:spLocks noChangeArrowheads="1"/>
          </p:cNvSpPr>
          <p:nvPr/>
        </p:nvSpPr>
        <p:spPr bwMode="auto">
          <a:xfrm>
            <a:off x="3225800" y="1524000"/>
            <a:ext cx="5245100" cy="288925"/>
          </a:xfrm>
          <a:prstGeom prst="rect">
            <a:avLst/>
          </a:prstGeom>
          <a:solidFill>
            <a:schemeClr val="bg1"/>
          </a:solidFill>
          <a:ln w="9525">
            <a:solidFill>
              <a:schemeClr val="tx1"/>
            </a:solidFill>
            <a:miter lim="800000"/>
            <a:headEnd/>
            <a:tailEnd/>
          </a:ln>
          <a:effectLst/>
        </p:spPr>
        <p:txBody>
          <a:bodyPr tIns="0" bIns="0"/>
          <a:lstStyle/>
          <a:p>
            <a:pPr>
              <a:defRPr/>
            </a:pPr>
            <a:r>
              <a:rPr lang="en-US" sz="1700" b="1" dirty="0">
                <a:solidFill>
                  <a:srgbClr val="FF0000"/>
                </a:solidFill>
                <a:effectLst>
                  <a:outerShdw blurRad="38100" dist="38100" dir="2700000" algn="tl">
                    <a:srgbClr val="C0C0C0"/>
                  </a:outerShdw>
                </a:effectLst>
              </a:rPr>
              <a:t>SELECTED SEGMENTATION VARIABLES</a:t>
            </a:r>
          </a:p>
        </p:txBody>
      </p:sp>
      <p:sp>
        <p:nvSpPr>
          <p:cNvPr id="9" name="Rectangle 6"/>
          <p:cNvSpPr>
            <a:spLocks noChangeArrowheads="1"/>
          </p:cNvSpPr>
          <p:nvPr/>
        </p:nvSpPr>
        <p:spPr bwMode="auto">
          <a:xfrm>
            <a:off x="609600" y="1812925"/>
            <a:ext cx="7861300" cy="304800"/>
          </a:xfrm>
          <a:prstGeom prst="rect">
            <a:avLst/>
          </a:prstGeom>
          <a:solidFill>
            <a:schemeClr val="bg1"/>
          </a:solidFill>
          <a:ln w="9525">
            <a:solidFill>
              <a:schemeClr val="tx1"/>
            </a:solidFill>
            <a:miter lim="800000"/>
            <a:headEnd/>
            <a:tailEnd/>
          </a:ln>
        </p:spPr>
        <p:txBody>
          <a:bodyPr tIns="0" bIns="0"/>
          <a:lstStyle/>
          <a:p>
            <a:r>
              <a:rPr lang="en-US" sz="1700" b="1" dirty="0"/>
              <a:t>Geographic Segmentation</a:t>
            </a:r>
          </a:p>
        </p:txBody>
      </p:sp>
      <p:sp>
        <p:nvSpPr>
          <p:cNvPr id="10" name="Rectangle 10"/>
          <p:cNvSpPr>
            <a:spLocks noChangeArrowheads="1"/>
          </p:cNvSpPr>
          <p:nvPr/>
        </p:nvSpPr>
        <p:spPr bwMode="auto">
          <a:xfrm>
            <a:off x="609600" y="2117725"/>
            <a:ext cx="2616200" cy="304800"/>
          </a:xfrm>
          <a:prstGeom prst="rect">
            <a:avLst/>
          </a:prstGeom>
          <a:solidFill>
            <a:schemeClr val="bg1"/>
          </a:solidFill>
          <a:ln w="9525">
            <a:solidFill>
              <a:schemeClr val="tx1"/>
            </a:solidFill>
            <a:miter lim="800000"/>
            <a:headEnd/>
            <a:tailEnd/>
          </a:ln>
        </p:spPr>
        <p:txBody>
          <a:bodyPr tIns="0" bIns="0"/>
          <a:lstStyle/>
          <a:p>
            <a:r>
              <a:rPr lang="en-US" sz="1700"/>
              <a:t>Region</a:t>
            </a:r>
          </a:p>
        </p:txBody>
      </p:sp>
      <p:sp>
        <p:nvSpPr>
          <p:cNvPr id="11" name="Rectangle 11"/>
          <p:cNvSpPr>
            <a:spLocks noChangeArrowheads="1"/>
          </p:cNvSpPr>
          <p:nvPr/>
        </p:nvSpPr>
        <p:spPr bwMode="auto">
          <a:xfrm>
            <a:off x="3225800" y="2117725"/>
            <a:ext cx="5245100" cy="304800"/>
          </a:xfrm>
          <a:prstGeom prst="rect">
            <a:avLst/>
          </a:prstGeom>
          <a:solidFill>
            <a:schemeClr val="bg1"/>
          </a:solidFill>
          <a:ln w="9525">
            <a:solidFill>
              <a:schemeClr val="tx1"/>
            </a:solidFill>
            <a:miter lim="800000"/>
            <a:headEnd/>
            <a:tailEnd/>
          </a:ln>
        </p:spPr>
        <p:txBody>
          <a:bodyPr tIns="0" bIns="0"/>
          <a:lstStyle/>
          <a:p>
            <a:r>
              <a:rPr lang="en-US" sz="1700" dirty="0"/>
              <a:t>Southwest, Mountain States, Alaska, Hawaii</a:t>
            </a:r>
          </a:p>
        </p:txBody>
      </p:sp>
      <p:sp>
        <p:nvSpPr>
          <p:cNvPr id="12" name="Rectangle 9"/>
          <p:cNvSpPr>
            <a:spLocks noChangeArrowheads="1"/>
          </p:cNvSpPr>
          <p:nvPr/>
        </p:nvSpPr>
        <p:spPr bwMode="auto">
          <a:xfrm>
            <a:off x="609600" y="2422525"/>
            <a:ext cx="2616200" cy="304800"/>
          </a:xfrm>
          <a:prstGeom prst="rect">
            <a:avLst/>
          </a:prstGeom>
          <a:solidFill>
            <a:schemeClr val="bg1"/>
          </a:solidFill>
          <a:ln w="9525">
            <a:solidFill>
              <a:schemeClr val="tx1"/>
            </a:solidFill>
            <a:miter lim="800000"/>
            <a:headEnd/>
            <a:tailEnd/>
          </a:ln>
        </p:spPr>
        <p:txBody>
          <a:bodyPr tIns="0" bIns="0"/>
          <a:lstStyle/>
          <a:p>
            <a:r>
              <a:rPr lang="en-US" sz="1700"/>
              <a:t>City Size</a:t>
            </a:r>
          </a:p>
        </p:txBody>
      </p:sp>
      <p:sp>
        <p:nvSpPr>
          <p:cNvPr id="13" name="Rectangle 12"/>
          <p:cNvSpPr>
            <a:spLocks noChangeArrowheads="1"/>
          </p:cNvSpPr>
          <p:nvPr/>
        </p:nvSpPr>
        <p:spPr bwMode="auto">
          <a:xfrm>
            <a:off x="3225800" y="2422525"/>
            <a:ext cx="5245100" cy="304800"/>
          </a:xfrm>
          <a:prstGeom prst="rect">
            <a:avLst/>
          </a:prstGeom>
          <a:solidFill>
            <a:schemeClr val="bg1"/>
          </a:solidFill>
          <a:ln w="9525">
            <a:solidFill>
              <a:schemeClr val="tx1"/>
            </a:solidFill>
            <a:miter lim="800000"/>
            <a:headEnd/>
            <a:tailEnd/>
          </a:ln>
        </p:spPr>
        <p:txBody>
          <a:bodyPr tIns="0" bIns="0"/>
          <a:lstStyle/>
          <a:p>
            <a:r>
              <a:rPr lang="en-US" sz="1700"/>
              <a:t>Major metropolitan areas, small cities, towns</a:t>
            </a:r>
          </a:p>
        </p:txBody>
      </p:sp>
      <p:sp>
        <p:nvSpPr>
          <p:cNvPr id="14" name="Rectangle 8"/>
          <p:cNvSpPr>
            <a:spLocks noChangeArrowheads="1"/>
          </p:cNvSpPr>
          <p:nvPr/>
        </p:nvSpPr>
        <p:spPr bwMode="auto">
          <a:xfrm>
            <a:off x="609600" y="2727325"/>
            <a:ext cx="2616200" cy="304800"/>
          </a:xfrm>
          <a:prstGeom prst="rect">
            <a:avLst/>
          </a:prstGeom>
          <a:solidFill>
            <a:schemeClr val="bg1"/>
          </a:solidFill>
          <a:ln w="9525">
            <a:solidFill>
              <a:schemeClr val="tx1"/>
            </a:solidFill>
            <a:miter lim="800000"/>
            <a:headEnd/>
            <a:tailEnd/>
          </a:ln>
        </p:spPr>
        <p:txBody>
          <a:bodyPr tIns="0" bIns="0"/>
          <a:lstStyle/>
          <a:p>
            <a:r>
              <a:rPr lang="en-US" sz="1700" dirty="0"/>
              <a:t>Density of area</a:t>
            </a:r>
          </a:p>
        </p:txBody>
      </p:sp>
      <p:sp>
        <p:nvSpPr>
          <p:cNvPr id="15" name="Rectangle 13"/>
          <p:cNvSpPr>
            <a:spLocks noChangeArrowheads="1"/>
          </p:cNvSpPr>
          <p:nvPr/>
        </p:nvSpPr>
        <p:spPr bwMode="auto">
          <a:xfrm>
            <a:off x="3225800" y="2727325"/>
            <a:ext cx="5245100" cy="304800"/>
          </a:xfrm>
          <a:prstGeom prst="rect">
            <a:avLst/>
          </a:prstGeom>
          <a:solidFill>
            <a:schemeClr val="bg1"/>
          </a:solidFill>
          <a:ln w="9525">
            <a:solidFill>
              <a:schemeClr val="tx1"/>
            </a:solidFill>
            <a:miter lim="800000"/>
            <a:headEnd/>
            <a:tailEnd/>
          </a:ln>
        </p:spPr>
        <p:txBody>
          <a:bodyPr tIns="0" bIns="0"/>
          <a:lstStyle/>
          <a:p>
            <a:r>
              <a:rPr lang="en-US" sz="1700" dirty="0"/>
              <a:t>Urban, suburban, exurban, rural</a:t>
            </a:r>
          </a:p>
        </p:txBody>
      </p:sp>
      <p:sp>
        <p:nvSpPr>
          <p:cNvPr id="16" name="Rectangle 7"/>
          <p:cNvSpPr>
            <a:spLocks noChangeArrowheads="1"/>
          </p:cNvSpPr>
          <p:nvPr/>
        </p:nvSpPr>
        <p:spPr bwMode="auto">
          <a:xfrm>
            <a:off x="609600" y="3032125"/>
            <a:ext cx="2616200" cy="304800"/>
          </a:xfrm>
          <a:prstGeom prst="rect">
            <a:avLst/>
          </a:prstGeom>
          <a:solidFill>
            <a:schemeClr val="bg1"/>
          </a:solidFill>
          <a:ln w="9525">
            <a:solidFill>
              <a:schemeClr val="tx1"/>
            </a:solidFill>
            <a:miter lim="800000"/>
            <a:headEnd/>
            <a:tailEnd/>
          </a:ln>
        </p:spPr>
        <p:txBody>
          <a:bodyPr tIns="0" bIns="0"/>
          <a:lstStyle/>
          <a:p>
            <a:r>
              <a:rPr lang="en-US" sz="1700" dirty="0"/>
              <a:t>Climate</a:t>
            </a:r>
          </a:p>
        </p:txBody>
      </p:sp>
      <p:sp>
        <p:nvSpPr>
          <p:cNvPr id="17" name="Rectangle 14"/>
          <p:cNvSpPr>
            <a:spLocks noChangeArrowheads="1"/>
          </p:cNvSpPr>
          <p:nvPr/>
        </p:nvSpPr>
        <p:spPr bwMode="auto">
          <a:xfrm>
            <a:off x="3225800" y="3032125"/>
            <a:ext cx="5245100" cy="304800"/>
          </a:xfrm>
          <a:prstGeom prst="rect">
            <a:avLst/>
          </a:prstGeom>
          <a:solidFill>
            <a:schemeClr val="bg1"/>
          </a:solidFill>
          <a:ln w="9525">
            <a:solidFill>
              <a:schemeClr val="tx1"/>
            </a:solidFill>
            <a:miter lim="800000"/>
            <a:headEnd/>
            <a:tailEnd/>
          </a:ln>
        </p:spPr>
        <p:txBody>
          <a:bodyPr tIns="0" bIns="0"/>
          <a:lstStyle/>
          <a:p>
            <a:r>
              <a:rPr lang="en-US" sz="1700"/>
              <a:t>Temperate, hot, humid, rainy</a:t>
            </a:r>
          </a:p>
        </p:txBody>
      </p:sp>
      <p:sp>
        <p:nvSpPr>
          <p:cNvPr id="18" name="Rectangle 15"/>
          <p:cNvSpPr>
            <a:spLocks noChangeArrowheads="1"/>
          </p:cNvSpPr>
          <p:nvPr/>
        </p:nvSpPr>
        <p:spPr bwMode="auto">
          <a:xfrm>
            <a:off x="609600" y="3336925"/>
            <a:ext cx="7861300" cy="292100"/>
          </a:xfrm>
          <a:prstGeom prst="rect">
            <a:avLst/>
          </a:prstGeom>
          <a:solidFill>
            <a:schemeClr val="bg1"/>
          </a:solidFill>
          <a:ln w="9525">
            <a:solidFill>
              <a:schemeClr val="tx1"/>
            </a:solidFill>
            <a:miter lim="800000"/>
            <a:headEnd/>
            <a:tailEnd/>
          </a:ln>
        </p:spPr>
        <p:txBody>
          <a:bodyPr tIns="0" bIns="0"/>
          <a:lstStyle/>
          <a:p>
            <a:r>
              <a:rPr lang="en-US" sz="1700" b="1" dirty="0"/>
              <a:t>Demographic Segmentation</a:t>
            </a:r>
          </a:p>
        </p:txBody>
      </p:sp>
      <p:sp>
        <p:nvSpPr>
          <p:cNvPr id="19" name="Rectangle 19"/>
          <p:cNvSpPr>
            <a:spLocks noChangeArrowheads="1"/>
          </p:cNvSpPr>
          <p:nvPr/>
        </p:nvSpPr>
        <p:spPr bwMode="auto">
          <a:xfrm>
            <a:off x="609600" y="3629025"/>
            <a:ext cx="2616200" cy="279400"/>
          </a:xfrm>
          <a:prstGeom prst="rect">
            <a:avLst/>
          </a:prstGeom>
          <a:solidFill>
            <a:schemeClr val="bg1"/>
          </a:solidFill>
          <a:ln w="9525">
            <a:solidFill>
              <a:schemeClr val="tx1"/>
            </a:solidFill>
            <a:miter lim="800000"/>
            <a:headEnd/>
            <a:tailEnd/>
          </a:ln>
        </p:spPr>
        <p:txBody>
          <a:bodyPr tIns="0" bIns="0"/>
          <a:lstStyle/>
          <a:p>
            <a:r>
              <a:rPr lang="en-US" sz="1700"/>
              <a:t>Age</a:t>
            </a:r>
          </a:p>
        </p:txBody>
      </p:sp>
      <p:sp>
        <p:nvSpPr>
          <p:cNvPr id="20" name="Rectangle 20"/>
          <p:cNvSpPr>
            <a:spLocks noChangeArrowheads="1"/>
          </p:cNvSpPr>
          <p:nvPr/>
        </p:nvSpPr>
        <p:spPr bwMode="auto">
          <a:xfrm>
            <a:off x="3225800" y="3629025"/>
            <a:ext cx="5245100" cy="279400"/>
          </a:xfrm>
          <a:prstGeom prst="rect">
            <a:avLst/>
          </a:prstGeom>
          <a:solidFill>
            <a:schemeClr val="bg1"/>
          </a:solidFill>
          <a:ln w="9525">
            <a:solidFill>
              <a:schemeClr val="tx1"/>
            </a:solidFill>
            <a:miter lim="800000"/>
            <a:headEnd/>
            <a:tailEnd/>
          </a:ln>
        </p:spPr>
        <p:txBody>
          <a:bodyPr tIns="0" bIns="0"/>
          <a:lstStyle/>
          <a:p>
            <a:r>
              <a:rPr lang="en-US" sz="1700" dirty="0"/>
              <a:t>Under 11, 12-17, 18-34, 35-49, 50-64, 65-74, 75-99, 100+</a:t>
            </a:r>
          </a:p>
        </p:txBody>
      </p:sp>
      <p:sp>
        <p:nvSpPr>
          <p:cNvPr id="21" name="Rectangle 18"/>
          <p:cNvSpPr>
            <a:spLocks noChangeArrowheads="1"/>
          </p:cNvSpPr>
          <p:nvPr/>
        </p:nvSpPr>
        <p:spPr bwMode="auto">
          <a:xfrm>
            <a:off x="609600" y="3908425"/>
            <a:ext cx="2616200" cy="254000"/>
          </a:xfrm>
          <a:prstGeom prst="rect">
            <a:avLst/>
          </a:prstGeom>
          <a:solidFill>
            <a:schemeClr val="bg1"/>
          </a:solidFill>
          <a:ln w="9525">
            <a:solidFill>
              <a:schemeClr val="tx1"/>
            </a:solidFill>
            <a:miter lim="800000"/>
            <a:headEnd/>
            <a:tailEnd/>
          </a:ln>
        </p:spPr>
        <p:txBody>
          <a:bodyPr tIns="0" bIns="0"/>
          <a:lstStyle/>
          <a:p>
            <a:r>
              <a:rPr lang="en-US" sz="1700"/>
              <a:t>Sex</a:t>
            </a:r>
          </a:p>
        </p:txBody>
      </p:sp>
      <p:sp>
        <p:nvSpPr>
          <p:cNvPr id="22" name="Rectangle 21"/>
          <p:cNvSpPr>
            <a:spLocks noChangeArrowheads="1"/>
          </p:cNvSpPr>
          <p:nvPr/>
        </p:nvSpPr>
        <p:spPr bwMode="auto">
          <a:xfrm>
            <a:off x="3251200" y="3908425"/>
            <a:ext cx="5207000" cy="282575"/>
          </a:xfrm>
          <a:prstGeom prst="rect">
            <a:avLst/>
          </a:prstGeom>
          <a:solidFill>
            <a:schemeClr val="bg1"/>
          </a:solidFill>
          <a:ln w="9525">
            <a:solidFill>
              <a:schemeClr val="tx1"/>
            </a:solidFill>
            <a:miter lim="800000"/>
            <a:headEnd/>
            <a:tailEnd/>
          </a:ln>
        </p:spPr>
        <p:txBody>
          <a:bodyPr tIns="0" bIns="0"/>
          <a:lstStyle/>
          <a:p>
            <a:r>
              <a:rPr lang="en-US" sz="1700" dirty="0"/>
              <a:t>Male, female</a:t>
            </a:r>
          </a:p>
        </p:txBody>
      </p:sp>
      <p:sp>
        <p:nvSpPr>
          <p:cNvPr id="23" name="Rectangle 17"/>
          <p:cNvSpPr>
            <a:spLocks noChangeArrowheads="1"/>
          </p:cNvSpPr>
          <p:nvPr/>
        </p:nvSpPr>
        <p:spPr bwMode="auto">
          <a:xfrm>
            <a:off x="609600" y="4162425"/>
            <a:ext cx="2616200" cy="317500"/>
          </a:xfrm>
          <a:prstGeom prst="rect">
            <a:avLst/>
          </a:prstGeom>
          <a:solidFill>
            <a:schemeClr val="bg1"/>
          </a:solidFill>
          <a:ln w="9525">
            <a:solidFill>
              <a:schemeClr val="tx1"/>
            </a:solidFill>
            <a:miter lim="800000"/>
            <a:headEnd/>
            <a:tailEnd/>
          </a:ln>
        </p:spPr>
        <p:txBody>
          <a:bodyPr tIns="0" bIns="0"/>
          <a:lstStyle/>
          <a:p>
            <a:r>
              <a:rPr lang="en-US" sz="1700" dirty="0"/>
              <a:t>Marital status</a:t>
            </a:r>
          </a:p>
        </p:txBody>
      </p:sp>
      <p:sp>
        <p:nvSpPr>
          <p:cNvPr id="24" name="Rectangle 22"/>
          <p:cNvSpPr>
            <a:spLocks noChangeArrowheads="1"/>
          </p:cNvSpPr>
          <p:nvPr/>
        </p:nvSpPr>
        <p:spPr bwMode="auto">
          <a:xfrm>
            <a:off x="3225800" y="4162425"/>
            <a:ext cx="5245100" cy="317500"/>
          </a:xfrm>
          <a:prstGeom prst="rect">
            <a:avLst/>
          </a:prstGeom>
          <a:solidFill>
            <a:schemeClr val="bg1"/>
          </a:solidFill>
          <a:ln w="9525">
            <a:solidFill>
              <a:schemeClr val="tx1"/>
            </a:solidFill>
            <a:miter lim="800000"/>
            <a:headEnd/>
            <a:tailEnd/>
          </a:ln>
        </p:spPr>
        <p:txBody>
          <a:bodyPr tIns="0" bIns="0"/>
          <a:lstStyle/>
          <a:p>
            <a:r>
              <a:rPr lang="en-US" sz="1700" dirty="0"/>
              <a:t>Single, married, divorced, living together, widowed</a:t>
            </a:r>
          </a:p>
        </p:txBody>
      </p:sp>
      <p:sp>
        <p:nvSpPr>
          <p:cNvPr id="25" name="Rectangle 16"/>
          <p:cNvSpPr>
            <a:spLocks noChangeArrowheads="1"/>
          </p:cNvSpPr>
          <p:nvPr/>
        </p:nvSpPr>
        <p:spPr bwMode="auto">
          <a:xfrm>
            <a:off x="609600" y="4479925"/>
            <a:ext cx="2616200" cy="558800"/>
          </a:xfrm>
          <a:prstGeom prst="rect">
            <a:avLst/>
          </a:prstGeom>
          <a:solidFill>
            <a:schemeClr val="bg1"/>
          </a:solidFill>
          <a:ln w="9525">
            <a:solidFill>
              <a:schemeClr val="tx1"/>
            </a:solidFill>
            <a:miter lim="800000"/>
            <a:headEnd/>
            <a:tailEnd/>
          </a:ln>
        </p:spPr>
        <p:txBody>
          <a:bodyPr tIns="0" bIns="0"/>
          <a:lstStyle/>
          <a:p>
            <a:r>
              <a:rPr lang="en-US" sz="1700"/>
              <a:t>Income</a:t>
            </a:r>
          </a:p>
        </p:txBody>
      </p:sp>
      <p:sp>
        <p:nvSpPr>
          <p:cNvPr id="26" name="Rectangle 23"/>
          <p:cNvSpPr>
            <a:spLocks noChangeArrowheads="1"/>
          </p:cNvSpPr>
          <p:nvPr/>
        </p:nvSpPr>
        <p:spPr bwMode="auto">
          <a:xfrm>
            <a:off x="3225800" y="4479925"/>
            <a:ext cx="5245100" cy="558800"/>
          </a:xfrm>
          <a:prstGeom prst="rect">
            <a:avLst/>
          </a:prstGeom>
          <a:solidFill>
            <a:schemeClr val="bg1"/>
          </a:solidFill>
          <a:ln w="9525">
            <a:solidFill>
              <a:schemeClr val="tx1"/>
            </a:solidFill>
            <a:miter lim="800000"/>
            <a:headEnd/>
            <a:tailEnd/>
          </a:ln>
        </p:spPr>
        <p:txBody>
          <a:bodyPr tIns="0" bIns="0"/>
          <a:lstStyle/>
          <a:p>
            <a:r>
              <a:rPr lang="en-US" sz="1700" dirty="0"/>
              <a:t>Under $25,000, $25,000-$34,999, $35,000-$49,999, $50,000-$74,999, $75,000-$99,999, $100,000 and over</a:t>
            </a:r>
          </a:p>
        </p:txBody>
      </p:sp>
      <p:sp>
        <p:nvSpPr>
          <p:cNvPr id="27" name="Rectangle 25"/>
          <p:cNvSpPr>
            <a:spLocks noChangeArrowheads="1"/>
          </p:cNvSpPr>
          <p:nvPr/>
        </p:nvSpPr>
        <p:spPr bwMode="auto">
          <a:xfrm>
            <a:off x="609600" y="5038725"/>
            <a:ext cx="2616200" cy="558800"/>
          </a:xfrm>
          <a:prstGeom prst="rect">
            <a:avLst/>
          </a:prstGeom>
          <a:solidFill>
            <a:schemeClr val="bg1"/>
          </a:solidFill>
          <a:ln w="9525">
            <a:solidFill>
              <a:schemeClr val="tx1"/>
            </a:solidFill>
            <a:miter lim="800000"/>
            <a:headEnd/>
            <a:tailEnd/>
          </a:ln>
        </p:spPr>
        <p:txBody>
          <a:bodyPr tIns="0" bIns="0"/>
          <a:lstStyle/>
          <a:p>
            <a:r>
              <a:rPr lang="en-US" sz="1700"/>
              <a:t>Education</a:t>
            </a:r>
          </a:p>
        </p:txBody>
      </p:sp>
      <p:sp>
        <p:nvSpPr>
          <p:cNvPr id="28" name="Rectangle 26"/>
          <p:cNvSpPr>
            <a:spLocks noChangeArrowheads="1"/>
          </p:cNvSpPr>
          <p:nvPr/>
        </p:nvSpPr>
        <p:spPr bwMode="auto">
          <a:xfrm>
            <a:off x="3225800" y="5038725"/>
            <a:ext cx="5245100" cy="558800"/>
          </a:xfrm>
          <a:prstGeom prst="rect">
            <a:avLst/>
          </a:prstGeom>
          <a:solidFill>
            <a:schemeClr val="bg1"/>
          </a:solidFill>
          <a:ln w="9525">
            <a:solidFill>
              <a:schemeClr val="tx1"/>
            </a:solidFill>
            <a:miter lim="800000"/>
            <a:headEnd/>
            <a:tailEnd/>
          </a:ln>
        </p:spPr>
        <p:txBody>
          <a:bodyPr tIns="0" bIns="0"/>
          <a:lstStyle/>
          <a:p>
            <a:r>
              <a:rPr lang="en-US" sz="1700" dirty="0"/>
              <a:t>Some high school, high school graduate, some college, college graduate, postgraduate</a:t>
            </a:r>
          </a:p>
        </p:txBody>
      </p:sp>
      <p:sp>
        <p:nvSpPr>
          <p:cNvPr id="29" name="Rectangle 24"/>
          <p:cNvSpPr>
            <a:spLocks noChangeArrowheads="1"/>
          </p:cNvSpPr>
          <p:nvPr/>
        </p:nvSpPr>
        <p:spPr bwMode="auto">
          <a:xfrm>
            <a:off x="609600" y="5597525"/>
            <a:ext cx="2616200" cy="558800"/>
          </a:xfrm>
          <a:prstGeom prst="rect">
            <a:avLst/>
          </a:prstGeom>
          <a:solidFill>
            <a:schemeClr val="bg1"/>
          </a:solidFill>
          <a:ln w="9525">
            <a:solidFill>
              <a:schemeClr val="tx1"/>
            </a:solidFill>
            <a:miter lim="800000"/>
            <a:headEnd/>
            <a:tailEnd/>
          </a:ln>
        </p:spPr>
        <p:txBody>
          <a:bodyPr tIns="0" bIns="0"/>
          <a:lstStyle/>
          <a:p>
            <a:r>
              <a:rPr lang="en-US" sz="1700"/>
              <a:t>Occupation</a:t>
            </a:r>
          </a:p>
        </p:txBody>
      </p:sp>
      <p:sp>
        <p:nvSpPr>
          <p:cNvPr id="30" name="Rectangle 27"/>
          <p:cNvSpPr>
            <a:spLocks noChangeArrowheads="1"/>
          </p:cNvSpPr>
          <p:nvPr/>
        </p:nvSpPr>
        <p:spPr bwMode="auto">
          <a:xfrm>
            <a:off x="3225800" y="5638800"/>
            <a:ext cx="5232400" cy="533400"/>
          </a:xfrm>
          <a:prstGeom prst="rect">
            <a:avLst/>
          </a:prstGeom>
          <a:solidFill>
            <a:schemeClr val="bg1"/>
          </a:solidFill>
          <a:ln w="9525">
            <a:solidFill>
              <a:schemeClr val="tx1"/>
            </a:solidFill>
            <a:miter lim="800000"/>
            <a:headEnd/>
            <a:tailEnd/>
          </a:ln>
        </p:spPr>
        <p:txBody>
          <a:bodyPr tIns="0" bIns="0"/>
          <a:lstStyle/>
          <a:p>
            <a:r>
              <a:rPr lang="en-US" sz="1700" dirty="0"/>
              <a:t>Professional, blue-collar, white-collar, agricultural, military</a:t>
            </a:r>
          </a:p>
        </p:txBody>
      </p:sp>
      <p:sp>
        <p:nvSpPr>
          <p:cNvPr id="31"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38</a:t>
            </a:fld>
            <a:endParaRPr lang="en-US" sz="1800" dirty="0" smtClean="0"/>
          </a:p>
        </p:txBody>
      </p:sp>
      <p:sp>
        <p:nvSpPr>
          <p:cNvPr id="32"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extLst>
      <p:ext uri="{BB962C8B-B14F-4D97-AF65-F5344CB8AC3E}">
        <p14:creationId xmlns:p14="http://schemas.microsoft.com/office/powerpoint/2010/main" val="1612665128"/>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36095"/>
            <a:ext cx="9144000" cy="6858000"/>
          </a:xfrm>
          <a:prstGeom prst="rect">
            <a:avLst/>
          </a:prstGeom>
        </p:spPr>
      </p:pic>
      <p:grpSp>
        <p:nvGrpSpPr>
          <p:cNvPr id="6" name="Group 2"/>
          <p:cNvGrpSpPr>
            <a:grpSpLocks/>
          </p:cNvGrpSpPr>
          <p:nvPr/>
        </p:nvGrpSpPr>
        <p:grpSpPr bwMode="auto">
          <a:xfrm>
            <a:off x="635000" y="544596"/>
            <a:ext cx="8128000" cy="5635625"/>
            <a:chOff x="400" y="626"/>
            <a:chExt cx="5120" cy="3352"/>
          </a:xfrm>
        </p:grpSpPr>
        <p:sp>
          <p:nvSpPr>
            <p:cNvPr id="7" name="Text Box 3"/>
            <p:cNvSpPr txBox="1">
              <a:spLocks noChangeArrowheads="1"/>
            </p:cNvSpPr>
            <p:nvPr/>
          </p:nvSpPr>
          <p:spPr bwMode="auto">
            <a:xfrm>
              <a:off x="400" y="626"/>
              <a:ext cx="5120" cy="365"/>
            </a:xfrm>
            <a:prstGeom prst="rect">
              <a:avLst/>
            </a:prstGeom>
            <a:noFill/>
            <a:ln w="9525">
              <a:noFill/>
              <a:miter lim="800000"/>
              <a:headEnd/>
              <a:tailEnd/>
            </a:ln>
          </p:spPr>
          <p:txBody>
            <a:bodyPr>
              <a:spAutoFit/>
            </a:bodyPr>
            <a:lstStyle/>
            <a:p>
              <a:pPr algn="ctr"/>
              <a:r>
                <a:rPr lang="en-US" sz="3200" b="1" dirty="0">
                  <a:solidFill>
                    <a:srgbClr val="FF0000"/>
                  </a:solidFill>
                </a:rPr>
                <a:t>continued</a:t>
              </a:r>
            </a:p>
          </p:txBody>
        </p:sp>
        <p:sp>
          <p:nvSpPr>
            <p:cNvPr id="8" name="Rectangle 4"/>
            <p:cNvSpPr>
              <a:spLocks noChangeArrowheads="1"/>
            </p:cNvSpPr>
            <p:nvPr/>
          </p:nvSpPr>
          <p:spPr bwMode="auto">
            <a:xfrm>
              <a:off x="400" y="972"/>
              <a:ext cx="1648" cy="182"/>
            </a:xfrm>
            <a:prstGeom prst="rect">
              <a:avLst/>
            </a:prstGeom>
            <a:noFill/>
            <a:ln w="9525">
              <a:solidFill>
                <a:schemeClr val="tx1"/>
              </a:solidFill>
              <a:miter lim="800000"/>
              <a:headEnd/>
              <a:tailEnd/>
            </a:ln>
            <a:effectLst/>
          </p:spPr>
          <p:txBody>
            <a:bodyPr tIns="0" bIns="0"/>
            <a:lstStyle/>
            <a:p>
              <a:pPr>
                <a:defRPr/>
              </a:pPr>
              <a:r>
                <a:rPr lang="en-US" sz="1700" b="1" dirty="0">
                  <a:solidFill>
                    <a:srgbClr val="FF0000"/>
                  </a:solidFill>
                  <a:effectLst>
                    <a:outerShdw blurRad="38100" dist="38100" dir="2700000" algn="tl">
                      <a:srgbClr val="C0C0C0"/>
                    </a:outerShdw>
                  </a:effectLst>
                </a:rPr>
                <a:t>SEGMENTATION BASE</a:t>
              </a:r>
            </a:p>
          </p:txBody>
        </p:sp>
        <p:sp>
          <p:nvSpPr>
            <p:cNvPr id="9" name="Rectangle 5"/>
            <p:cNvSpPr>
              <a:spLocks noChangeArrowheads="1"/>
            </p:cNvSpPr>
            <p:nvPr/>
          </p:nvSpPr>
          <p:spPr bwMode="auto">
            <a:xfrm>
              <a:off x="2048" y="972"/>
              <a:ext cx="3304" cy="182"/>
            </a:xfrm>
            <a:prstGeom prst="rect">
              <a:avLst/>
            </a:prstGeom>
            <a:noFill/>
            <a:ln w="9525">
              <a:solidFill>
                <a:schemeClr val="tx1"/>
              </a:solidFill>
              <a:miter lim="800000"/>
              <a:headEnd/>
              <a:tailEnd/>
            </a:ln>
            <a:effectLst/>
          </p:spPr>
          <p:txBody>
            <a:bodyPr tIns="0" bIns="0"/>
            <a:lstStyle/>
            <a:p>
              <a:pPr>
                <a:defRPr/>
              </a:pPr>
              <a:r>
                <a:rPr lang="en-US" sz="1700" b="1" dirty="0">
                  <a:solidFill>
                    <a:srgbClr val="FF0000"/>
                  </a:solidFill>
                  <a:effectLst>
                    <a:outerShdw blurRad="38100" dist="38100" dir="2700000" algn="tl">
                      <a:srgbClr val="C0C0C0"/>
                    </a:outerShdw>
                  </a:effectLst>
                </a:rPr>
                <a:t>SELECTED SEGMENTATION VARIABLES</a:t>
              </a:r>
            </a:p>
          </p:txBody>
        </p:sp>
        <p:sp>
          <p:nvSpPr>
            <p:cNvPr id="10" name="Rectangle 6"/>
            <p:cNvSpPr>
              <a:spLocks noChangeArrowheads="1"/>
            </p:cNvSpPr>
            <p:nvPr/>
          </p:nvSpPr>
          <p:spPr bwMode="auto">
            <a:xfrm>
              <a:off x="400" y="1154"/>
              <a:ext cx="4952" cy="192"/>
            </a:xfrm>
            <a:prstGeom prst="rect">
              <a:avLst/>
            </a:prstGeom>
            <a:noFill/>
            <a:ln w="9525">
              <a:solidFill>
                <a:schemeClr val="tx1"/>
              </a:solidFill>
              <a:miter lim="800000"/>
              <a:headEnd/>
              <a:tailEnd/>
            </a:ln>
          </p:spPr>
          <p:txBody>
            <a:bodyPr tIns="0" bIns="0"/>
            <a:lstStyle/>
            <a:p>
              <a:r>
                <a:rPr lang="en-US" sz="1700" b="1"/>
                <a:t>Psychological Segmentation</a:t>
              </a:r>
            </a:p>
          </p:txBody>
        </p:sp>
        <p:sp>
          <p:nvSpPr>
            <p:cNvPr id="11" name="Rectangle 7"/>
            <p:cNvSpPr>
              <a:spLocks noChangeArrowheads="1"/>
            </p:cNvSpPr>
            <p:nvPr/>
          </p:nvSpPr>
          <p:spPr bwMode="auto">
            <a:xfrm>
              <a:off x="400" y="1922"/>
              <a:ext cx="1648" cy="192"/>
            </a:xfrm>
            <a:prstGeom prst="rect">
              <a:avLst/>
            </a:prstGeom>
            <a:noFill/>
            <a:ln w="9525">
              <a:solidFill>
                <a:schemeClr val="tx1"/>
              </a:solidFill>
              <a:miter lim="800000"/>
              <a:headEnd/>
              <a:tailEnd/>
            </a:ln>
          </p:spPr>
          <p:txBody>
            <a:bodyPr tIns="0" bIns="0"/>
            <a:lstStyle/>
            <a:p>
              <a:r>
                <a:rPr lang="en-US" sz="1700"/>
                <a:t>Learning-involvement</a:t>
              </a:r>
            </a:p>
          </p:txBody>
        </p:sp>
        <p:sp>
          <p:nvSpPr>
            <p:cNvPr id="12" name="Rectangle 8"/>
            <p:cNvSpPr>
              <a:spLocks noChangeArrowheads="1"/>
            </p:cNvSpPr>
            <p:nvPr/>
          </p:nvSpPr>
          <p:spPr bwMode="auto">
            <a:xfrm>
              <a:off x="400" y="1730"/>
              <a:ext cx="1648" cy="192"/>
            </a:xfrm>
            <a:prstGeom prst="rect">
              <a:avLst/>
            </a:prstGeom>
            <a:noFill/>
            <a:ln w="9525">
              <a:solidFill>
                <a:schemeClr val="tx1"/>
              </a:solidFill>
              <a:miter lim="800000"/>
              <a:headEnd/>
              <a:tailEnd/>
            </a:ln>
          </p:spPr>
          <p:txBody>
            <a:bodyPr tIns="0" bIns="0"/>
            <a:lstStyle/>
            <a:p>
              <a:r>
                <a:rPr lang="en-US" sz="1700"/>
                <a:t>Perception</a:t>
              </a:r>
            </a:p>
          </p:txBody>
        </p:sp>
        <p:sp>
          <p:nvSpPr>
            <p:cNvPr id="13" name="Rectangle 9"/>
            <p:cNvSpPr>
              <a:spLocks noChangeArrowheads="1"/>
            </p:cNvSpPr>
            <p:nvPr/>
          </p:nvSpPr>
          <p:spPr bwMode="auto">
            <a:xfrm>
              <a:off x="400" y="1538"/>
              <a:ext cx="1648" cy="192"/>
            </a:xfrm>
            <a:prstGeom prst="rect">
              <a:avLst/>
            </a:prstGeom>
            <a:noFill/>
            <a:ln w="9525">
              <a:solidFill>
                <a:schemeClr val="tx1"/>
              </a:solidFill>
              <a:miter lim="800000"/>
              <a:headEnd/>
              <a:tailEnd/>
            </a:ln>
          </p:spPr>
          <p:txBody>
            <a:bodyPr tIns="0" bIns="0"/>
            <a:lstStyle/>
            <a:p>
              <a:r>
                <a:rPr lang="en-US" sz="1700"/>
                <a:t>Personality</a:t>
              </a:r>
            </a:p>
          </p:txBody>
        </p:sp>
        <p:sp>
          <p:nvSpPr>
            <p:cNvPr id="14" name="Rectangle 10"/>
            <p:cNvSpPr>
              <a:spLocks noChangeArrowheads="1"/>
            </p:cNvSpPr>
            <p:nvPr/>
          </p:nvSpPr>
          <p:spPr bwMode="auto">
            <a:xfrm>
              <a:off x="400" y="1346"/>
              <a:ext cx="1648" cy="192"/>
            </a:xfrm>
            <a:prstGeom prst="rect">
              <a:avLst/>
            </a:prstGeom>
            <a:noFill/>
            <a:ln w="9525">
              <a:solidFill>
                <a:schemeClr val="tx1"/>
              </a:solidFill>
              <a:miter lim="800000"/>
              <a:headEnd/>
              <a:tailEnd/>
            </a:ln>
          </p:spPr>
          <p:txBody>
            <a:bodyPr tIns="0" bIns="0"/>
            <a:lstStyle/>
            <a:p>
              <a:r>
                <a:rPr lang="en-US" sz="1700"/>
                <a:t>Needs-motivation</a:t>
              </a:r>
            </a:p>
          </p:txBody>
        </p:sp>
        <p:sp>
          <p:nvSpPr>
            <p:cNvPr id="15" name="Rectangle 11"/>
            <p:cNvSpPr>
              <a:spLocks noChangeArrowheads="1"/>
            </p:cNvSpPr>
            <p:nvPr/>
          </p:nvSpPr>
          <p:spPr bwMode="auto">
            <a:xfrm>
              <a:off x="2048" y="1346"/>
              <a:ext cx="3304" cy="192"/>
            </a:xfrm>
            <a:prstGeom prst="rect">
              <a:avLst/>
            </a:prstGeom>
            <a:noFill/>
            <a:ln w="9525">
              <a:solidFill>
                <a:schemeClr val="tx1"/>
              </a:solidFill>
              <a:miter lim="800000"/>
              <a:headEnd/>
              <a:tailEnd/>
            </a:ln>
          </p:spPr>
          <p:txBody>
            <a:bodyPr tIns="0" bIns="0"/>
            <a:lstStyle/>
            <a:p>
              <a:r>
                <a:rPr lang="en-US" sz="1700"/>
                <a:t>Shelter, safety, security, affection, sense of self-worth</a:t>
              </a:r>
            </a:p>
          </p:txBody>
        </p:sp>
        <p:sp>
          <p:nvSpPr>
            <p:cNvPr id="16" name="Rectangle 12"/>
            <p:cNvSpPr>
              <a:spLocks noChangeArrowheads="1"/>
            </p:cNvSpPr>
            <p:nvPr/>
          </p:nvSpPr>
          <p:spPr bwMode="auto">
            <a:xfrm>
              <a:off x="2048" y="1538"/>
              <a:ext cx="3304" cy="192"/>
            </a:xfrm>
            <a:prstGeom prst="rect">
              <a:avLst/>
            </a:prstGeom>
            <a:noFill/>
            <a:ln w="9525">
              <a:solidFill>
                <a:schemeClr val="tx1"/>
              </a:solidFill>
              <a:miter lim="800000"/>
              <a:headEnd/>
              <a:tailEnd/>
            </a:ln>
          </p:spPr>
          <p:txBody>
            <a:bodyPr tIns="0" bIns="0"/>
            <a:lstStyle/>
            <a:p>
              <a:r>
                <a:rPr lang="en-US" sz="1700"/>
                <a:t>Extroverts, novelty seeker, aggressives, low dogmatics</a:t>
              </a:r>
            </a:p>
          </p:txBody>
        </p:sp>
        <p:sp>
          <p:nvSpPr>
            <p:cNvPr id="17" name="Rectangle 13"/>
            <p:cNvSpPr>
              <a:spLocks noChangeArrowheads="1"/>
            </p:cNvSpPr>
            <p:nvPr/>
          </p:nvSpPr>
          <p:spPr bwMode="auto">
            <a:xfrm>
              <a:off x="2048" y="1730"/>
              <a:ext cx="3304" cy="192"/>
            </a:xfrm>
            <a:prstGeom prst="rect">
              <a:avLst/>
            </a:prstGeom>
            <a:noFill/>
            <a:ln w="9525">
              <a:solidFill>
                <a:schemeClr val="tx1"/>
              </a:solidFill>
              <a:miter lim="800000"/>
              <a:headEnd/>
              <a:tailEnd/>
            </a:ln>
          </p:spPr>
          <p:txBody>
            <a:bodyPr tIns="0" bIns="0"/>
            <a:lstStyle/>
            <a:p>
              <a:r>
                <a:rPr lang="en-US" sz="1700" dirty="0"/>
                <a:t>Low-risk, moderate-risk, high-risk</a:t>
              </a:r>
            </a:p>
          </p:txBody>
        </p:sp>
        <p:sp>
          <p:nvSpPr>
            <p:cNvPr id="18" name="Rectangle 14"/>
            <p:cNvSpPr>
              <a:spLocks noChangeArrowheads="1"/>
            </p:cNvSpPr>
            <p:nvPr/>
          </p:nvSpPr>
          <p:spPr bwMode="auto">
            <a:xfrm>
              <a:off x="2048" y="1922"/>
              <a:ext cx="3304" cy="192"/>
            </a:xfrm>
            <a:prstGeom prst="rect">
              <a:avLst/>
            </a:prstGeom>
            <a:noFill/>
            <a:ln w="9525">
              <a:solidFill>
                <a:schemeClr val="tx1"/>
              </a:solidFill>
              <a:miter lim="800000"/>
              <a:headEnd/>
              <a:tailEnd/>
            </a:ln>
          </p:spPr>
          <p:txBody>
            <a:bodyPr tIns="0" bIns="0"/>
            <a:lstStyle/>
            <a:p>
              <a:r>
                <a:rPr lang="en-US" sz="1700"/>
                <a:t>Low-involvement, high-involvement</a:t>
              </a:r>
            </a:p>
          </p:txBody>
        </p:sp>
        <p:sp>
          <p:nvSpPr>
            <p:cNvPr id="19" name="Rectangle 15"/>
            <p:cNvSpPr>
              <a:spLocks noChangeArrowheads="1"/>
            </p:cNvSpPr>
            <p:nvPr/>
          </p:nvSpPr>
          <p:spPr bwMode="auto">
            <a:xfrm>
              <a:off x="400" y="2306"/>
              <a:ext cx="4952" cy="184"/>
            </a:xfrm>
            <a:prstGeom prst="rect">
              <a:avLst/>
            </a:prstGeom>
            <a:noFill/>
            <a:ln w="9525">
              <a:solidFill>
                <a:schemeClr val="tx1"/>
              </a:solidFill>
              <a:miter lim="800000"/>
              <a:headEnd/>
              <a:tailEnd/>
            </a:ln>
          </p:spPr>
          <p:txBody>
            <a:bodyPr tIns="0" bIns="0"/>
            <a:lstStyle/>
            <a:p>
              <a:r>
                <a:rPr lang="en-US" sz="1700" b="1"/>
                <a:t>Psychographic</a:t>
              </a:r>
            </a:p>
          </p:txBody>
        </p:sp>
        <p:sp>
          <p:nvSpPr>
            <p:cNvPr id="20" name="Rectangle 16"/>
            <p:cNvSpPr>
              <a:spLocks noChangeArrowheads="1"/>
            </p:cNvSpPr>
            <p:nvPr/>
          </p:nvSpPr>
          <p:spPr bwMode="auto">
            <a:xfrm>
              <a:off x="400" y="3402"/>
              <a:ext cx="1648" cy="192"/>
            </a:xfrm>
            <a:prstGeom prst="rect">
              <a:avLst/>
            </a:prstGeom>
            <a:noFill/>
            <a:ln w="9525">
              <a:solidFill>
                <a:schemeClr val="tx1"/>
              </a:solidFill>
              <a:miter lim="800000"/>
              <a:headEnd/>
              <a:tailEnd/>
            </a:ln>
          </p:spPr>
          <p:txBody>
            <a:bodyPr tIns="0" bIns="0"/>
            <a:lstStyle/>
            <a:p>
              <a:r>
                <a:rPr lang="en-US" sz="1700"/>
                <a:t>Subcultures (Race/ethnic)</a:t>
              </a:r>
            </a:p>
          </p:txBody>
        </p:sp>
        <p:sp>
          <p:nvSpPr>
            <p:cNvPr id="21" name="Rectangle 17"/>
            <p:cNvSpPr>
              <a:spLocks noChangeArrowheads="1"/>
            </p:cNvSpPr>
            <p:nvPr/>
          </p:nvSpPr>
          <p:spPr bwMode="auto">
            <a:xfrm>
              <a:off x="400" y="3202"/>
              <a:ext cx="1648" cy="200"/>
            </a:xfrm>
            <a:prstGeom prst="rect">
              <a:avLst/>
            </a:prstGeom>
            <a:noFill/>
            <a:ln w="9525">
              <a:solidFill>
                <a:schemeClr val="tx1"/>
              </a:solidFill>
              <a:miter lim="800000"/>
              <a:headEnd/>
              <a:tailEnd/>
            </a:ln>
          </p:spPr>
          <p:txBody>
            <a:bodyPr tIns="0" bIns="0"/>
            <a:lstStyle/>
            <a:p>
              <a:r>
                <a:rPr lang="en-US" sz="1700"/>
                <a:t>Religion</a:t>
              </a:r>
            </a:p>
          </p:txBody>
        </p:sp>
        <p:sp>
          <p:nvSpPr>
            <p:cNvPr id="22" name="Rectangle 18"/>
            <p:cNvSpPr>
              <a:spLocks noChangeArrowheads="1"/>
            </p:cNvSpPr>
            <p:nvPr/>
          </p:nvSpPr>
          <p:spPr bwMode="auto">
            <a:xfrm>
              <a:off x="400" y="3002"/>
              <a:ext cx="1648" cy="200"/>
            </a:xfrm>
            <a:prstGeom prst="rect">
              <a:avLst/>
            </a:prstGeom>
            <a:noFill/>
            <a:ln w="9525">
              <a:solidFill>
                <a:schemeClr val="tx1"/>
              </a:solidFill>
              <a:miter lim="800000"/>
              <a:headEnd/>
              <a:tailEnd/>
            </a:ln>
          </p:spPr>
          <p:txBody>
            <a:bodyPr tIns="0" bIns="0"/>
            <a:lstStyle/>
            <a:p>
              <a:r>
                <a:rPr lang="en-US" sz="1700"/>
                <a:t>Cultures</a:t>
              </a:r>
            </a:p>
          </p:txBody>
        </p:sp>
        <p:sp>
          <p:nvSpPr>
            <p:cNvPr id="23" name="Rectangle 19"/>
            <p:cNvSpPr>
              <a:spLocks noChangeArrowheads="1"/>
            </p:cNvSpPr>
            <p:nvPr/>
          </p:nvSpPr>
          <p:spPr bwMode="auto">
            <a:xfrm>
              <a:off x="400" y="2490"/>
              <a:ext cx="1648" cy="328"/>
            </a:xfrm>
            <a:prstGeom prst="rect">
              <a:avLst/>
            </a:prstGeom>
            <a:noFill/>
            <a:ln w="9525">
              <a:solidFill>
                <a:schemeClr val="tx1"/>
              </a:solidFill>
              <a:miter lim="800000"/>
              <a:headEnd/>
              <a:tailEnd/>
            </a:ln>
          </p:spPr>
          <p:txBody>
            <a:bodyPr tIns="0" bIns="0"/>
            <a:lstStyle/>
            <a:p>
              <a:r>
                <a:rPr lang="en-US" sz="1700"/>
                <a:t>(Lifestyle) Segmentation</a:t>
              </a:r>
            </a:p>
          </p:txBody>
        </p:sp>
        <p:sp>
          <p:nvSpPr>
            <p:cNvPr id="24" name="Rectangle 20"/>
            <p:cNvSpPr>
              <a:spLocks noChangeArrowheads="1"/>
            </p:cNvSpPr>
            <p:nvPr/>
          </p:nvSpPr>
          <p:spPr bwMode="auto">
            <a:xfrm>
              <a:off x="2048" y="2490"/>
              <a:ext cx="3304" cy="328"/>
            </a:xfrm>
            <a:prstGeom prst="rect">
              <a:avLst/>
            </a:prstGeom>
            <a:noFill/>
            <a:ln w="9525">
              <a:solidFill>
                <a:schemeClr val="tx1"/>
              </a:solidFill>
              <a:miter lim="800000"/>
              <a:headEnd/>
              <a:tailEnd/>
            </a:ln>
          </p:spPr>
          <p:txBody>
            <a:bodyPr tIns="0" bIns="0"/>
            <a:lstStyle/>
            <a:p>
              <a:r>
                <a:rPr lang="en-US" sz="1700"/>
                <a:t>Economy-minded, couch potatoes, outdoors enthusiasts, status seekers</a:t>
              </a:r>
            </a:p>
          </p:txBody>
        </p:sp>
        <p:sp>
          <p:nvSpPr>
            <p:cNvPr id="25" name="Rectangle 21"/>
            <p:cNvSpPr>
              <a:spLocks noChangeArrowheads="1"/>
            </p:cNvSpPr>
            <p:nvPr/>
          </p:nvSpPr>
          <p:spPr bwMode="auto">
            <a:xfrm>
              <a:off x="2048" y="3002"/>
              <a:ext cx="3304" cy="200"/>
            </a:xfrm>
            <a:prstGeom prst="rect">
              <a:avLst/>
            </a:prstGeom>
            <a:noFill/>
            <a:ln w="9525">
              <a:solidFill>
                <a:schemeClr val="tx1"/>
              </a:solidFill>
              <a:miter lim="800000"/>
              <a:headEnd/>
              <a:tailEnd/>
            </a:ln>
          </p:spPr>
          <p:txBody>
            <a:bodyPr tIns="0" bIns="0"/>
            <a:lstStyle/>
            <a:p>
              <a:r>
                <a:rPr lang="en-US" sz="1700"/>
                <a:t>American, Italian, Chinese, Mexican, French, Pakistani</a:t>
              </a:r>
            </a:p>
          </p:txBody>
        </p:sp>
        <p:sp>
          <p:nvSpPr>
            <p:cNvPr id="26" name="Rectangle 22"/>
            <p:cNvSpPr>
              <a:spLocks noChangeArrowheads="1"/>
            </p:cNvSpPr>
            <p:nvPr/>
          </p:nvSpPr>
          <p:spPr bwMode="auto">
            <a:xfrm>
              <a:off x="2048" y="3202"/>
              <a:ext cx="3304" cy="200"/>
            </a:xfrm>
            <a:prstGeom prst="rect">
              <a:avLst/>
            </a:prstGeom>
            <a:noFill/>
            <a:ln w="9525">
              <a:solidFill>
                <a:schemeClr val="tx1"/>
              </a:solidFill>
              <a:miter lim="800000"/>
              <a:headEnd/>
              <a:tailEnd/>
            </a:ln>
          </p:spPr>
          <p:txBody>
            <a:bodyPr tIns="0" bIns="0"/>
            <a:lstStyle/>
            <a:p>
              <a:r>
                <a:rPr lang="en-US" sz="1700"/>
                <a:t>Catholic, Protestant, Jewish, Moslem, other</a:t>
              </a:r>
            </a:p>
          </p:txBody>
        </p:sp>
        <p:sp>
          <p:nvSpPr>
            <p:cNvPr id="27" name="Rectangle 23"/>
            <p:cNvSpPr>
              <a:spLocks noChangeArrowheads="1"/>
            </p:cNvSpPr>
            <p:nvPr/>
          </p:nvSpPr>
          <p:spPr bwMode="auto">
            <a:xfrm>
              <a:off x="2048" y="3402"/>
              <a:ext cx="3304" cy="192"/>
            </a:xfrm>
            <a:prstGeom prst="rect">
              <a:avLst/>
            </a:prstGeom>
            <a:noFill/>
            <a:ln w="9525">
              <a:solidFill>
                <a:schemeClr val="tx1"/>
              </a:solidFill>
              <a:miter lim="800000"/>
              <a:headEnd/>
              <a:tailEnd/>
            </a:ln>
          </p:spPr>
          <p:txBody>
            <a:bodyPr tIns="0" bIns="0"/>
            <a:lstStyle/>
            <a:p>
              <a:r>
                <a:rPr lang="en-US" sz="1700"/>
                <a:t>African-American, Caucasian, Asian, Hispanic</a:t>
              </a:r>
            </a:p>
          </p:txBody>
        </p:sp>
        <p:sp>
          <p:nvSpPr>
            <p:cNvPr id="28" name="Rectangle 24"/>
            <p:cNvSpPr>
              <a:spLocks noChangeArrowheads="1"/>
            </p:cNvSpPr>
            <p:nvPr/>
          </p:nvSpPr>
          <p:spPr bwMode="auto">
            <a:xfrm>
              <a:off x="400" y="3786"/>
              <a:ext cx="1648" cy="192"/>
            </a:xfrm>
            <a:prstGeom prst="rect">
              <a:avLst/>
            </a:prstGeom>
            <a:noFill/>
            <a:ln w="9525">
              <a:solidFill>
                <a:schemeClr val="tx1"/>
              </a:solidFill>
              <a:miter lim="800000"/>
              <a:headEnd/>
              <a:tailEnd/>
            </a:ln>
          </p:spPr>
          <p:txBody>
            <a:bodyPr tIns="0" bIns="0"/>
            <a:lstStyle/>
            <a:p>
              <a:r>
                <a:rPr lang="en-US" sz="1700"/>
                <a:t>Family life cycle</a:t>
              </a:r>
            </a:p>
          </p:txBody>
        </p:sp>
        <p:sp>
          <p:nvSpPr>
            <p:cNvPr id="29" name="Rectangle 25"/>
            <p:cNvSpPr>
              <a:spLocks noChangeArrowheads="1"/>
            </p:cNvSpPr>
            <p:nvPr/>
          </p:nvSpPr>
          <p:spPr bwMode="auto">
            <a:xfrm>
              <a:off x="400" y="3594"/>
              <a:ext cx="1648" cy="192"/>
            </a:xfrm>
            <a:prstGeom prst="rect">
              <a:avLst/>
            </a:prstGeom>
            <a:noFill/>
            <a:ln w="9525">
              <a:solidFill>
                <a:schemeClr val="tx1"/>
              </a:solidFill>
              <a:miter lim="800000"/>
              <a:headEnd/>
              <a:tailEnd/>
            </a:ln>
          </p:spPr>
          <p:txBody>
            <a:bodyPr tIns="0" bIns="0"/>
            <a:lstStyle/>
            <a:p>
              <a:r>
                <a:rPr lang="en-US" sz="1700"/>
                <a:t>Social class</a:t>
              </a:r>
            </a:p>
          </p:txBody>
        </p:sp>
        <p:sp>
          <p:nvSpPr>
            <p:cNvPr id="30" name="Rectangle 26"/>
            <p:cNvSpPr>
              <a:spLocks noChangeArrowheads="1"/>
            </p:cNvSpPr>
            <p:nvPr/>
          </p:nvSpPr>
          <p:spPr bwMode="auto">
            <a:xfrm>
              <a:off x="2048" y="3594"/>
              <a:ext cx="3304" cy="192"/>
            </a:xfrm>
            <a:prstGeom prst="rect">
              <a:avLst/>
            </a:prstGeom>
            <a:noFill/>
            <a:ln w="9525">
              <a:solidFill>
                <a:schemeClr val="tx1"/>
              </a:solidFill>
              <a:miter lim="800000"/>
              <a:headEnd/>
              <a:tailEnd/>
            </a:ln>
          </p:spPr>
          <p:txBody>
            <a:bodyPr tIns="0" bIns="0"/>
            <a:lstStyle/>
            <a:p>
              <a:r>
                <a:rPr lang="en-US" sz="1700"/>
                <a:t>Lower, middle, upper</a:t>
              </a:r>
            </a:p>
          </p:txBody>
        </p:sp>
        <p:sp>
          <p:nvSpPr>
            <p:cNvPr id="31" name="Rectangle 27"/>
            <p:cNvSpPr>
              <a:spLocks noChangeArrowheads="1"/>
            </p:cNvSpPr>
            <p:nvPr/>
          </p:nvSpPr>
          <p:spPr bwMode="auto">
            <a:xfrm>
              <a:off x="2048" y="3786"/>
              <a:ext cx="3304" cy="192"/>
            </a:xfrm>
            <a:prstGeom prst="rect">
              <a:avLst/>
            </a:prstGeom>
            <a:noFill/>
            <a:ln w="9525">
              <a:solidFill>
                <a:schemeClr val="tx1"/>
              </a:solidFill>
              <a:miter lim="800000"/>
              <a:headEnd/>
              <a:tailEnd/>
            </a:ln>
          </p:spPr>
          <p:txBody>
            <a:bodyPr tIns="0" bIns="0"/>
            <a:lstStyle/>
            <a:p>
              <a:r>
                <a:rPr lang="en-US" sz="1700"/>
                <a:t>Bachelors, young married, full nesters, empty nesters</a:t>
              </a:r>
            </a:p>
          </p:txBody>
        </p:sp>
        <p:sp>
          <p:nvSpPr>
            <p:cNvPr id="32" name="Rectangle 28"/>
            <p:cNvSpPr>
              <a:spLocks noChangeArrowheads="1"/>
            </p:cNvSpPr>
            <p:nvPr/>
          </p:nvSpPr>
          <p:spPr bwMode="auto">
            <a:xfrm>
              <a:off x="400" y="2114"/>
              <a:ext cx="1648" cy="192"/>
            </a:xfrm>
            <a:prstGeom prst="rect">
              <a:avLst/>
            </a:prstGeom>
            <a:noFill/>
            <a:ln w="9525">
              <a:solidFill>
                <a:schemeClr val="tx1"/>
              </a:solidFill>
              <a:miter lim="800000"/>
              <a:headEnd/>
              <a:tailEnd/>
            </a:ln>
          </p:spPr>
          <p:txBody>
            <a:bodyPr tIns="0" bIns="0"/>
            <a:lstStyle/>
            <a:p>
              <a:r>
                <a:rPr lang="en-US" sz="1700"/>
                <a:t>Attitudes</a:t>
              </a:r>
            </a:p>
          </p:txBody>
        </p:sp>
        <p:sp>
          <p:nvSpPr>
            <p:cNvPr id="33" name="Rectangle 29"/>
            <p:cNvSpPr>
              <a:spLocks noChangeArrowheads="1"/>
            </p:cNvSpPr>
            <p:nvPr/>
          </p:nvSpPr>
          <p:spPr bwMode="auto">
            <a:xfrm>
              <a:off x="2048" y="2114"/>
              <a:ext cx="3304" cy="192"/>
            </a:xfrm>
            <a:prstGeom prst="rect">
              <a:avLst/>
            </a:prstGeom>
            <a:noFill/>
            <a:ln w="9525">
              <a:solidFill>
                <a:schemeClr val="tx1"/>
              </a:solidFill>
              <a:miter lim="800000"/>
              <a:headEnd/>
              <a:tailEnd/>
            </a:ln>
          </p:spPr>
          <p:txBody>
            <a:bodyPr tIns="0" bIns="0"/>
            <a:lstStyle/>
            <a:p>
              <a:r>
                <a:rPr lang="en-US" sz="1700"/>
                <a:t>Positive attitude, negative attitude</a:t>
              </a:r>
            </a:p>
          </p:txBody>
        </p:sp>
        <p:sp>
          <p:nvSpPr>
            <p:cNvPr id="34" name="Rectangle 30"/>
            <p:cNvSpPr>
              <a:spLocks noChangeArrowheads="1"/>
            </p:cNvSpPr>
            <p:nvPr/>
          </p:nvSpPr>
          <p:spPr bwMode="auto">
            <a:xfrm>
              <a:off x="400" y="2818"/>
              <a:ext cx="4952" cy="184"/>
            </a:xfrm>
            <a:prstGeom prst="rect">
              <a:avLst/>
            </a:prstGeom>
            <a:noFill/>
            <a:ln w="9525">
              <a:solidFill>
                <a:schemeClr val="tx1"/>
              </a:solidFill>
              <a:miter lim="800000"/>
              <a:headEnd/>
              <a:tailEnd/>
            </a:ln>
          </p:spPr>
          <p:txBody>
            <a:bodyPr tIns="0" bIns="0"/>
            <a:lstStyle/>
            <a:p>
              <a:r>
                <a:rPr lang="en-US" sz="1700" b="1"/>
                <a:t>Sociocultural Segmentation</a:t>
              </a:r>
            </a:p>
          </p:txBody>
        </p:sp>
      </p:grpSp>
      <p:sp>
        <p:nvSpPr>
          <p:cNvPr id="35"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39</a:t>
            </a:fld>
            <a:endParaRPr lang="en-US" sz="1800" dirty="0" smtClean="0"/>
          </a:p>
        </p:txBody>
      </p:sp>
      <p:sp>
        <p:nvSpPr>
          <p:cNvPr id="36"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extLst>
      <p:ext uri="{BB962C8B-B14F-4D97-AF65-F5344CB8AC3E}">
        <p14:creationId xmlns:p14="http://schemas.microsoft.com/office/powerpoint/2010/main" val="2752156916"/>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990600" y="1828800"/>
            <a:ext cx="7772400" cy="4525963"/>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9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Core and Distinctive Competencies</a:t>
            </a:r>
          </a:p>
          <a:p>
            <a:pPr marL="609600" marR="0" lvl="0" indent="-609600" algn="ctr"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Competency</a:t>
            </a:r>
            <a:r>
              <a:rPr kumimoji="0" lang="en-US" sz="2400" b="0" i="0" u="sng" strike="noStrike" kern="1200" cap="none" spc="0" normalizeH="0" baseline="0" noProof="0" dirty="0" smtClean="0">
                <a:ln>
                  <a:noFill/>
                </a:ln>
                <a:solidFill>
                  <a:schemeClr val="tx1"/>
                </a:solidFill>
                <a:effectLst/>
                <a:uLnTx/>
                <a:uFillTx/>
                <a:latin typeface="Tahoma" pitchFamily="-112" charset="0"/>
                <a:ea typeface="+mn-ea"/>
                <a:cs typeface="+mn-cs"/>
              </a:rPr>
              <a:t>-</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 a cross-functional integration and coordination of capabilities</a:t>
            </a: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Core competency-</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 a collection of competencies that cross divisional boundaries, is wide-spread throughout the corporation and is something the corporation does exceedingly well</a:t>
            </a: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Distinctive competency-</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 core competencies that are superior to those of the competition</a:t>
            </a:r>
          </a:p>
        </p:txBody>
      </p:sp>
      <p:pic>
        <p:nvPicPr>
          <p:cNvPr id="4" name="Picture 10"/>
          <p:cNvPicPr>
            <a:picLocks noChangeAspect="1" noChangeArrowheads="1"/>
          </p:cNvPicPr>
          <p:nvPr/>
        </p:nvPicPr>
        <p:blipFill>
          <a:blip r:embed="rId3"/>
          <a:srcRect/>
          <a:stretch>
            <a:fillRect/>
          </a:stretch>
        </p:blipFill>
        <p:spPr>
          <a:xfrm>
            <a:off x="0" y="685800"/>
            <a:ext cx="9144000" cy="609600"/>
          </a:xfrm>
          <a:prstGeom prst="rect">
            <a:avLst/>
          </a:prstGeom>
          <a:noFill/>
        </p:spPr>
      </p:pic>
      <p:sp>
        <p:nvSpPr>
          <p:cNvPr id="7"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4</a:t>
            </a:fld>
            <a:endParaRPr lang="en-US" sz="1800" dirty="0" smtClean="0"/>
          </a:p>
        </p:txBody>
      </p:sp>
      <p:sp>
        <p:nvSpPr>
          <p:cNvPr id="8"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grpSp>
        <p:nvGrpSpPr>
          <p:cNvPr id="6" name="Group 2"/>
          <p:cNvGrpSpPr>
            <a:grpSpLocks/>
          </p:cNvGrpSpPr>
          <p:nvPr/>
        </p:nvGrpSpPr>
        <p:grpSpPr bwMode="auto">
          <a:xfrm>
            <a:off x="609600" y="0"/>
            <a:ext cx="8153400" cy="4419600"/>
            <a:chOff x="400" y="916"/>
            <a:chExt cx="5120" cy="2608"/>
          </a:xfrm>
        </p:grpSpPr>
        <p:sp>
          <p:nvSpPr>
            <p:cNvPr id="7" name="Text Box 3"/>
            <p:cNvSpPr txBox="1">
              <a:spLocks noChangeArrowheads="1"/>
            </p:cNvSpPr>
            <p:nvPr/>
          </p:nvSpPr>
          <p:spPr bwMode="auto">
            <a:xfrm>
              <a:off x="400" y="916"/>
              <a:ext cx="5120" cy="346"/>
            </a:xfrm>
            <a:prstGeom prst="rect">
              <a:avLst/>
            </a:prstGeom>
            <a:noFill/>
            <a:ln w="9525">
              <a:noFill/>
              <a:miter lim="800000"/>
              <a:headEnd/>
              <a:tailEnd/>
            </a:ln>
          </p:spPr>
          <p:txBody>
            <a:bodyPr>
              <a:spAutoFit/>
            </a:bodyPr>
            <a:lstStyle/>
            <a:p>
              <a:pPr algn="ctr"/>
              <a:endParaRPr lang="en-US" sz="3000" b="1"/>
            </a:p>
          </p:txBody>
        </p:sp>
        <p:sp>
          <p:nvSpPr>
            <p:cNvPr id="8" name="Rectangle 4"/>
            <p:cNvSpPr>
              <a:spLocks noChangeArrowheads="1"/>
            </p:cNvSpPr>
            <p:nvPr/>
          </p:nvSpPr>
          <p:spPr bwMode="auto">
            <a:xfrm>
              <a:off x="400" y="1262"/>
              <a:ext cx="1648" cy="182"/>
            </a:xfrm>
            <a:prstGeom prst="rect">
              <a:avLst/>
            </a:prstGeom>
            <a:noFill/>
            <a:ln w="9525">
              <a:solidFill>
                <a:schemeClr val="tx1"/>
              </a:solidFill>
              <a:miter lim="800000"/>
              <a:headEnd/>
              <a:tailEnd/>
            </a:ln>
            <a:effectLst/>
          </p:spPr>
          <p:txBody>
            <a:bodyPr tIns="0" bIns="0"/>
            <a:lstStyle/>
            <a:p>
              <a:pPr>
                <a:defRPr/>
              </a:pPr>
              <a:r>
                <a:rPr lang="en-US" sz="1700" b="1" dirty="0">
                  <a:solidFill>
                    <a:srgbClr val="FF0000"/>
                  </a:solidFill>
                  <a:effectLst>
                    <a:outerShdw blurRad="38100" dist="38100" dir="2700000" algn="tl">
                      <a:srgbClr val="C0C0C0"/>
                    </a:outerShdw>
                  </a:effectLst>
                </a:rPr>
                <a:t>SEGMENTATION BASE</a:t>
              </a:r>
            </a:p>
          </p:txBody>
        </p:sp>
        <p:sp>
          <p:nvSpPr>
            <p:cNvPr id="9" name="Rectangle 5"/>
            <p:cNvSpPr>
              <a:spLocks noChangeArrowheads="1"/>
            </p:cNvSpPr>
            <p:nvPr/>
          </p:nvSpPr>
          <p:spPr bwMode="auto">
            <a:xfrm>
              <a:off x="2048" y="1262"/>
              <a:ext cx="3304" cy="182"/>
            </a:xfrm>
            <a:prstGeom prst="rect">
              <a:avLst/>
            </a:prstGeom>
            <a:noFill/>
            <a:ln w="9525">
              <a:solidFill>
                <a:schemeClr val="tx1"/>
              </a:solidFill>
              <a:miter lim="800000"/>
              <a:headEnd/>
              <a:tailEnd/>
            </a:ln>
            <a:effectLst/>
          </p:spPr>
          <p:txBody>
            <a:bodyPr tIns="0" bIns="0"/>
            <a:lstStyle/>
            <a:p>
              <a:pPr>
                <a:defRPr/>
              </a:pPr>
              <a:r>
                <a:rPr lang="en-US" sz="1700" b="1" dirty="0">
                  <a:solidFill>
                    <a:srgbClr val="FF0000"/>
                  </a:solidFill>
                  <a:effectLst>
                    <a:outerShdw blurRad="38100" dist="38100" dir="2700000" algn="tl">
                      <a:srgbClr val="C0C0C0"/>
                    </a:outerShdw>
                  </a:effectLst>
                </a:rPr>
                <a:t>SELECTED SEGMENTATION VARIABLES</a:t>
              </a:r>
            </a:p>
          </p:txBody>
        </p:sp>
        <p:sp>
          <p:nvSpPr>
            <p:cNvPr id="10" name="Rectangle 6"/>
            <p:cNvSpPr>
              <a:spLocks noChangeArrowheads="1"/>
            </p:cNvSpPr>
            <p:nvPr/>
          </p:nvSpPr>
          <p:spPr bwMode="auto">
            <a:xfrm>
              <a:off x="400" y="1444"/>
              <a:ext cx="4952" cy="192"/>
            </a:xfrm>
            <a:prstGeom prst="rect">
              <a:avLst/>
            </a:prstGeom>
            <a:noFill/>
            <a:ln w="9525">
              <a:solidFill>
                <a:schemeClr val="tx1"/>
              </a:solidFill>
              <a:miter lim="800000"/>
              <a:headEnd/>
              <a:tailEnd/>
            </a:ln>
          </p:spPr>
          <p:txBody>
            <a:bodyPr tIns="0" bIns="0"/>
            <a:lstStyle/>
            <a:p>
              <a:r>
                <a:rPr lang="en-US" sz="1700" b="1"/>
                <a:t>Use-Related Segmentation</a:t>
              </a:r>
            </a:p>
          </p:txBody>
        </p:sp>
        <p:sp>
          <p:nvSpPr>
            <p:cNvPr id="11" name="Rectangle 7"/>
            <p:cNvSpPr>
              <a:spLocks noChangeArrowheads="1"/>
            </p:cNvSpPr>
            <p:nvPr/>
          </p:nvSpPr>
          <p:spPr bwMode="auto">
            <a:xfrm>
              <a:off x="400" y="2020"/>
              <a:ext cx="1648" cy="192"/>
            </a:xfrm>
            <a:prstGeom prst="rect">
              <a:avLst/>
            </a:prstGeom>
            <a:noFill/>
            <a:ln w="9525">
              <a:solidFill>
                <a:schemeClr val="tx1"/>
              </a:solidFill>
              <a:miter lim="800000"/>
              <a:headEnd/>
              <a:tailEnd/>
            </a:ln>
          </p:spPr>
          <p:txBody>
            <a:bodyPr tIns="0" bIns="0"/>
            <a:lstStyle/>
            <a:p>
              <a:r>
                <a:rPr lang="en-US" sz="1700"/>
                <a:t>Brand loyalty</a:t>
              </a:r>
            </a:p>
          </p:txBody>
        </p:sp>
        <p:sp>
          <p:nvSpPr>
            <p:cNvPr id="12" name="Rectangle 8"/>
            <p:cNvSpPr>
              <a:spLocks noChangeArrowheads="1"/>
            </p:cNvSpPr>
            <p:nvPr/>
          </p:nvSpPr>
          <p:spPr bwMode="auto">
            <a:xfrm>
              <a:off x="400" y="1828"/>
              <a:ext cx="1648" cy="192"/>
            </a:xfrm>
            <a:prstGeom prst="rect">
              <a:avLst/>
            </a:prstGeom>
            <a:noFill/>
            <a:ln w="9525">
              <a:solidFill>
                <a:schemeClr val="tx1"/>
              </a:solidFill>
              <a:miter lim="800000"/>
              <a:headEnd/>
              <a:tailEnd/>
            </a:ln>
          </p:spPr>
          <p:txBody>
            <a:bodyPr tIns="0" bIns="0"/>
            <a:lstStyle/>
            <a:p>
              <a:r>
                <a:rPr lang="en-US" sz="1700"/>
                <a:t>Awareness status</a:t>
              </a:r>
            </a:p>
          </p:txBody>
        </p:sp>
        <p:sp>
          <p:nvSpPr>
            <p:cNvPr id="13" name="Rectangle 9"/>
            <p:cNvSpPr>
              <a:spLocks noChangeArrowheads="1"/>
            </p:cNvSpPr>
            <p:nvPr/>
          </p:nvSpPr>
          <p:spPr bwMode="auto">
            <a:xfrm>
              <a:off x="400" y="1636"/>
              <a:ext cx="1648" cy="192"/>
            </a:xfrm>
            <a:prstGeom prst="rect">
              <a:avLst/>
            </a:prstGeom>
            <a:noFill/>
            <a:ln w="9525">
              <a:solidFill>
                <a:schemeClr val="tx1"/>
              </a:solidFill>
              <a:miter lim="800000"/>
              <a:headEnd/>
              <a:tailEnd/>
            </a:ln>
          </p:spPr>
          <p:txBody>
            <a:bodyPr tIns="0" bIns="0"/>
            <a:lstStyle/>
            <a:p>
              <a:r>
                <a:rPr lang="en-US" sz="1700"/>
                <a:t>Usage rate</a:t>
              </a:r>
            </a:p>
          </p:txBody>
        </p:sp>
        <p:sp>
          <p:nvSpPr>
            <p:cNvPr id="14" name="Rectangle 10"/>
            <p:cNvSpPr>
              <a:spLocks noChangeArrowheads="1"/>
            </p:cNvSpPr>
            <p:nvPr/>
          </p:nvSpPr>
          <p:spPr bwMode="auto">
            <a:xfrm>
              <a:off x="2048" y="1636"/>
              <a:ext cx="3304" cy="192"/>
            </a:xfrm>
            <a:prstGeom prst="rect">
              <a:avLst/>
            </a:prstGeom>
            <a:noFill/>
            <a:ln w="9525">
              <a:solidFill>
                <a:schemeClr val="tx1"/>
              </a:solidFill>
              <a:miter lim="800000"/>
              <a:headEnd/>
              <a:tailEnd/>
            </a:ln>
          </p:spPr>
          <p:txBody>
            <a:bodyPr tIns="0" bIns="0"/>
            <a:lstStyle/>
            <a:p>
              <a:r>
                <a:rPr lang="en-US" sz="1700" dirty="0"/>
                <a:t>Heavy users, medium users, light users, non users</a:t>
              </a:r>
            </a:p>
          </p:txBody>
        </p:sp>
        <p:sp>
          <p:nvSpPr>
            <p:cNvPr id="15" name="Rectangle 11"/>
            <p:cNvSpPr>
              <a:spLocks noChangeArrowheads="1"/>
            </p:cNvSpPr>
            <p:nvPr/>
          </p:nvSpPr>
          <p:spPr bwMode="auto">
            <a:xfrm>
              <a:off x="2048" y="1828"/>
              <a:ext cx="3304" cy="192"/>
            </a:xfrm>
            <a:prstGeom prst="rect">
              <a:avLst/>
            </a:prstGeom>
            <a:noFill/>
            <a:ln w="9525">
              <a:solidFill>
                <a:schemeClr val="tx1"/>
              </a:solidFill>
              <a:miter lim="800000"/>
              <a:headEnd/>
              <a:tailEnd/>
            </a:ln>
          </p:spPr>
          <p:txBody>
            <a:bodyPr tIns="0" bIns="0"/>
            <a:lstStyle/>
            <a:p>
              <a:r>
                <a:rPr lang="en-US" sz="1700"/>
                <a:t>Unaware, aware, interested, enthusiastic</a:t>
              </a:r>
            </a:p>
          </p:txBody>
        </p:sp>
        <p:sp>
          <p:nvSpPr>
            <p:cNvPr id="16" name="Rectangle 12"/>
            <p:cNvSpPr>
              <a:spLocks noChangeArrowheads="1"/>
            </p:cNvSpPr>
            <p:nvPr/>
          </p:nvSpPr>
          <p:spPr bwMode="auto">
            <a:xfrm>
              <a:off x="2048" y="2020"/>
              <a:ext cx="3304" cy="192"/>
            </a:xfrm>
            <a:prstGeom prst="rect">
              <a:avLst/>
            </a:prstGeom>
            <a:noFill/>
            <a:ln w="9525">
              <a:solidFill>
                <a:schemeClr val="tx1"/>
              </a:solidFill>
              <a:miter lim="800000"/>
              <a:headEnd/>
              <a:tailEnd/>
            </a:ln>
          </p:spPr>
          <p:txBody>
            <a:bodyPr tIns="0" bIns="0"/>
            <a:lstStyle/>
            <a:p>
              <a:r>
                <a:rPr lang="en-US" sz="1700"/>
                <a:t>None, some, strong</a:t>
              </a:r>
            </a:p>
          </p:txBody>
        </p:sp>
        <p:sp>
          <p:nvSpPr>
            <p:cNvPr id="17" name="Rectangle 13"/>
            <p:cNvSpPr>
              <a:spLocks noChangeArrowheads="1"/>
            </p:cNvSpPr>
            <p:nvPr/>
          </p:nvSpPr>
          <p:spPr bwMode="auto">
            <a:xfrm>
              <a:off x="400" y="2212"/>
              <a:ext cx="4952" cy="184"/>
            </a:xfrm>
            <a:prstGeom prst="rect">
              <a:avLst/>
            </a:prstGeom>
            <a:noFill/>
            <a:ln w="9525">
              <a:solidFill>
                <a:schemeClr val="tx1"/>
              </a:solidFill>
              <a:miter lim="800000"/>
              <a:headEnd/>
              <a:tailEnd/>
            </a:ln>
          </p:spPr>
          <p:txBody>
            <a:bodyPr tIns="0" bIns="0"/>
            <a:lstStyle/>
            <a:p>
              <a:r>
                <a:rPr lang="en-US" sz="1700" b="1"/>
                <a:t>Use-Situation Segmentation</a:t>
              </a:r>
            </a:p>
          </p:txBody>
        </p:sp>
        <p:sp>
          <p:nvSpPr>
            <p:cNvPr id="18" name="Rectangle 14"/>
            <p:cNvSpPr>
              <a:spLocks noChangeArrowheads="1"/>
            </p:cNvSpPr>
            <p:nvPr/>
          </p:nvSpPr>
          <p:spPr bwMode="auto">
            <a:xfrm>
              <a:off x="400" y="2788"/>
              <a:ext cx="1648" cy="192"/>
            </a:xfrm>
            <a:prstGeom prst="rect">
              <a:avLst/>
            </a:prstGeom>
            <a:noFill/>
            <a:ln w="9525">
              <a:solidFill>
                <a:schemeClr val="tx1"/>
              </a:solidFill>
              <a:miter lim="800000"/>
              <a:headEnd/>
              <a:tailEnd/>
            </a:ln>
          </p:spPr>
          <p:txBody>
            <a:bodyPr tIns="0" bIns="0"/>
            <a:lstStyle/>
            <a:p>
              <a:r>
                <a:rPr lang="en-US" sz="1700"/>
                <a:t>Location</a:t>
              </a:r>
            </a:p>
          </p:txBody>
        </p:sp>
        <p:sp>
          <p:nvSpPr>
            <p:cNvPr id="19" name="Rectangle 15"/>
            <p:cNvSpPr>
              <a:spLocks noChangeArrowheads="1"/>
            </p:cNvSpPr>
            <p:nvPr/>
          </p:nvSpPr>
          <p:spPr bwMode="auto">
            <a:xfrm>
              <a:off x="400" y="2588"/>
              <a:ext cx="1648" cy="200"/>
            </a:xfrm>
            <a:prstGeom prst="rect">
              <a:avLst/>
            </a:prstGeom>
            <a:noFill/>
            <a:ln w="9525">
              <a:solidFill>
                <a:schemeClr val="tx1"/>
              </a:solidFill>
              <a:miter lim="800000"/>
              <a:headEnd/>
              <a:tailEnd/>
            </a:ln>
          </p:spPr>
          <p:txBody>
            <a:bodyPr tIns="0" bIns="0"/>
            <a:lstStyle/>
            <a:p>
              <a:r>
                <a:rPr lang="en-US" sz="1700"/>
                <a:t>Objective</a:t>
              </a:r>
            </a:p>
          </p:txBody>
        </p:sp>
        <p:sp>
          <p:nvSpPr>
            <p:cNvPr id="20" name="Rectangle 16"/>
            <p:cNvSpPr>
              <a:spLocks noChangeArrowheads="1"/>
            </p:cNvSpPr>
            <p:nvPr/>
          </p:nvSpPr>
          <p:spPr bwMode="auto">
            <a:xfrm>
              <a:off x="400" y="2396"/>
              <a:ext cx="1648" cy="192"/>
            </a:xfrm>
            <a:prstGeom prst="rect">
              <a:avLst/>
            </a:prstGeom>
            <a:noFill/>
            <a:ln w="9525">
              <a:solidFill>
                <a:schemeClr val="tx1"/>
              </a:solidFill>
              <a:miter lim="800000"/>
              <a:headEnd/>
              <a:tailEnd/>
            </a:ln>
          </p:spPr>
          <p:txBody>
            <a:bodyPr tIns="0" bIns="0"/>
            <a:lstStyle/>
            <a:p>
              <a:r>
                <a:rPr lang="en-US" sz="1700"/>
                <a:t>Time</a:t>
              </a:r>
            </a:p>
          </p:txBody>
        </p:sp>
        <p:sp>
          <p:nvSpPr>
            <p:cNvPr id="21" name="Rectangle 17"/>
            <p:cNvSpPr>
              <a:spLocks noChangeArrowheads="1"/>
            </p:cNvSpPr>
            <p:nvPr/>
          </p:nvSpPr>
          <p:spPr bwMode="auto">
            <a:xfrm>
              <a:off x="2048" y="2396"/>
              <a:ext cx="3304" cy="192"/>
            </a:xfrm>
            <a:prstGeom prst="rect">
              <a:avLst/>
            </a:prstGeom>
            <a:noFill/>
            <a:ln w="9525">
              <a:solidFill>
                <a:schemeClr val="tx1"/>
              </a:solidFill>
              <a:miter lim="800000"/>
              <a:headEnd/>
              <a:tailEnd/>
            </a:ln>
          </p:spPr>
          <p:txBody>
            <a:bodyPr tIns="0" bIns="0"/>
            <a:lstStyle/>
            <a:p>
              <a:r>
                <a:rPr lang="en-US" sz="1700"/>
                <a:t>Leisure, work, rush, morning, night</a:t>
              </a:r>
            </a:p>
          </p:txBody>
        </p:sp>
        <p:sp>
          <p:nvSpPr>
            <p:cNvPr id="22" name="Rectangle 18"/>
            <p:cNvSpPr>
              <a:spLocks noChangeArrowheads="1"/>
            </p:cNvSpPr>
            <p:nvPr/>
          </p:nvSpPr>
          <p:spPr bwMode="auto">
            <a:xfrm>
              <a:off x="2048" y="2588"/>
              <a:ext cx="3304" cy="200"/>
            </a:xfrm>
            <a:prstGeom prst="rect">
              <a:avLst/>
            </a:prstGeom>
            <a:noFill/>
            <a:ln w="9525">
              <a:solidFill>
                <a:schemeClr val="tx1"/>
              </a:solidFill>
              <a:miter lim="800000"/>
              <a:headEnd/>
              <a:tailEnd/>
            </a:ln>
          </p:spPr>
          <p:txBody>
            <a:bodyPr tIns="0" bIns="0"/>
            <a:lstStyle/>
            <a:p>
              <a:r>
                <a:rPr lang="en-US" sz="1700"/>
                <a:t>Personal, gift, snack, fun, achievement</a:t>
              </a:r>
            </a:p>
          </p:txBody>
        </p:sp>
        <p:sp>
          <p:nvSpPr>
            <p:cNvPr id="23" name="Rectangle 19"/>
            <p:cNvSpPr>
              <a:spLocks noChangeArrowheads="1"/>
            </p:cNvSpPr>
            <p:nvPr/>
          </p:nvSpPr>
          <p:spPr bwMode="auto">
            <a:xfrm>
              <a:off x="2048" y="2788"/>
              <a:ext cx="3304" cy="192"/>
            </a:xfrm>
            <a:prstGeom prst="rect">
              <a:avLst/>
            </a:prstGeom>
            <a:noFill/>
            <a:ln w="9525">
              <a:solidFill>
                <a:schemeClr val="tx1"/>
              </a:solidFill>
              <a:miter lim="800000"/>
              <a:headEnd/>
              <a:tailEnd/>
            </a:ln>
          </p:spPr>
          <p:txBody>
            <a:bodyPr tIns="0" bIns="0"/>
            <a:lstStyle/>
            <a:p>
              <a:r>
                <a:rPr lang="en-US" sz="1700"/>
                <a:t>Home, work, friend’s home, in-store</a:t>
              </a:r>
            </a:p>
          </p:txBody>
        </p:sp>
        <p:sp>
          <p:nvSpPr>
            <p:cNvPr id="24" name="Rectangle 20"/>
            <p:cNvSpPr>
              <a:spLocks noChangeArrowheads="1"/>
            </p:cNvSpPr>
            <p:nvPr/>
          </p:nvSpPr>
          <p:spPr bwMode="auto">
            <a:xfrm>
              <a:off x="400" y="2980"/>
              <a:ext cx="1648" cy="192"/>
            </a:xfrm>
            <a:prstGeom prst="rect">
              <a:avLst/>
            </a:prstGeom>
            <a:noFill/>
            <a:ln w="9525">
              <a:solidFill>
                <a:schemeClr val="tx1"/>
              </a:solidFill>
              <a:miter lim="800000"/>
              <a:headEnd/>
              <a:tailEnd/>
            </a:ln>
          </p:spPr>
          <p:txBody>
            <a:bodyPr tIns="0" bIns="0"/>
            <a:lstStyle/>
            <a:p>
              <a:r>
                <a:rPr lang="en-US" sz="1700"/>
                <a:t>Person</a:t>
              </a:r>
            </a:p>
          </p:txBody>
        </p:sp>
        <p:sp>
          <p:nvSpPr>
            <p:cNvPr id="25" name="Rectangle 21"/>
            <p:cNvSpPr>
              <a:spLocks noChangeArrowheads="1"/>
            </p:cNvSpPr>
            <p:nvPr/>
          </p:nvSpPr>
          <p:spPr bwMode="auto">
            <a:xfrm>
              <a:off x="2048" y="2980"/>
              <a:ext cx="3304" cy="192"/>
            </a:xfrm>
            <a:prstGeom prst="rect">
              <a:avLst/>
            </a:prstGeom>
            <a:noFill/>
            <a:ln w="9525">
              <a:solidFill>
                <a:schemeClr val="tx1"/>
              </a:solidFill>
              <a:miter lim="800000"/>
              <a:headEnd/>
              <a:tailEnd/>
            </a:ln>
          </p:spPr>
          <p:txBody>
            <a:bodyPr tIns="0" bIns="0"/>
            <a:lstStyle/>
            <a:p>
              <a:r>
                <a:rPr lang="en-US" sz="1700"/>
                <a:t>Self, family members, friends, boss, peers</a:t>
              </a:r>
            </a:p>
          </p:txBody>
        </p:sp>
        <p:sp>
          <p:nvSpPr>
            <p:cNvPr id="26" name="Rectangle 22"/>
            <p:cNvSpPr>
              <a:spLocks noChangeArrowheads="1"/>
            </p:cNvSpPr>
            <p:nvPr/>
          </p:nvSpPr>
          <p:spPr bwMode="auto">
            <a:xfrm>
              <a:off x="400" y="3172"/>
              <a:ext cx="1648" cy="352"/>
            </a:xfrm>
            <a:prstGeom prst="rect">
              <a:avLst/>
            </a:prstGeom>
            <a:noFill/>
            <a:ln w="9525">
              <a:solidFill>
                <a:schemeClr val="tx1"/>
              </a:solidFill>
              <a:miter lim="800000"/>
              <a:headEnd/>
              <a:tailEnd/>
            </a:ln>
          </p:spPr>
          <p:txBody>
            <a:bodyPr tIns="0" bIns="0"/>
            <a:lstStyle/>
            <a:p>
              <a:r>
                <a:rPr lang="en-US" sz="1700" b="1"/>
                <a:t>Benefit Segmentation</a:t>
              </a:r>
            </a:p>
          </p:txBody>
        </p:sp>
        <p:sp>
          <p:nvSpPr>
            <p:cNvPr id="27" name="Rectangle 23"/>
            <p:cNvSpPr>
              <a:spLocks noChangeArrowheads="1"/>
            </p:cNvSpPr>
            <p:nvPr/>
          </p:nvSpPr>
          <p:spPr bwMode="auto">
            <a:xfrm>
              <a:off x="2048" y="3172"/>
              <a:ext cx="3304" cy="352"/>
            </a:xfrm>
            <a:prstGeom prst="rect">
              <a:avLst/>
            </a:prstGeom>
            <a:noFill/>
            <a:ln w="9525">
              <a:solidFill>
                <a:schemeClr val="tx1"/>
              </a:solidFill>
              <a:miter lim="800000"/>
              <a:headEnd/>
              <a:tailEnd/>
            </a:ln>
          </p:spPr>
          <p:txBody>
            <a:bodyPr tIns="0" bIns="0"/>
            <a:lstStyle/>
            <a:p>
              <a:r>
                <a:rPr lang="en-US" sz="1700" dirty="0"/>
                <a:t>Convenience, social acceptance, long lasting, economy, value-for-the-money</a:t>
              </a:r>
            </a:p>
          </p:txBody>
        </p:sp>
      </p:grpSp>
      <p:grpSp>
        <p:nvGrpSpPr>
          <p:cNvPr id="28" name="Group 33"/>
          <p:cNvGrpSpPr>
            <a:grpSpLocks/>
          </p:cNvGrpSpPr>
          <p:nvPr/>
        </p:nvGrpSpPr>
        <p:grpSpPr bwMode="auto">
          <a:xfrm>
            <a:off x="609600" y="4419600"/>
            <a:ext cx="7924800" cy="1978025"/>
            <a:chOff x="400" y="2628"/>
            <a:chExt cx="4952" cy="1246"/>
          </a:xfrm>
        </p:grpSpPr>
        <p:sp>
          <p:nvSpPr>
            <p:cNvPr id="29" name="Rectangle 25"/>
            <p:cNvSpPr>
              <a:spLocks noChangeArrowheads="1"/>
            </p:cNvSpPr>
            <p:nvPr/>
          </p:nvSpPr>
          <p:spPr bwMode="auto">
            <a:xfrm>
              <a:off x="400" y="3170"/>
              <a:ext cx="1680" cy="344"/>
            </a:xfrm>
            <a:prstGeom prst="rect">
              <a:avLst/>
            </a:prstGeom>
            <a:solidFill>
              <a:schemeClr val="bg1"/>
            </a:solidFill>
            <a:ln w="9525">
              <a:solidFill>
                <a:schemeClr val="tx1"/>
              </a:solidFill>
              <a:miter lim="800000"/>
              <a:headEnd/>
              <a:tailEnd/>
            </a:ln>
          </p:spPr>
          <p:txBody>
            <a:bodyPr tIns="0" bIns="0"/>
            <a:lstStyle/>
            <a:p>
              <a:r>
                <a:rPr lang="en-US" sz="1700"/>
                <a:t>Geodemographics</a:t>
              </a:r>
            </a:p>
          </p:txBody>
        </p:sp>
        <p:sp>
          <p:nvSpPr>
            <p:cNvPr id="30" name="Rectangle 26"/>
            <p:cNvSpPr>
              <a:spLocks noChangeArrowheads="1"/>
            </p:cNvSpPr>
            <p:nvPr/>
          </p:nvSpPr>
          <p:spPr bwMode="auto">
            <a:xfrm>
              <a:off x="2080" y="3170"/>
              <a:ext cx="3272" cy="344"/>
            </a:xfrm>
            <a:prstGeom prst="rect">
              <a:avLst/>
            </a:prstGeom>
            <a:solidFill>
              <a:schemeClr val="bg1"/>
            </a:solidFill>
            <a:ln w="9525">
              <a:solidFill>
                <a:schemeClr val="tx1"/>
              </a:solidFill>
              <a:miter lim="800000"/>
              <a:headEnd/>
              <a:tailEnd/>
            </a:ln>
          </p:spPr>
          <p:txBody>
            <a:bodyPr tIns="0" bIns="0"/>
            <a:lstStyle/>
            <a:p>
              <a:r>
                <a:rPr lang="en-US" sz="1700"/>
                <a:t>“Money and Brains,” “Black Enterprise,” “Old Yankee Rows,” “Downtown Dixie-Style”</a:t>
              </a:r>
            </a:p>
          </p:txBody>
        </p:sp>
        <p:sp>
          <p:nvSpPr>
            <p:cNvPr id="31" name="Rectangle 27"/>
            <p:cNvSpPr>
              <a:spLocks noChangeArrowheads="1"/>
            </p:cNvSpPr>
            <p:nvPr/>
          </p:nvSpPr>
          <p:spPr bwMode="auto">
            <a:xfrm>
              <a:off x="400" y="2812"/>
              <a:ext cx="1680" cy="358"/>
            </a:xfrm>
            <a:prstGeom prst="rect">
              <a:avLst/>
            </a:prstGeom>
            <a:solidFill>
              <a:schemeClr val="bg1"/>
            </a:solidFill>
            <a:ln w="9525">
              <a:solidFill>
                <a:schemeClr val="tx1"/>
              </a:solidFill>
              <a:miter lim="800000"/>
              <a:headEnd/>
              <a:tailEnd/>
            </a:ln>
          </p:spPr>
          <p:txBody>
            <a:bodyPr tIns="0" bIns="0"/>
            <a:lstStyle/>
            <a:p>
              <a:r>
                <a:rPr lang="en-US" sz="1700"/>
                <a:t>Demographic/</a:t>
              </a:r>
            </a:p>
            <a:p>
              <a:r>
                <a:rPr lang="en-US" sz="1700"/>
                <a:t>Psychographics</a:t>
              </a:r>
            </a:p>
          </p:txBody>
        </p:sp>
        <p:sp>
          <p:nvSpPr>
            <p:cNvPr id="32" name="Rectangle 28"/>
            <p:cNvSpPr>
              <a:spLocks noChangeArrowheads="1"/>
            </p:cNvSpPr>
            <p:nvPr/>
          </p:nvSpPr>
          <p:spPr bwMode="auto">
            <a:xfrm>
              <a:off x="2080" y="2812"/>
              <a:ext cx="3272" cy="358"/>
            </a:xfrm>
            <a:prstGeom prst="rect">
              <a:avLst/>
            </a:prstGeom>
            <a:solidFill>
              <a:schemeClr val="bg1"/>
            </a:solidFill>
            <a:ln w="9525">
              <a:solidFill>
                <a:schemeClr val="tx1"/>
              </a:solidFill>
              <a:miter lim="800000"/>
              <a:headEnd/>
              <a:tailEnd/>
            </a:ln>
          </p:spPr>
          <p:txBody>
            <a:bodyPr tIns="0" bIns="0"/>
            <a:lstStyle/>
            <a:p>
              <a:r>
                <a:rPr lang="en-US" sz="1700"/>
                <a:t>Combination of demographic and psychographic profiles of consumer segments profiles</a:t>
              </a:r>
            </a:p>
          </p:txBody>
        </p:sp>
        <p:sp>
          <p:nvSpPr>
            <p:cNvPr id="33" name="Rectangle 29"/>
            <p:cNvSpPr>
              <a:spLocks noChangeArrowheads="1"/>
            </p:cNvSpPr>
            <p:nvPr/>
          </p:nvSpPr>
          <p:spPr bwMode="auto">
            <a:xfrm>
              <a:off x="400" y="3514"/>
              <a:ext cx="1680" cy="360"/>
            </a:xfrm>
            <a:prstGeom prst="rect">
              <a:avLst/>
            </a:prstGeom>
            <a:solidFill>
              <a:schemeClr val="bg1"/>
            </a:solidFill>
            <a:ln w="9525">
              <a:solidFill>
                <a:schemeClr val="tx1"/>
              </a:solidFill>
              <a:miter lim="800000"/>
              <a:headEnd/>
              <a:tailEnd/>
            </a:ln>
          </p:spPr>
          <p:txBody>
            <a:bodyPr tIns="0" bIns="0"/>
            <a:lstStyle/>
            <a:p>
              <a:r>
                <a:rPr lang="en-US" sz="1700"/>
                <a:t>SRI VALS</a:t>
              </a:r>
              <a:r>
                <a:rPr lang="en-US" sz="1700" baseline="30000"/>
                <a:t>TM</a:t>
              </a:r>
              <a:endParaRPr lang="en-US" sz="1700"/>
            </a:p>
          </p:txBody>
        </p:sp>
        <p:sp>
          <p:nvSpPr>
            <p:cNvPr id="34" name="Rectangle 30"/>
            <p:cNvSpPr>
              <a:spLocks noChangeArrowheads="1"/>
            </p:cNvSpPr>
            <p:nvPr/>
          </p:nvSpPr>
          <p:spPr bwMode="auto">
            <a:xfrm>
              <a:off x="2080" y="3514"/>
              <a:ext cx="3272" cy="360"/>
            </a:xfrm>
            <a:prstGeom prst="rect">
              <a:avLst/>
            </a:prstGeom>
            <a:solidFill>
              <a:schemeClr val="bg1"/>
            </a:solidFill>
            <a:ln w="9525">
              <a:solidFill>
                <a:schemeClr val="tx1"/>
              </a:solidFill>
              <a:miter lim="800000"/>
              <a:headEnd/>
              <a:tailEnd/>
            </a:ln>
          </p:spPr>
          <p:txBody>
            <a:bodyPr tIns="0" bIns="0"/>
            <a:lstStyle/>
            <a:p>
              <a:r>
                <a:rPr lang="en-US" sz="1700" dirty="0" err="1"/>
                <a:t>Actualizer</a:t>
              </a:r>
              <a:r>
                <a:rPr lang="en-US" sz="1700" dirty="0"/>
                <a:t>, fulfilled, believer, achiever, striver, experiencer, maker, struggler</a:t>
              </a:r>
            </a:p>
          </p:txBody>
        </p:sp>
        <p:sp>
          <p:nvSpPr>
            <p:cNvPr id="35" name="Rectangle 31"/>
            <p:cNvSpPr>
              <a:spLocks noChangeArrowheads="1"/>
            </p:cNvSpPr>
            <p:nvPr/>
          </p:nvSpPr>
          <p:spPr bwMode="auto">
            <a:xfrm>
              <a:off x="400" y="2628"/>
              <a:ext cx="4952" cy="184"/>
            </a:xfrm>
            <a:prstGeom prst="rect">
              <a:avLst/>
            </a:prstGeom>
            <a:solidFill>
              <a:schemeClr val="bg1"/>
            </a:solidFill>
            <a:ln w="9525">
              <a:solidFill>
                <a:schemeClr val="tx1"/>
              </a:solidFill>
              <a:miter lim="800000"/>
              <a:headEnd/>
              <a:tailEnd/>
            </a:ln>
          </p:spPr>
          <p:txBody>
            <a:bodyPr tIns="0" bIns="0"/>
            <a:lstStyle/>
            <a:p>
              <a:r>
                <a:rPr lang="en-US" sz="1700" b="1"/>
                <a:t>Hybrid Segmentation</a:t>
              </a:r>
            </a:p>
          </p:txBody>
        </p:sp>
      </p:grpSp>
      <p:sp>
        <p:nvSpPr>
          <p:cNvPr id="36"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40</a:t>
            </a:fld>
            <a:endParaRPr lang="en-US" sz="1800" dirty="0" smtClean="0"/>
          </a:p>
        </p:txBody>
      </p:sp>
      <p:sp>
        <p:nvSpPr>
          <p:cNvPr id="37"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extLst>
      <p:ext uri="{BB962C8B-B14F-4D97-AF65-F5344CB8AC3E}">
        <p14:creationId xmlns:p14="http://schemas.microsoft.com/office/powerpoint/2010/main" val="3220656911"/>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6"/>
          <p:cNvPicPr>
            <a:picLocks noGrp="1" noChangeAspect="1" noChangeArrowheads="1"/>
          </p:cNvPicPr>
          <p:nvPr>
            <p:ph sz="half" idx="1"/>
          </p:nvPr>
        </p:nvPicPr>
        <p:blipFill>
          <a:blip r:embed="rId3"/>
          <a:srcRect/>
          <a:stretch>
            <a:fillRect/>
          </a:stretch>
        </p:blipFill>
        <p:spPr>
          <a:xfrm>
            <a:off x="0" y="2133600"/>
            <a:ext cx="9144000" cy="3254375"/>
          </a:xfrm>
          <a:noFill/>
        </p:spPr>
      </p:pic>
      <p:pic>
        <p:nvPicPr>
          <p:cNvPr id="4" name="Picture 6"/>
          <p:cNvPicPr>
            <a:picLocks noChangeAspect="1" noChangeArrowheads="1"/>
          </p:cNvPicPr>
          <p:nvPr/>
        </p:nvPicPr>
        <p:blipFill>
          <a:blip r:embed="rId4"/>
          <a:srcRect/>
          <a:stretch>
            <a:fillRect/>
          </a:stretch>
        </p:blipFill>
        <p:spPr>
          <a:xfrm>
            <a:off x="0" y="685801"/>
            <a:ext cx="9144000" cy="609599"/>
          </a:xfrm>
          <a:prstGeom prst="rect">
            <a:avLst/>
          </a:prstGeom>
          <a:noFill/>
        </p:spPr>
      </p:pic>
      <p:sp>
        <p:nvSpPr>
          <p:cNvPr id="6"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41</a:t>
            </a:fld>
            <a:endParaRPr lang="en-US" sz="1800" dirty="0" smtClean="0"/>
          </a:p>
        </p:txBody>
      </p:sp>
      <p:sp>
        <p:nvSpPr>
          <p:cNvPr id="7"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914400" y="1600200"/>
            <a:ext cx="8153400" cy="1295400"/>
          </a:xfrm>
          <a:prstGeom prst="rect">
            <a:avLst/>
          </a:prstGeom>
        </p:spPr>
        <p:txBody>
          <a:bodyPr vert="horz" lIns="91440" tIns="45720" rIns="91440" bIns="45720" rtlCol="0">
            <a:normAutofit/>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Product life cycle-</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product monetary sales over time from introduction through growth and maturity to decline</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pic>
        <p:nvPicPr>
          <p:cNvPr id="4" name="Picture 5"/>
          <p:cNvPicPr>
            <a:picLocks noGrp="1" noChangeAspect="1" noChangeArrowheads="1"/>
          </p:cNvPicPr>
          <p:nvPr>
            <p:ph sz="quarter" idx="4294967295"/>
          </p:nvPr>
        </p:nvPicPr>
        <p:blipFill>
          <a:blip r:embed="rId3"/>
          <a:srcRect/>
          <a:stretch>
            <a:fillRect/>
          </a:stretch>
        </p:blipFill>
        <p:spPr>
          <a:xfrm>
            <a:off x="914400" y="2807223"/>
            <a:ext cx="7010400" cy="3527425"/>
          </a:xfrm>
          <a:prstGeom prst="rect">
            <a:avLst/>
          </a:prstGeom>
          <a:noFill/>
        </p:spPr>
      </p:pic>
      <p:pic>
        <p:nvPicPr>
          <p:cNvPr id="6" name="Picture 6"/>
          <p:cNvPicPr>
            <a:picLocks noChangeAspect="1" noChangeArrowheads="1"/>
          </p:cNvPicPr>
          <p:nvPr/>
        </p:nvPicPr>
        <p:blipFill>
          <a:blip r:embed="rId4"/>
          <a:srcRect/>
          <a:stretch>
            <a:fillRect/>
          </a:stretch>
        </p:blipFill>
        <p:spPr>
          <a:xfrm>
            <a:off x="0" y="685801"/>
            <a:ext cx="9144000" cy="609599"/>
          </a:xfrm>
          <a:prstGeom prst="rect">
            <a:avLst/>
          </a:prstGeom>
          <a:noFill/>
        </p:spPr>
      </p:pic>
      <p:sp>
        <p:nvSpPr>
          <p:cNvPr id="7"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42</a:t>
            </a:fld>
            <a:endParaRPr lang="en-US" sz="1800" dirty="0" smtClean="0"/>
          </a:p>
        </p:txBody>
      </p:sp>
      <p:sp>
        <p:nvSpPr>
          <p:cNvPr id="8"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609600" y="2209800"/>
            <a:ext cx="8305800" cy="2209800"/>
          </a:xfrm>
          <a:prstGeom prst="rect">
            <a:avLst/>
          </a:prstGeom>
        </p:spPr>
        <p:txBody>
          <a:bodyPr vert="horz" lIns="91440" tIns="45720" rIns="91440" bIns="45720" rtlCol="0">
            <a:normAutofit fontScale="85000" lnSpcReduction="20000"/>
          </a:bodyPr>
          <a:lstStyle/>
          <a:p>
            <a:pPr marL="609600" marR="0" lvl="0" indent="-609600" defTabSz="914400" rtl="0" eaLnBrk="1" fontAlgn="auto" latinLnBrk="0" hangingPunct="1">
              <a:lnSpc>
                <a:spcPct val="100000"/>
              </a:lnSpc>
              <a:spcBef>
                <a:spcPct val="20000"/>
              </a:spcBef>
              <a:spcAft>
                <a:spcPts val="0"/>
              </a:spcAft>
              <a:buClrTx/>
              <a:buSzTx/>
              <a:buFontTx/>
              <a:buNone/>
              <a:tabLst/>
              <a:defRPr/>
            </a:pPr>
            <a:r>
              <a:rPr kumimoji="0" lang="en-US" sz="3900" b="0" i="0" u="sng" strike="noStrike" kern="1200" cap="none" spc="0" normalizeH="0" baseline="0" noProof="0" dirty="0" smtClean="0">
                <a:ln>
                  <a:noFill/>
                </a:ln>
                <a:effectLst/>
                <a:uLnTx/>
                <a:uFillTx/>
                <a:latin typeface="Tahoma" pitchFamily="-112" charset="0"/>
                <a:ea typeface="+mn-ea"/>
                <a:cs typeface="+mn-cs"/>
              </a:rPr>
              <a:t>Brand</a:t>
            </a:r>
            <a:r>
              <a:rPr kumimoji="0" lang="en-US" sz="3900" b="0" i="0" u="none" strike="noStrike" kern="1200" cap="none" spc="0" normalizeH="0" baseline="0" noProof="0" dirty="0" smtClean="0">
                <a:ln>
                  <a:noFill/>
                </a:ln>
                <a:effectLst/>
                <a:uLnTx/>
                <a:uFillTx/>
                <a:latin typeface="Tahoma" pitchFamily="-112" charset="0"/>
                <a:ea typeface="+mn-ea"/>
                <a:cs typeface="+mn-cs"/>
              </a:rPr>
              <a:t>- </a:t>
            </a:r>
            <a:r>
              <a:rPr kumimoji="0" lang="en-US" sz="3500" b="0" i="0" u="none" strike="noStrike" kern="1200" cap="none" spc="0" normalizeH="0" baseline="0" noProof="0" dirty="0" smtClean="0">
                <a:ln>
                  <a:noFill/>
                </a:ln>
                <a:effectLst/>
                <a:uLnTx/>
                <a:uFillTx/>
                <a:latin typeface="Tahoma" pitchFamily="-112" charset="0"/>
                <a:ea typeface="+mn-ea"/>
                <a:cs typeface="+mn-cs"/>
              </a:rPr>
              <a:t>a name given to a company’s product which identifies that item in the mind of the consumer</a:t>
            </a:r>
          </a:p>
          <a:p>
            <a:pPr marL="609600" marR="0" lvl="0" indent="-609600" defTabSz="914400" rtl="0" eaLnBrk="1" fontAlgn="auto" latinLnBrk="0" hangingPunct="1">
              <a:lnSpc>
                <a:spcPct val="100000"/>
              </a:lnSpc>
              <a:spcBef>
                <a:spcPct val="20000"/>
              </a:spcBef>
              <a:spcAft>
                <a:spcPts val="0"/>
              </a:spcAft>
              <a:buClrTx/>
              <a:buSzTx/>
              <a:buFontTx/>
              <a:buNone/>
              <a:tabLst/>
              <a:defRPr/>
            </a:pPr>
            <a:r>
              <a:rPr kumimoji="0" lang="en-US" sz="3900" b="0" i="0" u="sng" strike="noStrike" kern="1200" cap="none" spc="0" normalizeH="0" baseline="0" noProof="0" dirty="0" smtClean="0">
                <a:ln>
                  <a:noFill/>
                </a:ln>
                <a:effectLst/>
                <a:uLnTx/>
                <a:uFillTx/>
                <a:latin typeface="Tahoma" pitchFamily="-112" charset="0"/>
                <a:ea typeface="+mn-ea"/>
                <a:cs typeface="+mn-cs"/>
              </a:rPr>
              <a:t>Corporate brand</a:t>
            </a:r>
            <a:r>
              <a:rPr kumimoji="0" lang="en-US" sz="3900" b="0" i="0" u="none" strike="noStrike" kern="1200" cap="none" spc="0" normalizeH="0" baseline="0" noProof="0" dirty="0" smtClean="0">
                <a:ln>
                  <a:noFill/>
                </a:ln>
                <a:effectLst/>
                <a:uLnTx/>
                <a:uFillTx/>
                <a:latin typeface="Tahoma" pitchFamily="-112" charset="0"/>
                <a:ea typeface="+mn-ea"/>
                <a:cs typeface="+mn-cs"/>
              </a:rPr>
              <a:t>- </a:t>
            </a:r>
            <a:r>
              <a:rPr kumimoji="0" lang="en-US" sz="3500" b="0" i="0" u="none" strike="noStrike" kern="1200" cap="none" spc="0" normalizeH="0" baseline="0" noProof="0" dirty="0" smtClean="0">
                <a:ln>
                  <a:noFill/>
                </a:ln>
                <a:effectLst/>
                <a:uLnTx/>
                <a:uFillTx/>
                <a:latin typeface="Tahoma" pitchFamily="-112" charset="0"/>
                <a:ea typeface="+mn-ea"/>
                <a:cs typeface="+mn-cs"/>
              </a:rPr>
              <a:t>a type of brand in which the company’s name serves as the brand</a:t>
            </a: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effectLst/>
              <a:uLnTx/>
              <a:uFillTx/>
              <a:latin typeface="Tahoma" pitchFamily="-112" charset="0"/>
              <a:ea typeface="+mn-ea"/>
              <a:cs typeface="+mn-cs"/>
            </a:endParaRP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85801"/>
            <a:ext cx="9144000" cy="609599"/>
          </a:xfrm>
          <a:prstGeom prst="rect">
            <a:avLst/>
          </a:prstGeom>
          <a:noFill/>
        </p:spPr>
      </p:pic>
      <p:sp>
        <p:nvSpPr>
          <p:cNvPr id="6"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43</a:t>
            </a:fld>
            <a:endParaRPr lang="en-US" sz="1800" dirty="0" smtClean="0"/>
          </a:p>
        </p:txBody>
      </p:sp>
      <p:sp>
        <p:nvSpPr>
          <p:cNvPr id="7"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914400" y="1600200"/>
            <a:ext cx="8305800" cy="4525963"/>
          </a:xfrm>
          <a:prstGeom prst="rect">
            <a:avLst/>
          </a:prstGeom>
        </p:spPr>
        <p:txBody>
          <a:bodyPr vert="horz" lIns="91440" tIns="45720" rIns="91440" bIns="45720" rtlCol="0">
            <a:normAutofit/>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3600" b="0" i="0" u="sng"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600" b="0" i="0" u="sng" strike="noStrike" kern="1200" cap="none" spc="0" normalizeH="0" baseline="0" noProof="0" dirty="0" smtClean="0">
                <a:ln>
                  <a:noFill/>
                </a:ln>
                <a:solidFill>
                  <a:schemeClr val="tx1"/>
                </a:solidFill>
                <a:effectLst/>
                <a:uLnTx/>
                <a:uFillTx/>
                <a:latin typeface="Tahoma" pitchFamily="-112" charset="0"/>
                <a:ea typeface="+mn-ea"/>
                <a:cs typeface="+mn-cs"/>
              </a:rPr>
              <a:t>Corporate reputation-</a:t>
            </a:r>
            <a:r>
              <a:rPr kumimoji="0" lang="en-US" sz="36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a widely held perception of a company by the general public</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Stakeholders’ perceptions of quality</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Corporation’s prominence in the minds of stakeholders</a:t>
            </a:r>
          </a:p>
        </p:txBody>
      </p:sp>
      <p:pic>
        <p:nvPicPr>
          <p:cNvPr id="4" name="Picture 6"/>
          <p:cNvPicPr>
            <a:picLocks noChangeAspect="1" noChangeArrowheads="1"/>
          </p:cNvPicPr>
          <p:nvPr/>
        </p:nvPicPr>
        <p:blipFill>
          <a:blip r:embed="rId3"/>
          <a:srcRect/>
          <a:stretch>
            <a:fillRect/>
          </a:stretch>
        </p:blipFill>
        <p:spPr>
          <a:xfrm>
            <a:off x="0" y="685801"/>
            <a:ext cx="9144000" cy="609599"/>
          </a:xfrm>
          <a:prstGeom prst="rect">
            <a:avLst/>
          </a:prstGeom>
          <a:noFill/>
        </p:spPr>
      </p:pic>
      <p:sp>
        <p:nvSpPr>
          <p:cNvPr id="6"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44</a:t>
            </a:fld>
            <a:endParaRPr lang="en-US" sz="1800" dirty="0" smtClean="0"/>
          </a:p>
        </p:txBody>
      </p:sp>
      <p:sp>
        <p:nvSpPr>
          <p:cNvPr id="7"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838200" y="1722437"/>
            <a:ext cx="8305800" cy="4525963"/>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Strategic Financial Issues</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Financial leverage-</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ratio of total debt to total assets</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Used to describe how debt is used to increase earnings available to common shareholders</a:t>
            </a: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Capital budgeting-</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 the analyzing and ranking of possible investments in fixed assets in terms of additional outlays and receipts that will result from each investment</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Hurdle point</a:t>
            </a:r>
          </a:p>
        </p:txBody>
      </p:sp>
      <p:pic>
        <p:nvPicPr>
          <p:cNvPr id="4" name="Picture 6"/>
          <p:cNvPicPr>
            <a:picLocks noChangeAspect="1" noChangeArrowheads="1"/>
          </p:cNvPicPr>
          <p:nvPr/>
        </p:nvPicPr>
        <p:blipFill>
          <a:blip r:embed="rId3"/>
          <a:srcRect/>
          <a:stretch>
            <a:fillRect/>
          </a:stretch>
        </p:blipFill>
        <p:spPr>
          <a:xfrm>
            <a:off x="0" y="685801"/>
            <a:ext cx="9144000" cy="609599"/>
          </a:xfrm>
          <a:prstGeom prst="rect">
            <a:avLst/>
          </a:prstGeom>
          <a:noFill/>
        </p:spPr>
      </p:pic>
      <p:sp>
        <p:nvSpPr>
          <p:cNvPr id="6"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45</a:t>
            </a:fld>
            <a:endParaRPr lang="en-US" sz="1800" dirty="0" smtClean="0"/>
          </a:p>
        </p:txBody>
      </p:sp>
      <p:sp>
        <p:nvSpPr>
          <p:cNvPr id="7"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609600" y="1600200"/>
            <a:ext cx="8305800" cy="4525963"/>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Strategic Research and Development Issues</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R &amp; D intensity-</a:t>
            </a: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pending no R &amp; D as a percentage of sales revenue</a:t>
            </a: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Technology competence-</a:t>
            </a: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the development and use of innovative technology</a:t>
            </a: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Technology transfer-</a:t>
            </a: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the process of taking new technology from the laboratory to the marketplace</a:t>
            </a:r>
          </a:p>
        </p:txBody>
      </p:sp>
      <p:pic>
        <p:nvPicPr>
          <p:cNvPr id="4" name="Picture 6"/>
          <p:cNvPicPr>
            <a:picLocks noChangeAspect="1" noChangeArrowheads="1"/>
          </p:cNvPicPr>
          <p:nvPr/>
        </p:nvPicPr>
        <p:blipFill>
          <a:blip r:embed="rId3"/>
          <a:srcRect/>
          <a:stretch>
            <a:fillRect/>
          </a:stretch>
        </p:blipFill>
        <p:spPr>
          <a:xfrm>
            <a:off x="0" y="685801"/>
            <a:ext cx="9144000" cy="609599"/>
          </a:xfrm>
          <a:prstGeom prst="rect">
            <a:avLst/>
          </a:prstGeom>
          <a:noFill/>
        </p:spPr>
      </p:pic>
      <p:sp>
        <p:nvSpPr>
          <p:cNvPr id="6"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46</a:t>
            </a:fld>
            <a:endParaRPr lang="en-US" sz="1800" dirty="0" smtClean="0"/>
          </a:p>
        </p:txBody>
      </p:sp>
      <p:sp>
        <p:nvSpPr>
          <p:cNvPr id="7"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914400" y="1874837"/>
            <a:ext cx="8305800" cy="4525963"/>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9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Strategic Research and Development Issues</a:t>
            </a: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ctr" defTabSz="914400" rtl="0" eaLnBrk="1" fontAlgn="auto" latinLnBrk="0" hangingPunct="1">
              <a:lnSpc>
                <a:spcPct val="9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R &amp; D Mix- the mix of:</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 </a:t>
            </a: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Basic R &amp; D-</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focuses on theoretical problems</a:t>
            </a: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Product R &amp; D-</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concentrates on marketing and is concerned with product or product packaging improvements</a:t>
            </a: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Engineering R &amp; D</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 is concerned with engineering, concentrating on quality control, and the development of design specifications and improved production equipment</a:t>
            </a:r>
          </a:p>
        </p:txBody>
      </p:sp>
      <p:pic>
        <p:nvPicPr>
          <p:cNvPr id="4" name="Picture 6"/>
          <p:cNvPicPr>
            <a:picLocks noChangeAspect="1" noChangeArrowheads="1"/>
          </p:cNvPicPr>
          <p:nvPr/>
        </p:nvPicPr>
        <p:blipFill>
          <a:blip r:embed="rId3"/>
          <a:srcRect/>
          <a:stretch>
            <a:fillRect/>
          </a:stretch>
        </p:blipFill>
        <p:spPr>
          <a:xfrm>
            <a:off x="0" y="685801"/>
            <a:ext cx="9144000" cy="609599"/>
          </a:xfrm>
          <a:prstGeom prst="rect">
            <a:avLst/>
          </a:prstGeom>
          <a:noFill/>
        </p:spPr>
      </p:pic>
      <p:sp>
        <p:nvSpPr>
          <p:cNvPr id="6"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47</a:t>
            </a:fld>
            <a:endParaRPr lang="en-US" sz="1800" dirty="0" smtClean="0"/>
          </a:p>
        </p:txBody>
      </p:sp>
      <p:sp>
        <p:nvSpPr>
          <p:cNvPr id="7"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7" name="Rectangle 2"/>
          <p:cNvSpPr txBox="1">
            <a:spLocks noChangeArrowheads="1"/>
          </p:cNvSpPr>
          <p:nvPr/>
        </p:nvSpPr>
        <p:spPr>
          <a:xfrm>
            <a:off x="762000" y="1874837"/>
            <a:ext cx="8305800" cy="4525963"/>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Strategic Research and Development Issues</a:t>
            </a: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Technology discontinuity-</a:t>
            </a: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when a new technology cannot be used to enhance current technology, but substitutes for the technology to yield better performance</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Moore’s Law</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pic>
        <p:nvPicPr>
          <p:cNvPr id="8" name="Picture 6"/>
          <p:cNvPicPr>
            <a:picLocks noChangeAspect="1" noChangeArrowheads="1"/>
          </p:cNvPicPr>
          <p:nvPr/>
        </p:nvPicPr>
        <p:blipFill>
          <a:blip r:embed="rId3"/>
          <a:srcRect/>
          <a:stretch>
            <a:fillRect/>
          </a:stretch>
        </p:blipFill>
        <p:spPr>
          <a:xfrm>
            <a:off x="0" y="685801"/>
            <a:ext cx="9144000" cy="609599"/>
          </a:xfrm>
          <a:prstGeom prst="rect">
            <a:avLst/>
          </a:prstGeom>
          <a:noFill/>
        </p:spPr>
      </p:pic>
      <p:sp>
        <p:nvSpPr>
          <p:cNvPr id="6"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48</a:t>
            </a:fld>
            <a:endParaRPr lang="en-US" sz="1800" dirty="0" smtClean="0"/>
          </a:p>
        </p:txBody>
      </p:sp>
      <p:sp>
        <p:nvSpPr>
          <p:cNvPr id="9"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6"/>
          <p:cNvPicPr>
            <a:picLocks noGrp="1" noChangeAspect="1" noChangeArrowheads="1"/>
          </p:cNvPicPr>
          <p:nvPr>
            <p:ph sz="half" idx="1"/>
          </p:nvPr>
        </p:nvPicPr>
        <p:blipFill>
          <a:blip r:embed="rId3"/>
          <a:srcRect/>
          <a:stretch>
            <a:fillRect/>
          </a:stretch>
        </p:blipFill>
        <p:spPr>
          <a:xfrm>
            <a:off x="914400" y="1676400"/>
            <a:ext cx="7543800" cy="4661423"/>
          </a:xfrm>
          <a:noFill/>
        </p:spPr>
      </p:pic>
      <p:pic>
        <p:nvPicPr>
          <p:cNvPr id="4" name="Picture 6"/>
          <p:cNvPicPr>
            <a:picLocks noChangeAspect="1" noChangeArrowheads="1"/>
          </p:cNvPicPr>
          <p:nvPr/>
        </p:nvPicPr>
        <p:blipFill>
          <a:blip r:embed="rId4"/>
          <a:srcRect/>
          <a:stretch>
            <a:fillRect/>
          </a:stretch>
        </p:blipFill>
        <p:spPr>
          <a:xfrm>
            <a:off x="0" y="685801"/>
            <a:ext cx="9144000" cy="609599"/>
          </a:xfrm>
          <a:prstGeom prst="rect">
            <a:avLst/>
          </a:prstGeom>
          <a:noFill/>
        </p:spPr>
      </p:pic>
      <p:sp>
        <p:nvSpPr>
          <p:cNvPr id="6"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49</a:t>
            </a:fld>
            <a:endParaRPr lang="en-US" sz="1800" dirty="0" smtClean="0"/>
          </a:p>
        </p:txBody>
      </p:sp>
      <p:sp>
        <p:nvSpPr>
          <p:cNvPr id="7"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838200" y="2133600"/>
            <a:ext cx="7772400" cy="2819400"/>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9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effectLst/>
              <a:uLnTx/>
              <a:uFillTx/>
              <a:latin typeface="Tahoma" pitchFamily="-112" charset="0"/>
              <a:ea typeface="+mn-ea"/>
              <a:cs typeface="+mn-cs"/>
            </a:endParaRPr>
          </a:p>
        </p:txBody>
      </p:sp>
      <p:pic>
        <p:nvPicPr>
          <p:cNvPr id="4" name="Picture 10"/>
          <p:cNvPicPr>
            <a:picLocks noChangeAspect="1" noChangeArrowheads="1"/>
          </p:cNvPicPr>
          <p:nvPr/>
        </p:nvPicPr>
        <p:blipFill>
          <a:blip r:embed="rId3"/>
          <a:srcRect/>
          <a:stretch>
            <a:fillRect/>
          </a:stretch>
        </p:blipFill>
        <p:spPr>
          <a:xfrm>
            <a:off x="0" y="685800"/>
            <a:ext cx="9144000" cy="609600"/>
          </a:xfrm>
          <a:prstGeom prst="rect">
            <a:avLst/>
          </a:prstGeom>
          <a:noFill/>
        </p:spPr>
      </p:pic>
      <p:pic>
        <p:nvPicPr>
          <p:cNvPr id="6" name="Content Placeholder 8" descr="core-compentencies.jpg"/>
          <p:cNvPicPr>
            <a:picLocks noGrp="1" noChangeAspect="1"/>
          </p:cNvPicPr>
          <p:nvPr>
            <p:ph sz="half" idx="1"/>
          </p:nvPr>
        </p:nvPicPr>
        <p:blipFill>
          <a:blip r:embed="rId4"/>
          <a:stretch>
            <a:fillRect/>
          </a:stretch>
        </p:blipFill>
        <p:spPr>
          <a:xfrm>
            <a:off x="1295399" y="1524000"/>
            <a:ext cx="6125385" cy="4572000"/>
          </a:xfrm>
        </p:spPr>
      </p:pic>
      <p:sp>
        <p:nvSpPr>
          <p:cNvPr id="7"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5</a:t>
            </a:fld>
            <a:endParaRPr lang="en-US" sz="1800" dirty="0" smtClean="0"/>
          </a:p>
        </p:txBody>
      </p:sp>
      <p:sp>
        <p:nvSpPr>
          <p:cNvPr id="8"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838200" y="1798637"/>
            <a:ext cx="8305800" cy="4525963"/>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9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Strategic Operations Issues</a:t>
            </a:r>
          </a:p>
          <a:p>
            <a:pPr marL="609600" marR="0" lvl="0" indent="-609600" algn="ctr"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Intermittent Systems-</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item is normally processed sequentially, but the work and sequence of the process vary</a:t>
            </a: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Continuous systems-</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 work is laid out in lines on which products can be continuously assembled or processed</a:t>
            </a: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Operating leverage-</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 impact of a specific change in sales volume on net operation income</a:t>
            </a:r>
          </a:p>
        </p:txBody>
      </p:sp>
      <p:pic>
        <p:nvPicPr>
          <p:cNvPr id="4" name="Picture 6"/>
          <p:cNvPicPr>
            <a:picLocks noChangeAspect="1" noChangeArrowheads="1"/>
          </p:cNvPicPr>
          <p:nvPr/>
        </p:nvPicPr>
        <p:blipFill>
          <a:blip r:embed="rId3"/>
          <a:srcRect/>
          <a:stretch>
            <a:fillRect/>
          </a:stretch>
        </p:blipFill>
        <p:spPr>
          <a:xfrm>
            <a:off x="0" y="685801"/>
            <a:ext cx="9144000" cy="609599"/>
          </a:xfrm>
          <a:prstGeom prst="rect">
            <a:avLst/>
          </a:prstGeom>
          <a:noFill/>
        </p:spPr>
      </p:pic>
      <p:sp>
        <p:nvSpPr>
          <p:cNvPr id="6"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50</a:t>
            </a:fld>
            <a:endParaRPr lang="en-US" sz="1800" dirty="0" smtClean="0"/>
          </a:p>
        </p:txBody>
      </p:sp>
      <p:sp>
        <p:nvSpPr>
          <p:cNvPr id="7"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457200" y="1828800"/>
            <a:ext cx="8305800" cy="2438400"/>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effectLst/>
                <a:uLnTx/>
                <a:uFillTx/>
                <a:latin typeface="Tahoma" pitchFamily="-112" charset="0"/>
                <a:ea typeface="+mn-ea"/>
                <a:cs typeface="+mn-cs"/>
              </a:rPr>
              <a:t>Strategic Operations Issues</a:t>
            </a: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effectLst/>
              <a:uLnTx/>
              <a:uFillTx/>
              <a:latin typeface="Tahoma" pitchFamily="-112" charset="0"/>
              <a:ea typeface="+mn-ea"/>
              <a:cs typeface="+mn-cs"/>
            </a:endParaRPr>
          </a:p>
          <a:p>
            <a:pPr marL="609600" marR="0" lvl="0" indent="-609600" defTabSz="914400" rtl="0" eaLnBrk="1" fontAlgn="auto" latinLnBrk="0" hangingPunct="1">
              <a:lnSpc>
                <a:spcPct val="100000"/>
              </a:lnSpc>
              <a:spcBef>
                <a:spcPct val="20000"/>
              </a:spcBef>
              <a:spcAft>
                <a:spcPts val="0"/>
              </a:spcAft>
              <a:buClrTx/>
              <a:buSzTx/>
              <a:buFontTx/>
              <a:buNone/>
              <a:tabLst/>
              <a:defRPr/>
            </a:pPr>
            <a:r>
              <a:rPr kumimoji="0" lang="en-US" sz="3200" b="0" i="0" u="sng" strike="noStrike" kern="1200" cap="none" spc="0" normalizeH="0" baseline="0" noProof="0" dirty="0" smtClean="0">
                <a:ln>
                  <a:noFill/>
                </a:ln>
                <a:effectLst/>
                <a:uLnTx/>
                <a:uFillTx/>
                <a:latin typeface="Tahoma" pitchFamily="-112" charset="0"/>
                <a:ea typeface="+mn-ea"/>
                <a:cs typeface="+mn-cs"/>
              </a:rPr>
              <a:t>Experience curve-</a:t>
            </a:r>
            <a:r>
              <a:rPr kumimoji="0" lang="en-US" sz="3600" b="0" i="0" u="none" strike="noStrike" kern="1200" cap="none" spc="0" normalizeH="0" baseline="0" noProof="0" dirty="0" smtClean="0">
                <a:ln>
                  <a:noFill/>
                </a:ln>
                <a:effectLst/>
                <a:uLnTx/>
                <a:uFillTx/>
                <a:latin typeface="Tahoma" pitchFamily="-112" charset="0"/>
                <a:ea typeface="+mn-ea"/>
                <a:cs typeface="+mn-cs"/>
              </a:rPr>
              <a:t> </a:t>
            </a:r>
            <a:r>
              <a:rPr kumimoji="0" lang="en-US" sz="2800" b="0" i="0" u="none" strike="noStrike" kern="1200" cap="none" spc="0" normalizeH="0" baseline="0" noProof="0" dirty="0" smtClean="0">
                <a:ln>
                  <a:noFill/>
                </a:ln>
                <a:effectLst/>
                <a:uLnTx/>
                <a:uFillTx/>
                <a:latin typeface="Tahoma" pitchFamily="-112" charset="0"/>
                <a:ea typeface="+mn-ea"/>
                <a:cs typeface="+mn-cs"/>
              </a:rPr>
              <a:t>unit production costs decline by some fixed percentage each time the total accumulated volume of production units doubles</a:t>
            </a: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85801"/>
            <a:ext cx="9144000" cy="609599"/>
          </a:xfrm>
          <a:prstGeom prst="rect">
            <a:avLst/>
          </a:prstGeom>
          <a:noFill/>
        </p:spPr>
      </p:pic>
      <p:sp>
        <p:nvSpPr>
          <p:cNvPr id="6"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51</a:t>
            </a:fld>
            <a:endParaRPr lang="en-US" sz="1800" dirty="0" smtClean="0"/>
          </a:p>
        </p:txBody>
      </p:sp>
      <p:sp>
        <p:nvSpPr>
          <p:cNvPr id="7"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533400" y="1798637"/>
            <a:ext cx="8610600" cy="4525963"/>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Strategic Operations Issues</a:t>
            </a: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Flexible Manufacturing for Mass Customization</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Computer Assisted Design</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Computer Assisted Manufacturing </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Economies of Scale</a:t>
            </a:r>
          </a:p>
        </p:txBody>
      </p:sp>
      <p:pic>
        <p:nvPicPr>
          <p:cNvPr id="4" name="Picture 6"/>
          <p:cNvPicPr>
            <a:picLocks noChangeAspect="1" noChangeArrowheads="1"/>
          </p:cNvPicPr>
          <p:nvPr/>
        </p:nvPicPr>
        <p:blipFill>
          <a:blip r:embed="rId3"/>
          <a:srcRect/>
          <a:stretch>
            <a:fillRect/>
          </a:stretch>
        </p:blipFill>
        <p:spPr>
          <a:xfrm>
            <a:off x="0" y="685801"/>
            <a:ext cx="9144000" cy="609599"/>
          </a:xfrm>
          <a:prstGeom prst="rect">
            <a:avLst/>
          </a:prstGeom>
          <a:noFill/>
        </p:spPr>
      </p:pic>
      <p:sp>
        <p:nvSpPr>
          <p:cNvPr id="6"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52</a:t>
            </a:fld>
            <a:endParaRPr lang="en-US" sz="1800" dirty="0" smtClean="0"/>
          </a:p>
        </p:txBody>
      </p:sp>
      <p:sp>
        <p:nvSpPr>
          <p:cNvPr id="7"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838200" y="1600200"/>
            <a:ext cx="8305800" cy="4525963"/>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9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Strategic Human Resource Issues</a:t>
            </a: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ctr" defTabSz="914400" rtl="0" eaLnBrk="1" fontAlgn="auto" latinLnBrk="0" hangingPunct="1">
              <a:lnSpc>
                <a:spcPct val="9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Teams</a:t>
            </a: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Autonomous (self-managed)-</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 a group of people working together without a supervisor to plan, coordinate and evaluate their work</a:t>
            </a: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Cross-functional work teams-</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 various disciplines are involved in a project from the beginning</a:t>
            </a: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Concurrent engineering-</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 specialists work side-by-side and compare notes constantly to design cost-effective products with features customers want</a:t>
            </a:r>
          </a:p>
        </p:txBody>
      </p:sp>
      <p:pic>
        <p:nvPicPr>
          <p:cNvPr id="4" name="Picture 6"/>
          <p:cNvPicPr>
            <a:picLocks noChangeAspect="1" noChangeArrowheads="1"/>
          </p:cNvPicPr>
          <p:nvPr/>
        </p:nvPicPr>
        <p:blipFill>
          <a:blip r:embed="rId3"/>
          <a:srcRect/>
          <a:stretch>
            <a:fillRect/>
          </a:stretch>
        </p:blipFill>
        <p:spPr>
          <a:xfrm>
            <a:off x="0" y="685801"/>
            <a:ext cx="9144000" cy="609599"/>
          </a:xfrm>
          <a:prstGeom prst="rect">
            <a:avLst/>
          </a:prstGeom>
          <a:noFill/>
        </p:spPr>
      </p:pic>
      <p:sp>
        <p:nvSpPr>
          <p:cNvPr id="6"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53</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838200" y="1752600"/>
            <a:ext cx="8305800" cy="2362200"/>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effectLst/>
                <a:uLnTx/>
                <a:uFillTx/>
                <a:latin typeface="Tahoma" pitchFamily="-112" charset="0"/>
                <a:ea typeface="+mn-ea"/>
                <a:cs typeface="+mn-cs"/>
              </a:rPr>
              <a:t>Strategic Human Resource Issues</a:t>
            </a: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effectLst/>
              <a:uLnTx/>
              <a:uFillTx/>
              <a:latin typeface="Tahoma" pitchFamily="-112" charset="0"/>
              <a:ea typeface="+mn-ea"/>
              <a:cs typeface="+mn-cs"/>
            </a:endParaRPr>
          </a:p>
          <a:p>
            <a:pPr marL="609600" marR="0" lvl="0" indent="-609600" defTabSz="914400" rtl="0" eaLnBrk="1" fontAlgn="auto" latinLnBrk="0" hangingPunct="1">
              <a:lnSpc>
                <a:spcPct val="100000"/>
              </a:lnSpc>
              <a:spcBef>
                <a:spcPct val="20000"/>
              </a:spcBef>
              <a:spcAft>
                <a:spcPts val="0"/>
              </a:spcAft>
              <a:buClrTx/>
              <a:buSzTx/>
              <a:buFontTx/>
              <a:buNone/>
              <a:tabLst/>
              <a:defRPr/>
            </a:pPr>
            <a:r>
              <a:rPr kumimoji="0" lang="en-US" sz="3200" b="0" i="0" u="sng" strike="noStrike" kern="1200" cap="none" spc="0" normalizeH="0" baseline="0" noProof="0" dirty="0" smtClean="0">
                <a:ln>
                  <a:noFill/>
                </a:ln>
                <a:effectLst/>
                <a:uLnTx/>
                <a:uFillTx/>
                <a:latin typeface="Tahoma" pitchFamily="-112" charset="0"/>
                <a:ea typeface="+mn-ea"/>
                <a:cs typeface="+mn-cs"/>
              </a:rPr>
              <a:t>Virtual Teams-</a:t>
            </a:r>
            <a:r>
              <a:rPr kumimoji="0" lang="en-US" sz="3600" b="0" i="0" u="none" strike="noStrike" kern="1200" cap="none" spc="0" normalizeH="0" baseline="0" noProof="0" dirty="0" smtClean="0">
                <a:ln>
                  <a:noFill/>
                </a:ln>
                <a:effectLst/>
                <a:uLnTx/>
                <a:uFillTx/>
                <a:latin typeface="Tahoma" pitchFamily="-112" charset="0"/>
                <a:ea typeface="+mn-ea"/>
                <a:cs typeface="+mn-cs"/>
              </a:rPr>
              <a:t> </a:t>
            </a:r>
            <a:r>
              <a:rPr kumimoji="0" lang="en-US" sz="2800" b="0" i="0" u="none" strike="noStrike" kern="1200" cap="none" spc="0" normalizeH="0" baseline="0" noProof="0" dirty="0" smtClean="0">
                <a:ln>
                  <a:noFill/>
                </a:ln>
                <a:effectLst/>
                <a:uLnTx/>
                <a:uFillTx/>
                <a:latin typeface="Tahoma" pitchFamily="-112" charset="0"/>
                <a:ea typeface="+mn-ea"/>
                <a:cs typeface="+mn-cs"/>
              </a:rPr>
              <a:t>groups of geographically or organizationally dispersed coworkers that are assembled using a combination of telecommunications and information technologies to accomplish organizational tasks- driven by 5 trends</a:t>
            </a: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effectLst/>
              <a:uLnTx/>
              <a:uFillTx/>
              <a:latin typeface="Tahoma" pitchFamily="-112" charset="0"/>
              <a:ea typeface="+mn-ea"/>
              <a:cs typeface="+mn-cs"/>
            </a:endParaRP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85800"/>
            <a:ext cx="9144000" cy="609599"/>
          </a:xfrm>
          <a:prstGeom prst="rect">
            <a:avLst/>
          </a:prstGeom>
          <a:noFill/>
        </p:spPr>
      </p:pic>
      <p:sp>
        <p:nvSpPr>
          <p:cNvPr id="6"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54</a:t>
            </a:fld>
            <a:endParaRPr lang="en-US" sz="1800" dirty="0" smtClean="0"/>
          </a:p>
        </p:txBody>
      </p:sp>
      <p:sp>
        <p:nvSpPr>
          <p:cNvPr id="7"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990600" y="1752600"/>
            <a:ext cx="7772400" cy="4724400"/>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Strategic Human Resource Issues</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Flatter organizational structures</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Turbulent environments</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Increased employee autonomy</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Higher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knowledge requirements</a:t>
            </a: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Increased globalization</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Increased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employee decision making</a:t>
            </a: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85801"/>
            <a:ext cx="9144000" cy="609599"/>
          </a:xfrm>
          <a:prstGeom prst="rect">
            <a:avLst/>
          </a:prstGeom>
          <a:noFill/>
        </p:spPr>
      </p:pic>
      <p:sp>
        <p:nvSpPr>
          <p:cNvPr id="6"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55</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914400" y="1600200"/>
            <a:ext cx="8001000" cy="4724400"/>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Strategic Human Resource Issues</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Quality of work life</a:t>
            </a: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a:t>
            </a:r>
            <a:r>
              <a:rPr kumimoji="0" lang="en-US" sz="36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includes improvements in:</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Introducing participative problem solving</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Restructuring work</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Introducing innovative reward systems</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Improving the work environment</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85801"/>
            <a:ext cx="9144000" cy="609599"/>
          </a:xfrm>
          <a:prstGeom prst="rect">
            <a:avLst/>
          </a:prstGeom>
          <a:noFill/>
        </p:spPr>
      </p:pic>
      <p:sp>
        <p:nvSpPr>
          <p:cNvPr id="6"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56</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914400" y="1905000"/>
            <a:ext cx="8305800" cy="2514600"/>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effectLst/>
                <a:uLnTx/>
                <a:uFillTx/>
                <a:latin typeface="Tahoma" pitchFamily="-112" charset="0"/>
                <a:ea typeface="+mn-ea"/>
                <a:cs typeface="+mn-cs"/>
              </a:rPr>
              <a:t>Strategic Human Resource Issues</a:t>
            </a: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effectLst/>
              <a:uLnTx/>
              <a:uFillTx/>
              <a:latin typeface="Tahoma" pitchFamily="-112" charset="0"/>
              <a:ea typeface="+mn-ea"/>
              <a:cs typeface="+mn-cs"/>
            </a:endParaRPr>
          </a:p>
          <a:p>
            <a:pPr marL="609600" marR="0" lvl="0" indent="-609600" defTabSz="914400" rtl="0" eaLnBrk="1" fontAlgn="auto" latinLnBrk="0" hangingPunct="1">
              <a:lnSpc>
                <a:spcPct val="100000"/>
              </a:lnSpc>
              <a:spcBef>
                <a:spcPct val="20000"/>
              </a:spcBef>
              <a:spcAft>
                <a:spcPts val="0"/>
              </a:spcAft>
              <a:buClrTx/>
              <a:buSzTx/>
              <a:buFontTx/>
              <a:buNone/>
              <a:tabLst/>
              <a:defRPr/>
            </a:pPr>
            <a:r>
              <a:rPr kumimoji="0" lang="en-US" sz="3200" b="0" i="0" u="sng" strike="noStrike" kern="1200" cap="none" spc="0" normalizeH="0" baseline="0" noProof="0" dirty="0" smtClean="0">
                <a:ln>
                  <a:noFill/>
                </a:ln>
                <a:effectLst/>
                <a:uLnTx/>
                <a:uFillTx/>
                <a:latin typeface="Tahoma" pitchFamily="-112" charset="0"/>
                <a:ea typeface="+mn-ea"/>
                <a:cs typeface="+mn-cs"/>
              </a:rPr>
              <a:t>Human diversity-</a:t>
            </a:r>
            <a:r>
              <a:rPr kumimoji="0" lang="en-US" sz="3200" b="0" i="0" u="none" strike="noStrike" kern="1200" cap="none" spc="0" normalizeH="0" baseline="0" noProof="0" dirty="0" smtClean="0">
                <a:ln>
                  <a:noFill/>
                </a:ln>
                <a:effectLst/>
                <a:uLnTx/>
                <a:uFillTx/>
                <a:latin typeface="Tahoma" pitchFamily="-112" charset="0"/>
                <a:ea typeface="+mn-ea"/>
                <a:cs typeface="+mn-cs"/>
              </a:rPr>
              <a:t> </a:t>
            </a:r>
            <a:r>
              <a:rPr kumimoji="0" lang="en-US" sz="2800" b="0" i="0" u="none" strike="noStrike" kern="1200" cap="none" spc="0" normalizeH="0" baseline="0" noProof="0" dirty="0" smtClean="0">
                <a:ln>
                  <a:noFill/>
                </a:ln>
                <a:effectLst/>
                <a:uLnTx/>
                <a:uFillTx/>
                <a:latin typeface="Tahoma" pitchFamily="-112" charset="0"/>
                <a:ea typeface="+mn-ea"/>
                <a:cs typeface="+mn-cs"/>
              </a:rPr>
              <a:t>the mix in the workplace of people from different races, cultures and backgrounds</a:t>
            </a:r>
          </a:p>
          <a:p>
            <a:pPr marL="609600" marR="0" lvl="0" indent="-6096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effectLst/>
                <a:uLnTx/>
                <a:uFillTx/>
                <a:latin typeface="Tahoma" pitchFamily="-112" charset="0"/>
                <a:ea typeface="+mn-ea"/>
                <a:cs typeface="+mn-cs"/>
              </a:rPr>
              <a:t>Provides a sustainable competitive advantage</a:t>
            </a:r>
          </a:p>
        </p:txBody>
      </p:sp>
      <p:pic>
        <p:nvPicPr>
          <p:cNvPr id="4" name="Picture 6"/>
          <p:cNvPicPr>
            <a:picLocks noChangeAspect="1" noChangeArrowheads="1"/>
          </p:cNvPicPr>
          <p:nvPr/>
        </p:nvPicPr>
        <p:blipFill>
          <a:blip r:embed="rId3"/>
          <a:srcRect/>
          <a:stretch>
            <a:fillRect/>
          </a:stretch>
        </p:blipFill>
        <p:spPr>
          <a:xfrm>
            <a:off x="0" y="685801"/>
            <a:ext cx="9144000" cy="609599"/>
          </a:xfrm>
          <a:prstGeom prst="rect">
            <a:avLst/>
          </a:prstGeom>
          <a:noFill/>
        </p:spPr>
      </p:pic>
      <p:sp>
        <p:nvSpPr>
          <p:cNvPr id="6"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57</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990600" y="1600200"/>
            <a:ext cx="7924800" cy="4724400"/>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Strategic Information Systems/Technology Issues</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Information systems/technology contributions to performance:</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Automation of back office processes</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Automation of individual tasks</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Enhancement of key business functions</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Development of a competitive advantage</a:t>
            </a:r>
          </a:p>
        </p:txBody>
      </p:sp>
      <p:pic>
        <p:nvPicPr>
          <p:cNvPr id="4" name="Picture 6"/>
          <p:cNvPicPr>
            <a:picLocks noChangeAspect="1" noChangeArrowheads="1"/>
          </p:cNvPicPr>
          <p:nvPr/>
        </p:nvPicPr>
        <p:blipFill>
          <a:blip r:embed="rId3"/>
          <a:srcRect/>
          <a:stretch>
            <a:fillRect/>
          </a:stretch>
        </p:blipFill>
        <p:spPr>
          <a:xfrm>
            <a:off x="0" y="685801"/>
            <a:ext cx="9144000" cy="609599"/>
          </a:xfrm>
          <a:prstGeom prst="rect">
            <a:avLst/>
          </a:prstGeom>
          <a:noFill/>
        </p:spPr>
      </p:pic>
      <p:sp>
        <p:nvSpPr>
          <p:cNvPr id="6"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58</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914400" y="1828800"/>
            <a:ext cx="8305800" cy="4724400"/>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Strategic Information Systems/Technology Issues</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Current trends in Information systems/technology Internet include:</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Intranet</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Extranet</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Web 2.0</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85801"/>
            <a:ext cx="9144000" cy="609599"/>
          </a:xfrm>
          <a:prstGeom prst="rect">
            <a:avLst/>
          </a:prstGeom>
          <a:noFill/>
        </p:spPr>
      </p:pic>
      <p:sp>
        <p:nvSpPr>
          <p:cNvPr id="6"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59</a:t>
            </a:fld>
            <a:endParaRPr lang="en-US" sz="1800" dirty="0" smtClean="0"/>
          </a:p>
        </p:txBody>
      </p:sp>
      <p:sp>
        <p:nvSpPr>
          <p:cNvPr id="7"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838200" y="2133600"/>
            <a:ext cx="7772400" cy="2819400"/>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9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effectLst/>
              <a:uLnTx/>
              <a:uFillTx/>
              <a:latin typeface="Tahoma" pitchFamily="-112" charset="0"/>
              <a:ea typeface="+mn-ea"/>
              <a:cs typeface="+mn-cs"/>
            </a:endParaRPr>
          </a:p>
        </p:txBody>
      </p:sp>
      <p:pic>
        <p:nvPicPr>
          <p:cNvPr id="4" name="Picture 10"/>
          <p:cNvPicPr>
            <a:picLocks noChangeAspect="1" noChangeArrowheads="1"/>
          </p:cNvPicPr>
          <p:nvPr/>
        </p:nvPicPr>
        <p:blipFill>
          <a:blip r:embed="rId3"/>
          <a:srcRect/>
          <a:stretch>
            <a:fillRect/>
          </a:stretch>
        </p:blipFill>
        <p:spPr>
          <a:xfrm>
            <a:off x="0" y="685800"/>
            <a:ext cx="9144000" cy="609600"/>
          </a:xfrm>
          <a:prstGeom prst="rect">
            <a:avLst/>
          </a:prstGeom>
          <a:noFill/>
        </p:spPr>
      </p:pic>
      <p:pic>
        <p:nvPicPr>
          <p:cNvPr id="6" name="Content Placeholder 10" descr="download.jpg"/>
          <p:cNvPicPr>
            <a:picLocks noGrp="1" noChangeAspect="1"/>
          </p:cNvPicPr>
          <p:nvPr>
            <p:ph sz="half" idx="4294967295"/>
          </p:nvPr>
        </p:nvPicPr>
        <p:blipFill>
          <a:blip r:embed="rId4"/>
          <a:stretch>
            <a:fillRect/>
          </a:stretch>
        </p:blipFill>
        <p:spPr>
          <a:xfrm>
            <a:off x="457200" y="1371600"/>
            <a:ext cx="8229600" cy="4800600"/>
          </a:xfrm>
          <a:prstGeom prst="rect">
            <a:avLst/>
          </a:prstGeom>
        </p:spPr>
      </p:pic>
      <p:sp>
        <p:nvSpPr>
          <p:cNvPr id="7"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6</a:t>
            </a:fld>
            <a:endParaRPr lang="en-US" sz="1800" dirty="0" smtClean="0"/>
          </a:p>
        </p:txBody>
      </p:sp>
      <p:sp>
        <p:nvSpPr>
          <p:cNvPr id="8"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6"/>
          <p:cNvPicPr>
            <a:picLocks noChangeAspect="1" noChangeArrowheads="1"/>
          </p:cNvPicPr>
          <p:nvPr/>
        </p:nvPicPr>
        <p:blipFill>
          <a:blip r:embed="rId3"/>
          <a:srcRect/>
          <a:stretch>
            <a:fillRect/>
          </a:stretch>
        </p:blipFill>
        <p:spPr>
          <a:xfrm>
            <a:off x="0" y="685801"/>
            <a:ext cx="9144000" cy="609599"/>
          </a:xfrm>
          <a:prstGeom prst="rect">
            <a:avLst/>
          </a:prstGeom>
          <a:noFill/>
        </p:spPr>
      </p:pic>
      <p:sp>
        <p:nvSpPr>
          <p:cNvPr id="6" name="Rectangle 2"/>
          <p:cNvSpPr txBox="1">
            <a:spLocks noChangeArrowheads="1"/>
          </p:cNvSpPr>
          <p:nvPr/>
        </p:nvSpPr>
        <p:spPr>
          <a:xfrm>
            <a:off x="457200" y="1600200"/>
            <a:ext cx="8305800" cy="434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lgn="ctr">
              <a:buFontTx/>
              <a:buNone/>
            </a:pPr>
            <a:r>
              <a:rPr lang="en-US" sz="2800" dirty="0" smtClean="0">
                <a:latin typeface="Tahoma" pitchFamily="-112" charset="0"/>
              </a:rPr>
              <a:t>Strategic Information Systems/Technology Issues</a:t>
            </a:r>
          </a:p>
          <a:p>
            <a:pPr marL="609600" indent="-609600">
              <a:buFontTx/>
              <a:buNone/>
            </a:pPr>
            <a:endParaRPr lang="en-US" sz="2400" dirty="0" smtClean="0">
              <a:latin typeface="Tahoma" pitchFamily="-112" charset="0"/>
            </a:endParaRPr>
          </a:p>
          <a:p>
            <a:pPr marL="609600" indent="-609600">
              <a:buFontTx/>
              <a:buNone/>
            </a:pPr>
            <a:endParaRPr lang="en-US" sz="2400" u="sng" dirty="0" smtClean="0">
              <a:latin typeface="Tahoma" pitchFamily="-112" charset="0"/>
            </a:endParaRPr>
          </a:p>
          <a:p>
            <a:pPr marL="609600" indent="-609600">
              <a:buFontTx/>
              <a:buNone/>
            </a:pPr>
            <a:r>
              <a:rPr lang="en-US" sz="2800" u="sng" dirty="0" smtClean="0">
                <a:latin typeface="Tahoma" pitchFamily="-112" charset="0"/>
              </a:rPr>
              <a:t>Supply chain management-</a:t>
            </a:r>
            <a:r>
              <a:rPr lang="en-US" sz="2400" dirty="0" smtClean="0">
                <a:latin typeface="Tahoma" pitchFamily="-112" charset="0"/>
              </a:rPr>
              <a:t> networks for sourcing raw materials, manufacturing products or creating services, storing, and distributing goods, and delivering them to customers and consumers</a:t>
            </a:r>
            <a:endParaRPr lang="en-US" sz="2400" dirty="0" smtClean="0">
              <a:latin typeface="Tahoma" pitchFamily="-112" charset="0"/>
            </a:endParaRPr>
          </a:p>
        </p:txBody>
      </p:sp>
      <p:sp>
        <p:nvSpPr>
          <p:cNvPr id="7"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60</a:t>
            </a:fld>
            <a:endParaRPr lang="en-US" sz="1800" dirty="0" smtClean="0"/>
          </a:p>
        </p:txBody>
      </p:sp>
      <p:sp>
        <p:nvSpPr>
          <p:cNvPr id="8"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extLst>
      <p:ext uri="{BB962C8B-B14F-4D97-AF65-F5344CB8AC3E}">
        <p14:creationId xmlns:p14="http://schemas.microsoft.com/office/powerpoint/2010/main" val="2319808783"/>
      </p:ext>
    </p:extLst>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7"/>
          <p:cNvPicPr>
            <a:picLocks noGrp="1" noChangeAspect="1" noChangeArrowheads="1"/>
          </p:cNvPicPr>
          <p:nvPr>
            <p:ph sz="half" idx="1"/>
          </p:nvPr>
        </p:nvPicPr>
        <p:blipFill>
          <a:blip r:embed="rId3"/>
          <a:srcRect/>
          <a:stretch>
            <a:fillRect/>
          </a:stretch>
        </p:blipFill>
        <p:spPr>
          <a:xfrm>
            <a:off x="0" y="685800"/>
            <a:ext cx="9144000" cy="609600"/>
          </a:xfrm>
          <a:noFill/>
        </p:spPr>
      </p:pic>
      <p:pic>
        <p:nvPicPr>
          <p:cNvPr id="4" name="Picture 9"/>
          <p:cNvPicPr>
            <a:picLocks noChangeAspect="1" noChangeArrowheads="1"/>
          </p:cNvPicPr>
          <p:nvPr/>
        </p:nvPicPr>
        <p:blipFill>
          <a:blip r:embed="rId4"/>
          <a:srcRect/>
          <a:stretch>
            <a:fillRect/>
          </a:stretch>
        </p:blipFill>
        <p:spPr>
          <a:xfrm>
            <a:off x="228600" y="1598071"/>
            <a:ext cx="8686800" cy="4746625"/>
          </a:xfrm>
          <a:prstGeom prst="rect">
            <a:avLst/>
          </a:prstGeom>
          <a:noFill/>
        </p:spPr>
      </p:pic>
      <p:sp>
        <p:nvSpPr>
          <p:cNvPr id="6"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61</a:t>
            </a:fld>
            <a:endParaRPr lang="en-US" sz="1800" dirty="0" smtClean="0"/>
          </a:p>
        </p:txBody>
      </p:sp>
      <p:sp>
        <p:nvSpPr>
          <p:cNvPr id="7"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5"/>
          <p:cNvPicPr>
            <a:picLocks noGrp="1" noChangeAspect="1" noChangeArrowheads="1"/>
          </p:cNvPicPr>
          <p:nvPr>
            <p:ph/>
          </p:nvPr>
        </p:nvPicPr>
        <p:blipFill>
          <a:blip r:embed="rId3"/>
          <a:srcRect/>
          <a:stretch>
            <a:fillRect/>
          </a:stretch>
        </p:blipFill>
        <p:spPr>
          <a:xfrm>
            <a:off x="0" y="685800"/>
            <a:ext cx="9123904" cy="793750"/>
          </a:xfrm>
          <a:noFill/>
        </p:spPr>
      </p:pic>
      <p:sp>
        <p:nvSpPr>
          <p:cNvPr id="4" name="Text Box 3"/>
          <p:cNvSpPr txBox="1">
            <a:spLocks noChangeArrowheads="1"/>
          </p:cNvSpPr>
          <p:nvPr/>
        </p:nvSpPr>
        <p:spPr bwMode="auto">
          <a:xfrm>
            <a:off x="685800" y="1700748"/>
            <a:ext cx="8396850" cy="4524315"/>
          </a:xfrm>
          <a:prstGeom prst="rect">
            <a:avLst/>
          </a:prstGeom>
          <a:noFill/>
          <a:ln w="9525">
            <a:noFill/>
            <a:miter lim="800000"/>
            <a:headEnd/>
            <a:tailEnd/>
          </a:ln>
        </p:spPr>
        <p:txBody>
          <a:bodyPr wrap="none">
            <a:spAutoFit/>
          </a:bodyPr>
          <a:lstStyle/>
          <a:p>
            <a:pPr marL="342900" indent="-342900">
              <a:buFontTx/>
              <a:buAutoNum type="arabicPeriod"/>
            </a:pPr>
            <a:r>
              <a:rPr lang="en-US" sz="2400" dirty="0">
                <a:latin typeface="Tahoma" pitchFamily="-112" charset="0"/>
              </a:rPr>
              <a:t>What is the relevance of the resource-based view of the</a:t>
            </a:r>
          </a:p>
          <a:p>
            <a:pPr marL="342900" indent="-342900"/>
            <a:r>
              <a:rPr lang="en-US" sz="2400" dirty="0">
                <a:latin typeface="Tahoma" pitchFamily="-112" charset="0"/>
              </a:rPr>
              <a:t>	firm to strategic management in a global environment?</a:t>
            </a:r>
          </a:p>
          <a:p>
            <a:pPr marL="342900" indent="-342900">
              <a:buFontTx/>
              <a:buAutoNum type="arabicPeriod" startAt="2"/>
            </a:pPr>
            <a:r>
              <a:rPr lang="en-US" sz="2400" dirty="0">
                <a:latin typeface="Tahoma" pitchFamily="-112" charset="0"/>
              </a:rPr>
              <a:t>How can value chain analysis help indentify a company’s</a:t>
            </a:r>
          </a:p>
          <a:p>
            <a:pPr marL="342900" indent="-342900"/>
            <a:r>
              <a:rPr lang="en-US" sz="2400" dirty="0">
                <a:latin typeface="Tahoma" pitchFamily="-112" charset="0"/>
              </a:rPr>
              <a:t>	strengths and weaknesses?</a:t>
            </a:r>
          </a:p>
          <a:p>
            <a:pPr marL="342900" indent="-342900">
              <a:buFontTx/>
              <a:buAutoNum type="arabicPeriod" startAt="3"/>
            </a:pPr>
            <a:r>
              <a:rPr lang="en-US" sz="2400" dirty="0">
                <a:latin typeface="Tahoma" pitchFamily="-112" charset="0"/>
              </a:rPr>
              <a:t>In what ways can a corporation’s structure and culture</a:t>
            </a:r>
          </a:p>
          <a:p>
            <a:pPr marL="342900" indent="-342900"/>
            <a:r>
              <a:rPr lang="en-US" sz="2400" dirty="0">
                <a:latin typeface="Tahoma" pitchFamily="-112" charset="0"/>
              </a:rPr>
              <a:t>	be internal strengths and weaknesses?</a:t>
            </a:r>
          </a:p>
          <a:p>
            <a:pPr marL="342900" indent="-342900">
              <a:buFontTx/>
              <a:buAutoNum type="arabicPeriod" startAt="4"/>
            </a:pPr>
            <a:r>
              <a:rPr lang="en-US" sz="2400" dirty="0">
                <a:latin typeface="Tahoma" pitchFamily="-112" charset="0"/>
              </a:rPr>
              <a:t>What are the pros and cons of management using the </a:t>
            </a:r>
          </a:p>
          <a:p>
            <a:pPr marL="342900" indent="-342900"/>
            <a:r>
              <a:rPr lang="en-US" sz="2400" dirty="0">
                <a:latin typeface="Tahoma" pitchFamily="-112" charset="0"/>
              </a:rPr>
              <a:t>	experience curve to determine strategy?</a:t>
            </a:r>
          </a:p>
          <a:p>
            <a:pPr marL="342900" indent="-342900">
              <a:buFontTx/>
              <a:buAutoNum type="arabicPeriod" startAt="5"/>
            </a:pPr>
            <a:r>
              <a:rPr lang="en-US" sz="2400" dirty="0">
                <a:latin typeface="Tahoma" pitchFamily="-112" charset="0"/>
              </a:rPr>
              <a:t>How might a firm’s management decide whether it should</a:t>
            </a:r>
          </a:p>
          <a:p>
            <a:pPr marL="342900" indent="-342900"/>
            <a:r>
              <a:rPr lang="en-US" sz="2400" dirty="0">
                <a:latin typeface="Tahoma" pitchFamily="-112" charset="0"/>
              </a:rPr>
              <a:t>	continue to invest in current known technology or</a:t>
            </a:r>
          </a:p>
          <a:p>
            <a:pPr marL="342900" indent="-342900"/>
            <a:r>
              <a:rPr lang="en-US" sz="2400" dirty="0">
                <a:latin typeface="Tahoma" pitchFamily="-112" charset="0"/>
              </a:rPr>
              <a:t>	in new, but untested technology? What factors might</a:t>
            </a:r>
          </a:p>
          <a:p>
            <a:pPr marL="342900" indent="-342900"/>
            <a:r>
              <a:rPr lang="en-US" sz="2400" dirty="0">
                <a:latin typeface="Tahoma" pitchFamily="-112" charset="0"/>
              </a:rPr>
              <a:t>	encourage or discourage such a shift?</a:t>
            </a:r>
          </a:p>
        </p:txBody>
      </p:sp>
      <p:sp>
        <p:nvSpPr>
          <p:cNvPr id="6"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62</a:t>
            </a:fld>
            <a:endParaRPr lang="en-US" sz="1800" dirty="0" smtClean="0"/>
          </a:p>
        </p:txBody>
      </p:sp>
      <p:sp>
        <p:nvSpPr>
          <p:cNvPr id="7"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a:spLocks noGrp="1" noChangeArrowheads="1"/>
          </p:cNvSpPr>
          <p:nvPr>
            <p:ph type="title"/>
          </p:nvPr>
        </p:nvSpPr>
        <p:spPr>
          <a:xfrm>
            <a:off x="457200" y="381000"/>
            <a:ext cx="8229600" cy="1143000"/>
          </a:xfrm>
        </p:spPr>
        <p:txBody>
          <a:bodyPr/>
          <a:lstStyle/>
          <a:p>
            <a:pPr eaLnBrk="1" hangingPunct="1"/>
            <a:r>
              <a:rPr lang="en-US" sz="2800" dirty="0" smtClean="0"/>
              <a:t>PowerPoint created by:</a:t>
            </a:r>
          </a:p>
        </p:txBody>
      </p:sp>
      <p:sp>
        <p:nvSpPr>
          <p:cNvPr id="4" name="Rectangle 3"/>
          <p:cNvSpPr txBox="1">
            <a:spLocks noChangeArrowheads="1"/>
          </p:cNvSpPr>
          <p:nvPr/>
        </p:nvSpPr>
        <p:spPr>
          <a:xfrm>
            <a:off x="990600" y="1941512"/>
            <a:ext cx="7467600" cy="4459288"/>
          </a:xfrm>
          <a:prstGeom prst="rect">
            <a:avLst/>
          </a:prstGeom>
        </p:spPr>
        <p:txBody>
          <a:bodyPr/>
          <a:lstStyle/>
          <a:p>
            <a:pPr marL="342900" marR="0" lvl="0" indent="-342900" algn="ctr" defTabSz="914400" rtl="0" eaLnBrk="1" fontAlgn="auto" latinLnBrk="0" hangingPunct="1">
              <a:lnSpc>
                <a:spcPct val="80000"/>
              </a:lnSpc>
              <a:spcBef>
                <a:spcPct val="2000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Ronald </a:t>
            </a:r>
            <a:r>
              <a:rPr kumimoji="0" lang="en-US" sz="2800" b="1" i="0" u="none" strike="noStrike" kern="1200" cap="none" spc="0" normalizeH="0" baseline="0" noProof="0" dirty="0" err="1" smtClean="0">
                <a:ln>
                  <a:noFill/>
                </a:ln>
                <a:solidFill>
                  <a:schemeClr val="tx1"/>
                </a:solidFill>
                <a:effectLst/>
                <a:uLnTx/>
                <a:uFillTx/>
                <a:latin typeface="+mn-lt"/>
                <a:ea typeface="+mn-ea"/>
                <a:cs typeface="+mn-cs"/>
              </a:rPr>
              <a:t>Heimler</a:t>
            </a: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en-US" b="1" i="0" u="none" strike="noStrike" kern="1200" cap="none" spc="0" normalizeH="0" baseline="0" noProof="0" dirty="0" smtClean="0">
              <a:ln>
                <a:noFill/>
              </a:ln>
              <a:solidFill>
                <a:srgbClr val="663300"/>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Dowling College- MBA</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Georgetown University- BS Business Administration</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Adjunct Professor- LIM College, NY</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Adjunct Professor- Long Island University, NY</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Lecturer- California State Polytechnic University, Pomona, CA</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President- Walter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Heimler</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Inc.</a:t>
            </a:r>
          </a:p>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63</a:t>
            </a:fld>
            <a:endParaRPr lang="en-US" sz="1800" dirty="0" smtClean="0"/>
          </a:p>
        </p:txBody>
      </p:sp>
      <p:sp>
        <p:nvSpPr>
          <p:cNvPr id="7"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6" name="Picture 2" descr="cid:3287383400_2177562"/>
          <p:cNvPicPr>
            <a:picLocks noGrp="1" noChangeAspect="1" noChangeArrowheads="1"/>
          </p:cNvPicPr>
          <p:nvPr>
            <p:ph type="ctrTitle"/>
          </p:nvPr>
        </p:nvPicPr>
        <p:blipFill>
          <a:blip r:embed="rId3" r:link="rId4"/>
          <a:srcRect/>
          <a:stretch>
            <a:fillRect/>
          </a:stretch>
        </p:blipFill>
        <p:spPr>
          <a:xfrm>
            <a:off x="838200" y="838200"/>
            <a:ext cx="7685088" cy="2401888"/>
          </a:xfrm>
          <a:solidFill>
            <a:schemeClr val="hlink"/>
          </a:solidFill>
          <a:ln>
            <a:solidFill>
              <a:schemeClr val="bg1"/>
            </a:solidFill>
          </a:ln>
        </p:spPr>
      </p:pic>
      <p:sp>
        <p:nvSpPr>
          <p:cNvPr id="7" name="Rectangle 3"/>
          <p:cNvSpPr txBox="1">
            <a:spLocks noChangeArrowheads="1"/>
          </p:cNvSpPr>
          <p:nvPr/>
        </p:nvSpPr>
        <p:spPr>
          <a:xfrm>
            <a:off x="762000" y="3581400"/>
            <a:ext cx="8001000" cy="281940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80000"/>
              </a:lnSpc>
              <a:spcBef>
                <a:spcPct val="0"/>
              </a:spcBef>
            </a:pPr>
            <a:r>
              <a:rPr lang="en-US" sz="2000" dirty="0" smtClean="0"/>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pPr algn="ctr">
              <a:lnSpc>
                <a:spcPct val="80000"/>
              </a:lnSpc>
              <a:spcBef>
                <a:spcPct val="0"/>
              </a:spcBef>
            </a:pPr>
            <a:endParaRPr lang="en-US" sz="2000" dirty="0" smtClean="0"/>
          </a:p>
          <a:p>
            <a:pPr algn="ctr">
              <a:lnSpc>
                <a:spcPct val="80000"/>
              </a:lnSpc>
              <a:spcBef>
                <a:spcPct val="0"/>
              </a:spcBef>
            </a:pPr>
            <a:r>
              <a:rPr lang="en-US" sz="2800" dirty="0" smtClean="0"/>
              <a:t>Copyright ©2012 Pearson Education, Inc. publishing as Prentice Hall</a:t>
            </a:r>
            <a:endParaRPr lang="en-US" sz="2800" dirty="0" smtClean="0"/>
          </a:p>
        </p:txBody>
      </p:sp>
      <p:pic>
        <p:nvPicPr>
          <p:cNvPr id="8" name="Picture 2" descr="cid:3287383400_2177562"/>
          <p:cNvPicPr>
            <a:picLocks noChangeAspect="1" noChangeArrowheads="1"/>
          </p:cNvPicPr>
          <p:nvPr/>
        </p:nvPicPr>
        <p:blipFill>
          <a:blip r:embed="rId3" r:link="rId4"/>
          <a:srcRect/>
          <a:stretch>
            <a:fillRect/>
          </a:stretch>
        </p:blipFill>
        <p:spPr>
          <a:xfrm>
            <a:off x="990600" y="990600"/>
            <a:ext cx="7685088" cy="2401888"/>
          </a:xfrm>
          <a:prstGeom prst="rect">
            <a:avLst/>
          </a:prstGeom>
          <a:solidFill>
            <a:schemeClr val="hlink"/>
          </a:solidFill>
          <a:ln>
            <a:solidFill>
              <a:schemeClr val="bg1"/>
            </a:solidFill>
          </a:ln>
        </p:spPr>
      </p:pic>
      <p:sp>
        <p:nvSpPr>
          <p:cNvPr id="9"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64</a:t>
            </a:fld>
            <a:endParaRPr lang="en-US" sz="1800" dirty="0" smtClean="0"/>
          </a:p>
        </p:txBody>
      </p:sp>
      <p:sp>
        <p:nvSpPr>
          <p:cNvPr id="10"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extLst>
      <p:ext uri="{BB962C8B-B14F-4D97-AF65-F5344CB8AC3E}">
        <p14:creationId xmlns:p14="http://schemas.microsoft.com/office/powerpoint/2010/main" val="4061032668"/>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838200" y="2133600"/>
            <a:ext cx="7772400" cy="2819400"/>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90000"/>
              </a:lnSpc>
              <a:spcBef>
                <a:spcPct val="20000"/>
              </a:spcBef>
              <a:spcAft>
                <a:spcPts val="0"/>
              </a:spcAft>
              <a:buClrTx/>
              <a:buSzTx/>
              <a:buFontTx/>
              <a:buNone/>
              <a:tabLst/>
              <a:defRPr/>
            </a:pPr>
            <a:r>
              <a:rPr kumimoji="0" lang="en-US" sz="3200" b="0" i="0" u="none" strike="noStrike" kern="1200" cap="none" spc="0" normalizeH="0" baseline="0" noProof="0" dirty="0" smtClean="0">
                <a:ln>
                  <a:noFill/>
                </a:ln>
                <a:effectLst/>
                <a:uLnTx/>
                <a:uFillTx/>
                <a:latin typeface="Tahoma" pitchFamily="-112" charset="0"/>
                <a:ea typeface="+mn-ea"/>
                <a:cs typeface="+mn-cs"/>
              </a:rPr>
              <a:t>Core and Distinctive Competencies</a:t>
            </a:r>
          </a:p>
          <a:p>
            <a:pPr marL="609600" marR="0" lvl="0" indent="-609600" algn="ctr" defTabSz="914400" rtl="0" eaLnBrk="1" fontAlgn="auto" latinLnBrk="0" hangingPunct="1">
              <a:lnSpc>
                <a:spcPct val="9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effectLst/>
              <a:uLnTx/>
              <a:uFillTx/>
              <a:latin typeface="Tahoma" pitchFamily="-112" charset="0"/>
              <a:ea typeface="+mn-ea"/>
              <a:cs typeface="+mn-cs"/>
            </a:endParaRPr>
          </a:p>
          <a:p>
            <a:pPr marL="609600" marR="0" lvl="0" indent="-609600" algn="ctr" defTabSz="914400" rtl="0" eaLnBrk="1" fontAlgn="auto" latinLnBrk="0" hangingPunct="1">
              <a:lnSpc>
                <a:spcPct val="90000"/>
              </a:lnSpc>
              <a:spcBef>
                <a:spcPct val="20000"/>
              </a:spcBef>
              <a:spcAft>
                <a:spcPts val="0"/>
              </a:spcAft>
              <a:buClrTx/>
              <a:buSzTx/>
              <a:buFontTx/>
              <a:buNone/>
              <a:tabLst/>
              <a:defRPr/>
            </a:pPr>
            <a:r>
              <a:rPr kumimoji="0" lang="en-US" sz="3200" b="0" i="0" u="none" strike="noStrike" kern="1200" cap="none" spc="0" normalizeH="0" baseline="0" noProof="0" dirty="0" smtClean="0">
                <a:ln>
                  <a:noFill/>
                </a:ln>
                <a:effectLst/>
                <a:uLnTx/>
                <a:uFillTx/>
                <a:latin typeface="Tahoma" pitchFamily="-112" charset="0"/>
                <a:ea typeface="+mn-ea"/>
                <a:cs typeface="+mn-cs"/>
              </a:rPr>
              <a:t>VRIO framework (Barney)</a:t>
            </a:r>
          </a:p>
          <a:p>
            <a:pPr marL="2895600" lvl="5" indent="-609600">
              <a:lnSpc>
                <a:spcPct val="90000"/>
              </a:lnSpc>
              <a:spcBef>
                <a:spcPct val="20000"/>
              </a:spcBef>
              <a:buFont typeface="Arial" pitchFamily="34" charset="0"/>
              <a:buChar char="•"/>
            </a:pPr>
            <a:r>
              <a:rPr kumimoji="0" lang="en-US" sz="3200" b="0" i="0" u="none" strike="noStrike" kern="1200" cap="none" spc="0" normalizeH="0" baseline="0" noProof="0" dirty="0" smtClean="0">
                <a:ln>
                  <a:noFill/>
                </a:ln>
                <a:effectLst/>
                <a:uLnTx/>
                <a:uFillTx/>
                <a:latin typeface="Tahoma" pitchFamily="-112" charset="0"/>
                <a:ea typeface="+mn-ea"/>
                <a:cs typeface="+mn-cs"/>
              </a:rPr>
              <a:t>Value</a:t>
            </a:r>
          </a:p>
          <a:p>
            <a:pPr marL="2895600" lvl="5" indent="-609600">
              <a:lnSpc>
                <a:spcPct val="90000"/>
              </a:lnSpc>
              <a:spcBef>
                <a:spcPct val="20000"/>
              </a:spcBef>
              <a:buFont typeface="Arial" pitchFamily="34" charset="0"/>
              <a:buChar char="•"/>
            </a:pPr>
            <a:r>
              <a:rPr kumimoji="0" lang="en-US" sz="3200" b="0" i="0" u="none" strike="noStrike" kern="1200" cap="none" spc="0" normalizeH="0" baseline="0" noProof="0" dirty="0" smtClean="0">
                <a:ln>
                  <a:noFill/>
                </a:ln>
                <a:effectLst/>
                <a:uLnTx/>
                <a:uFillTx/>
                <a:latin typeface="Tahoma" pitchFamily="-112" charset="0"/>
                <a:ea typeface="+mn-ea"/>
                <a:cs typeface="+mn-cs"/>
              </a:rPr>
              <a:t>Rare</a:t>
            </a:r>
          </a:p>
          <a:p>
            <a:pPr marL="2895600" lvl="5" indent="-609600">
              <a:lnSpc>
                <a:spcPct val="90000"/>
              </a:lnSpc>
              <a:spcBef>
                <a:spcPct val="20000"/>
              </a:spcBef>
              <a:buFont typeface="Arial" pitchFamily="34" charset="0"/>
              <a:buChar char="•"/>
            </a:pPr>
            <a:r>
              <a:rPr kumimoji="0" lang="en-US" sz="3200" b="0" i="0" u="none" strike="noStrike" kern="1200" cap="none" spc="0" normalizeH="0" baseline="0" noProof="0" dirty="0" err="1" smtClean="0">
                <a:ln>
                  <a:noFill/>
                </a:ln>
                <a:effectLst/>
                <a:uLnTx/>
                <a:uFillTx/>
                <a:latin typeface="Tahoma" pitchFamily="-112" charset="0"/>
                <a:ea typeface="+mn-ea"/>
                <a:cs typeface="+mn-cs"/>
              </a:rPr>
              <a:t>Imitability</a:t>
            </a:r>
            <a:endParaRPr kumimoji="0" lang="en-US" sz="3200" b="0" i="0" u="none" strike="noStrike" kern="1200" cap="none" spc="0" normalizeH="0" baseline="0" noProof="0" dirty="0" smtClean="0">
              <a:ln>
                <a:noFill/>
              </a:ln>
              <a:effectLst/>
              <a:uLnTx/>
              <a:uFillTx/>
              <a:latin typeface="Tahoma" pitchFamily="-112" charset="0"/>
              <a:ea typeface="+mn-ea"/>
              <a:cs typeface="+mn-cs"/>
            </a:endParaRPr>
          </a:p>
          <a:p>
            <a:pPr marL="2895600" lvl="5" indent="-609600">
              <a:lnSpc>
                <a:spcPct val="90000"/>
              </a:lnSpc>
              <a:spcBef>
                <a:spcPct val="20000"/>
              </a:spcBef>
              <a:buFont typeface="Arial" pitchFamily="34" charset="0"/>
              <a:buChar char="•"/>
            </a:pPr>
            <a:r>
              <a:rPr kumimoji="0" lang="en-US" sz="3200" b="0" i="0" u="none" strike="noStrike" kern="1200" cap="none" spc="0" normalizeH="0" baseline="0" noProof="0" dirty="0" smtClean="0">
                <a:ln>
                  <a:noFill/>
                </a:ln>
                <a:effectLst/>
                <a:uLnTx/>
                <a:uFillTx/>
                <a:latin typeface="Tahoma" pitchFamily="-112" charset="0"/>
                <a:ea typeface="+mn-ea"/>
                <a:cs typeface="+mn-cs"/>
              </a:rPr>
              <a:t>Organization</a:t>
            </a:r>
          </a:p>
          <a:p>
            <a:pPr marL="609600" marR="0" lvl="0" indent="-609600" algn="ctr" defTabSz="914400" rtl="0" eaLnBrk="1" fontAlgn="auto" latinLnBrk="0" hangingPunct="1">
              <a:lnSpc>
                <a:spcPct val="9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effectLst/>
              <a:uLnTx/>
              <a:uFillTx/>
              <a:latin typeface="Tahoma" pitchFamily="-112" charset="0"/>
              <a:ea typeface="+mn-ea"/>
              <a:cs typeface="+mn-cs"/>
            </a:endParaRPr>
          </a:p>
        </p:txBody>
      </p:sp>
      <p:pic>
        <p:nvPicPr>
          <p:cNvPr id="4" name="Picture 10"/>
          <p:cNvPicPr>
            <a:picLocks noChangeAspect="1" noChangeArrowheads="1"/>
          </p:cNvPicPr>
          <p:nvPr/>
        </p:nvPicPr>
        <p:blipFill>
          <a:blip r:embed="rId3"/>
          <a:srcRect/>
          <a:stretch>
            <a:fillRect/>
          </a:stretch>
        </p:blipFill>
        <p:spPr>
          <a:xfrm>
            <a:off x="0" y="685800"/>
            <a:ext cx="9144000" cy="609600"/>
          </a:xfrm>
          <a:prstGeom prst="rect">
            <a:avLst/>
          </a:prstGeom>
          <a:noFill/>
        </p:spPr>
      </p:pic>
      <p:sp>
        <p:nvSpPr>
          <p:cNvPr id="6"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7</a:t>
            </a:fld>
            <a:endParaRPr lang="en-US" sz="1800" dirty="0" smtClean="0"/>
          </a:p>
        </p:txBody>
      </p:sp>
      <p:sp>
        <p:nvSpPr>
          <p:cNvPr id="7"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10"/>
          <p:cNvPicPr>
            <a:picLocks noChangeAspect="1" noChangeArrowheads="1"/>
          </p:cNvPicPr>
          <p:nvPr/>
        </p:nvPicPr>
        <p:blipFill>
          <a:blip r:embed="rId3"/>
          <a:srcRect/>
          <a:stretch>
            <a:fillRect/>
          </a:stretch>
        </p:blipFill>
        <p:spPr>
          <a:xfrm>
            <a:off x="0" y="685800"/>
            <a:ext cx="9144000" cy="609600"/>
          </a:xfrm>
          <a:prstGeom prst="rect">
            <a:avLst/>
          </a:prstGeom>
          <a:noFill/>
        </p:spPr>
      </p:pic>
      <p:pic>
        <p:nvPicPr>
          <p:cNvPr id="6" name="Picture 2"/>
          <p:cNvPicPr>
            <a:picLocks noChangeAspect="1" noChangeArrowheads="1"/>
          </p:cNvPicPr>
          <p:nvPr/>
        </p:nvPicPr>
        <p:blipFill>
          <a:blip r:embed="rId4"/>
          <a:srcRect/>
          <a:stretch>
            <a:fillRect/>
          </a:stretch>
        </p:blipFill>
        <p:spPr bwMode="auto">
          <a:xfrm>
            <a:off x="2514600" y="1371600"/>
            <a:ext cx="4162426" cy="4953000"/>
          </a:xfrm>
          <a:prstGeom prst="rect">
            <a:avLst/>
          </a:prstGeom>
          <a:noFill/>
          <a:ln w="9525">
            <a:noFill/>
            <a:miter lim="800000"/>
            <a:headEnd/>
            <a:tailEnd/>
          </a:ln>
        </p:spPr>
      </p:pic>
      <p:sp>
        <p:nvSpPr>
          <p:cNvPr id="7"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8</a:t>
            </a:fld>
            <a:endParaRPr lang="en-US" sz="1800" dirty="0" smtClean="0"/>
          </a:p>
        </p:txBody>
      </p:sp>
      <p:sp>
        <p:nvSpPr>
          <p:cNvPr id="8"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1143000" y="1981200"/>
            <a:ext cx="7772400" cy="2971800"/>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9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Using Resources to Gain Competitive Advantage</a:t>
            </a:r>
          </a:p>
          <a:p>
            <a:pPr marL="609600" marR="0" lvl="0" indent="-609600" algn="ctr"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AutoNum type="arabicPeriod"/>
              <a:tabLst/>
              <a:defRPr/>
            </a:pPr>
            <a:r>
              <a:rPr kumimoji="0" lang="en-US" sz="2000" b="0" i="0" u="none" strike="noStrike" kern="1200" cap="none" spc="0" normalizeH="0" baseline="0" noProof="0" dirty="0" smtClean="0">
                <a:ln>
                  <a:noFill/>
                </a:ln>
                <a:solidFill>
                  <a:schemeClr val="tx1"/>
                </a:solidFill>
                <a:effectLst/>
                <a:uLnTx/>
                <a:uFillTx/>
                <a:latin typeface="Tahoma" pitchFamily="-112" charset="0"/>
                <a:ea typeface="+mn-ea"/>
                <a:cs typeface="+mn-cs"/>
              </a:rPr>
              <a:t>Identify and classify resources in terms of strengths and weaknesses</a:t>
            </a:r>
          </a:p>
          <a:p>
            <a:pPr marL="609600" marR="0" lvl="0" indent="-609600" algn="l" defTabSz="914400" rtl="0" eaLnBrk="1" fontAlgn="auto" latinLnBrk="0" hangingPunct="1">
              <a:lnSpc>
                <a:spcPct val="90000"/>
              </a:lnSpc>
              <a:spcBef>
                <a:spcPct val="20000"/>
              </a:spcBef>
              <a:spcAft>
                <a:spcPts val="0"/>
              </a:spcAft>
              <a:buClrTx/>
              <a:buSzTx/>
              <a:buFontTx/>
              <a:buAutoNum type="arabicPeriod"/>
              <a:tabLst/>
              <a:defRPr/>
            </a:pPr>
            <a:r>
              <a:rPr kumimoji="0" lang="en-US" sz="2000" b="0" i="0" u="none" strike="noStrike" kern="1200" cap="none" spc="0" normalizeH="0" baseline="0" noProof="0" dirty="0" smtClean="0">
                <a:ln>
                  <a:noFill/>
                </a:ln>
                <a:solidFill>
                  <a:schemeClr val="tx1"/>
                </a:solidFill>
                <a:effectLst/>
                <a:uLnTx/>
                <a:uFillTx/>
                <a:latin typeface="Tahoma" pitchFamily="-112" charset="0"/>
                <a:ea typeface="+mn-ea"/>
                <a:cs typeface="+mn-cs"/>
              </a:rPr>
              <a:t>Combine the firm’s strengths into specific capabilities and core competencies</a:t>
            </a:r>
          </a:p>
          <a:p>
            <a:pPr marL="609600" marR="0" lvl="0" indent="-609600" algn="l" defTabSz="914400" rtl="0" eaLnBrk="1" fontAlgn="auto" latinLnBrk="0" hangingPunct="1">
              <a:lnSpc>
                <a:spcPct val="90000"/>
              </a:lnSpc>
              <a:spcBef>
                <a:spcPct val="20000"/>
              </a:spcBef>
              <a:spcAft>
                <a:spcPts val="0"/>
              </a:spcAft>
              <a:buClrTx/>
              <a:buSzTx/>
              <a:buFontTx/>
              <a:buAutoNum type="arabicPeriod"/>
              <a:tabLst/>
              <a:defRPr/>
            </a:pPr>
            <a:r>
              <a:rPr kumimoji="0" lang="en-US" sz="2000" b="0" i="0" u="none" strike="noStrike" kern="1200" cap="none" spc="0" normalizeH="0" baseline="0" noProof="0" dirty="0" smtClean="0">
                <a:ln>
                  <a:noFill/>
                </a:ln>
                <a:solidFill>
                  <a:schemeClr val="tx1"/>
                </a:solidFill>
                <a:effectLst/>
                <a:uLnTx/>
                <a:uFillTx/>
                <a:latin typeface="Tahoma" pitchFamily="-112" charset="0"/>
                <a:ea typeface="+mn-ea"/>
                <a:cs typeface="+mn-cs"/>
              </a:rPr>
              <a:t>Appraise profit potential- Are there any distinctive competencies?</a:t>
            </a:r>
          </a:p>
          <a:p>
            <a:pPr marL="609600" marR="0" lvl="0" indent="-609600" algn="l" defTabSz="914400" rtl="0" eaLnBrk="1" fontAlgn="auto" latinLnBrk="0" hangingPunct="1">
              <a:lnSpc>
                <a:spcPct val="90000"/>
              </a:lnSpc>
              <a:spcBef>
                <a:spcPct val="20000"/>
              </a:spcBef>
              <a:spcAft>
                <a:spcPts val="0"/>
              </a:spcAft>
              <a:buClrTx/>
              <a:buSzTx/>
              <a:buFontTx/>
              <a:buAutoNum type="arabicPeriod"/>
              <a:tabLst/>
              <a:defRPr/>
            </a:pPr>
            <a:r>
              <a:rPr kumimoji="0" lang="en-US" sz="2000" b="0" i="0" u="none" strike="noStrike" kern="1200" cap="none" spc="0" normalizeH="0" baseline="0" noProof="0" dirty="0" smtClean="0">
                <a:ln>
                  <a:noFill/>
                </a:ln>
                <a:solidFill>
                  <a:schemeClr val="tx1"/>
                </a:solidFill>
                <a:effectLst/>
                <a:uLnTx/>
                <a:uFillTx/>
                <a:latin typeface="Tahoma" pitchFamily="-112" charset="0"/>
                <a:ea typeface="+mn-ea"/>
                <a:cs typeface="+mn-cs"/>
              </a:rPr>
              <a:t>Select the strategy that best exploits the firm’s capabilities and competencies relative to external opportunities</a:t>
            </a:r>
          </a:p>
          <a:p>
            <a:pPr marL="609600" marR="0" lvl="0" indent="-609600" algn="l" defTabSz="914400" rtl="0" eaLnBrk="1" fontAlgn="auto" latinLnBrk="0" hangingPunct="1">
              <a:lnSpc>
                <a:spcPct val="90000"/>
              </a:lnSpc>
              <a:spcBef>
                <a:spcPct val="20000"/>
              </a:spcBef>
              <a:spcAft>
                <a:spcPts val="0"/>
              </a:spcAft>
              <a:buClrTx/>
              <a:buSzTx/>
              <a:buFontTx/>
              <a:buAutoNum type="arabicPeriod"/>
              <a:tabLst/>
              <a:defRPr/>
            </a:pPr>
            <a:r>
              <a:rPr kumimoji="0" lang="en-US" sz="2000" b="0" i="0" u="none" strike="noStrike" kern="1200" cap="none" spc="0" normalizeH="0" baseline="0" noProof="0" dirty="0" smtClean="0">
                <a:ln>
                  <a:noFill/>
                </a:ln>
                <a:solidFill>
                  <a:schemeClr val="tx1"/>
                </a:solidFill>
                <a:effectLst/>
                <a:uLnTx/>
                <a:uFillTx/>
                <a:latin typeface="Tahoma" pitchFamily="-112" charset="0"/>
                <a:ea typeface="+mn-ea"/>
                <a:cs typeface="+mn-cs"/>
              </a:rPr>
              <a:t>Identify resource gaps and invest in upgrading weaknesses</a:t>
            </a: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20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pic>
        <p:nvPicPr>
          <p:cNvPr id="4" name="Picture 10"/>
          <p:cNvPicPr>
            <a:picLocks noChangeAspect="1" noChangeArrowheads="1"/>
          </p:cNvPicPr>
          <p:nvPr/>
        </p:nvPicPr>
        <p:blipFill>
          <a:blip r:embed="rId3"/>
          <a:srcRect/>
          <a:stretch>
            <a:fillRect/>
          </a:stretch>
        </p:blipFill>
        <p:spPr>
          <a:xfrm>
            <a:off x="0" y="685800"/>
            <a:ext cx="9144000" cy="609600"/>
          </a:xfrm>
          <a:prstGeom prst="rect">
            <a:avLst/>
          </a:prstGeom>
          <a:noFill/>
        </p:spPr>
      </p:pic>
      <p:sp>
        <p:nvSpPr>
          <p:cNvPr id="6" name="Slide Number Placeholder 6"/>
          <p:cNvSpPr>
            <a:spLocks noGrp="1"/>
          </p:cNvSpPr>
          <p:nvPr>
            <p:ph type="sldNum" sz="quarter" idx="12"/>
          </p:nvPr>
        </p:nvSpPr>
        <p:spPr>
          <a:xfrm>
            <a:off x="8534400" y="6172200"/>
            <a:ext cx="609600" cy="476250"/>
          </a:xfrm>
          <a:noFill/>
        </p:spPr>
        <p:txBody>
          <a:bodyPr/>
          <a:lstStyle/>
          <a:p>
            <a:endParaRPr lang="en-US" dirty="0" smtClean="0"/>
          </a:p>
          <a:p>
            <a:r>
              <a:rPr lang="en-US" sz="1800" dirty="0" smtClean="0"/>
              <a:t>5-</a:t>
            </a:r>
            <a:fld id="{40DB90A8-ED3A-4036-81B0-170FEBFEDA40}" type="slidenum">
              <a:rPr lang="en-US" sz="1800" smtClean="0"/>
              <a:pPr/>
              <a:t>9</a:t>
            </a:fld>
            <a:endParaRPr lang="en-US" sz="1800" dirty="0" smtClean="0"/>
          </a:p>
        </p:txBody>
      </p:sp>
      <p:sp>
        <p:nvSpPr>
          <p:cNvPr id="7" name="Date Placeholder 4"/>
          <p:cNvSpPr>
            <a:spLocks noGrp="1"/>
          </p:cNvSpPr>
          <p:nvPr>
            <p:ph type="dt" sz="quarter" idx="10"/>
          </p:nvPr>
        </p:nvSpPr>
        <p:spPr>
          <a:xfrm>
            <a:off x="0" y="6172200"/>
            <a:ext cx="3124200" cy="473075"/>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951</TotalTime>
  <Words>2379</Words>
  <Application>Microsoft Office PowerPoint</Application>
  <PresentationFormat>On-screen Show (4:3)</PresentationFormat>
  <Paragraphs>583</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Corporate Value Chain Analysis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created by:</vt:lpstr>
      <vt:lpstr>PowerPoint Presentation</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zyrex</cp:lastModifiedBy>
  <cp:revision>133</cp:revision>
  <dcterms:created xsi:type="dcterms:W3CDTF">2010-08-24T06:47:44Z</dcterms:created>
  <dcterms:modified xsi:type="dcterms:W3CDTF">2017-03-22T15:41:39Z</dcterms:modified>
</cp:coreProperties>
</file>