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431" r:id="rId3"/>
    <p:sldId id="432" r:id="rId4"/>
    <p:sldId id="442" r:id="rId5"/>
    <p:sldId id="443" r:id="rId6"/>
    <p:sldId id="441" r:id="rId7"/>
    <p:sldId id="377" r:id="rId8"/>
    <p:sldId id="433" r:id="rId9"/>
    <p:sldId id="379" r:id="rId10"/>
    <p:sldId id="381" r:id="rId11"/>
    <p:sldId id="383" r:id="rId12"/>
    <p:sldId id="385" r:id="rId13"/>
    <p:sldId id="387" r:id="rId14"/>
    <p:sldId id="389" r:id="rId15"/>
    <p:sldId id="434" r:id="rId16"/>
    <p:sldId id="435" r:id="rId17"/>
    <p:sldId id="393" r:id="rId18"/>
    <p:sldId id="396" r:id="rId19"/>
    <p:sldId id="444" r:id="rId20"/>
    <p:sldId id="398" r:id="rId21"/>
    <p:sldId id="400" r:id="rId22"/>
    <p:sldId id="405" r:id="rId23"/>
    <p:sldId id="436" r:id="rId24"/>
    <p:sldId id="437" r:id="rId25"/>
    <p:sldId id="445" r:id="rId26"/>
    <p:sldId id="412" r:id="rId27"/>
    <p:sldId id="414" r:id="rId28"/>
    <p:sldId id="417" r:id="rId29"/>
    <p:sldId id="419" r:id="rId30"/>
    <p:sldId id="446" r:id="rId31"/>
    <p:sldId id="438" r:id="rId32"/>
    <p:sldId id="423" r:id="rId33"/>
    <p:sldId id="439" r:id="rId34"/>
    <p:sldId id="440" r:id="rId35"/>
    <p:sldId id="424" r:id="rId36"/>
    <p:sldId id="425" r:id="rId37"/>
    <p:sldId id="448" r:id="rId38"/>
    <p:sldId id="447" r:id="rId39"/>
    <p:sldId id="373" r:id="rId40"/>
    <p:sldId id="44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14" autoAdjust="0"/>
    <p:restoredTop sz="94660"/>
  </p:normalViewPr>
  <p:slideViewPr>
    <p:cSldViewPr>
      <p:cViewPr>
        <p:scale>
          <a:sx n="100" d="100"/>
          <a:sy n="100" d="100"/>
        </p:scale>
        <p:origin x="-1944"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8F25BF-3937-42FE-A180-0B4E8D591B9C}" type="datetimeFigureOut">
              <a:rPr lang="id-ID" smtClean="0"/>
              <a:pPr/>
              <a:t>28/03/2017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E4E79-80EF-44D9-ACB6-39367DC6B48C}"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5E4E79-80EF-44D9-ACB6-39367DC6B48C}" type="slidenum">
              <a:rPr lang="id-ID" smtClean="0"/>
              <a:pPr/>
              <a:t>2</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3EE283-770A-48C2-B732-1BDE54BC14F0}" type="datetime1">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FBDDC-DB8A-4036-91DD-0006041BFE7F}" type="datetime1">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E56AD-DC71-4081-843B-6DABC0FFBB76}" type="datetime1">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0DEC0-C740-420B-85E1-8F7FD4B84FB7}" type="datetime1">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2A3A4-5A40-49D7-8CCC-99BEE8ECF23B}" type="datetime1">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28DD25-E83A-40DA-9903-9A994BEC10B3}" type="datetime1">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8B474B-CDD3-4FB6-8D63-B37FCB1D74C7}" type="datetime1">
              <a:rPr lang="en-US" smtClean="0"/>
              <a:pPr/>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3A865F-EFA9-4452-954F-8F011B9AB253}" type="datetime1">
              <a:rPr lang="en-US" smtClean="0"/>
              <a:pPr/>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5FB66-931D-4ADE-AC7A-78D44AB17769}" type="datetime1">
              <a:rPr lang="en-US" smtClean="0"/>
              <a:pPr/>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A1C629-97DE-44D2-B5EA-00FBA6AB4AB8}" type="datetime1">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A2FD8-A102-4C75-BA75-1C0AEECD4BD6}" type="datetime1">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B696A-68E2-4698-954D-ABCF113CB18E}" type="datetime1">
              <a:rPr lang="en-US" smtClean="0"/>
              <a:pPr/>
              <a:t>3/28/2017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412E55C8-1EBA-4D0B-91B2-EC7E5DBD2D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cid:3287383400_217756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copy.jpg"/>
          <p:cNvPicPr>
            <a:picLocks noChangeAspect="1"/>
          </p:cNvPicPr>
          <p:nvPr/>
        </p:nvPicPr>
        <p:blipFill>
          <a:blip r:embed="rId2" cstate="print"/>
          <a:stretch>
            <a:fillRect/>
          </a:stretch>
        </p:blipFill>
        <p:spPr>
          <a:xfrm>
            <a:off x="0" y="0"/>
            <a:ext cx="9144000" cy="6858000"/>
          </a:xfrm>
          <a:prstGeom prst="rect">
            <a:avLst/>
          </a:prstGeom>
        </p:spPr>
      </p:pic>
      <p:sp>
        <p:nvSpPr>
          <p:cNvPr id="8" name="Text Box 3"/>
          <p:cNvSpPr txBox="1">
            <a:spLocks noChangeArrowheads="1"/>
          </p:cNvSpPr>
          <p:nvPr/>
        </p:nvSpPr>
        <p:spPr bwMode="auto">
          <a:xfrm>
            <a:off x="2286000" y="5791200"/>
            <a:ext cx="6858000" cy="615553"/>
          </a:xfrm>
          <a:prstGeom prst="rect">
            <a:avLst/>
          </a:prstGeom>
          <a:noFill/>
          <a:ln w="9525">
            <a:noFill/>
            <a:miter lim="800000"/>
            <a:headEnd/>
            <a:tailEnd/>
          </a:ln>
        </p:spPr>
        <p:txBody>
          <a:bodyPr>
            <a:spAutoFit/>
          </a:bodyPr>
          <a:lstStyle/>
          <a:p>
            <a:pPr algn="r">
              <a:spcBef>
                <a:spcPct val="50000"/>
              </a:spcBef>
            </a:pPr>
            <a:r>
              <a:rPr lang="en-US" b="1" dirty="0">
                <a:solidFill>
                  <a:schemeClr val="bg1"/>
                </a:solidFill>
                <a:latin typeface="Arial Narrow" pitchFamily="-112" charset="0"/>
              </a:rPr>
              <a:t>STRATEGIC MANAGEMENT &amp; BUSINESS POLICY</a:t>
            </a:r>
            <a:r>
              <a:rPr lang="en-US" sz="1600" dirty="0">
                <a:solidFill>
                  <a:schemeClr val="bg1"/>
                </a:solidFill>
                <a:latin typeface="Tahoma" pitchFamily="-112" charset="0"/>
              </a:rPr>
              <a:t/>
            </a:r>
            <a:br>
              <a:rPr lang="en-US" sz="1600" dirty="0">
                <a:solidFill>
                  <a:schemeClr val="bg1"/>
                </a:solidFill>
                <a:latin typeface="Tahoma" pitchFamily="-112" charset="0"/>
              </a:rPr>
            </a:br>
            <a:r>
              <a:rPr lang="en-US" sz="1600" dirty="0">
                <a:solidFill>
                  <a:schemeClr val="bg1"/>
                </a:solidFill>
                <a:latin typeface="Tahoma" pitchFamily="-112" charset="0"/>
              </a:rPr>
              <a:t>13</a:t>
            </a:r>
            <a:r>
              <a:rPr lang="en-US" sz="1600" baseline="30000" dirty="0">
                <a:solidFill>
                  <a:schemeClr val="bg1"/>
                </a:solidFill>
                <a:latin typeface="Tahoma" pitchFamily="-112" charset="0"/>
              </a:rPr>
              <a:t>TH</a:t>
            </a:r>
            <a:r>
              <a:rPr lang="en-US" sz="1600" dirty="0">
                <a:solidFill>
                  <a:schemeClr val="bg1"/>
                </a:solidFill>
                <a:latin typeface="Tahoma" pitchFamily="-112" charset="0"/>
              </a:rPr>
              <a:t> EDITION</a:t>
            </a:r>
          </a:p>
        </p:txBody>
      </p:sp>
      <p:sp>
        <p:nvSpPr>
          <p:cNvPr id="9" name="Text Box 4"/>
          <p:cNvSpPr txBox="1">
            <a:spLocks noChangeArrowheads="1"/>
          </p:cNvSpPr>
          <p:nvPr/>
        </p:nvSpPr>
        <p:spPr bwMode="auto">
          <a:xfrm>
            <a:off x="4114800" y="6369050"/>
            <a:ext cx="5029200" cy="336550"/>
          </a:xfrm>
          <a:prstGeom prst="rect">
            <a:avLst/>
          </a:prstGeom>
          <a:noFill/>
          <a:ln w="9525">
            <a:noFill/>
            <a:miter lim="800000"/>
            <a:headEnd/>
            <a:tailEnd/>
          </a:ln>
        </p:spPr>
        <p:txBody>
          <a:bodyPr>
            <a:spAutoFit/>
          </a:bodyPr>
          <a:lstStyle/>
          <a:p>
            <a:pPr algn="r">
              <a:spcBef>
                <a:spcPct val="50000"/>
              </a:spcBef>
            </a:pPr>
            <a:r>
              <a:rPr lang="en-US" sz="1600" b="1" dirty="0">
                <a:solidFill>
                  <a:schemeClr val="bg1"/>
                </a:solidFill>
              </a:rPr>
              <a:t>THOMAS L. WHEELEN       J. DAVID HUNGER</a:t>
            </a:r>
          </a:p>
        </p:txBody>
      </p:sp>
      <p:pic>
        <p:nvPicPr>
          <p:cNvPr id="7" name="Picture 9"/>
          <p:cNvPicPr>
            <a:picLocks noChangeAspect="1" noChangeArrowheads="1"/>
          </p:cNvPicPr>
          <p:nvPr/>
        </p:nvPicPr>
        <p:blipFill>
          <a:blip r:embed="rId3"/>
          <a:srcRect/>
          <a:stretch>
            <a:fillRect/>
          </a:stretch>
        </p:blipFill>
        <p:spPr bwMode="auto">
          <a:xfrm>
            <a:off x="2667000" y="3388808"/>
            <a:ext cx="6436808" cy="1447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90600" y="1524000"/>
            <a:ext cx="7772400" cy="4876800"/>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8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8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Finding a Propitious Niche</a:t>
            </a:r>
          </a:p>
          <a:p>
            <a:pPr marL="609600" marR="0" lvl="0" indent="-609600" algn="l" defTabSz="914400" rtl="0" eaLnBrk="1" fontAlgn="auto" latinLnBrk="0" hangingPunct="1">
              <a:lnSpc>
                <a:spcPct val="8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8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Propitious niche-</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where an organization can use its core competencies to take advantage of a particular market opportunity and the niche is just large enough for one firm to satisfy its demand</a:t>
            </a:r>
          </a:p>
          <a:p>
            <a:pPr marL="609600" marR="0" lvl="0" indent="-609600" algn="l" defTabSz="914400" rtl="0" eaLnBrk="1" fontAlgn="auto" latinLnBrk="0" hangingPunct="1">
              <a:lnSpc>
                <a:spcPct val="8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8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Strategic sweet spot-</a:t>
            </a: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a company is able to satisfy customers’ needs in a way that rivals cannot</a:t>
            </a:r>
          </a:p>
          <a:p>
            <a:pPr marL="609600" marR="0" lvl="0" indent="-609600" algn="l" defTabSz="914400" rtl="0" eaLnBrk="1" fontAlgn="auto" latinLnBrk="0" hangingPunct="1">
              <a:lnSpc>
                <a:spcPct val="8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8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Strategic window-</a:t>
            </a: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a unique market opportunity that is available for a particular time</a:t>
            </a:r>
          </a:p>
        </p:txBody>
      </p:sp>
      <p:pic>
        <p:nvPicPr>
          <p:cNvPr id="4" name="Picture 14"/>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10</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10"/>
          <p:cNvPicPr>
            <a:picLocks noGrp="1" noChangeAspect="1" noChangeArrowheads="1"/>
          </p:cNvPicPr>
          <p:nvPr>
            <p:ph sz="half" idx="1"/>
          </p:nvPr>
        </p:nvPicPr>
        <p:blipFill>
          <a:blip r:embed="rId3"/>
          <a:srcRect/>
          <a:stretch>
            <a:fillRect/>
          </a:stretch>
        </p:blipFill>
        <p:spPr>
          <a:xfrm>
            <a:off x="990600" y="1219200"/>
            <a:ext cx="7696200" cy="5105400"/>
          </a:xfrm>
          <a:noFill/>
        </p:spPr>
      </p:pic>
      <p:pic>
        <p:nvPicPr>
          <p:cNvPr id="4" name="Picture 14"/>
          <p:cNvPicPr>
            <a:picLocks noChangeAspect="1" noChangeArrowheads="1"/>
          </p:cNvPicPr>
          <p:nvPr/>
        </p:nvPicPr>
        <p:blipFill>
          <a:blip r:embed="rId4"/>
          <a:srcRect/>
          <a:stretch>
            <a:fillRect/>
          </a:stretch>
        </p:blipFill>
        <p:spPr>
          <a:xfrm>
            <a:off x="0" y="685801"/>
            <a:ext cx="9144000" cy="609599"/>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11</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2"/>
          <p:cNvSpPr txBox="1">
            <a:spLocks noChangeArrowheads="1"/>
          </p:cNvSpPr>
          <p:nvPr/>
        </p:nvSpPr>
        <p:spPr>
          <a:xfrm>
            <a:off x="1066800" y="1447800"/>
            <a:ext cx="7772400" cy="4876800"/>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Review of Mission and Objectives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A re-examination of an organization’s current mission and objectives must be made before alternative strategies can be generated and evaluated</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Performance problems can derive from inappropriate (narrow or too broad) mission statements and objectives</a:t>
            </a:r>
          </a:p>
        </p:txBody>
      </p:sp>
      <p:pic>
        <p:nvPicPr>
          <p:cNvPr id="6" name="Picture 6"/>
          <p:cNvPicPr>
            <a:picLocks noGrp="1" noChangeAspect="1" noChangeArrowheads="1"/>
          </p:cNvPicPr>
          <p:nvPr>
            <p:ph sz="half" idx="4294967295"/>
          </p:nvPr>
        </p:nvPicPr>
        <p:blipFill>
          <a:blip r:embed="rId3"/>
          <a:srcRect/>
          <a:stretch>
            <a:fillRect/>
          </a:stretch>
        </p:blipFill>
        <p:spPr>
          <a:xfrm>
            <a:off x="0" y="675752"/>
            <a:ext cx="9144000" cy="619648"/>
          </a:xfrm>
          <a:prstGeom prst="rect">
            <a:avLst/>
          </a:prstGeom>
          <a:noFill/>
        </p:spPr>
      </p:pic>
      <p:sp>
        <p:nvSpPr>
          <p:cNvPr id="7"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12</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10"/>
          <p:cNvPicPr>
            <a:picLocks noGrp="1" noChangeAspect="1" noChangeArrowheads="1"/>
          </p:cNvPicPr>
          <p:nvPr>
            <p:ph sz="quarter" idx="4294967295"/>
          </p:nvPr>
        </p:nvPicPr>
        <p:blipFill>
          <a:blip r:embed="rId3"/>
          <a:srcRect/>
          <a:stretch>
            <a:fillRect/>
          </a:stretch>
        </p:blipFill>
        <p:spPr>
          <a:xfrm>
            <a:off x="0" y="685800"/>
            <a:ext cx="9144000" cy="609600"/>
          </a:xfrm>
          <a:prstGeom prst="rect">
            <a:avLst/>
          </a:prstGeom>
          <a:noFill/>
        </p:spPr>
      </p:pic>
      <p:sp>
        <p:nvSpPr>
          <p:cNvPr id="4" name="Rectangle 2"/>
          <p:cNvSpPr txBox="1">
            <a:spLocks noChangeArrowheads="1"/>
          </p:cNvSpPr>
          <p:nvPr/>
        </p:nvSpPr>
        <p:spPr>
          <a:xfrm>
            <a:off x="838200" y="1676400"/>
            <a:ext cx="8305800" cy="4114800"/>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400" b="0" i="0" u="sng"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TOWS Matrix-</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illustrates how the external opportunities and threats can be matched with internal strengths and weaknesses to result in 4 possible strategic alternatives</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Provides a means to brainstorm alternative strategies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Forces managers to create various kinds of growth and retrenchment strategies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Used to generate corporate as well as business strategies</a:t>
            </a:r>
          </a:p>
        </p:txBody>
      </p:sp>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13</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5"/>
          <p:cNvPicPr>
            <a:picLocks noGrp="1" noChangeAspect="1" noChangeArrowheads="1"/>
          </p:cNvPicPr>
          <p:nvPr>
            <p:ph sz="quarter" idx="4294967295"/>
          </p:nvPr>
        </p:nvPicPr>
        <p:blipFill>
          <a:blip r:embed="rId3"/>
          <a:srcRect/>
          <a:stretch>
            <a:fillRect/>
          </a:stretch>
        </p:blipFill>
        <p:spPr>
          <a:xfrm>
            <a:off x="228600" y="1795463"/>
            <a:ext cx="8839200" cy="4529137"/>
          </a:xfrm>
          <a:prstGeom prst="rect">
            <a:avLst/>
          </a:prstGeom>
          <a:noFill/>
        </p:spPr>
      </p:pic>
      <p:pic>
        <p:nvPicPr>
          <p:cNvPr id="4" name="Picture 10"/>
          <p:cNvPicPr>
            <a:picLocks noGrp="1" noChangeAspect="1" noChangeArrowheads="1"/>
          </p:cNvPicPr>
          <p:nvPr>
            <p:ph sz="quarter" idx="4294967295"/>
          </p:nvPr>
        </p:nvPicPr>
        <p:blipFill>
          <a:blip r:embed="rId4"/>
          <a:srcRect/>
          <a:stretch>
            <a:fillRect/>
          </a:stretch>
        </p:blipFill>
        <p:spPr>
          <a:xfrm>
            <a:off x="0" y="675752"/>
            <a:ext cx="9144000" cy="609600"/>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14</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4" name="Rectangle 2"/>
          <p:cNvSpPr txBox="1">
            <a:spLocks noChangeArrowheads="1"/>
          </p:cNvSpPr>
          <p:nvPr/>
        </p:nvSpPr>
        <p:spPr>
          <a:xfrm>
            <a:off x="990600" y="1676400"/>
            <a:ext cx="8153400" cy="1752601"/>
          </a:xfrm>
          <a:prstGeom prst="rect">
            <a:avLst/>
          </a:prstGeom>
        </p:spPr>
        <p:txBody>
          <a:bodyPr vert="horz" lIns="91440" tIns="45720" rIns="91440" bIns="45720" rtlCol="0">
            <a:noAutofit/>
          </a:bodyPr>
          <a:lstStyle/>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3200" b="0" i="0" u="sng"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dirty="0" smtClean="0">
                <a:ln>
                  <a:noFill/>
                </a:ln>
                <a:effectLst/>
                <a:uLnTx/>
                <a:uFillTx/>
                <a:latin typeface="Tahoma" pitchFamily="-112" charset="0"/>
                <a:ea typeface="+mn-ea"/>
                <a:cs typeface="+mn-cs"/>
              </a:rPr>
              <a:t>Business strategy</a:t>
            </a:r>
            <a:r>
              <a:rPr kumimoji="0" lang="en-US" sz="3600" b="0" i="0" u="none" strike="noStrike" kern="1200" cap="none" spc="0" normalizeH="0" baseline="0" noProof="0" dirty="0" smtClean="0">
                <a:ln>
                  <a:noFill/>
                </a:ln>
                <a:effectLst/>
                <a:uLnTx/>
                <a:uFillTx/>
                <a:latin typeface="Tahoma" pitchFamily="-112" charset="0"/>
                <a:ea typeface="+mn-ea"/>
                <a:cs typeface="+mn-cs"/>
              </a:rPr>
              <a:t> </a:t>
            </a:r>
            <a:r>
              <a:rPr kumimoji="0" lang="en-US" sz="3200" b="0" i="0" u="none" strike="noStrike" kern="1200" cap="none" spc="0" normalizeH="0" baseline="0" noProof="0" dirty="0" smtClean="0">
                <a:ln>
                  <a:noFill/>
                </a:ln>
                <a:effectLst/>
                <a:uLnTx/>
                <a:uFillTx/>
                <a:latin typeface="Tahoma" pitchFamily="-112" charset="0"/>
                <a:ea typeface="+mn-ea"/>
                <a:cs typeface="+mn-cs"/>
              </a:rPr>
              <a:t>focuses on improving the competitive position of a company’s or business unit’s products or services within the specific industry or market segment it serves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effectLst/>
              <a:uLnTx/>
              <a:uFillTx/>
              <a:latin typeface="Tahoma" pitchFamily="-112" charset="0"/>
              <a:ea typeface="+mn-ea"/>
              <a:cs typeface="+mn-cs"/>
            </a:endParaRPr>
          </a:p>
        </p:txBody>
      </p:sp>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15</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609600" y="2057400"/>
            <a:ext cx="8153400" cy="22860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smtClean="0">
                <a:ln>
                  <a:noFill/>
                </a:ln>
                <a:effectLst/>
                <a:uLnTx/>
                <a:uFillTx/>
                <a:latin typeface="Tahoma" pitchFamily="-112" charset="0"/>
                <a:ea typeface="+mn-ea"/>
                <a:cs typeface="+mn-cs"/>
              </a:rPr>
              <a:t>Business strategy is comprised of:</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600" b="0" i="0" u="none" strike="noStrike" kern="1200" cap="none" spc="0" normalizeH="0" baseline="0" noProof="0" dirty="0" smtClean="0">
              <a:ln>
                <a:noFill/>
              </a:ln>
              <a:effectLst/>
              <a:uLnTx/>
              <a:uFillTx/>
              <a:latin typeface="Tahoma" pitchFamily="-112" charset="0"/>
              <a:ea typeface="+mn-ea"/>
              <a:cs typeface="+mn-cs"/>
            </a:endParaRPr>
          </a:p>
          <a:p>
            <a:pPr marL="2438400" lvl="4" indent="-609600">
              <a:spcBef>
                <a:spcPct val="20000"/>
              </a:spcBef>
              <a:buFont typeface="Arial" pitchFamily="34" charset="0"/>
              <a:buChar char="•"/>
            </a:pPr>
            <a:r>
              <a:rPr kumimoji="0" lang="en-US" sz="3600" b="0" i="0" u="none" strike="noStrike" kern="1200" cap="none" spc="0" normalizeH="0" baseline="0" noProof="0" dirty="0" smtClean="0">
                <a:ln>
                  <a:noFill/>
                </a:ln>
                <a:effectLst/>
                <a:uLnTx/>
                <a:uFillTx/>
                <a:latin typeface="Tahoma" pitchFamily="-112" charset="0"/>
                <a:ea typeface="+mn-ea"/>
                <a:cs typeface="+mn-cs"/>
              </a:rPr>
              <a:t>Competitive strategy</a:t>
            </a:r>
          </a:p>
          <a:p>
            <a:pPr marL="2438400" lvl="4" indent="-609600">
              <a:spcBef>
                <a:spcPct val="20000"/>
              </a:spcBef>
              <a:buFont typeface="Arial" pitchFamily="34" charset="0"/>
              <a:buChar char="•"/>
            </a:pPr>
            <a:r>
              <a:rPr kumimoji="0" lang="en-US" sz="3600" b="0" i="0" u="none" strike="noStrike" kern="1200" cap="none" spc="0" normalizeH="0" baseline="0" noProof="0" dirty="0" smtClean="0">
                <a:ln>
                  <a:noFill/>
                </a:ln>
                <a:effectLst/>
                <a:uLnTx/>
                <a:uFillTx/>
                <a:latin typeface="Tahoma" pitchFamily="-112" charset="0"/>
                <a:ea typeface="+mn-ea"/>
                <a:cs typeface="+mn-cs"/>
              </a:rPr>
              <a:t>Cooperative strategy</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sng" strike="noStrike" kern="1200" cap="none" spc="0" normalizeH="0" baseline="0" noProof="0" dirty="0" smtClean="0">
              <a:ln>
                <a:noFill/>
              </a:ln>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16</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533400" y="1676400"/>
            <a:ext cx="8610600" cy="4495800"/>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Porter’s competitive strategies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Lower cost strategy-</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the ability of a company or a business unit to design, produce and market a comparable product more efficiently than its competitors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Differentiation strategy-</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the ability of a company or a business unit to provide a unique or superior value to the buyer in terms of product quality, special features, or after sale service</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17</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75752"/>
            <a:ext cx="9144000" cy="609600"/>
          </a:xfrm>
          <a:prstGeom prst="rect">
            <a:avLst/>
          </a:prstGeom>
          <a:noFill/>
        </p:spPr>
      </p:pic>
      <p:pic>
        <p:nvPicPr>
          <p:cNvPr id="6" name="Picture 8"/>
          <p:cNvPicPr>
            <a:picLocks noGrp="1" noChangeAspect="1" noChangeArrowheads="1"/>
          </p:cNvPicPr>
          <p:nvPr>
            <p:ph sz="half" idx="1"/>
          </p:nvPr>
        </p:nvPicPr>
        <p:blipFill>
          <a:blip r:embed="rId4"/>
          <a:srcRect/>
          <a:stretch>
            <a:fillRect/>
          </a:stretch>
        </p:blipFill>
        <p:spPr>
          <a:xfrm>
            <a:off x="533400" y="1403350"/>
            <a:ext cx="8229600" cy="4692650"/>
          </a:xfrm>
          <a:noFill/>
        </p:spPr>
      </p:pic>
      <p:sp>
        <p:nvSpPr>
          <p:cNvPr id="7"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18</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90600" y="1143000"/>
            <a:ext cx="8153400" cy="46783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80000"/>
              </a:lnSpc>
              <a:spcBef>
                <a:spcPct val="20000"/>
              </a:spcBef>
              <a:spcAft>
                <a:spcPts val="0"/>
              </a:spcAft>
              <a:buClrTx/>
              <a:buSzTx/>
              <a:buFontTx/>
              <a:buNone/>
              <a:tabLst/>
              <a:defRPr/>
            </a:pPr>
            <a:endParaRPr kumimoji="0" lang="en-US" sz="2400" b="0" i="0" u="sng"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8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Porter’s competitive strategies</a:t>
            </a:r>
          </a:p>
          <a:p>
            <a:pPr marL="609600" marR="0" lvl="0" indent="-609600" algn="ctr" defTabSz="914400" rtl="0" eaLnBrk="1" fontAlgn="auto" latinLnBrk="0" hangingPunct="1">
              <a:lnSpc>
                <a:spcPct val="8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8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Cost leadership-</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 lower-cost competitive strategy that aims at the broad mass market and requires efficient scale facilities, cost reductions, cost and overhead control; avoids marginal customers, cost minimization in R&amp;D, service, sales force and advertising</a:t>
            </a:r>
          </a:p>
          <a:p>
            <a:pPr marL="609600" marR="0" lvl="0" indent="-609600" algn="l" defTabSz="914400" rtl="0" eaLnBrk="1" fontAlgn="auto" latinLnBrk="0" hangingPunct="1">
              <a:lnSpc>
                <a:spcPct val="8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Provides a defense against competitors</a:t>
            </a:r>
          </a:p>
          <a:p>
            <a:pPr marL="609600" marR="0" lvl="0" indent="-609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Provides a barrier to entry</a:t>
            </a:r>
          </a:p>
          <a:p>
            <a:pPr marL="609600" marR="0" lvl="0" indent="-609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Generates increased market share</a:t>
            </a:r>
          </a:p>
        </p:txBody>
      </p:sp>
      <p:pic>
        <p:nvPicPr>
          <p:cNvPr id="4" name="Picture 6"/>
          <p:cNvPicPr>
            <a:picLocks noChangeAspect="1" noChangeArrowheads="1"/>
          </p:cNvPicPr>
          <p:nvPr/>
        </p:nvPicPr>
        <p:blipFill>
          <a:blip r:embed="rId3"/>
          <a:srcRect/>
          <a:stretch>
            <a:fillRect/>
          </a:stretch>
        </p:blipFill>
        <p:spPr>
          <a:xfrm>
            <a:off x="0" y="675752"/>
            <a:ext cx="9144000" cy="609600"/>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19</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3" cstate="print"/>
          <a:stretch>
            <a:fillRect/>
          </a:stretch>
        </p:blipFill>
        <p:spPr>
          <a:xfrm>
            <a:off x="0" y="0"/>
            <a:ext cx="9144000" cy="6858000"/>
          </a:xfrm>
          <a:prstGeom prst="rect">
            <a:avLst/>
          </a:prstGeom>
        </p:spPr>
      </p:pic>
      <p:pic>
        <p:nvPicPr>
          <p:cNvPr id="6" name="Picture 14"/>
          <p:cNvPicPr>
            <a:picLocks noChangeAspect="1" noChangeArrowheads="1"/>
          </p:cNvPicPr>
          <p:nvPr/>
        </p:nvPicPr>
        <p:blipFill>
          <a:blip r:embed="rId4"/>
          <a:srcRect/>
          <a:stretch>
            <a:fillRect/>
          </a:stretch>
        </p:blipFill>
        <p:spPr>
          <a:xfrm>
            <a:off x="0" y="685801"/>
            <a:ext cx="9144000" cy="609599"/>
          </a:xfrm>
          <a:prstGeom prst="rect">
            <a:avLst/>
          </a:prstGeom>
          <a:noFill/>
        </p:spPr>
      </p:pic>
      <p:sp>
        <p:nvSpPr>
          <p:cNvPr id="7" name="Rectangle 2"/>
          <p:cNvSpPr txBox="1">
            <a:spLocks noChangeArrowheads="1"/>
          </p:cNvSpPr>
          <p:nvPr/>
        </p:nvSpPr>
        <p:spPr>
          <a:xfrm>
            <a:off x="685800" y="2057400"/>
            <a:ext cx="8534400" cy="27432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effectLst/>
                <a:uLnTx/>
                <a:uFillTx/>
                <a:latin typeface="Tahoma" pitchFamily="-112" charset="0"/>
                <a:ea typeface="+mn-ea"/>
                <a:cs typeface="+mn-cs"/>
              </a:rPr>
              <a:t>Strategy formulation-</a:t>
            </a:r>
            <a:r>
              <a:rPr kumimoji="0" lang="en-US" sz="3200" b="0" i="0" u="none" strike="noStrike" kern="1200" cap="none" spc="0" normalizeH="0" baseline="0" noProof="0" dirty="0" smtClean="0">
                <a:ln>
                  <a:noFill/>
                </a:ln>
                <a:effectLst/>
                <a:uLnTx/>
                <a:uFillTx/>
                <a:latin typeface="Tahoma" pitchFamily="-112" charset="0"/>
                <a:ea typeface="+mn-ea"/>
                <a:cs typeface="+mn-cs"/>
              </a:rPr>
              <a:t> </a:t>
            </a:r>
            <a:r>
              <a:rPr kumimoji="0" lang="en-US" sz="2400" b="0" i="0" u="none" strike="noStrike" kern="1200" cap="none" spc="0" normalizeH="0" baseline="0" noProof="0" dirty="0" smtClean="0">
                <a:ln>
                  <a:noFill/>
                </a:ln>
                <a:effectLst/>
                <a:uLnTx/>
                <a:uFillTx/>
                <a:latin typeface="Tahoma" pitchFamily="-112" charset="0"/>
                <a:ea typeface="+mn-ea"/>
                <a:cs typeface="+mn-cs"/>
              </a:rPr>
              <a:t>concerns developing </a:t>
            </a: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effectLst/>
                <a:uLnTx/>
                <a:uFillTx/>
                <a:latin typeface="Tahoma" pitchFamily="-112" charset="0"/>
                <a:ea typeface="+mn-ea"/>
                <a:cs typeface="+mn-cs"/>
              </a:rPr>
              <a:t>a corporation’s mission, objectives, strategies and policies</a:t>
            </a:r>
          </a:p>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effectLst/>
                <a:uLnTx/>
                <a:uFillTx/>
                <a:latin typeface="Tahoma" pitchFamily="-112" charset="0"/>
                <a:ea typeface="+mn-ea"/>
                <a:cs typeface="+mn-cs"/>
              </a:rPr>
              <a:t>Situation Analysis-</a:t>
            </a:r>
            <a:r>
              <a:rPr kumimoji="0" lang="en-US" sz="2400" b="0" i="0" u="none" strike="noStrike" kern="1200" cap="none" spc="0" normalizeH="0" baseline="0" noProof="0" dirty="0" smtClean="0">
                <a:ln>
                  <a:noFill/>
                </a:ln>
                <a:effectLst/>
                <a:uLnTx/>
                <a:uFillTx/>
                <a:latin typeface="Tahoma" pitchFamily="-112" charset="0"/>
                <a:ea typeface="+mn-ea"/>
                <a:cs typeface="+mn-cs"/>
              </a:rPr>
              <a:t> the process of finding a strategic fit </a:t>
            </a: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effectLst/>
                <a:uLnTx/>
                <a:uFillTx/>
                <a:latin typeface="Tahoma" pitchFamily="-112" charset="0"/>
                <a:ea typeface="+mn-ea"/>
                <a:cs typeface="+mn-cs"/>
              </a:rPr>
              <a:t>between external opportunities and internal strengths while working around external and internal weaknesses</a:t>
            </a:r>
          </a:p>
          <a:p>
            <a:pPr marL="609600" marR="0" lvl="0" indent="-6096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effectLst/>
              <a:uLnTx/>
              <a:uFillTx/>
              <a:latin typeface="Tahoma" pitchFamily="-112" charset="0"/>
              <a:ea typeface="+mn-ea"/>
              <a:cs typeface="+mn-cs"/>
            </a:endParaRPr>
          </a:p>
        </p:txBody>
      </p:sp>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762000" y="1371600"/>
            <a:ext cx="8153400" cy="5105400"/>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Porter’s competitive strategies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Differentiation</a:t>
            </a:r>
            <a:r>
              <a:rPr kumimoji="0" lang="en-US" sz="2400" b="0" i="0" u="sng" strike="noStrike" kern="1200" cap="none" spc="0" normalizeH="0" baseline="0" noProof="0" dirty="0" smtClean="0">
                <a:ln>
                  <a:noFill/>
                </a:ln>
                <a:solidFill>
                  <a:schemeClr val="tx1"/>
                </a:solidFill>
                <a:effectLst/>
                <a:uLnTx/>
                <a:uFillTx/>
                <a:latin typeface="Tahoma" pitchFamily="-112" charset="0"/>
                <a:ea typeface="+mn-ea"/>
                <a:cs typeface="+mn-cs"/>
              </a:rPr>
              <a:t>-</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involves the creation of a product or service that is perceived throughout the industry as unique. Can be associated with design, brand image, technology, features, dealer network, or customer service</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Lowers customers sensitivity to price</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Increases buyer loyalty</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Barrier to entry</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Can generate higher profits</a:t>
            </a:r>
          </a:p>
        </p:txBody>
      </p:sp>
      <p:pic>
        <p:nvPicPr>
          <p:cNvPr id="4" name="Picture 6"/>
          <p:cNvPicPr>
            <a:picLocks noChangeAspect="1" noChangeArrowheads="1"/>
          </p:cNvPicPr>
          <p:nvPr/>
        </p:nvPicPr>
        <p:blipFill>
          <a:blip r:embed="rId3"/>
          <a:srcRect/>
          <a:stretch>
            <a:fillRect/>
          </a:stretch>
        </p:blipFill>
        <p:spPr>
          <a:xfrm>
            <a:off x="0" y="675752"/>
            <a:ext cx="9144000" cy="609600"/>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20</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90600" y="1570037"/>
            <a:ext cx="8153400" cy="46783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000" b="0" i="0" u="sng"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Porter’s competitive strategies</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Cost Focus-</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low-cost competitive strategy that focuses on a particular buyer group or geographic market and attempts to serve only this niche to the exclusion of others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Differentiation Focus-</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concentrates on a particular buyer group, product line segment, or geographic market to serve the needs of a narrow strategic market more effectively than its competitors</a:t>
            </a:r>
          </a:p>
        </p:txBody>
      </p:sp>
      <p:pic>
        <p:nvPicPr>
          <p:cNvPr id="4" name="Picture 6"/>
          <p:cNvPicPr>
            <a:picLocks noChangeAspect="1" noChangeArrowheads="1"/>
          </p:cNvPicPr>
          <p:nvPr/>
        </p:nvPicPr>
        <p:blipFill>
          <a:blip r:embed="rId3"/>
          <a:srcRect/>
          <a:stretch>
            <a:fillRect/>
          </a:stretch>
        </p:blipFill>
        <p:spPr>
          <a:xfrm>
            <a:off x="0" y="675752"/>
            <a:ext cx="9144000" cy="609600"/>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21</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5"/>
          <p:cNvPicPr>
            <a:picLocks noGrp="1" noChangeAspect="1" noChangeArrowheads="1"/>
          </p:cNvPicPr>
          <p:nvPr>
            <p:ph sz="quarter" idx="4294967295"/>
          </p:nvPr>
        </p:nvPicPr>
        <p:blipFill>
          <a:blip r:embed="rId3"/>
          <a:srcRect/>
          <a:stretch>
            <a:fillRect/>
          </a:stretch>
        </p:blipFill>
        <p:spPr>
          <a:xfrm>
            <a:off x="457200" y="1752600"/>
            <a:ext cx="8458200" cy="4571999"/>
          </a:xfrm>
          <a:prstGeom prst="rect">
            <a:avLst/>
          </a:prstGeom>
          <a:noFill/>
        </p:spPr>
      </p:pic>
      <p:pic>
        <p:nvPicPr>
          <p:cNvPr id="4" name="Picture 6"/>
          <p:cNvPicPr>
            <a:picLocks noChangeAspect="1" noChangeArrowheads="1"/>
          </p:cNvPicPr>
          <p:nvPr/>
        </p:nvPicPr>
        <p:blipFill>
          <a:blip r:embed="rId4"/>
          <a:srcRect/>
          <a:stretch>
            <a:fillRect/>
          </a:stretch>
        </p:blipFill>
        <p:spPr>
          <a:xfrm>
            <a:off x="0" y="675752"/>
            <a:ext cx="9144000" cy="609600"/>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22</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904999"/>
            <a:ext cx="8153400" cy="2667001"/>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400" b="0" i="0" u="sng"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smtClean="0">
                <a:ln>
                  <a:noFill/>
                </a:ln>
                <a:effectLst/>
                <a:uLnTx/>
                <a:uFillTx/>
                <a:latin typeface="Tahoma" pitchFamily="-112" charset="0"/>
                <a:ea typeface="+mn-ea"/>
                <a:cs typeface="+mn-cs"/>
              </a:rPr>
              <a:t>Issues in Competitive Strategies</a:t>
            </a:r>
          </a:p>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36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dirty="0" smtClean="0">
                <a:ln>
                  <a:noFill/>
                </a:ln>
                <a:effectLst/>
                <a:uLnTx/>
                <a:uFillTx/>
                <a:latin typeface="Tahoma" pitchFamily="-112" charset="0"/>
                <a:ea typeface="+mn-ea"/>
                <a:cs typeface="+mn-cs"/>
              </a:rPr>
              <a:t>Stuck in the middle-</a:t>
            </a:r>
            <a:r>
              <a:rPr kumimoji="0" lang="en-US" sz="4000" b="0" i="0" u="none" strike="noStrike" kern="1200" cap="none" spc="0" normalizeH="0" baseline="0" noProof="0" dirty="0" smtClean="0">
                <a:ln>
                  <a:noFill/>
                </a:ln>
                <a:effectLst/>
                <a:uLnTx/>
                <a:uFillTx/>
                <a:latin typeface="Tahoma" pitchFamily="-112" charset="0"/>
                <a:ea typeface="+mn-ea"/>
                <a:cs typeface="+mn-cs"/>
              </a:rPr>
              <a:t> </a:t>
            </a:r>
            <a:r>
              <a:rPr kumimoji="0" lang="en-US" sz="3200" b="0" i="0" u="none" strike="noStrike" kern="1200" cap="none" spc="0" normalizeH="0" baseline="0" noProof="0" dirty="0" smtClean="0">
                <a:ln>
                  <a:noFill/>
                </a:ln>
                <a:effectLst/>
                <a:uLnTx/>
                <a:uFillTx/>
                <a:latin typeface="Tahoma" pitchFamily="-112" charset="0"/>
                <a:ea typeface="+mn-ea"/>
                <a:cs typeface="+mn-cs"/>
              </a:rPr>
              <a:t>when a company has no competitive advantage and is doomed to below-average performance</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23</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762000" y="1524000"/>
            <a:ext cx="8153400" cy="26670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sng" strike="noStrike" kern="1200" cap="none" spc="0" normalizeH="0" baseline="0" noProof="0" dirty="0" smtClean="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pic>
        <p:nvPicPr>
          <p:cNvPr id="6" name="Picture 8"/>
          <p:cNvPicPr>
            <a:picLocks noGrp="1" noChangeAspect="1" noChangeArrowheads="1"/>
          </p:cNvPicPr>
          <p:nvPr>
            <p:ph sz="half" idx="1"/>
          </p:nvPr>
        </p:nvPicPr>
        <p:blipFill>
          <a:blip r:embed="rId4"/>
          <a:srcRect/>
          <a:stretch>
            <a:fillRect/>
          </a:stretch>
        </p:blipFill>
        <p:spPr>
          <a:xfrm>
            <a:off x="533400" y="1295400"/>
            <a:ext cx="8153400" cy="4876800"/>
          </a:xfrm>
          <a:noFill/>
        </p:spPr>
      </p:pic>
      <p:sp>
        <p:nvSpPr>
          <p:cNvPr id="7"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24</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762000" y="1524000"/>
            <a:ext cx="8153400" cy="26670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sng"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Tahoma" pitchFamily="-112" charset="0"/>
                <a:ea typeface="+mn-ea"/>
                <a:cs typeface="+mn-cs"/>
              </a:rPr>
              <a:t>Issues in Competitive Strategies</a:t>
            </a:r>
          </a:p>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Tahoma" pitchFamily="-112" charset="0"/>
                <a:ea typeface="+mn-ea"/>
                <a:cs typeface="+mn-cs"/>
              </a:rPr>
              <a:t>Entrepreneurial firms follow focus strategies where they focus their product or service on customer needs in a market segment and differentiate based on quality and service</a:t>
            </a: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25</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447800"/>
            <a:ext cx="8153400" cy="46783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Industry Structure and Competitive Strategy</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Fragmented industry-</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many small- and medium-sized companies compete for relatively small shares of the total market</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Products are typically in early stages of product life cycle</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Focus strategies are used</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26</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838200" y="1066800"/>
            <a:ext cx="8153400" cy="46783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Industry Structure and Competitive Strategy</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Consolidated industry-</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domination by a few large companies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Emphasis on cost and service</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Economies of scale</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Regional and national brands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Slower growth over capacity</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Knowledgeable buyers</a:t>
            </a: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27</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066800"/>
            <a:ext cx="8153400" cy="46783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Hyper-competition and Competitive Advantage Sustainability</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Competitive advantage in a hyper-competitive market is characterized by a continuous series of multiple short- term initiatives that replace current products with new products before competitors can do so.</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Leads to an over emphasis on short-term tactics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28</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990600"/>
            <a:ext cx="8153400" cy="46783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pic>
        <p:nvPicPr>
          <p:cNvPr id="6" name="Picture 6"/>
          <p:cNvPicPr>
            <a:picLocks noGrp="1" noChangeAspect="1" noChangeArrowheads="1"/>
          </p:cNvPicPr>
          <p:nvPr>
            <p:ph sz="half" idx="1"/>
          </p:nvPr>
        </p:nvPicPr>
        <p:blipFill>
          <a:blip r:embed="rId4"/>
          <a:srcRect/>
          <a:stretch>
            <a:fillRect/>
          </a:stretch>
        </p:blipFill>
        <p:spPr>
          <a:xfrm>
            <a:off x="304800" y="1295400"/>
            <a:ext cx="8458200" cy="4876800"/>
          </a:xfrm>
          <a:noFill/>
        </p:spPr>
      </p:pic>
      <p:sp>
        <p:nvSpPr>
          <p:cNvPr id="7"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29</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14"/>
          <p:cNvPicPr>
            <a:picLocks noChangeAspect="1" noChangeArrowheads="1"/>
          </p:cNvPicPr>
          <p:nvPr/>
        </p:nvPicPr>
        <p:blipFill>
          <a:blip r:embed="rId3"/>
          <a:srcRect/>
          <a:stretch>
            <a:fillRect/>
          </a:stretch>
        </p:blipFill>
        <p:spPr>
          <a:xfrm>
            <a:off x="0" y="685800"/>
            <a:ext cx="9144000" cy="609599"/>
          </a:xfrm>
          <a:prstGeom prst="rect">
            <a:avLst/>
          </a:prstGeom>
          <a:noFill/>
        </p:spPr>
      </p:pic>
      <p:pic>
        <p:nvPicPr>
          <p:cNvPr id="6" name="Picture 6"/>
          <p:cNvPicPr>
            <a:picLocks noGrp="1" noChangeAspect="1" noChangeArrowheads="1"/>
          </p:cNvPicPr>
          <p:nvPr>
            <p:ph sz="half" idx="1"/>
          </p:nvPr>
        </p:nvPicPr>
        <p:blipFill>
          <a:blip r:embed="rId4"/>
          <a:srcRect/>
          <a:stretch>
            <a:fillRect/>
          </a:stretch>
        </p:blipFill>
        <p:spPr>
          <a:xfrm>
            <a:off x="1143000" y="1371600"/>
            <a:ext cx="7162800" cy="4800600"/>
          </a:xfrm>
        </p:spPr>
      </p:pic>
      <p:sp>
        <p:nvSpPr>
          <p:cNvPr id="7"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990600"/>
            <a:ext cx="8153400" cy="46783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Competitive Tactics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dirty="0" smtClean="0">
                <a:ln>
                  <a:noFill/>
                </a:ln>
                <a:solidFill>
                  <a:schemeClr val="tx1"/>
                </a:solidFill>
                <a:effectLst/>
                <a:uLnTx/>
                <a:uFillTx/>
                <a:latin typeface="Tahoma" pitchFamily="-112" charset="0"/>
                <a:ea typeface="+mn-ea"/>
                <a:cs typeface="+mn-cs"/>
              </a:rPr>
              <a:t>Tactic-</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 specific operating plan that details how a strategy is going to be implemented in terms of when and where it is to be put into action</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Narrower in scope and shorter in time horizon than strategies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30</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90600" y="1371600"/>
            <a:ext cx="8153400" cy="2667001"/>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sng"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smtClean="0">
                <a:ln>
                  <a:noFill/>
                </a:ln>
                <a:effectLst/>
                <a:uLnTx/>
                <a:uFillTx/>
                <a:latin typeface="Tahoma" pitchFamily="-112" charset="0"/>
                <a:ea typeface="+mn-ea"/>
                <a:cs typeface="+mn-cs"/>
              </a:rPr>
              <a:t>Timing Tactics: When to Compete</a:t>
            </a:r>
          </a:p>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dirty="0" smtClean="0">
                <a:ln>
                  <a:noFill/>
                </a:ln>
                <a:effectLst/>
                <a:uLnTx/>
                <a:uFillTx/>
                <a:latin typeface="Tahoma" pitchFamily="-112" charset="0"/>
                <a:ea typeface="+mn-ea"/>
                <a:cs typeface="+mn-cs"/>
              </a:rPr>
              <a:t>Timing Tactics-</a:t>
            </a:r>
            <a:r>
              <a:rPr kumimoji="0" lang="en-US" sz="3200" b="0" i="0" u="none" strike="noStrike" kern="1200" cap="none" spc="0" normalizeH="0" baseline="0" noProof="0" dirty="0" smtClean="0">
                <a:ln>
                  <a:noFill/>
                </a:ln>
                <a:effectLst/>
                <a:uLnTx/>
                <a:uFillTx/>
                <a:latin typeface="Tahoma" pitchFamily="-112" charset="0"/>
                <a:ea typeface="+mn-ea"/>
                <a:cs typeface="+mn-cs"/>
              </a:rPr>
              <a:t> when a company implements a strategy</a:t>
            </a:r>
          </a:p>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effectLst/>
              <a:uLnTx/>
              <a:uFillTx/>
              <a:latin typeface="Tahoma" pitchFamily="-112" charset="0"/>
              <a:ea typeface="+mn-ea"/>
              <a:cs typeface="+mn-cs"/>
            </a:endParaRPr>
          </a:p>
          <a:p>
            <a:pPr marL="2895600" lvl="5" indent="-609600">
              <a:spcBef>
                <a:spcPct val="20000"/>
              </a:spcBef>
              <a:buFont typeface="Arial" pitchFamily="34" charset="0"/>
              <a:buChar char="•"/>
            </a:pPr>
            <a:r>
              <a:rPr kumimoji="0" lang="en-US" sz="3200" b="0" i="0" u="none" strike="noStrike" kern="1200" cap="none" spc="0" normalizeH="0" baseline="0" noProof="0" dirty="0" smtClean="0">
                <a:ln>
                  <a:noFill/>
                </a:ln>
                <a:effectLst/>
                <a:uLnTx/>
                <a:uFillTx/>
                <a:latin typeface="Tahoma" pitchFamily="-112" charset="0"/>
                <a:ea typeface="+mn-ea"/>
                <a:cs typeface="+mn-cs"/>
              </a:rPr>
              <a:t>First movers</a:t>
            </a:r>
          </a:p>
          <a:p>
            <a:pPr marL="2895600" lvl="5" indent="-609600">
              <a:spcBef>
                <a:spcPct val="20000"/>
              </a:spcBef>
              <a:buFont typeface="Arial" pitchFamily="34" charset="0"/>
              <a:buChar char="•"/>
            </a:pPr>
            <a:r>
              <a:rPr kumimoji="0" lang="en-US" sz="3200" b="0" i="0" u="none" strike="noStrike" kern="1200" cap="none" spc="0" normalizeH="0" baseline="0" noProof="0" dirty="0" smtClean="0">
                <a:ln>
                  <a:noFill/>
                </a:ln>
                <a:effectLst/>
                <a:uLnTx/>
                <a:uFillTx/>
                <a:latin typeface="Tahoma" pitchFamily="-112" charset="0"/>
                <a:ea typeface="+mn-ea"/>
                <a:cs typeface="+mn-cs"/>
              </a:rPr>
              <a:t>Late movers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smtClean="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31</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2"/>
          <p:cNvSpPr txBox="1">
            <a:spLocks noChangeArrowheads="1"/>
          </p:cNvSpPr>
          <p:nvPr/>
        </p:nvSpPr>
        <p:spPr>
          <a:xfrm>
            <a:off x="641350" y="3443260"/>
            <a:ext cx="4038600" cy="2743200"/>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Offensive tactics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Frontal assault</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Flanking maneuver</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Bypass attack</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Encirclement</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Guerrilla warfare</a:t>
            </a:r>
          </a:p>
        </p:txBody>
      </p:sp>
      <p:sp>
        <p:nvSpPr>
          <p:cNvPr id="8" name="Rectangle 6"/>
          <p:cNvSpPr txBox="1">
            <a:spLocks noChangeArrowheads="1"/>
          </p:cNvSpPr>
          <p:nvPr/>
        </p:nvSpPr>
        <p:spPr>
          <a:xfrm>
            <a:off x="4375150" y="3436130"/>
            <a:ext cx="4038600" cy="250747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ahoma" pitchFamily="34" charset="0"/>
                <a:cs typeface="Tahoma" pitchFamily="34" charset="0"/>
              </a:rPr>
              <a:t>Defensive tactics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34" charset="0"/>
                <a:cs typeface="Tahoma" pitchFamily="34" charset="0"/>
              </a:rPr>
              <a:t>Raise structural barriers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34" charset="0"/>
                <a:cs typeface="Tahoma" pitchFamily="34" charset="0"/>
              </a:rPr>
              <a:t>Increase expected retaliation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34" charset="0"/>
                <a:cs typeface="Tahoma" pitchFamily="34" charset="0"/>
              </a:rPr>
              <a:t>Lower the inducement for attack</a:t>
            </a:r>
          </a:p>
        </p:txBody>
      </p:sp>
      <p:sp>
        <p:nvSpPr>
          <p:cNvPr id="9" name="Line 3"/>
          <p:cNvSpPr>
            <a:spLocks noChangeShapeType="1"/>
          </p:cNvSpPr>
          <p:nvPr/>
        </p:nvSpPr>
        <p:spPr bwMode="auto">
          <a:xfrm>
            <a:off x="914400" y="6255529"/>
            <a:ext cx="7772400" cy="45719"/>
          </a:xfrm>
          <a:prstGeom prst="line">
            <a:avLst/>
          </a:prstGeom>
          <a:noFill/>
          <a:ln w="9525">
            <a:solidFill>
              <a:srgbClr val="00CCFF"/>
            </a:solidFill>
            <a:round/>
            <a:headEnd/>
            <a:tailEnd/>
          </a:ln>
        </p:spPr>
        <p:txBody>
          <a:bodyPr/>
          <a:lstStyle/>
          <a:p>
            <a:endParaRPr lang="en-US" sz="1600"/>
          </a:p>
        </p:txBody>
      </p:sp>
      <p:sp>
        <p:nvSpPr>
          <p:cNvPr id="10" name="Rectangle 7"/>
          <p:cNvSpPr>
            <a:spLocks noChangeArrowheads="1"/>
          </p:cNvSpPr>
          <p:nvPr/>
        </p:nvSpPr>
        <p:spPr bwMode="auto">
          <a:xfrm>
            <a:off x="1708150" y="1893020"/>
            <a:ext cx="6096000" cy="437043"/>
          </a:xfrm>
          <a:prstGeom prst="rect">
            <a:avLst/>
          </a:prstGeom>
          <a:noFill/>
          <a:ln w="9525">
            <a:noFill/>
            <a:miter lim="800000"/>
            <a:headEnd/>
            <a:tailEnd/>
          </a:ln>
        </p:spPr>
        <p:txBody>
          <a:bodyPr wrap="square">
            <a:spAutoFit/>
          </a:bodyPr>
          <a:lstStyle/>
          <a:p>
            <a:pPr algn="ctr">
              <a:lnSpc>
                <a:spcPct val="80000"/>
              </a:lnSpc>
              <a:spcBef>
                <a:spcPct val="20000"/>
              </a:spcBef>
            </a:pPr>
            <a:r>
              <a:rPr lang="en-US" sz="2800" dirty="0">
                <a:latin typeface="Tahoma" pitchFamily="-112" charset="0"/>
              </a:rPr>
              <a:t>Market Location: Where to Compete</a:t>
            </a:r>
          </a:p>
        </p:txBody>
      </p:sp>
      <p:sp>
        <p:nvSpPr>
          <p:cNvPr id="11" name="Text Box 8"/>
          <p:cNvSpPr txBox="1">
            <a:spLocks noChangeArrowheads="1"/>
          </p:cNvSpPr>
          <p:nvPr/>
        </p:nvSpPr>
        <p:spPr bwMode="auto">
          <a:xfrm>
            <a:off x="152400" y="2502620"/>
            <a:ext cx="8870950" cy="461665"/>
          </a:xfrm>
          <a:prstGeom prst="rect">
            <a:avLst/>
          </a:prstGeom>
          <a:noFill/>
          <a:ln w="9525">
            <a:noFill/>
            <a:miter lim="800000"/>
            <a:headEnd/>
            <a:tailEnd/>
          </a:ln>
        </p:spPr>
        <p:txBody>
          <a:bodyPr wrap="square">
            <a:spAutoFit/>
          </a:bodyPr>
          <a:lstStyle/>
          <a:p>
            <a:pPr algn="ctr"/>
            <a:r>
              <a:rPr lang="en-US" sz="2400" u="sng" dirty="0">
                <a:latin typeface="Tahoma" pitchFamily="-112" charset="0"/>
              </a:rPr>
              <a:t>Market location tactics-</a:t>
            </a:r>
            <a:r>
              <a:rPr lang="en-US" sz="2400" dirty="0">
                <a:latin typeface="Tahoma" pitchFamily="-112" charset="0"/>
              </a:rPr>
              <a:t> where a company implements a strategy</a:t>
            </a:r>
          </a:p>
        </p:txBody>
      </p:sp>
      <p:pic>
        <p:nvPicPr>
          <p:cNvPr id="12" name="Picture 6"/>
          <p:cNvPicPr>
            <a:picLocks noChangeAspect="1" noChangeArrowheads="1"/>
          </p:cNvPicPr>
          <p:nvPr/>
        </p:nvPicPr>
        <p:blipFill>
          <a:blip r:embed="rId3"/>
          <a:srcRect/>
          <a:stretch>
            <a:fillRect/>
          </a:stretch>
        </p:blipFill>
        <p:spPr>
          <a:xfrm>
            <a:off x="0" y="675752"/>
            <a:ext cx="9144000" cy="609600"/>
          </a:xfrm>
          <a:prstGeom prst="rect">
            <a:avLst/>
          </a:prstGeom>
          <a:noFill/>
        </p:spPr>
      </p:pic>
      <p:sp>
        <p:nvSpPr>
          <p:cNvPr id="13"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14"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32</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838200" y="2057400"/>
            <a:ext cx="8153400" cy="20574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sng"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4000" b="0" i="0" u="sng" strike="noStrike" kern="1200" cap="none" spc="0" normalizeH="0" baseline="0" noProof="0" dirty="0" smtClean="0">
                <a:ln>
                  <a:noFill/>
                </a:ln>
                <a:effectLst/>
                <a:uLnTx/>
                <a:uFillTx/>
                <a:latin typeface="Tahoma" pitchFamily="-112" charset="0"/>
                <a:ea typeface="+mn-ea"/>
                <a:cs typeface="+mn-cs"/>
              </a:rPr>
              <a:t>Cooperative Strategies-</a:t>
            </a:r>
            <a:r>
              <a:rPr kumimoji="0" lang="en-US" sz="4000" b="0" i="0" u="none" strike="noStrike" kern="1200" cap="none" spc="0" normalizeH="0" baseline="0" noProof="0" dirty="0" smtClean="0">
                <a:ln>
                  <a:noFill/>
                </a:ln>
                <a:effectLst/>
                <a:uLnTx/>
                <a:uFillTx/>
                <a:latin typeface="Tahoma" pitchFamily="-112" charset="0"/>
                <a:ea typeface="+mn-ea"/>
                <a:cs typeface="+mn-cs"/>
              </a:rPr>
              <a:t> </a:t>
            </a:r>
            <a:r>
              <a:rPr kumimoji="0" lang="en-US" sz="3600" b="0" i="0" u="none" strike="noStrike" kern="1200" cap="none" spc="0" normalizeH="0" baseline="0" noProof="0" dirty="0" smtClean="0">
                <a:ln>
                  <a:noFill/>
                </a:ln>
                <a:effectLst/>
                <a:uLnTx/>
                <a:uFillTx/>
                <a:latin typeface="Tahoma" pitchFamily="-112" charset="0"/>
                <a:ea typeface="+mn-ea"/>
                <a:cs typeface="+mn-cs"/>
              </a:rPr>
              <a:t>used to gain a competitive advantage within an industry by working with other firms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600" b="0" i="0" u="none" strike="noStrike" kern="1200" cap="none" spc="0" normalizeH="0" baseline="0" noProof="0" dirty="0" smtClean="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33</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447800"/>
            <a:ext cx="8153400" cy="3124201"/>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sng" strike="noStrike" kern="1200" cap="none" spc="0" normalizeH="0" baseline="0" noProof="0" dirty="0" smtClean="0">
              <a:ln>
                <a:noFill/>
              </a:ln>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dirty="0" smtClean="0">
                <a:ln>
                  <a:noFill/>
                </a:ln>
                <a:effectLst/>
                <a:uLnTx/>
                <a:uFillTx/>
                <a:latin typeface="Tahoma" pitchFamily="-112" charset="0"/>
                <a:ea typeface="+mn-ea"/>
                <a:cs typeface="+mn-cs"/>
              </a:rPr>
              <a:t>Collusion</a:t>
            </a:r>
            <a:r>
              <a:rPr kumimoji="0" lang="en-US" sz="3200" b="0" i="0" u="sng" strike="noStrike" kern="1200" cap="none" spc="0" normalizeH="0" baseline="0" noProof="0" dirty="0" smtClean="0">
                <a:ln>
                  <a:noFill/>
                </a:ln>
                <a:effectLst/>
                <a:uLnTx/>
                <a:uFillTx/>
                <a:latin typeface="Tahoma" pitchFamily="-112" charset="0"/>
                <a:ea typeface="+mn-ea"/>
                <a:cs typeface="+mn-cs"/>
              </a:rPr>
              <a:t>-</a:t>
            </a:r>
            <a:r>
              <a:rPr kumimoji="0" lang="en-US" sz="3200" b="0" i="0" u="none" strike="noStrike" kern="1200" cap="none" spc="0" normalizeH="0" baseline="0" noProof="0" dirty="0" smtClean="0">
                <a:ln>
                  <a:noFill/>
                </a:ln>
                <a:effectLst/>
                <a:uLnTx/>
                <a:uFillTx/>
                <a:latin typeface="Tahoma" pitchFamily="-112" charset="0"/>
                <a:ea typeface="+mn-ea"/>
                <a:cs typeface="+mn-cs"/>
              </a:rPr>
              <a:t> the active cooperation of firms within an industry to reduce output and raise prices to avoid economic law of supply and demand</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smtClean="0">
              <a:ln>
                <a:noFill/>
              </a:ln>
              <a:effectLst/>
              <a:uLnTx/>
              <a:uFillTx/>
              <a:latin typeface="Tahoma" pitchFamily="-112" charset="0"/>
              <a:ea typeface="+mn-ea"/>
              <a:cs typeface="+mn-cs"/>
            </a:endParaRPr>
          </a:p>
        </p:txBody>
      </p:sp>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34</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6" name="Rectangle 2"/>
          <p:cNvSpPr txBox="1">
            <a:spLocks noChangeArrowheads="1"/>
          </p:cNvSpPr>
          <p:nvPr/>
        </p:nvSpPr>
        <p:spPr>
          <a:xfrm>
            <a:off x="990600" y="1066800"/>
            <a:ext cx="8153400" cy="46783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400" b="0" i="0" u="sng"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Strategic Alliances-</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 long-term cooperative arrangement between two or more independent firms or business units that engage in business activities for mutual economic gain</a:t>
            </a:r>
          </a:p>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Used to:</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Obtain or learn new capabilities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Obtain access to specific markets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Reduce financial risk</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Reduce political risk</a:t>
            </a:r>
          </a:p>
        </p:txBody>
      </p:sp>
      <p:pic>
        <p:nvPicPr>
          <p:cNvPr id="7" name="Picture 6"/>
          <p:cNvPicPr>
            <a:picLocks noChangeAspect="1" noChangeArrowheads="1"/>
          </p:cNvPicPr>
          <p:nvPr/>
        </p:nvPicPr>
        <p:blipFill>
          <a:blip r:embed="rId3"/>
          <a:srcRect/>
          <a:stretch>
            <a:fillRect/>
          </a:stretch>
        </p:blipFill>
        <p:spPr>
          <a:xfrm>
            <a:off x="0" y="675752"/>
            <a:ext cx="9144000" cy="609600"/>
          </a:xfrm>
          <a:prstGeom prst="rect">
            <a:avLst/>
          </a:prstGeom>
          <a:noFill/>
        </p:spPr>
      </p:pic>
      <p:sp>
        <p:nvSpPr>
          <p:cNvPr id="8"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9"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35</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219200"/>
            <a:ext cx="8153400" cy="46783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Types of Cooperative Agreements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Mutual Service Consortia</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Joint Venture</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Licensing Arrangements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Value-Chain Partnerships</a:t>
            </a:r>
          </a:p>
        </p:txBody>
      </p:sp>
      <p:pic>
        <p:nvPicPr>
          <p:cNvPr id="4" name="Picture 3"/>
          <p:cNvPicPr>
            <a:picLocks noChangeAspect="1" noChangeArrowheads="1"/>
          </p:cNvPicPr>
          <p:nvPr/>
        </p:nvPicPr>
        <p:blipFill>
          <a:blip r:embed="rId3"/>
          <a:srcRect/>
          <a:stretch>
            <a:fillRect/>
          </a:stretch>
        </p:blipFill>
        <p:spPr>
          <a:xfrm>
            <a:off x="0" y="675752"/>
            <a:ext cx="9144000" cy="609600"/>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36</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3"/>
          <p:cNvPicPr>
            <a:picLocks noChangeAspect="1" noChangeArrowheads="1"/>
          </p:cNvPicPr>
          <p:nvPr/>
        </p:nvPicPr>
        <p:blipFill>
          <a:blip r:embed="rId3"/>
          <a:srcRect/>
          <a:stretch>
            <a:fillRect/>
          </a:stretch>
        </p:blipFill>
        <p:spPr>
          <a:xfrm>
            <a:off x="0" y="675752"/>
            <a:ext cx="9144000" cy="609600"/>
          </a:xfrm>
          <a:prstGeom prst="rect">
            <a:avLst/>
          </a:prstGeom>
          <a:noFill/>
        </p:spPr>
      </p:pic>
      <p:pic>
        <p:nvPicPr>
          <p:cNvPr id="6" name="Picture 2" descr="C:\Users\Arief Kusuma AP\Documents\Mata Kuliah Diampu (23 Jun 2013)\Manajemen Stratejik (26 Feb 2014)\Materi Perkuliahan\For Lecturer\Miscelaneous Materials\Image Library\0132153300_il-141370\CH06\fig06_06.jpg"/>
          <p:cNvPicPr>
            <a:picLocks noChangeAspect="1" noChangeArrowheads="1"/>
          </p:cNvPicPr>
          <p:nvPr/>
        </p:nvPicPr>
        <p:blipFill>
          <a:blip r:embed="rId4"/>
          <a:srcRect/>
          <a:stretch>
            <a:fillRect/>
          </a:stretch>
        </p:blipFill>
        <p:spPr bwMode="auto">
          <a:xfrm>
            <a:off x="533400" y="2590800"/>
            <a:ext cx="8229600" cy="2133600"/>
          </a:xfrm>
          <a:prstGeom prst="rect">
            <a:avLst/>
          </a:prstGeom>
          <a:noFill/>
        </p:spPr>
      </p:pic>
      <p:sp>
        <p:nvSpPr>
          <p:cNvPr id="7"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37</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Text Box 3"/>
          <p:cNvSpPr txBox="1">
            <a:spLocks noChangeArrowheads="1"/>
          </p:cNvSpPr>
          <p:nvPr/>
        </p:nvSpPr>
        <p:spPr bwMode="auto">
          <a:xfrm>
            <a:off x="228600" y="1856125"/>
            <a:ext cx="8911286" cy="4154984"/>
          </a:xfrm>
          <a:prstGeom prst="rect">
            <a:avLst/>
          </a:prstGeom>
          <a:noFill/>
          <a:ln w="9525">
            <a:noFill/>
            <a:miter lim="800000"/>
            <a:headEnd/>
            <a:tailEnd/>
          </a:ln>
        </p:spPr>
        <p:txBody>
          <a:bodyPr wrap="none">
            <a:spAutoFit/>
          </a:bodyPr>
          <a:lstStyle/>
          <a:p>
            <a:pPr marL="342900" indent="-342900">
              <a:buFontTx/>
              <a:buAutoNum type="arabicPeriod"/>
            </a:pPr>
            <a:r>
              <a:rPr lang="en-US" sz="2400" dirty="0">
                <a:latin typeface="Tahoma" pitchFamily="-112" charset="0"/>
              </a:rPr>
              <a:t>What industry forces might cause a propitious niche</a:t>
            </a:r>
          </a:p>
          <a:p>
            <a:pPr marL="342900" indent="-342900"/>
            <a:r>
              <a:rPr lang="en-US" sz="2400" dirty="0">
                <a:latin typeface="Tahoma" pitchFamily="-112" charset="0"/>
              </a:rPr>
              <a:t>	to disappear?</a:t>
            </a:r>
          </a:p>
          <a:p>
            <a:pPr marL="342900" indent="-342900">
              <a:buFontTx/>
              <a:buAutoNum type="arabicPeriod" startAt="2"/>
            </a:pPr>
            <a:r>
              <a:rPr lang="en-US" sz="2400" dirty="0">
                <a:latin typeface="Tahoma" pitchFamily="-112" charset="0"/>
              </a:rPr>
              <a:t>Is it possible for a company or business unit to follow</a:t>
            </a:r>
          </a:p>
          <a:p>
            <a:pPr marL="342900" indent="-342900"/>
            <a:r>
              <a:rPr lang="en-US" sz="2400" dirty="0">
                <a:latin typeface="Tahoma" pitchFamily="-112" charset="0"/>
              </a:rPr>
              <a:t>	a cost leadership and a differentiation strategy</a:t>
            </a:r>
          </a:p>
          <a:p>
            <a:pPr marL="342900" indent="-342900"/>
            <a:r>
              <a:rPr lang="en-US" sz="2400" dirty="0">
                <a:latin typeface="Tahoma" pitchFamily="-112" charset="0"/>
              </a:rPr>
              <a:t>	simultaneously? Why or why not?</a:t>
            </a:r>
          </a:p>
          <a:p>
            <a:pPr marL="342900" indent="-342900">
              <a:buFontTx/>
              <a:buAutoNum type="arabicPeriod" startAt="3"/>
            </a:pPr>
            <a:r>
              <a:rPr lang="en-US" sz="2400" dirty="0">
                <a:latin typeface="Tahoma" pitchFamily="-112" charset="0"/>
              </a:rPr>
              <a:t>Is it possible for a company to have a sustainable competitive</a:t>
            </a:r>
          </a:p>
          <a:p>
            <a:pPr marL="342900" indent="-342900"/>
            <a:r>
              <a:rPr lang="en-US" sz="2400" dirty="0">
                <a:latin typeface="Tahoma" pitchFamily="-112" charset="0"/>
              </a:rPr>
              <a:t>	advantage when its industry becomes hyper-competitive?</a:t>
            </a:r>
          </a:p>
          <a:p>
            <a:pPr marL="342900" indent="-342900">
              <a:buFontTx/>
              <a:buAutoNum type="arabicPeriod" startAt="4"/>
            </a:pPr>
            <a:r>
              <a:rPr lang="en-US" sz="2400" dirty="0">
                <a:latin typeface="Tahoma" pitchFamily="-112" charset="0"/>
              </a:rPr>
              <a:t>What are the advantages and disadvantages of being a</a:t>
            </a:r>
          </a:p>
          <a:p>
            <a:pPr marL="342900" indent="-342900"/>
            <a:r>
              <a:rPr lang="en-US" sz="2400" dirty="0">
                <a:latin typeface="Tahoma" pitchFamily="-112" charset="0"/>
              </a:rPr>
              <a:t>	first mover in an industry? Give some examples </a:t>
            </a:r>
          </a:p>
          <a:p>
            <a:pPr marL="342900" indent="-342900"/>
            <a:r>
              <a:rPr lang="en-US" sz="2400" dirty="0">
                <a:latin typeface="Tahoma" pitchFamily="-112" charset="0"/>
              </a:rPr>
              <a:t>	of first movers and late mover firms.</a:t>
            </a:r>
          </a:p>
          <a:p>
            <a:pPr marL="342900" indent="-342900">
              <a:buFontTx/>
              <a:buAutoNum type="arabicPeriod" startAt="5"/>
            </a:pPr>
            <a:r>
              <a:rPr lang="en-US" sz="2400" dirty="0">
                <a:latin typeface="Tahoma" pitchFamily="-112" charset="0"/>
              </a:rPr>
              <a:t>Why are strategic alliances temporary?</a:t>
            </a:r>
          </a:p>
        </p:txBody>
      </p:sp>
      <p:pic>
        <p:nvPicPr>
          <p:cNvPr id="4" name="Picture 5"/>
          <p:cNvPicPr>
            <a:picLocks noGrp="1" noChangeAspect="1" noChangeArrowheads="1"/>
          </p:cNvPicPr>
          <p:nvPr>
            <p:ph/>
          </p:nvPr>
        </p:nvPicPr>
        <p:blipFill>
          <a:blip r:embed="rId3"/>
          <a:srcRect/>
          <a:stretch>
            <a:fillRect/>
          </a:stretch>
        </p:blipFill>
        <p:spPr>
          <a:xfrm>
            <a:off x="0" y="680010"/>
            <a:ext cx="9144000" cy="793750"/>
          </a:xfr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38</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a:spLocks noGrp="1" noChangeArrowheads="1"/>
          </p:cNvSpPr>
          <p:nvPr>
            <p:ph type="title"/>
          </p:nvPr>
        </p:nvSpPr>
        <p:spPr>
          <a:xfrm>
            <a:off x="457200" y="381000"/>
            <a:ext cx="8229600" cy="1143000"/>
          </a:xfrm>
        </p:spPr>
        <p:txBody>
          <a:bodyPr/>
          <a:lstStyle/>
          <a:p>
            <a:pPr eaLnBrk="1" hangingPunct="1"/>
            <a:r>
              <a:rPr lang="en-US" sz="2800" dirty="0" smtClean="0"/>
              <a:t>PowerPoint created by:</a:t>
            </a:r>
          </a:p>
        </p:txBody>
      </p:sp>
      <p:sp>
        <p:nvSpPr>
          <p:cNvPr id="4" name="Rectangle 3"/>
          <p:cNvSpPr txBox="1">
            <a:spLocks noChangeArrowheads="1"/>
          </p:cNvSpPr>
          <p:nvPr/>
        </p:nvSpPr>
        <p:spPr>
          <a:xfrm>
            <a:off x="990600" y="1941512"/>
            <a:ext cx="7467600" cy="4459288"/>
          </a:xfrm>
          <a:prstGeom prst="rect">
            <a:avLst/>
          </a:prstGeom>
        </p:spPr>
        <p:txBody>
          <a:bodyPr/>
          <a:lstStyle/>
          <a:p>
            <a:pPr marL="342900" marR="0" lvl="0" indent="-342900" algn="ctr" defTabSz="914400" rtl="0" eaLnBrk="1" fontAlgn="auto" latinLnBrk="0" hangingPunct="1">
              <a:lnSpc>
                <a:spcPct val="8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Ronald </a:t>
            </a: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Heimler</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b="1" i="0" u="none" strike="noStrike" kern="1200" cap="none" spc="0" normalizeH="0" baseline="0" noProof="0" dirty="0" smtClean="0">
              <a:ln>
                <a:noFill/>
              </a:ln>
              <a:solidFill>
                <a:srgbClr val="663300"/>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Dowling College- MBA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Georgetown University- BS Business Administration</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Adjunct Professor- LIM College, NY</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Adjunct Professor- Long Island University, NY</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Lecturer- California State Polytechnic University, Pomona, CA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President- Walter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Heimler</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Inc.</a:t>
            </a: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39</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14"/>
          <p:cNvPicPr>
            <a:picLocks noChangeAspect="1" noChangeArrowheads="1"/>
          </p:cNvPicPr>
          <p:nvPr/>
        </p:nvPicPr>
        <p:blipFill>
          <a:blip r:embed="rId3"/>
          <a:srcRect/>
          <a:stretch>
            <a:fillRect/>
          </a:stretch>
        </p:blipFill>
        <p:spPr>
          <a:xfrm>
            <a:off x="0" y="685800"/>
            <a:ext cx="9144000" cy="609599"/>
          </a:xfrm>
          <a:prstGeom prst="rect">
            <a:avLst/>
          </a:prstGeom>
          <a:noFill/>
        </p:spPr>
      </p:pic>
      <p:pic>
        <p:nvPicPr>
          <p:cNvPr id="8" name="Picture 9"/>
          <p:cNvPicPr>
            <a:picLocks noChangeAspect="1" noChangeArrowheads="1"/>
          </p:cNvPicPr>
          <p:nvPr/>
        </p:nvPicPr>
        <p:blipFill>
          <a:blip r:embed="rId4"/>
          <a:srcRect/>
          <a:stretch>
            <a:fillRect/>
          </a:stretch>
        </p:blipFill>
        <p:spPr bwMode="auto">
          <a:xfrm>
            <a:off x="914400" y="1295401"/>
            <a:ext cx="7391400" cy="5029200"/>
          </a:xfrm>
          <a:prstGeom prst="rect">
            <a:avLst/>
          </a:prstGeom>
          <a:noFill/>
          <a:ln w="9525">
            <a:noFill/>
            <a:miter lim="800000"/>
            <a:headEnd/>
            <a:tailEnd/>
          </a:ln>
        </p:spPr>
      </p:pic>
      <p:sp>
        <p:nvSpPr>
          <p:cNvPr id="9"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10"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4</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txBox="1">
            <a:spLocks noChangeArrowheads="1"/>
          </p:cNvSpPr>
          <p:nvPr/>
        </p:nvSpPr>
        <p:spPr>
          <a:xfrm>
            <a:off x="990600" y="1941512"/>
            <a:ext cx="7467600" cy="4459288"/>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descr="cid:3287383400_2177562"/>
          <p:cNvPicPr>
            <a:picLocks noGrp="1" noChangeAspect="1" noChangeArrowheads="1"/>
          </p:cNvPicPr>
          <p:nvPr>
            <p:ph type="ctrTitle"/>
          </p:nvPr>
        </p:nvPicPr>
        <p:blipFill>
          <a:blip r:embed="rId3" r:link="rId4"/>
          <a:srcRect/>
          <a:stretch>
            <a:fillRect/>
          </a:stretch>
        </p:blipFill>
        <p:spPr>
          <a:xfrm>
            <a:off x="838200" y="838200"/>
            <a:ext cx="7685088" cy="2401888"/>
          </a:xfrm>
          <a:solidFill>
            <a:schemeClr val="hlink"/>
          </a:solidFill>
          <a:ln>
            <a:solidFill>
              <a:schemeClr val="bg1"/>
            </a:solidFill>
          </a:ln>
        </p:spPr>
      </p:pic>
      <p:sp>
        <p:nvSpPr>
          <p:cNvPr id="7" name="Rectangle 3"/>
          <p:cNvSpPr txBox="1">
            <a:spLocks noChangeArrowheads="1"/>
          </p:cNvSpPr>
          <p:nvPr/>
        </p:nvSpPr>
        <p:spPr>
          <a:xfrm>
            <a:off x="838200" y="3581400"/>
            <a:ext cx="7924800" cy="2819400"/>
          </a:xfrm>
          <a:prstGeom prst="rect">
            <a:avLst/>
          </a:prstGeom>
          <a:noFill/>
        </p:spPr>
        <p:txBody>
          <a:bodyPr vert="horz" lIns="91440" tIns="45720" rIns="91440" bIns="45720" rtlCol="0">
            <a:normAutofit/>
          </a:bodyPr>
          <a:lstStyle/>
          <a:p>
            <a:pPr marL="342900" marR="0" lvl="0" indent="-342900" algn="ctr" defTabSz="914400" rtl="0" eaLnBrk="1" fontAlgn="auto" latinLnBrk="0" hangingPunct="1">
              <a:lnSpc>
                <a:spcPct val="80000"/>
              </a:lnSpc>
              <a:spcBef>
                <a:spcPct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marL="342900" marR="0" lvl="0" indent="-342900" algn="ctr" defTabSz="914400" rtl="0" eaLnBrk="1" fontAlgn="auto" latinLnBrk="0" hangingPunct="1">
              <a:lnSpc>
                <a:spcPct val="80000"/>
              </a:lnSpc>
              <a:spcBef>
                <a:spcPct val="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8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Copyright ©2012 Pearson Education, Inc. publishing as Prentice Hall</a:t>
            </a:r>
          </a:p>
        </p:txBody>
      </p:sp>
      <p:pic>
        <p:nvPicPr>
          <p:cNvPr id="8" name="Picture 2" descr="cid:3287383400_2177562"/>
          <p:cNvPicPr>
            <a:picLocks noChangeAspect="1" noChangeArrowheads="1"/>
          </p:cNvPicPr>
          <p:nvPr/>
        </p:nvPicPr>
        <p:blipFill>
          <a:blip r:embed="rId3" r:link="rId4"/>
          <a:srcRect/>
          <a:stretch>
            <a:fillRect/>
          </a:stretch>
        </p:blipFill>
        <p:spPr>
          <a:xfrm>
            <a:off x="838200" y="838200"/>
            <a:ext cx="7685088" cy="2401888"/>
          </a:xfrm>
          <a:prstGeom prst="rect">
            <a:avLst/>
          </a:prstGeom>
          <a:solidFill>
            <a:schemeClr val="hlink"/>
          </a:solidFill>
          <a:ln>
            <a:solidFill>
              <a:schemeClr val="bg1"/>
            </a:solidFill>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14"/>
          <p:cNvPicPr>
            <a:picLocks noChangeAspect="1" noChangeArrowheads="1"/>
          </p:cNvPicPr>
          <p:nvPr/>
        </p:nvPicPr>
        <p:blipFill>
          <a:blip r:embed="rId3"/>
          <a:srcRect/>
          <a:stretch>
            <a:fillRect/>
          </a:stretch>
        </p:blipFill>
        <p:spPr>
          <a:xfrm>
            <a:off x="0" y="685800"/>
            <a:ext cx="9144000" cy="609599"/>
          </a:xfrm>
          <a:prstGeom prst="rect">
            <a:avLst/>
          </a:prstGeom>
          <a:noFill/>
        </p:spPr>
      </p:pic>
      <p:pic>
        <p:nvPicPr>
          <p:cNvPr id="6" name="Picture 5"/>
          <p:cNvPicPr>
            <a:picLocks noGrp="1" noChangeAspect="1" noChangeArrowheads="1"/>
          </p:cNvPicPr>
          <p:nvPr>
            <p:ph/>
          </p:nvPr>
        </p:nvPicPr>
        <p:blipFill>
          <a:blip r:embed="rId4"/>
          <a:srcRect/>
          <a:stretch>
            <a:fillRect/>
          </a:stretch>
        </p:blipFill>
        <p:spPr>
          <a:xfrm>
            <a:off x="762000" y="1371600"/>
            <a:ext cx="7315200" cy="4541838"/>
          </a:xfrm>
        </p:spPr>
      </p:pic>
      <p:sp>
        <p:nvSpPr>
          <p:cNvPr id="7"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8"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5</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304800" y="2057400"/>
            <a:ext cx="8839200" cy="23622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effectLst/>
                <a:uLnTx/>
                <a:uFillTx/>
                <a:latin typeface="Tahoma" pitchFamily="-112" charset="0"/>
                <a:ea typeface="+mn-ea"/>
                <a:cs typeface="+mn-cs"/>
              </a:rPr>
              <a:t>SWOT-</a:t>
            </a:r>
            <a:r>
              <a:rPr kumimoji="0" lang="en-US" sz="3200" b="0" i="0" u="none" strike="noStrike" kern="1200" cap="none" spc="0" normalizeH="0" baseline="0" noProof="0" dirty="0" smtClean="0">
                <a:ln>
                  <a:noFill/>
                </a:ln>
                <a:effectLst/>
                <a:uLnTx/>
                <a:uFillTx/>
                <a:latin typeface="Tahoma" pitchFamily="-112" charset="0"/>
                <a:ea typeface="+mn-ea"/>
                <a:cs typeface="+mn-cs"/>
              </a:rPr>
              <a:t> </a:t>
            </a:r>
            <a:r>
              <a:rPr kumimoji="0" lang="en-US" sz="2800" b="1" i="0" u="none" strike="noStrike" kern="1200" cap="none" spc="0" normalizeH="0" baseline="0" noProof="0" dirty="0" smtClean="0">
                <a:ln>
                  <a:noFill/>
                </a:ln>
                <a:effectLst/>
                <a:uLnTx/>
                <a:uFillTx/>
                <a:latin typeface="Tahoma" pitchFamily="-112" charset="0"/>
                <a:ea typeface="+mn-ea"/>
                <a:cs typeface="+mn-cs"/>
              </a:rPr>
              <a:t>S</a:t>
            </a:r>
            <a:r>
              <a:rPr kumimoji="0" lang="en-US" sz="2800" b="0" i="0" u="none" strike="noStrike" kern="1200" cap="none" spc="0" normalizeH="0" baseline="0" noProof="0" dirty="0" smtClean="0">
                <a:ln>
                  <a:noFill/>
                </a:ln>
                <a:effectLst/>
                <a:uLnTx/>
                <a:uFillTx/>
                <a:latin typeface="Tahoma" pitchFamily="-112" charset="0"/>
                <a:ea typeface="+mn-ea"/>
                <a:cs typeface="+mn-cs"/>
              </a:rPr>
              <a:t>trengths-</a:t>
            </a:r>
            <a:r>
              <a:rPr kumimoji="0" lang="en-US" sz="2800" b="1" i="0" u="none" strike="noStrike" kern="1200" cap="none" spc="0" normalizeH="0" baseline="0" noProof="0" dirty="0" smtClean="0">
                <a:ln>
                  <a:noFill/>
                </a:ln>
                <a:effectLst/>
                <a:uLnTx/>
                <a:uFillTx/>
                <a:latin typeface="Tahoma" pitchFamily="-112" charset="0"/>
                <a:ea typeface="+mn-ea"/>
                <a:cs typeface="+mn-cs"/>
              </a:rPr>
              <a:t>W</a:t>
            </a:r>
            <a:r>
              <a:rPr kumimoji="0" lang="en-US" sz="2800" b="0" i="0" u="none" strike="noStrike" kern="1200" cap="none" spc="0" normalizeH="0" baseline="0" noProof="0" dirty="0" smtClean="0">
                <a:ln>
                  <a:noFill/>
                </a:ln>
                <a:effectLst/>
                <a:uLnTx/>
                <a:uFillTx/>
                <a:latin typeface="Tahoma" pitchFamily="-112" charset="0"/>
                <a:ea typeface="+mn-ea"/>
                <a:cs typeface="+mn-cs"/>
              </a:rPr>
              <a:t>eaknesses-</a:t>
            </a:r>
            <a:r>
              <a:rPr kumimoji="0" lang="en-US" sz="2800" b="1" i="0" u="none" strike="noStrike" kern="1200" cap="none" spc="0" normalizeH="0" baseline="0" noProof="0" dirty="0" smtClean="0">
                <a:ln>
                  <a:noFill/>
                </a:ln>
                <a:effectLst/>
                <a:uLnTx/>
                <a:uFillTx/>
                <a:latin typeface="Tahoma" pitchFamily="-112" charset="0"/>
                <a:ea typeface="+mn-ea"/>
                <a:cs typeface="+mn-cs"/>
              </a:rPr>
              <a:t>O</a:t>
            </a:r>
            <a:r>
              <a:rPr kumimoji="0" lang="en-US" sz="2800" b="0" i="0" u="none" strike="noStrike" kern="1200" cap="none" spc="0" normalizeH="0" baseline="0" noProof="0" dirty="0" smtClean="0">
                <a:ln>
                  <a:noFill/>
                </a:ln>
                <a:effectLst/>
                <a:uLnTx/>
                <a:uFillTx/>
                <a:latin typeface="Tahoma" pitchFamily="-112" charset="0"/>
                <a:ea typeface="+mn-ea"/>
                <a:cs typeface="+mn-cs"/>
              </a:rPr>
              <a:t>pportunities-</a:t>
            </a:r>
            <a:r>
              <a:rPr kumimoji="0" lang="en-US" sz="2800" b="1" i="0" u="none" strike="noStrike" kern="1200" cap="none" spc="0" normalizeH="0" baseline="0" noProof="0" dirty="0" smtClean="0">
                <a:ln>
                  <a:noFill/>
                </a:ln>
                <a:effectLst/>
                <a:uLnTx/>
                <a:uFillTx/>
                <a:latin typeface="Tahoma" pitchFamily="-112" charset="0"/>
                <a:ea typeface="+mn-ea"/>
                <a:cs typeface="+mn-cs"/>
              </a:rPr>
              <a:t>T</a:t>
            </a:r>
            <a:r>
              <a:rPr kumimoji="0" lang="en-US" sz="2800" b="0" i="0" u="none" strike="noStrike" kern="1200" cap="none" spc="0" normalizeH="0" baseline="0" noProof="0" dirty="0" smtClean="0">
                <a:ln>
                  <a:noFill/>
                </a:ln>
                <a:effectLst/>
                <a:uLnTx/>
                <a:uFillTx/>
                <a:latin typeface="Tahoma" pitchFamily="-112" charset="0"/>
                <a:ea typeface="+mn-ea"/>
                <a:cs typeface="+mn-cs"/>
              </a:rPr>
              <a:t>hreats</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effectLst/>
                <a:uLnTx/>
                <a:uFillTx/>
                <a:latin typeface="Tahoma" pitchFamily="-112" charset="0"/>
                <a:ea typeface="+mn-ea"/>
                <a:cs typeface="+mn-cs"/>
              </a:rPr>
              <a:t>Strategy= opportunity/capacity</a:t>
            </a: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effectLst/>
                <a:uLnTx/>
                <a:uFillTx/>
                <a:latin typeface="Tahoma" pitchFamily="-112" charset="0"/>
                <a:ea typeface="+mn-ea"/>
                <a:cs typeface="+mn-cs"/>
              </a:rPr>
              <a:t>Opportunity has no real value unless a company has the capacity to take advantage of that opportunity</a:t>
            </a:r>
          </a:p>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effectLst/>
              <a:uLnTx/>
              <a:uFillTx/>
              <a:latin typeface="Tahoma" pitchFamily="-112" charset="0"/>
              <a:ea typeface="+mn-ea"/>
              <a:cs typeface="+mn-cs"/>
            </a:endParaRPr>
          </a:p>
        </p:txBody>
      </p:sp>
      <p:pic>
        <p:nvPicPr>
          <p:cNvPr id="4" name="Picture 14"/>
          <p:cNvPicPr>
            <a:picLocks noChangeAspect="1" noChangeArrowheads="1"/>
          </p:cNvPicPr>
          <p:nvPr/>
        </p:nvPicPr>
        <p:blipFill>
          <a:blip r:embed="rId3"/>
          <a:srcRect/>
          <a:stretch>
            <a:fillRect/>
          </a:stretch>
        </p:blipFill>
        <p:spPr>
          <a:xfrm>
            <a:off x="0" y="685800"/>
            <a:ext cx="9144000" cy="609599"/>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6</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90600" y="1646237"/>
            <a:ext cx="77724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Tahoma" pitchFamily="-112" charset="0"/>
                <a:ea typeface="+mn-ea"/>
                <a:cs typeface="+mn-cs"/>
              </a:rPr>
              <a:t>Criticisms of SWOT analysis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26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Tahoma" pitchFamily="-112" charset="0"/>
                <a:ea typeface="+mn-ea"/>
                <a:cs typeface="+mn-cs"/>
              </a:rPr>
              <a:t>Generates lengthy lists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Tahoma" pitchFamily="-112" charset="0"/>
                <a:ea typeface="+mn-ea"/>
                <a:cs typeface="+mn-cs"/>
              </a:rPr>
              <a:t>Uses no weights to reflect priorities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Tahoma" pitchFamily="-112" charset="0"/>
                <a:ea typeface="+mn-ea"/>
                <a:cs typeface="+mn-cs"/>
              </a:rPr>
              <a:t>Uses ambiguous words and phrases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Tahoma" pitchFamily="-112" charset="0"/>
                <a:ea typeface="+mn-ea"/>
                <a:cs typeface="+mn-cs"/>
              </a:rPr>
              <a:t>Same factor can be in 2 categories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Tahoma" pitchFamily="-112" charset="0"/>
                <a:ea typeface="+mn-ea"/>
                <a:cs typeface="+mn-cs"/>
              </a:rPr>
              <a:t>No obligation to verify opinion with data or analysis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Tahoma" pitchFamily="-112" charset="0"/>
                <a:ea typeface="+mn-ea"/>
                <a:cs typeface="+mn-cs"/>
              </a:rPr>
              <a:t>Requires only a single level of analysis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Tahoma" pitchFamily="-112" charset="0"/>
                <a:ea typeface="+mn-ea"/>
                <a:cs typeface="+mn-cs"/>
              </a:rPr>
              <a:t>No logical link to strategy implementation</a:t>
            </a:r>
          </a:p>
        </p:txBody>
      </p:sp>
      <p:pic>
        <p:nvPicPr>
          <p:cNvPr id="4" name="Picture 14"/>
          <p:cNvPicPr>
            <a:picLocks noChangeAspect="1" noChangeArrowheads="1"/>
          </p:cNvPicPr>
          <p:nvPr/>
        </p:nvPicPr>
        <p:blipFill>
          <a:blip r:embed="rId3"/>
          <a:srcRect/>
          <a:stretch>
            <a:fillRect/>
          </a:stretch>
        </p:blipFill>
        <p:spPr>
          <a:xfrm>
            <a:off x="0" y="685801"/>
            <a:ext cx="9144000" cy="609599"/>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7</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1066800" y="1524000"/>
            <a:ext cx="7772400" cy="22860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Tahoma" pitchFamily="-112" charset="0"/>
                <a:ea typeface="+mn-ea"/>
                <a:cs typeface="+mn-cs"/>
              </a:rPr>
              <a:t>Generating a Strategic Factors Analysis </a:t>
            </a: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Tahoma" pitchFamily="-112" charset="0"/>
                <a:ea typeface="+mn-ea"/>
                <a:cs typeface="+mn-cs"/>
              </a:rPr>
              <a:t>Summary (SFAS) Matrix</a:t>
            </a:r>
          </a:p>
          <a:p>
            <a:pPr marL="609600" marR="0" lvl="0" indent="-609600"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effectLst/>
              <a:uLnTx/>
              <a:uFillTx/>
              <a:latin typeface="Tahoma" pitchFamily="-112" charset="0"/>
              <a:ea typeface="+mn-ea"/>
              <a:cs typeface="+mn-cs"/>
            </a:endParaRP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effectLst/>
                <a:uLnTx/>
                <a:uFillTx/>
                <a:latin typeface="Tahoma" pitchFamily="-112" charset="0"/>
                <a:ea typeface="+mn-ea"/>
                <a:cs typeface="+mn-cs"/>
              </a:rPr>
              <a:t>SFAS</a:t>
            </a:r>
            <a:r>
              <a:rPr kumimoji="0" lang="en-US" sz="2800" b="0" i="0" u="none" strike="noStrike" kern="1200" cap="none" spc="0" normalizeH="0" baseline="0" noProof="0" dirty="0" smtClean="0">
                <a:ln>
                  <a:noFill/>
                </a:ln>
                <a:effectLst/>
                <a:uLnTx/>
                <a:uFillTx/>
                <a:latin typeface="Tahoma" pitchFamily="-112" charset="0"/>
                <a:ea typeface="+mn-ea"/>
                <a:cs typeface="+mn-cs"/>
              </a:rPr>
              <a:t> summarizes an organization’s strategic factors </a:t>
            </a:r>
          </a:p>
          <a:p>
            <a:pPr marL="609600" marR="0" lvl="0" indent="-609600"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effectLst/>
                <a:uLnTx/>
                <a:uFillTx/>
                <a:latin typeface="Tahoma" pitchFamily="-112" charset="0"/>
                <a:ea typeface="+mn-ea"/>
                <a:cs typeface="+mn-cs"/>
              </a:rPr>
              <a:t>by combining the external factors from the EFAS Table with the internal factors from the IFAS Table</a:t>
            </a:r>
          </a:p>
        </p:txBody>
      </p:sp>
      <p:pic>
        <p:nvPicPr>
          <p:cNvPr id="4" name="Picture 14"/>
          <p:cNvPicPr>
            <a:picLocks noChangeAspect="1" noChangeArrowheads="1"/>
          </p:cNvPicPr>
          <p:nvPr/>
        </p:nvPicPr>
        <p:blipFill>
          <a:blip r:embed="rId3"/>
          <a:srcRect/>
          <a:stretch>
            <a:fillRect/>
          </a:stretch>
        </p:blipFill>
        <p:spPr>
          <a:xfrm>
            <a:off x="0" y="685800"/>
            <a:ext cx="9144000" cy="609599"/>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8</a:t>
            </a:fld>
            <a:endParaRPr lang="en-US" sz="1800" dirty="0" smtClean="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8" name="Picture 12"/>
          <p:cNvPicPr>
            <a:picLocks noChangeAspect="1" noChangeArrowheads="1"/>
          </p:cNvPicPr>
          <p:nvPr/>
        </p:nvPicPr>
        <p:blipFill>
          <a:blip r:embed="rId3"/>
          <a:srcRect/>
          <a:stretch>
            <a:fillRect/>
          </a:stretch>
        </p:blipFill>
        <p:spPr>
          <a:xfrm>
            <a:off x="228600" y="3735387"/>
            <a:ext cx="4038600" cy="2436813"/>
          </a:xfrm>
          <a:prstGeom prst="rect">
            <a:avLst/>
          </a:prstGeom>
          <a:noFill/>
        </p:spPr>
      </p:pic>
      <p:pic>
        <p:nvPicPr>
          <p:cNvPr id="9" name="Picture 9"/>
          <p:cNvPicPr>
            <a:picLocks noChangeAspect="1" noChangeArrowheads="1"/>
          </p:cNvPicPr>
          <p:nvPr/>
        </p:nvPicPr>
        <p:blipFill>
          <a:blip r:embed="rId4"/>
          <a:srcRect/>
          <a:stretch>
            <a:fillRect/>
          </a:stretch>
        </p:blipFill>
        <p:spPr>
          <a:xfrm>
            <a:off x="228600" y="1479550"/>
            <a:ext cx="4038600" cy="2439987"/>
          </a:xfrm>
          <a:prstGeom prst="rect">
            <a:avLst/>
          </a:prstGeom>
          <a:noFill/>
        </p:spPr>
      </p:pic>
      <p:pic>
        <p:nvPicPr>
          <p:cNvPr id="10" name="Picture 17"/>
          <p:cNvPicPr>
            <a:picLocks noChangeAspect="1" noChangeArrowheads="1"/>
          </p:cNvPicPr>
          <p:nvPr/>
        </p:nvPicPr>
        <p:blipFill>
          <a:blip r:embed="rId5"/>
          <a:srcRect/>
          <a:stretch>
            <a:fillRect/>
          </a:stretch>
        </p:blipFill>
        <p:spPr>
          <a:xfrm>
            <a:off x="4343400" y="1373187"/>
            <a:ext cx="4572000" cy="3552825"/>
          </a:xfrm>
          <a:prstGeom prst="rect">
            <a:avLst/>
          </a:prstGeom>
          <a:noFill/>
        </p:spPr>
      </p:pic>
      <p:sp>
        <p:nvSpPr>
          <p:cNvPr id="6" name="Date Placeholder 4"/>
          <p:cNvSpPr>
            <a:spLocks noGrp="1"/>
          </p:cNvSpPr>
          <p:nvPr>
            <p:ph type="dt" sz="quarter" idx="10"/>
          </p:nvPr>
        </p:nvSpPr>
        <p:spPr>
          <a:xfrm>
            <a:off x="0" y="6172200"/>
            <a:ext cx="2743200" cy="381001"/>
          </a:xfrm>
          <a:noFill/>
        </p:spPr>
        <p:txBody>
          <a:bodyPr/>
          <a:lstStyle/>
          <a:p>
            <a:endParaRPr lang="en-US" dirty="0" smtClean="0"/>
          </a:p>
          <a:p>
            <a:r>
              <a:rPr lang="en-US" sz="1800" dirty="0" smtClean="0">
                <a:solidFill>
                  <a:schemeClr val="tx1"/>
                </a:solidFill>
              </a:rPr>
              <a:t>Prentice Hall, Inc. </a:t>
            </a:r>
            <a:r>
              <a:rPr lang="en-US" sz="1800" dirty="0" smtClean="0">
                <a:solidFill>
                  <a:schemeClr val="tx1"/>
                </a:solidFill>
                <a:cs typeface="Arial" charset="0"/>
              </a:rPr>
              <a:t>©</a:t>
            </a:r>
            <a:r>
              <a:rPr lang="en-US" sz="1800" dirty="0" smtClean="0">
                <a:solidFill>
                  <a:schemeClr val="tx1"/>
                </a:solidFill>
              </a:rPr>
              <a:t>2012</a:t>
            </a:r>
          </a:p>
        </p:txBody>
      </p:sp>
      <p:sp>
        <p:nvSpPr>
          <p:cNvPr id="7" name="Slide Number Placeholder 6"/>
          <p:cNvSpPr>
            <a:spLocks noGrp="1"/>
          </p:cNvSpPr>
          <p:nvPr>
            <p:ph type="sldNum" sz="quarter" idx="12"/>
          </p:nvPr>
        </p:nvSpPr>
        <p:spPr>
          <a:xfrm>
            <a:off x="8305800" y="6172200"/>
            <a:ext cx="838200" cy="396875"/>
          </a:xfrm>
          <a:noFill/>
        </p:spPr>
        <p:txBody>
          <a:bodyPr/>
          <a:lstStyle/>
          <a:p>
            <a:endParaRPr lang="en-US" dirty="0" smtClean="0"/>
          </a:p>
          <a:p>
            <a:r>
              <a:rPr lang="en-US" sz="1800" dirty="0" smtClean="0"/>
              <a:t>1-</a:t>
            </a:r>
            <a:fld id="{020CA0DF-F451-4834-99DB-A5BF1EA332E5}" type="slidenum">
              <a:rPr lang="en-US" sz="1800" smtClean="0"/>
              <a:pPr/>
              <a:t>9</a:t>
            </a:fld>
            <a:endParaRPr lang="en-US" sz="1800" dirty="0" smtClean="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878</TotalTime>
  <Words>1359</Words>
  <Application>Microsoft Office PowerPoint</Application>
  <PresentationFormat>On-screen Show (4:3)</PresentationFormat>
  <Paragraphs>330</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PowerPoint created by:</vt:lpstr>
      <vt:lpstr>Slide 40</vt:lpstr>
    </vt:vector>
  </TitlesOfParts>
  <Company>signDesign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Rita</cp:lastModifiedBy>
  <cp:revision>140</cp:revision>
  <dcterms:created xsi:type="dcterms:W3CDTF">2010-08-24T06:47:44Z</dcterms:created>
  <dcterms:modified xsi:type="dcterms:W3CDTF">2017-03-29T06:33:26Z</dcterms:modified>
</cp:coreProperties>
</file>