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77" r:id="rId3"/>
    <p:sldId id="426" r:id="rId4"/>
    <p:sldId id="427" r:id="rId5"/>
    <p:sldId id="428" r:id="rId6"/>
    <p:sldId id="435" r:id="rId7"/>
    <p:sldId id="379" r:id="rId8"/>
    <p:sldId id="381" r:id="rId9"/>
    <p:sldId id="383" r:id="rId10"/>
    <p:sldId id="385" r:id="rId11"/>
    <p:sldId id="429" r:id="rId12"/>
    <p:sldId id="436" r:id="rId13"/>
    <p:sldId id="387" r:id="rId14"/>
    <p:sldId id="389" r:id="rId15"/>
    <p:sldId id="391" r:id="rId16"/>
    <p:sldId id="393" r:id="rId17"/>
    <p:sldId id="431" r:id="rId18"/>
    <p:sldId id="432" r:id="rId19"/>
    <p:sldId id="395" r:id="rId20"/>
    <p:sldId id="437" r:id="rId21"/>
    <p:sldId id="438" r:id="rId22"/>
    <p:sldId id="397" r:id="rId23"/>
    <p:sldId id="399" r:id="rId24"/>
    <p:sldId id="433" r:id="rId25"/>
    <p:sldId id="401" r:id="rId26"/>
    <p:sldId id="403" r:id="rId27"/>
    <p:sldId id="434" r:id="rId28"/>
    <p:sldId id="405" r:id="rId29"/>
    <p:sldId id="407" r:id="rId30"/>
    <p:sldId id="409" r:id="rId31"/>
    <p:sldId id="411" r:id="rId32"/>
    <p:sldId id="413" r:id="rId33"/>
    <p:sldId id="421" r:id="rId34"/>
    <p:sldId id="420" r:id="rId35"/>
    <p:sldId id="419" r:id="rId36"/>
    <p:sldId id="418" r:id="rId37"/>
    <p:sldId id="415" r:id="rId38"/>
    <p:sldId id="422" r:id="rId39"/>
    <p:sldId id="423" r:id="rId40"/>
    <p:sldId id="424" r:id="rId41"/>
    <p:sldId id="425" r:id="rId42"/>
    <p:sldId id="373" r:id="rId43"/>
    <p:sldId id="43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14"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28/03/2017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print"/>
          <a:stretch>
            <a:fillRect/>
          </a:stretch>
        </p:blipFill>
        <p:spPr>
          <a:xfrm>
            <a:off x="0" y="0"/>
            <a:ext cx="9144000" cy="6858000"/>
          </a:xfrm>
          <a:prstGeom prst="rect">
            <a:avLst/>
          </a:prstGeom>
        </p:spPr>
      </p:pic>
      <p:sp>
        <p:nvSpPr>
          <p:cNvPr id="8" name="Text Box 3"/>
          <p:cNvSpPr txBox="1">
            <a:spLocks noChangeArrowheads="1"/>
          </p:cNvSpPr>
          <p:nvPr/>
        </p:nvSpPr>
        <p:spPr bwMode="auto">
          <a:xfrm>
            <a:off x="2286000" y="5791200"/>
            <a:ext cx="6858000" cy="615553"/>
          </a:xfrm>
          <a:prstGeom prst="rect">
            <a:avLst/>
          </a:prstGeom>
          <a:noFill/>
          <a:ln w="9525">
            <a:noFill/>
            <a:miter lim="800000"/>
            <a:headEnd/>
            <a:tailEnd/>
          </a:ln>
        </p:spPr>
        <p:txBody>
          <a:bodyPr>
            <a:spAutoFit/>
          </a:bodyPr>
          <a:lstStyle/>
          <a:p>
            <a:pPr algn="r">
              <a:spcBef>
                <a:spcPct val="50000"/>
              </a:spcBef>
            </a:pPr>
            <a:r>
              <a:rPr lang="en-US"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9" name="Text Box 4"/>
          <p:cNvSpPr txBox="1">
            <a:spLocks noChangeArrowheads="1"/>
          </p:cNvSpPr>
          <p:nvPr/>
        </p:nvSpPr>
        <p:spPr bwMode="auto">
          <a:xfrm>
            <a:off x="4114800" y="63690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pic>
        <p:nvPicPr>
          <p:cNvPr id="10" name="Picture 10"/>
          <p:cNvPicPr>
            <a:picLocks noChangeAspect="1" noChangeArrowheads="1"/>
          </p:cNvPicPr>
          <p:nvPr/>
        </p:nvPicPr>
        <p:blipFill>
          <a:blip r:embed="rId3"/>
          <a:srcRect/>
          <a:stretch>
            <a:fillRect/>
          </a:stretch>
        </p:blipFill>
        <p:spPr bwMode="auto">
          <a:xfrm>
            <a:off x="2590800" y="3392992"/>
            <a:ext cx="6527240" cy="1447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524000"/>
            <a:ext cx="7772400" cy="49530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Concentration strategies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Vertical growth-</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taking over the function previously provided by a supplier or by a distributor</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Vertical integration- the degree to which a firm operates vertically in multiple locations on an industry’s value chain from extracting raw materials to manufacturing to retailing</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Backward integration- assuming a function previously provided by a supplier</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Forward integration- assuming a function previously provided by a distributor</a:t>
            </a:r>
            <a:endParaRPr kumimoji="0" lang="en-US" sz="20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533400" y="1676400"/>
            <a:ext cx="8458200" cy="24384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3600" b="0" i="0" u="none" strike="noStrike" kern="1200" cap="none" spc="0" normalizeH="0" baseline="0" noProof="0" dirty="0" smtClean="0">
                <a:ln>
                  <a:noFill/>
                </a:ln>
                <a:effectLst/>
                <a:uLnTx/>
                <a:uFillTx/>
                <a:latin typeface="Tahoma" pitchFamily="-112" charset="0"/>
                <a:ea typeface="+mn-ea"/>
                <a:cs typeface="+mn-cs"/>
              </a:rPr>
              <a:t>Concentration strategies</a:t>
            </a:r>
            <a:r>
              <a:rPr kumimoji="0" lang="en-US" sz="3200" b="0" i="0" u="none" strike="noStrike" kern="1200" cap="none" spc="0" normalizeH="0" baseline="0" noProof="0" dirty="0" smtClean="0">
                <a:ln>
                  <a:noFill/>
                </a:ln>
                <a:effectLst/>
                <a:uLnTx/>
                <a:uFillTx/>
                <a:latin typeface="Tahoma" pitchFamily="-112" charset="0"/>
                <a:ea typeface="+mn-ea"/>
                <a:cs typeface="+mn-cs"/>
              </a:rPr>
              <a:t> </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Transaction cost economies-</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vertical integration is more efficient than contracting for goods and services in the marketplace when the transaction costs of buying on the open market become too great</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533400" y="1676400"/>
            <a:ext cx="8458200" cy="24384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	</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6" name="Picture 6"/>
          <p:cNvPicPr>
            <a:picLocks noGrp="1" noChangeAspect="1" noChangeArrowheads="1"/>
          </p:cNvPicPr>
          <p:nvPr>
            <p:ph sz="half" idx="1"/>
          </p:nvPr>
        </p:nvPicPr>
        <p:blipFill>
          <a:blip r:embed="rId3" cstate="print"/>
          <a:srcRect/>
          <a:stretch>
            <a:fillRect/>
          </a:stretch>
        </p:blipFill>
        <p:spPr>
          <a:xfrm>
            <a:off x="152400" y="2743200"/>
            <a:ext cx="8763000" cy="1552575"/>
          </a:xfrm>
          <a:noFill/>
        </p:spPr>
      </p:pic>
      <p:sp>
        <p:nvSpPr>
          <p:cNvPr id="7" name="Content Placeholder 6"/>
          <p:cNvSpPr txBox="1">
            <a:spLocks/>
          </p:cNvSpPr>
          <p:nvPr/>
        </p:nvSpPr>
        <p:spPr bwMode="auto">
          <a:xfrm>
            <a:off x="2209800" y="762000"/>
            <a:ext cx="4800600" cy="762000"/>
          </a:xfrm>
          <a:prstGeom prst="rect">
            <a:avLst/>
          </a:prstGeom>
          <a:noFill/>
          <a:ln w="9525">
            <a:noFill/>
            <a:miter lim="800000"/>
            <a:headEnd/>
            <a:tailEnd/>
          </a:ln>
        </p:spPr>
        <p:txBody>
          <a:bodyPr/>
          <a:lstStyle/>
          <a:p>
            <a:pPr marL="273050" indent="-342900" eaLnBrk="0" hangingPunct="0">
              <a:spcBef>
                <a:spcPts val="600"/>
              </a:spcBef>
              <a:spcAft>
                <a:spcPts val="600"/>
              </a:spcAft>
              <a:defRPr/>
            </a:pPr>
            <a:r>
              <a:rPr lang="en-US" sz="2800" kern="0" dirty="0">
                <a:latin typeface="+mn-lt"/>
              </a:rPr>
              <a:t>Degree of Vertical Integration</a:t>
            </a: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371600"/>
            <a:ext cx="7924800" cy="4525963"/>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228600" y="914400"/>
            <a:ext cx="5978442" cy="584775"/>
          </a:xfrm>
          <a:prstGeom prst="rect">
            <a:avLst/>
          </a:prstGeom>
        </p:spPr>
        <p:txBody>
          <a:bodyPr wrap="square">
            <a:spAutoFit/>
          </a:bodyPr>
          <a:lstStyle/>
          <a:p>
            <a:pPr marL="273050">
              <a:spcBef>
                <a:spcPts val="600"/>
              </a:spcBef>
              <a:spcAft>
                <a:spcPts val="600"/>
              </a:spcAft>
              <a:buFontTx/>
              <a:buNone/>
            </a:pPr>
            <a:r>
              <a:rPr lang="en-US" sz="3200" dirty="0" smtClean="0"/>
              <a:t>Degree of Vertical Integration</a:t>
            </a:r>
          </a:p>
        </p:txBody>
      </p:sp>
      <p:sp>
        <p:nvSpPr>
          <p:cNvPr id="7" name="Rectangle 2"/>
          <p:cNvSpPr txBox="1">
            <a:spLocks noChangeArrowheads="1"/>
          </p:cNvSpPr>
          <p:nvPr/>
        </p:nvSpPr>
        <p:spPr>
          <a:xfrm>
            <a:off x="533400" y="1600200"/>
            <a:ext cx="7924800" cy="4144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Range from total ownership of the value chain needed to make and sell a product, to no ownership at all.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Full integration- a firm internally makes 100% of its key suppliers and completely controls its distributors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Taper integration- a firm internally produces less than half of its own requirements and buys the rest from outside suppliers</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447800"/>
            <a:ext cx="7924800" cy="4525963"/>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Quasi-integration- a company does not make any of its key supplies but purchases most of its requirements from outside suppliers that are under its partial control</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Long-term contracts- agreements between 2 firms to provide agreed-upon goods and services to each other for a specific period of time</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Content Placeholder 6"/>
          <p:cNvSpPr>
            <a:spLocks noGrp="1"/>
          </p:cNvSpPr>
          <p:nvPr>
            <p:ph sz="half" idx="4294967295"/>
          </p:nvPr>
        </p:nvSpPr>
        <p:spPr>
          <a:xfrm>
            <a:off x="838200" y="838200"/>
            <a:ext cx="5638800" cy="609600"/>
          </a:xfrm>
          <a:prstGeom prst="rect">
            <a:avLst/>
          </a:prstGeom>
        </p:spPr>
        <p:txBody>
          <a:bodyPr/>
          <a:lstStyle/>
          <a:p>
            <a:pPr marL="273050">
              <a:spcBef>
                <a:spcPts val="600"/>
              </a:spcBef>
              <a:spcAft>
                <a:spcPts val="600"/>
              </a:spcAft>
              <a:buFontTx/>
              <a:buNone/>
            </a:pPr>
            <a:r>
              <a:rPr lang="en-US" dirty="0" smtClean="0"/>
              <a:t>Degree of Vertical Integration</a:t>
            </a:r>
          </a:p>
        </p:txBody>
      </p:sp>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066800" y="1722437"/>
            <a:ext cx="79248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Horizontal growth-</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expansion of operations into other geographic locations and/or increasing the range of products and services offered to current markets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Horizontal growth is achieved through:</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Internal development</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Acquisitions </a:t>
            </a:r>
          </a:p>
          <a:p>
            <a:pPr marL="990600" marR="0" lvl="1"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alliances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Horizontal integration-</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degree to which a firm operates in multiple geographic locations at the same point on an industry’s value chain</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5"/>
          <p:cNvSpPr>
            <a:spLocks noGrp="1" noChangeArrowheads="1"/>
          </p:cNvSpPr>
          <p:nvPr>
            <p:ph type="title"/>
          </p:nvPr>
        </p:nvSpPr>
        <p:spPr>
          <a:xfrm>
            <a:off x="914400" y="1600200"/>
            <a:ext cx="8229600" cy="685800"/>
          </a:xfrm>
        </p:spPr>
        <p:txBody>
          <a:bodyPr>
            <a:normAutofit fontScale="90000"/>
          </a:bodyPr>
          <a:lstStyle/>
          <a:p>
            <a:r>
              <a:rPr lang="en-US" sz="3200" dirty="0">
                <a:latin typeface="Tahoma" pitchFamily="-112" charset="0"/>
              </a:rPr>
              <a:t>International Entry Options for Horizontal Growth</a:t>
            </a:r>
          </a:p>
        </p:txBody>
      </p:sp>
      <p:sp>
        <p:nvSpPr>
          <p:cNvPr id="4" name="Rectangle 2"/>
          <p:cNvSpPr txBox="1">
            <a:spLocks noChangeArrowheads="1"/>
          </p:cNvSpPr>
          <p:nvPr/>
        </p:nvSpPr>
        <p:spPr>
          <a:xfrm>
            <a:off x="914400" y="2743200"/>
            <a:ext cx="4038600" cy="32004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Exporting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Licensing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Franchising</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Joint Venture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Acquisitions</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Rectangle 6"/>
          <p:cNvSpPr txBox="1">
            <a:spLocks noChangeArrowheads="1"/>
          </p:cNvSpPr>
          <p:nvPr/>
        </p:nvSpPr>
        <p:spPr>
          <a:xfrm>
            <a:off x="4953000" y="2743200"/>
            <a:ext cx="4038600" cy="2438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Green-Field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Production Sharing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Turn-key Operations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BOT Concept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Management Contracts</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pic>
        <p:nvPicPr>
          <p:cNvPr id="7"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990600" y="1828800"/>
            <a:ext cx="8229600" cy="25447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Diversification Strategies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Concentric (Related) Diversification-</a:t>
            </a:r>
            <a:r>
              <a:rPr kumimoji="0" lang="en-US" sz="3200" b="0" i="0" u="none" strike="noStrike" kern="1200" cap="none" spc="0" normalizeH="0" baseline="0" noProof="0" dirty="0" smtClean="0">
                <a:ln>
                  <a:noFill/>
                </a:ln>
                <a:effectLst/>
                <a:uLnTx/>
                <a:uFillTx/>
                <a:latin typeface="Tahoma" pitchFamily="-112" charset="0"/>
                <a:ea typeface="+mn-ea"/>
                <a:cs typeface="+mn-cs"/>
              </a:rPr>
              <a:t> growth into a related industry when a firm has a strong competitive position but attractiveness is low</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981200"/>
            <a:ext cx="8229600" cy="2286000"/>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effectLst/>
                <a:uLnTx/>
                <a:uFillTx/>
                <a:latin typeface="Tahoma" pitchFamily="-112" charset="0"/>
                <a:ea typeface="+mn-ea"/>
                <a:cs typeface="+mn-cs"/>
              </a:rPr>
              <a:t>Diversification Strategies</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4000" b="0" i="0" u="sng" strike="noStrike" kern="1200" cap="none" spc="0" normalizeH="0" baseline="0" noProof="0" dirty="0" smtClean="0">
                <a:ln>
                  <a:noFill/>
                </a:ln>
                <a:effectLst/>
                <a:uLnTx/>
                <a:uFillTx/>
                <a:latin typeface="Tahoma" pitchFamily="-112" charset="0"/>
                <a:ea typeface="+mn-ea"/>
                <a:cs typeface="+mn-cs"/>
              </a:rPr>
              <a:t>Synergy-</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3600" b="0" i="0" u="none" strike="noStrike" kern="1200" cap="none" spc="0" normalizeH="0" baseline="0" noProof="0" dirty="0" smtClean="0">
                <a:ln>
                  <a:noFill/>
                </a:ln>
                <a:effectLst/>
                <a:uLnTx/>
                <a:uFillTx/>
                <a:latin typeface="Tahoma" pitchFamily="-112" charset="0"/>
                <a:ea typeface="+mn-ea"/>
                <a:cs typeface="+mn-cs"/>
              </a:rPr>
              <a:t>when two businesses will generate more profits together than they could separately</a:t>
            </a:r>
            <a:endParaRPr kumimoji="0" lang="en-US" sz="36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Diversification Strategies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Conglomerate (Unrelated) Diversification-</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growth into an unrelated industry </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Management realizes that the current industry is unattractive </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Firm lacks outstanding abilities or skills that it could easily transfer to related products or services in other industries</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4"/>
          <p:cNvPicPr>
            <a:picLocks noGrp="1" noChangeAspect="1" noChangeArrowheads="1"/>
          </p:cNvPicPr>
          <p:nvPr>
            <p:ph sz="half" idx="4294967295"/>
          </p:nvPr>
        </p:nvPicPr>
        <p:blipFill>
          <a:blip r:embed="rId3"/>
          <a:srcRect/>
          <a:stretch>
            <a:fillRect/>
          </a:stretch>
        </p:blipFill>
        <p:spPr>
          <a:xfrm>
            <a:off x="0" y="675753"/>
            <a:ext cx="9144000" cy="609599"/>
          </a:xfrm>
          <a:prstGeom prst="rect">
            <a:avLst/>
          </a:prstGeom>
          <a:noFill/>
          <a:ln/>
        </p:spPr>
      </p:pic>
      <p:sp>
        <p:nvSpPr>
          <p:cNvPr id="7" name="Rectangle 2"/>
          <p:cNvSpPr txBox="1">
            <a:spLocks noChangeArrowheads="1"/>
          </p:cNvSpPr>
          <p:nvPr/>
        </p:nvSpPr>
        <p:spPr>
          <a:xfrm>
            <a:off x="990600" y="1722437"/>
            <a:ext cx="77724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Corporate strategy-</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the choice of direction of the firm as a whole and the management of its business or product portfolio and concerns: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Directional strategy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Portfolio analysis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Parenting strategy</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8" descr="IMG-20160126-WA0013.jpg"/>
          <p:cNvPicPr>
            <a:picLocks noGrp="1" noChangeAspect="1"/>
          </p:cNvPicPr>
          <p:nvPr>
            <p:ph sz="half" idx="1"/>
          </p:nvPr>
        </p:nvPicPr>
        <p:blipFill>
          <a:blip r:embed="rId4" cstate="print"/>
          <a:stretch>
            <a:fillRect/>
          </a:stretch>
        </p:blipFill>
        <p:spPr>
          <a:xfrm>
            <a:off x="2362200" y="1600200"/>
            <a:ext cx="5029200" cy="4724400"/>
          </a:xfrm>
        </p:spPr>
      </p:pic>
      <p:sp>
        <p:nvSpPr>
          <p:cNvPr id="7" name="Rectangle 6"/>
          <p:cNvSpPr/>
          <p:nvPr/>
        </p:nvSpPr>
        <p:spPr>
          <a:xfrm>
            <a:off x="990600" y="1219200"/>
            <a:ext cx="2671038" cy="523220"/>
          </a:xfrm>
          <a:prstGeom prst="rect">
            <a:avLst/>
          </a:prstGeom>
        </p:spPr>
        <p:txBody>
          <a:bodyPr wrap="square">
            <a:spAutoFit/>
          </a:bodyPr>
          <a:lstStyle/>
          <a:p>
            <a:pPr marL="273050" indent="-342900" eaLnBrk="0" hangingPunct="0">
              <a:spcBef>
                <a:spcPts val="600"/>
              </a:spcBef>
              <a:spcAft>
                <a:spcPts val="600"/>
              </a:spcAft>
              <a:defRPr/>
            </a:pPr>
            <a:r>
              <a:rPr lang="en-US" sz="2800" kern="0" dirty="0" err="1" smtClean="0"/>
              <a:t>Contoh</a:t>
            </a:r>
            <a:r>
              <a:rPr lang="en-US" sz="2800" kern="0" dirty="0" smtClean="0"/>
              <a:t>:  Toyota</a:t>
            </a:r>
            <a:endParaRPr lang="en-US" sz="2800" kern="0" dirty="0"/>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600200"/>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pic>
        <p:nvPicPr>
          <p:cNvPr id="6" name="Content Placeholder 8" descr="IMG-20160126-WA0014.jpg"/>
          <p:cNvPicPr>
            <a:picLocks noGrp="1" noChangeAspect="1"/>
          </p:cNvPicPr>
          <p:nvPr>
            <p:ph sz="half" idx="1"/>
          </p:nvPr>
        </p:nvPicPr>
        <p:blipFill>
          <a:blip r:embed="rId4" cstate="print"/>
          <a:stretch>
            <a:fillRect/>
          </a:stretch>
        </p:blipFill>
        <p:spPr>
          <a:xfrm>
            <a:off x="1981200" y="1295400"/>
            <a:ext cx="5029200" cy="4800600"/>
          </a:xfrm>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52600"/>
            <a:ext cx="8153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Controversies in Directional Strategies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Is vertical growth better than horizontal growth?</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Is concentration better than diversification?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Is concentric diversification better than conglomerate diversification?</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524001"/>
            <a:ext cx="7772400" cy="4648200"/>
          </a:xfrm>
          <a:prstGeom prst="rect">
            <a:avLst/>
          </a:prstGeom>
        </p:spPr>
        <p:txBody>
          <a:bodyPr vert="horz" lIns="91440" tIns="45720" rIns="91440" bIns="45720" rtlCol="0">
            <a:normAutofit lnSpcReduction="10000"/>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Stability Strategies-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continuing activities without any significant change in direction</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Pause/Proceed with caution strategy- an opportunity to rest before continuing a growth or retrenchment strategy</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No change strategy- continuance of current operations and policies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Profit Strategies- to do nothing new in a worsening situation but instead to act as though the company’s problems are only temporary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874837"/>
            <a:ext cx="8229600" cy="35353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Retrenchment Strategies-</a:t>
            </a:r>
            <a:r>
              <a:rPr kumimoji="0" lang="en-US" sz="28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used when the firm has a weak competitive position in some or all of its product lines from poor performance</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98637"/>
            <a:ext cx="80772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Retrenchment Strategies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Turnaround strategy-</a:t>
            </a:r>
            <a:r>
              <a:rPr kumimoji="0" lang="en-US"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emphasizes the improvement of operational efficiency when the corporation’s problems are pervasive but not critical</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Contraction- effort to quickly “stop the bleeding” across the board but in size and costs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Consolidation- stabilization of the new leaner corporation</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493837"/>
            <a:ext cx="8077200" cy="4525963"/>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Captive Company Strategy-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company gives up independence in exchange for security</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Sell-out strategy-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management can still obtain a good price for its shareholders and the employees can keep their jobs by selling the company to another firm</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Divestment-</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sale of a division with low growth potential</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81000" y="1828800"/>
            <a:ext cx="8686800" cy="29718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Bankruptcy-</a:t>
            </a:r>
            <a:r>
              <a:rPr kumimoji="0" lang="en-US" sz="3200" b="0" i="0" u="none" strike="noStrike" kern="1200" cap="none" spc="0" normalizeH="0" baseline="0" noProof="0" dirty="0" smtClean="0">
                <a:ln>
                  <a:noFill/>
                </a:ln>
                <a:effectLst/>
                <a:uLnTx/>
                <a:uFillTx/>
                <a:latin typeface="Tahoma" pitchFamily="-112" charset="0"/>
                <a:ea typeface="+mn-ea"/>
                <a:cs typeface="+mn-cs"/>
              </a:rPr>
              <a:t> company gives up management of the firm to the courts in return for some settlement of the corporation’s obligations</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Liquidation-</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management terminates the firm</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half" idx="4294967295"/>
          </p:nvPr>
        </p:nvPicPr>
        <p:blipFill>
          <a:blip r:embed="rId3"/>
          <a:srcRect/>
          <a:stretch>
            <a:fillRect/>
          </a:stretch>
        </p:blipFill>
        <p:spPr>
          <a:xfrm>
            <a:off x="0" y="675752"/>
            <a:ext cx="9144000" cy="609600"/>
          </a:xfrm>
          <a:prstGeom prst="rect">
            <a:avLst/>
          </a:prstGeom>
          <a:noFill/>
          <a:ln/>
        </p:spPr>
      </p:pic>
      <p:sp>
        <p:nvSpPr>
          <p:cNvPr id="4" name="Rectangle 2"/>
          <p:cNvSpPr txBox="1">
            <a:spLocks noChangeArrowheads="1"/>
          </p:cNvSpPr>
          <p:nvPr/>
        </p:nvSpPr>
        <p:spPr>
          <a:xfrm>
            <a:off x="914400" y="1600200"/>
            <a:ext cx="8229600" cy="4525963"/>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Portfolio analysis-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management views its product lines and business units as a series of investments from which it expects a profitable return</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Popular portfolio analysis techniques include: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BCG Matrix</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 Business Screen</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447800"/>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BCG Matrix</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Question marks-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new products with the potential for success but require a lot of cash for development</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Stars</a:t>
            </a: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market leaders at the peak of their product cycle and are able to generate enough cash to maintain their high market share and usually contribute to the company’s profits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Grp="1" noChangeAspect="1" noChangeArrowheads="1"/>
          </p:cNvPicPr>
          <p:nvPr>
            <p:ph sz="half" idx="4294967295"/>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8"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9" name="Rectangle 2"/>
          <p:cNvSpPr txBox="1">
            <a:spLocks noChangeArrowheads="1"/>
          </p:cNvSpPr>
          <p:nvPr/>
        </p:nvSpPr>
        <p:spPr>
          <a:xfrm>
            <a:off x="457200" y="1600200"/>
            <a:ext cx="8534400" cy="19812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40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4000" b="0" i="0" u="sng" strike="noStrike" kern="1200" cap="none" spc="0" normalizeH="0" baseline="0" noProof="0" dirty="0" smtClean="0">
                <a:ln>
                  <a:noFill/>
                </a:ln>
                <a:effectLst/>
                <a:uLnTx/>
                <a:uFillTx/>
                <a:latin typeface="Tahoma" pitchFamily="-112" charset="0"/>
                <a:ea typeface="+mn-ea"/>
                <a:cs typeface="+mn-cs"/>
              </a:rPr>
              <a:t>Directional strategy-</a:t>
            </a:r>
            <a:r>
              <a:rPr kumimoji="0" lang="en-US" sz="4000" b="0" i="0" u="none" strike="noStrike" kern="1200" cap="none" spc="0" normalizeH="0" baseline="0" noProof="0" dirty="0" smtClean="0">
                <a:ln>
                  <a:noFill/>
                </a:ln>
                <a:effectLst/>
                <a:uLnTx/>
                <a:uFillTx/>
                <a:latin typeface="Tahoma" pitchFamily="-112" charset="0"/>
                <a:ea typeface="+mn-ea"/>
                <a:cs typeface="+mn-cs"/>
              </a:rPr>
              <a:t> </a:t>
            </a:r>
            <a:r>
              <a:rPr kumimoji="0" lang="en-US" sz="3600" b="0" i="0" u="none" strike="noStrike" kern="1200" cap="none" spc="0" normalizeH="0" baseline="0" noProof="0" dirty="0" smtClean="0">
                <a:ln>
                  <a:noFill/>
                </a:ln>
                <a:effectLst/>
                <a:uLnTx/>
                <a:uFillTx/>
                <a:latin typeface="Tahoma" pitchFamily="-112" charset="0"/>
                <a:ea typeface="+mn-ea"/>
                <a:cs typeface="+mn-cs"/>
              </a:rPr>
              <a:t>the firm’s overall orientation toward growth, stability, or retrenchment</a:t>
            </a:r>
            <a:endParaRPr kumimoji="0" lang="en-US" sz="3600" b="0" i="0" u="none" strike="noStrike" kern="1200" cap="none" spc="0" normalizeH="0" baseline="0" noProof="0" dirty="0">
              <a:ln>
                <a:noFill/>
              </a:ln>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98637"/>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BCG Matrix</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Cash cows-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products that bring in far more money than is needed to maintain their market share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Dogs-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products with low market share and do not have the potential to bring in much cash</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Grp="1" noChangeAspect="1" noChangeArrowheads="1"/>
          </p:cNvPicPr>
          <p:nvPr>
            <p:ph sz="half" idx="4294967295"/>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1"/>
          </p:nvPr>
        </p:nvPicPr>
        <p:blipFill>
          <a:blip r:embed="rId3"/>
          <a:srcRect/>
          <a:stretch>
            <a:fillRect/>
          </a:stretch>
        </p:blipFill>
        <p:spPr>
          <a:xfrm>
            <a:off x="762000" y="1676400"/>
            <a:ext cx="8153400" cy="4648200"/>
          </a:xfrm>
          <a:noFill/>
          <a:ln/>
        </p:spPr>
      </p:pic>
      <p:pic>
        <p:nvPicPr>
          <p:cNvPr id="4" name="Picture 5"/>
          <p:cNvPicPr>
            <a:picLocks noChangeAspect="1" noChangeArrowheads="1"/>
          </p:cNvPicPr>
          <p:nvPr/>
        </p:nvPicPr>
        <p:blipFill>
          <a:blip r:embed="rId4"/>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half" idx="4294967295"/>
          </p:nvPr>
        </p:nvPicPr>
        <p:blipFill>
          <a:blip r:embed="rId3"/>
          <a:srcRect/>
          <a:stretch>
            <a:fillRect/>
          </a:stretch>
        </p:blipFill>
        <p:spPr>
          <a:xfrm>
            <a:off x="0" y="675752"/>
            <a:ext cx="9144000" cy="609600"/>
          </a:xfrm>
          <a:prstGeom prst="rect">
            <a:avLst/>
          </a:prstGeom>
          <a:noFill/>
          <a:ln/>
        </p:spPr>
      </p:pic>
      <p:sp>
        <p:nvSpPr>
          <p:cNvPr id="4" name="Rectangle 2"/>
          <p:cNvSpPr txBox="1">
            <a:spLocks noChangeArrowheads="1"/>
          </p:cNvSpPr>
          <p:nvPr/>
        </p:nvSpPr>
        <p:spPr>
          <a:xfrm>
            <a:off x="914400" y="1524000"/>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8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BCG Matrix- Limitations</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Use of highs and lows to form categories is too simplistic</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Link between market share and profitability is questionable</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Growth rate is only one aspect of industry attractiveness</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Product lines or business units are considered only in relation to one competitor</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Market share is only one aspect of overall competitive position</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half" idx="1"/>
          </p:nvPr>
        </p:nvPicPr>
        <p:blipFill>
          <a:blip r:embed="rId3"/>
          <a:srcRect/>
          <a:stretch>
            <a:fillRect/>
          </a:stretch>
        </p:blipFill>
        <p:spPr>
          <a:xfrm>
            <a:off x="609600" y="1676400"/>
            <a:ext cx="8077200" cy="4648200"/>
          </a:xfrm>
          <a:noFill/>
          <a:ln/>
        </p:spPr>
      </p:pic>
      <p:pic>
        <p:nvPicPr>
          <p:cNvPr id="4" name="Picture 5"/>
          <p:cNvPicPr>
            <a:picLocks noChangeAspect="1" noChangeArrowheads="1"/>
          </p:cNvPicPr>
          <p:nvPr/>
        </p:nvPicPr>
        <p:blipFill>
          <a:blip r:embed="rId4"/>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874837"/>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 Business Screen- Limitations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Complex and cumbersome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Numerical estimates of industry attractiveness and business strength/competitive position give the appearance of objective, but are actually subjective judgments that can vary from person to person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Cannot effectively depict the positions of new products and business units in developing industries</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ChangeAspect="1" noChangeArrowheads="1"/>
          </p:cNvPicPr>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98637"/>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Advantages and Limitations of Portfolio Analysis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Advantages: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Encourages top management to evaluate each of the corporation’s businesses individually and to set objectives and allocate resources for each</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Stimulates the use of externally oriented data to supplement management’s judgment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Raises the issue of cash flow availability to use in expansion and growth</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ChangeAspect="1" noChangeArrowheads="1"/>
          </p:cNvPicPr>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98637"/>
            <a:ext cx="82296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8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Advantages and Limitations of Portfolio Analysis</a:t>
            </a:r>
          </a:p>
          <a:p>
            <a:pPr marL="609600" marR="0" lvl="0" indent="-609600" algn="ctr" defTabSz="914400" rtl="0"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8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Limitations:</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Defining product/market segments is difficult</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Suggest the use of standard strategies that can miss opportunities or be impractical</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Provides an illusion of scientific rigor when in reality positions are based on objective judgments</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Value-laden terms such as cash cow and dog can lead to self-fulfilling prophecies</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Lack of clarity on what makes an industry attractive or where a product is in its life cycle</a:t>
            </a: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ChangeAspect="1" noChangeArrowheads="1"/>
          </p:cNvPicPr>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Managing a Strategic Alliance Portfolio</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Developing and implementing a portfolio strategy for each business unit and a corporate policy for managing all the alliances of the entire company</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Monitoring the alliance portfolio in terms of implementing business units’ strategies and corporate strategy and policies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Coordinating the portfolio to obtain synergies and avoid conflicts among alliances</a:t>
            </a:r>
          </a:p>
          <a:p>
            <a:pPr marL="609600" marR="0" lvl="0" indent="-609600" algn="l" defTabSz="914400" rtl="0" eaLnBrk="1" fontAlgn="auto" latinLnBrk="0" hangingPunct="1">
              <a:lnSpc>
                <a:spcPct val="9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Establishing an alliance management system to support other tasks of multi-alliance management</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5"/>
          <p:cNvPicPr>
            <a:picLocks noChangeAspect="1" noChangeArrowheads="1"/>
          </p:cNvPicPr>
          <p:nvPr/>
        </p:nvPicPr>
        <p:blipFill>
          <a:blip r:embed="rId3"/>
          <a:srcRect/>
          <a:stretch>
            <a:fillRect/>
          </a:stretch>
        </p:blipFill>
        <p:spPr>
          <a:xfrm>
            <a:off x="0" y="675752"/>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4294967295"/>
          </p:nvPr>
        </p:nvPicPr>
        <p:blipFill>
          <a:blip r:embed="rId3"/>
          <a:srcRect/>
          <a:stretch>
            <a:fillRect/>
          </a:stretch>
        </p:blipFill>
        <p:spPr>
          <a:xfrm>
            <a:off x="0" y="685800"/>
            <a:ext cx="9144000" cy="457200"/>
          </a:xfrm>
          <a:prstGeom prst="rect">
            <a:avLst/>
          </a:prstGeom>
          <a:noFill/>
          <a:ln/>
        </p:spPr>
      </p:pic>
      <p:sp>
        <p:nvSpPr>
          <p:cNvPr id="4" name="Rectangle 2"/>
          <p:cNvSpPr txBox="1">
            <a:spLocks noChangeArrowheads="1"/>
          </p:cNvSpPr>
          <p:nvPr/>
        </p:nvSpPr>
        <p:spPr>
          <a:xfrm>
            <a:off x="838200" y="1722437"/>
            <a:ext cx="8229600" cy="4525963"/>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Corporate parenting-</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views a corporation in terms of resources and capabilities that can be used to build business unit value as well as generate synergies across business units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Generates corporate strategy by focusing on the core competencies of the parent corporation and the value created from the relationship between the parent and its businesses</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Developing a Corporate Parenting Strategy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Examine each business unit in terms of its strategic factors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Examine each business unit in terms of areas in which performance can be improved</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Analyze how well the parent corporation fits with the business unit</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Grp="1" noChangeAspect="1" noChangeArrowheads="1"/>
          </p:cNvPicPr>
          <p:nvPr>
            <p:ph sz="half" idx="4294967295"/>
          </p:nvPr>
        </p:nvPicPr>
        <p:blipFill>
          <a:blip r:embed="rId3"/>
          <a:srcRect/>
          <a:stretch>
            <a:fillRect/>
          </a:stretch>
        </p:blipFill>
        <p:spPr>
          <a:xfrm>
            <a:off x="0" y="685800"/>
            <a:ext cx="9144000" cy="4572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52400" y="2362200"/>
            <a:ext cx="9144000" cy="2286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Portfolio analysis-</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industries or markets in which the firm competes through its products and business unites</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722437"/>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Horizontal Strategy and Multipoint Competition</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Horizontal strategy-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cuts across business unit boundaries to build synergy across business units and to improve competitive position in one of more business units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Multipoint competition-</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large multi-business corporations compete against other large multi-business firms in a number of markets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6"/>
          <p:cNvPicPr>
            <a:picLocks noGrp="1" noChangeAspect="1" noChangeArrowheads="1"/>
          </p:cNvPicPr>
          <p:nvPr>
            <p:ph sz="half" idx="4294967295"/>
          </p:nvPr>
        </p:nvPicPr>
        <p:blipFill>
          <a:blip r:embed="rId3"/>
          <a:srcRect/>
          <a:stretch>
            <a:fillRect/>
          </a:stretch>
        </p:blipFill>
        <p:spPr>
          <a:xfrm>
            <a:off x="0" y="685800"/>
            <a:ext cx="9144000" cy="4572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p:nvPr>
        </p:nvPicPr>
        <p:blipFill>
          <a:blip r:embed="rId3"/>
          <a:srcRect/>
          <a:stretch>
            <a:fillRect/>
          </a:stretch>
        </p:blipFill>
        <p:spPr>
          <a:xfrm>
            <a:off x="0" y="685800"/>
            <a:ext cx="9144000" cy="609600"/>
          </a:xfrm>
          <a:noFill/>
          <a:ln/>
        </p:spPr>
      </p:pic>
      <p:sp>
        <p:nvSpPr>
          <p:cNvPr id="4" name="Text Box 3"/>
          <p:cNvSpPr txBox="1">
            <a:spLocks noChangeArrowheads="1"/>
          </p:cNvSpPr>
          <p:nvPr/>
        </p:nvSpPr>
        <p:spPr bwMode="auto">
          <a:xfrm>
            <a:off x="381000" y="1853148"/>
            <a:ext cx="8694240" cy="3785652"/>
          </a:xfrm>
          <a:prstGeom prst="rect">
            <a:avLst/>
          </a:prstGeom>
          <a:noFill/>
          <a:ln w="9525">
            <a:noFill/>
            <a:miter lim="800000"/>
            <a:headEnd/>
            <a:tailEnd/>
          </a:ln>
          <a:effectLst/>
        </p:spPr>
        <p:txBody>
          <a:bodyPr wrap="none">
            <a:spAutoFit/>
          </a:bodyPr>
          <a:lstStyle/>
          <a:p>
            <a:pPr marL="342900" indent="-342900">
              <a:buFontTx/>
              <a:buAutoNum type="arabicPeriod"/>
            </a:pPr>
            <a:r>
              <a:rPr lang="en-US" sz="2400" dirty="0">
                <a:latin typeface="Tahoma" pitchFamily="-112" charset="0"/>
              </a:rPr>
              <a:t>How does horizontal growth differ from vertical growth</a:t>
            </a:r>
          </a:p>
          <a:p>
            <a:pPr marL="342900" indent="-342900"/>
            <a:r>
              <a:rPr lang="en-US" sz="2400" dirty="0">
                <a:latin typeface="Tahoma" pitchFamily="-112" charset="0"/>
              </a:rPr>
              <a:t>	as a corporate strategy? From concentric diversification?</a:t>
            </a:r>
          </a:p>
          <a:p>
            <a:pPr marL="342900" indent="-342900">
              <a:buFontTx/>
              <a:buAutoNum type="arabicPeriod" startAt="2"/>
            </a:pPr>
            <a:r>
              <a:rPr lang="en-US" sz="2400" dirty="0">
                <a:latin typeface="Tahoma" pitchFamily="-112" charset="0"/>
              </a:rPr>
              <a:t>What are the tradeoffs between an internal and an external</a:t>
            </a:r>
          </a:p>
          <a:p>
            <a:pPr marL="342900" indent="-342900"/>
            <a:r>
              <a:rPr lang="en-US" sz="2400" dirty="0">
                <a:latin typeface="Tahoma" pitchFamily="-112" charset="0"/>
              </a:rPr>
              <a:t>	growth strategy? Which approach is best as an international</a:t>
            </a:r>
          </a:p>
          <a:p>
            <a:pPr marL="342900" indent="-342900"/>
            <a:r>
              <a:rPr lang="en-US" sz="2400" dirty="0">
                <a:latin typeface="Tahoma" pitchFamily="-112" charset="0"/>
              </a:rPr>
              <a:t>	entry strategy?</a:t>
            </a:r>
          </a:p>
          <a:p>
            <a:pPr marL="342900" indent="-342900">
              <a:buFontTx/>
              <a:buAutoNum type="arabicPeriod" startAt="3"/>
            </a:pPr>
            <a:r>
              <a:rPr lang="en-US" sz="2400" dirty="0">
                <a:latin typeface="Tahoma" pitchFamily="-112" charset="0"/>
              </a:rPr>
              <a:t>Is stability really a strategy or just a term for no strategy?</a:t>
            </a:r>
          </a:p>
          <a:p>
            <a:pPr marL="342900" indent="-342900">
              <a:buFontTx/>
              <a:buAutoNum type="arabicPeriod" startAt="3"/>
            </a:pPr>
            <a:r>
              <a:rPr lang="en-US" sz="2400" dirty="0">
                <a:latin typeface="Tahoma" pitchFamily="-112" charset="0"/>
              </a:rPr>
              <a:t>Compare and contrast SWOT analysis with portfolio</a:t>
            </a:r>
          </a:p>
          <a:p>
            <a:pPr marL="342900" indent="-342900"/>
            <a:r>
              <a:rPr lang="en-US" sz="2400" dirty="0">
                <a:latin typeface="Tahoma" pitchFamily="-112" charset="0"/>
              </a:rPr>
              <a:t>	analysis.</a:t>
            </a:r>
          </a:p>
          <a:p>
            <a:pPr marL="342900" indent="-342900">
              <a:buFontTx/>
              <a:buAutoNum type="arabicPeriod" startAt="5"/>
            </a:pPr>
            <a:r>
              <a:rPr lang="en-US" sz="2400" dirty="0">
                <a:latin typeface="Tahoma" pitchFamily="-112" charset="0"/>
              </a:rPr>
              <a:t>How is corporate parenting different from portfolio analysis?</a:t>
            </a:r>
          </a:p>
          <a:p>
            <a:pPr marL="342900" indent="-342900"/>
            <a:r>
              <a:rPr lang="en-US" sz="2400" dirty="0">
                <a:latin typeface="Tahoma" pitchFamily="-112" charset="0"/>
              </a:rPr>
              <a:t>	How is it alike? Is it a useful concept in a global industry?</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457200" y="381000"/>
            <a:ext cx="8229600" cy="1143000"/>
          </a:xfrm>
        </p:spPr>
        <p:txBody>
          <a:bodyPr/>
          <a:lstStyle/>
          <a:p>
            <a:pPr eaLnBrk="1" hangingPunct="1"/>
            <a:r>
              <a:rPr lang="en-US" sz="2800" dirty="0" smtClean="0"/>
              <a:t>PowerPoint created by:</a:t>
            </a:r>
          </a:p>
        </p:txBody>
      </p:sp>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Ronald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Heimler</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President- Walter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Heimler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id:3287383400_2177562"/>
          <p:cNvPicPr>
            <a:picLocks noGrp="1" noChangeAspect="1" noChangeArrowheads="1"/>
          </p:cNvPicPr>
          <p:nvPr>
            <p:ph type="ctrTitle"/>
          </p:nvPr>
        </p:nvPicPr>
        <p:blipFill>
          <a:blip r:embed="rId3" r:link="rId4" cstate="print"/>
          <a:srcRect/>
          <a:stretch>
            <a:fillRect/>
          </a:stretch>
        </p:blipFill>
        <p:spPr>
          <a:xfrm>
            <a:off x="838200" y="838200"/>
            <a:ext cx="7685088" cy="2401888"/>
          </a:xfrm>
          <a:solidFill>
            <a:schemeClr val="hlink"/>
          </a:solidFill>
          <a:ln>
            <a:solidFill>
              <a:schemeClr val="bg1"/>
            </a:solidFill>
          </a:ln>
        </p:spPr>
      </p:pic>
      <p:sp>
        <p:nvSpPr>
          <p:cNvPr id="7" name="Rectangle 3"/>
          <p:cNvSpPr txBox="1">
            <a:spLocks noChangeArrowheads="1"/>
          </p:cNvSpPr>
          <p:nvPr/>
        </p:nvSpPr>
        <p:spPr>
          <a:xfrm>
            <a:off x="762000" y="3581400"/>
            <a:ext cx="8001000" cy="2362200"/>
          </a:xfrm>
          <a:prstGeom prst="rect">
            <a:avLst/>
          </a:prstGeom>
          <a:noFill/>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Copyright ©2012 Pearson Education, Inc. publishing as Prentice Hall</a:t>
            </a:r>
          </a:p>
        </p:txBody>
      </p:sp>
      <p:pic>
        <p:nvPicPr>
          <p:cNvPr id="8" name="Picture 2" descr="cid:3287383400_2177562"/>
          <p:cNvPicPr>
            <a:picLocks noChangeAspect="1" noChangeArrowheads="1"/>
          </p:cNvPicPr>
          <p:nvPr/>
        </p:nvPicPr>
        <p:blipFill>
          <a:blip r:embed="rId3" r:link="rId4" cstate="print"/>
          <a:srcRect/>
          <a:stretch>
            <a:fillRect/>
          </a:stretch>
        </p:blipFill>
        <p:spPr>
          <a:xfrm>
            <a:off x="990600" y="990600"/>
            <a:ext cx="7685088" cy="2401888"/>
          </a:xfrm>
          <a:prstGeom prst="rect">
            <a:avLst/>
          </a:prstGeom>
          <a:solidFill>
            <a:schemeClr val="hlink"/>
          </a:solidFill>
          <a:ln>
            <a:solidFill>
              <a:schemeClr val="bg1"/>
            </a:solidFill>
          </a:ln>
        </p:spPr>
      </p:pic>
      <p:sp>
        <p:nvSpPr>
          <p:cNvPr id="9" name="Rectangle 8"/>
          <p:cNvSpPr/>
          <p:nvPr/>
        </p:nvSpPr>
        <p:spPr>
          <a:xfrm>
            <a:off x="0" y="6336268"/>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p>
        </p:txBody>
      </p:sp>
      <p:sp>
        <p:nvSpPr>
          <p:cNvPr id="10" name="Rectangle 9"/>
          <p:cNvSpPr/>
          <p:nvPr/>
        </p:nvSpPr>
        <p:spPr>
          <a:xfrm>
            <a:off x="8613944" y="6324600"/>
            <a:ext cx="606256" cy="369332"/>
          </a:xfrm>
          <a:prstGeom prst="rect">
            <a:avLst/>
          </a:prstGeom>
        </p:spPr>
        <p:txBody>
          <a:bodyPr wrap="none">
            <a:spAutoFit/>
          </a:bodyPr>
          <a:lstStyle/>
          <a:p>
            <a:r>
              <a:rPr lang="en-US" dirty="0" smtClean="0"/>
              <a:t>1-</a:t>
            </a:r>
            <a:fld id="{020CA0DF-F451-4834-99DB-A5BF1EA332E5}" type="slidenum">
              <a:rPr lang="en-US" smtClean="0"/>
              <a:pPr/>
              <a:t>43</a:t>
            </a:fld>
            <a:endParaRPr lang="en-US"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828800"/>
            <a:ext cx="7772400" cy="38401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Parenting strategy-</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the manner in which management coordinates activities and transfers resources and cultivates capabilities among product lines and business units</a:t>
            </a:r>
            <a:endParaRPr kumimoji="0" lang="en-US" sz="3200" b="0" i="0" u="none" strike="noStrike" kern="1200" cap="none" spc="0" normalizeH="0" baseline="0" noProof="0" dirty="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828800"/>
            <a:ext cx="7772400" cy="38401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Rectangle 2"/>
          <p:cNvSpPr txBox="1">
            <a:spLocks noChangeArrowheads="1"/>
          </p:cNvSpPr>
          <p:nvPr/>
        </p:nvSpPr>
        <p:spPr bwMode="auto">
          <a:xfrm>
            <a:off x="762000" y="1295400"/>
            <a:ext cx="7924800" cy="5029200"/>
          </a:xfrm>
          <a:prstGeom prst="rect">
            <a:avLst/>
          </a:prstGeom>
          <a:noFill/>
          <a:ln w="9525">
            <a:noFill/>
            <a:miter lim="800000"/>
            <a:headEnd/>
            <a:tailEnd/>
          </a:ln>
        </p:spPr>
        <p:txBody>
          <a:bodyPr/>
          <a:lstStyle/>
          <a:p>
            <a:pPr marL="609600" indent="-609600">
              <a:spcBef>
                <a:spcPct val="20000"/>
              </a:spcBef>
              <a:defRPr/>
            </a:pPr>
            <a:r>
              <a:rPr lang="en-US" sz="2800" u="sng" kern="0" dirty="0">
                <a:latin typeface="Tahoma" pitchFamily="-112" charset="0"/>
              </a:rPr>
              <a:t>Directional S</a:t>
            </a:r>
            <a:r>
              <a:rPr lang="en-US" sz="2800" u="sng" kern="0" dirty="0" err="1">
                <a:latin typeface="Tahoma" pitchFamily="-112" charset="0"/>
              </a:rPr>
              <a:t>trategy</a:t>
            </a:r>
            <a:endParaRPr lang="en-US" sz="2800" u="sng" kern="0" dirty="0">
              <a:latin typeface="Tahoma" pitchFamily="-112" charset="0"/>
            </a:endParaRPr>
          </a:p>
          <a:p>
            <a:pPr marL="609600" indent="-609600">
              <a:spcBef>
                <a:spcPct val="20000"/>
              </a:spcBef>
              <a:defRPr/>
            </a:pPr>
            <a:endParaRPr lang="en-US" sz="2800" u="sng" kern="0" dirty="0">
              <a:latin typeface="Tahoma" pitchFamily="-112" charset="0"/>
            </a:endParaRPr>
          </a:p>
          <a:p>
            <a:pPr>
              <a:spcBef>
                <a:spcPct val="20000"/>
              </a:spcBef>
              <a:defRPr/>
            </a:pPr>
            <a:r>
              <a:rPr lang="en-US" sz="2400" kern="0" dirty="0">
                <a:latin typeface="Tahoma" pitchFamily="-112" charset="0"/>
              </a:rPr>
              <a:t>Answering the questions about orientation toward growth:</a:t>
            </a:r>
          </a:p>
          <a:p>
            <a:pPr marL="457200" indent="-457200">
              <a:spcBef>
                <a:spcPct val="20000"/>
              </a:spcBef>
              <a:buFontTx/>
              <a:buAutoNum type="arabicPeriod"/>
              <a:defRPr/>
            </a:pPr>
            <a:r>
              <a:rPr lang="en-US" sz="2400" kern="0" dirty="0">
                <a:latin typeface="Tahoma" pitchFamily="-112" charset="0"/>
              </a:rPr>
              <a:t>Expand, cut back, or continue operation unchanged?</a:t>
            </a:r>
          </a:p>
          <a:p>
            <a:pPr marL="457200" indent="-457200">
              <a:spcBef>
                <a:spcPct val="20000"/>
              </a:spcBef>
              <a:buFontTx/>
              <a:buAutoNum type="arabicPeriod"/>
              <a:defRPr/>
            </a:pPr>
            <a:r>
              <a:rPr lang="en-US" sz="2400" kern="0" dirty="0">
                <a:latin typeface="Tahoma" pitchFamily="-112" charset="0"/>
              </a:rPr>
              <a:t>C</a:t>
            </a:r>
            <a:r>
              <a:rPr lang="en-US" sz="2400" kern="0" dirty="0" err="1">
                <a:latin typeface="Tahoma" pitchFamily="-112" charset="0"/>
              </a:rPr>
              <a:t>oncentrate</a:t>
            </a:r>
            <a:r>
              <a:rPr lang="en-US" sz="2400" kern="0" dirty="0">
                <a:latin typeface="Tahoma" pitchFamily="-112" charset="0"/>
              </a:rPr>
              <a:t> activities within current industry, or diversify into other industries?</a:t>
            </a:r>
          </a:p>
          <a:p>
            <a:pPr marL="457200" indent="-457200">
              <a:spcBef>
                <a:spcPct val="20000"/>
              </a:spcBef>
              <a:buFontTx/>
              <a:buAutoNum type="arabicPeriod"/>
              <a:defRPr/>
            </a:pPr>
            <a:r>
              <a:rPr lang="en-US" sz="2400" kern="0" dirty="0">
                <a:latin typeface="Tahoma" pitchFamily="-112" charset="0"/>
              </a:rPr>
              <a:t>To grow and expand nationally and/or globally, through internal development or through external acquisitions, mergers, or strategic alliance?</a:t>
            </a:r>
          </a:p>
        </p:txBody>
      </p:sp>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1"/>
          </p:nvPr>
        </p:nvPicPr>
        <p:blipFill>
          <a:blip r:embed="rId3"/>
          <a:srcRect/>
          <a:stretch>
            <a:fillRect/>
          </a:stretch>
        </p:blipFill>
        <p:spPr>
          <a:xfrm>
            <a:off x="228600" y="2514600"/>
            <a:ext cx="8763000" cy="2667000"/>
          </a:xfrm>
          <a:noFill/>
          <a:ln/>
        </p:spPr>
      </p:pic>
      <p:pic>
        <p:nvPicPr>
          <p:cNvPr id="4" name="Picture 30"/>
          <p:cNvPicPr>
            <a:picLocks noChangeAspect="1" noChangeArrowheads="1"/>
          </p:cNvPicPr>
          <p:nvPr/>
        </p:nvPicPr>
        <p:blipFill>
          <a:blip r:embed="rId4"/>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646237"/>
            <a:ext cx="8153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Growth Strategy: </a:t>
            </a: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Concentration and Diversification</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Merger- a transaction involving two or more corporations in which stock is exchanged but in which only one corporation survives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Acquisition- the purchase of a company that is completely absorbed by the subsidiary or division of the acquiring corporation</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676400" y="1417637"/>
            <a:ext cx="6629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Growth Strategy</a:t>
            </a: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Concentration</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Vertical</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Horizontal</a:t>
            </a: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Diversification</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Concentric</a:t>
            </a:r>
          </a:p>
          <a:p>
            <a:pPr marL="990600" marR="0" lvl="1" indent="-533400" algn="l" defTabSz="914400" rtl="0" eaLnBrk="1" fontAlgn="auto" latinLnBrk="0" hangingPunct="1">
              <a:lnSpc>
                <a:spcPct val="10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Conglomerate</a:t>
            </a:r>
            <a:endParaRPr kumimoji="0" lang="en-US" sz="3200" b="0" i="0" u="none" strike="noStrike" kern="1200" cap="none" spc="0" normalizeH="0" baseline="0" noProof="0" dirty="0">
              <a:ln>
                <a:noFill/>
              </a:ln>
              <a:solidFill>
                <a:schemeClr val="tx1"/>
              </a:solidFill>
              <a:effectLst/>
              <a:uLnTx/>
              <a:uFillTx/>
              <a:latin typeface="Tahoma" pitchFamily="-112" charset="0"/>
              <a:ea typeface="+mn-ea"/>
              <a:cs typeface="+mn-cs"/>
            </a:endParaRPr>
          </a:p>
        </p:txBody>
      </p:sp>
      <p:pic>
        <p:nvPicPr>
          <p:cNvPr id="4" name="Picture 30"/>
          <p:cNvPicPr>
            <a:picLocks noChangeAspect="1" noChangeArrowheads="1"/>
          </p:cNvPicPr>
          <p:nvPr/>
        </p:nvPicPr>
        <p:blipFill>
          <a:blip r:embed="rId3"/>
          <a:srcRect/>
          <a:stretch>
            <a:fillRect/>
          </a:stretch>
        </p:blipFill>
        <p:spPr>
          <a:xfrm>
            <a:off x="0" y="685800"/>
            <a:ext cx="9144000" cy="609600"/>
          </a:xfrm>
          <a:prstGeom prst="rect">
            <a:avLst/>
          </a:prstGeom>
          <a:noFill/>
          <a:ln/>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9</a:t>
            </a:fld>
            <a:endParaRPr lang="en-US" sz="180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1700</Words>
  <Application>Microsoft Office PowerPoint</Application>
  <PresentationFormat>On-screen Show (4:3)</PresentationFormat>
  <Paragraphs>365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International Entry Options for Horizontal Growth</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PowerPoint created by:</vt:lpstr>
      <vt:lpstr>Slide 43</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Rita</cp:lastModifiedBy>
  <cp:revision>149</cp:revision>
  <dcterms:created xsi:type="dcterms:W3CDTF">2010-08-24T06:47:44Z</dcterms:created>
  <dcterms:modified xsi:type="dcterms:W3CDTF">2017-03-29T08:35:58Z</dcterms:modified>
</cp:coreProperties>
</file>