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430" r:id="rId3"/>
    <p:sldId id="431" r:id="rId4"/>
    <p:sldId id="437" r:id="rId5"/>
    <p:sldId id="440" r:id="rId6"/>
    <p:sldId id="441" r:id="rId7"/>
    <p:sldId id="439" r:id="rId8"/>
    <p:sldId id="442" r:id="rId9"/>
    <p:sldId id="438" r:id="rId10"/>
    <p:sldId id="443" r:id="rId11"/>
    <p:sldId id="447" r:id="rId12"/>
    <p:sldId id="446" r:id="rId13"/>
    <p:sldId id="445" r:id="rId14"/>
    <p:sldId id="444" r:id="rId15"/>
    <p:sldId id="451" r:id="rId16"/>
    <p:sldId id="450" r:id="rId17"/>
    <p:sldId id="449" r:id="rId18"/>
    <p:sldId id="448" r:id="rId19"/>
    <p:sldId id="381" r:id="rId20"/>
    <p:sldId id="456" r:id="rId21"/>
    <p:sldId id="455" r:id="rId22"/>
    <p:sldId id="454" r:id="rId23"/>
    <p:sldId id="453" r:id="rId24"/>
    <p:sldId id="452" r:id="rId25"/>
    <p:sldId id="457" r:id="rId26"/>
    <p:sldId id="461" r:id="rId27"/>
    <p:sldId id="460" r:id="rId28"/>
    <p:sldId id="459" r:id="rId29"/>
    <p:sldId id="458" r:id="rId30"/>
    <p:sldId id="462" r:id="rId31"/>
    <p:sldId id="463" r:id="rId32"/>
    <p:sldId id="465" r:id="rId33"/>
    <p:sldId id="466" r:id="rId34"/>
    <p:sldId id="468" r:id="rId35"/>
    <p:sldId id="467" r:id="rId36"/>
    <p:sldId id="464" r:id="rId37"/>
    <p:sldId id="470" r:id="rId38"/>
    <p:sldId id="469" r:id="rId39"/>
    <p:sldId id="432" r:id="rId40"/>
    <p:sldId id="474" r:id="rId41"/>
    <p:sldId id="472" r:id="rId42"/>
    <p:sldId id="473" r:id="rId43"/>
    <p:sldId id="477" r:id="rId44"/>
    <p:sldId id="476" r:id="rId45"/>
    <p:sldId id="475" r:id="rId46"/>
    <p:sldId id="471" r:id="rId47"/>
    <p:sldId id="483" r:id="rId48"/>
    <p:sldId id="482" r:id="rId49"/>
    <p:sldId id="481" r:id="rId50"/>
    <p:sldId id="389" r:id="rId51"/>
    <p:sldId id="433" r:id="rId52"/>
    <p:sldId id="393" r:id="rId53"/>
    <p:sldId id="434" r:id="rId54"/>
    <p:sldId id="395" r:id="rId55"/>
    <p:sldId id="397" r:id="rId56"/>
    <p:sldId id="399" r:id="rId57"/>
    <p:sldId id="401" r:id="rId58"/>
    <p:sldId id="402" r:id="rId59"/>
    <p:sldId id="404" r:id="rId60"/>
    <p:sldId id="406" r:id="rId61"/>
    <p:sldId id="411" r:id="rId62"/>
    <p:sldId id="408" r:id="rId63"/>
    <p:sldId id="409" r:id="rId64"/>
    <p:sldId id="435" r:id="rId65"/>
    <p:sldId id="413" r:id="rId66"/>
    <p:sldId id="415" r:id="rId67"/>
    <p:sldId id="416" r:id="rId68"/>
    <p:sldId id="418" r:id="rId69"/>
    <p:sldId id="420" r:id="rId70"/>
    <p:sldId id="422" r:id="rId71"/>
    <p:sldId id="436" r:id="rId72"/>
    <p:sldId id="423" r:id="rId73"/>
    <p:sldId id="425" r:id="rId74"/>
    <p:sldId id="427" r:id="rId75"/>
    <p:sldId id="429" r:id="rId76"/>
    <p:sldId id="373" r:id="rId77"/>
    <p:sldId id="484"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0"/>
  </p:normalViewPr>
  <p:slideViewPr>
    <p:cSldViewPr>
      <p:cViewPr>
        <p:scale>
          <a:sx n="90" d="100"/>
          <a:sy n="90" d="100"/>
        </p:scale>
        <p:origin x="-62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F25BF-3937-42FE-A180-0B4E8D591B9C}" type="datetimeFigureOut">
              <a:rPr lang="id-ID" smtClean="0"/>
              <a:pPr/>
              <a:t>31/03/2017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E4E79-80EF-44D9-ACB6-39367DC6B48C}" type="slidenum">
              <a:rPr lang="id-ID" smtClean="0"/>
              <a:pPr/>
              <a:t>‹#›</a:t>
            </a:fld>
            <a:endParaRPr lang="id-ID"/>
          </a:p>
        </p:txBody>
      </p:sp>
    </p:spTree>
    <p:extLst>
      <p:ext uri="{BB962C8B-B14F-4D97-AF65-F5344CB8AC3E}">
        <p14:creationId xmlns:p14="http://schemas.microsoft.com/office/powerpoint/2010/main" val="333549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EE283-770A-48C2-B732-1BDE54BC14F0}" type="datetime1">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FBDDC-DB8A-4036-91DD-0006041BFE7F}" type="datetime1">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E56AD-DC71-4081-843B-6DABC0FFBB76}" type="datetime1">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DEC0-C740-420B-85E1-8F7FD4B84FB7}" type="datetime1">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2A3A4-5A40-49D7-8CCC-99BEE8ECF23B}" type="datetime1">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8DD25-E83A-40DA-9903-9A994BEC10B3}" type="datetime1">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B474B-CDD3-4FB6-8D63-B37FCB1D74C7}" type="datetime1">
              <a:rPr lang="en-US" smtClean="0"/>
              <a:pPr/>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A865F-EFA9-4452-954F-8F011B9AB253}" type="datetime1">
              <a:rPr lang="en-US" smtClean="0"/>
              <a:pPr/>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5FB66-931D-4ADE-AC7A-78D44AB17769}" type="datetime1">
              <a:rPr lang="en-US" smtClean="0"/>
              <a:pPr/>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1C629-97DE-44D2-B5EA-00FBA6AB4AB8}" type="datetime1">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A2FD8-A102-4C75-BA75-1C0AEECD4BD6}" type="datetime1">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B696A-68E2-4698-954D-ABCF113CB18E}" type="datetime1">
              <a:rPr lang="en-US" smtClean="0"/>
              <a:pPr/>
              <a:t>3/31/2017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412E55C8-1EBA-4D0B-91B2-EC7E5DBD2D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cid:3287383400_217756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Box 3"/>
          <p:cNvSpPr txBox="1">
            <a:spLocks noChangeArrowheads="1"/>
          </p:cNvSpPr>
          <p:nvPr/>
        </p:nvSpPr>
        <p:spPr bwMode="auto">
          <a:xfrm>
            <a:off x="2286000" y="5791200"/>
            <a:ext cx="6858000" cy="615553"/>
          </a:xfrm>
          <a:prstGeom prst="rect">
            <a:avLst/>
          </a:prstGeom>
          <a:noFill/>
          <a:ln w="9525">
            <a:noFill/>
            <a:miter lim="800000"/>
            <a:headEnd/>
            <a:tailEnd/>
          </a:ln>
        </p:spPr>
        <p:txBody>
          <a:bodyPr>
            <a:spAutoFit/>
          </a:bodyPr>
          <a:lstStyle/>
          <a:p>
            <a:pPr algn="r">
              <a:spcBef>
                <a:spcPct val="50000"/>
              </a:spcBef>
            </a:pPr>
            <a:r>
              <a:rPr lang="en-US" b="1" dirty="0">
                <a:solidFill>
                  <a:schemeClr val="bg1"/>
                </a:solidFill>
                <a:latin typeface="Arial Narrow" pitchFamily="-112" charset="0"/>
              </a:rPr>
              <a:t>STRATEGIC MANAGEMENT &amp; BUSINESS POLICY</a:t>
            </a:r>
            <a:r>
              <a:rPr lang="en-US" sz="1600" dirty="0">
                <a:solidFill>
                  <a:schemeClr val="bg1"/>
                </a:solidFill>
                <a:latin typeface="Tahoma" pitchFamily="-112" charset="0"/>
              </a:rPr>
              <a:t/>
            </a:r>
            <a:br>
              <a:rPr lang="en-US" sz="1600" dirty="0">
                <a:solidFill>
                  <a:schemeClr val="bg1"/>
                </a:solidFill>
                <a:latin typeface="Tahoma" pitchFamily="-112" charset="0"/>
              </a:rPr>
            </a:br>
            <a:r>
              <a:rPr lang="en-US" sz="1600" dirty="0">
                <a:solidFill>
                  <a:schemeClr val="bg1"/>
                </a:solidFill>
                <a:latin typeface="Tahoma" pitchFamily="-112" charset="0"/>
              </a:rPr>
              <a:t>13</a:t>
            </a:r>
            <a:r>
              <a:rPr lang="en-US" sz="1600" baseline="30000" dirty="0">
                <a:solidFill>
                  <a:schemeClr val="bg1"/>
                </a:solidFill>
                <a:latin typeface="Tahoma" pitchFamily="-112" charset="0"/>
              </a:rPr>
              <a:t>TH</a:t>
            </a:r>
            <a:r>
              <a:rPr lang="en-US" sz="1600" dirty="0">
                <a:solidFill>
                  <a:schemeClr val="bg1"/>
                </a:solidFill>
                <a:latin typeface="Tahoma" pitchFamily="-112" charset="0"/>
              </a:rPr>
              <a:t> EDITION</a:t>
            </a:r>
          </a:p>
        </p:txBody>
      </p:sp>
      <p:sp>
        <p:nvSpPr>
          <p:cNvPr id="9" name="Text Box 4"/>
          <p:cNvSpPr txBox="1">
            <a:spLocks noChangeArrowheads="1"/>
          </p:cNvSpPr>
          <p:nvPr/>
        </p:nvSpPr>
        <p:spPr bwMode="auto">
          <a:xfrm>
            <a:off x="4114800" y="6369050"/>
            <a:ext cx="5029200" cy="336550"/>
          </a:xfrm>
          <a:prstGeom prst="rect">
            <a:avLst/>
          </a:prstGeom>
          <a:noFill/>
          <a:ln w="9525">
            <a:noFill/>
            <a:miter lim="800000"/>
            <a:headEnd/>
            <a:tailEnd/>
          </a:ln>
        </p:spPr>
        <p:txBody>
          <a:bodyPr>
            <a:spAutoFit/>
          </a:bodyPr>
          <a:lstStyle/>
          <a:p>
            <a:pPr algn="r">
              <a:spcBef>
                <a:spcPct val="50000"/>
              </a:spcBef>
            </a:pPr>
            <a:r>
              <a:rPr lang="en-US" sz="1600" b="1" dirty="0">
                <a:solidFill>
                  <a:schemeClr val="bg1"/>
                </a:solidFill>
              </a:rPr>
              <a:t>THOMAS L. WHEELEN       J. DAVID HUNGER</a:t>
            </a:r>
          </a:p>
        </p:txBody>
      </p:sp>
      <p:pic>
        <p:nvPicPr>
          <p:cNvPr id="5" name="Picture 11"/>
          <p:cNvPicPr>
            <a:picLocks noChangeAspect="1" noChangeArrowheads="1"/>
          </p:cNvPicPr>
          <p:nvPr/>
        </p:nvPicPr>
        <p:blipFill>
          <a:blip r:embed="rId3"/>
          <a:srcRect/>
          <a:stretch>
            <a:fillRect/>
          </a:stretch>
        </p:blipFill>
        <p:spPr bwMode="auto">
          <a:xfrm>
            <a:off x="2609850" y="3381375"/>
            <a:ext cx="6505574" cy="14478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Picture 4" descr="Schiffman_CH07_12_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1295400"/>
            <a:ext cx="4343400" cy="4953000"/>
          </a:xfrm>
          <a:prstGeom prst="rect">
            <a:avLst/>
          </a:prstGeom>
          <a:noFill/>
        </p:spPr>
      </p:pic>
      <p:sp>
        <p:nvSpPr>
          <p:cNvPr id="7" name="Rectangle 2"/>
          <p:cNvSpPr>
            <a:spLocks noGrp="1" noChangeArrowheads="1"/>
          </p:cNvSpPr>
          <p:nvPr>
            <p:ph type="title"/>
          </p:nvPr>
        </p:nvSpPr>
        <p:spPr>
          <a:xfrm>
            <a:off x="5181600" y="1371600"/>
            <a:ext cx="3276600" cy="4800600"/>
          </a:xfrm>
        </p:spPr>
        <p:txBody>
          <a:bodyPr/>
          <a:lstStyle/>
          <a:p>
            <a:r>
              <a:rPr lang="en-US" sz="4000" b="1" dirty="0" err="1"/>
              <a:t>Perluasan</a:t>
            </a:r>
            <a:r>
              <a:rPr lang="en-US" sz="4000" b="1" dirty="0"/>
              <a:t> </a:t>
            </a:r>
            <a:r>
              <a:rPr lang="en-US" sz="4000" b="1" dirty="0" err="1"/>
              <a:t>Lini</a:t>
            </a:r>
            <a:r>
              <a:rPr lang="en-US" sz="4000" b="1" dirty="0"/>
              <a:t> </a:t>
            </a:r>
            <a:r>
              <a:rPr lang="en-US" sz="4000" b="1" dirty="0" err="1"/>
              <a:t>Produk</a:t>
            </a:r>
            <a:endParaRPr lang="en-US" dirty="0"/>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Picture 9" descr="Picture2"/>
          <p:cNvPicPr>
            <a:picLocks noGrp="1" noChangeAspect="1" noChangeArrowheads="1"/>
          </p:cNvPicPr>
          <p:nvPr>
            <p:ph/>
          </p:nvPr>
        </p:nvPicPr>
        <p:blipFill>
          <a:blip r:embed="rId4" cstate="email">
            <a:extLst>
              <a:ext uri="{28A0092B-C50C-407E-A947-70E740481C1C}">
                <a14:useLocalDpi xmlns:a14="http://schemas.microsoft.com/office/drawing/2010/main"/>
              </a:ext>
            </a:extLst>
          </a:blip>
          <a:srcRect/>
          <a:stretch>
            <a:fillRect/>
          </a:stretch>
        </p:blipFill>
        <p:spPr>
          <a:xfrm>
            <a:off x="685800" y="1371600"/>
            <a:ext cx="7772400" cy="4576763"/>
          </a:xfrm>
          <a:noFill/>
          <a:ln/>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a:spLocks noGrp="1" noChangeArrowheads="1"/>
          </p:cNvSpPr>
          <p:nvPr>
            <p:ph type="title"/>
          </p:nvPr>
        </p:nvSpPr>
        <p:spPr>
          <a:xfrm>
            <a:off x="609600" y="1295400"/>
            <a:ext cx="7772400" cy="609600"/>
          </a:xfrm>
        </p:spPr>
        <p:txBody>
          <a:bodyPr>
            <a:normAutofit fontScale="90000"/>
          </a:bodyPr>
          <a:lstStyle/>
          <a:p>
            <a:r>
              <a:rPr lang="en-US" sz="4000" b="1" dirty="0" err="1"/>
              <a:t>Perluasan</a:t>
            </a:r>
            <a:r>
              <a:rPr lang="en-US" sz="4000" b="1" dirty="0"/>
              <a:t> </a:t>
            </a:r>
            <a:r>
              <a:rPr lang="en-US" sz="4000" b="1" dirty="0" err="1"/>
              <a:t>Bentuk</a:t>
            </a:r>
            <a:r>
              <a:rPr lang="en-US" sz="4000" b="1" dirty="0"/>
              <a:t> </a:t>
            </a:r>
            <a:r>
              <a:rPr lang="en-US" sz="4000" b="1" dirty="0" err="1"/>
              <a:t>Produk</a:t>
            </a:r>
            <a:endParaRPr lang="en-US" dirty="0"/>
          </a:p>
        </p:txBody>
      </p:sp>
      <p:pic>
        <p:nvPicPr>
          <p:cNvPr id="7" name="Picture 5" descr="Schiffman_CH07_13_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1905000"/>
            <a:ext cx="3867150" cy="4086225"/>
          </a:xfrm>
          <a:prstGeom prst="rect">
            <a:avLst/>
          </a:prstGeom>
          <a:noFill/>
        </p:spPr>
      </p:pic>
      <p:pic>
        <p:nvPicPr>
          <p:cNvPr id="8" name="Picture 3" descr="Schiffman_CH07_13_00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6400" y="1828800"/>
            <a:ext cx="2762250" cy="4257675"/>
          </a:xfrm>
          <a:prstGeom prst="rect">
            <a:avLst/>
          </a:prstGeom>
          <a:noFill/>
        </p:spPr>
      </p:pic>
      <p:sp>
        <p:nvSpPr>
          <p:cNvPr id="9"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10"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Content Placeholder 5" descr="Picture1"/>
          <p:cNvPicPr>
            <a:picLocks noGrp="1" noChangeAspect="1" noChangeArrowheads="1"/>
          </p:cNvPicPr>
          <p:nvPr>
            <p:ph/>
          </p:nvPr>
        </p:nvPicPr>
        <p:blipFill>
          <a:blip r:embed="rId4" cstate="email">
            <a:extLst>
              <a:ext uri="{28A0092B-C50C-407E-A947-70E740481C1C}">
                <a14:useLocalDpi xmlns:a14="http://schemas.microsoft.com/office/drawing/2010/main"/>
              </a:ext>
            </a:extLst>
          </a:blip>
          <a:srcRect/>
          <a:stretch>
            <a:fillRect/>
          </a:stretch>
        </p:blipFill>
        <p:spPr>
          <a:xfrm>
            <a:off x="2362200" y="1219200"/>
            <a:ext cx="4130675" cy="5029200"/>
          </a:xfrm>
          <a:noFill/>
          <a:ln/>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a:spLocks noGrp="1" noChangeArrowheads="1"/>
          </p:cNvSpPr>
          <p:nvPr>
            <p:ph type="title"/>
          </p:nvPr>
        </p:nvSpPr>
        <p:spPr>
          <a:xfrm>
            <a:off x="685800" y="1295400"/>
            <a:ext cx="7772400" cy="1143000"/>
          </a:xfrm>
        </p:spPr>
        <p:txBody>
          <a:bodyPr/>
          <a:lstStyle/>
          <a:p>
            <a:pPr eaLnBrk="1" hangingPunct="1"/>
            <a:r>
              <a:rPr lang="en-US" sz="3200" dirty="0" smtClean="0">
                <a:latin typeface="Tahoma" pitchFamily="-112" charset="0"/>
              </a:rPr>
              <a:t>Develop New Products </a:t>
            </a:r>
            <a:br>
              <a:rPr lang="en-US" sz="3200" dirty="0" smtClean="0">
                <a:latin typeface="Tahoma" pitchFamily="-112" charset="0"/>
              </a:rPr>
            </a:br>
            <a:r>
              <a:rPr lang="en-US" sz="3200" dirty="0" smtClean="0">
                <a:latin typeface="Tahoma" pitchFamily="-112" charset="0"/>
              </a:rPr>
              <a:t>for New Markets</a:t>
            </a:r>
          </a:p>
        </p:txBody>
      </p:sp>
      <p:sp>
        <p:nvSpPr>
          <p:cNvPr id="7" name="Rectangle 3"/>
          <p:cNvSpPr txBox="1">
            <a:spLocks noChangeArrowheads="1"/>
          </p:cNvSpPr>
          <p:nvPr/>
        </p:nvSpPr>
        <p:spPr>
          <a:xfrm>
            <a:off x="1066800" y="2743200"/>
            <a:ext cx="7391400" cy="3200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Product category </a:t>
            </a: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extention</a:t>
            </a:r>
            <a:endPar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Penggunaan</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merek</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bersama</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800" b="0"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(family branding)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Pemberian</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lisensi</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800" b="0"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(licensing)</a:t>
            </a:r>
            <a:endParaRPr kumimoji="0" lang="en-US" sz="2800" b="0" i="1"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a:spLocks noGrp="1" noChangeArrowheads="1"/>
          </p:cNvSpPr>
          <p:nvPr>
            <p:ph type="title"/>
          </p:nvPr>
        </p:nvSpPr>
        <p:spPr>
          <a:xfrm>
            <a:off x="685800" y="609600"/>
            <a:ext cx="3048000" cy="5486400"/>
          </a:xfrm>
        </p:spPr>
        <p:txBody>
          <a:bodyPr/>
          <a:lstStyle/>
          <a:p>
            <a:r>
              <a:rPr lang="en-US" sz="4000" b="1" dirty="0" err="1"/>
              <a:t>Perluasan</a:t>
            </a:r>
            <a:r>
              <a:rPr lang="en-US" sz="4000" b="1" dirty="0"/>
              <a:t> </a:t>
            </a:r>
            <a:r>
              <a:rPr lang="en-US" sz="4000" b="1" dirty="0" err="1"/>
              <a:t>Kategori</a:t>
            </a:r>
            <a:r>
              <a:rPr lang="en-US" sz="4000" b="1" dirty="0"/>
              <a:t> </a:t>
            </a:r>
            <a:r>
              <a:rPr lang="en-US" sz="4000" b="1" dirty="0" err="1"/>
              <a:t>Produk</a:t>
            </a:r>
            <a:endParaRPr lang="en-US" dirty="0"/>
          </a:p>
        </p:txBody>
      </p:sp>
      <p:pic>
        <p:nvPicPr>
          <p:cNvPr id="7" name="Picture 3" descr="Schiffman_CH07_14_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1219200"/>
            <a:ext cx="3810000" cy="5029200"/>
          </a:xfrm>
          <a:prstGeom prst="rect">
            <a:avLst/>
          </a:prstGeom>
          <a:noFill/>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7200"/>
            <a:ext cx="9144000" cy="73152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a:spLocks noGrp="1" noChangeArrowheads="1"/>
          </p:cNvSpPr>
          <p:nvPr>
            <p:ph type="title"/>
          </p:nvPr>
        </p:nvSpPr>
        <p:spPr>
          <a:xfrm>
            <a:off x="685800" y="1066800"/>
            <a:ext cx="2971800" cy="4953000"/>
          </a:xfrm>
        </p:spPr>
        <p:txBody>
          <a:bodyPr/>
          <a:lstStyle/>
          <a:p>
            <a:r>
              <a:rPr lang="id-ID" dirty="0"/>
              <a:t>Kategori Produk Baru Untuk Segmen Pasar Yang Berbeda</a:t>
            </a:r>
            <a:endParaRPr lang="en-GB" dirty="0"/>
          </a:p>
        </p:txBody>
      </p:sp>
      <p:pic>
        <p:nvPicPr>
          <p:cNvPr id="7" name="Picture 5" descr="TORABIKA"/>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495800" y="1219200"/>
            <a:ext cx="3884613" cy="4648200"/>
          </a:xfrm>
          <a:noFill/>
          <a:ln/>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Content Placeholder 5" descr="TEMPERA"/>
          <p:cNvPicPr>
            <a:picLocks noGrp="1" noChangeAspect="1" noChangeArrowheads="1"/>
          </p:cNvPicPr>
          <p:nvPr>
            <p:ph/>
          </p:nvPr>
        </p:nvPicPr>
        <p:blipFill>
          <a:blip r:embed="rId4" cstate="email">
            <a:extLst>
              <a:ext uri="{28A0092B-C50C-407E-A947-70E740481C1C}">
                <a14:useLocalDpi xmlns:a14="http://schemas.microsoft.com/office/drawing/2010/main"/>
              </a:ext>
            </a:extLst>
          </a:blip>
          <a:srcRect/>
          <a:stretch>
            <a:fillRect/>
          </a:stretch>
        </p:blipFill>
        <p:spPr>
          <a:xfrm>
            <a:off x="2590800" y="1219200"/>
            <a:ext cx="4002088" cy="5105400"/>
          </a:xfrm>
          <a:noFill/>
          <a:ln/>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Content Placeholder 5" descr="kalbe farma"/>
          <p:cNvPicPr>
            <a:picLocks noGrp="1" noChangeAspect="1" noChangeArrowheads="1"/>
          </p:cNvPicPr>
          <p:nvPr>
            <p:ph/>
          </p:nvPr>
        </p:nvPicPr>
        <p:blipFill>
          <a:blip r:embed="rId4" cstate="email">
            <a:extLst>
              <a:ext uri="{28A0092B-C50C-407E-A947-70E740481C1C}">
                <a14:useLocalDpi xmlns:a14="http://schemas.microsoft.com/office/drawing/2010/main"/>
              </a:ext>
            </a:extLst>
          </a:blip>
          <a:srcRect/>
          <a:stretch>
            <a:fillRect/>
          </a:stretch>
        </p:blipFill>
        <p:spPr>
          <a:xfrm>
            <a:off x="2514600" y="1219200"/>
            <a:ext cx="4070350" cy="5105400"/>
          </a:xfrm>
          <a:noFill/>
          <a:ln/>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4"/>
          <p:cNvSpPr>
            <a:spLocks noGrp="1" noChangeArrowheads="1"/>
          </p:cNvSpPr>
          <p:nvPr>
            <p:ph type="title"/>
          </p:nvPr>
        </p:nvSpPr>
        <p:spPr>
          <a:xfrm>
            <a:off x="685800" y="609600"/>
            <a:ext cx="2895600" cy="5486400"/>
          </a:xfrm>
        </p:spPr>
        <p:txBody>
          <a:bodyPr/>
          <a:lstStyle/>
          <a:p>
            <a:r>
              <a:rPr lang="id-ID" dirty="0"/>
              <a:t>Family Branding</a:t>
            </a:r>
            <a:endParaRPr lang="en-GB" dirty="0"/>
          </a:p>
        </p:txBody>
      </p:sp>
      <p:pic>
        <p:nvPicPr>
          <p:cNvPr id="7" name="Content Placeholder 6" descr="NESTLE"/>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495800" y="1219200"/>
            <a:ext cx="3841750" cy="5029200"/>
          </a:xfrm>
          <a:noFill/>
          <a:ln/>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7" name="Rectangle 2"/>
          <p:cNvSpPr txBox="1">
            <a:spLocks noChangeArrowheads="1"/>
          </p:cNvSpPr>
          <p:nvPr/>
        </p:nvSpPr>
        <p:spPr>
          <a:xfrm>
            <a:off x="381000" y="1828800"/>
            <a:ext cx="8686800" cy="22860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Functional strategy-</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the approach a functional area takes to achieve corporate and business unit objectives and strategies by maximizing resource productivity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a:ln>
                <a:noFill/>
              </a:ln>
              <a:effectLst/>
              <a:uLnTx/>
              <a:uFillTx/>
              <a:latin typeface="Tahoma" pitchFamily="-112" charset="0"/>
              <a:ea typeface="+mn-ea"/>
              <a:cs typeface="+mn-cs"/>
            </a:endParaRPr>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Picture 3" descr="Schiffman_CH07_15_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1295400"/>
            <a:ext cx="4191000" cy="5029200"/>
          </a:xfrm>
          <a:prstGeom prst="rect">
            <a:avLst/>
          </a:prstGeom>
          <a:noFill/>
        </p:spPr>
      </p:pic>
      <p:sp>
        <p:nvSpPr>
          <p:cNvPr id="7" name="Rectangle 2"/>
          <p:cNvSpPr>
            <a:spLocks noGrp="1" noChangeArrowheads="1"/>
          </p:cNvSpPr>
          <p:nvPr>
            <p:ph type="title"/>
          </p:nvPr>
        </p:nvSpPr>
        <p:spPr>
          <a:xfrm>
            <a:off x="4953000" y="990600"/>
            <a:ext cx="3505200" cy="4953000"/>
          </a:xfrm>
        </p:spPr>
        <p:txBody>
          <a:bodyPr/>
          <a:lstStyle/>
          <a:p>
            <a:r>
              <a:rPr lang="en-US" sz="3600" b="1" dirty="0"/>
              <a:t>Perusahaan Sepatu </a:t>
            </a:r>
            <a:r>
              <a:rPr lang="en-US" sz="3600" b="1" dirty="0" err="1"/>
              <a:t>Melisensikan</a:t>
            </a:r>
            <a:r>
              <a:rPr lang="en-US" sz="3600" b="1" dirty="0"/>
              <a:t> </a:t>
            </a:r>
            <a:r>
              <a:rPr lang="en-US" sz="3600" b="1" dirty="0" err="1"/>
              <a:t>Namanya</a:t>
            </a:r>
            <a:endParaRPr lang="en-US" dirty="0"/>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9"/>
          <p:cNvSpPr>
            <a:spLocks noGrp="1" noChangeArrowheads="1"/>
          </p:cNvSpPr>
          <p:nvPr>
            <p:ph type="title"/>
          </p:nvPr>
        </p:nvSpPr>
        <p:spPr>
          <a:xfrm>
            <a:off x="914400" y="685800"/>
            <a:ext cx="2667000" cy="5410200"/>
          </a:xfrm>
        </p:spPr>
        <p:txBody>
          <a:bodyPr/>
          <a:lstStyle/>
          <a:p>
            <a:r>
              <a:rPr lang="id-ID" dirty="0"/>
              <a:t>Licensing Tokoh Kartun</a:t>
            </a:r>
            <a:endParaRPr lang="en-GB" dirty="0"/>
          </a:p>
        </p:txBody>
      </p:sp>
      <p:pic>
        <p:nvPicPr>
          <p:cNvPr id="7" name="Picture 8" descr="POOH"/>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419600" y="1219200"/>
            <a:ext cx="3962400" cy="5105400"/>
          </a:xfrm>
          <a:noFill/>
          <a:ln/>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Content Placeholder 5" descr="SONY ERICCSON K8OOI"/>
          <p:cNvPicPr>
            <a:picLocks noGrp="1" noChangeAspect="1" noChangeArrowheads="1"/>
          </p:cNvPicPr>
          <p:nvPr>
            <p:ph/>
          </p:nvPr>
        </p:nvPicPr>
        <p:blipFill>
          <a:blip r:embed="rId4" cstate="email">
            <a:extLst>
              <a:ext uri="{28A0092B-C50C-407E-A947-70E740481C1C}">
                <a14:useLocalDpi xmlns:a14="http://schemas.microsoft.com/office/drawing/2010/main"/>
              </a:ext>
            </a:extLst>
          </a:blip>
          <a:srcRect/>
          <a:stretch>
            <a:fillRect/>
          </a:stretch>
        </p:blipFill>
        <p:spPr>
          <a:xfrm>
            <a:off x="914400" y="1295400"/>
            <a:ext cx="7467600" cy="4876800"/>
          </a:xfrm>
          <a:noFill/>
          <a:ln/>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a:spLocks noGrp="1" noChangeArrowheads="1"/>
          </p:cNvSpPr>
          <p:nvPr>
            <p:ph type="title"/>
          </p:nvPr>
        </p:nvSpPr>
        <p:spPr>
          <a:xfrm>
            <a:off x="685800" y="1371600"/>
            <a:ext cx="7772400" cy="1143000"/>
          </a:xfrm>
        </p:spPr>
        <p:txBody>
          <a:bodyPr/>
          <a:lstStyle/>
          <a:p>
            <a:pPr eaLnBrk="1" hangingPunct="1"/>
            <a:r>
              <a:rPr lang="en-US" sz="3200" dirty="0" smtClean="0">
                <a:latin typeface="Tahoma" pitchFamily="-112" charset="0"/>
              </a:rPr>
              <a:t>Develop New Products </a:t>
            </a:r>
            <a:br>
              <a:rPr lang="en-US" sz="3200" dirty="0" smtClean="0">
                <a:latin typeface="Tahoma" pitchFamily="-112" charset="0"/>
              </a:rPr>
            </a:br>
            <a:r>
              <a:rPr lang="en-US" sz="3200" dirty="0" smtClean="0">
                <a:latin typeface="Tahoma" pitchFamily="-112" charset="0"/>
              </a:rPr>
              <a:t>for New Markets</a:t>
            </a:r>
          </a:p>
        </p:txBody>
      </p:sp>
      <p:sp>
        <p:nvSpPr>
          <p:cNvPr id="7" name="Rectangle 3"/>
          <p:cNvSpPr txBox="1">
            <a:spLocks noChangeArrowheads="1"/>
          </p:cNvSpPr>
          <p:nvPr/>
        </p:nvSpPr>
        <p:spPr>
          <a:xfrm>
            <a:off x="914400" y="2971800"/>
            <a:ext cx="7543800" cy="2971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Product category </a:t>
            </a: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extention</a:t>
            </a:r>
            <a:endPar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Penggunaan</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merek</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bersama</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800" b="0"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(family branding)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Pemberian</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8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lisensi</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800" b="0"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(licensing)</a:t>
            </a:r>
            <a:endParaRPr kumimoji="0" lang="en-US" sz="2800" b="0" i="1"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90600" y="1493837"/>
            <a:ext cx="77724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rPr>
              <a:t>Market development strategy-</a:t>
            </a: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provides the ability to:</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Capture a larger market share</a:t>
            </a: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Market saturation</a:t>
            </a: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Market penetration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Develop new uses and/or markets for current products</a:t>
            </a:r>
            <a:endParaRPr kumimoji="0" lang="en-US" sz="32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90600" y="1493837"/>
            <a:ext cx="77724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6"/>
          <p:cNvSpPr>
            <a:spLocks noGrp="1" noChangeArrowheads="1"/>
          </p:cNvSpPr>
          <p:nvPr>
            <p:ph type="title"/>
          </p:nvPr>
        </p:nvSpPr>
        <p:spPr>
          <a:xfrm>
            <a:off x="304800" y="1371600"/>
            <a:ext cx="8229600" cy="1143000"/>
          </a:xfrm>
        </p:spPr>
        <p:txBody>
          <a:bodyPr/>
          <a:lstStyle/>
          <a:p>
            <a:r>
              <a:rPr lang="en-GB" sz="4000" dirty="0" err="1" smtClean="0"/>
              <a:t>Penetrasi</a:t>
            </a:r>
            <a:r>
              <a:rPr lang="en-GB" sz="4000" dirty="0" smtClean="0"/>
              <a:t> </a:t>
            </a:r>
            <a:r>
              <a:rPr lang="en-GB" sz="4000" dirty="0" err="1" smtClean="0"/>
              <a:t>Pasar</a:t>
            </a:r>
            <a:r>
              <a:rPr lang="en-GB" sz="4000" dirty="0" smtClean="0"/>
              <a:t>:  </a:t>
            </a:r>
            <a:r>
              <a:rPr lang="en-GB" sz="4000" dirty="0" err="1" smtClean="0"/>
              <a:t>Kemasan</a:t>
            </a:r>
            <a:r>
              <a:rPr lang="en-GB" sz="4000" dirty="0" smtClean="0"/>
              <a:t> </a:t>
            </a:r>
            <a:r>
              <a:rPr lang="en-GB" sz="4000" dirty="0" err="1"/>
              <a:t>Mirip</a:t>
            </a:r>
            <a:endParaRPr lang="en-GB" sz="4000" dirty="0"/>
          </a:p>
        </p:txBody>
      </p:sp>
      <p:pic>
        <p:nvPicPr>
          <p:cNvPr id="7" name="Picture 5" descr="DSCN1118"/>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762000" y="2743200"/>
            <a:ext cx="7620000" cy="3276600"/>
          </a:xfrm>
          <a:noFill/>
          <a:ln/>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90600" y="1493837"/>
            <a:ext cx="77724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Picture 7" descr="Selected Oreo"/>
          <p:cNvPicPr>
            <a:picLocks noGrp="1" noChangeAspect="1" noChangeArrowheads="1"/>
          </p:cNvPicPr>
          <p:nvPr>
            <p:ph/>
          </p:nvPr>
        </p:nvPicPr>
        <p:blipFill>
          <a:blip r:embed="rId4" cstate="email">
            <a:extLst>
              <a:ext uri="{28A0092B-C50C-407E-A947-70E740481C1C}">
                <a14:useLocalDpi xmlns:a14="http://schemas.microsoft.com/office/drawing/2010/main"/>
              </a:ext>
            </a:extLst>
          </a:blip>
          <a:srcRect/>
          <a:stretch>
            <a:fillRect/>
          </a:stretch>
        </p:blipFill>
        <p:spPr>
          <a:xfrm>
            <a:off x="1752600" y="1447800"/>
            <a:ext cx="5715000" cy="4800600"/>
          </a:xfrm>
          <a:noFill/>
          <a:ln/>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
            <a:ext cx="9144000" cy="7086600"/>
          </a:xfrm>
          <a:prstGeom prst="rect">
            <a:avLst/>
          </a:prstGeom>
        </p:spPr>
      </p:pic>
      <p:sp>
        <p:nvSpPr>
          <p:cNvPr id="3" name="Rectangle 2"/>
          <p:cNvSpPr txBox="1">
            <a:spLocks noChangeArrowheads="1"/>
          </p:cNvSpPr>
          <p:nvPr/>
        </p:nvSpPr>
        <p:spPr>
          <a:xfrm>
            <a:off x="990600" y="1493837"/>
            <a:ext cx="77724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Picture 9" descr="taxibluebird"/>
          <p:cNvPicPr>
            <a:picLocks noGrp="1" noChangeAspect="1" noChangeArrowheads="1"/>
          </p:cNvPicPr>
          <p:nvPr>
            <p:ph sz="quarter" idx="1"/>
          </p:nvPr>
        </p:nvPicPr>
        <p:blipFill>
          <a:blip r:embed="rId4" cstate="print"/>
          <a:srcRect/>
          <a:stretch>
            <a:fillRect/>
          </a:stretch>
        </p:blipFill>
        <p:spPr>
          <a:xfrm>
            <a:off x="990600" y="1219200"/>
            <a:ext cx="3352800" cy="2362200"/>
          </a:xfrm>
          <a:noFill/>
          <a:ln/>
        </p:spPr>
      </p:pic>
      <p:pic>
        <p:nvPicPr>
          <p:cNvPr id="7" name="Picture 10" descr="taxicendarawasih"/>
          <p:cNvPicPr>
            <a:picLocks noChangeAspect="1" noChangeArrowheads="1"/>
          </p:cNvPicPr>
          <p:nvPr/>
        </p:nvPicPr>
        <p:blipFill>
          <a:blip r:embed="rId5" cstate="print"/>
          <a:srcRect/>
          <a:stretch>
            <a:fillRect/>
          </a:stretch>
        </p:blipFill>
        <p:spPr>
          <a:xfrm>
            <a:off x="5181600" y="1219200"/>
            <a:ext cx="3276600" cy="2362200"/>
          </a:xfrm>
          <a:prstGeom prst="rect">
            <a:avLst/>
          </a:prstGeom>
          <a:noFill/>
          <a:ln/>
        </p:spPr>
      </p:pic>
      <p:pic>
        <p:nvPicPr>
          <p:cNvPr id="8" name="Picture 11" descr="taxipusakasentra"/>
          <p:cNvPicPr>
            <a:picLocks noChangeAspect="1" noChangeArrowheads="1"/>
          </p:cNvPicPr>
          <p:nvPr/>
        </p:nvPicPr>
        <p:blipFill>
          <a:blip r:embed="rId6" cstate="print"/>
          <a:srcRect/>
          <a:stretch>
            <a:fillRect/>
          </a:stretch>
        </p:blipFill>
        <p:spPr>
          <a:xfrm>
            <a:off x="990600" y="3733801"/>
            <a:ext cx="3352800" cy="2514600"/>
          </a:xfrm>
          <a:prstGeom prst="rect">
            <a:avLst/>
          </a:prstGeom>
          <a:noFill/>
          <a:ln/>
        </p:spPr>
      </p:pic>
      <p:pic>
        <p:nvPicPr>
          <p:cNvPr id="9" name="Picture 12" descr="taxipusakanuri"/>
          <p:cNvPicPr>
            <a:picLocks noChangeAspect="1" noChangeArrowheads="1"/>
          </p:cNvPicPr>
          <p:nvPr/>
        </p:nvPicPr>
        <p:blipFill>
          <a:blip r:embed="rId7" cstate="print"/>
          <a:srcRect/>
          <a:stretch>
            <a:fillRect/>
          </a:stretch>
        </p:blipFill>
        <p:spPr>
          <a:xfrm>
            <a:off x="5105400" y="3803650"/>
            <a:ext cx="3390900" cy="2444750"/>
          </a:xfrm>
          <a:prstGeom prst="rect">
            <a:avLst/>
          </a:prstGeom>
          <a:noFill/>
          <a:ln/>
        </p:spPr>
      </p:pic>
      <p:sp>
        <p:nvSpPr>
          <p:cNvPr id="10"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11"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90600" y="1493837"/>
            <a:ext cx="77724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txBox="1">
            <a:spLocks noChangeArrowheads="1"/>
          </p:cNvSpPr>
          <p:nvPr/>
        </p:nvSpPr>
        <p:spPr>
          <a:xfrm>
            <a:off x="990600" y="1676400"/>
            <a:ext cx="7391400" cy="41910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smtClean="0">
                <a:ln>
                  <a:noFill/>
                </a:ln>
                <a:solidFill>
                  <a:schemeClr val="tx1"/>
                </a:solidFill>
                <a:effectLst/>
                <a:uLnTx/>
                <a:uFillTx/>
                <a:latin typeface="Tahoma" pitchFamily="-112" charset="0"/>
                <a:ea typeface="+mn-ea"/>
                <a:cs typeface="+mn-cs"/>
              </a:rPr>
              <a:t>Push Strategy vs. Pull Strategy</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4572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Push Strategy:  promotions to gain or hold shelf space in retail outlets</a:t>
            </a:r>
          </a:p>
          <a:p>
            <a:pPr marL="4572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4572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Pull Strategy:  advertising to “pull” products through the distribution channels</a:t>
            </a: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90600" y="1493837"/>
            <a:ext cx="77724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txBox="1">
            <a:spLocks noChangeArrowheads="1"/>
          </p:cNvSpPr>
          <p:nvPr/>
        </p:nvSpPr>
        <p:spPr>
          <a:xfrm>
            <a:off x="1066800" y="1371600"/>
            <a:ext cx="7543800" cy="4648200"/>
          </a:xfrm>
          <a:prstGeom prst="rect">
            <a:avLst/>
          </a:prstGeom>
        </p:spPr>
        <p:txBody>
          <a:bodyPr vert="horz" lIns="91440" tIns="45720" rIns="91440" bIns="45720" rtlCol="0">
            <a:normAutofit lnSpcReduction="10000"/>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Tahoma" pitchFamily="-112" charset="0"/>
                <a:ea typeface="+mn-ea"/>
                <a:cs typeface="+mn-cs"/>
              </a:rPr>
              <a:t>Skim Pricing vs. Penetration Pricing</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4572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Skim pricing:  offers the opportunity to “skim the cream” from the top of the demand curve with a high price while the product is novel and competitors are few</a:t>
            </a:r>
          </a:p>
          <a:p>
            <a:pPr marL="4572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4572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Penetration pricing:  attempts to hasten market development and offers the pioneer the opportunity to use the experience curve to gain market share with low price and then dominate the industry</a:t>
            </a:r>
          </a:p>
        </p:txBody>
      </p:sp>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indent="-609600"/>
            <a:r>
              <a:rPr kumimoji="0" lang="en-US" sz="4400" b="0" i="0" u="sng" strike="noStrike" kern="1200" cap="none" spc="0" normalizeH="0" baseline="0" noProof="0" dirty="0" smtClean="0">
                <a:ln>
                  <a:noFill/>
                </a:ln>
                <a:effectLst/>
                <a:uLnTx/>
                <a:uFillTx/>
                <a:latin typeface="Tahoma" pitchFamily="-112" charset="0"/>
                <a:ea typeface="+mn-ea"/>
                <a:cs typeface="+mn-cs"/>
              </a:rPr>
              <a:t>Marketing strategy</a:t>
            </a:r>
          </a:p>
          <a:p>
            <a:pPr marL="609600" indent="-609600"/>
            <a:r>
              <a:rPr kumimoji="0" lang="en-US" sz="4000" b="0" i="0" u="none" strike="noStrike" kern="1200" cap="none" spc="0" normalizeH="0" baseline="0" noProof="0" dirty="0" smtClean="0">
                <a:ln>
                  <a:noFill/>
                </a:ln>
                <a:effectLst/>
                <a:uLnTx/>
                <a:uFillTx/>
                <a:latin typeface="Tahoma" pitchFamily="-112" charset="0"/>
                <a:ea typeface="+mn-ea"/>
                <a:cs typeface="+mn-cs"/>
              </a:rPr>
              <a:t> </a:t>
            </a:r>
          </a:p>
          <a:p>
            <a:pPr marL="609600" indent="-609600"/>
            <a:r>
              <a:rPr lang="en-US" sz="4000" dirty="0" smtClean="0">
                <a:latin typeface="Tahoma" pitchFamily="-112" charset="0"/>
              </a:rPr>
              <a:t>Deals with: </a:t>
            </a:r>
          </a:p>
          <a:p>
            <a:pPr marL="457200">
              <a:buFont typeface="Tahoma" pitchFamily="34" charset="0"/>
              <a:buChar char="-"/>
            </a:pPr>
            <a:r>
              <a:rPr lang="en-US" sz="4000" dirty="0" smtClean="0">
                <a:latin typeface="Tahoma" pitchFamily="-112" charset="0"/>
              </a:rPr>
              <a:t>pricing, </a:t>
            </a:r>
          </a:p>
          <a:p>
            <a:pPr marL="457200">
              <a:buFont typeface="Tahoma" pitchFamily="34" charset="0"/>
              <a:buChar char="-"/>
            </a:pPr>
            <a:r>
              <a:rPr lang="en-US" sz="4000" dirty="0" smtClean="0">
                <a:latin typeface="Tahoma" pitchFamily="-112" charset="0"/>
              </a:rPr>
              <a:t>selling and </a:t>
            </a:r>
          </a:p>
          <a:p>
            <a:pPr marL="457200">
              <a:buFont typeface="Tahoma" pitchFamily="34" charset="0"/>
              <a:buChar char="-"/>
            </a:pPr>
            <a:r>
              <a:rPr lang="en-US" sz="4000" dirty="0" smtClean="0">
                <a:latin typeface="Tahoma" pitchFamily="-112" charset="0"/>
              </a:rPr>
              <a:t>distributing a product</a:t>
            </a:r>
          </a:p>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7" name="Rectangle 2"/>
          <p:cNvSpPr>
            <a:spLocks noGrp="1" noChangeArrowheads="1"/>
          </p:cNvSpPr>
          <p:nvPr>
            <p:ph type="title"/>
          </p:nvPr>
        </p:nvSpPr>
        <p:spPr>
          <a:xfrm>
            <a:off x="685800" y="1295400"/>
            <a:ext cx="7772400" cy="685800"/>
          </a:xfrm>
        </p:spPr>
        <p:txBody>
          <a:bodyPr>
            <a:normAutofit fontScale="90000"/>
          </a:bodyPr>
          <a:lstStyle/>
          <a:p>
            <a:r>
              <a:rPr lang="en-US" sz="4000" b="1" dirty="0" err="1" smtClean="0"/>
              <a:t>Konsep</a:t>
            </a:r>
            <a:r>
              <a:rPr lang="en-US" sz="4000" b="1" dirty="0" smtClean="0"/>
              <a:t> </a:t>
            </a:r>
            <a:r>
              <a:rPr lang="en-US" sz="4000" b="1" i="1" dirty="0" smtClean="0"/>
              <a:t>Societal Marketing</a:t>
            </a:r>
            <a:endParaRPr lang="en-US" i="1" dirty="0" smtClean="0"/>
          </a:p>
        </p:txBody>
      </p:sp>
      <p:sp>
        <p:nvSpPr>
          <p:cNvPr id="8" name="Rectangle 3"/>
          <p:cNvSpPr txBox="1">
            <a:spLocks noChangeArrowheads="1"/>
          </p:cNvSpPr>
          <p:nvPr/>
        </p:nvSpPr>
        <p:spPr bwMode="auto">
          <a:xfrm>
            <a:off x="1066800" y="2133600"/>
            <a:ext cx="7467600" cy="41148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Menganjurkan</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pemasar</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untuk</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mematuhi</a:t>
            </a:r>
            <a:r>
              <a:rPr lang="en-US" sz="2800" b="1" kern="0" dirty="0" smtClean="0">
                <a:latin typeface="+mn-lt"/>
              </a:rPr>
              <a:t> </a:t>
            </a:r>
            <a:r>
              <a:rPr kumimoji="0" lang="en-US" sz="2800" b="1" i="0" u="none" strike="noStrike" kern="0" cap="none" spc="0" normalizeH="0" baseline="0" noProof="0" dirty="0" smtClean="0">
                <a:ln>
                  <a:noFill/>
                </a:ln>
                <a:solidFill>
                  <a:schemeClr val="tx1"/>
                </a:solidFill>
                <a:effectLst/>
                <a:uLnTx/>
                <a:uFillTx/>
                <a:latin typeface="+mn-lt"/>
                <a:ea typeface="+mn-ea"/>
                <a:cs typeface="+mn-cs"/>
              </a:rPr>
              <a:t>prinsip2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tanggung</a:t>
            </a:r>
            <a:r>
              <a:rPr lang="en-US" sz="2800" b="1" kern="0" dirty="0" smtClean="0">
                <a:latin typeface="+mn-lt"/>
              </a:rPr>
              <a:t>-</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jawab</a:t>
            </a:r>
            <a:r>
              <a:rPr kumimoji="0" lang="en-US" sz="2800" b="1" i="0" u="none" strike="noStrike" kern="0" cap="none" spc="0" normalizeH="0" baseline="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sosia</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l</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dalam</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memasarkan</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produk</a:t>
            </a:r>
            <a:r>
              <a:rPr kumimoji="0" lang="en-US" sz="2800" b="0" i="0" u="none" strike="noStrike" kern="0" cap="none" spc="0" normalizeH="0" baseline="0" noProof="0" dirty="0" smtClean="0">
                <a:ln>
                  <a:noFill/>
                </a:ln>
                <a:solidFill>
                  <a:schemeClr val="tx1"/>
                </a:solidFill>
                <a:effectLst/>
                <a:uLnTx/>
                <a:uFillTx/>
                <a:latin typeface="+mn-lt"/>
                <a:ea typeface="+mn-ea"/>
                <a:cs typeface="+mn-cs"/>
              </a:rPr>
              <a:t> yang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mereka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tawarkan</a:t>
            </a:r>
            <a:r>
              <a:rPr lang="en-US" sz="2800" kern="0" noProof="0" dirty="0" smtClean="0">
                <a:latin typeface="+mn-lt"/>
              </a:rPr>
              <a:t>;</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oleh</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karenanya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mereka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harus</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berusaha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untuk</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terus</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memuaskan</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kebutuhan</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dan</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keinginan</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pasar</a:t>
            </a:r>
            <a:r>
              <a:rPr kumimoji="0" lang="en-US" sz="2800" b="0" i="0" u="none" strike="noStrike" kern="0" cap="none" spc="0" normalizeH="0" baseline="0" noProof="0" dirty="0" smtClean="0">
                <a:ln>
                  <a:noFill/>
                </a:ln>
                <a:solidFill>
                  <a:schemeClr val="tx1"/>
                </a:solidFill>
                <a:effectLst/>
                <a:uLnTx/>
                <a:uFillTx/>
                <a:latin typeface="+mn-lt"/>
                <a:ea typeface="+mn-ea"/>
                <a:cs typeface="+mn-cs"/>
              </a:rPr>
              <a:t> yang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menjadi</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sasarannya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dengan</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cara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menjaga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dan</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meningkatkan</a:t>
            </a:r>
            <a:r>
              <a:rPr kumimoji="0" lang="en-US" sz="2800" b="1" i="0" u="none" strike="noStrike" kern="0" cap="none" spc="0" normalizeH="0" baseline="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kesejahteraan</a:t>
            </a:r>
            <a:r>
              <a:rPr kumimoji="0" lang="en-US" sz="2800" b="1" i="0" u="none" strike="noStrike" kern="0" cap="none" spc="0" normalizeH="0" baseline="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konsumen</a:t>
            </a:r>
            <a:r>
              <a:rPr kumimoji="0" lang="en-US" sz="2800" b="1" i="0" u="none" strike="noStrike" kern="0" cap="none" spc="0" normalizeH="0" baseline="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dan</a:t>
            </a:r>
            <a:r>
              <a:rPr kumimoji="0" lang="en-US" sz="2800" b="1" i="0" u="none" strike="noStrike" kern="0" cap="none" spc="0" normalizeH="0" baseline="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masyarakat</a:t>
            </a:r>
            <a:r>
              <a:rPr kumimoji="0" lang="en-US" sz="2800" b="1" i="0" u="none" strike="noStrike" kern="0" cap="none" spc="0" normalizeH="0" baseline="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keseluruhan</a:t>
            </a:r>
            <a:r>
              <a:rPr kumimoji="0" lang="en-US" sz="2800" b="0" i="0" u="none" strike="noStrike" kern="0" cap="none" spc="0" normalizeH="0" baseline="0" noProof="0" dirty="0" smtClean="0">
                <a:ln>
                  <a:noFill/>
                </a:ln>
                <a:solidFill>
                  <a:schemeClr val="tx1"/>
                </a:solidFill>
                <a:effectLst/>
                <a:uLnTx/>
                <a:uFillTx/>
                <a:latin typeface="+mn-lt"/>
                <a:ea typeface="+mn-ea"/>
                <a:cs typeface="+mn-cs"/>
              </a:rPr>
              <a:t>.</a:t>
            </a: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3"/>
          <p:cNvSpPr txBox="1">
            <a:spLocks noChangeArrowheads="1"/>
          </p:cNvSpPr>
          <p:nvPr/>
        </p:nvSpPr>
        <p:spPr bwMode="auto">
          <a:xfrm>
            <a:off x="990600" y="2133600"/>
            <a:ext cx="7543800" cy="3810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4488" indent="-344488">
              <a:lnSpc>
                <a:spcPct val="90000"/>
              </a:lnSpc>
              <a:spcAft>
                <a:spcPts val="1200"/>
              </a:spcAft>
              <a:buFont typeface="Arial" pitchFamily="34" charset="0"/>
              <a:buChar char="-"/>
            </a:pPr>
            <a:r>
              <a:rPr lang="en-US" sz="2800" dirty="0" smtClean="0"/>
              <a:t>Perusahaan </a:t>
            </a:r>
            <a:r>
              <a:rPr lang="en-US" sz="2800" dirty="0" err="1" smtClean="0"/>
              <a:t>akan</a:t>
            </a:r>
            <a:r>
              <a:rPr lang="en-US" sz="2800" dirty="0" smtClean="0"/>
              <a:t> </a:t>
            </a:r>
            <a:r>
              <a:rPr lang="en-US" sz="2800" dirty="0" err="1" smtClean="0"/>
              <a:t>sejahtera</a:t>
            </a:r>
            <a:r>
              <a:rPr lang="en-US" sz="2800" dirty="0" smtClean="0"/>
              <a:t> </a:t>
            </a:r>
            <a:r>
              <a:rPr lang="en-US" sz="2800" dirty="0" err="1" smtClean="0"/>
              <a:t>jika</a:t>
            </a:r>
            <a:r>
              <a:rPr lang="en-US" sz="2800" dirty="0" smtClean="0"/>
              <a:t> </a:t>
            </a:r>
            <a:r>
              <a:rPr lang="en-US" sz="2800" dirty="0" err="1" smtClean="0"/>
              <a:t>masyarakat</a:t>
            </a:r>
            <a:r>
              <a:rPr lang="en-US" sz="2800" dirty="0" smtClean="0"/>
              <a:t> </a:t>
            </a:r>
            <a:r>
              <a:rPr lang="en-US" sz="2800" dirty="0" err="1" smtClean="0"/>
              <a:t>sejahtera</a:t>
            </a:r>
            <a:r>
              <a:rPr lang="en-US" sz="2800" dirty="0" smtClean="0"/>
              <a:t>.</a:t>
            </a:r>
          </a:p>
          <a:p>
            <a:pPr marL="344488" indent="-344488">
              <a:lnSpc>
                <a:spcPct val="90000"/>
              </a:lnSpc>
              <a:spcAft>
                <a:spcPts val="1200"/>
              </a:spcAft>
              <a:buFont typeface="Arial" pitchFamily="34" charset="0"/>
              <a:buChar char="-"/>
            </a:pPr>
            <a:r>
              <a:rPr lang="en-US" sz="2800" dirty="0" err="1" smtClean="0"/>
              <a:t>Baik</a:t>
            </a:r>
            <a:r>
              <a:rPr lang="en-US" sz="2800" dirty="0" smtClean="0"/>
              <a:t> </a:t>
            </a:r>
            <a:r>
              <a:rPr lang="en-US" sz="2800" dirty="0" err="1" smtClean="0"/>
              <a:t>perusahaan</a:t>
            </a:r>
            <a:r>
              <a:rPr lang="en-US" sz="2800" dirty="0" smtClean="0"/>
              <a:t> </a:t>
            </a:r>
            <a:r>
              <a:rPr lang="en-US" sz="2800" dirty="0" err="1" smtClean="0"/>
              <a:t>ataupun</a:t>
            </a:r>
            <a:r>
              <a:rPr lang="en-US" sz="2800" dirty="0" smtClean="0"/>
              <a:t> </a:t>
            </a:r>
            <a:r>
              <a:rPr lang="en-US" sz="2800" dirty="0" err="1" smtClean="0"/>
              <a:t>individu</a:t>
            </a:r>
            <a:r>
              <a:rPr lang="en-US" sz="2800" dirty="0" smtClean="0"/>
              <a:t> </a:t>
            </a:r>
            <a:r>
              <a:rPr lang="en-US" sz="2800" dirty="0" err="1" smtClean="0"/>
              <a:t>akan</a:t>
            </a:r>
            <a:r>
              <a:rPr lang="en-US" sz="2800" dirty="0" smtClean="0"/>
              <a:t> </a:t>
            </a:r>
            <a:r>
              <a:rPr lang="en-US" sz="2800" dirty="0" err="1" smtClean="0"/>
              <a:t>menjadi</a:t>
            </a:r>
            <a:r>
              <a:rPr lang="en-US" sz="2800" dirty="0" smtClean="0"/>
              <a:t> </a:t>
            </a:r>
            <a:r>
              <a:rPr lang="en-US" sz="2800" dirty="0" err="1" smtClean="0"/>
              <a:t>lebih</a:t>
            </a:r>
            <a:r>
              <a:rPr lang="en-US" sz="2800" dirty="0" smtClean="0"/>
              <a:t> </a:t>
            </a:r>
            <a:r>
              <a:rPr lang="en-US" sz="2800" dirty="0" err="1" smtClean="0"/>
              <a:t>baik</a:t>
            </a:r>
            <a:r>
              <a:rPr lang="en-US" sz="2800" dirty="0" smtClean="0"/>
              <a:t> </a:t>
            </a:r>
            <a:r>
              <a:rPr lang="en-US" sz="2800" dirty="0" err="1" smtClean="0"/>
              <a:t>jika</a:t>
            </a:r>
            <a:r>
              <a:rPr lang="en-US" sz="2800" dirty="0" smtClean="0"/>
              <a:t> </a:t>
            </a:r>
            <a:r>
              <a:rPr lang="en-US" sz="2800" dirty="0" err="1" smtClean="0"/>
              <a:t>tanggung</a:t>
            </a:r>
            <a:r>
              <a:rPr lang="en-US" sz="2800" dirty="0" smtClean="0"/>
              <a:t> </a:t>
            </a:r>
            <a:r>
              <a:rPr lang="en-US" sz="2800" dirty="0" err="1" smtClean="0"/>
              <a:t>jawab</a:t>
            </a:r>
            <a:r>
              <a:rPr lang="en-US" sz="2800" dirty="0" smtClean="0"/>
              <a:t> </a:t>
            </a:r>
            <a:r>
              <a:rPr lang="en-US" sz="2800" dirty="0" err="1" smtClean="0"/>
              <a:t>sosial</a:t>
            </a:r>
            <a:r>
              <a:rPr lang="en-US" sz="2800" dirty="0" smtClean="0"/>
              <a:t> </a:t>
            </a:r>
            <a:r>
              <a:rPr lang="en-US" sz="2800" dirty="0" err="1" smtClean="0"/>
              <a:t>merupakan</a:t>
            </a:r>
            <a:r>
              <a:rPr lang="en-US" sz="2800" dirty="0" smtClean="0"/>
              <a:t> </a:t>
            </a:r>
            <a:r>
              <a:rPr lang="en-US" sz="2800" dirty="0" err="1" smtClean="0"/>
              <a:t>bagian</a:t>
            </a:r>
            <a:r>
              <a:rPr lang="en-US" sz="2800" dirty="0" smtClean="0"/>
              <a:t> yang integral </a:t>
            </a:r>
            <a:r>
              <a:rPr lang="en-US" sz="2800" dirty="0" err="1" smtClean="0"/>
              <a:t>dari</a:t>
            </a:r>
            <a:r>
              <a:rPr lang="en-US" sz="2800" dirty="0" smtClean="0"/>
              <a:t> </a:t>
            </a:r>
            <a:r>
              <a:rPr lang="en-US" sz="2800" dirty="0" err="1" smtClean="0"/>
              <a:t>setiap</a:t>
            </a:r>
            <a:r>
              <a:rPr lang="en-US" sz="2800" dirty="0" smtClean="0"/>
              <a:t> </a:t>
            </a:r>
            <a:r>
              <a:rPr lang="en-US" sz="2800" dirty="0" err="1" smtClean="0"/>
              <a:t>keputusan</a:t>
            </a:r>
            <a:r>
              <a:rPr lang="en-US" sz="2800" dirty="0" smtClean="0"/>
              <a:t> </a:t>
            </a:r>
            <a:r>
              <a:rPr lang="en-US" sz="2800" dirty="0" err="1" smtClean="0"/>
              <a:t>pemasaran</a:t>
            </a:r>
            <a:endParaRPr lang="en-US" sz="2800" dirty="0" smtClean="0"/>
          </a:p>
          <a:p>
            <a:pPr marL="344488" indent="-344488">
              <a:lnSpc>
                <a:spcPct val="90000"/>
              </a:lnSpc>
              <a:spcAft>
                <a:spcPts val="1200"/>
              </a:spcAft>
              <a:buFont typeface="Arial" pitchFamily="34" charset="0"/>
              <a:buChar char="-"/>
            </a:pPr>
            <a:r>
              <a:rPr lang="en-US" sz="2800" dirty="0" err="1" smtClean="0"/>
              <a:t>Mensyaratkan</a:t>
            </a:r>
            <a:r>
              <a:rPr lang="en-US" sz="2800" dirty="0" smtClean="0"/>
              <a:t> </a:t>
            </a:r>
            <a:r>
              <a:rPr lang="en-US" sz="2800" dirty="0" err="1" smtClean="0"/>
              <a:t>semua</a:t>
            </a:r>
            <a:r>
              <a:rPr lang="en-US" sz="2800" dirty="0" smtClean="0"/>
              <a:t> </a:t>
            </a:r>
            <a:r>
              <a:rPr lang="en-US" sz="2800" dirty="0" err="1" smtClean="0"/>
              <a:t>pemasar</a:t>
            </a:r>
            <a:r>
              <a:rPr lang="en-US" sz="2800" dirty="0" smtClean="0"/>
              <a:t> </a:t>
            </a:r>
            <a:r>
              <a:rPr lang="en-US" sz="2800" dirty="0" err="1" smtClean="0"/>
              <a:t>untuk</a:t>
            </a:r>
            <a:r>
              <a:rPr lang="en-US" sz="2800" dirty="0" smtClean="0"/>
              <a:t> </a:t>
            </a:r>
            <a:r>
              <a:rPr lang="en-US" sz="2800" dirty="0" err="1" smtClean="0"/>
              <a:t>mematuhi</a:t>
            </a:r>
            <a:r>
              <a:rPr lang="en-US" sz="2800" dirty="0" smtClean="0"/>
              <a:t> prinsip2 </a:t>
            </a:r>
            <a:r>
              <a:rPr lang="en-US" sz="2800" dirty="0" err="1" smtClean="0"/>
              <a:t>tanggung</a:t>
            </a:r>
            <a:r>
              <a:rPr lang="en-US" sz="2800" dirty="0" smtClean="0"/>
              <a:t> </a:t>
            </a:r>
            <a:r>
              <a:rPr lang="en-US" sz="2800" dirty="0" err="1" smtClean="0"/>
              <a:t>jawab</a:t>
            </a:r>
            <a:r>
              <a:rPr lang="en-US" sz="2800" dirty="0" smtClean="0"/>
              <a:t> </a:t>
            </a:r>
            <a:r>
              <a:rPr lang="en-US" sz="2800" dirty="0" err="1" smtClean="0"/>
              <a:t>sosial</a:t>
            </a:r>
            <a:r>
              <a:rPr lang="en-US" sz="2800" dirty="0" smtClean="0"/>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Picture 6"/>
          <p:cNvPicPr>
            <a:picLocks noChangeAspect="1" noChangeArrowheads="1"/>
          </p:cNvPicPr>
          <p:nvPr/>
        </p:nvPicPr>
        <p:blipFill>
          <a:blip r:embed="rId3"/>
          <a:srcRect/>
          <a:stretch>
            <a:fillRect/>
          </a:stretch>
        </p:blipFill>
        <p:spPr>
          <a:xfrm>
            <a:off x="152400" y="838200"/>
            <a:ext cx="9144000" cy="609600"/>
          </a:xfrm>
          <a:prstGeom prst="rect">
            <a:avLst/>
          </a:prstGeom>
          <a:noFill/>
          <a:ln/>
        </p:spPr>
      </p:pic>
      <p:sp>
        <p:nvSpPr>
          <p:cNvPr id="8" name="Rectangle 2"/>
          <p:cNvSpPr>
            <a:spLocks noGrp="1" noChangeArrowheads="1"/>
          </p:cNvSpPr>
          <p:nvPr>
            <p:ph type="title"/>
          </p:nvPr>
        </p:nvSpPr>
        <p:spPr>
          <a:xfrm>
            <a:off x="685800" y="1295400"/>
            <a:ext cx="7772400" cy="685800"/>
          </a:xfrm>
        </p:spPr>
        <p:txBody>
          <a:bodyPr>
            <a:normAutofit fontScale="90000"/>
          </a:bodyPr>
          <a:lstStyle/>
          <a:p>
            <a:r>
              <a:rPr lang="en-US" sz="4000" b="1" dirty="0" err="1" smtClean="0"/>
              <a:t>Konsep</a:t>
            </a:r>
            <a:r>
              <a:rPr lang="en-US" sz="4000" b="1" dirty="0" smtClean="0"/>
              <a:t> </a:t>
            </a:r>
            <a:r>
              <a:rPr lang="en-US" sz="4000" b="1" i="1" dirty="0" smtClean="0"/>
              <a:t>Societal Marketing</a:t>
            </a:r>
            <a:endParaRPr lang="en-US" i="1" dirty="0" smtClean="0"/>
          </a:p>
        </p:txBody>
      </p:sp>
      <p:sp>
        <p:nvSpPr>
          <p:cNvPr id="9"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10"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4"/>
          <p:cNvSpPr>
            <a:spLocks noGrp="1" noChangeArrowheads="1"/>
          </p:cNvSpPr>
          <p:nvPr>
            <p:ph type="title"/>
          </p:nvPr>
        </p:nvSpPr>
        <p:spPr>
          <a:xfrm>
            <a:off x="685800" y="609600"/>
            <a:ext cx="3505200" cy="5486400"/>
          </a:xfrm>
        </p:spPr>
        <p:txBody>
          <a:bodyPr/>
          <a:lstStyle/>
          <a:p>
            <a:r>
              <a:rPr lang="en-US" dirty="0" err="1" smtClean="0"/>
              <a:t>Pemasaran</a:t>
            </a:r>
            <a:r>
              <a:rPr lang="en-US" dirty="0" smtClean="0"/>
              <a:t> </a:t>
            </a:r>
            <a:r>
              <a:rPr lang="en-US" dirty="0" err="1" smtClean="0"/>
              <a:t>Sosial</a:t>
            </a:r>
            <a:endParaRPr lang="en-US" dirty="0" smtClean="0"/>
          </a:p>
        </p:txBody>
      </p:sp>
      <p:pic>
        <p:nvPicPr>
          <p:cNvPr id="7" name="Content Placeholder 6" descr="ilm toyota"/>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419601" y="1219200"/>
            <a:ext cx="3810000" cy="5105400"/>
          </a:xfrm>
          <a:noFill/>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Picture 7" descr="Toyota ikl layn masy"/>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990600" y="1371600"/>
            <a:ext cx="7239000" cy="4876800"/>
          </a:xfrm>
          <a:noFill/>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3" descr="CIMG1775.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62000" y="685800"/>
            <a:ext cx="7772400" cy="5562600"/>
          </a:xfrm>
        </p:spPr>
      </p:pic>
      <p:sp>
        <p:nvSpPr>
          <p:cNvPr id="4"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5" descr="Du Pont"/>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838200" y="914400"/>
            <a:ext cx="7620000" cy="5334000"/>
          </a:xfrm>
          <a:noFill/>
        </p:spPr>
      </p:pic>
      <p:sp>
        <p:nvSpPr>
          <p:cNvPr id="4"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7" descr="DSCN1074"/>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85800" y="990600"/>
            <a:ext cx="3829050" cy="5105400"/>
          </a:xfrm>
          <a:noFill/>
        </p:spPr>
      </p:pic>
      <p:pic>
        <p:nvPicPr>
          <p:cNvPr id="7" name="Picture 10" descr="DSCN107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4648200" y="990600"/>
            <a:ext cx="3829050" cy="5105400"/>
          </a:xfrm>
          <a:prstGeom prst="rect">
            <a:avLst/>
          </a:prstGeom>
          <a:noFill/>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7" descr="DSCN1086"/>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85800" y="838200"/>
            <a:ext cx="3714750" cy="5410200"/>
          </a:xfrm>
          <a:noFill/>
        </p:spPr>
      </p:pic>
      <p:pic>
        <p:nvPicPr>
          <p:cNvPr id="7" name="Picture 8" descr="DSCN107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4648200" y="838200"/>
            <a:ext cx="3714750" cy="5410200"/>
          </a:xfrm>
          <a:prstGeom prst="rect">
            <a:avLst/>
          </a:prstGeom>
          <a:noFill/>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Picture 7" descr="DSCN1078"/>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685800" y="1295400"/>
            <a:ext cx="3810000" cy="4038600"/>
          </a:xfrm>
          <a:noFill/>
        </p:spPr>
      </p:pic>
      <p:pic>
        <p:nvPicPr>
          <p:cNvPr id="7" name="Picture 8" descr="DSCN108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4648200" y="2286000"/>
            <a:ext cx="3810000" cy="3848100"/>
          </a:xfrm>
          <a:prstGeom prst="rect">
            <a:avLst/>
          </a:prstGeom>
          <a:noFill/>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2" descr="MAJALAH TEMPO 0029.JPG"/>
          <p:cNvPicPr>
            <a:picLocks noGrp="1" noChangeAspect="1"/>
          </p:cNvPicPr>
          <p:nvPr>
            <p:ph/>
          </p:nvPr>
        </p:nvPicPr>
        <p:blipFill>
          <a:blip r:embed="rId3" cstate="email">
            <a:extLst>
              <a:ext uri="{28A0092B-C50C-407E-A947-70E740481C1C}">
                <a14:useLocalDpi xmlns:a14="http://schemas.microsoft.com/office/drawing/2010/main"/>
              </a:ext>
            </a:extLst>
          </a:blip>
          <a:srcRect/>
          <a:stretch>
            <a:fillRect/>
          </a:stretch>
        </p:blipFill>
        <p:spPr>
          <a:xfrm>
            <a:off x="2743200" y="838200"/>
            <a:ext cx="3914775" cy="5410200"/>
          </a:xfrm>
        </p:spPr>
      </p:pic>
      <p:sp>
        <p:nvSpPr>
          <p:cNvPr id="4"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a:spLocks noGrp="1" noChangeArrowheads="1"/>
          </p:cNvSpPr>
          <p:nvPr>
            <p:ph type="title"/>
          </p:nvPr>
        </p:nvSpPr>
        <p:spPr>
          <a:xfrm>
            <a:off x="609600" y="1066800"/>
            <a:ext cx="7772400" cy="990600"/>
          </a:xfrm>
        </p:spPr>
        <p:txBody>
          <a:bodyPr>
            <a:normAutofit fontScale="90000"/>
          </a:bodyPr>
          <a:lstStyle/>
          <a:p>
            <a:r>
              <a:rPr lang="en-US" sz="3600" b="1" i="1" dirty="0" smtClean="0"/>
              <a:t>Segmentation, Targeting</a:t>
            </a:r>
            <a:r>
              <a:rPr lang="en-US" sz="3600" b="1" dirty="0" smtClean="0"/>
              <a:t> </a:t>
            </a:r>
            <a:r>
              <a:rPr lang="en-US" sz="3600" b="1" dirty="0" err="1" smtClean="0"/>
              <a:t>dan</a:t>
            </a:r>
            <a:r>
              <a:rPr lang="en-US" sz="3600" b="1" dirty="0" smtClean="0"/>
              <a:t> </a:t>
            </a:r>
            <a:r>
              <a:rPr lang="en-US" sz="3600" b="1" i="1" dirty="0" smtClean="0"/>
              <a:t>Positioning</a:t>
            </a:r>
            <a:endParaRPr lang="en-US" sz="3600" i="1" dirty="0" smtClean="0"/>
          </a:p>
        </p:txBody>
      </p:sp>
      <p:sp>
        <p:nvSpPr>
          <p:cNvPr id="7" name="Rectangle 3"/>
          <p:cNvSpPr txBox="1">
            <a:spLocks noChangeArrowheads="1"/>
          </p:cNvSpPr>
          <p:nvPr/>
        </p:nvSpPr>
        <p:spPr bwMode="auto">
          <a:xfrm>
            <a:off x="838200" y="1981200"/>
            <a:ext cx="7772400" cy="4114800"/>
          </a:xfrm>
          <a:prstGeom prst="rect">
            <a:avLst/>
          </a:prstGeom>
          <a:solidFill>
            <a:srgbClr val="FCFBDC"/>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1" u="none" strike="noStrike" kern="0" cap="none" spc="0" normalizeH="0" baseline="0" noProof="0" dirty="0" smtClean="0">
                <a:ln>
                  <a:noFill/>
                </a:ln>
                <a:solidFill>
                  <a:schemeClr val="tx1"/>
                </a:solidFill>
                <a:effectLst/>
                <a:uLnTx/>
                <a:uFillTx/>
                <a:latin typeface="+mn-lt"/>
                <a:ea typeface="+mn-ea"/>
                <a:cs typeface="+mn-cs"/>
              </a:rPr>
              <a:t>Segmentation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proses</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membagi</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pasar</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menjadi</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kelompok</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konsumen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dengan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kebutuhan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dan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karakteristik</a:t>
            </a:r>
            <a:r>
              <a:rPr kumimoji="0" lang="en-US" sz="3200" b="0" i="0" u="none" strike="noStrike" kern="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sama</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1" u="none" strike="noStrike" kern="0" cap="none" spc="0" normalizeH="0" baseline="0" noProof="0" dirty="0" smtClean="0">
                <a:ln>
                  <a:noFill/>
                </a:ln>
                <a:solidFill>
                  <a:schemeClr val="tx1"/>
                </a:solidFill>
                <a:effectLst/>
                <a:uLnTx/>
                <a:uFillTx/>
                <a:latin typeface="+mn-lt"/>
                <a:ea typeface="+mn-ea"/>
                <a:cs typeface="+mn-cs"/>
              </a:rPr>
              <a:t>Targeting</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memilih</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satu</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atau</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lebih</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segmen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akan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dikejar</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1" u="none" strike="noStrike" kern="0" cap="none" spc="0" normalizeH="0" baseline="0" noProof="0" dirty="0" smtClean="0">
                <a:ln>
                  <a:noFill/>
                </a:ln>
                <a:solidFill>
                  <a:schemeClr val="tx1"/>
                </a:solidFill>
                <a:effectLst/>
                <a:uLnTx/>
                <a:uFillTx/>
                <a:latin typeface="+mn-lt"/>
                <a:ea typeface="+mn-ea"/>
                <a:cs typeface="+mn-cs"/>
              </a:rPr>
              <a:t>Positioning</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membangun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sebuah</a:t>
            </a:r>
            <a:r>
              <a:rPr kumimoji="0" lang="en-US" sz="3200" b="0" i="0" u="none" strike="noStrike" kern="0" cap="none" spc="0" normalizeH="0" baseline="0" noProof="0" dirty="0" smtClean="0">
                <a:ln>
                  <a:noFill/>
                </a:ln>
                <a:solidFill>
                  <a:schemeClr val="tx1"/>
                </a:solidFill>
                <a:effectLst/>
                <a:uLnTx/>
                <a:uFillTx/>
                <a:latin typeface="+mn-lt"/>
                <a:ea typeface="+mn-ea"/>
                <a:cs typeface="+mn-cs"/>
              </a:rPr>
              <a:t> image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produk</a:t>
            </a:r>
            <a:r>
              <a:rPr kumimoji="0" lang="en-US" sz="3200" b="0" i="0" u="none" strike="noStrike" kern="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berbeda</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di</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benak</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konsumen</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4" descr="MAJALAH TEMPO 0028.JPG"/>
          <p:cNvPicPr>
            <a:picLocks noGrp="1" noChangeAspect="1"/>
          </p:cNvPicPr>
          <p:nvPr>
            <p:ph/>
          </p:nvPr>
        </p:nvPicPr>
        <p:blipFill>
          <a:blip r:embed="rId3" cstate="email">
            <a:extLst>
              <a:ext uri="{28A0092B-C50C-407E-A947-70E740481C1C}">
                <a14:useLocalDpi xmlns:a14="http://schemas.microsoft.com/office/drawing/2010/main"/>
              </a:ext>
            </a:extLst>
          </a:blip>
          <a:srcRect/>
          <a:stretch>
            <a:fillRect/>
          </a:stretch>
        </p:blipFill>
        <p:spPr>
          <a:xfrm>
            <a:off x="2590800" y="762000"/>
            <a:ext cx="3959225" cy="5410200"/>
          </a:xfrm>
        </p:spPr>
      </p:pic>
      <p:sp>
        <p:nvSpPr>
          <p:cNvPr id="4"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3" descr="Bank permata.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066800" y="685800"/>
            <a:ext cx="7118350" cy="5638800"/>
          </a:xfrm>
        </p:spPr>
      </p:pic>
      <p:sp>
        <p:nvSpPr>
          <p:cNvPr id="4"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6" descr="Oli Top 1"/>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62000" y="762000"/>
            <a:ext cx="7772400" cy="5486400"/>
          </a:xfrm>
          <a:noFill/>
        </p:spPr>
      </p:pic>
      <p:sp>
        <p:nvSpPr>
          <p:cNvPr id="4"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5" descr="Baygon "/>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533400" y="762000"/>
            <a:ext cx="8229600" cy="5486400"/>
          </a:xfrm>
          <a:noFill/>
        </p:spPr>
      </p:pic>
      <p:sp>
        <p:nvSpPr>
          <p:cNvPr id="4"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5" descr="Picture22"/>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762000" y="838200"/>
            <a:ext cx="7543800" cy="5334000"/>
          </a:xfrm>
          <a:noFill/>
        </p:spPr>
      </p:pic>
      <p:sp>
        <p:nvSpPr>
          <p:cNvPr id="4"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5" descr="closup"/>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457200" y="762000"/>
            <a:ext cx="8305800" cy="5334000"/>
          </a:xfrm>
          <a:noFill/>
        </p:spPr>
      </p:pic>
      <p:sp>
        <p:nvSpPr>
          <p:cNvPr id="4"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a:spLocks noGrp="1" noChangeArrowheads="1"/>
          </p:cNvSpPr>
          <p:nvPr>
            <p:ph type="title"/>
          </p:nvPr>
        </p:nvSpPr>
        <p:spPr>
          <a:xfrm>
            <a:off x="685800" y="1295400"/>
            <a:ext cx="7772400" cy="838200"/>
          </a:xfrm>
        </p:spPr>
        <p:txBody>
          <a:bodyPr>
            <a:normAutofit fontScale="90000"/>
          </a:bodyPr>
          <a:lstStyle/>
          <a:p>
            <a:r>
              <a:rPr lang="en-US" sz="4000" b="1" dirty="0" err="1" smtClean="0"/>
              <a:t>Pemasaran</a:t>
            </a:r>
            <a:r>
              <a:rPr lang="en-US" sz="4000" b="1" dirty="0" smtClean="0"/>
              <a:t> Yang </a:t>
            </a:r>
            <a:r>
              <a:rPr lang="en-US" sz="4000" b="1" dirty="0" err="1" smtClean="0"/>
              <a:t>Fokus</a:t>
            </a:r>
            <a:r>
              <a:rPr lang="en-US" sz="4000" b="1" dirty="0" smtClean="0"/>
              <a:t> </a:t>
            </a:r>
            <a:br>
              <a:rPr lang="en-US" sz="4000" b="1" dirty="0" smtClean="0"/>
            </a:br>
            <a:r>
              <a:rPr lang="en-US" sz="4000" b="1" dirty="0" err="1" smtClean="0"/>
              <a:t>Pada</a:t>
            </a:r>
            <a:r>
              <a:rPr lang="en-US" sz="4000" b="1" dirty="0" smtClean="0"/>
              <a:t> </a:t>
            </a:r>
            <a:r>
              <a:rPr lang="en-US" sz="4000" b="1" dirty="0" err="1" smtClean="0"/>
              <a:t>Profitabilitas</a:t>
            </a:r>
            <a:endParaRPr lang="en-US" dirty="0" smtClean="0"/>
          </a:p>
        </p:txBody>
      </p:sp>
      <p:sp>
        <p:nvSpPr>
          <p:cNvPr id="7" name="AutoShape 3"/>
          <p:cNvSpPr>
            <a:spLocks noChangeArrowheads="1"/>
          </p:cNvSpPr>
          <p:nvPr/>
        </p:nvSpPr>
        <p:spPr bwMode="auto">
          <a:xfrm>
            <a:off x="1905000" y="2514600"/>
            <a:ext cx="2362200" cy="3478213"/>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p>
        </p:txBody>
      </p:sp>
      <p:sp>
        <p:nvSpPr>
          <p:cNvPr id="8" name="Text Box 7"/>
          <p:cNvSpPr txBox="1">
            <a:spLocks noChangeArrowheads="1"/>
          </p:cNvSpPr>
          <p:nvPr/>
        </p:nvSpPr>
        <p:spPr bwMode="auto">
          <a:xfrm>
            <a:off x="5029200" y="3505200"/>
            <a:ext cx="2835275" cy="2443163"/>
          </a:xfrm>
          <a:prstGeom prst="rect">
            <a:avLst/>
          </a:prstGeom>
          <a:solidFill>
            <a:srgbClr val="CC3300"/>
          </a:solidFill>
          <a:ln w="9525">
            <a:noFill/>
            <a:miter lim="800000"/>
            <a:headEnd/>
            <a:tailEnd/>
          </a:ln>
        </p:spPr>
        <p:txBody>
          <a:bodyPr>
            <a:spAutoFit/>
          </a:bodyPr>
          <a:lstStyle/>
          <a:p>
            <a:pPr algn="ctr">
              <a:spcBef>
                <a:spcPct val="50000"/>
              </a:spcBef>
            </a:pPr>
            <a:r>
              <a:rPr lang="en-US" sz="2800" dirty="0">
                <a:solidFill>
                  <a:schemeClr val="bg1"/>
                </a:solidFill>
              </a:rPr>
              <a:t>Tier 1: Platinum</a:t>
            </a:r>
          </a:p>
          <a:p>
            <a:pPr algn="ctr">
              <a:spcBef>
                <a:spcPct val="50000"/>
              </a:spcBef>
            </a:pPr>
            <a:r>
              <a:rPr lang="en-US" sz="2800" dirty="0">
                <a:solidFill>
                  <a:schemeClr val="bg1"/>
                </a:solidFill>
              </a:rPr>
              <a:t>Tier 2: Gold</a:t>
            </a:r>
          </a:p>
          <a:p>
            <a:pPr algn="ctr">
              <a:spcBef>
                <a:spcPct val="50000"/>
              </a:spcBef>
            </a:pPr>
            <a:r>
              <a:rPr lang="en-US" sz="2800" dirty="0">
                <a:solidFill>
                  <a:schemeClr val="bg1"/>
                </a:solidFill>
              </a:rPr>
              <a:t>Tier 3: Iron</a:t>
            </a:r>
          </a:p>
          <a:p>
            <a:pPr algn="ctr">
              <a:spcBef>
                <a:spcPct val="50000"/>
              </a:spcBef>
            </a:pPr>
            <a:r>
              <a:rPr lang="en-US" sz="2800" dirty="0">
                <a:solidFill>
                  <a:schemeClr val="bg1"/>
                </a:solidFill>
              </a:rPr>
              <a:t>Tier 4: Lead</a:t>
            </a:r>
            <a:endParaRPr lang="en-US" dirty="0"/>
          </a:p>
        </p:txBody>
      </p:sp>
      <p:sp>
        <p:nvSpPr>
          <p:cNvPr id="9" name="Line 4"/>
          <p:cNvSpPr>
            <a:spLocks noChangeShapeType="1"/>
          </p:cNvSpPr>
          <p:nvPr/>
        </p:nvSpPr>
        <p:spPr bwMode="auto">
          <a:xfrm>
            <a:off x="2724150" y="3657600"/>
            <a:ext cx="762000" cy="0"/>
          </a:xfrm>
          <a:prstGeom prst="line">
            <a:avLst/>
          </a:prstGeom>
          <a:noFill/>
          <a:ln w="9525">
            <a:solidFill>
              <a:schemeClr val="tx1"/>
            </a:solidFill>
            <a:round/>
            <a:headEnd/>
            <a:tailEnd/>
          </a:ln>
        </p:spPr>
        <p:txBody>
          <a:bodyPr wrap="none" anchor="ctr"/>
          <a:lstStyle/>
          <a:p>
            <a:endParaRPr lang="en-US"/>
          </a:p>
        </p:txBody>
      </p:sp>
      <p:sp>
        <p:nvSpPr>
          <p:cNvPr id="10" name="Line 5"/>
          <p:cNvSpPr>
            <a:spLocks noChangeShapeType="1"/>
          </p:cNvSpPr>
          <p:nvPr/>
        </p:nvSpPr>
        <p:spPr bwMode="auto">
          <a:xfrm>
            <a:off x="2447925" y="4419600"/>
            <a:ext cx="1239838" cy="0"/>
          </a:xfrm>
          <a:prstGeom prst="line">
            <a:avLst/>
          </a:prstGeom>
          <a:noFill/>
          <a:ln w="9525">
            <a:solidFill>
              <a:schemeClr val="tx1"/>
            </a:solidFill>
            <a:round/>
            <a:headEnd/>
            <a:tailEnd/>
          </a:ln>
        </p:spPr>
        <p:txBody>
          <a:bodyPr wrap="none" anchor="ctr"/>
          <a:lstStyle/>
          <a:p>
            <a:endParaRPr lang="en-US"/>
          </a:p>
        </p:txBody>
      </p:sp>
      <p:sp>
        <p:nvSpPr>
          <p:cNvPr id="11" name="Line 6"/>
          <p:cNvSpPr>
            <a:spLocks noChangeShapeType="1"/>
          </p:cNvSpPr>
          <p:nvPr/>
        </p:nvSpPr>
        <p:spPr bwMode="auto">
          <a:xfrm>
            <a:off x="2152650" y="5286375"/>
            <a:ext cx="1905000" cy="0"/>
          </a:xfrm>
          <a:prstGeom prst="line">
            <a:avLst/>
          </a:prstGeom>
          <a:noFill/>
          <a:ln w="9525">
            <a:solidFill>
              <a:schemeClr val="tx1"/>
            </a:solidFill>
            <a:round/>
            <a:headEnd/>
            <a:tailEnd/>
          </a:ln>
        </p:spPr>
        <p:txBody>
          <a:bodyPr wrap="none" anchor="ctr"/>
          <a:lstStyle/>
          <a:p>
            <a:endParaRPr lang="en-US"/>
          </a:p>
        </p:txBody>
      </p:sp>
      <p:sp>
        <p:nvSpPr>
          <p:cNvPr id="12"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13"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Content Placeholder 4" descr="Standard_Chartered_Priority_Banking_Visa_Infinite_Card.jpg"/>
          <p:cNvPicPr>
            <a:picLocks noGrp="1" noChangeAspect="1"/>
          </p:cNvPicPr>
          <p:nvPr>
            <p:ph/>
          </p:nvPr>
        </p:nvPicPr>
        <p:blipFill>
          <a:blip r:embed="rId4" cstate="print"/>
          <a:srcRect/>
          <a:stretch>
            <a:fillRect/>
          </a:stretch>
        </p:blipFill>
        <p:spPr>
          <a:xfrm>
            <a:off x="1643063" y="1524000"/>
            <a:ext cx="5734050" cy="3505200"/>
          </a:xfrm>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4" descr="C:\Users\Arief Kusuma AP\Desktop\flash_privicatalogue.jpg"/>
          <p:cNvPicPr>
            <a:picLocks noChangeAspect="1" noChangeArrowheads="1"/>
          </p:cNvPicPr>
          <p:nvPr/>
        </p:nvPicPr>
        <p:blipFill>
          <a:blip r:embed="rId3" cstate="print"/>
          <a:srcRect/>
          <a:stretch>
            <a:fillRect/>
          </a:stretch>
        </p:blipFill>
        <p:spPr bwMode="auto">
          <a:xfrm>
            <a:off x="609600" y="457200"/>
            <a:ext cx="6019800" cy="2011363"/>
          </a:xfrm>
          <a:prstGeom prst="rect">
            <a:avLst/>
          </a:prstGeom>
          <a:noFill/>
          <a:ln w="9525">
            <a:noFill/>
            <a:miter lim="800000"/>
            <a:headEnd/>
            <a:tailEnd/>
          </a:ln>
        </p:spPr>
      </p:pic>
      <p:pic>
        <p:nvPicPr>
          <p:cNvPr id="7" name="Content Placeholder 2" descr="247491.jpg"/>
          <p:cNvPicPr>
            <a:picLocks noGrp="1" noChangeAspect="1"/>
          </p:cNvPicPr>
          <p:nvPr>
            <p:ph/>
          </p:nvPr>
        </p:nvPicPr>
        <p:blipFill>
          <a:blip r:embed="rId4" cstate="email">
            <a:extLst>
              <a:ext uri="{28A0092B-C50C-407E-A947-70E740481C1C}">
                <a14:useLocalDpi xmlns:a14="http://schemas.microsoft.com/office/drawing/2010/main"/>
              </a:ext>
            </a:extLst>
          </a:blip>
          <a:srcRect/>
          <a:stretch>
            <a:fillRect/>
          </a:stretch>
        </p:blipFill>
        <p:spPr>
          <a:xfrm>
            <a:off x="609600" y="2438400"/>
            <a:ext cx="3429000" cy="2286000"/>
          </a:xfrm>
        </p:spPr>
      </p:pic>
      <p:pic>
        <p:nvPicPr>
          <p:cNvPr id="8" name="Picture 2" descr="C:\Users\Arief Kusuma AP\Desktop\Priority-Banking-Singapore.jpg"/>
          <p:cNvPicPr>
            <a:picLocks noChangeAspect="1" noChangeArrowheads="1"/>
          </p:cNvPicPr>
          <p:nvPr/>
        </p:nvPicPr>
        <p:blipFill>
          <a:blip r:embed="rId5" cstate="print"/>
          <a:srcRect/>
          <a:stretch>
            <a:fillRect/>
          </a:stretch>
        </p:blipFill>
        <p:spPr bwMode="auto">
          <a:xfrm>
            <a:off x="1371600" y="4724400"/>
            <a:ext cx="2627313" cy="1447800"/>
          </a:xfrm>
          <a:prstGeom prst="rect">
            <a:avLst/>
          </a:prstGeom>
          <a:noFill/>
          <a:ln w="9525">
            <a:noFill/>
            <a:miter lim="800000"/>
            <a:headEnd/>
            <a:tailEnd/>
          </a:ln>
        </p:spPr>
      </p:pic>
      <p:pic>
        <p:nvPicPr>
          <p:cNvPr id="9" name="Picture 3" descr="C:\Users\Arief Kusuma AP\Desktop\anzpriority.jpg"/>
          <p:cNvPicPr>
            <a:picLocks noChangeAspect="1" noChangeArrowheads="1"/>
          </p:cNvPicPr>
          <p:nvPr/>
        </p:nvPicPr>
        <p:blipFill>
          <a:blip r:embed="rId6" cstate="print"/>
          <a:srcRect/>
          <a:stretch>
            <a:fillRect/>
          </a:stretch>
        </p:blipFill>
        <p:spPr bwMode="auto">
          <a:xfrm>
            <a:off x="4038600" y="3124200"/>
            <a:ext cx="4529138" cy="3022600"/>
          </a:xfrm>
          <a:prstGeom prst="rect">
            <a:avLst/>
          </a:prstGeom>
          <a:noFill/>
          <a:ln w="9525">
            <a:noFill/>
            <a:miter lim="800000"/>
            <a:headEnd/>
            <a:tailEnd/>
          </a:ln>
        </p:spPr>
      </p:pic>
      <p:sp>
        <p:nvSpPr>
          <p:cNvPr id="10"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11"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3" descr="C:\Users\Arief Kusuma AP\Desktop\flash_priorityrewards.jpg"/>
          <p:cNvPicPr>
            <a:picLocks noChangeAspect="1" noChangeArrowheads="1"/>
          </p:cNvPicPr>
          <p:nvPr/>
        </p:nvPicPr>
        <p:blipFill>
          <a:blip r:embed="rId3" cstate="print"/>
          <a:srcRect/>
          <a:stretch>
            <a:fillRect/>
          </a:stretch>
        </p:blipFill>
        <p:spPr bwMode="auto">
          <a:xfrm>
            <a:off x="609600" y="914400"/>
            <a:ext cx="5930900" cy="1879600"/>
          </a:xfrm>
          <a:prstGeom prst="rect">
            <a:avLst/>
          </a:prstGeom>
          <a:noFill/>
          <a:ln w="9525">
            <a:noFill/>
            <a:miter lim="800000"/>
            <a:headEnd/>
            <a:tailEnd/>
          </a:ln>
        </p:spPr>
      </p:pic>
      <p:pic>
        <p:nvPicPr>
          <p:cNvPr id="7" name="Picture 5" descr="C:\Users\Arief Kusuma AP\Desktop\2009_05_12_01_38_56_Prioritas.jpg"/>
          <p:cNvPicPr>
            <a:picLocks noChangeAspect="1" noChangeArrowheads="1"/>
          </p:cNvPicPr>
          <p:nvPr/>
        </p:nvPicPr>
        <p:blipFill>
          <a:blip r:embed="rId4" cstate="print"/>
          <a:srcRect/>
          <a:stretch>
            <a:fillRect/>
          </a:stretch>
        </p:blipFill>
        <p:spPr bwMode="auto">
          <a:xfrm>
            <a:off x="762000" y="3352800"/>
            <a:ext cx="2381250" cy="1905000"/>
          </a:xfrm>
          <a:prstGeom prst="rect">
            <a:avLst/>
          </a:prstGeom>
          <a:noFill/>
          <a:ln w="9525">
            <a:noFill/>
            <a:miter lim="800000"/>
            <a:headEnd/>
            <a:tailEnd/>
          </a:ln>
        </p:spPr>
      </p:pic>
      <p:pic>
        <p:nvPicPr>
          <p:cNvPr id="8" name="Picture 4" descr="C:\Users\Arief Kusuma AP\Desktop\BusinessBankingPriority.jpg"/>
          <p:cNvPicPr>
            <a:picLocks noChangeAspect="1" noChangeArrowheads="1"/>
          </p:cNvPicPr>
          <p:nvPr/>
        </p:nvPicPr>
        <p:blipFill>
          <a:blip r:embed="rId5" cstate="print"/>
          <a:srcRect/>
          <a:stretch>
            <a:fillRect/>
          </a:stretch>
        </p:blipFill>
        <p:spPr bwMode="auto">
          <a:xfrm>
            <a:off x="3352800" y="2895600"/>
            <a:ext cx="5181600" cy="3429000"/>
          </a:xfrm>
          <a:prstGeom prst="rect">
            <a:avLst/>
          </a:prstGeom>
          <a:noFill/>
          <a:ln w="9525">
            <a:noFill/>
            <a:miter lim="800000"/>
            <a:headEnd/>
            <a:tailEnd/>
          </a:ln>
        </p:spPr>
      </p:pic>
      <p:sp>
        <p:nvSpPr>
          <p:cNvPr id="9"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10"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a:spLocks noGrp="1" noChangeArrowheads="1"/>
          </p:cNvSpPr>
          <p:nvPr>
            <p:ph type="title"/>
          </p:nvPr>
        </p:nvSpPr>
        <p:spPr>
          <a:xfrm>
            <a:off x="381000" y="1143000"/>
            <a:ext cx="8229600" cy="1143000"/>
          </a:xfrm>
        </p:spPr>
        <p:txBody>
          <a:bodyPr/>
          <a:lstStyle/>
          <a:p>
            <a:r>
              <a:rPr lang="en-US" sz="4000" b="1" dirty="0" smtClean="0"/>
              <a:t>Positioning Yang </a:t>
            </a:r>
            <a:r>
              <a:rPr lang="en-US" sz="4000" b="1" dirty="0" err="1" smtClean="0"/>
              <a:t>Berhasil</a:t>
            </a:r>
            <a:endParaRPr lang="en-US" dirty="0" smtClean="0"/>
          </a:p>
        </p:txBody>
      </p:sp>
      <p:sp>
        <p:nvSpPr>
          <p:cNvPr id="7" name="Rectangle 3"/>
          <p:cNvSpPr txBox="1">
            <a:spLocks noChangeArrowheads="1"/>
          </p:cNvSpPr>
          <p:nvPr/>
        </p:nvSpPr>
        <p:spPr>
          <a:xfrm>
            <a:off x="762000" y="2362200"/>
            <a:ext cx="7239000" cy="121920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Mengkomunikasikan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benefit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produk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bukan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fiturnya</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4"/>
          <p:cNvSpPr txBox="1">
            <a:spLocks noChangeArrowheads="1"/>
          </p:cNvSpPr>
          <p:nvPr/>
        </p:nvSpPr>
        <p:spPr>
          <a:xfrm>
            <a:off x="762000" y="3657600"/>
            <a:ext cx="6705600" cy="1219200"/>
          </a:xfrm>
          <a:prstGeom prst="rect">
            <a:avLst/>
          </a:prstGeom>
          <a:solidFill>
            <a:schemeClr val="bg1"/>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Mengkomunikasikan </a:t>
            </a:r>
            <a:r>
              <a:rPr kumimoji="0" lang="en-US" sz="3200" b="0" i="1" u="none" strike="noStrike" kern="1200" cap="none" spc="0" normalizeH="0" baseline="0" noProof="0" smtClean="0">
                <a:ln>
                  <a:noFill/>
                </a:ln>
                <a:solidFill>
                  <a:schemeClr val="tx1"/>
                </a:solidFill>
                <a:effectLst/>
                <a:uLnTx/>
                <a:uFillTx/>
                <a:latin typeface="+mn-lt"/>
                <a:ea typeface="+mn-ea"/>
                <a:cs typeface="+mn-cs"/>
              </a:rPr>
              <a:t>unique selling proposition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10"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14400" y="1219200"/>
            <a:ext cx="8305800" cy="49530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Financial Strategy-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examines the financial implications of corporate and business-level strategic options and identifies the best financial course of action</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Financial strategy includes the management of:</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Dividends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Stock price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Sales of company patents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609600" y="990600"/>
            <a:ext cx="8305800" cy="49530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Leveraged buyout-</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company is acquired in a transaction financed largely by debt usually obtained from a third party</a:t>
            </a: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Reverse stock split-</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investor’s shares are split in half for the same total amount of money</a:t>
            </a:r>
            <a:endParaRPr kumimoji="0" lang="en-US" sz="32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838200" y="1447800"/>
            <a:ext cx="8305800" cy="4953000"/>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Research and Development Strategy-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deals with product and process innovation and improvement</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Technological leader- pioneers innovation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Technological follower- imitates the products of competitors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Open innovation- use of alliances and connections with corporate, government, academic labs and consumers to develop new products and processes</a:t>
            </a:r>
            <a:endParaRPr kumimoji="0" lang="en-US" sz="24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6"/>
          <p:cNvPicPr>
            <a:picLocks noChangeAspect="1" noChangeArrowheads="1"/>
          </p:cNvPicPr>
          <p:nvPr/>
        </p:nvPicPr>
        <p:blipFill>
          <a:blip r:embed="rId3"/>
          <a:srcRect/>
          <a:stretch>
            <a:fillRect/>
          </a:stretch>
        </p:blipFill>
        <p:spPr>
          <a:xfrm>
            <a:off x="0" y="1938337"/>
            <a:ext cx="9144000" cy="3624263"/>
          </a:xfrm>
          <a:prstGeom prst="rect">
            <a:avLst/>
          </a:prstGeom>
          <a:noFill/>
          <a:ln/>
        </p:spPr>
      </p:pic>
      <p:pic>
        <p:nvPicPr>
          <p:cNvPr id="4" name="Picture 6"/>
          <p:cNvPicPr>
            <a:picLocks noChangeAspect="1" noChangeArrowheads="1"/>
          </p:cNvPicPr>
          <p:nvPr/>
        </p:nvPicPr>
        <p:blipFill>
          <a:blip r:embed="rId4"/>
          <a:srcRect/>
          <a:stretch>
            <a:fillRect/>
          </a:stretch>
        </p:blipFill>
        <p:spPr>
          <a:xfrm>
            <a:off x="0" y="685800"/>
            <a:ext cx="9144000" cy="714801"/>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838200" y="1371600"/>
            <a:ext cx="8305800" cy="4953000"/>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Operations Strategy-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determines how and where a product or service is to be manufactured, the level of vertical integration in the production process, the deployment of physical resources and relationships with suppliers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Manufacturing Types include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Job shops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Connected line batch flow</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Flexible manufacturing systems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Dedicated transfer lines</a:t>
            </a:r>
            <a:endParaRPr kumimoji="0" lang="en-US" sz="20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14400" y="1219200"/>
            <a:ext cx="8305800" cy="4953000"/>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Purchasing Strategy-</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deals with obtaining raw materials, parts and supplies needed to perform the operations function</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Options include: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Sole suppliers (Deming)</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Just-in-time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Parallel sourcing</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14400" y="1143000"/>
            <a:ext cx="8305800" cy="4953000"/>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Logistics Strategy-</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deals with the flow of products into and out of the manufacturing process</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Trends include: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Centralization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Outsourcing</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Internet</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90600" y="1295400"/>
            <a:ext cx="7696200" cy="4572000"/>
          </a:xfrm>
          <a:prstGeom prst="rect">
            <a:avLst/>
          </a:prstGeom>
        </p:spPr>
        <p:txBody>
          <a:bodyPr vert="horz" lIns="91440" tIns="45720" rIns="91440" bIns="45720" rtlCol="0">
            <a:normAutofit lnSpcReduction="10000"/>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Human Resource Strategy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Trends include: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Self-managed teams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360-degree appraisal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Diverse workforce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6675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14400" y="914400"/>
            <a:ext cx="8305800" cy="4953000"/>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Information Technology Strategy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Trends include: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Follow the sun management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Internet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Extranet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Intranet</a:t>
            </a:r>
            <a:endParaRPr kumimoji="0" lang="en-US" sz="32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6675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4"/>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a:ln/>
        </p:spPr>
      </p:pic>
      <p:sp>
        <p:nvSpPr>
          <p:cNvPr id="4" name="Rectangle 2"/>
          <p:cNvSpPr txBox="1">
            <a:spLocks noChangeArrowheads="1"/>
          </p:cNvSpPr>
          <p:nvPr/>
        </p:nvSpPr>
        <p:spPr>
          <a:xfrm>
            <a:off x="838200" y="1524000"/>
            <a:ext cx="8305800" cy="49530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Outsourcing-</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purchasing from someone else a product or service that had been previously provided internally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Avoid outsourcing distinctive competencies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err="1" smtClean="0">
                <a:ln>
                  <a:noFill/>
                </a:ln>
                <a:solidFill>
                  <a:schemeClr val="tx1"/>
                </a:solidFill>
                <a:effectLst/>
                <a:uLnTx/>
                <a:uFillTx/>
                <a:latin typeface="Tahoma" pitchFamily="-112" charset="0"/>
                <a:ea typeface="+mn-ea"/>
                <a:cs typeface="+mn-cs"/>
              </a:rPr>
              <a:t>Offshoring</a:t>
            </a: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the outsourcing of an activity or a function to a wholly-owned company or an independent provider in another country</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7" name="Picture 8" descr="sensodyne"/>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762000" y="1219200"/>
            <a:ext cx="3733800" cy="5105400"/>
          </a:xfrm>
          <a:noFill/>
        </p:spPr>
      </p:pic>
      <p:pic>
        <p:nvPicPr>
          <p:cNvPr id="8" name="Picture 7" descr="Pepsode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4495800" y="2209800"/>
            <a:ext cx="3962400" cy="3105150"/>
          </a:xfrm>
          <a:prstGeom prst="rect">
            <a:avLst/>
          </a:prstGeom>
          <a:noFill/>
        </p:spPr>
      </p:pic>
      <p:sp>
        <p:nvSpPr>
          <p:cNvPr id="9"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10"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838200" y="1066800"/>
            <a:ext cx="8305800" cy="4953000"/>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Disadvantages of outsourcing and </a:t>
            </a:r>
            <a:r>
              <a:rPr kumimoji="0" lang="en-US" sz="3200" b="0" i="0" u="none" strike="noStrike" kern="1200" cap="none" spc="0" normalizeH="0" baseline="0" noProof="0" dirty="0" err="1" smtClean="0">
                <a:ln>
                  <a:noFill/>
                </a:ln>
                <a:solidFill>
                  <a:schemeClr val="tx1"/>
                </a:solidFill>
                <a:effectLst/>
                <a:uLnTx/>
                <a:uFillTx/>
                <a:latin typeface="Tahoma" pitchFamily="-112" charset="0"/>
                <a:ea typeface="+mn-ea"/>
                <a:cs typeface="+mn-cs"/>
              </a:rPr>
              <a:t>offshoring</a:t>
            </a: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Customer complaints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Long-term contracts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Ability to learn new skills and develop new core competencies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Lack of cost savings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Poor product quality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Increased transportation costs</a:t>
            </a: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4"/>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90600" y="1447800"/>
            <a:ext cx="7467600" cy="44196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Errors in Outsourcing Efforts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Outsourcing the wrong activities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Selecting the wrong vendor</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Poor contracts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Personnel issues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Lack of control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Hidden costs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Lack of an exit strategy</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4"/>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7"/>
          <p:cNvPicPr>
            <a:picLocks noGrp="1" noChangeAspect="1" noChangeArrowheads="1"/>
          </p:cNvPicPr>
          <p:nvPr>
            <p:ph sz="half" idx="1"/>
          </p:nvPr>
        </p:nvPicPr>
        <p:blipFill>
          <a:blip r:embed="rId3"/>
          <a:srcRect/>
          <a:stretch>
            <a:fillRect/>
          </a:stretch>
        </p:blipFill>
        <p:spPr>
          <a:xfrm>
            <a:off x="457200" y="1752600"/>
            <a:ext cx="8458200" cy="4572000"/>
          </a:xfrm>
          <a:noFill/>
          <a:ln/>
        </p:spPr>
      </p:pic>
      <p:pic>
        <p:nvPicPr>
          <p:cNvPr id="4" name="Picture 4"/>
          <p:cNvPicPr>
            <a:picLocks noChangeAspect="1" noChangeArrowheads="1"/>
          </p:cNvPicPr>
          <p:nvPr/>
        </p:nvPicPr>
        <p:blipFill>
          <a:blip r:embed="rId4"/>
          <a:srcRect/>
          <a:stretch>
            <a:fillRect/>
          </a:stretch>
        </p:blipFill>
        <p:spPr>
          <a:xfrm>
            <a:off x="0" y="685801"/>
            <a:ext cx="9144000" cy="609599"/>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90600" y="914400"/>
            <a:ext cx="5181600" cy="4191000"/>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Follow the leader</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Hit another home run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Arms race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Do everything</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Losing hand</a:t>
            </a:r>
            <a:endParaRPr kumimoji="0" lang="en-US" sz="36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7"/>
          <p:cNvPicPr>
            <a:picLocks noGrp="1" noChangeAspect="1" noChangeArrowheads="1"/>
          </p:cNvPicPr>
          <p:nvPr>
            <p:ph sz="half" idx="4294967295"/>
          </p:nvPr>
        </p:nvPicPr>
        <p:blipFill>
          <a:blip r:embed="rId3"/>
          <a:srcRect/>
          <a:stretch>
            <a:fillRect/>
          </a:stretch>
        </p:blipFill>
        <p:spPr>
          <a:xfrm>
            <a:off x="0" y="6096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7"/>
          <p:cNvPicPr>
            <a:picLocks noChangeAspect="1" noChangeArrowheads="1"/>
          </p:cNvPicPr>
          <p:nvPr/>
        </p:nvPicPr>
        <p:blipFill>
          <a:blip r:embed="rId3"/>
          <a:srcRect/>
          <a:stretch>
            <a:fillRect/>
          </a:stretch>
        </p:blipFill>
        <p:spPr>
          <a:xfrm>
            <a:off x="0" y="0"/>
            <a:ext cx="9144000" cy="609600"/>
          </a:xfrm>
          <a:prstGeom prst="rect">
            <a:avLst/>
          </a:prstGeom>
          <a:noFill/>
          <a:ln/>
        </p:spPr>
      </p:pic>
      <p:sp>
        <p:nvSpPr>
          <p:cNvPr id="4" name="Rectangle 2"/>
          <p:cNvSpPr txBox="1">
            <a:spLocks noChangeArrowheads="1"/>
          </p:cNvSpPr>
          <p:nvPr/>
        </p:nvSpPr>
        <p:spPr>
          <a:xfrm>
            <a:off x="457200" y="1752600"/>
            <a:ext cx="8458200" cy="2286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Constructing Corporate Scenarios-</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pro forma balance sheets and income statements that forecast the effect of each alternative strategy/its various programs will have on division and corporate return on investment</a:t>
            </a:r>
            <a:endParaRPr kumimoji="0" lang="en-US" sz="3200" b="0" i="0" u="none" strike="noStrike" kern="1200" cap="none" spc="0" normalizeH="0" baseline="0" noProof="0" dirty="0">
              <a:ln>
                <a:noFill/>
              </a:ln>
              <a:effectLst/>
              <a:uLnTx/>
              <a:uFillTx/>
              <a:latin typeface="Tahoma" pitchFamily="-112" charset="0"/>
              <a:ea typeface="+mn-ea"/>
              <a:cs typeface="+mn-cs"/>
            </a:endParaRP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914400" y="990600"/>
            <a:ext cx="8001000" cy="4953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Steps include</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Use industry scenarios to develop assumptions about the task environment</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Develop common size financial statements for prior years</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Construct detailed pro forma financial statements for each strategic alternative</a:t>
            </a:r>
            <a:endParaRPr kumimoji="0" lang="en-US" sz="32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7"/>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5"/>
          <p:cNvPicPr>
            <a:picLocks noGrp="1" noChangeAspect="1" noChangeArrowheads="1"/>
          </p:cNvPicPr>
          <p:nvPr>
            <p:ph sz="half" idx="1"/>
          </p:nvPr>
        </p:nvPicPr>
        <p:blipFill>
          <a:blip r:embed="rId3"/>
          <a:srcRect/>
          <a:stretch>
            <a:fillRect/>
          </a:stretch>
        </p:blipFill>
        <p:spPr>
          <a:xfrm>
            <a:off x="914400" y="1371600"/>
            <a:ext cx="7543800" cy="4648200"/>
          </a:xfrm>
          <a:noFill/>
          <a:ln/>
        </p:spPr>
      </p:pic>
      <p:pic>
        <p:nvPicPr>
          <p:cNvPr id="4" name="Picture 7"/>
          <p:cNvPicPr>
            <a:picLocks noChangeAspect="1" noChangeArrowheads="1"/>
          </p:cNvPicPr>
          <p:nvPr/>
        </p:nvPicPr>
        <p:blipFill>
          <a:blip r:embed="rId4"/>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838200" y="1295400"/>
            <a:ext cx="8229600" cy="4953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Management’s Attitude Toward Risk</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Risk</a:t>
            </a:r>
            <a:r>
              <a:rPr kumimoji="0" lang="en-US" sz="2400" b="0" i="0" u="sng"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composed not only of the probability that the strategy will be effective but also of the amount of assets the corporation must allocate to the strategy and the length of time the assets will be unavailable for other uses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Real options approach-</a:t>
            </a: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 a broad range of options used in environments </a:t>
            </a:r>
          </a:p>
          <a:p>
            <a:pPr marL="609600" marR="0" lvl="0" indent="-609600" algn="l" defTabSz="914400" rtl="0" eaLnBrk="1" fontAlgn="auto" latinLnBrk="0" hangingPunct="1">
              <a:lnSpc>
                <a:spcPct val="90000"/>
              </a:lnSpc>
              <a:spcBef>
                <a:spcPct val="20000"/>
              </a:spcBef>
              <a:spcAft>
                <a:spcPts val="0"/>
              </a:spcAft>
              <a:buClrTx/>
              <a:buSzTx/>
              <a:tabLst/>
              <a:defRPr/>
            </a:pPr>
            <a:r>
              <a:rPr lang="en-US" sz="2000" dirty="0" smtClean="0">
                <a:latin typeface="Tahoma" pitchFamily="-112" charset="0"/>
              </a:rPr>
              <a:t>         </a:t>
            </a: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of high uncertainty</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Net present value-</a:t>
            </a: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 calculates the value of a project by predicting its payouts, adjusting them for risk and subtracting the amount invested</a:t>
            </a:r>
            <a:endParaRPr kumimoji="0" lang="en-US" sz="20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7"/>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7"/>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4"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657350"/>
            <a:ext cx="8839200" cy="4694238"/>
          </a:xfrm>
          <a:prstGeom prst="rect">
            <a:avLst/>
          </a:prstGeom>
          <a:noFill/>
          <a:ln w="9525">
            <a:noFill/>
            <a:miter lim="800000"/>
            <a:headEnd/>
            <a:tailEnd/>
          </a:ln>
          <a:effectLst/>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7"/>
          <p:cNvSpPr>
            <a:spLocks noChangeArrowheads="1"/>
          </p:cNvSpPr>
          <p:nvPr/>
        </p:nvSpPr>
        <p:spPr bwMode="auto">
          <a:xfrm>
            <a:off x="533400" y="1371600"/>
            <a:ext cx="8458200" cy="4953000"/>
          </a:xfrm>
          <a:prstGeom prst="rect">
            <a:avLst/>
          </a:prstGeom>
          <a:noFill/>
          <a:ln w="9525">
            <a:noFill/>
            <a:miter lim="800000"/>
            <a:headEnd/>
            <a:tailEnd/>
          </a:ln>
          <a:effectLst/>
        </p:spPr>
        <p:txBody>
          <a:bodyPr/>
          <a:lstStyle/>
          <a:p>
            <a:pPr marL="609600" indent="-609600" algn="ctr">
              <a:spcBef>
                <a:spcPct val="20000"/>
              </a:spcBef>
            </a:pPr>
            <a:r>
              <a:rPr lang="en-US" sz="3200" dirty="0">
                <a:latin typeface="Tahoma" pitchFamily="-112" charset="0"/>
              </a:rPr>
              <a:t>How to Access the importance of stakeholder concerns</a:t>
            </a:r>
          </a:p>
          <a:p>
            <a:pPr marL="609600" indent="-609600">
              <a:spcBef>
                <a:spcPct val="20000"/>
              </a:spcBef>
            </a:pPr>
            <a:endParaRPr lang="en-US" sz="3200" dirty="0">
              <a:latin typeface="Tahoma" pitchFamily="-112" charset="0"/>
            </a:endParaRPr>
          </a:p>
          <a:p>
            <a:pPr marL="609600" indent="-609600">
              <a:spcBef>
                <a:spcPct val="20000"/>
              </a:spcBef>
              <a:buFontTx/>
              <a:buAutoNum type="arabicPeriod"/>
            </a:pPr>
            <a:r>
              <a:rPr lang="en-US" sz="2800" dirty="0">
                <a:latin typeface="Tahoma" pitchFamily="-112" charset="0"/>
              </a:rPr>
              <a:t>How will this decision affect each stakeholder?</a:t>
            </a:r>
          </a:p>
          <a:p>
            <a:pPr marL="609600" indent="-609600">
              <a:spcBef>
                <a:spcPct val="20000"/>
              </a:spcBef>
              <a:buFontTx/>
              <a:buAutoNum type="arabicPeriod"/>
            </a:pPr>
            <a:r>
              <a:rPr lang="en-US" sz="2800" dirty="0">
                <a:latin typeface="Tahoma" pitchFamily="-112" charset="0"/>
              </a:rPr>
              <a:t>How much of what stakeholders want are they likely to get under the alternative?</a:t>
            </a:r>
          </a:p>
          <a:p>
            <a:pPr marL="609600" indent="-609600">
              <a:spcBef>
                <a:spcPct val="20000"/>
              </a:spcBef>
              <a:buFontTx/>
              <a:buAutoNum type="arabicPeriod"/>
            </a:pPr>
            <a:r>
              <a:rPr lang="en-US" sz="2800" dirty="0">
                <a:latin typeface="Tahoma" pitchFamily="-112" charset="0"/>
              </a:rPr>
              <a:t>What are the stakeholders likely to do if they don’t get what they want?</a:t>
            </a:r>
          </a:p>
          <a:p>
            <a:pPr marL="609600" indent="-609600">
              <a:spcBef>
                <a:spcPct val="20000"/>
              </a:spcBef>
              <a:buFontTx/>
              <a:buAutoNum type="arabicPeriod"/>
            </a:pPr>
            <a:r>
              <a:rPr lang="en-US" sz="2800" dirty="0">
                <a:latin typeface="Tahoma" pitchFamily="-112" charset="0"/>
              </a:rPr>
              <a:t>What is the probability that they will do it?</a:t>
            </a:r>
          </a:p>
        </p:txBody>
      </p:sp>
      <p:pic>
        <p:nvPicPr>
          <p:cNvPr id="4" name="Picture 7"/>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a:spLocks noGrp="1" noChangeArrowheads="1"/>
          </p:cNvSpPr>
          <p:nvPr>
            <p:ph type="title"/>
          </p:nvPr>
        </p:nvSpPr>
        <p:spPr>
          <a:xfrm>
            <a:off x="685800" y="1219200"/>
            <a:ext cx="3276600" cy="4876800"/>
          </a:xfrm>
        </p:spPr>
        <p:txBody>
          <a:bodyPr/>
          <a:lstStyle/>
          <a:p>
            <a:r>
              <a:rPr lang="en-US" dirty="0" err="1" smtClean="0"/>
              <a:t>Apa</a:t>
            </a:r>
            <a:r>
              <a:rPr lang="en-US" dirty="0" smtClean="0"/>
              <a:t> USP </a:t>
            </a:r>
            <a:r>
              <a:rPr lang="en-US" dirty="0" err="1" smtClean="0"/>
              <a:t>Minuman</a:t>
            </a:r>
            <a:r>
              <a:rPr lang="en-US" dirty="0" smtClean="0"/>
              <a:t> </a:t>
            </a:r>
            <a:r>
              <a:rPr lang="en-US" dirty="0" err="1" smtClean="0"/>
              <a:t>Isotonik</a:t>
            </a:r>
            <a:r>
              <a:rPr lang="en-US" dirty="0" smtClean="0"/>
              <a:t> </a:t>
            </a:r>
            <a:r>
              <a:rPr lang="en-US" dirty="0" err="1" smtClean="0"/>
              <a:t>Ini</a:t>
            </a:r>
            <a:r>
              <a:rPr lang="en-US" dirty="0" smtClean="0"/>
              <a:t> </a:t>
            </a:r>
            <a:r>
              <a:rPr lang="en-US" dirty="0" err="1" smtClean="0"/>
              <a:t>Dibanding</a:t>
            </a:r>
            <a:r>
              <a:rPr lang="en-US" dirty="0" smtClean="0"/>
              <a:t> Yang </a:t>
            </a:r>
            <a:r>
              <a:rPr lang="en-US" dirty="0" err="1" smtClean="0"/>
              <a:t>Lainnya</a:t>
            </a:r>
            <a:r>
              <a:rPr lang="en-US" dirty="0" smtClean="0"/>
              <a:t>?</a:t>
            </a:r>
          </a:p>
        </p:txBody>
      </p:sp>
      <p:pic>
        <p:nvPicPr>
          <p:cNvPr id="7" name="Picture 5" descr="Viton isotonik"/>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495800" y="1219200"/>
            <a:ext cx="3429000" cy="5029200"/>
          </a:xfrm>
          <a:noFill/>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5"/>
          <p:cNvSpPr>
            <a:spLocks noChangeArrowheads="1"/>
          </p:cNvSpPr>
          <p:nvPr/>
        </p:nvSpPr>
        <p:spPr bwMode="auto">
          <a:xfrm>
            <a:off x="838200" y="1752600"/>
            <a:ext cx="8458200" cy="4953000"/>
          </a:xfrm>
          <a:prstGeom prst="rect">
            <a:avLst/>
          </a:prstGeom>
          <a:noFill/>
          <a:ln w="9525">
            <a:noFill/>
            <a:miter lim="800000"/>
            <a:headEnd/>
            <a:tailEnd/>
          </a:ln>
          <a:effectLst/>
        </p:spPr>
        <p:txBody>
          <a:bodyPr/>
          <a:lstStyle/>
          <a:p>
            <a:pPr marL="609600" indent="-609600" algn="ctr">
              <a:spcBef>
                <a:spcPct val="20000"/>
              </a:spcBef>
            </a:pPr>
            <a:r>
              <a:rPr lang="en-US" sz="3200" dirty="0">
                <a:latin typeface="Tahoma" pitchFamily="-112" charset="0"/>
              </a:rPr>
              <a:t>Corporate Culture Options</a:t>
            </a:r>
          </a:p>
          <a:p>
            <a:pPr marL="609600" indent="-609600">
              <a:spcBef>
                <a:spcPct val="20000"/>
              </a:spcBef>
            </a:pPr>
            <a:endParaRPr lang="en-US" sz="3200" dirty="0">
              <a:latin typeface="Tahoma" pitchFamily="-112" charset="0"/>
            </a:endParaRPr>
          </a:p>
          <a:p>
            <a:pPr marL="609600" indent="-609600">
              <a:spcBef>
                <a:spcPct val="20000"/>
              </a:spcBef>
              <a:buFontTx/>
              <a:buAutoNum type="arabicPeriod"/>
            </a:pPr>
            <a:r>
              <a:rPr lang="en-US" sz="2800" dirty="0">
                <a:latin typeface="Tahoma" pitchFamily="-112" charset="0"/>
              </a:rPr>
              <a:t>Take a chance on ignoring the culture</a:t>
            </a:r>
          </a:p>
          <a:p>
            <a:pPr marL="609600" indent="-609600">
              <a:spcBef>
                <a:spcPct val="20000"/>
              </a:spcBef>
              <a:buFontTx/>
              <a:buAutoNum type="arabicPeriod"/>
            </a:pPr>
            <a:r>
              <a:rPr lang="en-US" sz="2800" dirty="0">
                <a:latin typeface="Tahoma" pitchFamily="-112" charset="0"/>
              </a:rPr>
              <a:t>Manage around the culture and change the implementation plan</a:t>
            </a:r>
          </a:p>
          <a:p>
            <a:pPr marL="609600" indent="-609600">
              <a:spcBef>
                <a:spcPct val="20000"/>
              </a:spcBef>
              <a:buFontTx/>
              <a:buAutoNum type="arabicPeriod"/>
            </a:pPr>
            <a:r>
              <a:rPr lang="en-US" sz="2800" dirty="0">
                <a:latin typeface="Tahoma" pitchFamily="-112" charset="0"/>
              </a:rPr>
              <a:t>Try to change the culture to fit the strategy</a:t>
            </a:r>
          </a:p>
          <a:p>
            <a:pPr marL="609600" indent="-609600">
              <a:spcBef>
                <a:spcPct val="20000"/>
              </a:spcBef>
              <a:buFontTx/>
              <a:buAutoNum type="arabicPeriod"/>
            </a:pPr>
            <a:r>
              <a:rPr lang="en-US" sz="2800" dirty="0">
                <a:latin typeface="Tahoma" pitchFamily="-112" charset="0"/>
              </a:rPr>
              <a:t>Change the strategy to fit the culture</a:t>
            </a:r>
          </a:p>
        </p:txBody>
      </p:sp>
      <p:pic>
        <p:nvPicPr>
          <p:cNvPr id="4" name="Picture 7"/>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5"/>
          <p:cNvSpPr>
            <a:spLocks noChangeArrowheads="1"/>
          </p:cNvSpPr>
          <p:nvPr/>
        </p:nvSpPr>
        <p:spPr bwMode="auto">
          <a:xfrm>
            <a:off x="990600" y="1600200"/>
            <a:ext cx="7772400" cy="4953000"/>
          </a:xfrm>
          <a:prstGeom prst="rect">
            <a:avLst/>
          </a:prstGeom>
          <a:noFill/>
          <a:ln w="9525">
            <a:noFill/>
            <a:miter lim="800000"/>
            <a:headEnd/>
            <a:tailEnd/>
          </a:ln>
          <a:effectLst/>
        </p:spPr>
        <p:txBody>
          <a:bodyPr/>
          <a:lstStyle/>
          <a:p>
            <a:pPr marL="609600" indent="-609600" algn="ctr">
              <a:spcBef>
                <a:spcPct val="20000"/>
              </a:spcBef>
            </a:pPr>
            <a:endParaRPr lang="en-US" sz="3600" dirty="0">
              <a:latin typeface="Tahoma" pitchFamily="-112" charset="0"/>
            </a:endParaRPr>
          </a:p>
          <a:p>
            <a:pPr marL="609600" indent="-609600" algn="ctr">
              <a:spcBef>
                <a:spcPct val="20000"/>
              </a:spcBef>
            </a:pPr>
            <a:r>
              <a:rPr lang="en-US" sz="3600" dirty="0">
                <a:latin typeface="Tahoma" pitchFamily="-112" charset="0"/>
              </a:rPr>
              <a:t>Needs and Desires of Key Managers</a:t>
            </a:r>
          </a:p>
          <a:p>
            <a:pPr marL="609600" indent="-609600">
              <a:spcBef>
                <a:spcPct val="20000"/>
              </a:spcBef>
            </a:pPr>
            <a:endParaRPr lang="en-US" sz="3600" dirty="0">
              <a:latin typeface="Tahoma" pitchFamily="-112" charset="0"/>
            </a:endParaRPr>
          </a:p>
          <a:p>
            <a:pPr marL="609600" indent="-609600">
              <a:spcBef>
                <a:spcPct val="20000"/>
              </a:spcBef>
              <a:buFontTx/>
              <a:buChar char="•"/>
            </a:pPr>
            <a:r>
              <a:rPr lang="en-US" sz="3200" dirty="0">
                <a:latin typeface="Tahoma" pitchFamily="-112" charset="0"/>
              </a:rPr>
              <a:t>Personnel characteristics and experience</a:t>
            </a:r>
          </a:p>
          <a:p>
            <a:pPr marL="609600" indent="-609600">
              <a:spcBef>
                <a:spcPct val="20000"/>
              </a:spcBef>
              <a:buFontTx/>
              <a:buChar char="•"/>
            </a:pPr>
            <a:r>
              <a:rPr lang="en-US" sz="3200" dirty="0">
                <a:latin typeface="Tahoma" pitchFamily="-112" charset="0"/>
              </a:rPr>
              <a:t>Industry and cultural backgrounds</a:t>
            </a:r>
          </a:p>
          <a:p>
            <a:pPr marL="609600" indent="-609600">
              <a:spcBef>
                <a:spcPct val="20000"/>
              </a:spcBef>
              <a:buFontTx/>
              <a:buChar char="•"/>
            </a:pPr>
            <a:r>
              <a:rPr lang="en-US" sz="3200" dirty="0">
                <a:latin typeface="Tahoma" pitchFamily="-112" charset="0"/>
              </a:rPr>
              <a:t>Tendency to maintain the status quo</a:t>
            </a:r>
          </a:p>
        </p:txBody>
      </p:sp>
      <p:pic>
        <p:nvPicPr>
          <p:cNvPr id="4" name="Picture 7"/>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5"/>
          <p:cNvSpPr>
            <a:spLocks noChangeArrowheads="1"/>
          </p:cNvSpPr>
          <p:nvPr/>
        </p:nvSpPr>
        <p:spPr bwMode="auto">
          <a:xfrm>
            <a:off x="838200" y="990600"/>
            <a:ext cx="8153400" cy="4953000"/>
          </a:xfrm>
          <a:prstGeom prst="rect">
            <a:avLst/>
          </a:prstGeom>
          <a:noFill/>
          <a:ln w="9525">
            <a:noFill/>
            <a:miter lim="800000"/>
            <a:headEnd/>
            <a:tailEnd/>
          </a:ln>
          <a:effectLst/>
        </p:spPr>
        <p:txBody>
          <a:bodyPr/>
          <a:lstStyle/>
          <a:p>
            <a:pPr marL="609600" indent="-609600" algn="ctr">
              <a:spcBef>
                <a:spcPct val="20000"/>
              </a:spcBef>
            </a:pPr>
            <a:endParaRPr lang="en-US" sz="3200" dirty="0">
              <a:latin typeface="Tahoma" pitchFamily="-112" charset="0"/>
            </a:endParaRPr>
          </a:p>
          <a:p>
            <a:pPr marL="609600" indent="-609600" algn="ctr">
              <a:spcBef>
                <a:spcPct val="20000"/>
              </a:spcBef>
            </a:pPr>
            <a:r>
              <a:rPr lang="en-US" sz="3200" dirty="0">
                <a:latin typeface="Tahoma" pitchFamily="-112" charset="0"/>
              </a:rPr>
              <a:t>Process of Strategic Choice</a:t>
            </a:r>
          </a:p>
          <a:p>
            <a:pPr marL="609600" indent="-609600">
              <a:spcBef>
                <a:spcPct val="20000"/>
              </a:spcBef>
            </a:pPr>
            <a:endParaRPr lang="en-US" sz="3200" dirty="0">
              <a:latin typeface="Tahoma" pitchFamily="-112" charset="0"/>
            </a:endParaRPr>
          </a:p>
          <a:p>
            <a:pPr marL="609600" indent="-609600">
              <a:spcBef>
                <a:spcPct val="20000"/>
              </a:spcBef>
            </a:pPr>
            <a:r>
              <a:rPr lang="en-US" sz="2800" u="sng" dirty="0">
                <a:latin typeface="Tahoma" pitchFamily="-112" charset="0"/>
              </a:rPr>
              <a:t>Strategic choice-</a:t>
            </a:r>
            <a:r>
              <a:rPr lang="en-US" sz="2800" dirty="0">
                <a:latin typeface="Tahoma" pitchFamily="-112" charset="0"/>
              </a:rPr>
              <a:t> the evaluation of alternative strategies and selection </a:t>
            </a:r>
            <a:endParaRPr lang="en-US" sz="2800" dirty="0" smtClean="0">
              <a:latin typeface="Tahoma" pitchFamily="-112" charset="0"/>
            </a:endParaRPr>
          </a:p>
          <a:p>
            <a:pPr marL="609600" indent="-609600">
              <a:spcBef>
                <a:spcPct val="20000"/>
              </a:spcBef>
            </a:pPr>
            <a:r>
              <a:rPr lang="en-US" sz="2800" dirty="0" smtClean="0">
                <a:latin typeface="Tahoma" pitchFamily="-112" charset="0"/>
              </a:rPr>
              <a:t>        of </a:t>
            </a:r>
            <a:r>
              <a:rPr lang="en-US" sz="2800" dirty="0">
                <a:latin typeface="Tahoma" pitchFamily="-112" charset="0"/>
              </a:rPr>
              <a:t>the best alternative</a:t>
            </a:r>
          </a:p>
          <a:p>
            <a:pPr marL="609600" indent="-609600">
              <a:spcBef>
                <a:spcPct val="20000"/>
              </a:spcBef>
            </a:pPr>
            <a:endParaRPr lang="en-US" sz="2800" dirty="0">
              <a:latin typeface="Tahoma" pitchFamily="-112" charset="0"/>
            </a:endParaRPr>
          </a:p>
          <a:p>
            <a:pPr marL="609600" indent="-609600">
              <a:spcBef>
                <a:spcPct val="20000"/>
              </a:spcBef>
              <a:buFontTx/>
              <a:buChar char="•"/>
            </a:pPr>
            <a:r>
              <a:rPr lang="en-US" sz="2800" dirty="0">
                <a:latin typeface="Tahoma" pitchFamily="-112" charset="0"/>
              </a:rPr>
              <a:t>Consensus</a:t>
            </a:r>
          </a:p>
          <a:p>
            <a:pPr marL="609600" indent="-609600">
              <a:spcBef>
                <a:spcPct val="20000"/>
              </a:spcBef>
              <a:buFontTx/>
              <a:buChar char="•"/>
            </a:pPr>
            <a:r>
              <a:rPr lang="en-US" sz="2800" dirty="0">
                <a:latin typeface="Tahoma" pitchFamily="-112" charset="0"/>
              </a:rPr>
              <a:t>Devil’s advocate</a:t>
            </a:r>
          </a:p>
          <a:p>
            <a:pPr marL="609600" indent="-609600">
              <a:spcBef>
                <a:spcPct val="20000"/>
              </a:spcBef>
              <a:buFontTx/>
              <a:buChar char="•"/>
            </a:pPr>
            <a:r>
              <a:rPr lang="en-US" sz="2800" dirty="0">
                <a:latin typeface="Tahoma" pitchFamily="-112" charset="0"/>
              </a:rPr>
              <a:t>Dialectical inquiry</a:t>
            </a:r>
          </a:p>
          <a:p>
            <a:pPr marL="609600" indent="-609600">
              <a:spcBef>
                <a:spcPct val="20000"/>
              </a:spcBef>
            </a:pPr>
            <a:endParaRPr lang="en-US" sz="2800" dirty="0">
              <a:latin typeface="Tahoma" pitchFamily="-112" charset="0"/>
            </a:endParaRPr>
          </a:p>
        </p:txBody>
      </p:sp>
      <p:pic>
        <p:nvPicPr>
          <p:cNvPr id="4" name="Picture 7"/>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5"/>
          <p:cNvSpPr>
            <a:spLocks noChangeArrowheads="1"/>
          </p:cNvSpPr>
          <p:nvPr/>
        </p:nvSpPr>
        <p:spPr bwMode="auto">
          <a:xfrm>
            <a:off x="838200" y="1295400"/>
            <a:ext cx="8001000" cy="4953000"/>
          </a:xfrm>
          <a:prstGeom prst="rect">
            <a:avLst/>
          </a:prstGeom>
          <a:noFill/>
          <a:ln w="9525">
            <a:noFill/>
            <a:miter lim="800000"/>
            <a:headEnd/>
            <a:tailEnd/>
          </a:ln>
          <a:effectLst/>
        </p:spPr>
        <p:txBody>
          <a:bodyPr/>
          <a:lstStyle/>
          <a:p>
            <a:pPr marL="609600" indent="-609600" algn="ctr">
              <a:spcBef>
                <a:spcPct val="20000"/>
              </a:spcBef>
            </a:pPr>
            <a:endParaRPr lang="en-US" sz="3200" dirty="0">
              <a:latin typeface="Tahoma" pitchFamily="-112" charset="0"/>
            </a:endParaRPr>
          </a:p>
          <a:p>
            <a:pPr marL="609600" indent="-609600" algn="ctr">
              <a:spcBef>
                <a:spcPct val="20000"/>
              </a:spcBef>
            </a:pPr>
            <a:r>
              <a:rPr lang="en-US" sz="3200" dirty="0">
                <a:latin typeface="Tahoma" pitchFamily="-112" charset="0"/>
              </a:rPr>
              <a:t>Process of Strategic Choice</a:t>
            </a:r>
          </a:p>
          <a:p>
            <a:pPr marL="609600" indent="-609600">
              <a:spcBef>
                <a:spcPct val="20000"/>
              </a:spcBef>
            </a:pPr>
            <a:endParaRPr lang="en-US" sz="3200" dirty="0">
              <a:latin typeface="Tahoma" pitchFamily="-112" charset="0"/>
            </a:endParaRPr>
          </a:p>
          <a:p>
            <a:pPr marL="609600" indent="-609600" algn="ctr">
              <a:spcBef>
                <a:spcPct val="20000"/>
              </a:spcBef>
            </a:pPr>
            <a:r>
              <a:rPr lang="en-US" sz="2800" dirty="0">
                <a:latin typeface="Tahoma" pitchFamily="-112" charset="0"/>
              </a:rPr>
              <a:t>Criteria for evaluating alternatives includes</a:t>
            </a:r>
            <a:r>
              <a:rPr lang="en-US" sz="2800" dirty="0" smtClean="0">
                <a:latin typeface="Tahoma" pitchFamily="-112" charset="0"/>
              </a:rPr>
              <a:t>:</a:t>
            </a:r>
          </a:p>
          <a:p>
            <a:pPr marL="609600" indent="-609600" algn="ctr">
              <a:spcBef>
                <a:spcPct val="20000"/>
              </a:spcBef>
            </a:pPr>
            <a:endParaRPr lang="en-US" sz="2800" dirty="0">
              <a:latin typeface="Tahoma" pitchFamily="-112" charset="0"/>
            </a:endParaRPr>
          </a:p>
          <a:p>
            <a:pPr marL="609600" indent="-609600">
              <a:spcBef>
                <a:spcPct val="20000"/>
              </a:spcBef>
              <a:buFontTx/>
              <a:buChar char="•"/>
            </a:pPr>
            <a:r>
              <a:rPr lang="en-US" sz="2800" dirty="0">
                <a:latin typeface="Tahoma" pitchFamily="-112" charset="0"/>
              </a:rPr>
              <a:t>Mutual exclusivity</a:t>
            </a:r>
          </a:p>
          <a:p>
            <a:pPr marL="609600" indent="-609600">
              <a:spcBef>
                <a:spcPct val="20000"/>
              </a:spcBef>
              <a:buFontTx/>
              <a:buChar char="•"/>
            </a:pPr>
            <a:r>
              <a:rPr lang="en-US" sz="2800" dirty="0">
                <a:latin typeface="Tahoma" pitchFamily="-112" charset="0"/>
              </a:rPr>
              <a:t>Success</a:t>
            </a:r>
          </a:p>
          <a:p>
            <a:pPr marL="609600" indent="-609600">
              <a:spcBef>
                <a:spcPct val="20000"/>
              </a:spcBef>
              <a:buFontTx/>
              <a:buChar char="•"/>
            </a:pPr>
            <a:r>
              <a:rPr lang="en-US" sz="2800" dirty="0">
                <a:latin typeface="Tahoma" pitchFamily="-112" charset="0"/>
              </a:rPr>
              <a:t>Completeness</a:t>
            </a:r>
          </a:p>
          <a:p>
            <a:pPr marL="609600" indent="-609600">
              <a:spcBef>
                <a:spcPct val="20000"/>
              </a:spcBef>
              <a:buFontTx/>
              <a:buChar char="•"/>
            </a:pPr>
            <a:r>
              <a:rPr lang="en-US" sz="2800" dirty="0">
                <a:latin typeface="Tahoma" pitchFamily="-112" charset="0"/>
              </a:rPr>
              <a:t>Internal Consistency</a:t>
            </a:r>
          </a:p>
          <a:p>
            <a:pPr marL="609600" indent="-609600">
              <a:spcBef>
                <a:spcPct val="20000"/>
              </a:spcBef>
            </a:pPr>
            <a:endParaRPr lang="en-US" sz="2800" dirty="0">
              <a:latin typeface="Tahoma" pitchFamily="-112" charset="0"/>
            </a:endParaRPr>
          </a:p>
        </p:txBody>
      </p:sp>
      <p:pic>
        <p:nvPicPr>
          <p:cNvPr id="4" name="Picture 7"/>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7"/>
          <p:cNvPicPr>
            <a:picLocks noGrp="1" noChangeAspect="1" noChangeArrowheads="1"/>
          </p:cNvPicPr>
          <p:nvPr>
            <p:ph/>
          </p:nvPr>
        </p:nvPicPr>
        <p:blipFill>
          <a:blip r:embed="rId3"/>
          <a:srcRect/>
          <a:stretch>
            <a:fillRect/>
          </a:stretch>
        </p:blipFill>
        <p:spPr>
          <a:xfrm>
            <a:off x="0" y="685800"/>
            <a:ext cx="9144000" cy="609600"/>
          </a:xfrm>
          <a:noFill/>
          <a:ln/>
        </p:spPr>
      </p:pic>
      <p:sp>
        <p:nvSpPr>
          <p:cNvPr id="4" name="Rectangle 5"/>
          <p:cNvSpPr>
            <a:spLocks noChangeArrowheads="1"/>
          </p:cNvSpPr>
          <p:nvPr/>
        </p:nvSpPr>
        <p:spPr bwMode="auto">
          <a:xfrm>
            <a:off x="762000" y="1143000"/>
            <a:ext cx="8229600" cy="4953000"/>
          </a:xfrm>
          <a:prstGeom prst="rect">
            <a:avLst/>
          </a:prstGeom>
          <a:noFill/>
          <a:ln w="9525">
            <a:noFill/>
            <a:miter lim="800000"/>
            <a:headEnd/>
            <a:tailEnd/>
          </a:ln>
          <a:effectLst/>
        </p:spPr>
        <p:txBody>
          <a:bodyPr/>
          <a:lstStyle/>
          <a:p>
            <a:pPr marL="609600" indent="-609600" algn="ctr">
              <a:spcBef>
                <a:spcPct val="20000"/>
              </a:spcBef>
            </a:pPr>
            <a:endParaRPr lang="en-US" sz="3200" dirty="0">
              <a:latin typeface="Tahoma" pitchFamily="-112" charset="0"/>
            </a:endParaRPr>
          </a:p>
          <a:p>
            <a:pPr marL="609600" indent="-609600" algn="ctr">
              <a:spcBef>
                <a:spcPct val="20000"/>
              </a:spcBef>
            </a:pPr>
            <a:r>
              <a:rPr lang="en-US" sz="3200" dirty="0">
                <a:latin typeface="Tahoma" pitchFamily="-112" charset="0"/>
              </a:rPr>
              <a:t>Effective Policies Accomplish</a:t>
            </a:r>
          </a:p>
          <a:p>
            <a:pPr marL="609600" indent="-609600">
              <a:spcBef>
                <a:spcPct val="20000"/>
              </a:spcBef>
              <a:buFontTx/>
              <a:buChar char="•"/>
            </a:pPr>
            <a:endParaRPr lang="en-US" sz="2800" dirty="0">
              <a:latin typeface="Tahoma" pitchFamily="-112" charset="0"/>
            </a:endParaRPr>
          </a:p>
          <a:p>
            <a:pPr marL="609600" indent="-609600">
              <a:spcBef>
                <a:spcPct val="20000"/>
              </a:spcBef>
              <a:buFontTx/>
              <a:buAutoNum type="arabicPeriod"/>
            </a:pPr>
            <a:r>
              <a:rPr lang="en-US" sz="2800" dirty="0">
                <a:latin typeface="Tahoma" pitchFamily="-112" charset="0"/>
              </a:rPr>
              <a:t>Forces trade-offs between competing resource demands</a:t>
            </a:r>
          </a:p>
          <a:p>
            <a:pPr marL="609600" indent="-609600">
              <a:spcBef>
                <a:spcPct val="20000"/>
              </a:spcBef>
              <a:buFontTx/>
              <a:buAutoNum type="arabicPeriod"/>
            </a:pPr>
            <a:r>
              <a:rPr lang="en-US" sz="2800" dirty="0">
                <a:latin typeface="Tahoma" pitchFamily="-112" charset="0"/>
              </a:rPr>
              <a:t>Tests the strategic soundness of a particular action</a:t>
            </a:r>
          </a:p>
          <a:p>
            <a:pPr marL="609600" indent="-609600">
              <a:spcBef>
                <a:spcPct val="20000"/>
              </a:spcBef>
              <a:buFontTx/>
              <a:buAutoNum type="arabicPeriod"/>
            </a:pPr>
            <a:r>
              <a:rPr lang="en-US" sz="2800" dirty="0">
                <a:latin typeface="Tahoma" pitchFamily="-112" charset="0"/>
              </a:rPr>
              <a:t>Sets clear boundaries within which employees must operate while granting them freedom to experiment within those constraints</a:t>
            </a: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5"/>
          <p:cNvPicPr>
            <a:picLocks noGrp="1" noChangeAspect="1" noChangeArrowheads="1"/>
          </p:cNvPicPr>
          <p:nvPr>
            <p:ph/>
          </p:nvPr>
        </p:nvPicPr>
        <p:blipFill>
          <a:blip r:embed="rId3"/>
          <a:srcRect/>
          <a:stretch>
            <a:fillRect/>
          </a:stretch>
        </p:blipFill>
        <p:spPr>
          <a:xfrm>
            <a:off x="0" y="685800"/>
            <a:ext cx="9144000" cy="609600"/>
          </a:xfrm>
          <a:noFill/>
          <a:ln/>
        </p:spPr>
      </p:pic>
      <p:sp>
        <p:nvSpPr>
          <p:cNvPr id="4" name="Text Box 3"/>
          <p:cNvSpPr txBox="1">
            <a:spLocks noChangeArrowheads="1"/>
          </p:cNvSpPr>
          <p:nvPr/>
        </p:nvSpPr>
        <p:spPr bwMode="auto">
          <a:xfrm>
            <a:off x="609600" y="2005548"/>
            <a:ext cx="8225329" cy="3785652"/>
          </a:xfrm>
          <a:prstGeom prst="rect">
            <a:avLst/>
          </a:prstGeom>
          <a:noFill/>
          <a:ln w="9525">
            <a:noFill/>
            <a:miter lim="800000"/>
            <a:headEnd/>
            <a:tailEnd/>
          </a:ln>
          <a:effectLst/>
        </p:spPr>
        <p:txBody>
          <a:bodyPr wrap="none">
            <a:spAutoFit/>
          </a:bodyPr>
          <a:lstStyle/>
          <a:p>
            <a:pPr marL="342900" indent="-342900">
              <a:buFontTx/>
              <a:buAutoNum type="arabicPeriod"/>
            </a:pPr>
            <a:r>
              <a:rPr lang="en-US" sz="2400" dirty="0">
                <a:latin typeface="Tahoma" pitchFamily="-112" charset="0"/>
              </a:rPr>
              <a:t>Are the functional strategies interdependent, or can they</a:t>
            </a:r>
          </a:p>
          <a:p>
            <a:pPr marL="342900" indent="-342900"/>
            <a:r>
              <a:rPr lang="en-US" sz="2400" dirty="0">
                <a:latin typeface="Tahoma" pitchFamily="-112" charset="0"/>
              </a:rPr>
              <a:t>	be formulated independently of other functions?</a:t>
            </a:r>
          </a:p>
          <a:p>
            <a:pPr marL="342900" indent="-342900">
              <a:buFontTx/>
              <a:buAutoNum type="arabicPeriod" startAt="2"/>
            </a:pPr>
            <a:r>
              <a:rPr lang="en-US" sz="2400" dirty="0">
                <a:latin typeface="Tahoma" pitchFamily="-112" charset="0"/>
              </a:rPr>
              <a:t>Why is penetration pricing more likely than skim pricing</a:t>
            </a:r>
          </a:p>
          <a:p>
            <a:pPr marL="342900" indent="-342900"/>
            <a:r>
              <a:rPr lang="en-US" sz="2400" dirty="0">
                <a:latin typeface="Tahoma" pitchFamily="-112" charset="0"/>
              </a:rPr>
              <a:t>	to raise a company’s or a business unit’s operating</a:t>
            </a:r>
          </a:p>
          <a:p>
            <a:pPr marL="342900" indent="-342900"/>
            <a:r>
              <a:rPr lang="en-US" sz="2400" dirty="0">
                <a:latin typeface="Tahoma" pitchFamily="-112" charset="0"/>
              </a:rPr>
              <a:t>	profit in the long run?</a:t>
            </a:r>
          </a:p>
          <a:p>
            <a:pPr marL="342900" indent="-342900">
              <a:buFontTx/>
              <a:buAutoNum type="arabicPeriod" startAt="3"/>
            </a:pPr>
            <a:r>
              <a:rPr lang="en-US" sz="2400" dirty="0">
                <a:latin typeface="Tahoma" pitchFamily="-112" charset="0"/>
              </a:rPr>
              <a:t>How does mass customization support a business unit’s</a:t>
            </a:r>
          </a:p>
          <a:p>
            <a:pPr marL="342900" indent="-342900"/>
            <a:r>
              <a:rPr lang="en-US" sz="2400" dirty="0">
                <a:latin typeface="Tahoma" pitchFamily="-112" charset="0"/>
              </a:rPr>
              <a:t>	competitive strategy?</a:t>
            </a:r>
          </a:p>
          <a:p>
            <a:pPr marL="342900" indent="-342900">
              <a:buFontTx/>
              <a:buAutoNum type="arabicPeriod" startAt="4"/>
            </a:pPr>
            <a:r>
              <a:rPr lang="en-US" sz="2400" dirty="0">
                <a:latin typeface="Tahoma" pitchFamily="-112" charset="0"/>
              </a:rPr>
              <a:t>When should a corporation or business unit outsource a</a:t>
            </a:r>
          </a:p>
          <a:p>
            <a:pPr marL="342900" indent="-342900"/>
            <a:r>
              <a:rPr lang="en-US" sz="2400" dirty="0">
                <a:latin typeface="Tahoma" pitchFamily="-112" charset="0"/>
              </a:rPr>
              <a:t>	function or an activity?</a:t>
            </a:r>
          </a:p>
          <a:p>
            <a:pPr marL="342900" indent="-342900">
              <a:buFontTx/>
              <a:buAutoNum type="arabicPeriod" startAt="5"/>
            </a:pPr>
            <a:r>
              <a:rPr lang="en-US" sz="2400" dirty="0">
                <a:latin typeface="Tahoma" pitchFamily="-112" charset="0"/>
              </a:rPr>
              <a:t>What is the relationship of policies to strategies?</a:t>
            </a: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457200" y="381000"/>
            <a:ext cx="8229600" cy="1143000"/>
          </a:xfrm>
        </p:spPr>
        <p:txBody>
          <a:bodyPr/>
          <a:lstStyle/>
          <a:p>
            <a:pPr eaLnBrk="1" hangingPunct="1"/>
            <a:r>
              <a:rPr lang="en-US" sz="2800" dirty="0" smtClean="0"/>
              <a:t>PowerPoint created by:</a:t>
            </a:r>
          </a:p>
        </p:txBody>
      </p:sp>
      <p:sp>
        <p:nvSpPr>
          <p:cNvPr id="4" name="Rectangle 3"/>
          <p:cNvSpPr txBox="1">
            <a:spLocks noChangeArrowheads="1"/>
          </p:cNvSpPr>
          <p:nvPr/>
        </p:nvSpPr>
        <p:spPr>
          <a:xfrm>
            <a:off x="990600" y="1941512"/>
            <a:ext cx="7467600" cy="4459288"/>
          </a:xfrm>
          <a:prstGeom prst="rect">
            <a:avLst/>
          </a:prstGeom>
        </p:spPr>
        <p:txBody>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Ronald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Heimler</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b="1" i="0" u="none" strike="noStrike" kern="1200" cap="none" spc="0" normalizeH="0" baseline="0" noProof="0" dirty="0" smtClean="0">
              <a:ln>
                <a:noFill/>
              </a:ln>
              <a:solidFill>
                <a:srgbClr val="66330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Dowling College- MBA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Georgetown University- BS Business Administration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Adjunct Professor- LIM College,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Adjunct Professor- Long Island University,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Lecturer- California State Polytechnic University, Pomona, CA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President- Walter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Heimler</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Inc.</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2" descr="cid:3287383400_2177562"/>
          <p:cNvPicPr>
            <a:picLocks noChangeAspect="1" noChangeArrowheads="1"/>
          </p:cNvPicPr>
          <p:nvPr/>
        </p:nvPicPr>
        <p:blipFill>
          <a:blip r:embed="rId3" r:link="rId4" cstate="print"/>
          <a:srcRect/>
          <a:stretch>
            <a:fillRect/>
          </a:stretch>
        </p:blipFill>
        <p:spPr>
          <a:xfrm>
            <a:off x="838200" y="838200"/>
            <a:ext cx="7685088" cy="2401888"/>
          </a:xfrm>
          <a:prstGeom prst="rect">
            <a:avLst/>
          </a:prstGeom>
          <a:solidFill>
            <a:schemeClr val="hlink"/>
          </a:solidFill>
          <a:ln>
            <a:solidFill>
              <a:schemeClr val="bg1"/>
            </a:solidFill>
          </a:ln>
        </p:spPr>
      </p:pic>
      <p:sp>
        <p:nvSpPr>
          <p:cNvPr id="8" name="Rectangle 3"/>
          <p:cNvSpPr txBox="1">
            <a:spLocks noChangeArrowheads="1"/>
          </p:cNvSpPr>
          <p:nvPr/>
        </p:nvSpPr>
        <p:spPr>
          <a:xfrm>
            <a:off x="914400" y="3581400"/>
            <a:ext cx="7848600" cy="2819400"/>
          </a:xfrm>
          <a:prstGeom prst="rect">
            <a:avLst/>
          </a:prstGeom>
          <a:noFill/>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marL="342900" marR="0" lvl="0" indent="-342900" algn="ctr" defTabSz="914400" rtl="0" eaLnBrk="1" fontAlgn="auto" latinLnBrk="0" hangingPunct="1">
              <a:lnSpc>
                <a:spcPct val="80000"/>
              </a:lnSpc>
              <a:spcBef>
                <a:spcPct val="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8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Copyright ©2012 Pearson Education, Inc. publishing as Prentice Hall</a:t>
            </a: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txBox="1">
            <a:spLocks noChangeArrowheads="1"/>
          </p:cNvSpPr>
          <p:nvPr/>
        </p:nvSpPr>
        <p:spPr>
          <a:xfrm>
            <a:off x="762000" y="1828800"/>
            <a:ext cx="7848600" cy="39624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smtClean="0">
                <a:ln>
                  <a:noFill/>
                </a:ln>
                <a:solidFill>
                  <a:schemeClr val="tx1"/>
                </a:solidFill>
                <a:effectLst/>
                <a:uLnTx/>
                <a:uFillTx/>
                <a:latin typeface="Tahoma" pitchFamily="-112" charset="0"/>
                <a:ea typeface="+mn-ea"/>
                <a:cs typeface="+mn-cs"/>
              </a:rPr>
              <a:t>Product Development Strategy</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rPr>
              <a:t>Provides the ability to:</a:t>
            </a:r>
          </a:p>
          <a:p>
            <a:pPr marL="4572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rPr>
              <a:t>Develop new products for existing markets</a:t>
            </a:r>
          </a:p>
          <a:p>
            <a:pPr marL="4572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rPr>
              <a:t>Develop new products for new markets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762000" y="1676400"/>
            <a:ext cx="8229600" cy="4038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a:spLocks noGrp="1" noChangeArrowheads="1"/>
          </p:cNvSpPr>
          <p:nvPr>
            <p:ph type="title"/>
          </p:nvPr>
        </p:nvSpPr>
        <p:spPr>
          <a:xfrm>
            <a:off x="685800" y="1295400"/>
            <a:ext cx="7772400" cy="1143000"/>
          </a:xfrm>
        </p:spPr>
        <p:txBody>
          <a:bodyPr>
            <a:normAutofit fontScale="90000"/>
          </a:bodyPr>
          <a:lstStyle/>
          <a:p>
            <a:pPr eaLnBrk="1" hangingPunct="1"/>
            <a:r>
              <a:rPr lang="en-US" sz="3600" dirty="0" smtClean="0">
                <a:latin typeface="Tahoma" pitchFamily="-112" charset="0"/>
              </a:rPr>
              <a:t>Develop New Products </a:t>
            </a:r>
            <a:br>
              <a:rPr lang="en-US" sz="3600" dirty="0" smtClean="0">
                <a:latin typeface="Tahoma" pitchFamily="-112" charset="0"/>
              </a:rPr>
            </a:br>
            <a:r>
              <a:rPr lang="en-US" sz="3600" dirty="0" smtClean="0">
                <a:latin typeface="Tahoma" pitchFamily="-112" charset="0"/>
              </a:rPr>
              <a:t>for Existing Markets</a:t>
            </a:r>
          </a:p>
        </p:txBody>
      </p:sp>
      <p:sp>
        <p:nvSpPr>
          <p:cNvPr id="7" name="Rectangle 3"/>
          <p:cNvSpPr txBox="1">
            <a:spLocks noChangeArrowheads="1"/>
          </p:cNvSpPr>
          <p:nvPr/>
        </p:nvSpPr>
        <p:spPr>
          <a:xfrm>
            <a:off x="685800" y="3124200"/>
            <a:ext cx="7772400" cy="2819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product line </a:t>
            </a:r>
            <a:r>
              <a:rPr kumimoji="0" lang="en-US" sz="32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extention</a:t>
            </a:r>
            <a:endParaRPr kumimoji="0" lang="en-US" sz="32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product form </a:t>
            </a:r>
            <a:r>
              <a:rPr kumimoji="0" lang="en-US" sz="32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extention</a:t>
            </a:r>
            <a:r>
              <a:rPr kumimoji="0" lang="en-US" sz="32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9</a:t>
            </a:fld>
            <a:endParaRPr lang="en-US" sz="1800" dirty="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1794</Words>
  <Application>Microsoft Office PowerPoint</Application>
  <PresentationFormat>On-screen Show (4:3)</PresentationFormat>
  <Paragraphs>540</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PowerPoint Presentation</vt:lpstr>
      <vt:lpstr>PowerPoint Presentation</vt:lpstr>
      <vt:lpstr>PowerPoint Presentation</vt:lpstr>
      <vt:lpstr>Segmentation, Targeting dan Positioning</vt:lpstr>
      <vt:lpstr>Positioning Yang Berhasil</vt:lpstr>
      <vt:lpstr>PowerPoint Presentation</vt:lpstr>
      <vt:lpstr>Apa USP Minuman Isotonik Ini Dibanding Yang Lainnya?</vt:lpstr>
      <vt:lpstr>PowerPoint Presentation</vt:lpstr>
      <vt:lpstr>Develop New Products  for Existing Markets</vt:lpstr>
      <vt:lpstr>Perluasan Lini Produk</vt:lpstr>
      <vt:lpstr>PowerPoint Presentation</vt:lpstr>
      <vt:lpstr>Perluasan Bentuk Produk</vt:lpstr>
      <vt:lpstr>PowerPoint Presentation</vt:lpstr>
      <vt:lpstr>Develop New Products  for New Markets</vt:lpstr>
      <vt:lpstr>Perluasan Kategori Produk</vt:lpstr>
      <vt:lpstr>Kategori Produk Baru Untuk Segmen Pasar Yang Berbeda</vt:lpstr>
      <vt:lpstr>PowerPoint Presentation</vt:lpstr>
      <vt:lpstr>PowerPoint Presentation</vt:lpstr>
      <vt:lpstr>Family Branding</vt:lpstr>
      <vt:lpstr>Perusahaan Sepatu Melisensikan Namanya</vt:lpstr>
      <vt:lpstr>Licensing Tokoh Kartun</vt:lpstr>
      <vt:lpstr>PowerPoint Presentation</vt:lpstr>
      <vt:lpstr>Develop New Products  for New Markets</vt:lpstr>
      <vt:lpstr>PowerPoint Presentation</vt:lpstr>
      <vt:lpstr>Penetrasi Pasar:  Kemasan Mirip</vt:lpstr>
      <vt:lpstr>PowerPoint Presentation</vt:lpstr>
      <vt:lpstr>PowerPoint Presentation</vt:lpstr>
      <vt:lpstr>PowerPoint Presentation</vt:lpstr>
      <vt:lpstr>PowerPoint Presentation</vt:lpstr>
      <vt:lpstr>Konsep Societal Marketing</vt:lpstr>
      <vt:lpstr>Konsep Societal Marketing</vt:lpstr>
      <vt:lpstr>Pemasaran Sosial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Pemasaran Yang Fokus  Pada Profitabilitas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created by:</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Windows User</cp:lastModifiedBy>
  <cp:revision>158</cp:revision>
  <dcterms:created xsi:type="dcterms:W3CDTF">2010-08-24T06:47:44Z</dcterms:created>
  <dcterms:modified xsi:type="dcterms:W3CDTF">2017-03-31T00:57:53Z</dcterms:modified>
</cp:coreProperties>
</file>