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77" r:id="rId3"/>
    <p:sldId id="379" r:id="rId4"/>
    <p:sldId id="433" r:id="rId5"/>
    <p:sldId id="381" r:id="rId6"/>
    <p:sldId id="383" r:id="rId7"/>
    <p:sldId id="385" r:id="rId8"/>
    <p:sldId id="387" r:id="rId9"/>
    <p:sldId id="389" r:id="rId10"/>
    <p:sldId id="393" r:id="rId11"/>
    <p:sldId id="391" r:id="rId12"/>
    <p:sldId id="395" r:id="rId13"/>
    <p:sldId id="397" r:id="rId14"/>
    <p:sldId id="399" r:id="rId15"/>
    <p:sldId id="401" r:id="rId16"/>
    <p:sldId id="402" r:id="rId17"/>
    <p:sldId id="434" r:id="rId18"/>
    <p:sldId id="404" r:id="rId19"/>
    <p:sldId id="435" r:id="rId20"/>
    <p:sldId id="406" r:id="rId21"/>
    <p:sldId id="408" r:id="rId22"/>
    <p:sldId id="409" r:id="rId23"/>
    <p:sldId id="411" r:id="rId24"/>
    <p:sldId id="413" r:id="rId25"/>
    <p:sldId id="415" r:id="rId26"/>
    <p:sldId id="436" r:id="rId27"/>
    <p:sldId id="416" r:id="rId28"/>
    <p:sldId id="418" r:id="rId29"/>
    <p:sldId id="437" r:id="rId30"/>
    <p:sldId id="420" r:id="rId31"/>
    <p:sldId id="422" r:id="rId32"/>
    <p:sldId id="423" r:id="rId33"/>
    <p:sldId id="425" r:id="rId34"/>
    <p:sldId id="427" r:id="rId35"/>
    <p:sldId id="429" r:id="rId36"/>
    <p:sldId id="430" r:id="rId37"/>
    <p:sldId id="431" r:id="rId38"/>
    <p:sldId id="432" r:id="rId39"/>
    <p:sldId id="373" r:id="rId40"/>
    <p:sldId id="43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14" autoAdjust="0"/>
    <p:restoredTop sz="94660"/>
  </p:normalViewPr>
  <p:slideViewPr>
    <p:cSldViewPr>
      <p:cViewPr>
        <p:scale>
          <a:sx n="100" d="100"/>
          <a:sy n="100" d="100"/>
        </p:scale>
        <p:origin x="-1944"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8F25BF-3937-42FE-A180-0B4E8D591B9C}" type="datetimeFigureOut">
              <a:rPr lang="id-ID" smtClean="0"/>
              <a:pPr/>
              <a:t>29/03/2017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5E4E79-80EF-44D9-ACB6-39367DC6B48C}"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EE283-770A-48C2-B732-1BDE54BC14F0}" type="datetime1">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FFBDDC-DB8A-4036-91DD-0006041BFE7F}" type="datetime1">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DE56AD-DC71-4081-843B-6DABC0FFBB76}" type="datetime1">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0DEC0-C740-420B-85E1-8F7FD4B84FB7}" type="datetime1">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2A3A4-5A40-49D7-8CCC-99BEE8ECF23B}" type="datetime1">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28DD25-E83A-40DA-9903-9A994BEC10B3}" type="datetime1">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8B474B-CDD3-4FB6-8D63-B37FCB1D74C7}" type="datetime1">
              <a:rPr lang="en-US" smtClean="0"/>
              <a:pPr/>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A865F-EFA9-4452-954F-8F011B9AB253}" type="datetime1">
              <a:rPr lang="en-US" smtClean="0"/>
              <a:pPr/>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5FB66-931D-4ADE-AC7A-78D44AB17769}" type="datetime1">
              <a:rPr lang="en-US" smtClean="0"/>
              <a:pPr/>
              <a:t>3/29/2017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1C629-97DE-44D2-B5EA-00FBA6AB4AB8}" type="datetime1">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A2FD8-A102-4C75-BA75-1C0AEECD4BD6}" type="datetime1">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B696A-68E2-4698-954D-ABCF113CB18E}" type="datetime1">
              <a:rPr lang="en-US" smtClean="0"/>
              <a:pPr/>
              <a:t>3/29/2017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solidFill>
              </a:defRPr>
            </a:lvl1pPr>
          </a:lstStyle>
          <a:p>
            <a:fld id="{412E55C8-1EBA-4D0B-91B2-EC7E5DBD2D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cid:3287383400_217756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VER copy.jpg"/>
          <p:cNvPicPr>
            <a:picLocks noChangeAspect="1"/>
          </p:cNvPicPr>
          <p:nvPr/>
        </p:nvPicPr>
        <p:blipFill>
          <a:blip r:embed="rId2" cstate="print"/>
          <a:stretch>
            <a:fillRect/>
          </a:stretch>
        </p:blipFill>
        <p:spPr>
          <a:xfrm>
            <a:off x="0" y="0"/>
            <a:ext cx="9144000" cy="6858000"/>
          </a:xfrm>
          <a:prstGeom prst="rect">
            <a:avLst/>
          </a:prstGeom>
        </p:spPr>
      </p:pic>
      <p:sp>
        <p:nvSpPr>
          <p:cNvPr id="8" name="Text Box 3"/>
          <p:cNvSpPr txBox="1">
            <a:spLocks noChangeArrowheads="1"/>
          </p:cNvSpPr>
          <p:nvPr/>
        </p:nvSpPr>
        <p:spPr bwMode="auto">
          <a:xfrm>
            <a:off x="2286000" y="5791200"/>
            <a:ext cx="6858000" cy="615553"/>
          </a:xfrm>
          <a:prstGeom prst="rect">
            <a:avLst/>
          </a:prstGeom>
          <a:noFill/>
          <a:ln w="9525">
            <a:noFill/>
            <a:miter lim="800000"/>
            <a:headEnd/>
            <a:tailEnd/>
          </a:ln>
        </p:spPr>
        <p:txBody>
          <a:bodyPr>
            <a:spAutoFit/>
          </a:bodyPr>
          <a:lstStyle/>
          <a:p>
            <a:pPr algn="r">
              <a:spcBef>
                <a:spcPct val="50000"/>
              </a:spcBef>
            </a:pPr>
            <a:r>
              <a:rPr lang="en-US" b="1" dirty="0">
                <a:solidFill>
                  <a:schemeClr val="bg1"/>
                </a:solidFill>
                <a:latin typeface="Arial Narrow" pitchFamily="-112" charset="0"/>
              </a:rPr>
              <a:t>STRATEGIC MANAGEMENT &amp; BUSINESS POLICY</a:t>
            </a:r>
            <a:r>
              <a:rPr lang="en-US" sz="1600" dirty="0">
                <a:solidFill>
                  <a:schemeClr val="bg1"/>
                </a:solidFill>
                <a:latin typeface="Tahoma" pitchFamily="-112" charset="0"/>
              </a:rPr>
              <a:t/>
            </a:r>
            <a:br>
              <a:rPr lang="en-US" sz="1600" dirty="0">
                <a:solidFill>
                  <a:schemeClr val="bg1"/>
                </a:solidFill>
                <a:latin typeface="Tahoma" pitchFamily="-112" charset="0"/>
              </a:rPr>
            </a:br>
            <a:r>
              <a:rPr lang="en-US" sz="1600" dirty="0">
                <a:solidFill>
                  <a:schemeClr val="bg1"/>
                </a:solidFill>
                <a:latin typeface="Tahoma" pitchFamily="-112" charset="0"/>
              </a:rPr>
              <a:t>13</a:t>
            </a:r>
            <a:r>
              <a:rPr lang="en-US" sz="1600" baseline="30000" dirty="0">
                <a:solidFill>
                  <a:schemeClr val="bg1"/>
                </a:solidFill>
                <a:latin typeface="Tahoma" pitchFamily="-112" charset="0"/>
              </a:rPr>
              <a:t>TH</a:t>
            </a:r>
            <a:r>
              <a:rPr lang="en-US" sz="1600" dirty="0">
                <a:solidFill>
                  <a:schemeClr val="bg1"/>
                </a:solidFill>
                <a:latin typeface="Tahoma" pitchFamily="-112" charset="0"/>
              </a:rPr>
              <a:t> EDITION</a:t>
            </a:r>
          </a:p>
        </p:txBody>
      </p:sp>
      <p:sp>
        <p:nvSpPr>
          <p:cNvPr id="9" name="Text Box 4"/>
          <p:cNvSpPr txBox="1">
            <a:spLocks noChangeArrowheads="1"/>
          </p:cNvSpPr>
          <p:nvPr/>
        </p:nvSpPr>
        <p:spPr bwMode="auto">
          <a:xfrm>
            <a:off x="4114800" y="6369050"/>
            <a:ext cx="5029200" cy="336550"/>
          </a:xfrm>
          <a:prstGeom prst="rect">
            <a:avLst/>
          </a:prstGeom>
          <a:noFill/>
          <a:ln w="9525">
            <a:noFill/>
            <a:miter lim="800000"/>
            <a:headEnd/>
            <a:tailEnd/>
          </a:ln>
        </p:spPr>
        <p:txBody>
          <a:bodyPr>
            <a:spAutoFit/>
          </a:bodyPr>
          <a:lstStyle/>
          <a:p>
            <a:pPr algn="r">
              <a:spcBef>
                <a:spcPct val="50000"/>
              </a:spcBef>
            </a:pPr>
            <a:r>
              <a:rPr lang="en-US" sz="1600" b="1" dirty="0">
                <a:solidFill>
                  <a:schemeClr val="bg1"/>
                </a:solidFill>
              </a:rPr>
              <a:t>THOMAS L. WHEELEN       J. DAVID HUNGER</a:t>
            </a:r>
          </a:p>
        </p:txBody>
      </p:sp>
      <p:pic>
        <p:nvPicPr>
          <p:cNvPr id="5" name="Picture 15"/>
          <p:cNvPicPr>
            <a:picLocks noChangeAspect="1" noChangeArrowheads="1"/>
          </p:cNvPicPr>
          <p:nvPr/>
        </p:nvPicPr>
        <p:blipFill>
          <a:blip r:embed="rId3"/>
          <a:srcRect/>
          <a:stretch>
            <a:fillRect/>
          </a:stretch>
        </p:blipFill>
        <p:spPr bwMode="auto">
          <a:xfrm>
            <a:off x="2590800" y="3388808"/>
            <a:ext cx="6527240" cy="144780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14400" y="1447800"/>
            <a:ext cx="8229600" cy="4525963"/>
          </a:xfrm>
          <a:prstGeom prst="rect">
            <a:avLst/>
          </a:prstGeom>
          <a:noFill/>
          <a:ln/>
        </p:spPr>
        <p:txBody>
          <a:bodyPr vert="horz" lIns="91440" tIns="45720" rIns="91440" bIns="45720" rtlCol="0">
            <a:noAutofit/>
          </a:bodyPr>
          <a:lstStyle/>
          <a:p>
            <a:pPr marL="711200" marR="0" lvl="0" indent="-711200" algn="ctr" defTabSz="914400" rtl="0" eaLnBrk="1" fontAlgn="auto" latinLnBrk="0" hangingPunct="1">
              <a:lnSpc>
                <a:spcPct val="100000"/>
              </a:lnSpc>
              <a:spcBef>
                <a:spcPct val="2000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ahoma" pitchFamily="-112" charset="0"/>
                <a:ea typeface="+mn-ea"/>
                <a:cs typeface="+mn-cs"/>
              </a:rPr>
              <a:t>Stages of Corporate Development</a:t>
            </a: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711200" marR="0" lvl="0" indent="-7112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711200" marR="0" lvl="0" indent="-711200" algn="l" defTabSz="914400" rtl="0" eaLnBrk="1" fontAlgn="auto" latinLnBrk="0" hangingPunct="1">
              <a:lnSpc>
                <a:spcPct val="100000"/>
              </a:lnSpc>
              <a:spcBef>
                <a:spcPct val="20000"/>
              </a:spcBef>
              <a:spcAft>
                <a:spcPts val="0"/>
              </a:spcAft>
              <a:buClrTx/>
              <a:buSzTx/>
              <a:buFontTx/>
              <a:buAutoNum type="romanUcPeriod" startAt="3"/>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Divisional Structure</a:t>
            </a:r>
          </a:p>
          <a:p>
            <a:pPr marL="1066800" marR="0" lvl="1" indent="-609600" algn="l" defTabSz="914400" rtl="0" eaLnBrk="1" fontAlgn="auto" latinLnBrk="0" hangingPunct="1">
              <a:lnSpc>
                <a:spcPct val="100000"/>
              </a:lnSpc>
              <a:spcBef>
                <a:spcPct val="20000"/>
              </a:spcBef>
              <a:spcAft>
                <a:spcPts val="0"/>
              </a:spcAft>
              <a:buClrTx/>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Management of diverse product lines in numerous industries</a:t>
            </a:r>
          </a:p>
          <a:p>
            <a:pPr marL="1066800" marR="0" lvl="1" indent="-609600" algn="l" defTabSz="914400" rtl="0" eaLnBrk="1" fontAlgn="auto" latinLnBrk="0" hangingPunct="1">
              <a:lnSpc>
                <a:spcPct val="100000"/>
              </a:lnSpc>
              <a:spcBef>
                <a:spcPct val="20000"/>
              </a:spcBef>
              <a:spcAft>
                <a:spcPts val="0"/>
              </a:spcAft>
              <a:buClrTx/>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Decentralized decision making</a:t>
            </a:r>
          </a:p>
          <a:p>
            <a:pPr marL="711200" marR="0" lvl="0" indent="-711200" algn="l" defTabSz="914400" rtl="0" eaLnBrk="1" fontAlgn="auto" latinLnBrk="0" hangingPunct="1">
              <a:lnSpc>
                <a:spcPct val="100000"/>
              </a:lnSpc>
              <a:spcBef>
                <a:spcPct val="20000"/>
              </a:spcBef>
              <a:spcAft>
                <a:spcPts val="0"/>
              </a:spcAft>
              <a:buClrTx/>
              <a:buSzTx/>
              <a:buFontTx/>
              <a:buAutoNum type="romanUcPeriod" startAt="3"/>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Beyond SBU’s</a:t>
            </a:r>
          </a:p>
          <a:p>
            <a:pPr marL="1066800" marR="0" lvl="1" indent="-609600" algn="l" defTabSz="914400" rtl="0" eaLnBrk="1" fontAlgn="auto" latinLnBrk="0" hangingPunct="1">
              <a:lnSpc>
                <a:spcPct val="100000"/>
              </a:lnSpc>
              <a:spcBef>
                <a:spcPct val="20000"/>
              </a:spcBef>
              <a:spcAft>
                <a:spcPts val="0"/>
              </a:spcAft>
              <a:buClrTx/>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Matrix</a:t>
            </a:r>
          </a:p>
          <a:p>
            <a:pPr marL="1066800" marR="0" lvl="1" indent="-609600" algn="l" defTabSz="914400" rtl="0" eaLnBrk="1" fontAlgn="auto" latinLnBrk="0" hangingPunct="1">
              <a:lnSpc>
                <a:spcPct val="100000"/>
              </a:lnSpc>
              <a:spcBef>
                <a:spcPct val="20000"/>
              </a:spcBef>
              <a:spcAft>
                <a:spcPts val="0"/>
              </a:spcAft>
              <a:buClrTx/>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Network</a:t>
            </a: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10</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Grp="1" noChangeAspect="1" noChangeArrowheads="1"/>
          </p:cNvPicPr>
          <p:nvPr>
            <p:ph sz="half" idx="1"/>
          </p:nvPr>
        </p:nvPicPr>
        <p:blipFill>
          <a:blip r:embed="rId3"/>
          <a:srcRect/>
          <a:stretch>
            <a:fillRect/>
          </a:stretch>
        </p:blipFill>
        <p:spPr>
          <a:xfrm>
            <a:off x="914400" y="1741487"/>
            <a:ext cx="7848600" cy="4583113"/>
          </a:xfrm>
          <a:noFill/>
          <a:ln/>
        </p:spPr>
      </p:pic>
      <p:pic>
        <p:nvPicPr>
          <p:cNvPr id="4" name="Picture 7"/>
          <p:cNvPicPr>
            <a:picLocks noChangeAspect="1" noChangeArrowheads="1"/>
          </p:cNvPicPr>
          <p:nvPr/>
        </p:nvPicPr>
        <p:blipFill>
          <a:blip r:embed="rId4"/>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11</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Grp="1" noChangeAspect="1" noChangeArrowheads="1"/>
          </p:cNvPicPr>
          <p:nvPr>
            <p:ph sz="half" idx="1"/>
          </p:nvPr>
        </p:nvPicPr>
        <p:blipFill>
          <a:blip r:embed="rId3"/>
          <a:srcRect/>
          <a:stretch>
            <a:fillRect/>
          </a:stretch>
        </p:blipFill>
        <p:spPr>
          <a:xfrm>
            <a:off x="914400" y="1871663"/>
            <a:ext cx="8001000" cy="4452937"/>
          </a:xfrm>
          <a:noFill/>
          <a:ln/>
        </p:spPr>
      </p:pic>
      <p:pic>
        <p:nvPicPr>
          <p:cNvPr id="4" name="Picture 7"/>
          <p:cNvPicPr>
            <a:picLocks noChangeAspect="1" noChangeArrowheads="1"/>
          </p:cNvPicPr>
          <p:nvPr/>
        </p:nvPicPr>
        <p:blipFill>
          <a:blip r:embed="rId4"/>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12</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14400" y="1524000"/>
            <a:ext cx="8229600" cy="4525963"/>
          </a:xfrm>
          <a:prstGeom prst="rect">
            <a:avLst/>
          </a:prstGeom>
          <a:noFill/>
          <a:ln/>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Blocks to Changing Stages</a:t>
            </a: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Internal</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Lack of resources</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Lack of ability</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Refusal of top management to delegate</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External</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Economy</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Labor shortages</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Lack of market growth</a:t>
            </a:r>
            <a:endParaRPr kumimoji="0" lang="en-US" sz="20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13</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838200" y="1722437"/>
            <a:ext cx="8229600" cy="4525963"/>
          </a:xfrm>
          <a:prstGeom prst="rect">
            <a:avLst/>
          </a:prstGeom>
          <a:noFill/>
          <a:ln/>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ahoma" pitchFamily="-112" charset="0"/>
                <a:ea typeface="+mn-ea"/>
                <a:cs typeface="+mn-cs"/>
              </a:rPr>
              <a:t>Blocks to Changing Stages</a:t>
            </a: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ahoma" pitchFamily="-112" charset="0"/>
                <a:ea typeface="+mn-ea"/>
                <a:cs typeface="+mn-cs"/>
              </a:rPr>
              <a:t>(Entrepreneurs)</a:t>
            </a: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Loyalty</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Task orientation</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Single-mindedness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Working in isolation</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14</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90600" y="1752600"/>
            <a:ext cx="7772400" cy="3154363"/>
          </a:xfrm>
          <a:prstGeom prst="rect">
            <a:avLst/>
          </a:prstGeom>
          <a:noFill/>
          <a:ln/>
        </p:spPr>
        <p:txBody>
          <a:bodyPr vert="horz" lIns="91440" tIns="45720" rIns="91440" bIns="45720" rtlCol="0">
            <a:noAutofit/>
          </a:bodyPr>
          <a:lstStyle/>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Organizational Life Cycle-</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describes how organizations grow, develop and decline</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Stages include:</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Birth</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Growth</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Maturity</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Decline</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Death</a:t>
            </a:r>
            <a:endParaRPr kumimoji="0" lang="en-US" sz="20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15</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Grp="1" noChangeAspect="1" noChangeArrowheads="1"/>
          </p:cNvPicPr>
          <p:nvPr>
            <p:ph sz="half" idx="1"/>
          </p:nvPr>
        </p:nvPicPr>
        <p:blipFill>
          <a:blip r:embed="rId3"/>
          <a:srcRect/>
          <a:stretch>
            <a:fillRect/>
          </a:stretch>
        </p:blipFill>
        <p:spPr>
          <a:xfrm>
            <a:off x="457200" y="2190750"/>
            <a:ext cx="8610600" cy="3600450"/>
          </a:xfrm>
          <a:noFill/>
          <a:ln/>
        </p:spPr>
      </p:pic>
      <p:pic>
        <p:nvPicPr>
          <p:cNvPr id="4" name="Picture 7"/>
          <p:cNvPicPr>
            <a:picLocks noChangeAspect="1" noChangeArrowheads="1"/>
          </p:cNvPicPr>
          <p:nvPr/>
        </p:nvPicPr>
        <p:blipFill>
          <a:blip r:embed="rId4"/>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16</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762000" y="2209800"/>
            <a:ext cx="8229600" cy="2514600"/>
          </a:xfrm>
          <a:prstGeom prst="rect">
            <a:avLst/>
          </a:prstGeom>
          <a:noFill/>
          <a:ln/>
        </p:spPr>
        <p:txBody>
          <a:bodyPr vert="horz" lIns="91440" tIns="45720" rIns="91440" bIns="45720" rtlCol="0">
            <a:noAutofit/>
          </a:bodyPr>
          <a:lstStyle/>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effectLst/>
                <a:uLnTx/>
                <a:uFillTx/>
                <a:latin typeface="Tahoma" pitchFamily="-112" charset="0"/>
                <a:ea typeface="+mn-ea"/>
                <a:cs typeface="+mn-cs"/>
              </a:rPr>
              <a:t>Advanced Types of Organizational Structures</a:t>
            </a:r>
          </a:p>
          <a:p>
            <a:pPr marL="609600" marR="0" lvl="0" indent="-609600"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effectLst/>
              <a:uLnTx/>
              <a:uFillTx/>
              <a:latin typeface="Tahoma" pitchFamily="-112" charset="0"/>
              <a:ea typeface="+mn-ea"/>
              <a:cs typeface="+mn-cs"/>
            </a:endParaRPr>
          </a:p>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effectLst/>
                <a:uLnTx/>
                <a:uFillTx/>
                <a:latin typeface="Tahoma" pitchFamily="-112" charset="0"/>
                <a:ea typeface="+mn-ea"/>
                <a:cs typeface="+mn-cs"/>
              </a:rPr>
              <a:t>Matrix structures-</a:t>
            </a:r>
            <a:r>
              <a:rPr kumimoji="0" lang="en-US" sz="3200" b="0" i="0" u="none" strike="noStrike" kern="1200" cap="none" spc="0" normalizeH="0" baseline="0" noProof="0" dirty="0" smtClean="0">
                <a:ln>
                  <a:noFill/>
                </a:ln>
                <a:effectLst/>
                <a:uLnTx/>
                <a:uFillTx/>
                <a:latin typeface="Tahoma" pitchFamily="-112" charset="0"/>
                <a:ea typeface="+mn-ea"/>
                <a:cs typeface="+mn-cs"/>
              </a:rPr>
              <a:t> functional and product forms are</a:t>
            </a:r>
            <a:r>
              <a:rPr kumimoji="0" lang="en-US" sz="3200" b="0" i="0" u="none" strike="noStrike" kern="1200" cap="none" spc="0" normalizeH="0" noProof="0" dirty="0" smtClean="0">
                <a:ln>
                  <a:noFill/>
                </a:ln>
                <a:effectLst/>
                <a:uLnTx/>
                <a:uFillTx/>
                <a:latin typeface="Tahoma" pitchFamily="-112" charset="0"/>
                <a:ea typeface="+mn-ea"/>
                <a:cs typeface="+mn-cs"/>
              </a:rPr>
              <a:t> </a:t>
            </a:r>
            <a:r>
              <a:rPr kumimoji="0" lang="en-US" sz="3200" b="0" i="0" u="none" strike="noStrike" kern="1200" cap="none" spc="0" normalizeH="0" baseline="0" noProof="0" dirty="0" smtClean="0">
                <a:ln>
                  <a:noFill/>
                </a:ln>
                <a:effectLst/>
                <a:uLnTx/>
                <a:uFillTx/>
                <a:latin typeface="Tahoma" pitchFamily="-112" charset="0"/>
                <a:ea typeface="+mn-ea"/>
                <a:cs typeface="+mn-cs"/>
              </a:rPr>
              <a:t>combined simultaneously at the same level of the organization</a:t>
            </a:r>
            <a:endParaRPr kumimoji="0" lang="en-US" sz="3200" b="0" i="0" u="none" strike="noStrike" kern="1200" cap="none" spc="0" normalizeH="0" baseline="0" noProof="0" dirty="0">
              <a:ln>
                <a:noFill/>
              </a:ln>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17</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838200" y="1798637"/>
            <a:ext cx="8229600" cy="4525963"/>
          </a:xfrm>
          <a:prstGeom prst="rect">
            <a:avLst/>
          </a:prstGeom>
          <a:noFill/>
          <a:ln/>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Advanced Types of Organizational Structures</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Conditions for Matrix structures include:</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Ideas need to be cross-fertilized across projects or products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Scarcity of resources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Abilities to process information and to make decisions needs to be improved</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18</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ChangeAspect="1" noChangeArrowheads="1"/>
          </p:cNvPicPr>
          <p:nvPr/>
        </p:nvPicPr>
        <p:blipFill>
          <a:blip r:embed="rId3"/>
          <a:srcRect/>
          <a:stretch>
            <a:fillRect/>
          </a:stretch>
        </p:blipFill>
        <p:spPr>
          <a:xfrm>
            <a:off x="0" y="2133600"/>
            <a:ext cx="9144000" cy="3657600"/>
          </a:xfrm>
          <a:prstGeom prst="rect">
            <a:avLst/>
          </a:prstGeom>
          <a:noFill/>
          <a:ln/>
        </p:spPr>
      </p:pic>
      <p:pic>
        <p:nvPicPr>
          <p:cNvPr id="4" name="Picture 7"/>
          <p:cNvPicPr>
            <a:picLocks noChangeAspect="1" noChangeArrowheads="1"/>
          </p:cNvPicPr>
          <p:nvPr/>
        </p:nvPicPr>
        <p:blipFill>
          <a:blip r:embed="rId4"/>
          <a:srcRect/>
          <a:stretch>
            <a:fillRect/>
          </a:stretch>
        </p:blipFill>
        <p:spPr>
          <a:xfrm>
            <a:off x="0" y="685800"/>
            <a:ext cx="9144000" cy="793513"/>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19</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10"/>
          <p:cNvPicPr>
            <a:picLocks noGrp="1" noChangeAspect="1" noChangeArrowheads="1"/>
          </p:cNvPicPr>
          <p:nvPr>
            <p:ph sz="half" idx="4294967295"/>
          </p:nvPr>
        </p:nvPicPr>
        <p:blipFill>
          <a:blip r:embed="rId3"/>
          <a:srcRect/>
          <a:stretch>
            <a:fillRect/>
          </a:stretch>
        </p:blipFill>
        <p:spPr>
          <a:xfrm>
            <a:off x="0" y="685801"/>
            <a:ext cx="9144000" cy="609599"/>
          </a:xfrm>
          <a:prstGeom prst="rect">
            <a:avLst/>
          </a:prstGeom>
          <a:noFill/>
          <a:ln/>
        </p:spPr>
      </p:pic>
      <p:sp>
        <p:nvSpPr>
          <p:cNvPr id="4" name="Rectangle 2"/>
          <p:cNvSpPr txBox="1">
            <a:spLocks noChangeArrowheads="1"/>
          </p:cNvSpPr>
          <p:nvPr/>
        </p:nvSpPr>
        <p:spPr>
          <a:xfrm>
            <a:off x="914400" y="1447800"/>
            <a:ext cx="7772400" cy="4724399"/>
          </a:xfrm>
          <a:prstGeom prst="rect">
            <a:avLst/>
          </a:prstGeom>
        </p:spPr>
        <p:txBody>
          <a:bodyPr vert="horz" lIns="91440" tIns="45720" rIns="91440" bIns="45720" rtlCol="0">
            <a:noAutofit/>
          </a:bodyPr>
          <a:lstStyle/>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Strategy implementation-</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the sum total of all activities and choices required for the execution of a strategic plan</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Who are the people to carry out the strategic plan?</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What must be done to align company operations in the intended direction?</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How is everyone going to work together to do what is needed?</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7"/>
          <p:cNvPicPr>
            <a:picLocks noGrp="1" noChangeAspect="1" noChangeArrowheads="1"/>
          </p:cNvPicPr>
          <p:nvPr>
            <p:ph sz="half" idx="1"/>
          </p:nvPr>
        </p:nvPicPr>
        <p:blipFill>
          <a:blip r:embed="rId3"/>
          <a:srcRect/>
          <a:stretch>
            <a:fillRect/>
          </a:stretch>
        </p:blipFill>
        <p:spPr>
          <a:xfrm>
            <a:off x="914400" y="1676400"/>
            <a:ext cx="8001000" cy="4648200"/>
          </a:xfrm>
          <a:noFill/>
          <a:ln/>
        </p:spPr>
      </p:pic>
      <p:pic>
        <p:nvPicPr>
          <p:cNvPr id="4" name="Picture 7"/>
          <p:cNvPicPr>
            <a:picLocks noChangeAspect="1" noChangeArrowheads="1"/>
          </p:cNvPicPr>
          <p:nvPr/>
        </p:nvPicPr>
        <p:blipFill>
          <a:blip r:embed="rId4"/>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20</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1066800" y="1570037"/>
            <a:ext cx="7772400" cy="4525963"/>
          </a:xfrm>
          <a:prstGeom prst="rect">
            <a:avLst/>
          </a:prstGeom>
        </p:spPr>
        <p:txBody>
          <a:bodyPr vert="horz" lIns="91440" tIns="45720" rIns="91440" bIns="45720" rtlCol="0">
            <a:normAutofit/>
          </a:bodyPr>
          <a:lstStyle/>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Market development strategy-</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provides the ability to:</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Capture a larger market share</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Market saturation</a:t>
            </a:r>
          </a:p>
          <a:p>
            <a:pPr marL="990600" marR="0" lvl="1"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Market penetration</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Develop new uses and/or markets for current products</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21</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14400" y="1752600"/>
            <a:ext cx="8229600" cy="4525963"/>
          </a:xfrm>
          <a:prstGeom prst="rect">
            <a:avLst/>
          </a:prstGeom>
          <a:noFill/>
          <a:ln/>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Advanced Types of Organizational Structures</a:t>
            </a: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Phases of Matrix Structure Development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(Davis and Lawrence)</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Temporary cross-functional task forces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Product/brand management</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Mature matrix</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22</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14400" y="1600200"/>
            <a:ext cx="8229600" cy="4525963"/>
          </a:xfrm>
          <a:prstGeom prst="rect">
            <a:avLst/>
          </a:prstGeom>
          <a:noFill/>
          <a:ln/>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Advanced Types of Organizational Structures</a:t>
            </a: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Network Structure-</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eliminates in-house business functions</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Cellular/Modular Structure-</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composed of a series of project groups or collaborations linked by constantly changing non-hierarchical electronic networks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Useful in unstable environments that require innovation and </a:t>
            </a:r>
          </a:p>
          <a:p>
            <a:pPr marL="609600" marR="0" lvl="0" indent="-609600" algn="l" defTabSz="914400" rtl="0" eaLnBrk="1" fontAlgn="auto" latinLnBrk="0" hangingPunct="1">
              <a:lnSpc>
                <a:spcPct val="100000"/>
              </a:lnSpc>
              <a:spcBef>
                <a:spcPct val="20000"/>
              </a:spcBef>
              <a:spcAft>
                <a:spcPts val="0"/>
              </a:spcAft>
              <a:buClrTx/>
              <a:buSzTx/>
              <a:tabLst/>
              <a:defRPr/>
            </a:pPr>
            <a:r>
              <a:rPr lang="en-US" sz="2400" dirty="0" smtClean="0">
                <a:latin typeface="Tahoma" pitchFamily="-112" charset="0"/>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quick response</a:t>
            </a: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23</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7"/>
          <p:cNvPicPr>
            <a:picLocks noGrp="1" noChangeAspect="1" noChangeArrowheads="1"/>
          </p:cNvPicPr>
          <p:nvPr>
            <p:ph sz="half" idx="1"/>
          </p:nvPr>
        </p:nvPicPr>
        <p:blipFill>
          <a:blip r:embed="rId3"/>
          <a:srcRect/>
          <a:stretch>
            <a:fillRect/>
          </a:stretch>
        </p:blipFill>
        <p:spPr>
          <a:xfrm>
            <a:off x="990600" y="1905000"/>
            <a:ext cx="7848600" cy="4038600"/>
          </a:xfrm>
          <a:noFill/>
          <a:ln/>
        </p:spPr>
      </p:pic>
      <p:pic>
        <p:nvPicPr>
          <p:cNvPr id="4" name="Picture 7"/>
          <p:cNvPicPr>
            <a:picLocks noChangeAspect="1" noChangeArrowheads="1"/>
          </p:cNvPicPr>
          <p:nvPr/>
        </p:nvPicPr>
        <p:blipFill>
          <a:blip r:embed="rId4"/>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24</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14400" y="1722437"/>
            <a:ext cx="8229600" cy="4525963"/>
          </a:xfrm>
          <a:prstGeom prst="rect">
            <a:avLst/>
          </a:prstGeom>
          <a:noFill/>
          <a:ln/>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Network Structure</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Advantages: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Increased flexibility and adaptability</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Ability to concentrate on distinctive competencies</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Disadvantages: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Transitional structure</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Availability of numerous partners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Overspecialization</a:t>
            </a: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25</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14400" y="1981200"/>
            <a:ext cx="8229600" cy="4525963"/>
          </a:xfrm>
          <a:prstGeom prst="rect">
            <a:avLst/>
          </a:prstGeom>
          <a:noFill/>
          <a:ln/>
        </p:spPr>
        <p:txBody>
          <a:bodyPr vert="horz" lIns="91440" tIns="45720" rIns="91440" bIns="45720" rtlCol="0">
            <a:normAutofit/>
          </a:bodyPr>
          <a:lstStyle/>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effectLst/>
                <a:uLnTx/>
                <a:uFillTx/>
                <a:latin typeface="Tahoma" pitchFamily="-112" charset="0"/>
                <a:ea typeface="+mn-ea"/>
                <a:cs typeface="+mn-cs"/>
              </a:rPr>
              <a:t>Reengineering and Strategy Implementation</a:t>
            </a:r>
          </a:p>
          <a:p>
            <a:pPr marL="609600" marR="0" lvl="0" indent="-609600"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effectLst/>
              <a:uLnTx/>
              <a:uFillTx/>
              <a:latin typeface="Tahoma" pitchFamily="-112" charset="0"/>
              <a:ea typeface="+mn-ea"/>
              <a:cs typeface="+mn-cs"/>
            </a:endParaRPr>
          </a:p>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effectLst/>
                <a:uLnTx/>
                <a:uFillTx/>
                <a:latin typeface="Tahoma" pitchFamily="-112" charset="0"/>
                <a:ea typeface="+mn-ea"/>
                <a:cs typeface="+mn-cs"/>
              </a:rPr>
              <a:t>Reengineering</a:t>
            </a:r>
            <a:r>
              <a:rPr kumimoji="0" lang="en-US" sz="2800" b="0" i="0" u="sng" strike="noStrike" kern="1200" cap="none" spc="0" normalizeH="0" baseline="0" noProof="0" dirty="0" smtClean="0">
                <a:ln>
                  <a:noFill/>
                </a:ln>
                <a:effectLst/>
                <a:uLnTx/>
                <a:uFillTx/>
                <a:latin typeface="Tahoma" pitchFamily="-112" charset="0"/>
                <a:ea typeface="+mn-ea"/>
                <a:cs typeface="+mn-cs"/>
              </a:rPr>
              <a:t>-</a:t>
            </a:r>
            <a:r>
              <a:rPr kumimoji="0" lang="en-US" sz="2800" b="0" i="0" u="none" strike="noStrike" kern="1200" cap="none" spc="0" normalizeH="0" baseline="0" noProof="0" dirty="0" smtClean="0">
                <a:ln>
                  <a:noFill/>
                </a:ln>
                <a:effectLst/>
                <a:uLnTx/>
                <a:uFillTx/>
                <a:latin typeface="Tahoma" pitchFamily="-112" charset="0"/>
                <a:ea typeface="+mn-ea"/>
                <a:cs typeface="+mn-cs"/>
              </a:rPr>
              <a:t> the radical redesign of business processes to </a:t>
            </a:r>
          </a:p>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effectLst/>
                <a:uLnTx/>
                <a:uFillTx/>
                <a:latin typeface="Tahoma" pitchFamily="-112" charset="0"/>
                <a:ea typeface="+mn-ea"/>
                <a:cs typeface="+mn-cs"/>
              </a:rPr>
              <a:t>achieve major gains in cost, service, or time</a:t>
            </a:r>
          </a:p>
          <a:p>
            <a:pPr marL="609600" marR="0" lvl="0" indent="-6096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effectLst/>
                <a:uLnTx/>
                <a:uFillTx/>
                <a:latin typeface="Tahoma" pitchFamily="-112" charset="0"/>
                <a:ea typeface="+mn-ea"/>
                <a:cs typeface="+mn-cs"/>
              </a:rPr>
              <a:t>Program to implement a turnaround strategy</a:t>
            </a:r>
            <a:endParaRPr kumimoji="0" lang="en-US" sz="2800" b="0" i="0" u="none" strike="noStrike" kern="1200" cap="none" spc="0" normalizeH="0" baseline="0" noProof="0" dirty="0">
              <a:ln>
                <a:noFill/>
              </a:ln>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26</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685800" y="1646237"/>
            <a:ext cx="8229600" cy="4525963"/>
          </a:xfrm>
          <a:prstGeom prst="rect">
            <a:avLst/>
          </a:prstGeom>
          <a:noFill/>
          <a:ln/>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400" b="0" i="0" u="sng" strike="noStrike" kern="1200" cap="none" spc="0" normalizeH="0" baseline="0" noProof="0" dirty="0" smtClean="0">
                <a:ln>
                  <a:noFill/>
                </a:ln>
                <a:solidFill>
                  <a:schemeClr val="tx1"/>
                </a:solidFill>
                <a:effectLst/>
                <a:uLnTx/>
                <a:uFillTx/>
                <a:latin typeface="Tahoma" pitchFamily="-112" charset="0"/>
                <a:ea typeface="+mn-ea"/>
                <a:cs typeface="+mn-cs"/>
              </a:rPr>
              <a:t>Principles for Reengineering (Hammer)</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sng"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Organize around outcomes, not tasks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Have those who use the output of the process perform the process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Subsume information-processing work into real work that produces information</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Treat geographically-dispersed resources as though they were centralized</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Link parallel activities instead of integrating their results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Put the decision point where the work is performed and build control into the process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Capture information once and at the source</a:t>
            </a:r>
            <a:endParaRPr kumimoji="0" lang="en-US" sz="20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27</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14400" y="1646237"/>
            <a:ext cx="8229600" cy="4525963"/>
          </a:xfrm>
          <a:prstGeom prst="rect">
            <a:avLst/>
          </a:prstGeom>
          <a:noFill/>
          <a:ln/>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sng"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Six Sigma-</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an analytical method for achieving near perfect results on a production line</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Define a process where results are below average</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Measure the process to determine current performance</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Analyze the information to determine problems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Improve the process and eliminate the error</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Establish preventive controls</a:t>
            </a: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28</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14400" y="1905000"/>
            <a:ext cx="8229600" cy="2057400"/>
          </a:xfrm>
          <a:prstGeom prst="rect">
            <a:avLst/>
          </a:prstGeom>
          <a:noFill/>
          <a:ln/>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3200" b="0" i="0" u="sng" strike="noStrike" kern="1200" cap="none" spc="0" normalizeH="0" baseline="0" noProof="0" dirty="0" smtClean="0">
              <a:ln>
                <a:noFill/>
              </a:ln>
              <a:effectLst/>
              <a:uLnTx/>
              <a:uFillTx/>
              <a:latin typeface="Tahoma" pitchFamily="-112" charset="0"/>
              <a:ea typeface="+mn-ea"/>
              <a:cs typeface="+mn-cs"/>
            </a:endParaRPr>
          </a:p>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3600" b="0" i="0" u="sng" strike="noStrike" kern="1200" cap="none" spc="0" normalizeH="0" baseline="0" noProof="0" dirty="0" smtClean="0">
                <a:ln>
                  <a:noFill/>
                </a:ln>
                <a:effectLst/>
                <a:uLnTx/>
                <a:uFillTx/>
                <a:latin typeface="Tahoma" pitchFamily="-112" charset="0"/>
                <a:ea typeface="+mn-ea"/>
                <a:cs typeface="+mn-cs"/>
              </a:rPr>
              <a:t>Lean Six Sigma-</a:t>
            </a:r>
            <a:r>
              <a:rPr kumimoji="0" lang="en-US" sz="3600" b="0" i="0" u="none" strike="noStrike" kern="1200" cap="none" spc="0" normalizeH="0" baseline="0" noProof="0" dirty="0" smtClean="0">
                <a:ln>
                  <a:noFill/>
                </a:ln>
                <a:effectLst/>
                <a:uLnTx/>
                <a:uFillTx/>
                <a:latin typeface="Tahoma" pitchFamily="-112" charset="0"/>
                <a:ea typeface="+mn-ea"/>
                <a:cs typeface="+mn-cs"/>
              </a:rPr>
              <a:t> </a:t>
            </a:r>
            <a:r>
              <a:rPr kumimoji="0" lang="en-US" sz="3200" b="0" i="0" u="none" strike="noStrike" kern="1200" cap="none" spc="0" normalizeH="0" baseline="0" noProof="0" dirty="0" smtClean="0">
                <a:ln>
                  <a:noFill/>
                </a:ln>
                <a:effectLst/>
                <a:uLnTx/>
                <a:uFillTx/>
                <a:latin typeface="Tahoma" pitchFamily="-112" charset="0"/>
                <a:ea typeface="+mn-ea"/>
                <a:cs typeface="+mn-cs"/>
              </a:rPr>
              <a:t>incorporates Six Sigma with lean manufacturing- removes unnecessary production steps and fixes the remaining steps</a:t>
            </a:r>
            <a:endParaRPr kumimoji="0" lang="en-US" sz="3200" b="0" i="0" u="none" strike="noStrike" kern="1200" cap="none" spc="0" normalizeH="0" baseline="0" noProof="0" dirty="0">
              <a:ln>
                <a:noFill/>
              </a:ln>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29</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1066800" y="1646237"/>
            <a:ext cx="7772400" cy="4830763"/>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Common Strategy Implementation Problems</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Took more time than planned</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Unanticipated major problems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Poor coordination</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Competing activities and crises created distractions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Employees with insufficient capabilities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Poor subordinate training</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Uncontrollable external environmental factors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Poor departmental leadership and direction</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Inadequately defined implementation tasks and activities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Inefficient information system to monitor activities</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10"/>
          <p:cNvPicPr>
            <a:picLocks noGrp="1" noChangeAspect="1" noChangeArrowheads="1"/>
          </p:cNvPicPr>
          <p:nvPr>
            <p:ph sz="half" idx="4294967295"/>
          </p:nvPr>
        </p:nvPicPr>
        <p:blipFill>
          <a:blip r:embed="rId3"/>
          <a:srcRect/>
          <a:stretch>
            <a:fillRect/>
          </a:stretch>
        </p:blipFill>
        <p:spPr>
          <a:xfrm>
            <a:off x="0" y="685801"/>
            <a:ext cx="9144000" cy="609599"/>
          </a:xfrm>
          <a:prstGeom prst="rect">
            <a:avLst/>
          </a:prstGeom>
          <a:noFill/>
          <a:ln/>
        </p:spPr>
      </p:pic>
      <p:sp>
        <p:nvSpPr>
          <p:cNvPr id="7"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11"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14400" y="1646237"/>
            <a:ext cx="8229600" cy="4525963"/>
          </a:xfrm>
          <a:prstGeom prst="rect">
            <a:avLst/>
          </a:prstGeom>
          <a:noFill/>
          <a:ln/>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sng"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Designing Jobs to Implement Strategy</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Job Design-</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the study of individual tasks in an attempt to make them more relevant to the company and to the employees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Job enlargement</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Job rotation</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Job enrichment model</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ChangeAspect="1" noChangeArrowheads="1"/>
          </p:cNvPicPr>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30</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a:ln/>
        </p:spPr>
      </p:pic>
      <p:sp>
        <p:nvSpPr>
          <p:cNvPr id="4" name="Rectangle 3"/>
          <p:cNvSpPr txBox="1">
            <a:spLocks noChangeArrowheads="1"/>
          </p:cNvSpPr>
          <p:nvPr/>
        </p:nvSpPr>
        <p:spPr>
          <a:xfrm>
            <a:off x="838200" y="1722437"/>
            <a:ext cx="8229600" cy="4525963"/>
          </a:xfrm>
          <a:prstGeom prst="rect">
            <a:avLst/>
          </a:prstGeom>
          <a:noFill/>
          <a:ln/>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International Issues in Strategy Implementation</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Multinational Corporation-</a:t>
            </a:r>
            <a:r>
              <a:rPr kumimoji="0" lang="en-US" sz="36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 highly developed international company with a deep involvement throughout the world with a worldwide perspective in its management and decision making</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31</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838200" y="1722437"/>
            <a:ext cx="8229600" cy="4525963"/>
          </a:xfrm>
          <a:prstGeom prst="rect">
            <a:avLst/>
          </a:prstGeom>
          <a:noFill/>
          <a:ln/>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Forces for Standardization</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sng"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Convergence of customer preferences and incomes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Competition from other global products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Growing customer awareness of international brands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Economies of scale</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Falling trading costs across countries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Cultural exchange and business interactions among countries</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400" b="0" i="0" u="sng"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32</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14400" y="1371600"/>
            <a:ext cx="8229600" cy="4525963"/>
          </a:xfrm>
          <a:prstGeom prst="rect">
            <a:avLst/>
          </a:prstGeom>
          <a:noFill/>
          <a:ln/>
        </p:spPr>
        <p:txBody>
          <a:bodyPr vert="horz" lIns="91440" tIns="45720" rIns="91440" bIns="45720" rtlCol="0">
            <a:noAutofit/>
          </a:bodyPr>
          <a:lstStyle/>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Forces for Customization</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Differences in customer preferences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Differences in customer incomes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Need to build local brand reputation</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Competition from domestic companies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Variations in trading costs </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Local regulatory requirements</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33</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762000" y="1600200"/>
            <a:ext cx="8229600" cy="4525963"/>
          </a:xfrm>
          <a:prstGeom prst="rect">
            <a:avLst/>
          </a:prstGeom>
          <a:noFill/>
          <a:ln/>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International Strategic Alliances</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Drivers for strategic fit among alliance partners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Partners must agree on values and vision</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Alliance must be derived from business, corporate and functional strategy</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Alliance must be important to partners, especially top management</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Partners must be mutually dependent for achieving objectives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Activities must add value</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Alliance must be accepted by stakeholders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Partners contribute strengths while protecting core competencies</a:t>
            </a:r>
            <a:endParaRPr kumimoji="0" lang="en-US" sz="20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34</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90600" y="1371600"/>
            <a:ext cx="7848600" cy="4525963"/>
          </a:xfrm>
          <a:prstGeom prst="rect">
            <a:avLst/>
          </a:prstGeom>
          <a:noFill/>
          <a:ln/>
        </p:spPr>
        <p:txBody>
          <a:bodyPr vert="horz" lIns="91440" tIns="45720" rIns="91440" bIns="45720" rtlCol="0">
            <a:no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Stages of International Development</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Stage 1: Domestic company</a:t>
            </a: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Stage 2: Domestic company with export division</a:t>
            </a: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Stage 3: Primarily domestic company with international division</a:t>
            </a: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Stage 4: Multinational corporation with </a:t>
            </a:r>
            <a:r>
              <a:rPr kumimoji="0" lang="en-US" sz="2800" b="0" i="0" u="none" strike="noStrike" kern="1200" cap="none" spc="0" normalizeH="0" baseline="0" noProof="0" dirty="0" err="1" smtClean="0">
                <a:ln>
                  <a:noFill/>
                </a:ln>
                <a:solidFill>
                  <a:schemeClr val="tx1"/>
                </a:solidFill>
                <a:effectLst/>
                <a:uLnTx/>
                <a:uFillTx/>
                <a:latin typeface="Tahoma" pitchFamily="-112" charset="0"/>
                <a:ea typeface="+mn-ea"/>
                <a:cs typeface="+mn-cs"/>
              </a:rPr>
              <a:t>multidomestic</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emphasis</a:t>
            </a: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Stage 5: Multinational corporation with global emphasis</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35</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914400" y="1828800"/>
            <a:ext cx="8229600" cy="4724400"/>
          </a:xfrm>
          <a:prstGeom prst="rect">
            <a:avLst/>
          </a:prstGeom>
          <a:noFill/>
          <a:ln/>
        </p:spPr>
        <p:txBody>
          <a:bodyPr vert="horz" lIns="91440" tIns="45720" rIns="91440" bIns="45720" rtlCol="0">
            <a:normAutofit/>
          </a:bodyPr>
          <a:lstStyle/>
          <a:p>
            <a:pPr marL="609600" marR="0" lvl="0" indent="-609600" algn="ctr" defTabSz="914400" rtl="0" eaLnBrk="1" fontAlgn="auto" latinLnBrk="0" hangingPunct="1">
              <a:lnSpc>
                <a:spcPct val="8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Centralization versus Decentralization</a:t>
            </a:r>
          </a:p>
          <a:p>
            <a:pPr marL="609600" marR="0" lvl="0" indent="-609600" algn="ctr" defTabSz="914400" rtl="0" eaLnBrk="1" fontAlgn="auto" latinLnBrk="0" hangingPunct="1">
              <a:lnSpc>
                <a:spcPct val="8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8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Product group structure-</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enables the company to introduce and manage a similar line of products around the world</a:t>
            </a:r>
          </a:p>
          <a:p>
            <a:pPr marL="609600" marR="0" lvl="0" indent="-609600" algn="l" defTabSz="914400" rtl="0" eaLnBrk="1" fontAlgn="auto" latinLnBrk="0" hangingPunct="1">
              <a:lnSpc>
                <a:spcPct val="8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8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Geographic area structure-</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allows the company to tailor products to regional differences and to achieve regional coordination</a:t>
            </a:r>
          </a:p>
          <a:p>
            <a:pPr marL="609600" marR="0" lvl="0" indent="-609600" algn="l" defTabSz="914400" rtl="0" eaLnBrk="1" fontAlgn="auto" latinLnBrk="0" hangingPunct="1">
              <a:lnSpc>
                <a:spcPct val="8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8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Multinational corporations are moving from geographic area to product group structures</a:t>
            </a: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36</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Grp="1" noChangeAspect="1" noChangeArrowheads="1"/>
          </p:cNvPicPr>
          <p:nvPr>
            <p:ph sz="half" idx="1"/>
          </p:nvPr>
        </p:nvPicPr>
        <p:blipFill>
          <a:blip r:embed="rId3"/>
          <a:srcRect/>
          <a:stretch>
            <a:fillRect/>
          </a:stretch>
        </p:blipFill>
        <p:spPr>
          <a:xfrm>
            <a:off x="914400" y="1712913"/>
            <a:ext cx="7848600" cy="4611687"/>
          </a:xfrm>
          <a:noFill/>
          <a:ln/>
        </p:spPr>
      </p:pic>
      <p:pic>
        <p:nvPicPr>
          <p:cNvPr id="4" name="Picture 6"/>
          <p:cNvPicPr>
            <a:picLocks noChangeAspect="1" noChangeArrowheads="1"/>
          </p:cNvPicPr>
          <p:nvPr/>
        </p:nvPicPr>
        <p:blipFill>
          <a:blip r:embed="rId4"/>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37</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3"/>
          <p:cNvPicPr>
            <a:picLocks noGrp="1" noChangeAspect="1" noChangeArrowheads="1"/>
          </p:cNvPicPr>
          <p:nvPr>
            <p:ph sz="half" idx="1"/>
          </p:nvPr>
        </p:nvPicPr>
        <p:blipFill>
          <a:blip r:embed="rId3"/>
          <a:srcRect/>
          <a:stretch>
            <a:fillRect/>
          </a:stretch>
        </p:blipFill>
        <p:spPr>
          <a:xfrm>
            <a:off x="0" y="685800"/>
            <a:ext cx="9144000" cy="609600"/>
          </a:xfrm>
          <a:noFill/>
          <a:ln/>
        </p:spPr>
      </p:pic>
      <p:sp>
        <p:nvSpPr>
          <p:cNvPr id="4" name="Text Box 2"/>
          <p:cNvSpPr txBox="1">
            <a:spLocks noChangeArrowheads="1"/>
          </p:cNvSpPr>
          <p:nvPr/>
        </p:nvSpPr>
        <p:spPr bwMode="auto">
          <a:xfrm>
            <a:off x="533400" y="1935301"/>
            <a:ext cx="8245527" cy="3785652"/>
          </a:xfrm>
          <a:prstGeom prst="rect">
            <a:avLst/>
          </a:prstGeom>
          <a:noFill/>
          <a:ln w="9525">
            <a:noFill/>
            <a:miter lim="800000"/>
            <a:headEnd/>
            <a:tailEnd/>
          </a:ln>
          <a:effectLst/>
        </p:spPr>
        <p:txBody>
          <a:bodyPr wrap="none">
            <a:spAutoFit/>
          </a:bodyPr>
          <a:lstStyle/>
          <a:p>
            <a:pPr marL="342900" indent="-342900">
              <a:buFontTx/>
              <a:buAutoNum type="arabicPeriod"/>
            </a:pPr>
            <a:r>
              <a:rPr lang="en-US" sz="2400" dirty="0">
                <a:latin typeface="Tahoma" pitchFamily="-112" charset="0"/>
              </a:rPr>
              <a:t>How should a corporation attempt to achieve synergy</a:t>
            </a:r>
          </a:p>
          <a:p>
            <a:pPr marL="342900" indent="-342900"/>
            <a:r>
              <a:rPr lang="en-US" sz="2400" dirty="0">
                <a:latin typeface="Tahoma" pitchFamily="-112" charset="0"/>
              </a:rPr>
              <a:t>	among functions and business units?</a:t>
            </a:r>
          </a:p>
          <a:p>
            <a:pPr marL="342900" indent="-342900">
              <a:buFontTx/>
              <a:buAutoNum type="arabicPeriod" startAt="2"/>
            </a:pPr>
            <a:r>
              <a:rPr lang="en-US" sz="2400" dirty="0">
                <a:latin typeface="Tahoma" pitchFamily="-112" charset="0"/>
              </a:rPr>
              <a:t>How should an owner-manager prepare a company for</a:t>
            </a:r>
          </a:p>
          <a:p>
            <a:pPr marL="342900" indent="-342900"/>
            <a:r>
              <a:rPr lang="en-US" sz="2400" dirty="0">
                <a:latin typeface="Tahoma" pitchFamily="-112" charset="0"/>
              </a:rPr>
              <a:t>	its movement from Stage I to Stage II?</a:t>
            </a:r>
          </a:p>
          <a:p>
            <a:pPr marL="342900" indent="-342900">
              <a:buFontTx/>
              <a:buAutoNum type="arabicPeriod" startAt="3"/>
            </a:pPr>
            <a:r>
              <a:rPr lang="en-US" sz="2400" dirty="0">
                <a:latin typeface="Tahoma" pitchFamily="-112" charset="0"/>
              </a:rPr>
              <a:t>How can a corporation keep from sliding into the Decline</a:t>
            </a:r>
          </a:p>
          <a:p>
            <a:pPr marL="342900" indent="-342900"/>
            <a:r>
              <a:rPr lang="en-US" sz="2400" dirty="0">
                <a:latin typeface="Tahoma" pitchFamily="-112" charset="0"/>
              </a:rPr>
              <a:t>	stage of the organizational life cycle?</a:t>
            </a:r>
          </a:p>
          <a:p>
            <a:pPr marL="342900" indent="-342900">
              <a:buFontTx/>
              <a:buAutoNum type="arabicPeriod" startAt="4"/>
            </a:pPr>
            <a:r>
              <a:rPr lang="en-US" sz="2400" dirty="0">
                <a:latin typeface="Tahoma" pitchFamily="-112" charset="0"/>
              </a:rPr>
              <a:t>Is reengineering just another fad, or does it offer</a:t>
            </a:r>
          </a:p>
          <a:p>
            <a:pPr marL="342900" indent="-342900"/>
            <a:r>
              <a:rPr lang="en-US" sz="2400" dirty="0">
                <a:latin typeface="Tahoma" pitchFamily="-112" charset="0"/>
              </a:rPr>
              <a:t>	something of lasting value?</a:t>
            </a:r>
          </a:p>
          <a:p>
            <a:pPr marL="342900" indent="-342900">
              <a:buFontTx/>
              <a:buAutoNum type="arabicPeriod" startAt="5"/>
            </a:pPr>
            <a:r>
              <a:rPr lang="en-US" sz="2400" dirty="0">
                <a:latin typeface="Tahoma" pitchFamily="-112" charset="0"/>
              </a:rPr>
              <a:t>How is the cellular/modular structure different from the</a:t>
            </a:r>
          </a:p>
          <a:p>
            <a:pPr marL="342900" indent="-342900"/>
            <a:r>
              <a:rPr lang="en-US" sz="2400" dirty="0">
                <a:latin typeface="Tahoma" pitchFamily="-112" charset="0"/>
              </a:rPr>
              <a:t>	network structure?</a:t>
            </a:r>
          </a:p>
        </p:txBody>
      </p:sp>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38</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a:spLocks noGrp="1" noChangeArrowheads="1"/>
          </p:cNvSpPr>
          <p:nvPr>
            <p:ph type="title"/>
          </p:nvPr>
        </p:nvSpPr>
        <p:spPr>
          <a:xfrm>
            <a:off x="457200" y="381000"/>
            <a:ext cx="8229600" cy="1143000"/>
          </a:xfrm>
        </p:spPr>
        <p:txBody>
          <a:bodyPr/>
          <a:lstStyle/>
          <a:p>
            <a:pPr eaLnBrk="1" hangingPunct="1"/>
            <a:r>
              <a:rPr lang="en-US" sz="2800" dirty="0" smtClean="0"/>
              <a:t>PowerPoint created by:</a:t>
            </a:r>
          </a:p>
        </p:txBody>
      </p:sp>
      <p:sp>
        <p:nvSpPr>
          <p:cNvPr id="4" name="Rectangle 3"/>
          <p:cNvSpPr txBox="1">
            <a:spLocks noChangeArrowheads="1"/>
          </p:cNvSpPr>
          <p:nvPr/>
        </p:nvSpPr>
        <p:spPr>
          <a:xfrm>
            <a:off x="990600" y="1941512"/>
            <a:ext cx="7467600" cy="4459288"/>
          </a:xfrm>
          <a:prstGeom prst="rect">
            <a:avLst/>
          </a:prstGeom>
        </p:spPr>
        <p:txBody>
          <a:bodyPr/>
          <a:lstStyle/>
          <a:p>
            <a:pPr marL="342900" marR="0" lvl="0" indent="-342900" algn="ctr" defTabSz="914400" rtl="0" eaLnBrk="1" fontAlgn="auto" latinLnBrk="0" hangingPunct="1">
              <a:lnSpc>
                <a:spcPct val="8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Ronald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Heimler</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b="1" i="0" u="none" strike="noStrike" kern="1200" cap="none" spc="0" normalizeH="0" baseline="0" noProof="0" dirty="0" smtClean="0">
              <a:ln>
                <a:noFill/>
              </a:ln>
              <a:solidFill>
                <a:srgbClr val="6633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Dowling College- MBA</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Georgetown University- BS Business Administration</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Adjunct Professor- LIM College, NY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Adjunct Professor- Long Island University, NY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Lecturer- California State Polytechnic University, Pomona, CA</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President- Walter </a:t>
            </a: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Heimler</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Inc.</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39</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6"/>
          <p:cNvPicPr>
            <a:picLocks noChangeAspect="1" noChangeArrowheads="1"/>
          </p:cNvPicPr>
          <p:nvPr/>
        </p:nvPicPr>
        <p:blipFill>
          <a:blip r:embed="rId3"/>
          <a:srcRect/>
          <a:stretch>
            <a:fillRect/>
          </a:stretch>
        </p:blipFill>
        <p:spPr>
          <a:xfrm>
            <a:off x="0" y="1"/>
            <a:ext cx="9144000" cy="609599"/>
          </a:xfrm>
          <a:prstGeom prst="rect">
            <a:avLst/>
          </a:prstGeom>
          <a:noFill/>
          <a:ln/>
        </p:spPr>
      </p:pic>
      <p:sp>
        <p:nvSpPr>
          <p:cNvPr id="7" name="Rectangle 14"/>
          <p:cNvSpPr txBox="1">
            <a:spLocks noChangeArrowheads="1"/>
          </p:cNvSpPr>
          <p:nvPr/>
        </p:nvSpPr>
        <p:spPr>
          <a:xfrm>
            <a:off x="914400" y="2286000"/>
            <a:ext cx="7772400" cy="1905000"/>
          </a:xfrm>
          <a:prstGeom prst="rect">
            <a:avLst/>
          </a:prstGeom>
          <a:noFill/>
          <a:ln/>
        </p:spPr>
        <p:txBody>
          <a:bodyPr vert="horz" lIns="91440" tIns="45720" rIns="91440" bIns="45720" rtlCol="0">
            <a:noAutofit/>
          </a:bodyPr>
          <a:lstStyle/>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3600" b="0" i="0" u="none" strike="noStrike" kern="1200" cap="none" spc="0" normalizeH="0" baseline="0" noProof="0" dirty="0" smtClean="0">
                <a:ln>
                  <a:noFill/>
                </a:ln>
                <a:effectLst/>
                <a:uLnTx/>
                <a:uFillTx/>
                <a:latin typeface="Tahoma" pitchFamily="-112" charset="0"/>
                <a:ea typeface="+mn-ea"/>
                <a:cs typeface="+mn-cs"/>
              </a:rPr>
              <a:t>Developing Programs, Budgets and Procedures</a:t>
            </a:r>
          </a:p>
          <a:p>
            <a:pPr marL="609600" marR="0" lvl="0" indent="-609600"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effectLst/>
              <a:uLnTx/>
              <a:uFillTx/>
              <a:latin typeface="Tahoma" pitchFamily="-112" charset="0"/>
              <a:ea typeface="+mn-ea"/>
              <a:cs typeface="+mn-cs"/>
            </a:endParaRPr>
          </a:p>
          <a:p>
            <a:pPr marL="609600" marR="0" lvl="0" indent="-609600" defTabSz="914400" rtl="0" eaLnBrk="1" fontAlgn="auto" latinLnBrk="0" hangingPunct="1">
              <a:lnSpc>
                <a:spcPct val="100000"/>
              </a:lnSpc>
              <a:spcBef>
                <a:spcPct val="20000"/>
              </a:spcBef>
              <a:spcAft>
                <a:spcPts val="0"/>
              </a:spcAft>
              <a:buClrTx/>
              <a:buSzTx/>
              <a:buFontTx/>
              <a:buNone/>
              <a:tabLst/>
              <a:defRPr/>
            </a:pPr>
            <a:r>
              <a:rPr kumimoji="0" lang="en-US" sz="3600" b="0" i="0" u="sng" strike="noStrike" kern="1200" cap="none" spc="0" normalizeH="0" baseline="0" noProof="0" dirty="0" smtClean="0">
                <a:ln>
                  <a:noFill/>
                </a:ln>
                <a:effectLst/>
                <a:uLnTx/>
                <a:uFillTx/>
                <a:latin typeface="Tahoma" pitchFamily="-112" charset="0"/>
                <a:ea typeface="+mn-ea"/>
                <a:cs typeface="+mn-cs"/>
              </a:rPr>
              <a:t> Programs</a:t>
            </a:r>
            <a:r>
              <a:rPr kumimoji="0" lang="en-US" sz="3600" b="0" i="0" u="none" strike="noStrike" kern="1200" cap="none" spc="0" normalizeH="0" baseline="0" noProof="0" dirty="0" smtClean="0">
                <a:ln>
                  <a:noFill/>
                </a:ln>
                <a:effectLst/>
                <a:uLnTx/>
                <a:uFillTx/>
                <a:latin typeface="Tahoma" pitchFamily="-112" charset="0"/>
                <a:ea typeface="+mn-ea"/>
                <a:cs typeface="+mn-cs"/>
              </a:rPr>
              <a:t> </a:t>
            </a:r>
            <a:r>
              <a:rPr kumimoji="0" lang="en-US" sz="3200" b="0" i="0" u="none" strike="noStrike" kern="1200" cap="none" spc="0" normalizeH="0" baseline="0" noProof="0" dirty="0" smtClean="0">
                <a:ln>
                  <a:noFill/>
                </a:ln>
                <a:effectLst/>
                <a:uLnTx/>
                <a:uFillTx/>
                <a:latin typeface="Tahoma" pitchFamily="-112" charset="0"/>
                <a:ea typeface="+mn-ea"/>
                <a:cs typeface="+mn-cs"/>
              </a:rPr>
              <a:t>make strategies action-oriented</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a:ln>
                <a:noFill/>
              </a:ln>
              <a:effectLst/>
              <a:uLnTx/>
              <a:uFillTx/>
              <a:latin typeface="Tahoma" pitchFamily="-112" charset="0"/>
              <a:ea typeface="+mn-ea"/>
              <a:cs typeface="+mn-cs"/>
            </a:endParaRPr>
          </a:p>
        </p:txBody>
      </p:sp>
      <p:sp>
        <p:nvSpPr>
          <p:cNvPr id="9"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10"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4</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a:spLocks noGrp="1" noChangeArrowheads="1"/>
          </p:cNvSpPr>
          <p:nvPr>
            <p:ph type="title"/>
          </p:nvPr>
        </p:nvSpPr>
        <p:spPr>
          <a:xfrm>
            <a:off x="457200" y="381000"/>
            <a:ext cx="8229600" cy="1143000"/>
          </a:xfrm>
        </p:spPr>
        <p:txBody>
          <a:bodyPr/>
          <a:lstStyle/>
          <a:p>
            <a:pPr eaLnBrk="1" hangingPunct="1"/>
            <a:endParaRPr lang="en-US" sz="2800" dirty="0" smtClean="0"/>
          </a:p>
        </p:txBody>
      </p:sp>
      <p:sp>
        <p:nvSpPr>
          <p:cNvPr id="4" name="Rectangle 3"/>
          <p:cNvSpPr txBox="1">
            <a:spLocks noChangeArrowheads="1"/>
          </p:cNvSpPr>
          <p:nvPr/>
        </p:nvSpPr>
        <p:spPr>
          <a:xfrm>
            <a:off x="990600" y="1941512"/>
            <a:ext cx="7467600" cy="4459288"/>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2" descr="cid:3287383400_2177562"/>
          <p:cNvPicPr>
            <a:picLocks noChangeAspect="1" noChangeArrowheads="1"/>
          </p:cNvPicPr>
          <p:nvPr/>
        </p:nvPicPr>
        <p:blipFill>
          <a:blip r:embed="rId3" r:link="rId4" cstate="print"/>
          <a:srcRect/>
          <a:stretch>
            <a:fillRect/>
          </a:stretch>
        </p:blipFill>
        <p:spPr>
          <a:xfrm>
            <a:off x="838200" y="838200"/>
            <a:ext cx="7685088" cy="2401888"/>
          </a:xfrm>
          <a:prstGeom prst="rect">
            <a:avLst/>
          </a:prstGeom>
          <a:solidFill>
            <a:schemeClr val="hlink"/>
          </a:solidFill>
          <a:ln>
            <a:solidFill>
              <a:schemeClr val="bg1"/>
            </a:solidFill>
          </a:ln>
        </p:spPr>
      </p:pic>
      <p:sp>
        <p:nvSpPr>
          <p:cNvPr id="10" name="Rectangle 3"/>
          <p:cNvSpPr txBox="1">
            <a:spLocks noChangeArrowheads="1"/>
          </p:cNvSpPr>
          <p:nvPr/>
        </p:nvSpPr>
        <p:spPr>
          <a:xfrm>
            <a:off x="914400" y="3581400"/>
            <a:ext cx="7848600" cy="2590800"/>
          </a:xfrm>
          <a:prstGeom prst="rect">
            <a:avLst/>
          </a:prstGeom>
          <a:noFill/>
        </p:spPr>
        <p:txBody>
          <a:bodyPr vert="horz" lIns="91440" tIns="45720" rIns="91440" bIns="45720" rtlCol="0">
            <a:normAutofit/>
          </a:bodyPr>
          <a:lstStyle/>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Copyright ©2012 Pearson Education, Inc. publishing as Prentice Hall</a:t>
            </a:r>
          </a:p>
        </p:txBody>
      </p:sp>
      <p:sp>
        <p:nvSpPr>
          <p:cNvPr id="11"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12"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40</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4"/>
          <p:cNvSpPr txBox="1">
            <a:spLocks noChangeArrowheads="1"/>
          </p:cNvSpPr>
          <p:nvPr/>
        </p:nvSpPr>
        <p:spPr>
          <a:xfrm>
            <a:off x="914400" y="1722437"/>
            <a:ext cx="7772400" cy="4830763"/>
          </a:xfrm>
          <a:prstGeom prst="rect">
            <a:avLst/>
          </a:prstGeom>
          <a:noFill/>
          <a:ln/>
        </p:spPr>
        <p:txBody>
          <a:bodyPr vert="horz" lIns="91440" tIns="45720" rIns="91440" bIns="45720" rtlCol="0">
            <a:noAutofit/>
          </a:bodyPr>
          <a:lstStyle/>
          <a:p>
            <a:pPr marL="609600" marR="0" lvl="0" indent="-609600" algn="ctr" defTabSz="914400" rtl="0" eaLnBrk="1" fontAlgn="auto" latinLnBrk="0" hangingPunct="1">
              <a:lnSpc>
                <a:spcPct val="9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Developing Programs, Budgets and Procedures</a:t>
            </a:r>
          </a:p>
          <a:p>
            <a:pPr marL="609600" marR="0" lvl="0" indent="-609600" algn="ctr" defTabSz="914400" rtl="0" eaLnBrk="1" fontAlgn="auto" latinLnBrk="0" hangingPunct="1">
              <a:lnSpc>
                <a:spcPct val="9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9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Matrix of Change-</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provides guidance on where, when and how fast to implement change</a:t>
            </a:r>
          </a:p>
          <a:p>
            <a:pPr marL="609600" marR="0" lvl="0" indent="-609600" algn="l" defTabSz="914400" rtl="0" eaLnBrk="1" fontAlgn="auto" latinLnBrk="0" hangingPunct="1">
              <a:lnSpc>
                <a:spcPct val="9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9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Budget-</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provides the last real check on the feasibility of the strategy</a:t>
            </a:r>
          </a:p>
          <a:p>
            <a:pPr marL="609600" marR="0" lvl="0" indent="-609600" algn="l" defTabSz="914400" rtl="0" eaLnBrk="1" fontAlgn="auto" latinLnBrk="0" hangingPunct="1">
              <a:lnSpc>
                <a:spcPct val="9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9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Procedures (organizational routines)-</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detail the various activities that must be carried out to complete a corporation’s programs</a:t>
            </a:r>
          </a:p>
          <a:p>
            <a:pPr marL="609600" marR="0" lvl="0" indent="-609600" algn="l" defTabSz="914400" rtl="0" eaLnBrk="1" fontAlgn="auto" latinLnBrk="0" hangingPunct="1">
              <a:lnSpc>
                <a:spcPct val="90000"/>
              </a:lnSpc>
              <a:spcBef>
                <a:spcPct val="2000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5</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4"/>
          <p:cNvPicPr>
            <a:picLocks noGrp="1" noChangeAspect="1" noChangeArrowheads="1"/>
          </p:cNvPicPr>
          <p:nvPr>
            <p:ph sz="quarter" idx="4294967295"/>
          </p:nvPr>
        </p:nvPicPr>
        <p:blipFill>
          <a:blip r:embed="rId3"/>
          <a:srcRect/>
          <a:stretch>
            <a:fillRect/>
          </a:stretch>
        </p:blipFill>
        <p:spPr>
          <a:xfrm>
            <a:off x="990600" y="1676400"/>
            <a:ext cx="7772400" cy="4643437"/>
          </a:xfrm>
          <a:prstGeom prst="rect">
            <a:avLst/>
          </a:prstGeom>
          <a:noFill/>
          <a:ln/>
        </p:spPr>
      </p:pic>
      <p:pic>
        <p:nvPicPr>
          <p:cNvPr id="4" name="Picture 6"/>
          <p:cNvPicPr>
            <a:picLocks noChangeAspect="1" noChangeArrowheads="1"/>
          </p:cNvPicPr>
          <p:nvPr/>
        </p:nvPicPr>
        <p:blipFill>
          <a:blip r:embed="rId4"/>
          <a:srcRect/>
          <a:stretch>
            <a:fillRect/>
          </a:stretch>
        </p:blipFill>
        <p:spPr>
          <a:xfrm>
            <a:off x="0" y="685801"/>
            <a:ext cx="9144000" cy="609599"/>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6</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4"/>
          <p:cNvSpPr txBox="1">
            <a:spLocks noChangeArrowheads="1"/>
          </p:cNvSpPr>
          <p:nvPr/>
        </p:nvSpPr>
        <p:spPr>
          <a:xfrm>
            <a:off x="914400" y="1722437"/>
            <a:ext cx="7772400" cy="4830763"/>
          </a:xfrm>
          <a:prstGeom prst="rect">
            <a:avLst/>
          </a:prstGeom>
          <a:noFill/>
          <a:ln/>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Achieving Synergy</a:t>
            </a: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Synergy</a:t>
            </a:r>
            <a:r>
              <a:rPr kumimoji="0" lang="en-US" sz="2400" b="0" i="0" u="sng" strike="noStrike" kern="1200" cap="none" spc="0" normalizeH="0" baseline="0" noProof="0" dirty="0" smtClean="0">
                <a:ln>
                  <a:noFill/>
                </a:ln>
                <a:solidFill>
                  <a:schemeClr val="tx1"/>
                </a:solidFill>
                <a:effectLst/>
                <a:uLnTx/>
                <a:uFillTx/>
                <a:latin typeface="Tahoma" pitchFamily="-112" charset="0"/>
                <a:ea typeface="+mn-ea"/>
                <a:cs typeface="+mn-cs"/>
              </a:rPr>
              <a:t>–</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exists for a divisional corporation if the return on investment is greater than what the return would be if each division were an independent business</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Forms of Synergy include</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Shared know-how</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Coordinated strategies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ahoma" pitchFamily="-112" charset="0"/>
                <a:ea typeface="+mn-ea"/>
                <a:cs typeface="+mn-cs"/>
              </a:rPr>
              <a:t>Shared tangible resources</a:t>
            </a:r>
            <a:endParaRPr kumimoji="0" lang="en-US" sz="20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6"/>
          <p:cNvPicPr>
            <a:picLocks noChangeAspect="1" noChangeArrowheads="1"/>
          </p:cNvPicPr>
          <p:nvPr/>
        </p:nvPicPr>
        <p:blipFill>
          <a:blip r:embed="rId3"/>
          <a:srcRect/>
          <a:stretch>
            <a:fillRect/>
          </a:stretch>
        </p:blipFill>
        <p:spPr>
          <a:xfrm>
            <a:off x="0" y="685801"/>
            <a:ext cx="9144000" cy="609599"/>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7</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7"/>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a:ln/>
        </p:spPr>
      </p:pic>
      <p:sp>
        <p:nvSpPr>
          <p:cNvPr id="4" name="Rectangle 4"/>
          <p:cNvSpPr txBox="1">
            <a:spLocks noChangeArrowheads="1"/>
          </p:cNvSpPr>
          <p:nvPr/>
        </p:nvSpPr>
        <p:spPr>
          <a:xfrm>
            <a:off x="914400" y="1676400"/>
            <a:ext cx="8229600" cy="4525963"/>
          </a:xfrm>
          <a:prstGeom prst="rect">
            <a:avLst/>
          </a:prstGeom>
          <a:noFill/>
          <a:ln/>
        </p:spPr>
        <p:txBody>
          <a:bodyPr vert="horz" lIns="91440" tIns="45720" rIns="91440" bIns="45720" rtlCol="0">
            <a:normAutofit/>
          </a:bodyPr>
          <a:lstStyle/>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Structure Follows Strategy-</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changes in corporate strategy lead to changes in organizational structure</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New strategy is created</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New administrative problems emerge</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Economic performance declines</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New appropriate structure is invented</a:t>
            </a:r>
          </a:p>
          <a:p>
            <a:pPr marL="609600" marR="0" lvl="0" indent="-609600" algn="l" defTabSz="914400" rtl="0" eaLnBrk="1" fontAlgn="auto" latinLnBrk="0" hangingPunct="1">
              <a:lnSpc>
                <a:spcPct val="100000"/>
              </a:lnSpc>
              <a:spcBef>
                <a:spcPct val="20000"/>
              </a:spcBef>
              <a:spcAft>
                <a:spcPts val="0"/>
              </a:spcAft>
              <a:buClrTx/>
              <a:buSzTx/>
              <a:buFontTx/>
              <a:buAutoNum type="arabicPeriod"/>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Profit returns to its previous level</a:t>
            </a:r>
          </a:p>
          <a:p>
            <a:pPr marL="609600" marR="0" lvl="0" indent="-6096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609600" marR="0" lvl="0" indent="-6096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8</a:t>
            </a:fld>
            <a:endParaRPr lang="en-US" sz="1800" dirty="0"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3"/>
          <p:cNvSpPr txBox="1">
            <a:spLocks noChangeArrowheads="1"/>
          </p:cNvSpPr>
          <p:nvPr/>
        </p:nvSpPr>
        <p:spPr>
          <a:xfrm>
            <a:off x="1066800" y="1646237"/>
            <a:ext cx="7162800" cy="4525963"/>
          </a:xfrm>
          <a:prstGeom prst="rect">
            <a:avLst/>
          </a:prstGeom>
          <a:noFill/>
          <a:ln/>
        </p:spPr>
        <p:txBody>
          <a:bodyPr vert="horz" lIns="91440" tIns="45720" rIns="91440" bIns="45720" rtlCol="0">
            <a:normAutofit/>
          </a:bodyPr>
          <a:lstStyle/>
          <a:p>
            <a:pPr marL="711200" marR="0" lvl="0" indent="-711200" algn="ctr" defTabSz="914400" rtl="0" eaLnBrk="1" fontAlgn="auto" latinLnBrk="0" hangingPunct="1">
              <a:lnSpc>
                <a:spcPct val="100000"/>
              </a:lnSpc>
              <a:spcBef>
                <a:spcPct val="2000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ahoma" pitchFamily="-112" charset="0"/>
                <a:ea typeface="+mn-ea"/>
                <a:cs typeface="+mn-cs"/>
              </a:rPr>
              <a:t>Stages of Corporate Development</a:t>
            </a: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711200" marR="0" lvl="0" indent="-7112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711200" marR="0" lvl="0" indent="-711200" algn="l" defTabSz="914400" rtl="0" eaLnBrk="1" fontAlgn="auto" latinLnBrk="0" hangingPunct="1">
              <a:lnSpc>
                <a:spcPct val="100000"/>
              </a:lnSpc>
              <a:spcBef>
                <a:spcPct val="20000"/>
              </a:spcBef>
              <a:spcAft>
                <a:spcPts val="0"/>
              </a:spcAft>
              <a:buClrTx/>
              <a:buSzTx/>
              <a:buFontTx/>
              <a:buAutoNum type="romanUcPeriod"/>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Simple Structure</a:t>
            </a:r>
          </a:p>
          <a:p>
            <a:pPr marL="1066800" marR="0" lvl="1" indent="-609600" algn="l" defTabSz="914400" rtl="0" eaLnBrk="1" fontAlgn="auto" latinLnBrk="0" hangingPunct="1">
              <a:lnSpc>
                <a:spcPct val="100000"/>
              </a:lnSpc>
              <a:spcBef>
                <a:spcPct val="20000"/>
              </a:spcBef>
              <a:spcAft>
                <a:spcPts val="0"/>
              </a:spcAft>
              <a:buClrTx/>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Flexible and dynamic</a:t>
            </a:r>
          </a:p>
          <a:p>
            <a:pPr marL="711200" marR="0" lvl="0" indent="-711200" algn="l" defTabSz="914400" rtl="0" eaLnBrk="1" fontAlgn="auto" latinLnBrk="0" hangingPunct="1">
              <a:lnSpc>
                <a:spcPct val="100000"/>
              </a:lnSpc>
              <a:spcBef>
                <a:spcPct val="20000"/>
              </a:spcBef>
              <a:spcAft>
                <a:spcPts val="0"/>
              </a:spcAft>
              <a:buClrTx/>
              <a:buSzTx/>
              <a:buFontTx/>
              <a:buAutoNum type="romanUcPeriod"/>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Functional Structure</a:t>
            </a:r>
          </a:p>
          <a:p>
            <a:pPr marL="1066800" marR="0" lvl="1" indent="-609600" algn="l" defTabSz="914400" rtl="0" eaLnBrk="1" fontAlgn="auto" latinLnBrk="0" hangingPunct="1">
              <a:lnSpc>
                <a:spcPct val="100000"/>
              </a:lnSpc>
              <a:spcBef>
                <a:spcPct val="20000"/>
              </a:spcBef>
              <a:spcAft>
                <a:spcPts val="0"/>
              </a:spcAft>
              <a:buClrTx/>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Entrepreneur is replaced by a team of managers</a:t>
            </a:r>
            <a:endParaRPr kumimoji="0" lang="en-US" sz="2800" b="0" i="0" u="none" strike="noStrike" kern="1200" cap="none" spc="0" normalizeH="0" baseline="0" noProof="0" dirty="0">
              <a:ln>
                <a:noFill/>
              </a:ln>
              <a:solidFill>
                <a:schemeClr val="tx1"/>
              </a:solidFill>
              <a:effectLst/>
              <a:uLnTx/>
              <a:uFillTx/>
              <a:latin typeface="Tahoma" pitchFamily="-112" charset="0"/>
              <a:ea typeface="+mn-ea"/>
              <a:cs typeface="+mn-cs"/>
            </a:endParaRPr>
          </a:p>
        </p:txBody>
      </p:sp>
      <p:pic>
        <p:nvPicPr>
          <p:cNvPr id="4" name="Picture 7"/>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a:ln/>
        </p:spPr>
      </p:pic>
      <p:sp>
        <p:nvSpPr>
          <p:cNvPr id="6" name="Date Placeholder 4"/>
          <p:cNvSpPr>
            <a:spLocks noGrp="1"/>
          </p:cNvSpPr>
          <p:nvPr>
            <p:ph type="dt" sz="quarter" idx="10"/>
          </p:nvPr>
        </p:nvSpPr>
        <p:spPr>
          <a:xfrm>
            <a:off x="0" y="6172200"/>
            <a:ext cx="2743200" cy="381001"/>
          </a:xfrm>
          <a:noFill/>
        </p:spPr>
        <p:txBody>
          <a:bodyPr/>
          <a:lstStyle/>
          <a:p>
            <a:endParaRPr lang="en-US" dirty="0" smtClean="0"/>
          </a:p>
          <a:p>
            <a:r>
              <a:rPr lang="en-US" sz="1800" dirty="0" smtClean="0">
                <a:solidFill>
                  <a:schemeClr val="tx1"/>
                </a:solidFill>
              </a:rPr>
              <a:t>Prentice Hall, Inc. </a:t>
            </a:r>
            <a:r>
              <a:rPr lang="en-US" sz="1800" dirty="0" smtClean="0">
                <a:solidFill>
                  <a:schemeClr val="tx1"/>
                </a:solidFill>
                <a:cs typeface="Arial" charset="0"/>
              </a:rPr>
              <a:t>©</a:t>
            </a:r>
            <a:r>
              <a:rPr lang="en-US" sz="1800" dirty="0" smtClean="0">
                <a:solidFill>
                  <a:schemeClr val="tx1"/>
                </a:solidFill>
              </a:rPr>
              <a:t>2012</a:t>
            </a:r>
          </a:p>
        </p:txBody>
      </p:sp>
      <p:sp>
        <p:nvSpPr>
          <p:cNvPr id="7" name="Slide Number Placeholder 6"/>
          <p:cNvSpPr>
            <a:spLocks noGrp="1"/>
          </p:cNvSpPr>
          <p:nvPr>
            <p:ph type="sldNum" sz="quarter" idx="12"/>
          </p:nvPr>
        </p:nvSpPr>
        <p:spPr>
          <a:xfrm>
            <a:off x="8305800" y="6172200"/>
            <a:ext cx="838200" cy="396875"/>
          </a:xfrm>
          <a:noFill/>
        </p:spPr>
        <p:txBody>
          <a:bodyPr/>
          <a:lstStyle/>
          <a:p>
            <a:endParaRPr lang="en-US" dirty="0" smtClean="0"/>
          </a:p>
          <a:p>
            <a:r>
              <a:rPr lang="en-US" sz="1800" dirty="0" smtClean="0"/>
              <a:t>1-</a:t>
            </a:r>
            <a:fld id="{020CA0DF-F451-4834-99DB-A5BF1EA332E5}" type="slidenum">
              <a:rPr lang="en-US" sz="1800" smtClean="0"/>
              <a:pPr/>
              <a:t>9</a:t>
            </a:fld>
            <a:endParaRPr lang="en-US" sz="1800" dirty="0"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TotalTime>
  <Words>1394</Words>
  <Application>Microsoft Office PowerPoint</Application>
  <PresentationFormat>On-screen Show (4:3)</PresentationFormat>
  <Paragraphs>376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PowerPoint created by:</vt:lpstr>
      <vt:lpstr>Slide 40</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Rita</cp:lastModifiedBy>
  <cp:revision>143</cp:revision>
  <dcterms:created xsi:type="dcterms:W3CDTF">2010-08-24T06:47:44Z</dcterms:created>
  <dcterms:modified xsi:type="dcterms:W3CDTF">2017-03-30T05:51:58Z</dcterms:modified>
</cp:coreProperties>
</file>