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E9CB"/>
          </a:solidFill>
        </a:fill>
      </a:tcStyle>
    </a:wholeTbl>
    <a:band2H>
      <a:tcTxStyle/>
      <a:tcStyle>
        <a:tcBdr/>
        <a:fill>
          <a:solidFill>
            <a:srgbClr val="EEF4E7"/>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0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xfrm>
            <a:off x="1143000" y="685800"/>
            <a:ext cx="4572000" cy="3429000"/>
          </a:xfrm>
          <a:prstGeom prst="rect">
            <a:avLst/>
          </a:prstGeom>
        </p:spPr>
        <p:txBody>
          <a:bodyPr/>
          <a:lstStyle/>
          <a:p>
            <a:endParaRPr/>
          </a:p>
        </p:txBody>
      </p:sp>
      <p:sp>
        <p:nvSpPr>
          <p:cNvPr id="83" name="Shape 8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91508901"/>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
    <p:bg>
      <p:bgPr>
        <a:solidFill>
          <a:srgbClr val="2C3C43"/>
        </a:solidFill>
        <a:effectLst/>
      </p:bgPr>
    </p:bg>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1">
    <p:spTree>
      <p:nvGrpSpPr>
        <p:cNvPr id="1" name=""/>
        <p:cNvGrpSpPr/>
        <p:nvPr/>
      </p:nvGrpSpPr>
      <p:grpSpPr>
        <a:xfrm>
          <a:off x="0" y="0"/>
          <a:ext cx="0" cy="0"/>
          <a:chOff x="0" y="0"/>
          <a:chExt cx="0" cy="0"/>
        </a:xfrm>
      </p:grpSpPr>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53" name="Group"/>
          <p:cNvGrpSpPr/>
          <p:nvPr/>
        </p:nvGrpSpPr>
        <p:grpSpPr>
          <a:xfrm>
            <a:off x="-7938" y="-7938"/>
            <a:ext cx="9169401" cy="6873876"/>
            <a:chOff x="0" y="0"/>
            <a:chExt cx="9169400" cy="6873874"/>
          </a:xfrm>
        </p:grpSpPr>
        <p:sp>
          <p:nvSpPr>
            <p:cNvPr id="43" name="Line"/>
            <p:cNvSpPr/>
            <p:nvPr/>
          </p:nvSpPr>
          <p:spPr>
            <a:xfrm flipV="1">
              <a:off x="5138737" y="4183061"/>
              <a:ext cx="4022725" cy="2682875"/>
            </a:xfrm>
            <a:prstGeom prst="line">
              <a:avLst/>
            </a:prstGeom>
            <a:noFill/>
            <a:ln w="9525" cap="rnd">
              <a:solidFill>
                <a:srgbClr val="D9D9D9"/>
              </a:solidFill>
              <a:prstDash val="solid"/>
              <a:round/>
            </a:ln>
            <a:effectLst/>
          </p:spPr>
          <p:txBody>
            <a:bodyPr wrap="square" lIns="45719" tIns="45719" rIns="45719" bIns="45719" numCol="1" anchor="t">
              <a:noAutofit/>
            </a:bodyPr>
            <a:lstStyle/>
            <a:p>
              <a:endParaRPr/>
            </a:p>
          </p:txBody>
        </p:sp>
        <p:sp>
          <p:nvSpPr>
            <p:cNvPr id="44" name="Line"/>
            <p:cNvSpPr/>
            <p:nvPr/>
          </p:nvSpPr>
          <p:spPr>
            <a:xfrm>
              <a:off x="7050087" y="7938"/>
              <a:ext cx="1219201" cy="6857999"/>
            </a:xfrm>
            <a:prstGeom prst="line">
              <a:avLst/>
            </a:prstGeom>
            <a:noFill/>
            <a:ln w="9525" cap="rnd">
              <a:solidFill>
                <a:srgbClr val="BFBFBF"/>
              </a:solidFill>
              <a:prstDash val="solid"/>
              <a:round/>
            </a:ln>
            <a:effectLst/>
          </p:spPr>
          <p:txBody>
            <a:bodyPr wrap="square" lIns="45719" tIns="45719" rIns="45719" bIns="45719" numCol="1" anchor="t">
              <a:noAutofit/>
            </a:bodyPr>
            <a:lstStyle/>
            <a:p>
              <a:endParaRPr/>
            </a:p>
          </p:txBody>
        </p:sp>
        <p:sp>
          <p:nvSpPr>
            <p:cNvPr id="45" name="Shape"/>
            <p:cNvSpPr/>
            <p:nvPr/>
          </p:nvSpPr>
          <p:spPr>
            <a:xfrm>
              <a:off x="6899275" y="7938"/>
              <a:ext cx="2270126" cy="6865937"/>
            </a:xfrm>
            <a:custGeom>
              <a:avLst/>
              <a:gdLst/>
              <a:ahLst/>
              <a:cxnLst>
                <a:cxn ang="0">
                  <a:pos x="wd2" y="hd2"/>
                </a:cxn>
                <a:cxn ang="5400000">
                  <a:pos x="wd2" y="hd2"/>
                </a:cxn>
                <a:cxn ang="10800000">
                  <a:pos x="wd2" y="hd2"/>
                </a:cxn>
                <a:cxn ang="16200000">
                  <a:pos x="wd2" y="hd2"/>
                </a:cxn>
              </a:cxnLst>
              <a:rect l="0" t="0" r="r" b="b"/>
              <a:pathLst>
                <a:path w="21577" h="21600" extrusionOk="0">
                  <a:moveTo>
                    <a:pt x="19239" y="0"/>
                  </a:moveTo>
                  <a:lnTo>
                    <a:pt x="0" y="21573"/>
                  </a:lnTo>
                  <a:lnTo>
                    <a:pt x="21573" y="21600"/>
                  </a:lnTo>
                  <a:cubicBezTo>
                    <a:pt x="21600" y="14409"/>
                    <a:pt x="21466" y="7218"/>
                    <a:pt x="21493" y="27"/>
                  </a:cubicBezTo>
                  <a:lnTo>
                    <a:pt x="19239" y="0"/>
                  </a:lnTo>
                  <a:close/>
                </a:path>
              </a:pathLst>
            </a:custGeom>
            <a:solidFill>
              <a:schemeClr val="accent1">
                <a:alpha val="30195"/>
              </a:scheme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6" name="Shape"/>
            <p:cNvSpPr/>
            <p:nvPr/>
          </p:nvSpPr>
          <p:spPr>
            <a:xfrm>
              <a:off x="7213600" y="0"/>
              <a:ext cx="1947863" cy="6865937"/>
            </a:xfrm>
            <a:custGeom>
              <a:avLst/>
              <a:gdLst/>
              <a:ahLst/>
              <a:cxnLst>
                <a:cxn ang="0">
                  <a:pos x="wd2" y="hd2"/>
                </a:cxn>
                <a:cxn ang="5400000">
                  <a:pos x="wd2" y="hd2"/>
                </a:cxn>
                <a:cxn ang="10800000">
                  <a:pos x="wd2" y="hd2"/>
                </a:cxn>
                <a:cxn ang="16200000">
                  <a:pos x="wd2" y="hd2"/>
                </a:cxn>
              </a:cxnLst>
              <a:rect l="0" t="0" r="r" b="b"/>
              <a:pathLst>
                <a:path w="21578" h="21600" extrusionOk="0">
                  <a:moveTo>
                    <a:pt x="0" y="0"/>
                  </a:moveTo>
                  <a:lnTo>
                    <a:pt x="13316" y="21600"/>
                  </a:lnTo>
                  <a:lnTo>
                    <a:pt x="21569" y="21600"/>
                  </a:lnTo>
                  <a:cubicBezTo>
                    <a:pt x="21537" y="14400"/>
                    <a:pt x="21600" y="7200"/>
                    <a:pt x="21569" y="0"/>
                  </a:cubicBezTo>
                  <a:lnTo>
                    <a:pt x="0" y="0"/>
                  </a:lnTo>
                  <a:close/>
                </a:path>
              </a:pathLst>
            </a:custGeom>
            <a:solidFill>
              <a:schemeClr val="accent1">
                <a:alpha val="19999"/>
              </a:scheme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 name="Shape"/>
            <p:cNvSpPr/>
            <p:nvPr/>
          </p:nvSpPr>
          <p:spPr>
            <a:xfrm>
              <a:off x="6646861" y="3927475"/>
              <a:ext cx="2513014" cy="29384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544" y="0"/>
                  </a:lnTo>
                  <a:cubicBezTo>
                    <a:pt x="21563" y="7200"/>
                    <a:pt x="21581" y="14400"/>
                    <a:pt x="21600" y="21600"/>
                  </a:cubicBezTo>
                  <a:lnTo>
                    <a:pt x="0" y="21600"/>
                  </a:lnTo>
                  <a:close/>
                </a:path>
              </a:pathLst>
            </a:custGeom>
            <a:solidFill>
              <a:schemeClr val="accent2">
                <a:alpha val="72155"/>
              </a:scheme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 name="Shape"/>
            <p:cNvSpPr/>
            <p:nvPr/>
          </p:nvSpPr>
          <p:spPr>
            <a:xfrm>
              <a:off x="7018336" y="0"/>
              <a:ext cx="2143126" cy="68659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16" y="21600"/>
                  </a:lnTo>
                  <a:lnTo>
                    <a:pt x="21600" y="21573"/>
                  </a:lnTo>
                  <a:lnTo>
                    <a:pt x="21600" y="0"/>
                  </a:lnTo>
                  <a:lnTo>
                    <a:pt x="0" y="0"/>
                  </a:lnTo>
                  <a:close/>
                </a:path>
              </a:pathLst>
            </a:custGeom>
            <a:solidFill>
              <a:srgbClr val="3F7819">
                <a:alpha val="70195"/>
              </a:srgb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9" name="Shape"/>
            <p:cNvSpPr/>
            <p:nvPr/>
          </p:nvSpPr>
          <p:spPr>
            <a:xfrm>
              <a:off x="8304212" y="0"/>
              <a:ext cx="857251" cy="6865937"/>
            </a:xfrm>
            <a:custGeom>
              <a:avLst/>
              <a:gdLst/>
              <a:ahLst/>
              <a:cxnLst>
                <a:cxn ang="0">
                  <a:pos x="wd2" y="hd2"/>
                </a:cxn>
                <a:cxn ang="5400000">
                  <a:pos x="wd2" y="hd2"/>
                </a:cxn>
                <a:cxn ang="10800000">
                  <a:pos x="wd2" y="hd2"/>
                </a:cxn>
                <a:cxn ang="16200000">
                  <a:pos x="wd2" y="hd2"/>
                </a:cxn>
              </a:cxnLst>
              <a:rect l="0" t="0" r="r" b="b"/>
              <a:pathLst>
                <a:path w="21600" h="21600" extrusionOk="0">
                  <a:moveTo>
                    <a:pt x="17053" y="0"/>
                  </a:moveTo>
                  <a:lnTo>
                    <a:pt x="0" y="21600"/>
                  </a:lnTo>
                  <a:lnTo>
                    <a:pt x="21600" y="21600"/>
                  </a:lnTo>
                  <a:cubicBezTo>
                    <a:pt x="21553" y="14400"/>
                    <a:pt x="21505" y="7200"/>
                    <a:pt x="21458" y="0"/>
                  </a:cubicBezTo>
                  <a:lnTo>
                    <a:pt x="17053" y="0"/>
                  </a:lnTo>
                  <a:close/>
                </a:path>
              </a:pathLst>
            </a:custGeom>
            <a:solidFill>
              <a:srgbClr val="C0E474">
                <a:alpha val="70195"/>
              </a:srgb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 name="Shape"/>
            <p:cNvSpPr/>
            <p:nvPr/>
          </p:nvSpPr>
          <p:spPr>
            <a:xfrm>
              <a:off x="8085136" y="0"/>
              <a:ext cx="1066802" cy="6865937"/>
            </a:xfrm>
            <a:custGeom>
              <a:avLst/>
              <a:gdLst/>
              <a:ahLst/>
              <a:cxnLst>
                <a:cxn ang="0">
                  <a:pos x="wd2" y="hd2"/>
                </a:cxn>
                <a:cxn ang="5400000">
                  <a:pos x="wd2" y="hd2"/>
                </a:cxn>
                <a:cxn ang="10800000">
                  <a:pos x="wd2" y="hd2"/>
                </a:cxn>
                <a:cxn ang="16200000">
                  <a:pos x="wd2" y="hd2"/>
                </a:cxn>
              </a:cxnLst>
              <a:rect l="0" t="0" r="r" b="b"/>
              <a:pathLst>
                <a:path w="21556" h="21600" extrusionOk="0">
                  <a:moveTo>
                    <a:pt x="0" y="0"/>
                  </a:moveTo>
                  <a:lnTo>
                    <a:pt x="18966" y="21600"/>
                  </a:lnTo>
                  <a:lnTo>
                    <a:pt x="21552" y="21600"/>
                  </a:lnTo>
                  <a:cubicBezTo>
                    <a:pt x="21600" y="14391"/>
                    <a:pt x="21217" y="7209"/>
                    <a:pt x="21265" y="0"/>
                  </a:cubicBezTo>
                  <a:lnTo>
                    <a:pt x="0" y="0"/>
                  </a:lnTo>
                  <a:close/>
                </a:path>
              </a:pathLst>
            </a:custGeom>
            <a:solidFill>
              <a:schemeClr val="accent1">
                <a:alpha val="65097"/>
              </a:scheme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 name="Shape"/>
            <p:cNvSpPr/>
            <p:nvPr/>
          </p:nvSpPr>
          <p:spPr>
            <a:xfrm>
              <a:off x="8067675" y="4902200"/>
              <a:ext cx="1095376" cy="196373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500" y="0"/>
                  </a:lnTo>
                  <a:cubicBezTo>
                    <a:pt x="21533" y="7181"/>
                    <a:pt x="21567" y="14363"/>
                    <a:pt x="21600" y="21544"/>
                  </a:cubicBezTo>
                  <a:lnTo>
                    <a:pt x="0" y="21600"/>
                  </a:lnTo>
                  <a:close/>
                </a:path>
              </a:pathLst>
            </a:custGeom>
            <a:solidFill>
              <a:schemeClr val="accent1">
                <a:alpha val="79998"/>
              </a:scheme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 name="Shape"/>
            <p:cNvSpPr/>
            <p:nvPr/>
          </p:nvSpPr>
          <p:spPr>
            <a:xfrm>
              <a:off x="0" y="0"/>
              <a:ext cx="863601" cy="5697538"/>
            </a:xfrm>
            <a:custGeom>
              <a:avLst/>
              <a:gdLst/>
              <a:ahLst/>
              <a:cxnLst>
                <a:cxn ang="0">
                  <a:pos x="wd2" y="hd2"/>
                </a:cxn>
                <a:cxn ang="5400000">
                  <a:pos x="wd2" y="hd2"/>
                </a:cxn>
                <a:cxn ang="10800000">
                  <a:pos x="wd2" y="hd2"/>
                </a:cxn>
                <a:cxn ang="16200000">
                  <a:pos x="wd2" y="hd2"/>
                </a:cxn>
              </a:cxnLst>
              <a:rect l="0" t="0" r="r" b="b"/>
              <a:pathLst>
                <a:path w="21600" h="21600" extrusionOk="0">
                  <a:moveTo>
                    <a:pt x="0" y="32"/>
                  </a:moveTo>
                  <a:lnTo>
                    <a:pt x="21600" y="0"/>
                  </a:lnTo>
                  <a:lnTo>
                    <a:pt x="21600" y="64"/>
                  </a:lnTo>
                  <a:lnTo>
                    <a:pt x="0" y="21600"/>
                  </a:lnTo>
                  <a:lnTo>
                    <a:pt x="0" y="32"/>
                  </a:lnTo>
                  <a:close/>
                </a:path>
              </a:pathLst>
            </a:custGeom>
            <a:solidFill>
              <a:schemeClr val="accent1">
                <a:alpha val="85096"/>
              </a:scheme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1" name="“"/>
          <p:cNvSpPr txBox="1"/>
          <p:nvPr/>
        </p:nvSpPr>
        <p:spPr>
          <a:xfrm>
            <a:off x="482600" y="469374"/>
            <a:ext cx="457200" cy="1226602"/>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defTabSz="457200">
              <a:defRPr sz="8000">
                <a:solidFill>
                  <a:srgbClr val="C0E474"/>
                </a:solidFill>
                <a:latin typeface="Arial"/>
                <a:ea typeface="Arial"/>
                <a:cs typeface="Arial"/>
                <a:sym typeface="Arial"/>
              </a:defRPr>
            </a:lvl1pPr>
          </a:lstStyle>
          <a:p>
            <a:r>
              <a:t>“</a:t>
            </a:r>
          </a:p>
        </p:txBody>
      </p:sp>
      <p:sp>
        <p:nvSpPr>
          <p:cNvPr id="62" name="”"/>
          <p:cNvSpPr txBox="1"/>
          <p:nvPr/>
        </p:nvSpPr>
        <p:spPr>
          <a:xfrm>
            <a:off x="6748462" y="2565667"/>
            <a:ext cx="457201" cy="122660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defTabSz="457200">
              <a:defRPr sz="8000">
                <a:solidFill>
                  <a:srgbClr val="C0E474"/>
                </a:solidFill>
                <a:latin typeface="Arial"/>
                <a:ea typeface="Arial"/>
                <a:cs typeface="Arial"/>
                <a:sym typeface="Arial"/>
              </a:defRPr>
            </a:lvl1pPr>
          </a:lstStyle>
          <a:p>
            <a:r>
              <a:t>”</a:t>
            </a:r>
          </a:p>
        </p:txBody>
      </p:sp>
      <p:sp>
        <p:nvSpPr>
          <p:cNvPr id="63" name="Title Text"/>
          <p:cNvSpPr txBox="1">
            <a:spLocks noGrp="1"/>
          </p:cNvSpPr>
          <p:nvPr>
            <p:ph type="title"/>
          </p:nvPr>
        </p:nvSpPr>
        <p:spPr>
          <a:xfrm>
            <a:off x="609600" y="609600"/>
            <a:ext cx="6348413" cy="1320800"/>
          </a:xfrm>
          <a:prstGeom prst="rect">
            <a:avLst/>
          </a:prstGeom>
        </p:spPr>
        <p:txBody>
          <a:bodyPr>
            <a:normAutofit/>
          </a:bodyPr>
          <a:lstStyle/>
          <a:p>
            <a:r>
              <a:t>Title Text</a:t>
            </a:r>
          </a:p>
        </p:txBody>
      </p:sp>
      <p:sp>
        <p:nvSpPr>
          <p:cNvPr id="64" name="Body Level One…"/>
          <p:cNvSpPr txBox="1">
            <a:spLocks noGrp="1"/>
          </p:cNvSpPr>
          <p:nvPr>
            <p:ph type="body" sz="half" idx="1"/>
          </p:nvPr>
        </p:nvSpPr>
        <p:spPr>
          <a:xfrm>
            <a:off x="609600" y="2160587"/>
            <a:ext cx="6348413" cy="388143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2" name="“"/>
          <p:cNvSpPr txBox="1"/>
          <p:nvPr/>
        </p:nvSpPr>
        <p:spPr>
          <a:xfrm>
            <a:off x="482600" y="469374"/>
            <a:ext cx="457200" cy="1226602"/>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defTabSz="457200">
              <a:defRPr sz="8000">
                <a:solidFill>
                  <a:srgbClr val="C0E474"/>
                </a:solidFill>
                <a:latin typeface="Arial"/>
                <a:ea typeface="Arial"/>
                <a:cs typeface="Arial"/>
                <a:sym typeface="Arial"/>
              </a:defRPr>
            </a:lvl1pPr>
          </a:lstStyle>
          <a:p>
            <a:r>
              <a:t>“</a:t>
            </a:r>
          </a:p>
        </p:txBody>
      </p:sp>
      <p:sp>
        <p:nvSpPr>
          <p:cNvPr id="73" name="”"/>
          <p:cNvSpPr txBox="1"/>
          <p:nvPr/>
        </p:nvSpPr>
        <p:spPr>
          <a:xfrm>
            <a:off x="6748462" y="2565667"/>
            <a:ext cx="457201" cy="122660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defTabSz="457200">
              <a:defRPr sz="8000">
                <a:solidFill>
                  <a:srgbClr val="C0E474"/>
                </a:solidFill>
                <a:latin typeface="Arial"/>
                <a:ea typeface="Arial"/>
                <a:cs typeface="Arial"/>
                <a:sym typeface="Arial"/>
              </a:defRPr>
            </a:lvl1pPr>
          </a:lstStyle>
          <a:p>
            <a:r>
              <a:t>”</a:t>
            </a:r>
          </a:p>
        </p:txBody>
      </p:sp>
      <p:sp>
        <p:nvSpPr>
          <p:cNvPr id="74" name="Title Text"/>
          <p:cNvSpPr txBox="1">
            <a:spLocks noGrp="1"/>
          </p:cNvSpPr>
          <p:nvPr>
            <p:ph type="title"/>
          </p:nvPr>
        </p:nvSpPr>
        <p:spPr>
          <a:xfrm>
            <a:off x="609600" y="609600"/>
            <a:ext cx="6348413" cy="1320800"/>
          </a:xfrm>
          <a:prstGeom prst="rect">
            <a:avLst/>
          </a:prstGeom>
        </p:spPr>
        <p:txBody>
          <a:bodyPr>
            <a:normAutofit/>
          </a:bodyPr>
          <a:lstStyle/>
          <a:p>
            <a:r>
              <a:t>Title Text</a:t>
            </a:r>
          </a:p>
        </p:txBody>
      </p:sp>
      <p:sp>
        <p:nvSpPr>
          <p:cNvPr id="75" name="Body Level One…"/>
          <p:cNvSpPr txBox="1">
            <a:spLocks noGrp="1"/>
          </p:cNvSpPr>
          <p:nvPr>
            <p:ph type="body" sz="half" idx="1"/>
          </p:nvPr>
        </p:nvSpPr>
        <p:spPr>
          <a:xfrm>
            <a:off x="609600" y="2160587"/>
            <a:ext cx="6348413" cy="388143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 name="Group"/>
          <p:cNvGrpSpPr/>
          <p:nvPr/>
        </p:nvGrpSpPr>
        <p:grpSpPr>
          <a:xfrm>
            <a:off x="-7938" y="-7938"/>
            <a:ext cx="9169401" cy="6873876"/>
            <a:chOff x="0" y="0"/>
            <a:chExt cx="9169400" cy="6873874"/>
          </a:xfrm>
        </p:grpSpPr>
        <p:sp>
          <p:nvSpPr>
            <p:cNvPr id="2" name="Shape"/>
            <p:cNvSpPr/>
            <p:nvPr/>
          </p:nvSpPr>
          <p:spPr>
            <a:xfrm>
              <a:off x="-1" y="4021137"/>
              <a:ext cx="457202" cy="28527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536"/>
                  </a:lnTo>
                  <a:cubicBezTo>
                    <a:pt x="133" y="14421"/>
                    <a:pt x="267" y="7307"/>
                    <a:pt x="0" y="0"/>
                  </a:cubicBezTo>
                  <a:close/>
                </a:path>
              </a:pathLst>
            </a:custGeom>
            <a:solidFill>
              <a:schemeClr val="accent1">
                <a:alpha val="85096"/>
              </a:scheme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 name="Line"/>
            <p:cNvSpPr/>
            <p:nvPr/>
          </p:nvSpPr>
          <p:spPr>
            <a:xfrm flipV="1">
              <a:off x="5138737" y="4183061"/>
              <a:ext cx="4022725" cy="2682875"/>
            </a:xfrm>
            <a:prstGeom prst="line">
              <a:avLst/>
            </a:prstGeom>
            <a:noFill/>
            <a:ln w="9525" cap="rnd">
              <a:solidFill>
                <a:srgbClr val="D9D9D9"/>
              </a:solidFill>
              <a:prstDash val="solid"/>
              <a:round/>
            </a:ln>
            <a:effectLst/>
          </p:spPr>
          <p:txBody>
            <a:bodyPr wrap="square" lIns="45719" tIns="45719" rIns="45719" bIns="45719" numCol="1" anchor="t">
              <a:noAutofit/>
            </a:bodyPr>
            <a:lstStyle/>
            <a:p>
              <a:endParaRPr/>
            </a:p>
          </p:txBody>
        </p:sp>
        <p:sp>
          <p:nvSpPr>
            <p:cNvPr id="4" name="Line"/>
            <p:cNvSpPr/>
            <p:nvPr/>
          </p:nvSpPr>
          <p:spPr>
            <a:xfrm>
              <a:off x="7050087" y="7938"/>
              <a:ext cx="1219201" cy="6857999"/>
            </a:xfrm>
            <a:prstGeom prst="line">
              <a:avLst/>
            </a:prstGeom>
            <a:noFill/>
            <a:ln w="9525" cap="rnd">
              <a:solidFill>
                <a:srgbClr val="BFBFBF"/>
              </a:solidFill>
              <a:prstDash val="solid"/>
              <a:round/>
            </a:ln>
            <a:effectLst/>
          </p:spPr>
          <p:txBody>
            <a:bodyPr wrap="square" lIns="45719" tIns="45719" rIns="45719" bIns="45719" numCol="1" anchor="t">
              <a:noAutofit/>
            </a:bodyPr>
            <a:lstStyle/>
            <a:p>
              <a:endParaRPr/>
            </a:p>
          </p:txBody>
        </p:sp>
        <p:sp>
          <p:nvSpPr>
            <p:cNvPr id="5" name="Shape"/>
            <p:cNvSpPr/>
            <p:nvPr/>
          </p:nvSpPr>
          <p:spPr>
            <a:xfrm>
              <a:off x="6899275" y="7938"/>
              <a:ext cx="2270126" cy="6865937"/>
            </a:xfrm>
            <a:custGeom>
              <a:avLst/>
              <a:gdLst/>
              <a:ahLst/>
              <a:cxnLst>
                <a:cxn ang="0">
                  <a:pos x="wd2" y="hd2"/>
                </a:cxn>
                <a:cxn ang="5400000">
                  <a:pos x="wd2" y="hd2"/>
                </a:cxn>
                <a:cxn ang="10800000">
                  <a:pos x="wd2" y="hd2"/>
                </a:cxn>
                <a:cxn ang="16200000">
                  <a:pos x="wd2" y="hd2"/>
                </a:cxn>
              </a:cxnLst>
              <a:rect l="0" t="0" r="r" b="b"/>
              <a:pathLst>
                <a:path w="21577" h="21600" extrusionOk="0">
                  <a:moveTo>
                    <a:pt x="19239" y="0"/>
                  </a:moveTo>
                  <a:lnTo>
                    <a:pt x="0" y="21573"/>
                  </a:lnTo>
                  <a:lnTo>
                    <a:pt x="21573" y="21600"/>
                  </a:lnTo>
                  <a:cubicBezTo>
                    <a:pt x="21600" y="14409"/>
                    <a:pt x="21466" y="7218"/>
                    <a:pt x="21493" y="27"/>
                  </a:cubicBezTo>
                  <a:lnTo>
                    <a:pt x="19239" y="0"/>
                  </a:lnTo>
                  <a:close/>
                </a:path>
              </a:pathLst>
            </a:custGeom>
            <a:solidFill>
              <a:schemeClr val="accent1">
                <a:alpha val="30195"/>
              </a:scheme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 name="Shape"/>
            <p:cNvSpPr/>
            <p:nvPr/>
          </p:nvSpPr>
          <p:spPr>
            <a:xfrm>
              <a:off x="7213600" y="0"/>
              <a:ext cx="1947864" cy="6865937"/>
            </a:xfrm>
            <a:custGeom>
              <a:avLst/>
              <a:gdLst/>
              <a:ahLst/>
              <a:cxnLst>
                <a:cxn ang="0">
                  <a:pos x="wd2" y="hd2"/>
                </a:cxn>
                <a:cxn ang="5400000">
                  <a:pos x="wd2" y="hd2"/>
                </a:cxn>
                <a:cxn ang="10800000">
                  <a:pos x="wd2" y="hd2"/>
                </a:cxn>
                <a:cxn ang="16200000">
                  <a:pos x="wd2" y="hd2"/>
                </a:cxn>
              </a:cxnLst>
              <a:rect l="0" t="0" r="r" b="b"/>
              <a:pathLst>
                <a:path w="21578" h="21600" extrusionOk="0">
                  <a:moveTo>
                    <a:pt x="0" y="0"/>
                  </a:moveTo>
                  <a:lnTo>
                    <a:pt x="13316" y="21600"/>
                  </a:lnTo>
                  <a:lnTo>
                    <a:pt x="21569" y="21600"/>
                  </a:lnTo>
                  <a:cubicBezTo>
                    <a:pt x="21537" y="14400"/>
                    <a:pt x="21600" y="7200"/>
                    <a:pt x="21569" y="0"/>
                  </a:cubicBezTo>
                  <a:lnTo>
                    <a:pt x="0" y="0"/>
                  </a:lnTo>
                  <a:close/>
                </a:path>
              </a:pathLst>
            </a:custGeom>
            <a:solidFill>
              <a:schemeClr val="accent1">
                <a:alpha val="19999"/>
              </a:scheme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7" name="Shape"/>
            <p:cNvSpPr/>
            <p:nvPr/>
          </p:nvSpPr>
          <p:spPr>
            <a:xfrm>
              <a:off x="6646862" y="3927475"/>
              <a:ext cx="2513014" cy="29384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544" y="0"/>
                  </a:lnTo>
                  <a:cubicBezTo>
                    <a:pt x="21563" y="7200"/>
                    <a:pt x="21581" y="14400"/>
                    <a:pt x="21600" y="21600"/>
                  </a:cubicBezTo>
                  <a:lnTo>
                    <a:pt x="0" y="21600"/>
                  </a:lnTo>
                  <a:close/>
                </a:path>
              </a:pathLst>
            </a:custGeom>
            <a:solidFill>
              <a:schemeClr val="accent2">
                <a:alpha val="72155"/>
              </a:scheme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8" name="Shape"/>
            <p:cNvSpPr/>
            <p:nvPr/>
          </p:nvSpPr>
          <p:spPr>
            <a:xfrm>
              <a:off x="7018336" y="0"/>
              <a:ext cx="2143126" cy="68659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16" y="21600"/>
                  </a:lnTo>
                  <a:lnTo>
                    <a:pt x="21600" y="21573"/>
                  </a:lnTo>
                  <a:lnTo>
                    <a:pt x="21600" y="0"/>
                  </a:lnTo>
                  <a:lnTo>
                    <a:pt x="0" y="0"/>
                  </a:lnTo>
                  <a:close/>
                </a:path>
              </a:pathLst>
            </a:custGeom>
            <a:solidFill>
              <a:srgbClr val="3F7819">
                <a:alpha val="70195"/>
              </a:srgb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9" name="Shape"/>
            <p:cNvSpPr/>
            <p:nvPr/>
          </p:nvSpPr>
          <p:spPr>
            <a:xfrm>
              <a:off x="8304212" y="0"/>
              <a:ext cx="857251" cy="6865937"/>
            </a:xfrm>
            <a:custGeom>
              <a:avLst/>
              <a:gdLst/>
              <a:ahLst/>
              <a:cxnLst>
                <a:cxn ang="0">
                  <a:pos x="wd2" y="hd2"/>
                </a:cxn>
                <a:cxn ang="5400000">
                  <a:pos x="wd2" y="hd2"/>
                </a:cxn>
                <a:cxn ang="10800000">
                  <a:pos x="wd2" y="hd2"/>
                </a:cxn>
                <a:cxn ang="16200000">
                  <a:pos x="wd2" y="hd2"/>
                </a:cxn>
              </a:cxnLst>
              <a:rect l="0" t="0" r="r" b="b"/>
              <a:pathLst>
                <a:path w="21600" h="21600" extrusionOk="0">
                  <a:moveTo>
                    <a:pt x="17053" y="0"/>
                  </a:moveTo>
                  <a:lnTo>
                    <a:pt x="0" y="21600"/>
                  </a:lnTo>
                  <a:lnTo>
                    <a:pt x="21600" y="21600"/>
                  </a:lnTo>
                  <a:cubicBezTo>
                    <a:pt x="21553" y="14400"/>
                    <a:pt x="21505" y="7200"/>
                    <a:pt x="21458" y="0"/>
                  </a:cubicBezTo>
                  <a:lnTo>
                    <a:pt x="17053" y="0"/>
                  </a:lnTo>
                  <a:close/>
                </a:path>
              </a:pathLst>
            </a:custGeom>
            <a:solidFill>
              <a:srgbClr val="C0E474">
                <a:alpha val="70195"/>
              </a:srgb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10" name="Shape"/>
            <p:cNvSpPr/>
            <p:nvPr/>
          </p:nvSpPr>
          <p:spPr>
            <a:xfrm>
              <a:off x="8085136" y="0"/>
              <a:ext cx="1066802" cy="6865937"/>
            </a:xfrm>
            <a:custGeom>
              <a:avLst/>
              <a:gdLst/>
              <a:ahLst/>
              <a:cxnLst>
                <a:cxn ang="0">
                  <a:pos x="wd2" y="hd2"/>
                </a:cxn>
                <a:cxn ang="5400000">
                  <a:pos x="wd2" y="hd2"/>
                </a:cxn>
                <a:cxn ang="10800000">
                  <a:pos x="wd2" y="hd2"/>
                </a:cxn>
                <a:cxn ang="16200000">
                  <a:pos x="wd2" y="hd2"/>
                </a:cxn>
              </a:cxnLst>
              <a:rect l="0" t="0" r="r" b="b"/>
              <a:pathLst>
                <a:path w="21556" h="21600" extrusionOk="0">
                  <a:moveTo>
                    <a:pt x="0" y="0"/>
                  </a:moveTo>
                  <a:lnTo>
                    <a:pt x="18966" y="21600"/>
                  </a:lnTo>
                  <a:lnTo>
                    <a:pt x="21552" y="21600"/>
                  </a:lnTo>
                  <a:cubicBezTo>
                    <a:pt x="21600" y="14391"/>
                    <a:pt x="21217" y="7209"/>
                    <a:pt x="21265" y="0"/>
                  </a:cubicBezTo>
                  <a:lnTo>
                    <a:pt x="0" y="0"/>
                  </a:lnTo>
                  <a:close/>
                </a:path>
              </a:pathLst>
            </a:custGeom>
            <a:solidFill>
              <a:schemeClr val="accent1">
                <a:alpha val="65097"/>
              </a:scheme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11" name="Shape"/>
            <p:cNvSpPr/>
            <p:nvPr/>
          </p:nvSpPr>
          <p:spPr>
            <a:xfrm>
              <a:off x="8067675" y="4902200"/>
              <a:ext cx="1095375" cy="196373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500" y="0"/>
                  </a:lnTo>
                  <a:cubicBezTo>
                    <a:pt x="21533" y="7181"/>
                    <a:pt x="21567" y="14363"/>
                    <a:pt x="21600" y="21544"/>
                  </a:cubicBezTo>
                  <a:lnTo>
                    <a:pt x="0" y="21600"/>
                  </a:lnTo>
                  <a:close/>
                </a:path>
              </a:pathLst>
            </a:custGeom>
            <a:solidFill>
              <a:schemeClr val="accent1">
                <a:alpha val="79998"/>
              </a:schemeClr>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sp>
        <p:nvSpPr>
          <p:cNvPr id="13" name="Slide Number"/>
          <p:cNvSpPr txBox="1">
            <a:spLocks noGrp="1"/>
          </p:cNvSpPr>
          <p:nvPr>
            <p:ph type="sldNum" sz="quarter" idx="2"/>
          </p:nvPr>
        </p:nvSpPr>
        <p:spPr>
          <a:xfrm>
            <a:off x="6733991" y="6115367"/>
            <a:ext cx="224022" cy="218441"/>
          </a:xfrm>
          <a:prstGeom prst="rect">
            <a:avLst/>
          </a:prstGeom>
          <a:ln w="12700">
            <a:miter lim="400000"/>
          </a:ln>
        </p:spPr>
        <p:txBody>
          <a:bodyPr wrap="none" lIns="45719" rIns="45719" anchor="ctr">
            <a:spAutoFit/>
          </a:bodyPr>
          <a:lstStyle>
            <a:lvl1pPr algn="r" defTabSz="457200">
              <a:defRPr sz="900">
                <a:solidFill>
                  <a:schemeClr val="accent1"/>
                </a:solidFill>
              </a:defRPr>
            </a:lvl1pPr>
          </a:lstStyle>
          <a:p>
            <a:fld id="{86CB4B4D-7CA3-9044-876B-883B54F8677D}" type="slidenum">
              <a:t>‹#›</a:t>
            </a:fld>
            <a:endParaRPr/>
          </a:p>
        </p:txBody>
      </p:sp>
      <p:sp>
        <p:nvSpPr>
          <p:cNvPr id="14" name="Title Text"/>
          <p:cNvSpPr txBox="1">
            <a:spLocks noGrp="1"/>
          </p:cNvSpPr>
          <p:nvPr>
            <p:ph type="title"/>
          </p:nvPr>
        </p:nvSpPr>
        <p:spPr>
          <a:xfrm>
            <a:off x="457200" y="274637"/>
            <a:ext cx="8229600" cy="132556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Title Text</a:t>
            </a:r>
          </a:p>
        </p:txBody>
      </p:sp>
      <p:sp>
        <p:nvSpPr>
          <p:cNvPr id="15"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chemeClr val="accent1"/>
          </a:solidFill>
          <a:uFillTx/>
          <a:latin typeface="Trebuchet MS"/>
          <a:ea typeface="Trebuchet MS"/>
          <a:cs typeface="Trebuchet MS"/>
          <a:sym typeface="Trebuchet MS"/>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chemeClr val="accent1"/>
          </a:solidFill>
          <a:uFillTx/>
          <a:latin typeface="Trebuchet MS"/>
          <a:ea typeface="Trebuchet MS"/>
          <a:cs typeface="Trebuchet MS"/>
          <a:sym typeface="Trebuchet MS"/>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chemeClr val="accent1"/>
          </a:solidFill>
          <a:uFillTx/>
          <a:latin typeface="Trebuchet MS"/>
          <a:ea typeface="Trebuchet MS"/>
          <a:cs typeface="Trebuchet MS"/>
          <a:sym typeface="Trebuchet MS"/>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chemeClr val="accent1"/>
          </a:solidFill>
          <a:uFillTx/>
          <a:latin typeface="Trebuchet MS"/>
          <a:ea typeface="Trebuchet MS"/>
          <a:cs typeface="Trebuchet MS"/>
          <a:sym typeface="Trebuchet MS"/>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chemeClr val="accent1"/>
          </a:solidFill>
          <a:uFillTx/>
          <a:latin typeface="Trebuchet MS"/>
          <a:ea typeface="Trebuchet MS"/>
          <a:cs typeface="Trebuchet MS"/>
          <a:sym typeface="Trebuchet MS"/>
        </a:defRPr>
      </a:lvl5pPr>
      <a:lvl6pPr marL="0" marR="0" indent="457200" algn="l" defTabSz="457200" rtl="0" latinLnBrk="0">
        <a:lnSpc>
          <a:spcPct val="100000"/>
        </a:lnSpc>
        <a:spcBef>
          <a:spcPts val="0"/>
        </a:spcBef>
        <a:spcAft>
          <a:spcPts val="0"/>
        </a:spcAft>
        <a:buClrTx/>
        <a:buSzTx/>
        <a:buFontTx/>
        <a:buNone/>
        <a:tabLst/>
        <a:defRPr sz="3600" b="0" i="0" u="none" strike="noStrike" cap="none" spc="0" baseline="0">
          <a:ln>
            <a:noFill/>
          </a:ln>
          <a:solidFill>
            <a:schemeClr val="accent1"/>
          </a:solidFill>
          <a:uFillTx/>
          <a:latin typeface="Trebuchet MS"/>
          <a:ea typeface="Trebuchet MS"/>
          <a:cs typeface="Trebuchet MS"/>
          <a:sym typeface="Trebuchet MS"/>
        </a:defRPr>
      </a:lvl6pPr>
      <a:lvl7pPr marL="0" marR="0" indent="914400" algn="l" defTabSz="457200" rtl="0" latinLnBrk="0">
        <a:lnSpc>
          <a:spcPct val="100000"/>
        </a:lnSpc>
        <a:spcBef>
          <a:spcPts val="0"/>
        </a:spcBef>
        <a:spcAft>
          <a:spcPts val="0"/>
        </a:spcAft>
        <a:buClrTx/>
        <a:buSzTx/>
        <a:buFontTx/>
        <a:buNone/>
        <a:tabLst/>
        <a:defRPr sz="3600" b="0" i="0" u="none" strike="noStrike" cap="none" spc="0" baseline="0">
          <a:ln>
            <a:noFill/>
          </a:ln>
          <a:solidFill>
            <a:schemeClr val="accent1"/>
          </a:solidFill>
          <a:uFillTx/>
          <a:latin typeface="Trebuchet MS"/>
          <a:ea typeface="Trebuchet MS"/>
          <a:cs typeface="Trebuchet MS"/>
          <a:sym typeface="Trebuchet MS"/>
        </a:defRPr>
      </a:lvl7pPr>
      <a:lvl8pPr marL="0" marR="0" indent="1371600" algn="l" defTabSz="457200" rtl="0" latinLnBrk="0">
        <a:lnSpc>
          <a:spcPct val="100000"/>
        </a:lnSpc>
        <a:spcBef>
          <a:spcPts val="0"/>
        </a:spcBef>
        <a:spcAft>
          <a:spcPts val="0"/>
        </a:spcAft>
        <a:buClrTx/>
        <a:buSzTx/>
        <a:buFontTx/>
        <a:buNone/>
        <a:tabLst/>
        <a:defRPr sz="3600" b="0" i="0" u="none" strike="noStrike" cap="none" spc="0" baseline="0">
          <a:ln>
            <a:noFill/>
          </a:ln>
          <a:solidFill>
            <a:schemeClr val="accent1"/>
          </a:solidFill>
          <a:uFillTx/>
          <a:latin typeface="Trebuchet MS"/>
          <a:ea typeface="Trebuchet MS"/>
          <a:cs typeface="Trebuchet MS"/>
          <a:sym typeface="Trebuchet MS"/>
        </a:defRPr>
      </a:lvl8pPr>
      <a:lvl9pPr marL="0" marR="0" indent="1828800" algn="l" defTabSz="457200" rtl="0" latinLnBrk="0">
        <a:lnSpc>
          <a:spcPct val="100000"/>
        </a:lnSpc>
        <a:spcBef>
          <a:spcPts val="0"/>
        </a:spcBef>
        <a:spcAft>
          <a:spcPts val="0"/>
        </a:spcAft>
        <a:buClrTx/>
        <a:buSzTx/>
        <a:buFontTx/>
        <a:buNone/>
        <a:tabLst/>
        <a:defRPr sz="3600" b="0" i="0" u="none" strike="noStrike" cap="none" spc="0" baseline="0">
          <a:ln>
            <a:noFill/>
          </a:ln>
          <a:solidFill>
            <a:schemeClr val="accent1"/>
          </a:solidFill>
          <a:uFillTx/>
          <a:latin typeface="Trebuchet MS"/>
          <a:ea typeface="Trebuchet MS"/>
          <a:cs typeface="Trebuchet MS"/>
          <a:sym typeface="Trebuchet MS"/>
        </a:defRPr>
      </a:lvl9pPr>
    </p:titleStyle>
    <p:bodyStyle>
      <a:lvl1pPr marL="342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ln>
            <a:noFill/>
          </a:ln>
          <a:solidFill>
            <a:srgbClr val="404040"/>
          </a:solidFill>
          <a:uFillTx/>
          <a:latin typeface="Trebuchet MS"/>
          <a:ea typeface="Trebuchet MS"/>
          <a:cs typeface="Trebuchet MS"/>
          <a:sym typeface="Trebuchet MS"/>
        </a:defRPr>
      </a:lvl1pPr>
      <a:lvl2pPr marL="778668" marR="0" indent="-321468"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ln>
            <a:noFill/>
          </a:ln>
          <a:solidFill>
            <a:srgbClr val="404040"/>
          </a:solidFill>
          <a:uFillTx/>
          <a:latin typeface="Trebuchet MS"/>
          <a:ea typeface="Trebuchet MS"/>
          <a:cs typeface="Trebuchet MS"/>
          <a:sym typeface="Trebuchet MS"/>
        </a:defRPr>
      </a:lvl2pPr>
      <a:lvl3pPr marL="1208314" marR="0" indent="-293914"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ln>
            <a:noFill/>
          </a:ln>
          <a:solidFill>
            <a:srgbClr val="404040"/>
          </a:solidFill>
          <a:uFillTx/>
          <a:latin typeface="Trebuchet MS"/>
          <a:ea typeface="Trebuchet MS"/>
          <a:cs typeface="Trebuchet MS"/>
          <a:sym typeface="Trebuchet MS"/>
        </a:defRPr>
      </a:lvl3pPr>
      <a:lvl4pPr marL="1714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ln>
            <a:noFill/>
          </a:ln>
          <a:solidFill>
            <a:srgbClr val="404040"/>
          </a:solidFill>
          <a:uFillTx/>
          <a:latin typeface="Trebuchet MS"/>
          <a:ea typeface="Trebuchet MS"/>
          <a:cs typeface="Trebuchet MS"/>
          <a:sym typeface="Trebuchet MS"/>
        </a:defRPr>
      </a:lvl4pPr>
      <a:lvl5pPr marL="2057400" marR="0" indent="-2286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ln>
            <a:noFill/>
          </a:ln>
          <a:solidFill>
            <a:srgbClr val="404040"/>
          </a:solidFill>
          <a:uFillTx/>
          <a:latin typeface="Trebuchet MS"/>
          <a:ea typeface="Trebuchet MS"/>
          <a:cs typeface="Trebuchet MS"/>
          <a:sym typeface="Trebuchet MS"/>
        </a:defRPr>
      </a:lvl5pPr>
      <a:lvl6pPr marL="2514600" marR="0" indent="-2286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ln>
            <a:noFill/>
          </a:ln>
          <a:solidFill>
            <a:srgbClr val="404040"/>
          </a:solidFill>
          <a:uFillTx/>
          <a:latin typeface="Trebuchet MS"/>
          <a:ea typeface="Trebuchet MS"/>
          <a:cs typeface="Trebuchet MS"/>
          <a:sym typeface="Trebuchet MS"/>
        </a:defRPr>
      </a:lvl6pPr>
      <a:lvl7pPr marL="2971800" marR="0" indent="-2286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ln>
            <a:noFill/>
          </a:ln>
          <a:solidFill>
            <a:srgbClr val="404040"/>
          </a:solidFill>
          <a:uFillTx/>
          <a:latin typeface="Trebuchet MS"/>
          <a:ea typeface="Trebuchet MS"/>
          <a:cs typeface="Trebuchet MS"/>
          <a:sym typeface="Trebuchet MS"/>
        </a:defRPr>
      </a:lvl7pPr>
      <a:lvl8pPr marL="3429000" marR="0" indent="-2286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ln>
            <a:noFill/>
          </a:ln>
          <a:solidFill>
            <a:srgbClr val="404040"/>
          </a:solidFill>
          <a:uFillTx/>
          <a:latin typeface="Trebuchet MS"/>
          <a:ea typeface="Trebuchet MS"/>
          <a:cs typeface="Trebuchet MS"/>
          <a:sym typeface="Trebuchet MS"/>
        </a:defRPr>
      </a:lvl8pPr>
      <a:lvl9pPr marL="3886200" marR="0" indent="-2286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ln>
            <a:noFill/>
          </a:ln>
          <a:solidFill>
            <a:srgbClr val="404040"/>
          </a:solidFill>
          <a:uFillTx/>
          <a:latin typeface="Trebuchet MS"/>
          <a:ea typeface="Trebuchet MS"/>
          <a:cs typeface="Trebuchet MS"/>
          <a:sym typeface="Trebuchet MS"/>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5pPr>
      <a:lvl6pPr marL="0" marR="0" indent="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6pPr>
      <a:lvl7pPr marL="0" marR="0" indent="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7pPr>
      <a:lvl8pPr marL="0" marR="0" indent="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8pPr>
      <a:lvl9pPr marL="0" marR="0" indent="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Kuliah MARS - UEU: MANAJEMEN STRATEGI RS"/>
          <p:cNvSpPr txBox="1">
            <a:spLocks noGrp="1"/>
          </p:cNvSpPr>
          <p:nvPr>
            <p:ph type="title" idx="4294967295"/>
          </p:nvPr>
        </p:nvSpPr>
        <p:spPr>
          <a:xfrm>
            <a:off x="533400" y="61912"/>
            <a:ext cx="7696200" cy="1766888"/>
          </a:xfrm>
          <a:prstGeom prst="rect">
            <a:avLst/>
          </a:prstGeom>
          <a:gradFill>
            <a:gsLst>
              <a:gs pos="0">
                <a:srgbClr val="F02C3F"/>
              </a:gs>
              <a:gs pos="50000">
                <a:srgbClr val="E8F725"/>
              </a:gs>
              <a:gs pos="100000">
                <a:srgbClr val="F02C3F"/>
              </a:gs>
            </a:gsLst>
            <a:lin ang="16200000"/>
          </a:gradFill>
        </p:spPr>
        <p:txBody>
          <a:bodyPr>
            <a:normAutofit/>
          </a:bodyPr>
          <a:lstStyle/>
          <a:p>
            <a:pPr algn="ctr">
              <a:defRPr sz="3200">
                <a:solidFill>
                  <a:srgbClr val="000099"/>
                </a:solidFill>
                <a:latin typeface="Bauhaus 93"/>
                <a:ea typeface="Bauhaus 93"/>
                <a:cs typeface="Bauhaus 93"/>
                <a:sym typeface="Bauhaus 93"/>
              </a:defRPr>
            </a:pPr>
            <a:r>
              <a:t/>
            </a:r>
            <a:br/>
            <a:r>
              <a:rPr b="1"/>
              <a:t>Kuliah MARS - UEU:</a:t>
            </a:r>
            <a:br>
              <a:rPr b="1"/>
            </a:br>
            <a:r>
              <a:rPr b="1"/>
              <a:t>MANAJEMEN STRATEGI RS</a:t>
            </a:r>
          </a:p>
        </p:txBody>
      </p:sp>
      <p:pic>
        <p:nvPicPr>
          <p:cNvPr id="86" name="Picture3" descr="Picture3"/>
          <p:cNvPicPr>
            <a:picLocks noChangeAspect="1"/>
          </p:cNvPicPr>
          <p:nvPr/>
        </p:nvPicPr>
        <p:blipFill>
          <a:blip r:embed="rId2">
            <a:extLst/>
          </a:blip>
          <a:stretch>
            <a:fillRect/>
          </a:stretch>
        </p:blipFill>
        <p:spPr>
          <a:xfrm>
            <a:off x="533400" y="1828800"/>
            <a:ext cx="7696200" cy="3352800"/>
          </a:xfrm>
          <a:prstGeom prst="rect">
            <a:avLst/>
          </a:prstGeom>
          <a:ln w="12700">
            <a:miter lim="400000"/>
          </a:ln>
        </p:spPr>
      </p:pic>
      <p:grpSp>
        <p:nvGrpSpPr>
          <p:cNvPr id="89" name="Group"/>
          <p:cNvGrpSpPr/>
          <p:nvPr/>
        </p:nvGrpSpPr>
        <p:grpSpPr>
          <a:xfrm>
            <a:off x="2273037" y="5625570"/>
            <a:ext cx="3797826" cy="1240368"/>
            <a:chOff x="-12787" y="0"/>
            <a:chExt cx="3797824" cy="1240366"/>
          </a:xfrm>
        </p:grpSpPr>
        <p:sp>
          <p:nvSpPr>
            <p:cNvPr id="87" name="Rounded Rectangle"/>
            <p:cNvSpPr/>
            <p:nvPr/>
          </p:nvSpPr>
          <p:spPr>
            <a:xfrm>
              <a:off x="0" y="0"/>
              <a:ext cx="3785038" cy="1227580"/>
            </a:xfrm>
            <a:prstGeom prst="roundRect">
              <a:avLst>
                <a:gd name="adj" fmla="val 16667"/>
              </a:avLst>
            </a:prstGeom>
            <a:solidFill>
              <a:schemeClr val="accent1"/>
            </a:solidFill>
            <a:ln w="19050" cap="rnd">
              <a:solidFill>
                <a:srgbClr val="688E19"/>
              </a:solidFill>
              <a:prstDash val="solid"/>
              <a:round/>
            </a:ln>
            <a:effectLst/>
          </p:spPr>
          <p:txBody>
            <a:bodyPr wrap="square" lIns="45719" tIns="45719" rIns="45719" bIns="45719" numCol="1" anchor="ctr">
              <a:noAutofit/>
            </a:bodyPr>
            <a:lstStyle/>
            <a:p>
              <a:pPr algn="ctr" defTabSz="457200">
                <a:defRPr sz="2400" b="1">
                  <a:solidFill>
                    <a:srgbClr val="FFFFFF"/>
                  </a:solidFill>
                </a:defRPr>
              </a:pPr>
              <a:endParaRPr/>
            </a:p>
          </p:txBody>
        </p:sp>
        <p:sp>
          <p:nvSpPr>
            <p:cNvPr id="88" name="Oleh…"/>
            <p:cNvSpPr txBox="1"/>
            <p:nvPr/>
          </p:nvSpPr>
          <p:spPr>
            <a:xfrm>
              <a:off x="-12788" y="162824"/>
              <a:ext cx="3546851" cy="10775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p>
              <a:pPr algn="ctr" defTabSz="457200">
                <a:defRPr sz="2400" b="1">
                  <a:solidFill>
                    <a:srgbClr val="FFFFFF"/>
                  </a:solidFill>
                </a:defRPr>
              </a:pPr>
              <a:r>
                <a:t>Oleh</a:t>
              </a:r>
            </a:p>
            <a:p>
              <a:pPr algn="ctr" defTabSz="457200">
                <a:defRPr sz="2400" b="1">
                  <a:solidFill>
                    <a:srgbClr val="FFFFFF"/>
                  </a:solidFill>
                </a:defRPr>
              </a:pPr>
              <a:r>
                <a:t>SUPRIYANTORO</a:t>
              </a:r>
            </a:p>
          </p:txBody>
        </p:sp>
      </p:grpSp>
      <p:sp>
        <p:nvSpPr>
          <p:cNvPr id="90" name="Slide Number"/>
          <p:cNvSpPr txBox="1">
            <a:spLocks noGrp="1"/>
          </p:cNvSpPr>
          <p:nvPr>
            <p:ph type="sldNum" sz="quarter" idx="2"/>
          </p:nvPr>
        </p:nvSpPr>
        <p:spPr>
          <a:xfrm>
            <a:off x="6791476" y="6109017"/>
            <a:ext cx="166537"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a:t>
            </a:fld>
            <a:endParaRPr/>
          </a:p>
        </p:txBody>
      </p:sp>
      <p:sp>
        <p:nvSpPr>
          <p:cNvPr id="91" name="Body"/>
          <p:cNvSpPr txBox="1">
            <a:spLocks noGrp="1"/>
          </p:cNvSpPr>
          <p:nvPr>
            <p:ph type="body" sz="half" idx="4294967295"/>
          </p:nvPr>
        </p:nvSpPr>
        <p:spPr>
          <a:xfrm>
            <a:off x="609599" y="2160587"/>
            <a:ext cx="6348414" cy="3881438"/>
          </a:xfrm>
          <a:prstGeom prst="rect">
            <a:avLst/>
          </a:prstGeom>
        </p:spPr>
        <p:txBody>
          <a:bodyPr>
            <a:normAutofit/>
          </a:bodyPr>
          <a:lstStyle/>
          <a:p>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sp>
        <p:nvSpPr>
          <p:cNvPr id="136" name="Body"/>
          <p:cNvSpPr txBox="1">
            <a:spLocks noGrp="1"/>
          </p:cNvSpPr>
          <p:nvPr>
            <p:ph type="body" sz="half" idx="4294967295"/>
          </p:nvPr>
        </p:nvSpPr>
        <p:spPr>
          <a:xfrm>
            <a:off x="609599" y="2160587"/>
            <a:ext cx="6348414" cy="3881438"/>
          </a:xfrm>
          <a:prstGeom prst="rect">
            <a:avLst/>
          </a:prstGeom>
        </p:spPr>
        <p:txBody>
          <a:bodyPr>
            <a:normAutofit/>
          </a:bodyPr>
          <a:lstStyle/>
          <a:p>
            <a:endParaRPr/>
          </a:p>
        </p:txBody>
      </p:sp>
      <p:pic>
        <p:nvPicPr>
          <p:cNvPr id="137" name="Reuni (0e)" descr="Reuni (0e)"/>
          <p:cNvPicPr>
            <a:picLocks noChangeAspect="1"/>
          </p:cNvPicPr>
          <p:nvPr/>
        </p:nvPicPr>
        <p:blipFill>
          <a:blip r:embed="rId2">
            <a:extLst/>
          </a:blip>
          <a:stretch>
            <a:fillRect/>
          </a:stretch>
        </p:blipFill>
        <p:spPr>
          <a:xfrm>
            <a:off x="0" y="0"/>
            <a:ext cx="12039600" cy="10134600"/>
          </a:xfrm>
          <a:prstGeom prst="rect">
            <a:avLst/>
          </a:prstGeom>
          <a:ln w="12700">
            <a:miter lim="400000"/>
          </a:ln>
        </p:spPr>
      </p:pic>
      <p:sp>
        <p:nvSpPr>
          <p:cNvPr id="138"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39"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10</a:t>
            </a:fld>
            <a:endParaRPr/>
          </a:p>
        </p:txBody>
      </p:sp>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 name="EXTERNAL FACTOR ANALYSIS SUMMARY ( EFAS )"/>
          <p:cNvSpPr txBox="1">
            <a:spLocks noGrp="1"/>
          </p:cNvSpPr>
          <p:nvPr>
            <p:ph type="title" idx="4294967295"/>
          </p:nvPr>
        </p:nvSpPr>
        <p:spPr>
          <a:xfrm>
            <a:off x="609599" y="609600"/>
            <a:ext cx="6348414" cy="1320800"/>
          </a:xfrm>
          <a:prstGeom prst="rect">
            <a:avLst/>
          </a:prstGeom>
        </p:spPr>
        <p:txBody>
          <a:bodyPr>
            <a:normAutofit/>
          </a:bodyPr>
          <a:lstStyle>
            <a:lvl1pPr>
              <a:defRPr sz="3200">
                <a:latin typeface="Comic Sans MS"/>
                <a:ea typeface="Comic Sans MS"/>
                <a:cs typeface="Comic Sans MS"/>
                <a:sym typeface="Comic Sans MS"/>
              </a:defRPr>
            </a:lvl1pPr>
          </a:lstStyle>
          <a:p>
            <a:r>
              <a:t>EXTERNAL FACTOR ANALYSIS SUMMARY ( EFAS )</a:t>
            </a:r>
          </a:p>
        </p:txBody>
      </p:sp>
      <p:grpSp>
        <p:nvGrpSpPr>
          <p:cNvPr id="1929" name="Group"/>
          <p:cNvGrpSpPr/>
          <p:nvPr/>
        </p:nvGrpSpPr>
        <p:grpSpPr>
          <a:xfrm>
            <a:off x="2590800" y="1676400"/>
            <a:ext cx="1828800" cy="838200"/>
            <a:chOff x="0" y="0"/>
            <a:chExt cx="1828800" cy="838200"/>
          </a:xfrm>
        </p:grpSpPr>
        <p:sp>
          <p:nvSpPr>
            <p:cNvPr id="1927" name="Rectangle"/>
            <p:cNvSpPr/>
            <p:nvPr/>
          </p:nvSpPr>
          <p:spPr>
            <a:xfrm>
              <a:off x="0" y="0"/>
              <a:ext cx="1828800" cy="838200"/>
            </a:xfrm>
            <a:prstGeom prst="rect">
              <a:avLst/>
            </a:prstGeom>
            <a:solidFill>
              <a:srgbClr val="00330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928" name="Bobot…"/>
            <p:cNvSpPr txBox="1"/>
            <p:nvPr/>
          </p:nvSpPr>
          <p:spPr>
            <a:xfrm>
              <a:off x="552916" y="81279"/>
              <a:ext cx="722968" cy="675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Bobot</a:t>
              </a:r>
            </a:p>
            <a:p>
              <a:pPr algn="ctr">
                <a:defRPr sz="1600">
                  <a:latin typeface="Comic Sans MS"/>
                  <a:ea typeface="Comic Sans MS"/>
                  <a:cs typeface="Comic Sans MS"/>
                  <a:sym typeface="Comic Sans MS"/>
                </a:defRPr>
              </a:pPr>
              <a:r>
                <a:t>( 2 )</a:t>
              </a:r>
            </a:p>
          </p:txBody>
        </p:sp>
      </p:grpSp>
      <p:grpSp>
        <p:nvGrpSpPr>
          <p:cNvPr id="1932" name="Group"/>
          <p:cNvGrpSpPr/>
          <p:nvPr/>
        </p:nvGrpSpPr>
        <p:grpSpPr>
          <a:xfrm>
            <a:off x="685800" y="2514600"/>
            <a:ext cx="1905000" cy="1219200"/>
            <a:chOff x="0" y="0"/>
            <a:chExt cx="1905000" cy="1219200"/>
          </a:xfrm>
        </p:grpSpPr>
        <p:sp>
          <p:nvSpPr>
            <p:cNvPr id="1930" name="Rectangle"/>
            <p:cNvSpPr/>
            <p:nvPr/>
          </p:nvSpPr>
          <p:spPr>
            <a:xfrm>
              <a:off x="0" y="0"/>
              <a:ext cx="1905000" cy="1219200"/>
            </a:xfrm>
            <a:prstGeom prst="rect">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931" name="PELUANG…"/>
            <p:cNvSpPr txBox="1"/>
            <p:nvPr/>
          </p:nvSpPr>
          <p:spPr>
            <a:xfrm>
              <a:off x="335850" y="87630"/>
              <a:ext cx="1233300"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PELUANG</a:t>
              </a:r>
            </a:p>
            <a:p>
              <a:pPr algn="ctr">
                <a:defRPr>
                  <a:latin typeface="Comic Sans MS"/>
                  <a:ea typeface="Comic Sans MS"/>
                  <a:cs typeface="Comic Sans MS"/>
                  <a:sym typeface="Comic Sans MS"/>
                </a:defRPr>
              </a:pPr>
              <a:r>
                <a:t>-</a:t>
              </a:r>
            </a:p>
            <a:p>
              <a:pPr algn="ctr">
                <a:defRPr>
                  <a:latin typeface="Comic Sans MS"/>
                  <a:ea typeface="Comic Sans MS"/>
                  <a:cs typeface="Comic Sans MS"/>
                  <a:sym typeface="Comic Sans MS"/>
                </a:defRPr>
              </a:pPr>
              <a:r>
                <a:t>-</a:t>
              </a:r>
            </a:p>
          </p:txBody>
        </p:sp>
      </p:grpSp>
      <p:sp>
        <p:nvSpPr>
          <p:cNvPr id="1933" name="Rectangle"/>
          <p:cNvSpPr/>
          <p:nvPr/>
        </p:nvSpPr>
        <p:spPr>
          <a:xfrm>
            <a:off x="4419600" y="2514600"/>
            <a:ext cx="19050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34" name="Rectangle"/>
          <p:cNvSpPr/>
          <p:nvPr/>
        </p:nvSpPr>
        <p:spPr>
          <a:xfrm>
            <a:off x="6324600" y="25146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937" name="Group"/>
          <p:cNvGrpSpPr/>
          <p:nvPr/>
        </p:nvGrpSpPr>
        <p:grpSpPr>
          <a:xfrm>
            <a:off x="4419600" y="1676400"/>
            <a:ext cx="1905000" cy="838200"/>
            <a:chOff x="0" y="0"/>
            <a:chExt cx="1905000" cy="838200"/>
          </a:xfrm>
        </p:grpSpPr>
        <p:sp>
          <p:nvSpPr>
            <p:cNvPr id="1935" name="Rectangle"/>
            <p:cNvSpPr/>
            <p:nvPr/>
          </p:nvSpPr>
          <p:spPr>
            <a:xfrm>
              <a:off x="0" y="0"/>
              <a:ext cx="1905000" cy="838200"/>
            </a:xfrm>
            <a:prstGeom prst="rect">
              <a:avLst/>
            </a:prstGeom>
            <a:solidFill>
              <a:srgbClr val="B9D181"/>
            </a:solidFill>
            <a:ln w="9525" cap="flat">
              <a:solidFill>
                <a:srgbClr val="000000"/>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endParaRPr/>
            </a:p>
          </p:txBody>
        </p:sp>
        <p:sp>
          <p:nvSpPr>
            <p:cNvPr id="1936" name="Rating…"/>
            <p:cNvSpPr txBox="1"/>
            <p:nvPr/>
          </p:nvSpPr>
          <p:spPr>
            <a:xfrm>
              <a:off x="578514" y="148103"/>
              <a:ext cx="747972" cy="541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Arial"/>
                  <a:ea typeface="Arial"/>
                  <a:cs typeface="Arial"/>
                  <a:sym typeface="Arial"/>
                </a:defRPr>
              </a:pPr>
              <a:r>
                <a:t>Rating</a:t>
              </a:r>
            </a:p>
            <a:p>
              <a:pPr algn="ctr">
                <a:defRPr sz="1600">
                  <a:latin typeface="Arial"/>
                  <a:ea typeface="Arial"/>
                  <a:cs typeface="Arial"/>
                  <a:sym typeface="Arial"/>
                </a:defRPr>
              </a:pPr>
              <a:r>
                <a:t>( 3 )</a:t>
              </a:r>
            </a:p>
          </p:txBody>
        </p:sp>
      </p:grpSp>
      <p:grpSp>
        <p:nvGrpSpPr>
          <p:cNvPr id="1940" name="Group"/>
          <p:cNvGrpSpPr/>
          <p:nvPr/>
        </p:nvGrpSpPr>
        <p:grpSpPr>
          <a:xfrm>
            <a:off x="6324600" y="1676400"/>
            <a:ext cx="1828800" cy="838200"/>
            <a:chOff x="0" y="0"/>
            <a:chExt cx="1828800" cy="838200"/>
          </a:xfrm>
        </p:grpSpPr>
        <p:sp>
          <p:nvSpPr>
            <p:cNvPr id="1938" name="Rectangle"/>
            <p:cNvSpPr/>
            <p:nvPr/>
          </p:nvSpPr>
          <p:spPr>
            <a:xfrm>
              <a:off x="0" y="0"/>
              <a:ext cx="1828800" cy="838200"/>
            </a:xfrm>
            <a:prstGeom prst="rect">
              <a:avLst/>
            </a:prstGeom>
            <a:solidFill>
              <a:srgbClr val="88754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939" name="Bobot x Rating…"/>
            <p:cNvSpPr txBox="1"/>
            <p:nvPr/>
          </p:nvSpPr>
          <p:spPr>
            <a:xfrm>
              <a:off x="132923" y="81279"/>
              <a:ext cx="1562954" cy="675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Bobot x Rating</a:t>
              </a:r>
            </a:p>
            <a:p>
              <a:pPr algn="ctr">
                <a:defRPr sz="1600">
                  <a:latin typeface="Comic Sans MS"/>
                  <a:ea typeface="Comic Sans MS"/>
                  <a:cs typeface="Comic Sans MS"/>
                  <a:sym typeface="Comic Sans MS"/>
                </a:defRPr>
              </a:pPr>
              <a:r>
                <a:t>( 4 )</a:t>
              </a:r>
            </a:p>
          </p:txBody>
        </p:sp>
      </p:grpSp>
      <p:grpSp>
        <p:nvGrpSpPr>
          <p:cNvPr id="1943" name="Group"/>
          <p:cNvGrpSpPr/>
          <p:nvPr/>
        </p:nvGrpSpPr>
        <p:grpSpPr>
          <a:xfrm>
            <a:off x="685800" y="1611630"/>
            <a:ext cx="1905000" cy="967740"/>
            <a:chOff x="0" y="0"/>
            <a:chExt cx="1905000" cy="967739"/>
          </a:xfrm>
        </p:grpSpPr>
        <p:sp>
          <p:nvSpPr>
            <p:cNvPr id="1941" name="Rectangle"/>
            <p:cNvSpPr/>
            <p:nvPr/>
          </p:nvSpPr>
          <p:spPr>
            <a:xfrm>
              <a:off x="0" y="64769"/>
              <a:ext cx="1905000" cy="838201"/>
            </a:xfrm>
            <a:prstGeom prst="rect">
              <a:avLst/>
            </a:prstGeom>
            <a:solidFill>
              <a:srgbClr val="EBEBEB"/>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942" name="Faktor Strategi…"/>
            <p:cNvSpPr txBox="1"/>
            <p:nvPr/>
          </p:nvSpPr>
          <p:spPr>
            <a:xfrm>
              <a:off x="116006" y="-1"/>
              <a:ext cx="1672988" cy="96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Faktor Strategi</a:t>
              </a:r>
            </a:p>
            <a:p>
              <a:pPr algn="ctr">
                <a:defRPr sz="1600">
                  <a:latin typeface="Comic Sans MS"/>
                  <a:ea typeface="Comic Sans MS"/>
                  <a:cs typeface="Comic Sans MS"/>
                  <a:sym typeface="Comic Sans MS"/>
                </a:defRPr>
              </a:pPr>
              <a:r>
                <a:t>Eksternal</a:t>
              </a:r>
            </a:p>
            <a:p>
              <a:pPr algn="ctr">
                <a:defRPr sz="1600">
                  <a:latin typeface="Comic Sans MS"/>
                  <a:ea typeface="Comic Sans MS"/>
                  <a:cs typeface="Comic Sans MS"/>
                  <a:sym typeface="Comic Sans MS"/>
                </a:defRPr>
              </a:pPr>
              <a:r>
                <a:t>( 1 )</a:t>
              </a:r>
            </a:p>
          </p:txBody>
        </p:sp>
      </p:grpSp>
      <p:sp>
        <p:nvSpPr>
          <p:cNvPr id="1944" name="Rectangle"/>
          <p:cNvSpPr/>
          <p:nvPr/>
        </p:nvSpPr>
        <p:spPr>
          <a:xfrm>
            <a:off x="2590800" y="25146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947" name="Group"/>
          <p:cNvGrpSpPr/>
          <p:nvPr/>
        </p:nvGrpSpPr>
        <p:grpSpPr>
          <a:xfrm>
            <a:off x="685800" y="3733800"/>
            <a:ext cx="1905000" cy="1219200"/>
            <a:chOff x="0" y="0"/>
            <a:chExt cx="1905000" cy="1219200"/>
          </a:xfrm>
        </p:grpSpPr>
        <p:sp>
          <p:nvSpPr>
            <p:cNvPr id="1945" name="Rectangle"/>
            <p:cNvSpPr/>
            <p:nvPr/>
          </p:nvSpPr>
          <p:spPr>
            <a:xfrm>
              <a:off x="0" y="0"/>
              <a:ext cx="1905000" cy="1219200"/>
            </a:xfrm>
            <a:prstGeom prst="rect">
              <a:avLst/>
            </a:prstGeom>
            <a:solidFill>
              <a:srgbClr val="003300"/>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946" name="ANCAMAN…"/>
            <p:cNvSpPr txBox="1"/>
            <p:nvPr/>
          </p:nvSpPr>
          <p:spPr>
            <a:xfrm>
              <a:off x="263520" y="87630"/>
              <a:ext cx="1377960"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ANCAMAN</a:t>
              </a:r>
            </a:p>
            <a:p>
              <a:pPr algn="ctr">
                <a:defRPr>
                  <a:latin typeface="Comic Sans MS"/>
                  <a:ea typeface="Comic Sans MS"/>
                  <a:cs typeface="Comic Sans MS"/>
                  <a:sym typeface="Comic Sans MS"/>
                </a:defRPr>
              </a:pPr>
              <a:r>
                <a:t>-</a:t>
              </a:r>
            </a:p>
            <a:p>
              <a:pPr algn="ctr">
                <a:defRPr>
                  <a:latin typeface="Comic Sans MS"/>
                  <a:ea typeface="Comic Sans MS"/>
                  <a:cs typeface="Comic Sans MS"/>
                  <a:sym typeface="Comic Sans MS"/>
                </a:defRPr>
              </a:pPr>
              <a:r>
                <a:t>-</a:t>
              </a:r>
            </a:p>
          </p:txBody>
        </p:sp>
      </p:grpSp>
      <p:sp>
        <p:nvSpPr>
          <p:cNvPr id="1948" name="Rectangle"/>
          <p:cNvSpPr/>
          <p:nvPr/>
        </p:nvSpPr>
        <p:spPr>
          <a:xfrm>
            <a:off x="2590800" y="37338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49" name="Rectangle"/>
          <p:cNvSpPr/>
          <p:nvPr/>
        </p:nvSpPr>
        <p:spPr>
          <a:xfrm>
            <a:off x="4419600" y="3733800"/>
            <a:ext cx="19050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50" name="Rectangle"/>
          <p:cNvSpPr/>
          <p:nvPr/>
        </p:nvSpPr>
        <p:spPr>
          <a:xfrm>
            <a:off x="6324600" y="37338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953" name="Group"/>
          <p:cNvGrpSpPr/>
          <p:nvPr/>
        </p:nvGrpSpPr>
        <p:grpSpPr>
          <a:xfrm>
            <a:off x="685800" y="4953000"/>
            <a:ext cx="1905000" cy="609600"/>
            <a:chOff x="0" y="0"/>
            <a:chExt cx="1905000" cy="609600"/>
          </a:xfrm>
        </p:grpSpPr>
        <p:sp>
          <p:nvSpPr>
            <p:cNvPr id="1951" name="Rectangle"/>
            <p:cNvSpPr/>
            <p:nvPr/>
          </p:nvSpPr>
          <p:spPr>
            <a:xfrm>
              <a:off x="0" y="0"/>
              <a:ext cx="1905000" cy="609600"/>
            </a:xfrm>
            <a:prstGeom prst="rect">
              <a:avLst/>
            </a:prstGeom>
            <a:solidFill>
              <a:srgbClr val="EBEBEB"/>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952" name="TOTAL"/>
            <p:cNvSpPr txBox="1"/>
            <p:nvPr/>
          </p:nvSpPr>
          <p:spPr>
            <a:xfrm>
              <a:off x="550931" y="113030"/>
              <a:ext cx="803138"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TOTAL</a:t>
              </a:r>
            </a:p>
          </p:txBody>
        </p:sp>
      </p:grpSp>
      <p:sp>
        <p:nvSpPr>
          <p:cNvPr id="1954" name="Rectangle"/>
          <p:cNvSpPr/>
          <p:nvPr/>
        </p:nvSpPr>
        <p:spPr>
          <a:xfrm>
            <a:off x="4419600" y="4953000"/>
            <a:ext cx="1905000" cy="609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957" name="Group"/>
          <p:cNvGrpSpPr/>
          <p:nvPr/>
        </p:nvGrpSpPr>
        <p:grpSpPr>
          <a:xfrm>
            <a:off x="2590800" y="4953000"/>
            <a:ext cx="1828800" cy="609600"/>
            <a:chOff x="0" y="0"/>
            <a:chExt cx="1828800" cy="609600"/>
          </a:xfrm>
        </p:grpSpPr>
        <p:sp>
          <p:nvSpPr>
            <p:cNvPr id="1955" name="Rectangle"/>
            <p:cNvSpPr/>
            <p:nvPr/>
          </p:nvSpPr>
          <p:spPr>
            <a:xfrm>
              <a:off x="0" y="0"/>
              <a:ext cx="1828800" cy="609600"/>
            </a:xfrm>
            <a:prstGeom prst="rect">
              <a:avLst/>
            </a:prstGeom>
            <a:solidFill>
              <a:srgbClr val="66990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956" name="1,00"/>
            <p:cNvSpPr txBox="1"/>
            <p:nvPr/>
          </p:nvSpPr>
          <p:spPr>
            <a:xfrm>
              <a:off x="664438" y="113030"/>
              <a:ext cx="499924"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1,00</a:t>
              </a:r>
            </a:p>
          </p:txBody>
        </p:sp>
      </p:grpSp>
      <p:sp>
        <p:nvSpPr>
          <p:cNvPr id="1958" name="Rectangle"/>
          <p:cNvSpPr/>
          <p:nvPr/>
        </p:nvSpPr>
        <p:spPr>
          <a:xfrm>
            <a:off x="6324600" y="4953000"/>
            <a:ext cx="1828800" cy="609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5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960"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100</a:t>
            </a:fld>
            <a:endParaRP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2" name="INTERNAL FACTOR ANALYSIS SUMMARY ( IFAS )"/>
          <p:cNvSpPr txBox="1">
            <a:spLocks noGrp="1"/>
          </p:cNvSpPr>
          <p:nvPr>
            <p:ph type="title" idx="4294967295"/>
          </p:nvPr>
        </p:nvSpPr>
        <p:spPr>
          <a:xfrm>
            <a:off x="609599" y="609600"/>
            <a:ext cx="6348414" cy="1320800"/>
          </a:xfrm>
          <a:prstGeom prst="rect">
            <a:avLst/>
          </a:prstGeom>
        </p:spPr>
        <p:txBody>
          <a:bodyPr>
            <a:normAutofit/>
          </a:bodyPr>
          <a:lstStyle>
            <a:lvl1pPr>
              <a:defRPr sz="3200">
                <a:latin typeface="Comic Sans MS"/>
                <a:ea typeface="Comic Sans MS"/>
                <a:cs typeface="Comic Sans MS"/>
                <a:sym typeface="Comic Sans MS"/>
              </a:defRPr>
            </a:lvl1pPr>
          </a:lstStyle>
          <a:p>
            <a:r>
              <a:t>INTERNAL FACTOR ANALYSIS SUMMARY ( IFAS )</a:t>
            </a:r>
          </a:p>
        </p:txBody>
      </p:sp>
      <p:grpSp>
        <p:nvGrpSpPr>
          <p:cNvPr id="1965" name="Group"/>
          <p:cNvGrpSpPr/>
          <p:nvPr/>
        </p:nvGrpSpPr>
        <p:grpSpPr>
          <a:xfrm>
            <a:off x="2590800" y="1676400"/>
            <a:ext cx="1828800" cy="838200"/>
            <a:chOff x="0" y="0"/>
            <a:chExt cx="1828800" cy="838200"/>
          </a:xfrm>
        </p:grpSpPr>
        <p:sp>
          <p:nvSpPr>
            <p:cNvPr id="1963" name="Rectangle"/>
            <p:cNvSpPr/>
            <p:nvPr/>
          </p:nvSpPr>
          <p:spPr>
            <a:xfrm>
              <a:off x="0" y="0"/>
              <a:ext cx="1828800" cy="838200"/>
            </a:xfrm>
            <a:prstGeom prst="rect">
              <a:avLst/>
            </a:prstGeom>
            <a:solidFill>
              <a:schemeClr val="accent2"/>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964" name="Bobot…"/>
            <p:cNvSpPr txBox="1"/>
            <p:nvPr/>
          </p:nvSpPr>
          <p:spPr>
            <a:xfrm>
              <a:off x="552916" y="81279"/>
              <a:ext cx="722968" cy="675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Bobot</a:t>
              </a:r>
            </a:p>
            <a:p>
              <a:pPr algn="ctr">
                <a:defRPr sz="1600">
                  <a:latin typeface="Comic Sans MS"/>
                  <a:ea typeface="Comic Sans MS"/>
                  <a:cs typeface="Comic Sans MS"/>
                  <a:sym typeface="Comic Sans MS"/>
                </a:defRPr>
              </a:pPr>
              <a:r>
                <a:t>( 2 )</a:t>
              </a:r>
            </a:p>
          </p:txBody>
        </p:sp>
      </p:grpSp>
      <p:grpSp>
        <p:nvGrpSpPr>
          <p:cNvPr id="1968" name="Group"/>
          <p:cNvGrpSpPr/>
          <p:nvPr/>
        </p:nvGrpSpPr>
        <p:grpSpPr>
          <a:xfrm>
            <a:off x="685800" y="2514600"/>
            <a:ext cx="1905000" cy="1219200"/>
            <a:chOff x="0" y="0"/>
            <a:chExt cx="1905000" cy="1219200"/>
          </a:xfrm>
        </p:grpSpPr>
        <p:sp>
          <p:nvSpPr>
            <p:cNvPr id="1966" name="Rectangle"/>
            <p:cNvSpPr/>
            <p:nvPr/>
          </p:nvSpPr>
          <p:spPr>
            <a:xfrm>
              <a:off x="0" y="0"/>
              <a:ext cx="1905000" cy="1219200"/>
            </a:xfrm>
            <a:prstGeom prst="rect">
              <a:avLst/>
            </a:prstGeom>
            <a:solidFill>
              <a:srgbClr val="003300"/>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967" name="KEKUATAN…"/>
            <p:cNvSpPr txBox="1"/>
            <p:nvPr/>
          </p:nvSpPr>
          <p:spPr>
            <a:xfrm>
              <a:off x="235056" y="87630"/>
              <a:ext cx="1434888"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KEKUATAN</a:t>
              </a:r>
            </a:p>
            <a:p>
              <a:pPr algn="ctr">
                <a:defRPr>
                  <a:latin typeface="Comic Sans MS"/>
                  <a:ea typeface="Comic Sans MS"/>
                  <a:cs typeface="Comic Sans MS"/>
                  <a:sym typeface="Comic Sans MS"/>
                </a:defRPr>
              </a:pPr>
              <a:r>
                <a:t>-</a:t>
              </a:r>
            </a:p>
            <a:p>
              <a:pPr algn="ctr">
                <a:defRPr>
                  <a:latin typeface="Comic Sans MS"/>
                  <a:ea typeface="Comic Sans MS"/>
                  <a:cs typeface="Comic Sans MS"/>
                  <a:sym typeface="Comic Sans MS"/>
                </a:defRPr>
              </a:pPr>
              <a:r>
                <a:t>-</a:t>
              </a:r>
            </a:p>
          </p:txBody>
        </p:sp>
      </p:grpSp>
      <p:sp>
        <p:nvSpPr>
          <p:cNvPr id="1969" name="Rectangle"/>
          <p:cNvSpPr/>
          <p:nvPr/>
        </p:nvSpPr>
        <p:spPr>
          <a:xfrm>
            <a:off x="4419600" y="2514600"/>
            <a:ext cx="19050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70" name="Rectangle"/>
          <p:cNvSpPr/>
          <p:nvPr/>
        </p:nvSpPr>
        <p:spPr>
          <a:xfrm>
            <a:off x="6324600" y="25146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973" name="Group"/>
          <p:cNvGrpSpPr/>
          <p:nvPr/>
        </p:nvGrpSpPr>
        <p:grpSpPr>
          <a:xfrm>
            <a:off x="4419600" y="1676400"/>
            <a:ext cx="1905000" cy="838200"/>
            <a:chOff x="0" y="0"/>
            <a:chExt cx="1905000" cy="838200"/>
          </a:xfrm>
        </p:grpSpPr>
        <p:sp>
          <p:nvSpPr>
            <p:cNvPr id="1971" name="Rectangle"/>
            <p:cNvSpPr/>
            <p:nvPr/>
          </p:nvSpPr>
          <p:spPr>
            <a:xfrm>
              <a:off x="0" y="0"/>
              <a:ext cx="1905000" cy="838200"/>
            </a:xfrm>
            <a:prstGeom prst="rect">
              <a:avLst/>
            </a:prstGeom>
            <a:solidFill>
              <a:srgbClr val="669900"/>
            </a:solidFill>
            <a:ln w="9525" cap="flat">
              <a:solidFill>
                <a:srgbClr val="000000"/>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endParaRPr/>
            </a:p>
          </p:txBody>
        </p:sp>
        <p:sp>
          <p:nvSpPr>
            <p:cNvPr id="1972" name="Rating…"/>
            <p:cNvSpPr txBox="1"/>
            <p:nvPr/>
          </p:nvSpPr>
          <p:spPr>
            <a:xfrm>
              <a:off x="578514" y="148103"/>
              <a:ext cx="747972" cy="541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Arial"/>
                  <a:ea typeface="Arial"/>
                  <a:cs typeface="Arial"/>
                  <a:sym typeface="Arial"/>
                </a:defRPr>
              </a:pPr>
              <a:r>
                <a:t>Rating</a:t>
              </a:r>
            </a:p>
            <a:p>
              <a:pPr algn="ctr">
                <a:defRPr sz="1600">
                  <a:latin typeface="Arial"/>
                  <a:ea typeface="Arial"/>
                  <a:cs typeface="Arial"/>
                  <a:sym typeface="Arial"/>
                </a:defRPr>
              </a:pPr>
              <a:r>
                <a:t>( 3 )</a:t>
              </a:r>
            </a:p>
          </p:txBody>
        </p:sp>
      </p:grpSp>
      <p:grpSp>
        <p:nvGrpSpPr>
          <p:cNvPr id="1976" name="Group"/>
          <p:cNvGrpSpPr/>
          <p:nvPr/>
        </p:nvGrpSpPr>
        <p:grpSpPr>
          <a:xfrm>
            <a:off x="6324600" y="1676400"/>
            <a:ext cx="1828800" cy="838200"/>
            <a:chOff x="0" y="0"/>
            <a:chExt cx="1828800" cy="838200"/>
          </a:xfrm>
        </p:grpSpPr>
        <p:sp>
          <p:nvSpPr>
            <p:cNvPr id="1974" name="Rectangle"/>
            <p:cNvSpPr/>
            <p:nvPr/>
          </p:nvSpPr>
          <p:spPr>
            <a:xfrm>
              <a:off x="0" y="0"/>
              <a:ext cx="1828800" cy="838200"/>
            </a:xfrm>
            <a:prstGeom prst="rect">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975" name="Bobot x Rating…"/>
            <p:cNvSpPr txBox="1"/>
            <p:nvPr/>
          </p:nvSpPr>
          <p:spPr>
            <a:xfrm>
              <a:off x="132923" y="81279"/>
              <a:ext cx="1562954" cy="675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Bobot x Rating</a:t>
              </a:r>
            </a:p>
            <a:p>
              <a:pPr algn="ctr">
                <a:defRPr sz="1600">
                  <a:latin typeface="Comic Sans MS"/>
                  <a:ea typeface="Comic Sans MS"/>
                  <a:cs typeface="Comic Sans MS"/>
                  <a:sym typeface="Comic Sans MS"/>
                </a:defRPr>
              </a:pPr>
              <a:r>
                <a:t>( 4 )</a:t>
              </a:r>
            </a:p>
          </p:txBody>
        </p:sp>
      </p:grpSp>
      <p:grpSp>
        <p:nvGrpSpPr>
          <p:cNvPr id="1979" name="Group"/>
          <p:cNvGrpSpPr/>
          <p:nvPr/>
        </p:nvGrpSpPr>
        <p:grpSpPr>
          <a:xfrm>
            <a:off x="685800" y="1611630"/>
            <a:ext cx="1905000" cy="967740"/>
            <a:chOff x="0" y="0"/>
            <a:chExt cx="1905000" cy="967739"/>
          </a:xfrm>
        </p:grpSpPr>
        <p:sp>
          <p:nvSpPr>
            <p:cNvPr id="1977" name="Rectangle"/>
            <p:cNvSpPr/>
            <p:nvPr/>
          </p:nvSpPr>
          <p:spPr>
            <a:xfrm>
              <a:off x="0" y="64769"/>
              <a:ext cx="1905000" cy="838201"/>
            </a:xfrm>
            <a:prstGeom prst="rect">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978" name="Faktor Strategi…"/>
            <p:cNvSpPr txBox="1"/>
            <p:nvPr/>
          </p:nvSpPr>
          <p:spPr>
            <a:xfrm>
              <a:off x="116006" y="-1"/>
              <a:ext cx="1672988" cy="96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Faktor Strategi</a:t>
              </a:r>
            </a:p>
            <a:p>
              <a:pPr algn="ctr">
                <a:defRPr sz="1600">
                  <a:latin typeface="Comic Sans MS"/>
                  <a:ea typeface="Comic Sans MS"/>
                  <a:cs typeface="Comic Sans MS"/>
                  <a:sym typeface="Comic Sans MS"/>
                </a:defRPr>
              </a:pPr>
              <a:r>
                <a:t>Eksternal</a:t>
              </a:r>
            </a:p>
            <a:p>
              <a:pPr algn="ctr">
                <a:defRPr sz="1600">
                  <a:latin typeface="Comic Sans MS"/>
                  <a:ea typeface="Comic Sans MS"/>
                  <a:cs typeface="Comic Sans MS"/>
                  <a:sym typeface="Comic Sans MS"/>
                </a:defRPr>
              </a:pPr>
              <a:r>
                <a:t>( 1 )</a:t>
              </a:r>
            </a:p>
          </p:txBody>
        </p:sp>
      </p:grpSp>
      <p:sp>
        <p:nvSpPr>
          <p:cNvPr id="1980" name="Rectangle"/>
          <p:cNvSpPr/>
          <p:nvPr/>
        </p:nvSpPr>
        <p:spPr>
          <a:xfrm>
            <a:off x="2590800" y="25146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983" name="Group"/>
          <p:cNvGrpSpPr/>
          <p:nvPr/>
        </p:nvGrpSpPr>
        <p:grpSpPr>
          <a:xfrm>
            <a:off x="685800" y="3733800"/>
            <a:ext cx="1905000" cy="1219200"/>
            <a:chOff x="0" y="0"/>
            <a:chExt cx="1905000" cy="1219200"/>
          </a:xfrm>
        </p:grpSpPr>
        <p:sp>
          <p:nvSpPr>
            <p:cNvPr id="1981" name="Rectangle"/>
            <p:cNvSpPr/>
            <p:nvPr/>
          </p:nvSpPr>
          <p:spPr>
            <a:xfrm>
              <a:off x="0" y="0"/>
              <a:ext cx="1905000" cy="1219200"/>
            </a:xfrm>
            <a:prstGeom prst="rect">
              <a:avLst/>
            </a:prstGeom>
            <a:solidFill>
              <a:srgbClr val="230FB9"/>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982" name="KELEMAHAN…"/>
            <p:cNvSpPr txBox="1"/>
            <p:nvPr/>
          </p:nvSpPr>
          <p:spPr>
            <a:xfrm>
              <a:off x="143750" y="87630"/>
              <a:ext cx="1617500"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KELEMAHAN</a:t>
              </a:r>
            </a:p>
            <a:p>
              <a:pPr algn="ctr">
                <a:defRPr>
                  <a:latin typeface="Comic Sans MS"/>
                  <a:ea typeface="Comic Sans MS"/>
                  <a:cs typeface="Comic Sans MS"/>
                  <a:sym typeface="Comic Sans MS"/>
                </a:defRPr>
              </a:pPr>
              <a:r>
                <a:t>-</a:t>
              </a:r>
            </a:p>
            <a:p>
              <a:pPr algn="ctr">
                <a:defRPr>
                  <a:latin typeface="Comic Sans MS"/>
                  <a:ea typeface="Comic Sans MS"/>
                  <a:cs typeface="Comic Sans MS"/>
                  <a:sym typeface="Comic Sans MS"/>
                </a:defRPr>
              </a:pPr>
              <a:r>
                <a:t>-</a:t>
              </a:r>
            </a:p>
          </p:txBody>
        </p:sp>
      </p:grpSp>
      <p:sp>
        <p:nvSpPr>
          <p:cNvPr id="1984" name="Rectangle"/>
          <p:cNvSpPr/>
          <p:nvPr/>
        </p:nvSpPr>
        <p:spPr>
          <a:xfrm>
            <a:off x="2590800" y="3733800"/>
            <a:ext cx="1828800" cy="10668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85" name="Rectangle"/>
          <p:cNvSpPr/>
          <p:nvPr/>
        </p:nvSpPr>
        <p:spPr>
          <a:xfrm>
            <a:off x="4419600" y="3733800"/>
            <a:ext cx="1905000" cy="10668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86" name="Rectangle"/>
          <p:cNvSpPr/>
          <p:nvPr/>
        </p:nvSpPr>
        <p:spPr>
          <a:xfrm>
            <a:off x="6324600" y="3733800"/>
            <a:ext cx="1828800" cy="10668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989" name="Group"/>
          <p:cNvGrpSpPr/>
          <p:nvPr/>
        </p:nvGrpSpPr>
        <p:grpSpPr>
          <a:xfrm>
            <a:off x="685800" y="4800600"/>
            <a:ext cx="1905000" cy="533400"/>
            <a:chOff x="0" y="0"/>
            <a:chExt cx="1905000" cy="533400"/>
          </a:xfrm>
        </p:grpSpPr>
        <p:sp>
          <p:nvSpPr>
            <p:cNvPr id="1987" name="Rectangle"/>
            <p:cNvSpPr/>
            <p:nvPr/>
          </p:nvSpPr>
          <p:spPr>
            <a:xfrm>
              <a:off x="0" y="0"/>
              <a:ext cx="1905000" cy="533400"/>
            </a:xfrm>
            <a:prstGeom prst="rect">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988" name="TOTAL"/>
            <p:cNvSpPr txBox="1"/>
            <p:nvPr/>
          </p:nvSpPr>
          <p:spPr>
            <a:xfrm>
              <a:off x="550931" y="74930"/>
              <a:ext cx="803138"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TOTAL</a:t>
              </a:r>
            </a:p>
          </p:txBody>
        </p:sp>
      </p:grpSp>
      <p:sp>
        <p:nvSpPr>
          <p:cNvPr id="1990" name="Rectangle"/>
          <p:cNvSpPr/>
          <p:nvPr/>
        </p:nvSpPr>
        <p:spPr>
          <a:xfrm>
            <a:off x="4419600" y="4800600"/>
            <a:ext cx="1905000" cy="5334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993" name="Group"/>
          <p:cNvGrpSpPr/>
          <p:nvPr/>
        </p:nvGrpSpPr>
        <p:grpSpPr>
          <a:xfrm>
            <a:off x="2590800" y="4800600"/>
            <a:ext cx="1828800" cy="533400"/>
            <a:chOff x="0" y="0"/>
            <a:chExt cx="1828800" cy="533400"/>
          </a:xfrm>
        </p:grpSpPr>
        <p:sp>
          <p:nvSpPr>
            <p:cNvPr id="1991" name="Rectangle"/>
            <p:cNvSpPr/>
            <p:nvPr/>
          </p:nvSpPr>
          <p:spPr>
            <a:xfrm>
              <a:off x="0" y="0"/>
              <a:ext cx="1828800" cy="533400"/>
            </a:xfrm>
            <a:prstGeom prst="rect">
              <a:avLst/>
            </a:prstGeom>
            <a:solidFill>
              <a:srgbClr val="EBEBEB"/>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992" name="1,00"/>
            <p:cNvSpPr txBox="1"/>
            <p:nvPr/>
          </p:nvSpPr>
          <p:spPr>
            <a:xfrm>
              <a:off x="664438" y="74930"/>
              <a:ext cx="499924"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1,00</a:t>
              </a:r>
            </a:p>
          </p:txBody>
        </p:sp>
      </p:grpSp>
      <p:sp>
        <p:nvSpPr>
          <p:cNvPr id="1994" name="Rectangle"/>
          <p:cNvSpPr/>
          <p:nvPr/>
        </p:nvSpPr>
        <p:spPr>
          <a:xfrm>
            <a:off x="6324600" y="4800600"/>
            <a:ext cx="1828800" cy="5334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997" name="Group"/>
          <p:cNvGrpSpPr/>
          <p:nvPr/>
        </p:nvGrpSpPr>
        <p:grpSpPr>
          <a:xfrm>
            <a:off x="761999" y="5669279"/>
            <a:ext cx="7620001" cy="929641"/>
            <a:chOff x="0" y="0"/>
            <a:chExt cx="7620000" cy="929639"/>
          </a:xfrm>
        </p:grpSpPr>
        <p:sp>
          <p:nvSpPr>
            <p:cNvPr id="1995" name="Rectangle"/>
            <p:cNvSpPr/>
            <p:nvPr/>
          </p:nvSpPr>
          <p:spPr>
            <a:xfrm>
              <a:off x="0" y="45720"/>
              <a:ext cx="7620000" cy="838201"/>
            </a:xfrm>
            <a:prstGeom prst="rect">
              <a:avLst/>
            </a:prstGeom>
            <a:solidFill>
              <a:srgbClr val="887540"/>
            </a:solidFill>
            <a:ln w="9525" cap="flat">
              <a:solidFill>
                <a:srgbClr val="000000"/>
              </a:solidFill>
              <a:prstDash val="solid"/>
              <a:round/>
            </a:ln>
            <a:effectLst/>
          </p:spPr>
          <p:txBody>
            <a:bodyPr wrap="square" lIns="45719" tIns="45719" rIns="45719" bIns="45719" numCol="1" anchor="ctr">
              <a:noAutofit/>
            </a:bodyPr>
            <a:lstStyle/>
            <a:p>
              <a:pPr>
                <a:defRPr>
                  <a:latin typeface="Comic Sans MS"/>
                  <a:ea typeface="Comic Sans MS"/>
                  <a:cs typeface="Comic Sans MS"/>
                  <a:sym typeface="Comic Sans MS"/>
                </a:defRPr>
              </a:pPr>
              <a:endParaRPr/>
            </a:p>
          </p:txBody>
        </p:sp>
        <p:sp>
          <p:nvSpPr>
            <p:cNvPr id="1996" name="Setelah diperoleh analisis EFAS dan IFAS, maka hasilnya kemudian…"/>
            <p:cNvSpPr txBox="1"/>
            <p:nvPr/>
          </p:nvSpPr>
          <p:spPr>
            <a:xfrm>
              <a:off x="0" y="0"/>
              <a:ext cx="7366879" cy="929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200">
                  <a:latin typeface="Comic Sans MS"/>
                  <a:ea typeface="Comic Sans MS"/>
                  <a:cs typeface="Comic Sans MS"/>
                  <a:sym typeface="Comic Sans MS"/>
                </a:defRPr>
              </a:pPr>
              <a:endParaRPr/>
            </a:p>
            <a:p>
              <a:pPr>
                <a:defRPr>
                  <a:latin typeface="Comic Sans MS"/>
                  <a:ea typeface="Comic Sans MS"/>
                  <a:cs typeface="Comic Sans MS"/>
                  <a:sym typeface="Comic Sans MS"/>
                </a:defRPr>
              </a:pPr>
              <a:r>
                <a:t>Setelah diperoleh analisis EFAS dan IFAS, maka hasilnya kemudian </a:t>
              </a:r>
            </a:p>
            <a:p>
              <a:pPr>
                <a:defRPr>
                  <a:latin typeface="Comic Sans MS"/>
                  <a:ea typeface="Comic Sans MS"/>
                  <a:cs typeface="Comic Sans MS"/>
                  <a:sym typeface="Comic Sans MS"/>
                </a:defRPr>
              </a:pPr>
              <a:r>
                <a:t>dimasukkan ke dalam matriks TOWS</a:t>
              </a:r>
            </a:p>
          </p:txBody>
        </p:sp>
      </p:grpSp>
      <p:sp>
        <p:nvSpPr>
          <p:cNvPr id="1998"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999"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101</a:t>
            </a:fld>
            <a:endParaRP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3" name="Group"/>
          <p:cNvGrpSpPr/>
          <p:nvPr/>
        </p:nvGrpSpPr>
        <p:grpSpPr>
          <a:xfrm>
            <a:off x="2133600" y="304800"/>
            <a:ext cx="4495800" cy="609600"/>
            <a:chOff x="0" y="0"/>
            <a:chExt cx="4495800" cy="609600"/>
          </a:xfrm>
        </p:grpSpPr>
        <p:sp>
          <p:nvSpPr>
            <p:cNvPr id="2001" name="Rectangle"/>
            <p:cNvSpPr/>
            <p:nvPr/>
          </p:nvSpPr>
          <p:spPr>
            <a:xfrm>
              <a:off x="0" y="0"/>
              <a:ext cx="4495800" cy="6096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2002" name="MATRIKS QSPM"/>
            <p:cNvSpPr txBox="1"/>
            <p:nvPr/>
          </p:nvSpPr>
          <p:spPr>
            <a:xfrm>
              <a:off x="1276295" y="100329"/>
              <a:ext cx="1943210"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MATRIKS QSPM</a:t>
              </a:r>
            </a:p>
          </p:txBody>
        </p:sp>
      </p:grpSp>
      <p:grpSp>
        <p:nvGrpSpPr>
          <p:cNvPr id="2006" name="Group"/>
          <p:cNvGrpSpPr/>
          <p:nvPr/>
        </p:nvGrpSpPr>
        <p:grpSpPr>
          <a:xfrm>
            <a:off x="533400" y="1295400"/>
            <a:ext cx="2057400" cy="1676400"/>
            <a:chOff x="0" y="0"/>
            <a:chExt cx="2057400" cy="1676400"/>
          </a:xfrm>
        </p:grpSpPr>
        <p:sp>
          <p:nvSpPr>
            <p:cNvPr id="2004" name="Rectangle"/>
            <p:cNvSpPr/>
            <p:nvPr/>
          </p:nvSpPr>
          <p:spPr>
            <a:xfrm>
              <a:off x="0" y="0"/>
              <a:ext cx="2057400" cy="1676400"/>
            </a:xfrm>
            <a:prstGeom prst="rect">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2005" name="FAKTOR-…"/>
            <p:cNvSpPr txBox="1"/>
            <p:nvPr/>
          </p:nvSpPr>
          <p:spPr>
            <a:xfrm>
              <a:off x="431305" y="316229"/>
              <a:ext cx="1194790"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FAKTOR-</a:t>
              </a:r>
            </a:p>
            <a:p>
              <a:pPr algn="ctr">
                <a:defRPr>
                  <a:latin typeface="Comic Sans MS"/>
                  <a:ea typeface="Comic Sans MS"/>
                  <a:cs typeface="Comic Sans MS"/>
                  <a:sym typeface="Comic Sans MS"/>
                </a:defRPr>
              </a:pPr>
              <a:r>
                <a:t>FAKTOR</a:t>
              </a:r>
            </a:p>
            <a:p>
              <a:pPr algn="ctr">
                <a:defRPr>
                  <a:latin typeface="Comic Sans MS"/>
                  <a:ea typeface="Comic Sans MS"/>
                  <a:cs typeface="Comic Sans MS"/>
                  <a:sym typeface="Comic Sans MS"/>
                </a:defRPr>
              </a:pPr>
              <a:r>
                <a:t>SWOT</a:t>
              </a:r>
            </a:p>
          </p:txBody>
        </p:sp>
      </p:grpSp>
      <p:grpSp>
        <p:nvGrpSpPr>
          <p:cNvPr id="2009" name="Group"/>
          <p:cNvGrpSpPr/>
          <p:nvPr/>
        </p:nvGrpSpPr>
        <p:grpSpPr>
          <a:xfrm>
            <a:off x="2590800" y="1295400"/>
            <a:ext cx="6096000" cy="609600"/>
            <a:chOff x="0" y="0"/>
            <a:chExt cx="6096000" cy="609600"/>
          </a:xfrm>
        </p:grpSpPr>
        <p:sp>
          <p:nvSpPr>
            <p:cNvPr id="2007" name="Rectangle"/>
            <p:cNvSpPr/>
            <p:nvPr/>
          </p:nvSpPr>
          <p:spPr>
            <a:xfrm>
              <a:off x="0" y="0"/>
              <a:ext cx="6096000" cy="609600"/>
            </a:xfrm>
            <a:prstGeom prst="rect">
              <a:avLst/>
            </a:prstGeom>
            <a:solidFill>
              <a:srgbClr val="800080"/>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2008" name="STRATEGI ALTERNATIF"/>
            <p:cNvSpPr txBox="1"/>
            <p:nvPr/>
          </p:nvSpPr>
          <p:spPr>
            <a:xfrm>
              <a:off x="1608535" y="100329"/>
              <a:ext cx="2878930"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STRATEGI ALTERNATIF</a:t>
              </a:r>
            </a:p>
          </p:txBody>
        </p:sp>
      </p:grpSp>
      <p:grpSp>
        <p:nvGrpSpPr>
          <p:cNvPr id="2012" name="Group"/>
          <p:cNvGrpSpPr/>
          <p:nvPr/>
        </p:nvGrpSpPr>
        <p:grpSpPr>
          <a:xfrm>
            <a:off x="533400" y="2818130"/>
            <a:ext cx="2057400" cy="3583941"/>
            <a:chOff x="0" y="0"/>
            <a:chExt cx="2057400" cy="3583940"/>
          </a:xfrm>
        </p:grpSpPr>
        <p:sp>
          <p:nvSpPr>
            <p:cNvPr id="2010" name="Rectangle"/>
            <p:cNvSpPr/>
            <p:nvPr/>
          </p:nvSpPr>
          <p:spPr>
            <a:xfrm>
              <a:off x="0" y="153669"/>
              <a:ext cx="2057400" cy="3276601"/>
            </a:xfrm>
            <a:prstGeom prst="rect">
              <a:avLst/>
            </a:prstGeom>
            <a:solidFill>
              <a:schemeClr val="accent2"/>
            </a:solidFill>
            <a:ln w="9525" cap="flat">
              <a:solidFill>
                <a:srgbClr val="000000"/>
              </a:solidFill>
              <a:prstDash val="solid"/>
              <a:round/>
            </a:ln>
            <a:effectLst/>
          </p:spPr>
          <p:txBody>
            <a:bodyPr wrap="square" lIns="45719" tIns="45719" rIns="45719" bIns="45719" numCol="1" anchor="ctr">
              <a:noAutofit/>
            </a:bodyPr>
            <a:lstStyle/>
            <a:p>
              <a:pPr>
                <a:defRPr>
                  <a:latin typeface="Comic Sans MS"/>
                  <a:ea typeface="Comic Sans MS"/>
                  <a:cs typeface="Comic Sans MS"/>
                  <a:sym typeface="Comic Sans MS"/>
                </a:defRPr>
              </a:pPr>
              <a:endParaRPr/>
            </a:p>
          </p:txBody>
        </p:sp>
        <p:sp>
          <p:nvSpPr>
            <p:cNvPr id="2011" name="EFAS…"/>
            <p:cNvSpPr txBox="1"/>
            <p:nvPr/>
          </p:nvSpPr>
          <p:spPr>
            <a:xfrm>
              <a:off x="0" y="-1"/>
              <a:ext cx="1107949" cy="358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a:latin typeface="Comic Sans MS"/>
                  <a:ea typeface="Comic Sans MS"/>
                  <a:cs typeface="Comic Sans MS"/>
                  <a:sym typeface="Comic Sans MS"/>
                </a:defRPr>
              </a:pPr>
              <a:r>
                <a:t>EFAS</a:t>
              </a:r>
            </a:p>
            <a:p>
              <a:pPr>
                <a:defRPr>
                  <a:latin typeface="Comic Sans MS"/>
                  <a:ea typeface="Comic Sans MS"/>
                  <a:cs typeface="Comic Sans MS"/>
                  <a:sym typeface="Comic Sans MS"/>
                </a:defRPr>
              </a:pPr>
              <a:endParaRPr/>
            </a:p>
            <a:p>
              <a:pPr>
                <a:defRPr>
                  <a:latin typeface="Comic Sans MS"/>
                  <a:ea typeface="Comic Sans MS"/>
                  <a:cs typeface="Comic Sans MS"/>
                  <a:sym typeface="Comic Sans MS"/>
                </a:defRPr>
              </a:pPr>
              <a:r>
                <a:t>Peluang</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endParaRPr/>
            </a:p>
            <a:p>
              <a:pPr>
                <a:defRPr>
                  <a:latin typeface="Comic Sans MS"/>
                  <a:ea typeface="Comic Sans MS"/>
                  <a:cs typeface="Comic Sans MS"/>
                  <a:sym typeface="Comic Sans MS"/>
                </a:defRPr>
              </a:pPr>
              <a:r>
                <a:t>Ancaman</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p:txBody>
        </p:sp>
      </p:grpSp>
      <p:grpSp>
        <p:nvGrpSpPr>
          <p:cNvPr id="2015" name="Group"/>
          <p:cNvGrpSpPr/>
          <p:nvPr/>
        </p:nvGrpSpPr>
        <p:grpSpPr>
          <a:xfrm>
            <a:off x="2590800" y="1905000"/>
            <a:ext cx="1295400" cy="1066800"/>
            <a:chOff x="0" y="0"/>
            <a:chExt cx="1295400" cy="1066800"/>
          </a:xfrm>
        </p:grpSpPr>
        <p:sp>
          <p:nvSpPr>
            <p:cNvPr id="2013" name="Rectangle"/>
            <p:cNvSpPr/>
            <p:nvPr/>
          </p:nvSpPr>
          <p:spPr>
            <a:xfrm>
              <a:off x="0" y="0"/>
              <a:ext cx="1295400" cy="1066800"/>
            </a:xfrm>
            <a:prstGeom prst="rect">
              <a:avLst/>
            </a:prstGeom>
            <a:solidFill>
              <a:srgbClr val="009900"/>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2014" name="BOBOT"/>
            <p:cNvSpPr txBox="1"/>
            <p:nvPr/>
          </p:nvSpPr>
          <p:spPr>
            <a:xfrm>
              <a:off x="191338" y="328930"/>
              <a:ext cx="912724"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BOBOT</a:t>
              </a:r>
            </a:p>
          </p:txBody>
        </p:sp>
      </p:grpSp>
      <p:sp>
        <p:nvSpPr>
          <p:cNvPr id="2016" name="Rectangle"/>
          <p:cNvSpPr/>
          <p:nvPr/>
        </p:nvSpPr>
        <p:spPr>
          <a:xfrm>
            <a:off x="2590800" y="2971800"/>
            <a:ext cx="1295400" cy="3276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2019" name="Group"/>
          <p:cNvGrpSpPr/>
          <p:nvPr/>
        </p:nvGrpSpPr>
        <p:grpSpPr>
          <a:xfrm>
            <a:off x="3886200" y="1905000"/>
            <a:ext cx="2362200" cy="533400"/>
            <a:chOff x="0" y="0"/>
            <a:chExt cx="2362200" cy="533400"/>
          </a:xfrm>
        </p:grpSpPr>
        <p:sp>
          <p:nvSpPr>
            <p:cNvPr id="2017" name="Rectangle"/>
            <p:cNvSpPr/>
            <p:nvPr/>
          </p:nvSpPr>
          <p:spPr>
            <a:xfrm>
              <a:off x="0" y="0"/>
              <a:ext cx="2362200" cy="533400"/>
            </a:xfrm>
            <a:prstGeom prst="rect">
              <a:avLst/>
            </a:prstGeom>
            <a:solidFill>
              <a:srgbClr val="00330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2018" name="Strategi A"/>
            <p:cNvSpPr txBox="1"/>
            <p:nvPr/>
          </p:nvSpPr>
          <p:spPr>
            <a:xfrm>
              <a:off x="619293" y="74930"/>
              <a:ext cx="1123614"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Strategi A</a:t>
              </a:r>
            </a:p>
          </p:txBody>
        </p:sp>
      </p:grpSp>
      <p:sp>
        <p:nvSpPr>
          <p:cNvPr id="2020" name="Rectangle"/>
          <p:cNvSpPr/>
          <p:nvPr/>
        </p:nvSpPr>
        <p:spPr>
          <a:xfrm>
            <a:off x="3886200" y="2971800"/>
            <a:ext cx="1295400" cy="3276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2021" name="Rectangle"/>
          <p:cNvSpPr/>
          <p:nvPr/>
        </p:nvSpPr>
        <p:spPr>
          <a:xfrm>
            <a:off x="5181600" y="2971800"/>
            <a:ext cx="1066800" cy="3276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2024" name="Group"/>
          <p:cNvGrpSpPr/>
          <p:nvPr/>
        </p:nvGrpSpPr>
        <p:grpSpPr>
          <a:xfrm>
            <a:off x="6248400" y="1905000"/>
            <a:ext cx="2438400" cy="533400"/>
            <a:chOff x="0" y="0"/>
            <a:chExt cx="2438400" cy="533400"/>
          </a:xfrm>
        </p:grpSpPr>
        <p:sp>
          <p:nvSpPr>
            <p:cNvPr id="2022" name="Rectangle"/>
            <p:cNvSpPr/>
            <p:nvPr/>
          </p:nvSpPr>
          <p:spPr>
            <a:xfrm>
              <a:off x="0" y="0"/>
              <a:ext cx="2438400" cy="533400"/>
            </a:xfrm>
            <a:prstGeom prst="rect">
              <a:avLst/>
            </a:prstGeom>
            <a:solidFill>
              <a:srgbClr val="EBEBEB"/>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2023" name="Strategi B"/>
            <p:cNvSpPr txBox="1"/>
            <p:nvPr/>
          </p:nvSpPr>
          <p:spPr>
            <a:xfrm>
              <a:off x="667662" y="74930"/>
              <a:ext cx="1103076"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Strategi B</a:t>
              </a:r>
            </a:p>
          </p:txBody>
        </p:sp>
      </p:grpSp>
      <p:grpSp>
        <p:nvGrpSpPr>
          <p:cNvPr id="2027" name="Group"/>
          <p:cNvGrpSpPr/>
          <p:nvPr/>
        </p:nvGrpSpPr>
        <p:grpSpPr>
          <a:xfrm>
            <a:off x="3886200" y="2438400"/>
            <a:ext cx="1295400" cy="533400"/>
            <a:chOff x="0" y="0"/>
            <a:chExt cx="1295400" cy="533400"/>
          </a:xfrm>
        </p:grpSpPr>
        <p:sp>
          <p:nvSpPr>
            <p:cNvPr id="2025" name="Rectangle"/>
            <p:cNvSpPr/>
            <p:nvPr/>
          </p:nvSpPr>
          <p:spPr>
            <a:xfrm>
              <a:off x="0" y="0"/>
              <a:ext cx="1295400" cy="533400"/>
            </a:xfrm>
            <a:prstGeom prst="rect">
              <a:avLst/>
            </a:prstGeom>
            <a:solidFill>
              <a:srgbClr val="009900"/>
            </a:solidFill>
            <a:ln w="9525" cap="flat">
              <a:solidFill>
                <a:srgbClr val="000000"/>
              </a:solidFill>
              <a:prstDash val="solid"/>
              <a:round/>
            </a:ln>
            <a:effectLst/>
          </p:spPr>
          <p:txBody>
            <a:bodyPr wrap="square" lIns="45719" tIns="45719" rIns="45719" bIns="45719" numCol="1" anchor="ctr">
              <a:noAutofit/>
            </a:bodyPr>
            <a:lstStyle/>
            <a:p>
              <a:pPr algn="ctr">
                <a:defRPr sz="1600">
                  <a:solidFill>
                    <a:srgbClr val="003300"/>
                  </a:solidFill>
                  <a:latin typeface="Comic Sans MS"/>
                  <a:ea typeface="Comic Sans MS"/>
                  <a:cs typeface="Comic Sans MS"/>
                  <a:sym typeface="Comic Sans MS"/>
                </a:defRPr>
              </a:pPr>
              <a:endParaRPr/>
            </a:p>
          </p:txBody>
        </p:sp>
        <p:sp>
          <p:nvSpPr>
            <p:cNvPr id="2026" name="AS"/>
            <p:cNvSpPr txBox="1"/>
            <p:nvPr/>
          </p:nvSpPr>
          <p:spPr>
            <a:xfrm>
              <a:off x="450869" y="74930"/>
              <a:ext cx="393662"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rgbClr val="003300"/>
                  </a:solidFill>
                  <a:latin typeface="Comic Sans MS"/>
                  <a:ea typeface="Comic Sans MS"/>
                  <a:cs typeface="Comic Sans MS"/>
                  <a:sym typeface="Comic Sans MS"/>
                </a:defRPr>
              </a:lvl1pPr>
            </a:lstStyle>
            <a:p>
              <a:r>
                <a:t>AS</a:t>
              </a:r>
            </a:p>
          </p:txBody>
        </p:sp>
      </p:grpSp>
      <p:grpSp>
        <p:nvGrpSpPr>
          <p:cNvPr id="2030" name="Group"/>
          <p:cNvGrpSpPr/>
          <p:nvPr/>
        </p:nvGrpSpPr>
        <p:grpSpPr>
          <a:xfrm>
            <a:off x="5181600" y="2438400"/>
            <a:ext cx="1066800" cy="533400"/>
            <a:chOff x="0" y="0"/>
            <a:chExt cx="1066800" cy="533400"/>
          </a:xfrm>
        </p:grpSpPr>
        <p:sp>
          <p:nvSpPr>
            <p:cNvPr id="2028" name="Rectangle"/>
            <p:cNvSpPr/>
            <p:nvPr/>
          </p:nvSpPr>
          <p:spPr>
            <a:xfrm>
              <a:off x="0" y="0"/>
              <a:ext cx="1066800" cy="533400"/>
            </a:xfrm>
            <a:prstGeom prst="rect">
              <a:avLst/>
            </a:prstGeom>
            <a:solidFill>
              <a:srgbClr val="00990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2029" name="TAS"/>
            <p:cNvSpPr txBox="1"/>
            <p:nvPr/>
          </p:nvSpPr>
          <p:spPr>
            <a:xfrm>
              <a:off x="267513" y="74930"/>
              <a:ext cx="531774"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TAS</a:t>
              </a:r>
            </a:p>
          </p:txBody>
        </p:sp>
      </p:grpSp>
      <p:grpSp>
        <p:nvGrpSpPr>
          <p:cNvPr id="2033" name="Group"/>
          <p:cNvGrpSpPr/>
          <p:nvPr/>
        </p:nvGrpSpPr>
        <p:grpSpPr>
          <a:xfrm>
            <a:off x="6248400" y="2438400"/>
            <a:ext cx="1219200" cy="533400"/>
            <a:chOff x="0" y="0"/>
            <a:chExt cx="1219200" cy="533400"/>
          </a:xfrm>
        </p:grpSpPr>
        <p:sp>
          <p:nvSpPr>
            <p:cNvPr id="2031" name="Rectangle"/>
            <p:cNvSpPr/>
            <p:nvPr/>
          </p:nvSpPr>
          <p:spPr>
            <a:xfrm>
              <a:off x="0" y="0"/>
              <a:ext cx="1219200" cy="533400"/>
            </a:xfrm>
            <a:prstGeom prst="rect">
              <a:avLst/>
            </a:prstGeom>
            <a:solidFill>
              <a:srgbClr val="00990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2032" name="AS"/>
            <p:cNvSpPr txBox="1"/>
            <p:nvPr/>
          </p:nvSpPr>
          <p:spPr>
            <a:xfrm>
              <a:off x="412769" y="74930"/>
              <a:ext cx="393662"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AS</a:t>
              </a:r>
            </a:p>
          </p:txBody>
        </p:sp>
      </p:grpSp>
      <p:grpSp>
        <p:nvGrpSpPr>
          <p:cNvPr id="2036" name="Group"/>
          <p:cNvGrpSpPr/>
          <p:nvPr/>
        </p:nvGrpSpPr>
        <p:grpSpPr>
          <a:xfrm>
            <a:off x="7467600" y="2438400"/>
            <a:ext cx="1219200" cy="533400"/>
            <a:chOff x="0" y="0"/>
            <a:chExt cx="1219200" cy="533400"/>
          </a:xfrm>
        </p:grpSpPr>
        <p:sp>
          <p:nvSpPr>
            <p:cNvPr id="2034" name="Rectangle"/>
            <p:cNvSpPr/>
            <p:nvPr/>
          </p:nvSpPr>
          <p:spPr>
            <a:xfrm>
              <a:off x="0" y="0"/>
              <a:ext cx="1219200" cy="533400"/>
            </a:xfrm>
            <a:prstGeom prst="rect">
              <a:avLst/>
            </a:prstGeom>
            <a:solidFill>
              <a:srgbClr val="00990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2035" name="TAS"/>
            <p:cNvSpPr txBox="1"/>
            <p:nvPr/>
          </p:nvSpPr>
          <p:spPr>
            <a:xfrm>
              <a:off x="343713" y="74930"/>
              <a:ext cx="531774"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TAS</a:t>
              </a:r>
            </a:p>
          </p:txBody>
        </p:sp>
      </p:grpSp>
      <p:sp>
        <p:nvSpPr>
          <p:cNvPr id="2037" name="Rectangle"/>
          <p:cNvSpPr/>
          <p:nvPr/>
        </p:nvSpPr>
        <p:spPr>
          <a:xfrm>
            <a:off x="6248400" y="2971800"/>
            <a:ext cx="1219200" cy="3276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2038" name="Rectangle"/>
          <p:cNvSpPr/>
          <p:nvPr/>
        </p:nvSpPr>
        <p:spPr>
          <a:xfrm>
            <a:off x="7467600" y="2971800"/>
            <a:ext cx="1219200" cy="3276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203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040"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102</a:t>
            </a:fld>
            <a:endParaRP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4" name="Group"/>
          <p:cNvGrpSpPr/>
          <p:nvPr/>
        </p:nvGrpSpPr>
        <p:grpSpPr>
          <a:xfrm>
            <a:off x="2133600" y="304800"/>
            <a:ext cx="4495800" cy="609600"/>
            <a:chOff x="0" y="0"/>
            <a:chExt cx="4495800" cy="609600"/>
          </a:xfrm>
        </p:grpSpPr>
        <p:sp>
          <p:nvSpPr>
            <p:cNvPr id="2042" name="Rectangle"/>
            <p:cNvSpPr/>
            <p:nvPr/>
          </p:nvSpPr>
          <p:spPr>
            <a:xfrm>
              <a:off x="0" y="0"/>
              <a:ext cx="4495800" cy="6096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2043" name="MATRIKS QSPM"/>
            <p:cNvSpPr txBox="1"/>
            <p:nvPr/>
          </p:nvSpPr>
          <p:spPr>
            <a:xfrm>
              <a:off x="1276295" y="100329"/>
              <a:ext cx="1943210"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MATRIKS QSPM</a:t>
              </a:r>
            </a:p>
          </p:txBody>
        </p:sp>
      </p:grpSp>
      <p:grpSp>
        <p:nvGrpSpPr>
          <p:cNvPr id="2047" name="Group"/>
          <p:cNvGrpSpPr/>
          <p:nvPr/>
        </p:nvGrpSpPr>
        <p:grpSpPr>
          <a:xfrm>
            <a:off x="533400" y="824229"/>
            <a:ext cx="2057400" cy="4218942"/>
            <a:chOff x="0" y="0"/>
            <a:chExt cx="2057400" cy="4218940"/>
          </a:xfrm>
        </p:grpSpPr>
        <p:sp>
          <p:nvSpPr>
            <p:cNvPr id="2045" name="Rectangle"/>
            <p:cNvSpPr/>
            <p:nvPr/>
          </p:nvSpPr>
          <p:spPr>
            <a:xfrm>
              <a:off x="0" y="394970"/>
              <a:ext cx="2057400" cy="34290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a:latin typeface="Comic Sans MS"/>
                  <a:ea typeface="Comic Sans MS"/>
                  <a:cs typeface="Comic Sans MS"/>
                  <a:sym typeface="Comic Sans MS"/>
                </a:defRPr>
              </a:pPr>
              <a:endParaRPr/>
            </a:p>
          </p:txBody>
        </p:sp>
        <p:sp>
          <p:nvSpPr>
            <p:cNvPr id="2046" name="IFAS…"/>
            <p:cNvSpPr txBox="1"/>
            <p:nvPr/>
          </p:nvSpPr>
          <p:spPr>
            <a:xfrm>
              <a:off x="0" y="0"/>
              <a:ext cx="1288440" cy="421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a:latin typeface="Comic Sans MS"/>
                  <a:ea typeface="Comic Sans MS"/>
                  <a:cs typeface="Comic Sans MS"/>
                  <a:sym typeface="Comic Sans MS"/>
                </a:defRPr>
              </a:pPr>
              <a:endParaRPr/>
            </a:p>
            <a:p>
              <a:pPr>
                <a:defRPr>
                  <a:latin typeface="Comic Sans MS"/>
                  <a:ea typeface="Comic Sans MS"/>
                  <a:cs typeface="Comic Sans MS"/>
                  <a:sym typeface="Comic Sans MS"/>
                </a:defRPr>
              </a:pPr>
              <a:r>
                <a:t>IFAS</a:t>
              </a:r>
            </a:p>
            <a:p>
              <a:pPr>
                <a:defRPr>
                  <a:latin typeface="Comic Sans MS"/>
                  <a:ea typeface="Comic Sans MS"/>
                  <a:cs typeface="Comic Sans MS"/>
                  <a:sym typeface="Comic Sans MS"/>
                </a:defRPr>
              </a:pPr>
              <a:endParaRPr/>
            </a:p>
            <a:p>
              <a:pPr>
                <a:defRPr>
                  <a:latin typeface="Comic Sans MS"/>
                  <a:ea typeface="Comic Sans MS"/>
                  <a:cs typeface="Comic Sans MS"/>
                  <a:sym typeface="Comic Sans MS"/>
                </a:defRPr>
              </a:pPr>
              <a:r>
                <a:t>Kekuatan</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endParaRPr/>
            </a:p>
            <a:p>
              <a:pPr>
                <a:defRPr>
                  <a:latin typeface="Comic Sans MS"/>
                  <a:ea typeface="Comic Sans MS"/>
                  <a:cs typeface="Comic Sans MS"/>
                  <a:sym typeface="Comic Sans MS"/>
                </a:defRPr>
              </a:pPr>
              <a:r>
                <a:t>Kelemahan</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p:txBody>
        </p:sp>
      </p:grpSp>
      <p:sp>
        <p:nvSpPr>
          <p:cNvPr id="2048" name="Rectangle"/>
          <p:cNvSpPr/>
          <p:nvPr/>
        </p:nvSpPr>
        <p:spPr>
          <a:xfrm>
            <a:off x="2590800" y="1219200"/>
            <a:ext cx="1295400" cy="34290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2049" name="Rectangle"/>
          <p:cNvSpPr/>
          <p:nvPr/>
        </p:nvSpPr>
        <p:spPr>
          <a:xfrm>
            <a:off x="3886200" y="1219200"/>
            <a:ext cx="1295400" cy="34290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2050" name="Rectangle"/>
          <p:cNvSpPr/>
          <p:nvPr/>
        </p:nvSpPr>
        <p:spPr>
          <a:xfrm>
            <a:off x="5181600" y="1219200"/>
            <a:ext cx="1066800" cy="34290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2051" name="Rectangle"/>
          <p:cNvSpPr/>
          <p:nvPr/>
        </p:nvSpPr>
        <p:spPr>
          <a:xfrm>
            <a:off x="6248400" y="1219200"/>
            <a:ext cx="1219200" cy="34290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2052" name="Rectangle"/>
          <p:cNvSpPr/>
          <p:nvPr/>
        </p:nvSpPr>
        <p:spPr>
          <a:xfrm>
            <a:off x="7467600" y="1219200"/>
            <a:ext cx="1219200" cy="34290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2055" name="Group"/>
          <p:cNvGrpSpPr/>
          <p:nvPr/>
        </p:nvGrpSpPr>
        <p:grpSpPr>
          <a:xfrm>
            <a:off x="533399" y="4648200"/>
            <a:ext cx="2057401" cy="838200"/>
            <a:chOff x="0" y="0"/>
            <a:chExt cx="2057400" cy="838200"/>
          </a:xfrm>
        </p:grpSpPr>
        <p:sp>
          <p:nvSpPr>
            <p:cNvPr id="2053" name="Rectangle"/>
            <p:cNvSpPr/>
            <p:nvPr/>
          </p:nvSpPr>
          <p:spPr>
            <a:xfrm>
              <a:off x="0" y="0"/>
              <a:ext cx="2057400" cy="838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sz="1600">
                  <a:latin typeface="Comic Sans MS"/>
                  <a:ea typeface="Comic Sans MS"/>
                  <a:cs typeface="Comic Sans MS"/>
                  <a:sym typeface="Comic Sans MS"/>
                </a:defRPr>
              </a:pPr>
              <a:endParaRPr/>
            </a:p>
          </p:txBody>
        </p:sp>
        <p:sp>
          <p:nvSpPr>
            <p:cNvPr id="2054" name="TOTAL"/>
            <p:cNvSpPr txBox="1"/>
            <p:nvPr/>
          </p:nvSpPr>
          <p:spPr>
            <a:xfrm>
              <a:off x="0" y="227329"/>
              <a:ext cx="803137"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600">
                  <a:latin typeface="Comic Sans MS"/>
                  <a:ea typeface="Comic Sans MS"/>
                  <a:cs typeface="Comic Sans MS"/>
                  <a:sym typeface="Comic Sans MS"/>
                </a:defRPr>
              </a:lvl1pPr>
            </a:lstStyle>
            <a:p>
              <a:r>
                <a:t>TOTAL</a:t>
              </a:r>
            </a:p>
          </p:txBody>
        </p:sp>
      </p:grpSp>
      <p:sp>
        <p:nvSpPr>
          <p:cNvPr id="2056" name="Rectangle"/>
          <p:cNvSpPr/>
          <p:nvPr/>
        </p:nvSpPr>
        <p:spPr>
          <a:xfrm>
            <a:off x="2590800" y="4648200"/>
            <a:ext cx="1295400" cy="838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2057" name="Rectangle"/>
          <p:cNvSpPr/>
          <p:nvPr/>
        </p:nvSpPr>
        <p:spPr>
          <a:xfrm>
            <a:off x="3886200" y="4648200"/>
            <a:ext cx="1295400" cy="838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2058" name="Rectangle"/>
          <p:cNvSpPr/>
          <p:nvPr/>
        </p:nvSpPr>
        <p:spPr>
          <a:xfrm>
            <a:off x="5181600" y="4648200"/>
            <a:ext cx="1066800" cy="838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2059" name="Rectangle"/>
          <p:cNvSpPr/>
          <p:nvPr/>
        </p:nvSpPr>
        <p:spPr>
          <a:xfrm>
            <a:off x="6248400" y="4648200"/>
            <a:ext cx="1219200" cy="838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2060" name="Rectangle"/>
          <p:cNvSpPr/>
          <p:nvPr/>
        </p:nvSpPr>
        <p:spPr>
          <a:xfrm>
            <a:off x="7467600" y="4648200"/>
            <a:ext cx="1219200" cy="838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206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062"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103</a:t>
            </a:fld>
            <a:endParaRP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TABEL MATRIKS EVALUASI FAKTOR EKSTERNAL ( EFE MATRIKS )"/>
          <p:cNvSpPr txBox="1"/>
          <p:nvPr/>
        </p:nvSpPr>
        <p:spPr>
          <a:xfrm>
            <a:off x="0" y="434291"/>
            <a:ext cx="4848583" cy="42840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defRPr sz="1200">
                <a:latin typeface="Times New Roman"/>
                <a:ea typeface="Times New Roman"/>
                <a:cs typeface="Times New Roman"/>
                <a:sym typeface="Times New Roman"/>
              </a:defRPr>
            </a:lvl1pPr>
          </a:lstStyle>
          <a:p>
            <a:r>
              <a:t>TABEL MATRIKS EVALUASI FAKTOR EKSTERNAL ( EFE MATRIKS )</a:t>
            </a:r>
            <a:endParaRPr sz="1100"/>
          </a:p>
        </p:txBody>
      </p:sp>
      <p:graphicFrame>
        <p:nvGraphicFramePr>
          <p:cNvPr id="2065" name="Table"/>
          <p:cNvGraphicFramePr/>
          <p:nvPr/>
        </p:nvGraphicFramePr>
        <p:xfrm>
          <a:off x="0" y="968375"/>
          <a:ext cx="9144000" cy="5889625"/>
        </p:xfrm>
        <a:graphic>
          <a:graphicData uri="http://schemas.openxmlformats.org/drawingml/2006/table">
            <a:tbl>
              <a:tblPr>
                <a:tableStyleId>{4C3C2611-4C71-4FC5-86AE-919BDF0F9419}</a:tableStyleId>
              </a:tblPr>
              <a:tblGrid>
                <a:gridCol w="5749925"/>
                <a:gridCol w="1206500"/>
                <a:gridCol w="1208087"/>
                <a:gridCol w="979487"/>
              </a:tblGrid>
              <a:tr h="515937">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FAKTOR EKSTERNAL</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200" b="1">
                          <a:effectLst>
                            <a:outerShdw blurRad="12700" dist="25400" dir="2700000" rotWithShape="0">
                              <a:srgbClr val="DDDDDD"/>
                            </a:outerShdw>
                          </a:effectLst>
                          <a:latin typeface="Times New Roman"/>
                          <a:ea typeface="Times New Roman"/>
                          <a:cs typeface="Times New Roman"/>
                          <a:sym typeface="Times New Roman"/>
                        </a:defRPr>
                      </a:pPr>
                      <a:r>
                        <a:t>BOBOT</a:t>
                      </a:r>
                      <a:endParaRPr sz="1000"/>
                    </a:p>
                    <a:p>
                      <a:pPr algn="ctr">
                        <a:defRPr sz="1200" b="1">
                          <a:effectLst>
                            <a:outerShdw blurRad="12700" dist="25400" dir="2700000" rotWithShape="0">
                              <a:srgbClr val="DDDDDD"/>
                            </a:outerShdw>
                          </a:effectLst>
                          <a:latin typeface="Times New Roman"/>
                          <a:ea typeface="Times New Roman"/>
                          <a:cs typeface="Times New Roman"/>
                          <a:sym typeface="Times New Roman"/>
                        </a:defRPr>
                      </a:pPr>
                      <a:r>
                        <a:t>A</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200" b="1">
                          <a:effectLst>
                            <a:outerShdw blurRad="12700" dist="25400" dir="2700000" rotWithShape="0">
                              <a:srgbClr val="DDDDDD"/>
                            </a:outerShdw>
                          </a:effectLst>
                          <a:latin typeface="Times New Roman"/>
                          <a:ea typeface="Times New Roman"/>
                          <a:cs typeface="Times New Roman"/>
                          <a:sym typeface="Times New Roman"/>
                        </a:defRPr>
                      </a:pPr>
                      <a:r>
                        <a:t>RATING</a:t>
                      </a:r>
                      <a:endParaRPr sz="1000"/>
                    </a:p>
                    <a:p>
                      <a:pPr algn="ctr">
                        <a:defRPr sz="1200" b="1">
                          <a:effectLst>
                            <a:outerShdw blurRad="12700" dist="25400" dir="2700000" rotWithShape="0">
                              <a:srgbClr val="DDDDDD"/>
                            </a:outerShdw>
                          </a:effectLst>
                          <a:latin typeface="Times New Roman"/>
                          <a:ea typeface="Times New Roman"/>
                          <a:cs typeface="Times New Roman"/>
                          <a:sym typeface="Times New Roman"/>
                        </a:defRPr>
                      </a:pPr>
                      <a:r>
                        <a:t>B</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200" b="1">
                          <a:effectLst>
                            <a:outerShdw blurRad="12700" dist="25400" dir="2700000" rotWithShape="0">
                              <a:srgbClr val="DDDDDD"/>
                            </a:outerShdw>
                          </a:effectLst>
                          <a:latin typeface="Times New Roman"/>
                          <a:ea typeface="Times New Roman"/>
                          <a:cs typeface="Times New Roman"/>
                          <a:sym typeface="Times New Roman"/>
                        </a:defRPr>
                      </a:pPr>
                      <a:r>
                        <a:t>NILAI</a:t>
                      </a:r>
                      <a:endParaRPr sz="1000"/>
                    </a:p>
                    <a:p>
                      <a:pPr algn="ctr">
                        <a:defRPr sz="1200" b="1">
                          <a:effectLst>
                            <a:outerShdw blurRad="12700" dist="25400" dir="2700000" rotWithShape="0">
                              <a:srgbClr val="DDDDDD"/>
                            </a:outerShdw>
                          </a:effectLst>
                          <a:latin typeface="Times New Roman"/>
                          <a:ea typeface="Times New Roman"/>
                          <a:cs typeface="Times New Roman"/>
                          <a:sym typeface="Times New Roman"/>
                        </a:defRPr>
                      </a:pPr>
                      <a:r>
                        <a:t>A x B</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606425">
                <a:tc>
                  <a:txBody>
                    <a:bodyPr/>
                    <a:lstStyle/>
                    <a:p>
                      <a:pPr algn="l">
                        <a:defRPr sz="1200" b="1">
                          <a:effectLst>
                            <a:outerShdw blurRad="12700" dist="25400" dir="2700000" rotWithShape="0">
                              <a:srgbClr val="DDDDDD"/>
                            </a:outerShdw>
                          </a:effectLst>
                          <a:latin typeface="Times New Roman"/>
                          <a:ea typeface="Times New Roman"/>
                          <a:cs typeface="Times New Roman"/>
                          <a:sym typeface="Times New Roman"/>
                        </a:defRPr>
                      </a:pPr>
                      <a:r>
                        <a:t>Peluang</a:t>
                      </a:r>
                      <a:endParaRPr sz="1000"/>
                    </a:p>
                    <a:p>
                      <a:pPr algn="l">
                        <a:defRPr sz="1200" b="1">
                          <a:effectLst>
                            <a:outerShdw blurRad="12700" dist="25400" dir="2700000" rotWithShape="0">
                              <a:srgbClr val="DDDDDD"/>
                            </a:outerShdw>
                          </a:effectLst>
                          <a:latin typeface="Times New Roman"/>
                          <a:ea typeface="Times New Roman"/>
                          <a:cs typeface="Times New Roman"/>
                          <a:sym typeface="Times New Roman"/>
                        </a:defRPr>
                      </a:pPr>
                      <a:r>
                        <a:t>Pertumbuhan penduduk Jakarta</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0,05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2</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0,10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11150">
                <a:tc>
                  <a:txBody>
                    <a:bodyPr/>
                    <a:lstStyle/>
                    <a:p>
                      <a:pPr algn="l">
                        <a:defRPr sz="1800"/>
                      </a:pPr>
                      <a:r>
                        <a:rPr sz="1200" b="1">
                          <a:effectLst>
                            <a:outerShdw blurRad="12700" dist="25400" dir="2700000" rotWithShape="0">
                              <a:srgbClr val="DDDDDD"/>
                            </a:outerShdw>
                          </a:effectLst>
                          <a:latin typeface="Times New Roman"/>
                          <a:ea typeface="Times New Roman"/>
                          <a:cs typeface="Times New Roman"/>
                          <a:sym typeface="Times New Roman"/>
                        </a:rPr>
                        <a:t>Tingginya pendapatan perkapita penduduk DKI Jakarta                      </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0,15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0,45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11150">
                <a:tc>
                  <a:txBody>
                    <a:bodyPr/>
                    <a:lstStyle/>
                    <a:p>
                      <a:pPr algn="l">
                        <a:defRPr sz="1800"/>
                      </a:pPr>
                      <a:r>
                        <a:rPr sz="1200" b="1">
                          <a:effectLst>
                            <a:outerShdw blurRad="12700" dist="25400" dir="2700000" rotWithShape="0">
                              <a:srgbClr val="DDDDDD"/>
                            </a:outerShdw>
                          </a:effectLst>
                          <a:latin typeface="Times New Roman"/>
                          <a:ea typeface="Times New Roman"/>
                          <a:cs typeface="Times New Roman"/>
                          <a:sym typeface="Times New Roman"/>
                        </a:rPr>
                        <a:t>Adanya peraturan Dephan tentang Yankesmasum</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0,12</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4</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0,48</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11150">
                <a:tc>
                  <a:txBody>
                    <a:bodyPr/>
                    <a:lstStyle/>
                    <a:p>
                      <a:pPr algn="l">
                        <a:defRPr sz="1800"/>
                      </a:pPr>
                      <a:r>
                        <a:rPr sz="1200" b="1">
                          <a:effectLst>
                            <a:outerShdw blurRad="12700" dist="25400" dir="2700000" rotWithShape="0">
                              <a:srgbClr val="DDDDDD"/>
                            </a:outerShdw>
                          </a:effectLst>
                          <a:latin typeface="Times New Roman"/>
                          <a:ea typeface="Times New Roman"/>
                          <a:cs typeface="Times New Roman"/>
                          <a:sym typeface="Times New Roman"/>
                        </a:rPr>
                        <a:t>Meningkatnya kinerja Rumah Sakit</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0,10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0,30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11150">
                <a:tc>
                  <a:txBody>
                    <a:bodyPr/>
                    <a:lstStyle/>
                    <a:p>
                      <a:pPr algn="l">
                        <a:defRPr sz="1800"/>
                      </a:pPr>
                      <a:r>
                        <a:rPr sz="1200" b="1">
                          <a:effectLst>
                            <a:outerShdw blurRad="12700" dist="25400" dir="2700000" rotWithShape="0">
                              <a:srgbClr val="DDDDDD"/>
                            </a:outerShdw>
                          </a:effectLst>
                          <a:latin typeface="Times New Roman"/>
                          <a:ea typeface="Times New Roman"/>
                          <a:cs typeface="Times New Roman"/>
                          <a:sym typeface="Times New Roman"/>
                        </a:rPr>
                        <a:t>Meningkatnya jumlah pasein umum</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0,08</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1,24</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87375">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Jumlah</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2400" b="1">
                          <a:effectLst>
                            <a:outerShdw blurRad="12700" dist="25400" dir="2700000" rotWithShape="0">
                              <a:srgbClr val="DDDDDD"/>
                            </a:outerShdw>
                          </a:effectLst>
                          <a:latin typeface="Times New Roman"/>
                          <a:ea typeface="Times New Roman"/>
                          <a:cs typeface="Times New Roman"/>
                          <a:sym typeface="Times New Roman"/>
                        </a:defRPr>
                      </a:pPr>
                      <a:endParaRP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2800" b="1">
                          <a:effectLst>
                            <a:outerShdw blurRad="12700" dist="25400" dir="2700000" rotWithShape="0">
                              <a:srgbClr val="DDDDDD"/>
                            </a:outerShdw>
                          </a:effectLst>
                        </a:defRPr>
                      </a:pPr>
                      <a:endParaRP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1,24</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17525">
                <a:tc>
                  <a:txBody>
                    <a:bodyPr/>
                    <a:lstStyle/>
                    <a:p>
                      <a:pPr algn="l">
                        <a:defRPr sz="1200" b="1" i="1">
                          <a:effectLst>
                            <a:outerShdw blurRad="12700" dist="25400" dir="2700000" rotWithShape="0">
                              <a:srgbClr val="DDDDDD"/>
                            </a:outerShdw>
                          </a:effectLst>
                          <a:latin typeface="Times New Roman"/>
                          <a:ea typeface="Times New Roman"/>
                          <a:cs typeface="Times New Roman"/>
                          <a:sym typeface="Times New Roman"/>
                        </a:defRPr>
                      </a:pPr>
                      <a:r>
                        <a:t>Ancaman</a:t>
                      </a:r>
                      <a:endParaRPr sz="1000"/>
                    </a:p>
                    <a:p>
                      <a:pPr algn="l">
                        <a:defRPr sz="1200" b="1">
                          <a:effectLst>
                            <a:outerShdw blurRad="12700" dist="25400" dir="2700000" rotWithShape="0">
                              <a:srgbClr val="DDDDDD"/>
                            </a:outerShdw>
                          </a:effectLst>
                          <a:latin typeface="Times New Roman"/>
                          <a:ea typeface="Times New Roman"/>
                          <a:cs typeface="Times New Roman"/>
                          <a:sym typeface="Times New Roman"/>
                        </a:defRPr>
                      </a:pPr>
                      <a:r>
                        <a:t>Adanya Rumah Sakit Pesaing</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0,13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0,39</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11150">
                <a:tc>
                  <a:txBody>
                    <a:bodyPr/>
                    <a:lstStyle/>
                    <a:p>
                      <a:pPr algn="l">
                        <a:defRPr sz="1800"/>
                      </a:pPr>
                      <a:r>
                        <a:rPr sz="1200" b="1">
                          <a:effectLst>
                            <a:outerShdw blurRad="12700" dist="25400" dir="2700000" rotWithShape="0">
                              <a:srgbClr val="DDDDDD"/>
                            </a:outerShdw>
                          </a:effectLst>
                          <a:latin typeface="Times New Roman"/>
                          <a:ea typeface="Times New Roman"/>
                          <a:cs typeface="Times New Roman"/>
                          <a:sym typeface="Times New Roman"/>
                        </a:rPr>
                        <a:t>Kebijakan mutasi pimpinan Rumah Sakit</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0,12</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0,36</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11150">
                <a:tc>
                  <a:txBody>
                    <a:bodyPr/>
                    <a:lstStyle/>
                    <a:p>
                      <a:pPr algn="l">
                        <a:defRPr sz="1800"/>
                      </a:pPr>
                      <a:r>
                        <a:rPr sz="1200" b="1">
                          <a:effectLst>
                            <a:outerShdw blurRad="12700" dist="25400" dir="2700000" rotWithShape="0">
                              <a:srgbClr val="DDDDDD"/>
                            </a:outerShdw>
                          </a:effectLst>
                          <a:latin typeface="Times New Roman"/>
                          <a:ea typeface="Times New Roman"/>
                          <a:cs typeface="Times New Roman"/>
                          <a:sym typeface="Times New Roman"/>
                        </a:rPr>
                        <a:t>Kebijakan Depkes tetang mutasi</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0,07</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0,21</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11150">
                <a:tc>
                  <a:txBody>
                    <a:bodyPr/>
                    <a:lstStyle/>
                    <a:p>
                      <a:pPr algn="l">
                        <a:defRPr sz="1800"/>
                      </a:pPr>
                      <a:r>
                        <a:rPr sz="1200" b="1">
                          <a:effectLst>
                            <a:outerShdw blurRad="12700" dist="25400" dir="2700000" rotWithShape="0">
                              <a:srgbClr val="DDDDDD"/>
                            </a:outerShdw>
                          </a:effectLst>
                          <a:latin typeface="Times New Roman"/>
                          <a:ea typeface="Times New Roman"/>
                          <a:cs typeface="Times New Roman"/>
                          <a:sym typeface="Times New Roman"/>
                        </a:rPr>
                        <a:t>Menurun daya beli masyarakat</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0,10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2</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0,20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11150">
                <a:tc>
                  <a:txBody>
                    <a:bodyPr/>
                    <a:lstStyle/>
                    <a:p>
                      <a:pPr algn="l">
                        <a:defRPr sz="1800"/>
                      </a:pPr>
                      <a:r>
                        <a:rPr sz="1200" b="1">
                          <a:effectLst>
                            <a:outerShdw blurRad="12700" dist="25400" dir="2700000" rotWithShape="0">
                              <a:srgbClr val="DDDDDD"/>
                            </a:outerShdw>
                          </a:effectLst>
                          <a:latin typeface="Times New Roman"/>
                          <a:ea typeface="Times New Roman"/>
                          <a:cs typeface="Times New Roman"/>
                          <a:sym typeface="Times New Roman"/>
                        </a:rPr>
                        <a:t>Berkurangnya subsidi pemerintah</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0,08</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2</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0,16</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87375">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Jumlah</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2400" b="1">
                          <a:effectLst>
                            <a:outerShdw blurRad="12700" dist="25400" dir="2700000" rotWithShape="0">
                              <a:srgbClr val="DDDDDD"/>
                            </a:outerShdw>
                          </a:effectLst>
                          <a:latin typeface="Times New Roman"/>
                          <a:ea typeface="Times New Roman"/>
                          <a:cs typeface="Times New Roman"/>
                          <a:sym typeface="Times New Roman"/>
                        </a:defRPr>
                      </a:pPr>
                      <a:endParaRP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2800" b="1">
                          <a:effectLst>
                            <a:outerShdw blurRad="12700" dist="25400" dir="2700000" rotWithShape="0">
                              <a:srgbClr val="DDDDDD"/>
                            </a:outerShdw>
                          </a:effectLst>
                        </a:defRPr>
                      </a:pPr>
                      <a:endParaRP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1,32</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85787">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Total</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1,00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2800" b="1">
                          <a:effectLst>
                            <a:outerShdw blurRad="12700" dist="25400" dir="2700000" rotWithShape="0">
                              <a:srgbClr val="DDDDDD"/>
                            </a:outerShdw>
                          </a:effectLst>
                        </a:defRPr>
                      </a:pPr>
                      <a:endParaRP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2,89</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
        <p:nvSpPr>
          <p:cNvPr id="206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067"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104</a:t>
            </a:fld>
            <a:endParaRP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 name="TABEL MATRIKS EVALUASI FAKTOR INTERNAL ( IFE MATRIKS )"/>
          <p:cNvSpPr txBox="1"/>
          <p:nvPr/>
        </p:nvSpPr>
        <p:spPr>
          <a:xfrm>
            <a:off x="0" y="562878"/>
            <a:ext cx="4679142" cy="42840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defRPr sz="1200">
                <a:latin typeface="Times New Roman"/>
                <a:ea typeface="Times New Roman"/>
                <a:cs typeface="Times New Roman"/>
                <a:sym typeface="Times New Roman"/>
              </a:defRPr>
            </a:lvl1pPr>
          </a:lstStyle>
          <a:p>
            <a:r>
              <a:t>TABEL MATRIKS EVALUASI FAKTOR INTERNAL ( IFE MATRIKS )</a:t>
            </a:r>
            <a:endParaRPr sz="1100"/>
          </a:p>
        </p:txBody>
      </p:sp>
      <p:graphicFrame>
        <p:nvGraphicFramePr>
          <p:cNvPr id="2070" name="Table"/>
          <p:cNvGraphicFramePr/>
          <p:nvPr/>
        </p:nvGraphicFramePr>
        <p:xfrm>
          <a:off x="0" y="1096962"/>
          <a:ext cx="9144000" cy="5761038"/>
        </p:xfrm>
        <a:graphic>
          <a:graphicData uri="http://schemas.openxmlformats.org/drawingml/2006/table">
            <a:tbl>
              <a:tblPr>
                <a:tableStyleId>{4C3C2611-4C71-4FC5-86AE-919BDF0F9419}</a:tableStyleId>
              </a:tblPr>
              <a:tblGrid>
                <a:gridCol w="5530850"/>
                <a:gridCol w="1166812"/>
                <a:gridCol w="1246187"/>
                <a:gridCol w="1200150"/>
              </a:tblGrid>
              <a:tr h="514350">
                <a:tc>
                  <a:txBody>
                    <a:bodyPr/>
                    <a:lstStyle/>
                    <a:p>
                      <a:pPr algn="ctr">
                        <a:defRPr sz="1800"/>
                      </a:pPr>
                      <a:r>
                        <a:rPr sz="1200" b="1">
                          <a:effectLst>
                            <a:outerShdw blurRad="12700" dist="25400" dir="2700000" rotWithShape="0">
                              <a:srgbClr val="DDDDDD"/>
                            </a:outerShdw>
                          </a:effectLst>
                          <a:latin typeface="Times New Roman"/>
                          <a:ea typeface="Times New Roman"/>
                          <a:cs typeface="Times New Roman"/>
                          <a:sym typeface="Times New Roman"/>
                        </a:rPr>
                        <a:t>FAKTOR INTERNAL</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200" b="1">
                          <a:effectLst>
                            <a:outerShdw blurRad="12700" dist="25400" dir="2700000" rotWithShape="0">
                              <a:srgbClr val="DDDDDD"/>
                            </a:outerShdw>
                          </a:effectLst>
                          <a:latin typeface="Times New Roman"/>
                          <a:ea typeface="Times New Roman"/>
                          <a:cs typeface="Times New Roman"/>
                          <a:sym typeface="Times New Roman"/>
                        </a:defRPr>
                      </a:pPr>
                      <a:r>
                        <a:t>BOBOT</a:t>
                      </a:r>
                      <a:endParaRPr sz="1000"/>
                    </a:p>
                    <a:p>
                      <a:pPr algn="ctr">
                        <a:defRPr sz="1200" b="1">
                          <a:effectLst>
                            <a:outerShdw blurRad="12700" dist="25400" dir="2700000" rotWithShape="0">
                              <a:srgbClr val="DDDDDD"/>
                            </a:outerShdw>
                          </a:effectLst>
                          <a:latin typeface="Times New Roman"/>
                          <a:ea typeface="Times New Roman"/>
                          <a:cs typeface="Times New Roman"/>
                          <a:sym typeface="Times New Roman"/>
                        </a:defRPr>
                      </a:pPr>
                      <a:r>
                        <a:t>A</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200" b="1">
                          <a:effectLst>
                            <a:outerShdw blurRad="12700" dist="25400" dir="2700000" rotWithShape="0">
                              <a:srgbClr val="DDDDDD"/>
                            </a:outerShdw>
                          </a:effectLst>
                          <a:latin typeface="Times New Roman"/>
                          <a:ea typeface="Times New Roman"/>
                          <a:cs typeface="Times New Roman"/>
                          <a:sym typeface="Times New Roman"/>
                        </a:defRPr>
                      </a:pPr>
                      <a:r>
                        <a:t>RATING</a:t>
                      </a:r>
                      <a:endParaRPr sz="1000"/>
                    </a:p>
                    <a:p>
                      <a:pPr algn="ctr">
                        <a:defRPr sz="1200" b="1">
                          <a:effectLst>
                            <a:outerShdw blurRad="12700" dist="25400" dir="2700000" rotWithShape="0">
                              <a:srgbClr val="DDDDDD"/>
                            </a:outerShdw>
                          </a:effectLst>
                          <a:latin typeface="Times New Roman"/>
                          <a:ea typeface="Times New Roman"/>
                          <a:cs typeface="Times New Roman"/>
                          <a:sym typeface="Times New Roman"/>
                        </a:defRPr>
                      </a:pPr>
                      <a:r>
                        <a:t>B</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200" b="1">
                          <a:effectLst>
                            <a:outerShdw blurRad="12700" dist="25400" dir="2700000" rotWithShape="0">
                              <a:srgbClr val="DDDDDD"/>
                            </a:outerShdw>
                          </a:effectLst>
                          <a:latin typeface="Times New Roman"/>
                          <a:ea typeface="Times New Roman"/>
                          <a:cs typeface="Times New Roman"/>
                          <a:sym typeface="Times New Roman"/>
                        </a:defRPr>
                      </a:pPr>
                      <a:r>
                        <a:t>NILAI</a:t>
                      </a:r>
                      <a:endParaRPr sz="1000"/>
                    </a:p>
                    <a:p>
                      <a:pPr algn="ctr">
                        <a:defRPr sz="1200" b="1">
                          <a:effectLst>
                            <a:outerShdw blurRad="12700" dist="25400" dir="2700000" rotWithShape="0">
                              <a:srgbClr val="DDDDDD"/>
                            </a:outerShdw>
                          </a:effectLst>
                          <a:latin typeface="Times New Roman"/>
                          <a:ea typeface="Times New Roman"/>
                          <a:cs typeface="Times New Roman"/>
                          <a:sym typeface="Times New Roman"/>
                        </a:defRPr>
                      </a:pPr>
                      <a:r>
                        <a:t>A x B</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14350">
                <a:tc>
                  <a:txBody>
                    <a:bodyPr/>
                    <a:lstStyle/>
                    <a:p>
                      <a:pPr algn="l">
                        <a:defRPr sz="1200" b="1">
                          <a:effectLst>
                            <a:outerShdw blurRad="12700" dist="25400" dir="2700000" rotWithShape="0">
                              <a:srgbClr val="DDDDDD"/>
                            </a:outerShdw>
                          </a:effectLst>
                          <a:latin typeface="Times New Roman"/>
                          <a:ea typeface="Times New Roman"/>
                          <a:cs typeface="Times New Roman"/>
                          <a:sym typeface="Times New Roman"/>
                        </a:defRPr>
                      </a:pPr>
                      <a:r>
                        <a:t>Kekuatan</a:t>
                      </a:r>
                      <a:endParaRPr sz="1000"/>
                    </a:p>
                    <a:p>
                      <a:pPr algn="l">
                        <a:defRPr sz="1200">
                          <a:effectLst>
                            <a:outerShdw blurRad="12700" dist="25400" dir="2700000" rotWithShape="0">
                              <a:srgbClr val="DDDDDD"/>
                            </a:outerShdw>
                          </a:effectLst>
                          <a:latin typeface="Times New Roman"/>
                          <a:ea typeface="Times New Roman"/>
                          <a:cs typeface="Times New Roman"/>
                          <a:sym typeface="Times New Roman"/>
                        </a:defRPr>
                      </a:pPr>
                      <a:r>
                        <a:t>Visi &amp; Misi &amp; protap telah ada</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0,05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2</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0,10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09562">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Adanya produk pelayanan unggulan</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0,15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0,45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07975">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Ketersediaan dokter spesialis</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0,10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0,30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09562">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Adanya system informasi</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0,10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0,30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07975">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Pengembangan program pemasaran</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0,10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2</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0,20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82612">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Jumlah</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2400">
                          <a:effectLst>
                            <a:outerShdw blurRad="12700" dist="25400" dir="2700000" rotWithShape="0">
                              <a:srgbClr val="DDDDDD"/>
                            </a:outerShdw>
                          </a:effectLst>
                          <a:latin typeface="Times New Roman"/>
                          <a:ea typeface="Times New Roman"/>
                          <a:cs typeface="Times New Roman"/>
                          <a:sym typeface="Times New Roman"/>
                        </a:defRPr>
                      </a:pPr>
                      <a:endParaRP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2800">
                          <a:effectLst>
                            <a:outerShdw blurRad="12700" dist="25400" dir="2700000" rotWithShape="0">
                              <a:srgbClr val="DDDDDD"/>
                            </a:outerShdw>
                          </a:effectLst>
                        </a:defRPr>
                      </a:pPr>
                      <a:endParaRP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1,35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14350">
                <a:tc>
                  <a:txBody>
                    <a:bodyPr/>
                    <a:lstStyle/>
                    <a:p>
                      <a:pPr algn="l">
                        <a:defRPr sz="1200" b="1">
                          <a:effectLst>
                            <a:outerShdw blurRad="12700" dist="25400" dir="2700000" rotWithShape="0">
                              <a:srgbClr val="DDDDDD"/>
                            </a:outerShdw>
                          </a:effectLst>
                          <a:latin typeface="Times New Roman"/>
                          <a:ea typeface="Times New Roman"/>
                          <a:cs typeface="Times New Roman"/>
                          <a:sym typeface="Times New Roman"/>
                        </a:defRPr>
                      </a:pPr>
                      <a:r>
                        <a:t>Kelemahan</a:t>
                      </a:r>
                      <a:endParaRPr sz="1000"/>
                    </a:p>
                    <a:p>
                      <a:pPr algn="l">
                        <a:defRPr sz="1200">
                          <a:effectLst>
                            <a:outerShdw blurRad="12700" dist="25400" dir="2700000" rotWithShape="0">
                              <a:srgbClr val="DDDDDD"/>
                            </a:outerShdw>
                          </a:effectLst>
                          <a:latin typeface="Times New Roman"/>
                          <a:ea typeface="Times New Roman"/>
                          <a:cs typeface="Times New Roman"/>
                          <a:sym typeface="Times New Roman"/>
                        </a:defRPr>
                      </a:pPr>
                      <a:r>
                        <a:t>Tingginya turn over pimpinan Rumah Sakit</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0,05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2</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0,10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09562">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Kualitas SDM ( perawat ) masih rendah</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0,15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4</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0,60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07975">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Jumlah tenaga perawat masih kurang</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0,10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0,30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09562">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Manajemen keuangan</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0,15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0,45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09562">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Pemasaran kedalam belum optimal</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0,05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200">
                          <a:effectLst>
                            <a:outerShdw blurRad="12700" dist="25400" dir="2700000" rotWithShape="0">
                              <a:srgbClr val="DDDDDD"/>
                            </a:outerShdw>
                          </a:effectLst>
                          <a:latin typeface="Times New Roman"/>
                          <a:ea typeface="Times New Roman"/>
                          <a:cs typeface="Times New Roman"/>
                          <a:sym typeface="Times New Roman"/>
                        </a:rPr>
                        <a:t>0,15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81025">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Jumlah</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2400">
                          <a:effectLst>
                            <a:outerShdw blurRad="12700" dist="25400" dir="2700000" rotWithShape="0">
                              <a:srgbClr val="DDDDDD"/>
                            </a:outerShdw>
                          </a:effectLst>
                          <a:latin typeface="Times New Roman"/>
                          <a:ea typeface="Times New Roman"/>
                          <a:cs typeface="Times New Roman"/>
                          <a:sym typeface="Times New Roman"/>
                        </a:defRPr>
                      </a:pPr>
                      <a:endParaRP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2800">
                          <a:effectLst>
                            <a:outerShdw blurRad="12700" dist="25400" dir="2700000" rotWithShape="0">
                              <a:srgbClr val="DDDDDD"/>
                            </a:outerShdw>
                          </a:effectLst>
                        </a:defRPr>
                      </a:pPr>
                      <a:endParaRP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1,60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82612">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Total</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1,00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2800">
                          <a:effectLst>
                            <a:outerShdw blurRad="12700" dist="25400" dir="2700000" rotWithShape="0">
                              <a:srgbClr val="DDDDDD"/>
                            </a:outerShdw>
                          </a:effectLst>
                        </a:defRPr>
                      </a:pPr>
                      <a:endParaRP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200" b="1" i="1">
                          <a:effectLst>
                            <a:outerShdw blurRad="12700" dist="25400" dir="2700000" rotWithShape="0">
                              <a:srgbClr val="DDDDDD"/>
                            </a:outerShdw>
                          </a:effectLst>
                          <a:latin typeface="Times New Roman"/>
                          <a:ea typeface="Times New Roman"/>
                          <a:cs typeface="Times New Roman"/>
                          <a:sym typeface="Times New Roman"/>
                        </a:rPr>
                        <a:t>2,95</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
        <p:nvSpPr>
          <p:cNvPr id="207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072"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105</a:t>
            </a:fld>
            <a:endParaRP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 name="PROSES STRATEGI FORMULASI :"/>
          <p:cNvSpPr txBox="1">
            <a:spLocks noGrp="1"/>
          </p:cNvSpPr>
          <p:nvPr>
            <p:ph type="title" idx="4294967295"/>
          </p:nvPr>
        </p:nvSpPr>
        <p:spPr>
          <a:xfrm>
            <a:off x="1066800" y="304800"/>
            <a:ext cx="7543800" cy="1050925"/>
          </a:xfrm>
          <a:prstGeom prst="rect">
            <a:avLst/>
          </a:prstGeom>
          <a:solidFill>
            <a:srgbClr val="FFFFFF"/>
          </a:solidFill>
        </p:spPr>
        <p:txBody>
          <a:bodyPr>
            <a:normAutofit/>
          </a:bodyPr>
          <a:lstStyle>
            <a:lvl1pPr>
              <a:defRPr>
                <a:latin typeface="Bauhaus 93"/>
                <a:ea typeface="Bauhaus 93"/>
                <a:cs typeface="Bauhaus 93"/>
                <a:sym typeface="Bauhaus 93"/>
              </a:defRPr>
            </a:lvl1pPr>
          </a:lstStyle>
          <a:p>
            <a:r>
              <a:t>PROSES STRATEGI FORMULASI :</a:t>
            </a:r>
          </a:p>
        </p:txBody>
      </p:sp>
      <p:sp>
        <p:nvSpPr>
          <p:cNvPr id="2075" name="Directional strategies…"/>
          <p:cNvSpPr txBox="1">
            <a:spLocks noGrp="1"/>
          </p:cNvSpPr>
          <p:nvPr>
            <p:ph type="body" sz="half" idx="4294967295"/>
          </p:nvPr>
        </p:nvSpPr>
        <p:spPr>
          <a:xfrm>
            <a:off x="1103312" y="1981200"/>
            <a:ext cx="4584701" cy="4114800"/>
          </a:xfrm>
          <a:prstGeom prst="rect">
            <a:avLst/>
          </a:prstGeom>
          <a:solidFill>
            <a:srgbClr val="FBFAEF"/>
          </a:solidFill>
        </p:spPr>
        <p:txBody>
          <a:bodyPr>
            <a:normAutofit/>
          </a:bodyPr>
          <a:lstStyle/>
          <a:p>
            <a:pPr>
              <a:defRPr>
                <a:solidFill>
                  <a:srgbClr val="FF0000"/>
                </a:solidFill>
              </a:defRPr>
            </a:pPr>
            <a:r>
              <a:t>Directional strategies</a:t>
            </a:r>
          </a:p>
          <a:p>
            <a:pPr>
              <a:defRPr>
                <a:solidFill>
                  <a:srgbClr val="FF0000"/>
                </a:solidFill>
              </a:defRPr>
            </a:pPr>
            <a:r>
              <a:t>Adaptive strategies</a:t>
            </a:r>
          </a:p>
          <a:p>
            <a:pPr>
              <a:defRPr>
                <a:solidFill>
                  <a:srgbClr val="FF0000"/>
                </a:solidFill>
              </a:defRPr>
            </a:pPr>
            <a:r>
              <a:t>Market entry strategies</a:t>
            </a:r>
          </a:p>
          <a:p>
            <a:pPr>
              <a:defRPr>
                <a:solidFill>
                  <a:srgbClr val="FF0000"/>
                </a:solidFill>
              </a:defRPr>
            </a:pPr>
            <a:r>
              <a:t>Positioning strategies</a:t>
            </a:r>
          </a:p>
          <a:p>
            <a:pPr>
              <a:defRPr>
                <a:solidFill>
                  <a:srgbClr val="FF0000"/>
                </a:solidFill>
              </a:defRPr>
            </a:pPr>
            <a:r>
              <a:t>Operational strategies</a:t>
            </a:r>
          </a:p>
          <a:p>
            <a:pPr>
              <a:lnSpc>
                <a:spcPct val="90000"/>
              </a:lnSpc>
              <a:defRPr>
                <a:solidFill>
                  <a:srgbClr val="FF0000"/>
                </a:solidFill>
              </a:defRPr>
            </a:pPr>
            <a:r>
              <a:t>Pengendalian strategi</a:t>
            </a:r>
          </a:p>
        </p:txBody>
      </p:sp>
      <p:pic>
        <p:nvPicPr>
          <p:cNvPr id="2076" name="na01607_" descr="na01607_"/>
          <p:cNvPicPr>
            <a:picLocks noChangeAspect="1"/>
          </p:cNvPicPr>
          <p:nvPr/>
        </p:nvPicPr>
        <p:blipFill>
          <a:blip r:embed="rId2">
            <a:extLst/>
          </a:blip>
          <a:stretch>
            <a:fillRect/>
          </a:stretch>
        </p:blipFill>
        <p:spPr>
          <a:xfrm>
            <a:off x="6096000" y="1981200"/>
            <a:ext cx="2590800" cy="4343400"/>
          </a:xfrm>
          <a:prstGeom prst="rect">
            <a:avLst/>
          </a:prstGeom>
          <a:ln w="12700">
            <a:miter lim="400000"/>
          </a:ln>
        </p:spPr>
      </p:pic>
      <p:sp>
        <p:nvSpPr>
          <p:cNvPr id="2077"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078"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106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076"/>
                                        </p:tgtEl>
                                        <p:attrNameLst>
                                          <p:attrName>style.visibility</p:attrName>
                                        </p:attrNameLst>
                                      </p:cBhvr>
                                      <p:to>
                                        <p:strVal val="visible"/>
                                      </p:to>
                                    </p:set>
                                    <p:anim calcmode="lin" valueType="num">
                                      <p:cBhvr>
                                        <p:cTn id="7" dur="500" fill="hold"/>
                                        <p:tgtEl>
                                          <p:spTgt spid="2076"/>
                                        </p:tgtEl>
                                        <p:attrNameLst>
                                          <p:attrName>ppt_x</p:attrName>
                                        </p:attrNameLst>
                                      </p:cBhvr>
                                      <p:tavLst>
                                        <p:tav tm="0">
                                          <p:val>
                                            <p:strVal val="0-#ppt_w/2"/>
                                          </p:val>
                                        </p:tav>
                                        <p:tav tm="100000">
                                          <p:val>
                                            <p:strVal val="#ppt_x"/>
                                          </p:val>
                                        </p:tav>
                                      </p:tavLst>
                                    </p:anim>
                                    <p:anim calcmode="lin" valueType="num">
                                      <p:cBhvr>
                                        <p:cTn id="8" dur="500" fill="hold"/>
                                        <p:tgtEl>
                                          <p:spTgt spid="2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2074"/>
                                        </p:tgtEl>
                                        <p:attrNameLst>
                                          <p:attrName>style.visibility</p:attrName>
                                        </p:attrNameLst>
                                      </p:cBhvr>
                                      <p:to>
                                        <p:strVal val="visible"/>
                                      </p:to>
                                    </p:set>
                                    <p:anim calcmode="lin" valueType="num">
                                      <p:cBhvr>
                                        <p:cTn id="13" dur="500" fill="hold"/>
                                        <p:tgtEl>
                                          <p:spTgt spid="2074"/>
                                        </p:tgtEl>
                                        <p:attrNameLst>
                                          <p:attrName>ppt_x</p:attrName>
                                        </p:attrNameLst>
                                      </p:cBhvr>
                                      <p:tavLst>
                                        <p:tav tm="0">
                                          <p:val>
                                            <p:strVal val="0-#ppt_w/2"/>
                                          </p:val>
                                        </p:tav>
                                        <p:tav tm="100000">
                                          <p:val>
                                            <p:strVal val="#ppt_x"/>
                                          </p:val>
                                        </p:tav>
                                      </p:tavLst>
                                    </p:anim>
                                    <p:anim calcmode="lin" valueType="num">
                                      <p:cBhvr>
                                        <p:cTn id="14" dur="500" fill="hold"/>
                                        <p:tgtEl>
                                          <p:spTgt spid="207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2075">
                                            <p:bg/>
                                          </p:spTgt>
                                        </p:tgtEl>
                                        <p:attrNameLst>
                                          <p:attrName>style.visibility</p:attrName>
                                        </p:attrNameLst>
                                      </p:cBhvr>
                                      <p:to>
                                        <p:strVal val="visible"/>
                                      </p:to>
                                    </p:set>
                                    <p:anim calcmode="lin" valueType="num">
                                      <p:cBhvr>
                                        <p:cTn id="19" dur="500" fill="hold"/>
                                        <p:tgtEl>
                                          <p:spTgt spid="2075">
                                            <p:bg/>
                                          </p:spTgt>
                                        </p:tgtEl>
                                        <p:attrNameLst>
                                          <p:attrName>ppt_x</p:attrName>
                                        </p:attrNameLst>
                                      </p:cBhvr>
                                      <p:tavLst>
                                        <p:tav tm="0">
                                          <p:val>
                                            <p:strVal val="0-#ppt_w/2"/>
                                          </p:val>
                                        </p:tav>
                                        <p:tav tm="100000">
                                          <p:val>
                                            <p:strVal val="#ppt_x"/>
                                          </p:val>
                                        </p:tav>
                                      </p:tavLst>
                                    </p:anim>
                                    <p:anim calcmode="lin" valueType="num">
                                      <p:cBhvr>
                                        <p:cTn id="20" dur="500" fill="hold"/>
                                        <p:tgtEl>
                                          <p:spTgt spid="2075">
                                            <p:bg/>
                                          </p:spTgt>
                                        </p:tgtEl>
                                        <p:attrNameLst>
                                          <p:attrName>ppt_y</p:attrName>
                                        </p:attrNameLst>
                                      </p:cBhvr>
                                      <p:tavLst>
                                        <p:tav tm="0">
                                          <p:val>
                                            <p:strVal val="#ppt_y"/>
                                          </p:val>
                                        </p:tav>
                                        <p:tav tm="100000">
                                          <p:val>
                                            <p:strVal val="#ppt_y"/>
                                          </p:val>
                                        </p:tav>
                                      </p:tavLst>
                                    </p:anim>
                                  </p:childTnLst>
                                </p:cTn>
                              </p:par>
                              <p:par>
                                <p:cTn id="21" presetID="2" presetClass="entr" presetSubtype="8" fill="hold" grpId="3" nodeType="withEffect">
                                  <p:stCondLst>
                                    <p:cond delay="0"/>
                                  </p:stCondLst>
                                  <p:iterate>
                                    <p:tmAbs val="0"/>
                                  </p:iterate>
                                  <p:childTnLst>
                                    <p:set>
                                      <p:cBhvr>
                                        <p:cTn id="22" fill="hold"/>
                                        <p:tgtEl>
                                          <p:spTgt spid="2075">
                                            <p:txEl>
                                              <p:pRg st="0" end="0"/>
                                            </p:txEl>
                                          </p:spTgt>
                                        </p:tgtEl>
                                        <p:attrNameLst>
                                          <p:attrName>style.visibility</p:attrName>
                                        </p:attrNameLst>
                                      </p:cBhvr>
                                      <p:to>
                                        <p:strVal val="visible"/>
                                      </p:to>
                                    </p:set>
                                    <p:anim calcmode="lin" valueType="num">
                                      <p:cBhvr>
                                        <p:cTn id="23" dur="500" fill="hold"/>
                                        <p:tgtEl>
                                          <p:spTgt spid="2075">
                                            <p:txEl>
                                              <p:pRg st="0" end="0"/>
                                            </p:txEl>
                                          </p:spTgt>
                                        </p:tgtEl>
                                        <p:attrNameLst>
                                          <p:attrName>ppt_x</p:attrName>
                                        </p:attrNameLst>
                                      </p:cBhvr>
                                      <p:tavLst>
                                        <p:tav tm="0">
                                          <p:val>
                                            <p:strVal val="0-#ppt_w/2"/>
                                          </p:val>
                                        </p:tav>
                                        <p:tav tm="100000">
                                          <p:val>
                                            <p:strVal val="#ppt_x"/>
                                          </p:val>
                                        </p:tav>
                                      </p:tavLst>
                                    </p:anim>
                                    <p:anim calcmode="lin" valueType="num">
                                      <p:cBhvr>
                                        <p:cTn id="24" dur="500" fill="hold"/>
                                        <p:tgtEl>
                                          <p:spTgt spid="20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3" nodeType="clickEffect">
                                  <p:stCondLst>
                                    <p:cond delay="0"/>
                                  </p:stCondLst>
                                  <p:iterate>
                                    <p:tmAbs val="0"/>
                                  </p:iterate>
                                  <p:childTnLst>
                                    <p:set>
                                      <p:cBhvr>
                                        <p:cTn id="28" fill="hold"/>
                                        <p:tgtEl>
                                          <p:spTgt spid="2075">
                                            <p:txEl>
                                              <p:pRg st="1" end="1"/>
                                            </p:txEl>
                                          </p:spTgt>
                                        </p:tgtEl>
                                        <p:attrNameLst>
                                          <p:attrName>style.visibility</p:attrName>
                                        </p:attrNameLst>
                                      </p:cBhvr>
                                      <p:to>
                                        <p:strVal val="visible"/>
                                      </p:to>
                                    </p:set>
                                    <p:anim calcmode="lin" valueType="num">
                                      <p:cBhvr>
                                        <p:cTn id="29" dur="500" fill="hold"/>
                                        <p:tgtEl>
                                          <p:spTgt spid="2075">
                                            <p:txEl>
                                              <p:pRg st="1" end="1"/>
                                            </p:txEl>
                                          </p:spTgt>
                                        </p:tgtEl>
                                        <p:attrNameLst>
                                          <p:attrName>ppt_x</p:attrName>
                                        </p:attrNameLst>
                                      </p:cBhvr>
                                      <p:tavLst>
                                        <p:tav tm="0">
                                          <p:val>
                                            <p:strVal val="0-#ppt_w/2"/>
                                          </p:val>
                                        </p:tav>
                                        <p:tav tm="100000">
                                          <p:val>
                                            <p:strVal val="#ppt_x"/>
                                          </p:val>
                                        </p:tav>
                                      </p:tavLst>
                                    </p:anim>
                                    <p:anim calcmode="lin" valueType="num">
                                      <p:cBhvr>
                                        <p:cTn id="30" dur="500" fill="hold"/>
                                        <p:tgtEl>
                                          <p:spTgt spid="20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3" nodeType="clickEffect">
                                  <p:stCondLst>
                                    <p:cond delay="0"/>
                                  </p:stCondLst>
                                  <p:iterate>
                                    <p:tmAbs val="0"/>
                                  </p:iterate>
                                  <p:childTnLst>
                                    <p:set>
                                      <p:cBhvr>
                                        <p:cTn id="34" fill="hold"/>
                                        <p:tgtEl>
                                          <p:spTgt spid="2075">
                                            <p:txEl>
                                              <p:pRg st="2" end="2"/>
                                            </p:txEl>
                                          </p:spTgt>
                                        </p:tgtEl>
                                        <p:attrNameLst>
                                          <p:attrName>style.visibility</p:attrName>
                                        </p:attrNameLst>
                                      </p:cBhvr>
                                      <p:to>
                                        <p:strVal val="visible"/>
                                      </p:to>
                                    </p:set>
                                    <p:anim calcmode="lin" valueType="num">
                                      <p:cBhvr>
                                        <p:cTn id="35" dur="500" fill="hold"/>
                                        <p:tgtEl>
                                          <p:spTgt spid="2075">
                                            <p:txEl>
                                              <p:pRg st="2" end="2"/>
                                            </p:txEl>
                                          </p:spTgt>
                                        </p:tgtEl>
                                        <p:attrNameLst>
                                          <p:attrName>ppt_x</p:attrName>
                                        </p:attrNameLst>
                                      </p:cBhvr>
                                      <p:tavLst>
                                        <p:tav tm="0">
                                          <p:val>
                                            <p:strVal val="0-#ppt_w/2"/>
                                          </p:val>
                                        </p:tav>
                                        <p:tav tm="100000">
                                          <p:val>
                                            <p:strVal val="#ppt_x"/>
                                          </p:val>
                                        </p:tav>
                                      </p:tavLst>
                                    </p:anim>
                                    <p:anim calcmode="lin" valueType="num">
                                      <p:cBhvr>
                                        <p:cTn id="36" dur="500" fill="hold"/>
                                        <p:tgtEl>
                                          <p:spTgt spid="20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3" nodeType="clickEffect">
                                  <p:stCondLst>
                                    <p:cond delay="0"/>
                                  </p:stCondLst>
                                  <p:iterate>
                                    <p:tmAbs val="0"/>
                                  </p:iterate>
                                  <p:childTnLst>
                                    <p:set>
                                      <p:cBhvr>
                                        <p:cTn id="40" fill="hold"/>
                                        <p:tgtEl>
                                          <p:spTgt spid="2075">
                                            <p:txEl>
                                              <p:pRg st="3" end="3"/>
                                            </p:txEl>
                                          </p:spTgt>
                                        </p:tgtEl>
                                        <p:attrNameLst>
                                          <p:attrName>style.visibility</p:attrName>
                                        </p:attrNameLst>
                                      </p:cBhvr>
                                      <p:to>
                                        <p:strVal val="visible"/>
                                      </p:to>
                                    </p:set>
                                    <p:anim calcmode="lin" valueType="num">
                                      <p:cBhvr>
                                        <p:cTn id="41" dur="500" fill="hold"/>
                                        <p:tgtEl>
                                          <p:spTgt spid="2075">
                                            <p:txEl>
                                              <p:pRg st="3" end="3"/>
                                            </p:txEl>
                                          </p:spTgt>
                                        </p:tgtEl>
                                        <p:attrNameLst>
                                          <p:attrName>ppt_x</p:attrName>
                                        </p:attrNameLst>
                                      </p:cBhvr>
                                      <p:tavLst>
                                        <p:tav tm="0">
                                          <p:val>
                                            <p:strVal val="0-#ppt_w/2"/>
                                          </p:val>
                                        </p:tav>
                                        <p:tav tm="100000">
                                          <p:val>
                                            <p:strVal val="#ppt_x"/>
                                          </p:val>
                                        </p:tav>
                                      </p:tavLst>
                                    </p:anim>
                                    <p:anim calcmode="lin" valueType="num">
                                      <p:cBhvr>
                                        <p:cTn id="42" dur="500" fill="hold"/>
                                        <p:tgtEl>
                                          <p:spTgt spid="20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3" nodeType="clickEffect">
                                  <p:stCondLst>
                                    <p:cond delay="0"/>
                                  </p:stCondLst>
                                  <p:iterate>
                                    <p:tmAbs val="0"/>
                                  </p:iterate>
                                  <p:childTnLst>
                                    <p:set>
                                      <p:cBhvr>
                                        <p:cTn id="46" fill="hold"/>
                                        <p:tgtEl>
                                          <p:spTgt spid="2075">
                                            <p:txEl>
                                              <p:pRg st="4" end="4"/>
                                            </p:txEl>
                                          </p:spTgt>
                                        </p:tgtEl>
                                        <p:attrNameLst>
                                          <p:attrName>style.visibility</p:attrName>
                                        </p:attrNameLst>
                                      </p:cBhvr>
                                      <p:to>
                                        <p:strVal val="visible"/>
                                      </p:to>
                                    </p:set>
                                    <p:anim calcmode="lin" valueType="num">
                                      <p:cBhvr>
                                        <p:cTn id="47" dur="500" fill="hold"/>
                                        <p:tgtEl>
                                          <p:spTgt spid="2075">
                                            <p:txEl>
                                              <p:pRg st="4" end="4"/>
                                            </p:txEl>
                                          </p:spTgt>
                                        </p:tgtEl>
                                        <p:attrNameLst>
                                          <p:attrName>ppt_x</p:attrName>
                                        </p:attrNameLst>
                                      </p:cBhvr>
                                      <p:tavLst>
                                        <p:tav tm="0">
                                          <p:val>
                                            <p:strVal val="0-#ppt_w/2"/>
                                          </p:val>
                                        </p:tav>
                                        <p:tav tm="100000">
                                          <p:val>
                                            <p:strVal val="#ppt_x"/>
                                          </p:val>
                                        </p:tav>
                                      </p:tavLst>
                                    </p:anim>
                                    <p:anim calcmode="lin" valueType="num">
                                      <p:cBhvr>
                                        <p:cTn id="48" dur="500" fill="hold"/>
                                        <p:tgtEl>
                                          <p:spTgt spid="20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3" nodeType="clickEffect">
                                  <p:stCondLst>
                                    <p:cond delay="0"/>
                                  </p:stCondLst>
                                  <p:iterate>
                                    <p:tmAbs val="0"/>
                                  </p:iterate>
                                  <p:childTnLst>
                                    <p:set>
                                      <p:cBhvr>
                                        <p:cTn id="52" fill="hold"/>
                                        <p:tgtEl>
                                          <p:spTgt spid="2075">
                                            <p:txEl>
                                              <p:pRg st="5" end="5"/>
                                            </p:txEl>
                                          </p:spTgt>
                                        </p:tgtEl>
                                        <p:attrNameLst>
                                          <p:attrName>style.visibility</p:attrName>
                                        </p:attrNameLst>
                                      </p:cBhvr>
                                      <p:to>
                                        <p:strVal val="visible"/>
                                      </p:to>
                                    </p:set>
                                    <p:anim calcmode="lin" valueType="num">
                                      <p:cBhvr>
                                        <p:cTn id="53" dur="500" fill="hold"/>
                                        <p:tgtEl>
                                          <p:spTgt spid="2075">
                                            <p:txEl>
                                              <p:pRg st="5" end="5"/>
                                            </p:txEl>
                                          </p:spTgt>
                                        </p:tgtEl>
                                        <p:attrNameLst>
                                          <p:attrName>ppt_x</p:attrName>
                                        </p:attrNameLst>
                                      </p:cBhvr>
                                      <p:tavLst>
                                        <p:tav tm="0">
                                          <p:val>
                                            <p:strVal val="0-#ppt_w/2"/>
                                          </p:val>
                                        </p:tav>
                                        <p:tav tm="100000">
                                          <p:val>
                                            <p:strVal val="#ppt_x"/>
                                          </p:val>
                                        </p:tav>
                                      </p:tavLst>
                                    </p:anim>
                                    <p:anim calcmode="lin" valueType="num">
                                      <p:cBhvr>
                                        <p:cTn id="54" dur="500" fill="hold"/>
                                        <p:tgtEl>
                                          <p:spTgt spid="20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2" animBg="1" advAuto="0"/>
      <p:bldP spid="2075" grpId="3" build="p" animBg="1" advAuto="0"/>
      <p:bldP spid="2076" grpId="1"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 name="ADAPTIVE STRATEGIES"/>
          <p:cNvSpPr txBox="1">
            <a:spLocks noGrp="1"/>
          </p:cNvSpPr>
          <p:nvPr>
            <p:ph type="title" idx="4294967295"/>
          </p:nvPr>
        </p:nvSpPr>
        <p:spPr>
          <a:xfrm>
            <a:off x="609599" y="609600"/>
            <a:ext cx="6348414" cy="1320800"/>
          </a:xfrm>
          <a:prstGeom prst="rect">
            <a:avLst/>
          </a:prstGeom>
        </p:spPr>
        <p:txBody>
          <a:bodyPr>
            <a:normAutofit/>
          </a:bodyPr>
          <a:lstStyle/>
          <a:p>
            <a:r>
              <a:t>ADAPTIVE STRATEGIES</a:t>
            </a:r>
          </a:p>
        </p:txBody>
      </p:sp>
      <p:sp>
        <p:nvSpPr>
          <p:cNvPr id="2081" name="EXPANSION :…"/>
          <p:cNvSpPr txBox="1">
            <a:spLocks noGrp="1"/>
          </p:cNvSpPr>
          <p:nvPr>
            <p:ph type="body" sz="half" idx="4294967295"/>
          </p:nvPr>
        </p:nvSpPr>
        <p:spPr>
          <a:xfrm>
            <a:off x="609599" y="2160587"/>
            <a:ext cx="6348414" cy="3881438"/>
          </a:xfrm>
          <a:prstGeom prst="rect">
            <a:avLst/>
          </a:prstGeom>
        </p:spPr>
        <p:txBody>
          <a:bodyPr>
            <a:normAutofit/>
          </a:bodyPr>
          <a:lstStyle/>
          <a:p>
            <a:pPr>
              <a:lnSpc>
                <a:spcPct val="90000"/>
              </a:lnSpc>
              <a:buSzTx/>
              <a:buFont typeface="Wingdings 3"/>
              <a:buNone/>
              <a:defRPr sz="2600"/>
            </a:pPr>
            <a:r>
              <a:t>EXPANSION : </a:t>
            </a:r>
          </a:p>
          <a:p>
            <a:pPr>
              <a:lnSpc>
                <a:spcPct val="90000"/>
              </a:lnSpc>
              <a:buSzTx/>
              <a:buFont typeface="Wingdings 3"/>
              <a:buNone/>
              <a:defRPr sz="2600"/>
            </a:pPr>
            <a:r>
              <a:t>                       diversification</a:t>
            </a:r>
          </a:p>
          <a:p>
            <a:pPr>
              <a:lnSpc>
                <a:spcPct val="90000"/>
              </a:lnSpc>
              <a:buSzTx/>
              <a:buFont typeface="Wingdings 3"/>
              <a:buNone/>
              <a:defRPr sz="2600"/>
            </a:pPr>
            <a:r>
              <a:t>                       vertical integration</a:t>
            </a:r>
          </a:p>
          <a:p>
            <a:pPr>
              <a:lnSpc>
                <a:spcPct val="90000"/>
              </a:lnSpc>
              <a:buSzTx/>
              <a:buFont typeface="Wingdings 3"/>
              <a:buNone/>
              <a:defRPr sz="2600"/>
            </a:pPr>
            <a:r>
              <a:t>                       market development</a:t>
            </a:r>
          </a:p>
          <a:p>
            <a:pPr>
              <a:lnSpc>
                <a:spcPct val="90000"/>
              </a:lnSpc>
              <a:buSzTx/>
              <a:buFont typeface="Wingdings 3"/>
              <a:buNone/>
              <a:defRPr sz="2600"/>
            </a:pPr>
            <a:r>
              <a:t>                       product development</a:t>
            </a:r>
          </a:p>
          <a:p>
            <a:pPr>
              <a:lnSpc>
                <a:spcPct val="90000"/>
              </a:lnSpc>
              <a:buSzTx/>
              <a:buFont typeface="Wingdings 3"/>
              <a:buNone/>
              <a:defRPr sz="2600"/>
            </a:pPr>
            <a:r>
              <a:t>                       penetration</a:t>
            </a:r>
          </a:p>
          <a:p>
            <a:pPr>
              <a:lnSpc>
                <a:spcPct val="90000"/>
              </a:lnSpc>
              <a:buSzTx/>
              <a:buFont typeface="Wingdings 3"/>
              <a:buNone/>
              <a:defRPr sz="2600"/>
            </a:pPr>
            <a:endParaRPr/>
          </a:p>
          <a:p>
            <a:pPr>
              <a:lnSpc>
                <a:spcPct val="90000"/>
              </a:lnSpc>
              <a:buSzTx/>
              <a:buFont typeface="Wingdings 3"/>
              <a:buNone/>
              <a:defRPr sz="2600"/>
            </a:pPr>
            <a:r>
              <a:t>                       </a:t>
            </a:r>
          </a:p>
        </p:txBody>
      </p:sp>
      <p:sp>
        <p:nvSpPr>
          <p:cNvPr id="2082"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083"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107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080"/>
                                        </p:tgtEl>
                                        <p:attrNameLst>
                                          <p:attrName>style.visibility</p:attrName>
                                        </p:attrNameLst>
                                      </p:cBhvr>
                                      <p:to>
                                        <p:strVal val="visible"/>
                                      </p:to>
                                    </p:set>
                                    <p:anim calcmode="lin" valueType="num">
                                      <p:cBhvr>
                                        <p:cTn id="7" dur="500" fill="hold"/>
                                        <p:tgtEl>
                                          <p:spTgt spid="2080"/>
                                        </p:tgtEl>
                                        <p:attrNameLst>
                                          <p:attrName>ppt_x</p:attrName>
                                        </p:attrNameLst>
                                      </p:cBhvr>
                                      <p:tavLst>
                                        <p:tav tm="0">
                                          <p:val>
                                            <p:strVal val="0-#ppt_w/2"/>
                                          </p:val>
                                        </p:tav>
                                        <p:tav tm="100000">
                                          <p:val>
                                            <p:strVal val="#ppt_x"/>
                                          </p:val>
                                        </p:tav>
                                      </p:tavLst>
                                    </p:anim>
                                    <p:anim calcmode="lin" valueType="num">
                                      <p:cBhvr>
                                        <p:cTn id="8" dur="500" fill="hold"/>
                                        <p:tgtEl>
                                          <p:spTgt spid="20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2081">
                                            <p:bg/>
                                          </p:spTgt>
                                        </p:tgtEl>
                                        <p:attrNameLst>
                                          <p:attrName>style.visibility</p:attrName>
                                        </p:attrNameLst>
                                      </p:cBhvr>
                                      <p:to>
                                        <p:strVal val="visible"/>
                                      </p:to>
                                    </p:set>
                                    <p:anim calcmode="lin" valueType="num">
                                      <p:cBhvr>
                                        <p:cTn id="13" dur="500" fill="hold"/>
                                        <p:tgtEl>
                                          <p:spTgt spid="2081">
                                            <p:bg/>
                                          </p:spTgt>
                                        </p:tgtEl>
                                        <p:attrNameLst>
                                          <p:attrName>ppt_x</p:attrName>
                                        </p:attrNameLst>
                                      </p:cBhvr>
                                      <p:tavLst>
                                        <p:tav tm="0">
                                          <p:val>
                                            <p:strVal val="0-#ppt_w/2"/>
                                          </p:val>
                                        </p:tav>
                                        <p:tav tm="100000">
                                          <p:val>
                                            <p:strVal val="#ppt_x"/>
                                          </p:val>
                                        </p:tav>
                                      </p:tavLst>
                                    </p:anim>
                                    <p:anim calcmode="lin" valueType="num">
                                      <p:cBhvr>
                                        <p:cTn id="14" dur="500" fill="hold"/>
                                        <p:tgtEl>
                                          <p:spTgt spid="2081">
                                            <p:bg/>
                                          </p:spTgt>
                                        </p:tgtEl>
                                        <p:attrNameLst>
                                          <p:attrName>ppt_y</p:attrName>
                                        </p:attrNameLst>
                                      </p:cBhvr>
                                      <p:tavLst>
                                        <p:tav tm="0">
                                          <p:val>
                                            <p:strVal val="#ppt_y"/>
                                          </p:val>
                                        </p:tav>
                                        <p:tav tm="100000">
                                          <p:val>
                                            <p:strVal val="#ppt_y"/>
                                          </p:val>
                                        </p:tav>
                                      </p:tavLst>
                                    </p:anim>
                                  </p:childTnLst>
                                </p:cTn>
                              </p:par>
                              <p:par>
                                <p:cTn id="15" presetID="2" presetClass="entr" presetSubtype="8" fill="hold" grpId="2" nodeType="withEffect">
                                  <p:stCondLst>
                                    <p:cond delay="0"/>
                                  </p:stCondLst>
                                  <p:iterate>
                                    <p:tmAbs val="0"/>
                                  </p:iterate>
                                  <p:childTnLst>
                                    <p:set>
                                      <p:cBhvr>
                                        <p:cTn id="16" fill="hold"/>
                                        <p:tgtEl>
                                          <p:spTgt spid="2081">
                                            <p:txEl>
                                              <p:pRg st="0" end="0"/>
                                            </p:txEl>
                                          </p:spTgt>
                                        </p:tgtEl>
                                        <p:attrNameLst>
                                          <p:attrName>style.visibility</p:attrName>
                                        </p:attrNameLst>
                                      </p:cBhvr>
                                      <p:to>
                                        <p:strVal val="visible"/>
                                      </p:to>
                                    </p:set>
                                    <p:anim calcmode="lin" valueType="num">
                                      <p:cBhvr>
                                        <p:cTn id="17" dur="500" fill="hold"/>
                                        <p:tgtEl>
                                          <p:spTgt spid="2081">
                                            <p:txEl>
                                              <p:pRg st="0" end="0"/>
                                            </p:txEl>
                                          </p:spTgt>
                                        </p:tgtEl>
                                        <p:attrNameLst>
                                          <p:attrName>ppt_x</p:attrName>
                                        </p:attrNameLst>
                                      </p:cBhvr>
                                      <p:tavLst>
                                        <p:tav tm="0">
                                          <p:val>
                                            <p:strVal val="0-#ppt_w/2"/>
                                          </p:val>
                                        </p:tav>
                                        <p:tav tm="100000">
                                          <p:val>
                                            <p:strVal val="#ppt_x"/>
                                          </p:val>
                                        </p:tav>
                                      </p:tavLst>
                                    </p:anim>
                                    <p:anim calcmode="lin" valueType="num">
                                      <p:cBhvr>
                                        <p:cTn id="18" dur="500" fill="hold"/>
                                        <p:tgtEl>
                                          <p:spTgt spid="20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2" nodeType="clickEffect">
                                  <p:stCondLst>
                                    <p:cond delay="0"/>
                                  </p:stCondLst>
                                  <p:iterate>
                                    <p:tmAbs val="0"/>
                                  </p:iterate>
                                  <p:childTnLst>
                                    <p:set>
                                      <p:cBhvr>
                                        <p:cTn id="22" fill="hold"/>
                                        <p:tgtEl>
                                          <p:spTgt spid="2081">
                                            <p:txEl>
                                              <p:pRg st="1" end="1"/>
                                            </p:txEl>
                                          </p:spTgt>
                                        </p:tgtEl>
                                        <p:attrNameLst>
                                          <p:attrName>style.visibility</p:attrName>
                                        </p:attrNameLst>
                                      </p:cBhvr>
                                      <p:to>
                                        <p:strVal val="visible"/>
                                      </p:to>
                                    </p:set>
                                    <p:anim calcmode="lin" valueType="num">
                                      <p:cBhvr>
                                        <p:cTn id="23" dur="500" fill="hold"/>
                                        <p:tgtEl>
                                          <p:spTgt spid="2081">
                                            <p:txEl>
                                              <p:pRg st="1" end="1"/>
                                            </p:txEl>
                                          </p:spTgt>
                                        </p:tgtEl>
                                        <p:attrNameLst>
                                          <p:attrName>ppt_x</p:attrName>
                                        </p:attrNameLst>
                                      </p:cBhvr>
                                      <p:tavLst>
                                        <p:tav tm="0">
                                          <p:val>
                                            <p:strVal val="0-#ppt_w/2"/>
                                          </p:val>
                                        </p:tav>
                                        <p:tav tm="100000">
                                          <p:val>
                                            <p:strVal val="#ppt_x"/>
                                          </p:val>
                                        </p:tav>
                                      </p:tavLst>
                                    </p:anim>
                                    <p:anim calcmode="lin" valueType="num">
                                      <p:cBhvr>
                                        <p:cTn id="24" dur="500" fill="hold"/>
                                        <p:tgtEl>
                                          <p:spTgt spid="208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2" nodeType="clickEffect">
                                  <p:stCondLst>
                                    <p:cond delay="0"/>
                                  </p:stCondLst>
                                  <p:iterate>
                                    <p:tmAbs val="0"/>
                                  </p:iterate>
                                  <p:childTnLst>
                                    <p:set>
                                      <p:cBhvr>
                                        <p:cTn id="28" fill="hold"/>
                                        <p:tgtEl>
                                          <p:spTgt spid="2081">
                                            <p:txEl>
                                              <p:pRg st="2" end="2"/>
                                            </p:txEl>
                                          </p:spTgt>
                                        </p:tgtEl>
                                        <p:attrNameLst>
                                          <p:attrName>style.visibility</p:attrName>
                                        </p:attrNameLst>
                                      </p:cBhvr>
                                      <p:to>
                                        <p:strVal val="visible"/>
                                      </p:to>
                                    </p:set>
                                    <p:anim calcmode="lin" valueType="num">
                                      <p:cBhvr>
                                        <p:cTn id="29" dur="500" fill="hold"/>
                                        <p:tgtEl>
                                          <p:spTgt spid="2081">
                                            <p:txEl>
                                              <p:pRg st="2" end="2"/>
                                            </p:txEl>
                                          </p:spTgt>
                                        </p:tgtEl>
                                        <p:attrNameLst>
                                          <p:attrName>ppt_x</p:attrName>
                                        </p:attrNameLst>
                                      </p:cBhvr>
                                      <p:tavLst>
                                        <p:tav tm="0">
                                          <p:val>
                                            <p:strVal val="0-#ppt_w/2"/>
                                          </p:val>
                                        </p:tav>
                                        <p:tav tm="100000">
                                          <p:val>
                                            <p:strVal val="#ppt_x"/>
                                          </p:val>
                                        </p:tav>
                                      </p:tavLst>
                                    </p:anim>
                                    <p:anim calcmode="lin" valueType="num">
                                      <p:cBhvr>
                                        <p:cTn id="30" dur="500" fill="hold"/>
                                        <p:tgtEl>
                                          <p:spTgt spid="20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2" nodeType="clickEffect">
                                  <p:stCondLst>
                                    <p:cond delay="0"/>
                                  </p:stCondLst>
                                  <p:iterate>
                                    <p:tmAbs val="0"/>
                                  </p:iterate>
                                  <p:childTnLst>
                                    <p:set>
                                      <p:cBhvr>
                                        <p:cTn id="34" fill="hold"/>
                                        <p:tgtEl>
                                          <p:spTgt spid="2081">
                                            <p:txEl>
                                              <p:pRg st="3" end="3"/>
                                            </p:txEl>
                                          </p:spTgt>
                                        </p:tgtEl>
                                        <p:attrNameLst>
                                          <p:attrName>style.visibility</p:attrName>
                                        </p:attrNameLst>
                                      </p:cBhvr>
                                      <p:to>
                                        <p:strVal val="visible"/>
                                      </p:to>
                                    </p:set>
                                    <p:anim calcmode="lin" valueType="num">
                                      <p:cBhvr>
                                        <p:cTn id="35" dur="500" fill="hold"/>
                                        <p:tgtEl>
                                          <p:spTgt spid="2081">
                                            <p:txEl>
                                              <p:pRg st="3" end="3"/>
                                            </p:txEl>
                                          </p:spTgt>
                                        </p:tgtEl>
                                        <p:attrNameLst>
                                          <p:attrName>ppt_x</p:attrName>
                                        </p:attrNameLst>
                                      </p:cBhvr>
                                      <p:tavLst>
                                        <p:tav tm="0">
                                          <p:val>
                                            <p:strVal val="0-#ppt_w/2"/>
                                          </p:val>
                                        </p:tav>
                                        <p:tav tm="100000">
                                          <p:val>
                                            <p:strVal val="#ppt_x"/>
                                          </p:val>
                                        </p:tav>
                                      </p:tavLst>
                                    </p:anim>
                                    <p:anim calcmode="lin" valueType="num">
                                      <p:cBhvr>
                                        <p:cTn id="36" dur="500" fill="hold"/>
                                        <p:tgtEl>
                                          <p:spTgt spid="208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2" nodeType="clickEffect">
                                  <p:stCondLst>
                                    <p:cond delay="0"/>
                                  </p:stCondLst>
                                  <p:iterate>
                                    <p:tmAbs val="0"/>
                                  </p:iterate>
                                  <p:childTnLst>
                                    <p:set>
                                      <p:cBhvr>
                                        <p:cTn id="40" fill="hold"/>
                                        <p:tgtEl>
                                          <p:spTgt spid="2081">
                                            <p:txEl>
                                              <p:pRg st="4" end="4"/>
                                            </p:txEl>
                                          </p:spTgt>
                                        </p:tgtEl>
                                        <p:attrNameLst>
                                          <p:attrName>style.visibility</p:attrName>
                                        </p:attrNameLst>
                                      </p:cBhvr>
                                      <p:to>
                                        <p:strVal val="visible"/>
                                      </p:to>
                                    </p:set>
                                    <p:anim calcmode="lin" valueType="num">
                                      <p:cBhvr>
                                        <p:cTn id="41" dur="500" fill="hold"/>
                                        <p:tgtEl>
                                          <p:spTgt spid="2081">
                                            <p:txEl>
                                              <p:pRg st="4" end="4"/>
                                            </p:txEl>
                                          </p:spTgt>
                                        </p:tgtEl>
                                        <p:attrNameLst>
                                          <p:attrName>ppt_x</p:attrName>
                                        </p:attrNameLst>
                                      </p:cBhvr>
                                      <p:tavLst>
                                        <p:tav tm="0">
                                          <p:val>
                                            <p:strVal val="0-#ppt_w/2"/>
                                          </p:val>
                                        </p:tav>
                                        <p:tav tm="100000">
                                          <p:val>
                                            <p:strVal val="#ppt_x"/>
                                          </p:val>
                                        </p:tav>
                                      </p:tavLst>
                                    </p:anim>
                                    <p:anim calcmode="lin" valueType="num">
                                      <p:cBhvr>
                                        <p:cTn id="42" dur="500" fill="hold"/>
                                        <p:tgtEl>
                                          <p:spTgt spid="208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2" nodeType="clickEffect">
                                  <p:stCondLst>
                                    <p:cond delay="0"/>
                                  </p:stCondLst>
                                  <p:iterate>
                                    <p:tmAbs val="0"/>
                                  </p:iterate>
                                  <p:childTnLst>
                                    <p:set>
                                      <p:cBhvr>
                                        <p:cTn id="46" fill="hold"/>
                                        <p:tgtEl>
                                          <p:spTgt spid="2081">
                                            <p:txEl>
                                              <p:pRg st="5" end="5"/>
                                            </p:txEl>
                                          </p:spTgt>
                                        </p:tgtEl>
                                        <p:attrNameLst>
                                          <p:attrName>style.visibility</p:attrName>
                                        </p:attrNameLst>
                                      </p:cBhvr>
                                      <p:to>
                                        <p:strVal val="visible"/>
                                      </p:to>
                                    </p:set>
                                    <p:anim calcmode="lin" valueType="num">
                                      <p:cBhvr>
                                        <p:cTn id="47" dur="500" fill="hold"/>
                                        <p:tgtEl>
                                          <p:spTgt spid="2081">
                                            <p:txEl>
                                              <p:pRg st="5" end="5"/>
                                            </p:txEl>
                                          </p:spTgt>
                                        </p:tgtEl>
                                        <p:attrNameLst>
                                          <p:attrName>ppt_x</p:attrName>
                                        </p:attrNameLst>
                                      </p:cBhvr>
                                      <p:tavLst>
                                        <p:tav tm="0">
                                          <p:val>
                                            <p:strVal val="0-#ppt_w/2"/>
                                          </p:val>
                                        </p:tav>
                                        <p:tav tm="100000">
                                          <p:val>
                                            <p:strVal val="#ppt_x"/>
                                          </p:val>
                                        </p:tav>
                                      </p:tavLst>
                                    </p:anim>
                                    <p:anim calcmode="lin" valueType="num">
                                      <p:cBhvr>
                                        <p:cTn id="48" dur="500" fill="hold"/>
                                        <p:tgtEl>
                                          <p:spTgt spid="2081">
                                            <p:txEl>
                                              <p:pRg st="5" end="5"/>
                                            </p:txEl>
                                          </p:spTgt>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8" fill="hold" grpId="2" nodeType="afterEffect">
                                  <p:stCondLst>
                                    <p:cond delay="0"/>
                                  </p:stCondLst>
                                  <p:iterate>
                                    <p:tmAbs val="0"/>
                                  </p:iterate>
                                  <p:childTnLst>
                                    <p:set>
                                      <p:cBhvr>
                                        <p:cTn id="51" fill="hold"/>
                                        <p:tgtEl>
                                          <p:spTgt spid="2081">
                                            <p:txEl>
                                              <p:pRg st="6" end="6"/>
                                            </p:txEl>
                                          </p:spTgt>
                                        </p:tgtEl>
                                        <p:attrNameLst>
                                          <p:attrName>style.visibility</p:attrName>
                                        </p:attrNameLst>
                                      </p:cBhvr>
                                      <p:to>
                                        <p:strVal val="visible"/>
                                      </p:to>
                                    </p:set>
                                    <p:anim calcmode="lin" valueType="num">
                                      <p:cBhvr>
                                        <p:cTn id="52" dur="500" fill="hold"/>
                                        <p:tgtEl>
                                          <p:spTgt spid="2081">
                                            <p:txEl>
                                              <p:pRg st="6" end="6"/>
                                            </p:txEl>
                                          </p:spTgt>
                                        </p:tgtEl>
                                        <p:attrNameLst>
                                          <p:attrName>ppt_x</p:attrName>
                                        </p:attrNameLst>
                                      </p:cBhvr>
                                      <p:tavLst>
                                        <p:tav tm="0">
                                          <p:val>
                                            <p:strVal val="0-#ppt_w/2"/>
                                          </p:val>
                                        </p:tav>
                                        <p:tav tm="100000">
                                          <p:val>
                                            <p:strVal val="#ppt_x"/>
                                          </p:val>
                                        </p:tav>
                                      </p:tavLst>
                                    </p:anim>
                                    <p:anim calcmode="lin" valueType="num">
                                      <p:cBhvr>
                                        <p:cTn id="53" dur="500" fill="hold"/>
                                        <p:tgtEl>
                                          <p:spTgt spid="208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2" nodeType="clickEffect">
                                  <p:stCondLst>
                                    <p:cond delay="0"/>
                                  </p:stCondLst>
                                  <p:iterate>
                                    <p:tmAbs val="0"/>
                                  </p:iterate>
                                  <p:childTnLst>
                                    <p:set>
                                      <p:cBhvr>
                                        <p:cTn id="57" fill="hold"/>
                                        <p:tgtEl>
                                          <p:spTgt spid="2081">
                                            <p:txEl>
                                              <p:pRg st="7" end="7"/>
                                            </p:txEl>
                                          </p:spTgt>
                                        </p:tgtEl>
                                        <p:attrNameLst>
                                          <p:attrName>style.visibility</p:attrName>
                                        </p:attrNameLst>
                                      </p:cBhvr>
                                      <p:to>
                                        <p:strVal val="visible"/>
                                      </p:to>
                                    </p:set>
                                    <p:anim calcmode="lin" valueType="num">
                                      <p:cBhvr>
                                        <p:cTn id="58" dur="500" fill="hold"/>
                                        <p:tgtEl>
                                          <p:spTgt spid="2081">
                                            <p:txEl>
                                              <p:pRg st="7" end="7"/>
                                            </p:txEl>
                                          </p:spTgt>
                                        </p:tgtEl>
                                        <p:attrNameLst>
                                          <p:attrName>ppt_x</p:attrName>
                                        </p:attrNameLst>
                                      </p:cBhvr>
                                      <p:tavLst>
                                        <p:tav tm="0">
                                          <p:val>
                                            <p:strVal val="0-#ppt_w/2"/>
                                          </p:val>
                                        </p:tav>
                                        <p:tav tm="100000">
                                          <p:val>
                                            <p:strVal val="#ppt_x"/>
                                          </p:val>
                                        </p:tav>
                                      </p:tavLst>
                                    </p:anim>
                                    <p:anim calcmode="lin" valueType="num">
                                      <p:cBhvr>
                                        <p:cTn id="59" dur="500" fill="hold"/>
                                        <p:tgtEl>
                                          <p:spTgt spid="208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0" grpId="1" animBg="1" advAuto="0"/>
      <p:bldP spid="2081" grpId="2" build="p"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 name="Lanjutan  adapt.strategies (2)"/>
          <p:cNvSpPr txBox="1">
            <a:spLocks noGrp="1"/>
          </p:cNvSpPr>
          <p:nvPr>
            <p:ph type="title" idx="4294967295"/>
          </p:nvPr>
        </p:nvSpPr>
        <p:spPr>
          <a:xfrm>
            <a:off x="609599" y="609600"/>
            <a:ext cx="6348414" cy="1320800"/>
          </a:xfrm>
          <a:prstGeom prst="rect">
            <a:avLst/>
          </a:prstGeom>
        </p:spPr>
        <p:txBody>
          <a:bodyPr>
            <a:normAutofit/>
          </a:bodyPr>
          <a:lstStyle/>
          <a:p>
            <a:r>
              <a:t>Lanjutan  adapt.strategies (2)</a:t>
            </a:r>
          </a:p>
        </p:txBody>
      </p:sp>
      <p:sp>
        <p:nvSpPr>
          <p:cNvPr id="2086" name="CONTRACTION :…"/>
          <p:cNvSpPr txBox="1">
            <a:spLocks noGrp="1"/>
          </p:cNvSpPr>
          <p:nvPr>
            <p:ph type="body" sz="half" idx="4294967295"/>
          </p:nvPr>
        </p:nvSpPr>
        <p:spPr>
          <a:xfrm>
            <a:off x="609599" y="2160587"/>
            <a:ext cx="6348414" cy="3881438"/>
          </a:xfrm>
          <a:prstGeom prst="rect">
            <a:avLst/>
          </a:prstGeom>
        </p:spPr>
        <p:txBody>
          <a:bodyPr>
            <a:normAutofit/>
          </a:bodyPr>
          <a:lstStyle/>
          <a:p>
            <a:pPr>
              <a:buSzTx/>
              <a:buFont typeface="Wingdings 3"/>
              <a:buNone/>
            </a:pPr>
            <a:r>
              <a:t>CONTRACTION :</a:t>
            </a:r>
          </a:p>
          <a:p>
            <a:pPr>
              <a:buSzTx/>
              <a:buFont typeface="Wingdings 3"/>
              <a:buNone/>
            </a:pPr>
            <a:r>
              <a:t>                          divestiture</a:t>
            </a:r>
          </a:p>
          <a:p>
            <a:pPr>
              <a:buSzTx/>
              <a:buFont typeface="Wingdings 3"/>
              <a:buNone/>
            </a:pPr>
            <a:r>
              <a:t>                          liquidation</a:t>
            </a:r>
          </a:p>
          <a:p>
            <a:pPr>
              <a:buSzTx/>
              <a:buFont typeface="Wingdings 3"/>
              <a:buNone/>
            </a:pPr>
            <a:r>
              <a:t>                          harvesting</a:t>
            </a:r>
          </a:p>
          <a:p>
            <a:pPr>
              <a:buSzTx/>
              <a:buFont typeface="Wingdings 3"/>
              <a:buNone/>
            </a:pPr>
            <a:r>
              <a:t>                          retrenchement</a:t>
            </a:r>
          </a:p>
          <a:p>
            <a:pPr>
              <a:buSzTx/>
              <a:buFont typeface="Wingdings 3"/>
              <a:buNone/>
            </a:pPr>
            <a:r>
              <a:t>                           </a:t>
            </a:r>
          </a:p>
        </p:txBody>
      </p:sp>
      <p:sp>
        <p:nvSpPr>
          <p:cNvPr id="2087"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088"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108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085"/>
                                        </p:tgtEl>
                                        <p:attrNameLst>
                                          <p:attrName>style.visibility</p:attrName>
                                        </p:attrNameLst>
                                      </p:cBhvr>
                                      <p:to>
                                        <p:strVal val="visible"/>
                                      </p:to>
                                    </p:set>
                                    <p:anim calcmode="lin" valueType="num">
                                      <p:cBhvr>
                                        <p:cTn id="7" dur="500" fill="hold"/>
                                        <p:tgtEl>
                                          <p:spTgt spid="2085"/>
                                        </p:tgtEl>
                                        <p:attrNameLst>
                                          <p:attrName>ppt_x</p:attrName>
                                        </p:attrNameLst>
                                      </p:cBhvr>
                                      <p:tavLst>
                                        <p:tav tm="0">
                                          <p:val>
                                            <p:strVal val="0-#ppt_w/2"/>
                                          </p:val>
                                        </p:tav>
                                        <p:tav tm="100000">
                                          <p:val>
                                            <p:strVal val="#ppt_x"/>
                                          </p:val>
                                        </p:tav>
                                      </p:tavLst>
                                    </p:anim>
                                    <p:anim calcmode="lin" valueType="num">
                                      <p:cBhvr>
                                        <p:cTn id="8" dur="500" fill="hold"/>
                                        <p:tgtEl>
                                          <p:spTgt spid="20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2086">
                                            <p:bg/>
                                          </p:spTgt>
                                        </p:tgtEl>
                                        <p:attrNameLst>
                                          <p:attrName>style.visibility</p:attrName>
                                        </p:attrNameLst>
                                      </p:cBhvr>
                                      <p:to>
                                        <p:strVal val="visible"/>
                                      </p:to>
                                    </p:set>
                                    <p:anim calcmode="lin" valueType="num">
                                      <p:cBhvr>
                                        <p:cTn id="13" dur="500" fill="hold"/>
                                        <p:tgtEl>
                                          <p:spTgt spid="2086">
                                            <p:bg/>
                                          </p:spTgt>
                                        </p:tgtEl>
                                        <p:attrNameLst>
                                          <p:attrName>ppt_x</p:attrName>
                                        </p:attrNameLst>
                                      </p:cBhvr>
                                      <p:tavLst>
                                        <p:tav tm="0">
                                          <p:val>
                                            <p:strVal val="0-#ppt_w/2"/>
                                          </p:val>
                                        </p:tav>
                                        <p:tav tm="100000">
                                          <p:val>
                                            <p:strVal val="#ppt_x"/>
                                          </p:val>
                                        </p:tav>
                                      </p:tavLst>
                                    </p:anim>
                                    <p:anim calcmode="lin" valueType="num">
                                      <p:cBhvr>
                                        <p:cTn id="14" dur="500" fill="hold"/>
                                        <p:tgtEl>
                                          <p:spTgt spid="2086">
                                            <p:bg/>
                                          </p:spTgt>
                                        </p:tgtEl>
                                        <p:attrNameLst>
                                          <p:attrName>ppt_y</p:attrName>
                                        </p:attrNameLst>
                                      </p:cBhvr>
                                      <p:tavLst>
                                        <p:tav tm="0">
                                          <p:val>
                                            <p:strVal val="#ppt_y"/>
                                          </p:val>
                                        </p:tav>
                                        <p:tav tm="100000">
                                          <p:val>
                                            <p:strVal val="#ppt_y"/>
                                          </p:val>
                                        </p:tav>
                                      </p:tavLst>
                                    </p:anim>
                                  </p:childTnLst>
                                </p:cTn>
                              </p:par>
                              <p:par>
                                <p:cTn id="15" presetID="2" presetClass="entr" presetSubtype="8" fill="hold" grpId="2" nodeType="withEffect">
                                  <p:stCondLst>
                                    <p:cond delay="0"/>
                                  </p:stCondLst>
                                  <p:iterate>
                                    <p:tmAbs val="0"/>
                                  </p:iterate>
                                  <p:childTnLst>
                                    <p:set>
                                      <p:cBhvr>
                                        <p:cTn id="16" fill="hold"/>
                                        <p:tgtEl>
                                          <p:spTgt spid="2086">
                                            <p:txEl>
                                              <p:pRg st="0" end="0"/>
                                            </p:txEl>
                                          </p:spTgt>
                                        </p:tgtEl>
                                        <p:attrNameLst>
                                          <p:attrName>style.visibility</p:attrName>
                                        </p:attrNameLst>
                                      </p:cBhvr>
                                      <p:to>
                                        <p:strVal val="visible"/>
                                      </p:to>
                                    </p:set>
                                    <p:anim calcmode="lin" valueType="num">
                                      <p:cBhvr>
                                        <p:cTn id="17" dur="500" fill="hold"/>
                                        <p:tgtEl>
                                          <p:spTgt spid="2086">
                                            <p:txEl>
                                              <p:pRg st="0" end="0"/>
                                            </p:txEl>
                                          </p:spTgt>
                                        </p:tgtEl>
                                        <p:attrNameLst>
                                          <p:attrName>ppt_x</p:attrName>
                                        </p:attrNameLst>
                                      </p:cBhvr>
                                      <p:tavLst>
                                        <p:tav tm="0">
                                          <p:val>
                                            <p:strVal val="0-#ppt_w/2"/>
                                          </p:val>
                                        </p:tav>
                                        <p:tav tm="100000">
                                          <p:val>
                                            <p:strVal val="#ppt_x"/>
                                          </p:val>
                                        </p:tav>
                                      </p:tavLst>
                                    </p:anim>
                                    <p:anim calcmode="lin" valueType="num">
                                      <p:cBhvr>
                                        <p:cTn id="18" dur="500" fill="hold"/>
                                        <p:tgtEl>
                                          <p:spTgt spid="20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2" nodeType="clickEffect">
                                  <p:stCondLst>
                                    <p:cond delay="0"/>
                                  </p:stCondLst>
                                  <p:iterate>
                                    <p:tmAbs val="0"/>
                                  </p:iterate>
                                  <p:childTnLst>
                                    <p:set>
                                      <p:cBhvr>
                                        <p:cTn id="22" fill="hold"/>
                                        <p:tgtEl>
                                          <p:spTgt spid="2086">
                                            <p:txEl>
                                              <p:pRg st="1" end="1"/>
                                            </p:txEl>
                                          </p:spTgt>
                                        </p:tgtEl>
                                        <p:attrNameLst>
                                          <p:attrName>style.visibility</p:attrName>
                                        </p:attrNameLst>
                                      </p:cBhvr>
                                      <p:to>
                                        <p:strVal val="visible"/>
                                      </p:to>
                                    </p:set>
                                    <p:anim calcmode="lin" valueType="num">
                                      <p:cBhvr>
                                        <p:cTn id="23" dur="500" fill="hold"/>
                                        <p:tgtEl>
                                          <p:spTgt spid="2086">
                                            <p:txEl>
                                              <p:pRg st="1" end="1"/>
                                            </p:txEl>
                                          </p:spTgt>
                                        </p:tgtEl>
                                        <p:attrNameLst>
                                          <p:attrName>ppt_x</p:attrName>
                                        </p:attrNameLst>
                                      </p:cBhvr>
                                      <p:tavLst>
                                        <p:tav tm="0">
                                          <p:val>
                                            <p:strVal val="0-#ppt_w/2"/>
                                          </p:val>
                                        </p:tav>
                                        <p:tav tm="100000">
                                          <p:val>
                                            <p:strVal val="#ppt_x"/>
                                          </p:val>
                                        </p:tav>
                                      </p:tavLst>
                                    </p:anim>
                                    <p:anim calcmode="lin" valueType="num">
                                      <p:cBhvr>
                                        <p:cTn id="24" dur="500" fill="hold"/>
                                        <p:tgtEl>
                                          <p:spTgt spid="208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2" nodeType="clickEffect">
                                  <p:stCondLst>
                                    <p:cond delay="0"/>
                                  </p:stCondLst>
                                  <p:iterate>
                                    <p:tmAbs val="0"/>
                                  </p:iterate>
                                  <p:childTnLst>
                                    <p:set>
                                      <p:cBhvr>
                                        <p:cTn id="28" fill="hold"/>
                                        <p:tgtEl>
                                          <p:spTgt spid="2086">
                                            <p:txEl>
                                              <p:pRg st="2" end="2"/>
                                            </p:txEl>
                                          </p:spTgt>
                                        </p:tgtEl>
                                        <p:attrNameLst>
                                          <p:attrName>style.visibility</p:attrName>
                                        </p:attrNameLst>
                                      </p:cBhvr>
                                      <p:to>
                                        <p:strVal val="visible"/>
                                      </p:to>
                                    </p:set>
                                    <p:anim calcmode="lin" valueType="num">
                                      <p:cBhvr>
                                        <p:cTn id="29" dur="500" fill="hold"/>
                                        <p:tgtEl>
                                          <p:spTgt spid="2086">
                                            <p:txEl>
                                              <p:pRg st="2" end="2"/>
                                            </p:txEl>
                                          </p:spTgt>
                                        </p:tgtEl>
                                        <p:attrNameLst>
                                          <p:attrName>ppt_x</p:attrName>
                                        </p:attrNameLst>
                                      </p:cBhvr>
                                      <p:tavLst>
                                        <p:tav tm="0">
                                          <p:val>
                                            <p:strVal val="0-#ppt_w/2"/>
                                          </p:val>
                                        </p:tav>
                                        <p:tav tm="100000">
                                          <p:val>
                                            <p:strVal val="#ppt_x"/>
                                          </p:val>
                                        </p:tav>
                                      </p:tavLst>
                                    </p:anim>
                                    <p:anim calcmode="lin" valueType="num">
                                      <p:cBhvr>
                                        <p:cTn id="30" dur="500" fill="hold"/>
                                        <p:tgtEl>
                                          <p:spTgt spid="208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2" nodeType="clickEffect">
                                  <p:stCondLst>
                                    <p:cond delay="0"/>
                                  </p:stCondLst>
                                  <p:iterate>
                                    <p:tmAbs val="0"/>
                                  </p:iterate>
                                  <p:childTnLst>
                                    <p:set>
                                      <p:cBhvr>
                                        <p:cTn id="34" fill="hold"/>
                                        <p:tgtEl>
                                          <p:spTgt spid="2086">
                                            <p:txEl>
                                              <p:pRg st="3" end="3"/>
                                            </p:txEl>
                                          </p:spTgt>
                                        </p:tgtEl>
                                        <p:attrNameLst>
                                          <p:attrName>style.visibility</p:attrName>
                                        </p:attrNameLst>
                                      </p:cBhvr>
                                      <p:to>
                                        <p:strVal val="visible"/>
                                      </p:to>
                                    </p:set>
                                    <p:anim calcmode="lin" valueType="num">
                                      <p:cBhvr>
                                        <p:cTn id="35" dur="500" fill="hold"/>
                                        <p:tgtEl>
                                          <p:spTgt spid="2086">
                                            <p:txEl>
                                              <p:pRg st="3" end="3"/>
                                            </p:txEl>
                                          </p:spTgt>
                                        </p:tgtEl>
                                        <p:attrNameLst>
                                          <p:attrName>ppt_x</p:attrName>
                                        </p:attrNameLst>
                                      </p:cBhvr>
                                      <p:tavLst>
                                        <p:tav tm="0">
                                          <p:val>
                                            <p:strVal val="0-#ppt_w/2"/>
                                          </p:val>
                                        </p:tav>
                                        <p:tav tm="100000">
                                          <p:val>
                                            <p:strVal val="#ppt_x"/>
                                          </p:val>
                                        </p:tav>
                                      </p:tavLst>
                                    </p:anim>
                                    <p:anim calcmode="lin" valueType="num">
                                      <p:cBhvr>
                                        <p:cTn id="36" dur="500" fill="hold"/>
                                        <p:tgtEl>
                                          <p:spTgt spid="208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2" nodeType="clickEffect">
                                  <p:stCondLst>
                                    <p:cond delay="0"/>
                                  </p:stCondLst>
                                  <p:iterate>
                                    <p:tmAbs val="0"/>
                                  </p:iterate>
                                  <p:childTnLst>
                                    <p:set>
                                      <p:cBhvr>
                                        <p:cTn id="40" fill="hold"/>
                                        <p:tgtEl>
                                          <p:spTgt spid="2086">
                                            <p:txEl>
                                              <p:pRg st="4" end="4"/>
                                            </p:txEl>
                                          </p:spTgt>
                                        </p:tgtEl>
                                        <p:attrNameLst>
                                          <p:attrName>style.visibility</p:attrName>
                                        </p:attrNameLst>
                                      </p:cBhvr>
                                      <p:to>
                                        <p:strVal val="visible"/>
                                      </p:to>
                                    </p:set>
                                    <p:anim calcmode="lin" valueType="num">
                                      <p:cBhvr>
                                        <p:cTn id="41" dur="500" fill="hold"/>
                                        <p:tgtEl>
                                          <p:spTgt spid="2086">
                                            <p:txEl>
                                              <p:pRg st="4" end="4"/>
                                            </p:txEl>
                                          </p:spTgt>
                                        </p:tgtEl>
                                        <p:attrNameLst>
                                          <p:attrName>ppt_x</p:attrName>
                                        </p:attrNameLst>
                                      </p:cBhvr>
                                      <p:tavLst>
                                        <p:tav tm="0">
                                          <p:val>
                                            <p:strVal val="0-#ppt_w/2"/>
                                          </p:val>
                                        </p:tav>
                                        <p:tav tm="100000">
                                          <p:val>
                                            <p:strVal val="#ppt_x"/>
                                          </p:val>
                                        </p:tav>
                                      </p:tavLst>
                                    </p:anim>
                                    <p:anim calcmode="lin" valueType="num">
                                      <p:cBhvr>
                                        <p:cTn id="42" dur="500" fill="hold"/>
                                        <p:tgtEl>
                                          <p:spTgt spid="208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2" nodeType="clickEffect">
                                  <p:stCondLst>
                                    <p:cond delay="0"/>
                                  </p:stCondLst>
                                  <p:iterate>
                                    <p:tmAbs val="0"/>
                                  </p:iterate>
                                  <p:childTnLst>
                                    <p:set>
                                      <p:cBhvr>
                                        <p:cTn id="46" fill="hold"/>
                                        <p:tgtEl>
                                          <p:spTgt spid="2086">
                                            <p:txEl>
                                              <p:pRg st="5" end="5"/>
                                            </p:txEl>
                                          </p:spTgt>
                                        </p:tgtEl>
                                        <p:attrNameLst>
                                          <p:attrName>style.visibility</p:attrName>
                                        </p:attrNameLst>
                                      </p:cBhvr>
                                      <p:to>
                                        <p:strVal val="visible"/>
                                      </p:to>
                                    </p:set>
                                    <p:anim calcmode="lin" valueType="num">
                                      <p:cBhvr>
                                        <p:cTn id="47" dur="500" fill="hold"/>
                                        <p:tgtEl>
                                          <p:spTgt spid="2086">
                                            <p:txEl>
                                              <p:pRg st="5" end="5"/>
                                            </p:txEl>
                                          </p:spTgt>
                                        </p:tgtEl>
                                        <p:attrNameLst>
                                          <p:attrName>ppt_x</p:attrName>
                                        </p:attrNameLst>
                                      </p:cBhvr>
                                      <p:tavLst>
                                        <p:tav tm="0">
                                          <p:val>
                                            <p:strVal val="0-#ppt_w/2"/>
                                          </p:val>
                                        </p:tav>
                                        <p:tav tm="100000">
                                          <p:val>
                                            <p:strVal val="#ppt_x"/>
                                          </p:val>
                                        </p:tav>
                                      </p:tavLst>
                                    </p:anim>
                                    <p:anim calcmode="lin" valueType="num">
                                      <p:cBhvr>
                                        <p:cTn id="48" dur="500" fill="hold"/>
                                        <p:tgtEl>
                                          <p:spTgt spid="208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5" grpId="1" animBg="1" advAuto="0"/>
      <p:bldP spid="2086" grpId="2" build="p"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0" name="Lanjutan : Adapt.strategies(3)"/>
          <p:cNvSpPr txBox="1">
            <a:spLocks noGrp="1"/>
          </p:cNvSpPr>
          <p:nvPr>
            <p:ph type="title" idx="4294967295"/>
          </p:nvPr>
        </p:nvSpPr>
        <p:spPr>
          <a:xfrm>
            <a:off x="609599" y="609600"/>
            <a:ext cx="6348414" cy="1320800"/>
          </a:xfrm>
          <a:prstGeom prst="rect">
            <a:avLst/>
          </a:prstGeom>
        </p:spPr>
        <p:txBody>
          <a:bodyPr>
            <a:normAutofit/>
          </a:bodyPr>
          <a:lstStyle/>
          <a:p>
            <a:r>
              <a:t>Lanjutan : Adapt.strategies(3)</a:t>
            </a:r>
          </a:p>
        </p:txBody>
      </p:sp>
      <p:sp>
        <p:nvSpPr>
          <p:cNvPr id="2091" name="STABILIZATION:…"/>
          <p:cNvSpPr txBox="1">
            <a:spLocks noGrp="1"/>
          </p:cNvSpPr>
          <p:nvPr>
            <p:ph type="body" sz="half" idx="4294967295"/>
          </p:nvPr>
        </p:nvSpPr>
        <p:spPr>
          <a:xfrm>
            <a:off x="609599" y="2160587"/>
            <a:ext cx="6348414" cy="3881438"/>
          </a:xfrm>
          <a:prstGeom prst="rect">
            <a:avLst/>
          </a:prstGeom>
        </p:spPr>
        <p:txBody>
          <a:bodyPr>
            <a:normAutofit/>
          </a:bodyPr>
          <a:lstStyle/>
          <a:p>
            <a:pPr>
              <a:buSzTx/>
              <a:buFont typeface="Wingdings 3"/>
              <a:buNone/>
            </a:pPr>
            <a:endParaRPr/>
          </a:p>
          <a:p>
            <a:pPr>
              <a:buSzTx/>
              <a:buFont typeface="Wingdings 3"/>
              <a:buNone/>
            </a:pPr>
            <a:r>
              <a:t>  STABILIZATION:</a:t>
            </a:r>
          </a:p>
          <a:p>
            <a:pPr>
              <a:buSzTx/>
              <a:buFont typeface="Wingdings 3"/>
              <a:buNone/>
            </a:pPr>
            <a:endParaRPr/>
          </a:p>
          <a:p>
            <a:pPr>
              <a:buSzTx/>
              <a:buFont typeface="Wingdings 3"/>
              <a:buNone/>
            </a:pPr>
            <a:r>
              <a:t>                    enhancement</a:t>
            </a:r>
          </a:p>
          <a:p>
            <a:pPr>
              <a:buSzTx/>
              <a:buFont typeface="Wingdings 3"/>
              <a:buNone/>
            </a:pPr>
            <a:endParaRPr/>
          </a:p>
          <a:p>
            <a:pPr>
              <a:buSzTx/>
              <a:buFont typeface="Wingdings 3"/>
              <a:buNone/>
            </a:pPr>
            <a:r>
              <a:t>                     status quo</a:t>
            </a:r>
          </a:p>
        </p:txBody>
      </p:sp>
      <p:sp>
        <p:nvSpPr>
          <p:cNvPr id="2092"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093"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109</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sp>
        <p:nvSpPr>
          <p:cNvPr id="142" name="Body"/>
          <p:cNvSpPr txBox="1">
            <a:spLocks noGrp="1"/>
          </p:cNvSpPr>
          <p:nvPr>
            <p:ph type="body" sz="half" idx="4294967295"/>
          </p:nvPr>
        </p:nvSpPr>
        <p:spPr>
          <a:xfrm>
            <a:off x="609599" y="2160587"/>
            <a:ext cx="6348414" cy="3881438"/>
          </a:xfrm>
          <a:prstGeom prst="rect">
            <a:avLst/>
          </a:prstGeom>
        </p:spPr>
        <p:txBody>
          <a:bodyPr>
            <a:normAutofit/>
          </a:bodyPr>
          <a:lstStyle/>
          <a:p>
            <a:endParaRPr/>
          </a:p>
        </p:txBody>
      </p:sp>
      <p:pic>
        <p:nvPicPr>
          <p:cNvPr id="143" name="Reuni (0h)" descr="Reuni (0h)"/>
          <p:cNvPicPr>
            <a:picLocks noChangeAspect="1"/>
          </p:cNvPicPr>
          <p:nvPr/>
        </p:nvPicPr>
        <p:blipFill>
          <a:blip r:embed="rId2">
            <a:extLst/>
          </a:blip>
          <a:stretch>
            <a:fillRect/>
          </a:stretch>
        </p:blipFill>
        <p:spPr>
          <a:xfrm>
            <a:off x="-228600" y="0"/>
            <a:ext cx="10591800" cy="12688888"/>
          </a:xfrm>
          <a:prstGeom prst="rect">
            <a:avLst/>
          </a:prstGeom>
          <a:ln w="12700">
            <a:miter lim="400000"/>
          </a:ln>
        </p:spPr>
      </p:pic>
      <p:sp>
        <p:nvSpPr>
          <p:cNvPr id="14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4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11</a:t>
            </a:fld>
            <a:endParaRPr/>
          </a:p>
        </p:txBody>
      </p:sp>
    </p:spTree>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5" name="Directional strategies"/>
          <p:cNvSpPr txBox="1">
            <a:spLocks noGrp="1"/>
          </p:cNvSpPr>
          <p:nvPr>
            <p:ph type="title" idx="4294967295"/>
          </p:nvPr>
        </p:nvSpPr>
        <p:spPr>
          <a:xfrm>
            <a:off x="609599" y="609600"/>
            <a:ext cx="6348414" cy="1320800"/>
          </a:xfrm>
          <a:prstGeom prst="rect">
            <a:avLst/>
          </a:prstGeom>
          <a:solidFill>
            <a:srgbClr val="FFFFFF"/>
          </a:solidFill>
        </p:spPr>
        <p:txBody>
          <a:bodyPr>
            <a:normAutofit/>
          </a:bodyPr>
          <a:lstStyle>
            <a:lvl1pPr>
              <a:defRPr>
                <a:solidFill>
                  <a:srgbClr val="000000"/>
                </a:solidFill>
              </a:defRPr>
            </a:lvl1pPr>
          </a:lstStyle>
          <a:p>
            <a:r>
              <a:t>Directional strategies</a:t>
            </a:r>
          </a:p>
        </p:txBody>
      </p:sp>
      <p:sp>
        <p:nvSpPr>
          <p:cNvPr id="2096" name="Mission…"/>
          <p:cNvSpPr txBox="1">
            <a:spLocks noGrp="1"/>
          </p:cNvSpPr>
          <p:nvPr>
            <p:ph type="body" sz="half" idx="4294967295"/>
          </p:nvPr>
        </p:nvSpPr>
        <p:spPr>
          <a:xfrm>
            <a:off x="1620837" y="1981200"/>
            <a:ext cx="6581776" cy="2209800"/>
          </a:xfrm>
          <a:prstGeom prst="rect">
            <a:avLst/>
          </a:prstGeom>
          <a:solidFill>
            <a:srgbClr val="FFFFFF"/>
          </a:solidFill>
        </p:spPr>
        <p:txBody>
          <a:bodyPr>
            <a:normAutofit/>
          </a:bodyPr>
          <a:lstStyle/>
          <a:p>
            <a:pPr>
              <a:lnSpc>
                <a:spcPct val="90000"/>
              </a:lnSpc>
              <a:defRPr b="1"/>
            </a:pPr>
            <a:r>
              <a:t>Mission</a:t>
            </a:r>
          </a:p>
          <a:p>
            <a:pPr>
              <a:lnSpc>
                <a:spcPct val="90000"/>
              </a:lnSpc>
              <a:defRPr b="1"/>
            </a:pPr>
            <a:r>
              <a:t>Vision</a:t>
            </a:r>
          </a:p>
          <a:p>
            <a:pPr>
              <a:lnSpc>
                <a:spcPct val="90000"/>
              </a:lnSpc>
              <a:defRPr b="1"/>
            </a:pPr>
            <a:r>
              <a:t>Values</a:t>
            </a:r>
          </a:p>
          <a:p>
            <a:pPr>
              <a:lnSpc>
                <a:spcPct val="90000"/>
              </a:lnSpc>
              <a:defRPr b="1"/>
            </a:pPr>
            <a:r>
              <a:t>objectives</a:t>
            </a:r>
          </a:p>
        </p:txBody>
      </p:sp>
      <p:sp>
        <p:nvSpPr>
          <p:cNvPr id="2097"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098"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110</a:t>
            </a:fld>
            <a:endParaRP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0" name="PELAKSANAAN :"/>
          <p:cNvSpPr txBox="1">
            <a:spLocks noGrp="1"/>
          </p:cNvSpPr>
          <p:nvPr>
            <p:ph type="title" idx="4294967295"/>
          </p:nvPr>
        </p:nvSpPr>
        <p:spPr>
          <a:xfrm>
            <a:off x="1130300" y="2405062"/>
            <a:ext cx="5827713" cy="1646238"/>
          </a:xfrm>
          <a:prstGeom prst="rect">
            <a:avLst/>
          </a:prstGeom>
        </p:spPr>
        <p:txBody>
          <a:bodyPr anchor="b">
            <a:normAutofit/>
          </a:bodyPr>
          <a:lstStyle>
            <a:lvl1pPr algn="r">
              <a:defRPr>
                <a:latin typeface="Comic Sans MS"/>
                <a:ea typeface="Comic Sans MS"/>
                <a:cs typeface="Comic Sans MS"/>
                <a:sym typeface="Comic Sans MS"/>
              </a:defRPr>
            </a:lvl1pPr>
          </a:lstStyle>
          <a:p>
            <a:r>
              <a:t>PELAKSANAAN :</a:t>
            </a:r>
          </a:p>
        </p:txBody>
      </p:sp>
      <p:sp>
        <p:nvSpPr>
          <p:cNvPr id="2101" name="EVALUASI DAN PENGENDALIAN STRATEGI"/>
          <p:cNvSpPr txBox="1">
            <a:spLocks noGrp="1"/>
          </p:cNvSpPr>
          <p:nvPr>
            <p:ph type="body" sz="quarter" idx="4294967295"/>
          </p:nvPr>
        </p:nvSpPr>
        <p:spPr>
          <a:xfrm>
            <a:off x="1130300" y="4051300"/>
            <a:ext cx="5827713" cy="1096963"/>
          </a:xfrm>
          <a:prstGeom prst="rect">
            <a:avLst/>
          </a:prstGeom>
        </p:spPr>
        <p:txBody>
          <a:bodyPr>
            <a:normAutofit/>
          </a:bodyPr>
          <a:lstStyle>
            <a:lvl1pPr marL="0" indent="0" algn="r">
              <a:lnSpc>
                <a:spcPct val="90000"/>
              </a:lnSpc>
              <a:buSzTx/>
              <a:buFont typeface="Wingdings 3"/>
              <a:buNone/>
              <a:defRPr>
                <a:solidFill>
                  <a:srgbClr val="7F7F7F"/>
                </a:solidFill>
              </a:defRPr>
            </a:lvl1pPr>
          </a:lstStyle>
          <a:p>
            <a:r>
              <a:t>EVALUASI DAN PENGENDALIAN STRATEGI</a:t>
            </a:r>
          </a:p>
        </p:txBody>
      </p:sp>
      <p:sp>
        <p:nvSpPr>
          <p:cNvPr id="2102"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103"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111</a:t>
            </a:fld>
            <a:endParaRP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5" name="PROSES EVALUASI ERAT KAITANNYA DENGAN USAHA PENGENDALIAN KEGIATAN YANG SEDANG BERJALAN. INI BIASANYA DIPANDANG SEBAGAI KEGIATAN EMPAT UNSUR YANG SALING BERKAITAN :"/>
          <p:cNvSpPr txBox="1">
            <a:spLocks noGrp="1"/>
          </p:cNvSpPr>
          <p:nvPr>
            <p:ph type="title" idx="4294967295"/>
          </p:nvPr>
        </p:nvSpPr>
        <p:spPr>
          <a:xfrm>
            <a:off x="609599" y="609600"/>
            <a:ext cx="6348414" cy="1320800"/>
          </a:xfrm>
          <a:prstGeom prst="rect">
            <a:avLst/>
          </a:prstGeom>
        </p:spPr>
        <p:txBody>
          <a:bodyPr>
            <a:normAutofit/>
          </a:bodyPr>
          <a:lstStyle>
            <a:lvl1pPr defTabSz="448055">
              <a:defRPr sz="1764">
                <a:latin typeface="Comic Sans MS"/>
                <a:ea typeface="Comic Sans MS"/>
                <a:cs typeface="Comic Sans MS"/>
                <a:sym typeface="Comic Sans MS"/>
              </a:defRPr>
            </a:lvl1pPr>
          </a:lstStyle>
          <a:p>
            <a:r>
              <a:t>PROSES EVALUASI ERAT KAITANNYA DENGAN USAHA PENGENDALIAN KEGIATAN YANG SEDANG BERJALAN. INI BIASANYA DIPANDANG SEBAGAI KEGIATAN EMPAT UNSUR YANG SALING BERKAITAN :</a:t>
            </a:r>
          </a:p>
        </p:txBody>
      </p:sp>
      <p:sp>
        <p:nvSpPr>
          <p:cNvPr id="2106" name="MENGGARISKAN SASARAN PRESTASI KERJA, STANDAR, DAN BATAS TOLERANSI UNTUK TUJUAN, STRATEGI, DAN RENCANA PELAKSANAAN.…"/>
          <p:cNvSpPr txBox="1">
            <a:spLocks noGrp="1"/>
          </p:cNvSpPr>
          <p:nvPr>
            <p:ph type="body" idx="4294967295"/>
          </p:nvPr>
        </p:nvSpPr>
        <p:spPr>
          <a:xfrm>
            <a:off x="381000" y="1905000"/>
            <a:ext cx="8229600" cy="3998913"/>
          </a:xfrm>
          <a:prstGeom prst="rect">
            <a:avLst/>
          </a:prstGeom>
        </p:spPr>
        <p:txBody>
          <a:bodyPr>
            <a:normAutofit/>
          </a:bodyPr>
          <a:lstStyle/>
          <a:p>
            <a:pPr marL="566927" indent="-566927" defTabSz="425195">
              <a:lnSpc>
                <a:spcPct val="90000"/>
              </a:lnSpc>
              <a:spcBef>
                <a:spcPts val="900"/>
              </a:spcBef>
              <a:buAutoNum type="alphaUcPeriod"/>
              <a:defRPr sz="1860">
                <a:latin typeface="Comic Sans MS"/>
                <a:ea typeface="Comic Sans MS"/>
                <a:cs typeface="Comic Sans MS"/>
                <a:sym typeface="Comic Sans MS"/>
              </a:defRPr>
            </a:pPr>
            <a:r>
              <a:t>MENGGARISKAN SASARAN PRESTASI KERJA, STANDAR, DAN BATAS TOLERANSI UNTUK TUJUAN, STRATEGI, DAN RENCANA PELAKSANAAN.</a:t>
            </a:r>
          </a:p>
          <a:p>
            <a:pPr marL="566927" indent="-566927" defTabSz="425195">
              <a:lnSpc>
                <a:spcPct val="90000"/>
              </a:lnSpc>
              <a:spcBef>
                <a:spcPts val="900"/>
              </a:spcBef>
              <a:buAutoNum type="alphaUcPeriod"/>
              <a:defRPr sz="1860">
                <a:latin typeface="Comic Sans MS"/>
                <a:ea typeface="Comic Sans MS"/>
                <a:cs typeface="Comic Sans MS"/>
                <a:sym typeface="Comic Sans MS"/>
              </a:defRPr>
            </a:pPr>
            <a:r>
              <a:t>MENGUKUR POSISI YANG SESUNGGUHNYA SEHUBUNGAN DENGAN SASARAN PADA SUATU WAKTU TERTENTU. JIKA HASILNYA TERLETAK DI LUAR BATS TERSEBUT BERITAHUKAN KEPADA MANAJER DENGAN TINDAKAN YANG PERLU DIAMBIL.</a:t>
            </a:r>
          </a:p>
          <a:p>
            <a:pPr marL="566927" indent="-566927" defTabSz="425195">
              <a:lnSpc>
                <a:spcPct val="90000"/>
              </a:lnSpc>
              <a:spcBef>
                <a:spcPts val="900"/>
              </a:spcBef>
              <a:buAutoNum type="alphaUcPeriod"/>
              <a:defRPr sz="1860">
                <a:latin typeface="Comic Sans MS"/>
                <a:ea typeface="Comic Sans MS"/>
                <a:cs typeface="Comic Sans MS"/>
                <a:sym typeface="Comic Sans MS"/>
              </a:defRPr>
            </a:pPr>
            <a:r>
              <a:t>MENGANALISA PENYIMPANGAN DAT BATAS TOLERANSI YANG DAPAT DITERIMA.</a:t>
            </a:r>
          </a:p>
          <a:p>
            <a:pPr marL="566927" indent="-566927" defTabSz="425195">
              <a:lnSpc>
                <a:spcPct val="90000"/>
              </a:lnSpc>
              <a:spcBef>
                <a:spcPts val="900"/>
              </a:spcBef>
              <a:buAutoNum type="alphaUcPeriod"/>
              <a:defRPr sz="1860">
                <a:latin typeface="Comic Sans MS"/>
                <a:ea typeface="Comic Sans MS"/>
                <a:cs typeface="Comic Sans MS"/>
                <a:sym typeface="Comic Sans MS"/>
              </a:defRPr>
            </a:pPr>
            <a:r>
              <a:t>MELAKSANAKAN MODIFIKASI JIKA DIRASA PERLU DAN / ATAU LAYAK.</a:t>
            </a:r>
          </a:p>
        </p:txBody>
      </p:sp>
      <p:sp>
        <p:nvSpPr>
          <p:cNvPr id="2107"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108"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112</a:t>
            </a:fld>
            <a:endParaRP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0" name="PROSES INI DAPAT MELIPUTI BERBAGAI DIMENSI PENTING BAGI MANAJEMEN STRATEGIS. YAKNI SEJUMLAH ASPEK PENGENDALIAN BERIKUT PERLU DICAPAI MENURUT ROWE DAN CARLSON."/>
          <p:cNvSpPr txBox="1">
            <a:spLocks noGrp="1"/>
          </p:cNvSpPr>
          <p:nvPr>
            <p:ph type="title" idx="4294967295"/>
          </p:nvPr>
        </p:nvSpPr>
        <p:spPr>
          <a:xfrm>
            <a:off x="609599" y="609600"/>
            <a:ext cx="6348414" cy="1320800"/>
          </a:xfrm>
          <a:prstGeom prst="rect">
            <a:avLst/>
          </a:prstGeom>
        </p:spPr>
        <p:txBody>
          <a:bodyPr>
            <a:normAutofit/>
          </a:bodyPr>
          <a:lstStyle>
            <a:lvl1pPr defTabSz="448055">
              <a:defRPr sz="1764">
                <a:latin typeface="Comic Sans MS"/>
                <a:ea typeface="Comic Sans MS"/>
                <a:cs typeface="Comic Sans MS"/>
                <a:sym typeface="Comic Sans MS"/>
              </a:defRPr>
            </a:lvl1pPr>
          </a:lstStyle>
          <a:p>
            <a:r>
              <a:t>PROSES INI DAPAT MELIPUTI BERBAGAI DIMENSI PENTING BAGI MANAJEMEN STRATEGIS. YAKNI SEJUMLAH ASPEK PENGENDALIAN BERIKUT PERLU DICAPAI MENURUT ROWE DAN CARLSON.</a:t>
            </a:r>
          </a:p>
        </p:txBody>
      </p:sp>
      <p:sp>
        <p:nvSpPr>
          <p:cNvPr id="2111" name="PENGENDALIAN MANAJEMEN, YANG DIDASARKAN PADA PRESTASI DAN DATA HISTORIS DI MASA LAMPAU.…"/>
          <p:cNvSpPr txBox="1">
            <a:spLocks noGrp="1"/>
          </p:cNvSpPr>
          <p:nvPr>
            <p:ph type="body" idx="4294967295"/>
          </p:nvPr>
        </p:nvSpPr>
        <p:spPr>
          <a:xfrm>
            <a:off x="469797" y="1930400"/>
            <a:ext cx="8229601" cy="4532313"/>
          </a:xfrm>
          <a:prstGeom prst="rect">
            <a:avLst/>
          </a:prstGeom>
        </p:spPr>
        <p:txBody>
          <a:bodyPr>
            <a:normAutofit/>
          </a:bodyPr>
          <a:lstStyle/>
          <a:p>
            <a:pPr marL="591312" indent="-591312" defTabSz="443484">
              <a:lnSpc>
                <a:spcPct val="90000"/>
              </a:lnSpc>
              <a:spcBef>
                <a:spcPts val="900"/>
              </a:spcBef>
              <a:buClr>
                <a:srgbClr val="000000"/>
              </a:buClr>
              <a:buAutoNum type="arabicPeriod"/>
              <a:defRPr sz="1746">
                <a:latin typeface="Comic Sans MS"/>
                <a:ea typeface="Comic Sans MS"/>
                <a:cs typeface="Comic Sans MS"/>
                <a:sym typeface="Comic Sans MS"/>
              </a:defRPr>
            </a:pPr>
            <a:r>
              <a:t>PENGENDALIAN MANAJEMEN, YANG DIDASARKAN PADA PRESTASI DAN DATA HISTORIS DI MASA LAMPAU.</a:t>
            </a:r>
          </a:p>
          <a:p>
            <a:pPr marL="591312" indent="-591312" defTabSz="443484">
              <a:lnSpc>
                <a:spcPct val="90000"/>
              </a:lnSpc>
              <a:spcBef>
                <a:spcPts val="900"/>
              </a:spcBef>
              <a:buClr>
                <a:srgbClr val="000000"/>
              </a:buClr>
              <a:buAutoNum type="arabicPeriod"/>
              <a:defRPr sz="1746">
                <a:latin typeface="Comic Sans MS"/>
                <a:ea typeface="Comic Sans MS"/>
                <a:cs typeface="Comic Sans MS"/>
                <a:sym typeface="Comic Sans MS"/>
              </a:defRPr>
            </a:pPr>
            <a:r>
              <a:t>PENGENDALIAN WAKTU – NYATA, YANG MEMUSATKAN PERHATIAN KHUSUS PASA ASPEK – ASPEK TEKNIS PENGENDALIAN SEHINGGA INFORMASI YANG AKTUAL DAPAT DIPEROLEH.</a:t>
            </a:r>
          </a:p>
          <a:p>
            <a:pPr marL="591312" indent="-591312" defTabSz="443484">
              <a:lnSpc>
                <a:spcPct val="90000"/>
              </a:lnSpc>
              <a:spcBef>
                <a:spcPts val="900"/>
              </a:spcBef>
              <a:buClr>
                <a:srgbClr val="000000"/>
              </a:buClr>
              <a:buAutoNum type="arabicPeriod"/>
              <a:defRPr sz="1746">
                <a:latin typeface="Comic Sans MS"/>
                <a:ea typeface="Comic Sans MS"/>
                <a:cs typeface="Comic Sans MS"/>
                <a:sym typeface="Comic Sans MS"/>
              </a:defRPr>
            </a:pPr>
            <a:r>
              <a:t>MANAJEMEN PELAKSANAAN, YANG MEMUSATKAN PERHATIAN PADA KESELARASAN TUJUAN DAN EFEKTIFITAS ORGANISASI.</a:t>
            </a:r>
          </a:p>
          <a:p>
            <a:pPr marL="591312" indent="-591312" defTabSz="443484">
              <a:lnSpc>
                <a:spcPct val="90000"/>
              </a:lnSpc>
              <a:spcBef>
                <a:spcPts val="900"/>
              </a:spcBef>
              <a:buClr>
                <a:srgbClr val="000000"/>
              </a:buClr>
              <a:buAutoNum type="arabicPeriod"/>
              <a:defRPr sz="1746">
                <a:latin typeface="Comic Sans MS"/>
                <a:ea typeface="Comic Sans MS"/>
                <a:cs typeface="Comic Sans MS"/>
                <a:sym typeface="Comic Sans MS"/>
              </a:defRPr>
            </a:pPr>
            <a:r>
              <a:t>PENGENDALIAN ADAPTIF, YANG BERKAITAN DENGAN PENENTUAN CARA YANG PALING CEPAT DAN EFEKTIF UNTUK MEMBERIKAN TANGGAPAN TERHADAP PERUBAHAN.</a:t>
            </a:r>
          </a:p>
          <a:p>
            <a:pPr marL="591312" indent="-591312" defTabSz="443484">
              <a:lnSpc>
                <a:spcPct val="90000"/>
              </a:lnSpc>
              <a:spcBef>
                <a:spcPts val="900"/>
              </a:spcBef>
              <a:buClr>
                <a:srgbClr val="000000"/>
              </a:buClr>
              <a:buAutoNum type="arabicPeriod"/>
              <a:defRPr sz="1746">
                <a:latin typeface="Comic Sans MS"/>
                <a:ea typeface="Comic Sans MS"/>
                <a:cs typeface="Comic Sans MS"/>
                <a:sym typeface="Comic Sans MS"/>
              </a:defRPr>
            </a:pPr>
            <a:r>
              <a:t>PENGENDALIAN STRATEGIS, YANG MELIBATKAN CARA MENGANTISIPASI ATAU MENGEMBANGKAN UNTUK MENGURANGI KEMUNGKINAN TERJADINYA PENYIMPANGAN DARI HASIL YANG DIINGINKAN,</a:t>
            </a:r>
          </a:p>
        </p:txBody>
      </p:sp>
      <p:sp>
        <p:nvSpPr>
          <p:cNvPr id="2112"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113"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113</a:t>
            </a:fld>
            <a:endParaRP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5" name="UNTUK MENCAPAI PENGENDALIAN SECARA EFEKTIF, PERLU MELAKUKAN MODIFIKASI PROSES SEHINGGA MELIPUTI JUGA PENILAIAN LINGKUNGAN DAN INTERNAL."/>
          <p:cNvSpPr txBox="1">
            <a:spLocks noGrp="1"/>
          </p:cNvSpPr>
          <p:nvPr>
            <p:ph type="title" idx="4294967295"/>
          </p:nvPr>
        </p:nvSpPr>
        <p:spPr>
          <a:xfrm>
            <a:off x="442912" y="103187"/>
            <a:ext cx="8243888" cy="1649413"/>
          </a:xfrm>
          <a:prstGeom prst="rect">
            <a:avLst/>
          </a:prstGeom>
        </p:spPr>
        <p:txBody>
          <a:bodyPr>
            <a:normAutofit/>
          </a:bodyPr>
          <a:lstStyle>
            <a:lvl1pPr>
              <a:defRPr sz="2000">
                <a:latin typeface="Comic Sans MS"/>
                <a:ea typeface="Comic Sans MS"/>
                <a:cs typeface="Comic Sans MS"/>
                <a:sym typeface="Comic Sans MS"/>
              </a:defRPr>
            </a:lvl1pPr>
          </a:lstStyle>
          <a:p>
            <a:r>
              <a:t>UNTUK MENCAPAI PENGENDALIAN SECARA EFEKTIF, PERLU MELAKUKAN MODIFIKASI PROSES SEHINGGA MELIPUTI JUGA PENILAIAN LINGKUNGAN DAN INTERNAL.</a:t>
            </a:r>
          </a:p>
        </p:txBody>
      </p:sp>
      <p:sp>
        <p:nvSpPr>
          <p:cNvPr id="2116" name="MENETAPKAN ASUMSI LINGKUNGAN YANG MENDASAR TERHADAP STRATEGI DAN RENCANA.…"/>
          <p:cNvSpPr txBox="1">
            <a:spLocks noGrp="1"/>
          </p:cNvSpPr>
          <p:nvPr>
            <p:ph type="body" idx="4294967295"/>
          </p:nvPr>
        </p:nvSpPr>
        <p:spPr>
          <a:xfrm>
            <a:off x="1066800" y="2544762"/>
            <a:ext cx="7543800" cy="3446463"/>
          </a:xfrm>
          <a:prstGeom prst="rect">
            <a:avLst/>
          </a:prstGeom>
        </p:spPr>
        <p:txBody>
          <a:bodyPr>
            <a:normAutofit/>
          </a:bodyPr>
          <a:lstStyle/>
          <a:p>
            <a:pPr marL="591312" indent="-591312" defTabSz="443484">
              <a:lnSpc>
                <a:spcPct val="80000"/>
              </a:lnSpc>
              <a:spcBef>
                <a:spcPts val="900"/>
              </a:spcBef>
              <a:buClr>
                <a:srgbClr val="000000"/>
              </a:buClr>
              <a:buAutoNum type="arabicPeriod"/>
              <a:defRPr sz="1940">
                <a:latin typeface="Comic Sans MS"/>
                <a:ea typeface="Comic Sans MS"/>
                <a:cs typeface="Comic Sans MS"/>
                <a:sym typeface="Comic Sans MS"/>
              </a:defRPr>
            </a:pPr>
            <a:endParaRPr/>
          </a:p>
          <a:p>
            <a:pPr marL="591312" indent="-591312" defTabSz="443484">
              <a:lnSpc>
                <a:spcPct val="80000"/>
              </a:lnSpc>
              <a:spcBef>
                <a:spcPts val="900"/>
              </a:spcBef>
              <a:buClr>
                <a:srgbClr val="000000"/>
              </a:buClr>
              <a:buAutoNum type="arabicPeriod"/>
              <a:defRPr sz="1940">
                <a:latin typeface="Comic Sans MS"/>
                <a:ea typeface="Comic Sans MS"/>
                <a:cs typeface="Comic Sans MS"/>
                <a:sym typeface="Comic Sans MS"/>
              </a:defRPr>
            </a:pPr>
            <a:r>
              <a:t>MENETAPKAN ASUMSI LINGKUNGAN YANG MENDASAR TERHADAP STRATEGI DAN RENCANA.</a:t>
            </a:r>
          </a:p>
          <a:p>
            <a:pPr marL="591312" indent="-591312" defTabSz="443484">
              <a:lnSpc>
                <a:spcPct val="80000"/>
              </a:lnSpc>
              <a:spcBef>
                <a:spcPts val="900"/>
              </a:spcBef>
              <a:buClr>
                <a:srgbClr val="000000"/>
              </a:buClr>
              <a:buAutoNum type="arabicPeriod"/>
              <a:defRPr sz="1940">
                <a:latin typeface="Comic Sans MS"/>
                <a:ea typeface="Comic Sans MS"/>
                <a:cs typeface="Comic Sans MS"/>
                <a:sym typeface="Comic Sans MS"/>
              </a:defRPr>
            </a:pPr>
            <a:r>
              <a:t>MEMANTAU FAKTOR LINGKUNGAN UNTUK MENDETEKSI PENYIMPANGAN YANG PENTING.</a:t>
            </a:r>
          </a:p>
          <a:p>
            <a:pPr marL="591312" indent="-591312" defTabSz="443484">
              <a:lnSpc>
                <a:spcPct val="80000"/>
              </a:lnSpc>
              <a:spcBef>
                <a:spcPts val="900"/>
              </a:spcBef>
              <a:buClr>
                <a:srgbClr val="000000"/>
              </a:buClr>
              <a:buAutoNum type="arabicPeriod"/>
              <a:defRPr sz="1940">
                <a:latin typeface="Comic Sans MS"/>
                <a:ea typeface="Comic Sans MS"/>
                <a:cs typeface="Comic Sans MS"/>
                <a:sym typeface="Comic Sans MS"/>
              </a:defRPr>
            </a:pPr>
            <a:r>
              <a:t>JIKA TERJADI PENYIMPANGAN YANG LUAR BIASA, LAKUKAN PENILAIAN KEMBALI TERHADAP TUJUAN, STRATEGI DAN RENCANA.</a:t>
            </a:r>
          </a:p>
          <a:p>
            <a:pPr marL="591312" indent="-591312" defTabSz="443484">
              <a:lnSpc>
                <a:spcPct val="80000"/>
              </a:lnSpc>
              <a:spcBef>
                <a:spcPts val="900"/>
              </a:spcBef>
              <a:buClr>
                <a:srgbClr val="000000"/>
              </a:buClr>
              <a:buAutoNum type="arabicPeriod"/>
              <a:defRPr sz="1940">
                <a:latin typeface="Comic Sans MS"/>
                <a:ea typeface="Comic Sans MS"/>
                <a:cs typeface="Comic Sans MS"/>
                <a:sym typeface="Comic Sans MS"/>
              </a:defRPr>
            </a:pPr>
            <a:r>
              <a:t>MELAKSANAKAN FORMULASI STRATEGI BARU DAN PROSES PELAKSANAAN SEBAGAIMANA DIPERLUKAN.</a:t>
            </a:r>
          </a:p>
        </p:txBody>
      </p:sp>
      <p:sp>
        <p:nvSpPr>
          <p:cNvPr id="2117"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118"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114</a:t>
            </a:fld>
            <a:endParaRP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0" name="PERAGA : PROSES EVALUASI DAN PENGENDALIAN"/>
          <p:cNvSpPr txBox="1">
            <a:spLocks noGrp="1"/>
          </p:cNvSpPr>
          <p:nvPr>
            <p:ph type="title" idx="4294967295"/>
          </p:nvPr>
        </p:nvSpPr>
        <p:spPr>
          <a:xfrm>
            <a:off x="609599" y="609600"/>
            <a:ext cx="6348414" cy="1320800"/>
          </a:xfrm>
          <a:prstGeom prst="rect">
            <a:avLst/>
          </a:prstGeom>
        </p:spPr>
        <p:txBody>
          <a:bodyPr>
            <a:normAutofit/>
          </a:bodyPr>
          <a:lstStyle>
            <a:lvl1pPr>
              <a:defRPr sz="3200">
                <a:latin typeface="Comic Sans MS"/>
                <a:ea typeface="Comic Sans MS"/>
                <a:cs typeface="Comic Sans MS"/>
                <a:sym typeface="Comic Sans MS"/>
              </a:defRPr>
            </a:lvl1pPr>
          </a:lstStyle>
          <a:p>
            <a:r>
              <a:t>PERAGA : PROSES EVALUASI DAN PENGENDALIAN</a:t>
            </a:r>
          </a:p>
        </p:txBody>
      </p:sp>
      <p:grpSp>
        <p:nvGrpSpPr>
          <p:cNvPr id="2123" name="Group"/>
          <p:cNvGrpSpPr/>
          <p:nvPr/>
        </p:nvGrpSpPr>
        <p:grpSpPr>
          <a:xfrm>
            <a:off x="381000" y="1524000"/>
            <a:ext cx="1524000" cy="609600"/>
            <a:chOff x="0" y="0"/>
            <a:chExt cx="1524000" cy="609600"/>
          </a:xfrm>
        </p:grpSpPr>
        <p:sp>
          <p:nvSpPr>
            <p:cNvPr id="2121" name="Rectangle"/>
            <p:cNvSpPr/>
            <p:nvPr/>
          </p:nvSpPr>
          <p:spPr>
            <a:xfrm>
              <a:off x="0" y="0"/>
              <a:ext cx="1524000" cy="6096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omic Sans MS"/>
                  <a:ea typeface="Comic Sans MS"/>
                  <a:cs typeface="Comic Sans MS"/>
                  <a:sym typeface="Comic Sans MS"/>
                </a:defRPr>
              </a:pPr>
              <a:endParaRPr/>
            </a:p>
          </p:txBody>
        </p:sp>
        <p:sp>
          <p:nvSpPr>
            <p:cNvPr id="2122" name="TUJUAN"/>
            <p:cNvSpPr txBox="1"/>
            <p:nvPr/>
          </p:nvSpPr>
          <p:spPr>
            <a:xfrm>
              <a:off x="323510" y="138429"/>
              <a:ext cx="876980" cy="332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Comic Sans MS"/>
                  <a:ea typeface="Comic Sans MS"/>
                  <a:cs typeface="Comic Sans MS"/>
                  <a:sym typeface="Comic Sans MS"/>
                </a:defRPr>
              </a:lvl1pPr>
            </a:lstStyle>
            <a:p>
              <a:r>
                <a:t>TUJUAN</a:t>
              </a:r>
            </a:p>
          </p:txBody>
        </p:sp>
      </p:grpSp>
      <p:grpSp>
        <p:nvGrpSpPr>
          <p:cNvPr id="2126" name="Group"/>
          <p:cNvGrpSpPr/>
          <p:nvPr/>
        </p:nvGrpSpPr>
        <p:grpSpPr>
          <a:xfrm>
            <a:off x="1143000" y="2362200"/>
            <a:ext cx="1524000" cy="609600"/>
            <a:chOff x="0" y="0"/>
            <a:chExt cx="1524000" cy="609600"/>
          </a:xfrm>
        </p:grpSpPr>
        <p:sp>
          <p:nvSpPr>
            <p:cNvPr id="2124" name="Rectangle"/>
            <p:cNvSpPr/>
            <p:nvPr/>
          </p:nvSpPr>
          <p:spPr>
            <a:xfrm>
              <a:off x="0" y="0"/>
              <a:ext cx="1524000" cy="6096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omic Sans MS"/>
                  <a:ea typeface="Comic Sans MS"/>
                  <a:cs typeface="Comic Sans MS"/>
                  <a:sym typeface="Comic Sans MS"/>
                </a:defRPr>
              </a:pPr>
              <a:endParaRPr/>
            </a:p>
          </p:txBody>
        </p:sp>
        <p:sp>
          <p:nvSpPr>
            <p:cNvPr id="2125" name="STRATEGI"/>
            <p:cNvSpPr txBox="1"/>
            <p:nvPr/>
          </p:nvSpPr>
          <p:spPr>
            <a:xfrm>
              <a:off x="242032" y="138429"/>
              <a:ext cx="1039936" cy="332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Comic Sans MS"/>
                  <a:ea typeface="Comic Sans MS"/>
                  <a:cs typeface="Comic Sans MS"/>
                  <a:sym typeface="Comic Sans MS"/>
                </a:defRPr>
              </a:lvl1pPr>
            </a:lstStyle>
            <a:p>
              <a:r>
                <a:t>STRATEGI</a:t>
              </a:r>
            </a:p>
          </p:txBody>
        </p:sp>
      </p:grpSp>
      <p:grpSp>
        <p:nvGrpSpPr>
          <p:cNvPr id="2129" name="Group"/>
          <p:cNvGrpSpPr/>
          <p:nvPr/>
        </p:nvGrpSpPr>
        <p:grpSpPr>
          <a:xfrm>
            <a:off x="1828800" y="3124200"/>
            <a:ext cx="1524000" cy="609600"/>
            <a:chOff x="0" y="0"/>
            <a:chExt cx="1524000" cy="609600"/>
          </a:xfrm>
        </p:grpSpPr>
        <p:sp>
          <p:nvSpPr>
            <p:cNvPr id="2127" name="Rectangle"/>
            <p:cNvSpPr/>
            <p:nvPr/>
          </p:nvSpPr>
          <p:spPr>
            <a:xfrm>
              <a:off x="0" y="0"/>
              <a:ext cx="1524000" cy="6096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omic Sans MS"/>
                  <a:ea typeface="Comic Sans MS"/>
                  <a:cs typeface="Comic Sans MS"/>
                  <a:sym typeface="Comic Sans MS"/>
                </a:defRPr>
              </a:pPr>
              <a:endParaRPr/>
            </a:p>
          </p:txBody>
        </p:sp>
        <p:sp>
          <p:nvSpPr>
            <p:cNvPr id="2128" name="PELAKSANAAN"/>
            <p:cNvSpPr txBox="1"/>
            <p:nvPr/>
          </p:nvSpPr>
          <p:spPr>
            <a:xfrm>
              <a:off x="41443" y="138429"/>
              <a:ext cx="1441114" cy="332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Comic Sans MS"/>
                  <a:ea typeface="Comic Sans MS"/>
                  <a:cs typeface="Comic Sans MS"/>
                  <a:sym typeface="Comic Sans MS"/>
                </a:defRPr>
              </a:lvl1pPr>
            </a:lstStyle>
            <a:p>
              <a:r>
                <a:t>PELAKSANAAN</a:t>
              </a:r>
            </a:p>
          </p:txBody>
        </p:sp>
      </p:grpSp>
      <p:grpSp>
        <p:nvGrpSpPr>
          <p:cNvPr id="2132" name="Group"/>
          <p:cNvGrpSpPr/>
          <p:nvPr/>
        </p:nvGrpSpPr>
        <p:grpSpPr>
          <a:xfrm>
            <a:off x="4495800" y="1751329"/>
            <a:ext cx="1828800" cy="1297941"/>
            <a:chOff x="0" y="0"/>
            <a:chExt cx="1828800" cy="1297939"/>
          </a:xfrm>
        </p:grpSpPr>
        <p:sp>
          <p:nvSpPr>
            <p:cNvPr id="2130" name="Rectangle"/>
            <p:cNvSpPr/>
            <p:nvPr/>
          </p:nvSpPr>
          <p:spPr>
            <a:xfrm>
              <a:off x="0" y="77469"/>
              <a:ext cx="1828800" cy="1143002"/>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omic Sans MS"/>
                  <a:ea typeface="Comic Sans MS"/>
                  <a:cs typeface="Comic Sans MS"/>
                  <a:sym typeface="Comic Sans MS"/>
                </a:defRPr>
              </a:pPr>
              <a:endParaRPr/>
            </a:p>
          </p:txBody>
        </p:sp>
        <p:sp>
          <p:nvSpPr>
            <p:cNvPr id="2131" name="MERUMUSKAN…"/>
            <p:cNvSpPr txBox="1"/>
            <p:nvPr/>
          </p:nvSpPr>
          <p:spPr>
            <a:xfrm>
              <a:off x="127646" y="0"/>
              <a:ext cx="1573508" cy="1297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400">
                  <a:latin typeface="Comic Sans MS"/>
                  <a:ea typeface="Comic Sans MS"/>
                  <a:cs typeface="Comic Sans MS"/>
                  <a:sym typeface="Comic Sans MS"/>
                </a:defRPr>
              </a:pPr>
              <a:r>
                <a:t>MERUMUSKAN </a:t>
              </a:r>
            </a:p>
            <a:p>
              <a:pPr algn="ctr">
                <a:defRPr sz="1400">
                  <a:latin typeface="Comic Sans MS"/>
                  <a:ea typeface="Comic Sans MS"/>
                  <a:cs typeface="Comic Sans MS"/>
                  <a:sym typeface="Comic Sans MS"/>
                </a:defRPr>
              </a:pPr>
              <a:r>
                <a:t>STANDAR</a:t>
              </a:r>
            </a:p>
            <a:p>
              <a:pPr algn="ctr">
                <a:defRPr sz="1400">
                  <a:latin typeface="Comic Sans MS"/>
                  <a:ea typeface="Comic Sans MS"/>
                  <a:cs typeface="Comic Sans MS"/>
                  <a:sym typeface="Comic Sans MS"/>
                </a:defRPr>
              </a:pPr>
              <a:r>
                <a:t>PRESTASI  DAN</a:t>
              </a:r>
            </a:p>
            <a:p>
              <a:pPr algn="ctr">
                <a:defRPr sz="1400">
                  <a:latin typeface="Comic Sans MS"/>
                  <a:ea typeface="Comic Sans MS"/>
                  <a:cs typeface="Comic Sans MS"/>
                  <a:sym typeface="Comic Sans MS"/>
                </a:defRPr>
              </a:pPr>
              <a:r>
                <a:t>ASUMSI </a:t>
              </a:r>
            </a:p>
            <a:p>
              <a:pPr algn="ctr">
                <a:defRPr sz="1400">
                  <a:latin typeface="Comic Sans MS"/>
                  <a:ea typeface="Comic Sans MS"/>
                  <a:cs typeface="Comic Sans MS"/>
                  <a:sym typeface="Comic Sans MS"/>
                </a:defRPr>
              </a:pPr>
              <a:r>
                <a:t>LINGKUNGAN</a:t>
              </a:r>
            </a:p>
          </p:txBody>
        </p:sp>
      </p:grpSp>
      <p:grpSp>
        <p:nvGrpSpPr>
          <p:cNvPr id="2135" name="Group"/>
          <p:cNvGrpSpPr/>
          <p:nvPr/>
        </p:nvGrpSpPr>
        <p:grpSpPr>
          <a:xfrm>
            <a:off x="7086600" y="1828799"/>
            <a:ext cx="1752600" cy="1143002"/>
            <a:chOff x="0" y="0"/>
            <a:chExt cx="1752600" cy="1143000"/>
          </a:xfrm>
        </p:grpSpPr>
        <p:sp>
          <p:nvSpPr>
            <p:cNvPr id="2133" name="Rectangle"/>
            <p:cNvSpPr/>
            <p:nvPr/>
          </p:nvSpPr>
          <p:spPr>
            <a:xfrm>
              <a:off x="0" y="-1"/>
              <a:ext cx="1752600" cy="1143002"/>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omic Sans MS"/>
                  <a:ea typeface="Comic Sans MS"/>
                  <a:cs typeface="Comic Sans MS"/>
                  <a:sym typeface="Comic Sans MS"/>
                </a:defRPr>
              </a:pPr>
              <a:endParaRPr/>
            </a:p>
          </p:txBody>
        </p:sp>
        <p:sp>
          <p:nvSpPr>
            <p:cNvPr id="2134" name="MENGUKUR…"/>
            <p:cNvSpPr txBox="1"/>
            <p:nvPr/>
          </p:nvSpPr>
          <p:spPr>
            <a:xfrm>
              <a:off x="116111" y="43179"/>
              <a:ext cx="1520378" cy="1056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400">
                  <a:latin typeface="Comic Sans MS"/>
                  <a:ea typeface="Comic Sans MS"/>
                  <a:cs typeface="Comic Sans MS"/>
                  <a:sym typeface="Comic Sans MS"/>
                </a:defRPr>
              </a:pPr>
              <a:r>
                <a:t>MENGUKUR</a:t>
              </a:r>
            </a:p>
            <a:p>
              <a:pPr algn="ctr">
                <a:defRPr sz="1400">
                  <a:latin typeface="Comic Sans MS"/>
                  <a:ea typeface="Comic Sans MS"/>
                  <a:cs typeface="Comic Sans MS"/>
                  <a:sym typeface="Comic Sans MS"/>
                </a:defRPr>
              </a:pPr>
              <a:r>
                <a:t>PRESTASI DAN</a:t>
              </a:r>
            </a:p>
            <a:p>
              <a:pPr algn="ctr">
                <a:defRPr sz="1400">
                  <a:latin typeface="Comic Sans MS"/>
                  <a:ea typeface="Comic Sans MS"/>
                  <a:cs typeface="Comic Sans MS"/>
                  <a:sym typeface="Comic Sans MS"/>
                </a:defRPr>
              </a:pPr>
              <a:r>
                <a:t>MEMANTAU</a:t>
              </a:r>
            </a:p>
            <a:p>
              <a:pPr algn="ctr">
                <a:defRPr sz="1400">
                  <a:latin typeface="Comic Sans MS"/>
                  <a:ea typeface="Comic Sans MS"/>
                  <a:cs typeface="Comic Sans MS"/>
                  <a:sym typeface="Comic Sans MS"/>
                </a:defRPr>
              </a:pPr>
              <a:r>
                <a:t>LINGKUNGAN</a:t>
              </a:r>
            </a:p>
          </p:txBody>
        </p:sp>
      </p:grpSp>
      <p:grpSp>
        <p:nvGrpSpPr>
          <p:cNvPr id="2138" name="Group"/>
          <p:cNvGrpSpPr/>
          <p:nvPr/>
        </p:nvGrpSpPr>
        <p:grpSpPr>
          <a:xfrm>
            <a:off x="7086600" y="4648200"/>
            <a:ext cx="1752600" cy="1295400"/>
            <a:chOff x="0" y="0"/>
            <a:chExt cx="1752600" cy="1295400"/>
          </a:xfrm>
        </p:grpSpPr>
        <p:sp>
          <p:nvSpPr>
            <p:cNvPr id="2136" name="Rectangle"/>
            <p:cNvSpPr/>
            <p:nvPr/>
          </p:nvSpPr>
          <p:spPr>
            <a:xfrm>
              <a:off x="0" y="0"/>
              <a:ext cx="1752600" cy="1295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omic Sans MS"/>
                  <a:ea typeface="Comic Sans MS"/>
                  <a:cs typeface="Comic Sans MS"/>
                  <a:sym typeface="Comic Sans MS"/>
                </a:defRPr>
              </a:pPr>
              <a:endParaRPr/>
            </a:p>
          </p:txBody>
        </p:sp>
        <p:sp>
          <p:nvSpPr>
            <p:cNvPr id="2137" name="MENGANALISA…"/>
            <p:cNvSpPr txBox="1"/>
            <p:nvPr/>
          </p:nvSpPr>
          <p:spPr>
            <a:xfrm>
              <a:off x="89632" y="240030"/>
              <a:ext cx="1573336" cy="815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400">
                  <a:latin typeface="Comic Sans MS"/>
                  <a:ea typeface="Comic Sans MS"/>
                  <a:cs typeface="Comic Sans MS"/>
                  <a:sym typeface="Comic Sans MS"/>
                </a:defRPr>
              </a:pPr>
              <a:r>
                <a:t>MENGANALISA</a:t>
              </a:r>
            </a:p>
            <a:p>
              <a:pPr algn="ctr">
                <a:defRPr sz="1400">
                  <a:latin typeface="Comic Sans MS"/>
                  <a:ea typeface="Comic Sans MS"/>
                  <a:cs typeface="Comic Sans MS"/>
                  <a:sym typeface="Comic Sans MS"/>
                </a:defRPr>
              </a:pPr>
              <a:r>
                <a:t>ALASAN </a:t>
              </a:r>
            </a:p>
            <a:p>
              <a:pPr algn="ctr">
                <a:defRPr sz="1400">
                  <a:latin typeface="Comic Sans MS"/>
                  <a:ea typeface="Comic Sans MS"/>
                  <a:cs typeface="Comic Sans MS"/>
                  <a:sym typeface="Comic Sans MS"/>
                </a:defRPr>
              </a:pPr>
              <a:r>
                <a:t>PENYIMPANGAN</a:t>
              </a:r>
            </a:p>
          </p:txBody>
        </p:sp>
      </p:grpSp>
      <p:sp>
        <p:nvSpPr>
          <p:cNvPr id="2139" name="Line"/>
          <p:cNvSpPr/>
          <p:nvPr/>
        </p:nvSpPr>
        <p:spPr>
          <a:xfrm flipH="1" flipV="1">
            <a:off x="533399" y="5334000"/>
            <a:ext cx="6553201" cy="1"/>
          </a:xfrm>
          <a:prstGeom prst="line">
            <a:avLst/>
          </a:prstGeom>
          <a:ln>
            <a:solidFill>
              <a:srgbClr val="000000"/>
            </a:solidFill>
          </a:ln>
        </p:spPr>
        <p:txBody>
          <a:bodyPr lIns="45719" rIns="45719"/>
          <a:lstStyle/>
          <a:p>
            <a:endParaRPr/>
          </a:p>
        </p:txBody>
      </p:sp>
      <p:sp>
        <p:nvSpPr>
          <p:cNvPr id="2140" name="Line"/>
          <p:cNvSpPr/>
          <p:nvPr/>
        </p:nvSpPr>
        <p:spPr>
          <a:xfrm>
            <a:off x="3581400" y="1524000"/>
            <a:ext cx="685800" cy="1981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ln>
            <a:solidFill>
              <a:srgbClr val="000000"/>
            </a:solidFill>
          </a:ln>
        </p:spPr>
        <p:txBody>
          <a:bodyPr lIns="45719" rIns="45719" anchor="ctr"/>
          <a:lstStyle/>
          <a:p>
            <a:pPr>
              <a:defRPr>
                <a:latin typeface="Tahoma"/>
                <a:ea typeface="Tahoma"/>
                <a:cs typeface="Tahoma"/>
                <a:sym typeface="Tahoma"/>
              </a:defRPr>
            </a:pPr>
            <a:endParaRPr/>
          </a:p>
        </p:txBody>
      </p:sp>
      <p:sp>
        <p:nvSpPr>
          <p:cNvPr id="2141" name="Line"/>
          <p:cNvSpPr/>
          <p:nvPr/>
        </p:nvSpPr>
        <p:spPr>
          <a:xfrm flipV="1">
            <a:off x="533399" y="2667000"/>
            <a:ext cx="1" cy="2667000"/>
          </a:xfrm>
          <a:prstGeom prst="line">
            <a:avLst/>
          </a:prstGeom>
          <a:ln>
            <a:solidFill>
              <a:srgbClr val="000000"/>
            </a:solidFill>
            <a:tailEnd type="triangle"/>
          </a:ln>
        </p:spPr>
        <p:txBody>
          <a:bodyPr lIns="45719" rIns="45719"/>
          <a:lstStyle/>
          <a:p>
            <a:endParaRPr/>
          </a:p>
        </p:txBody>
      </p:sp>
      <p:sp>
        <p:nvSpPr>
          <p:cNvPr id="2142" name="Line"/>
          <p:cNvSpPr/>
          <p:nvPr/>
        </p:nvSpPr>
        <p:spPr>
          <a:xfrm flipV="1">
            <a:off x="1371600" y="3276600"/>
            <a:ext cx="1" cy="2057400"/>
          </a:xfrm>
          <a:prstGeom prst="line">
            <a:avLst/>
          </a:prstGeom>
          <a:ln>
            <a:solidFill>
              <a:srgbClr val="000000"/>
            </a:solidFill>
            <a:tailEnd type="triangle"/>
          </a:ln>
        </p:spPr>
        <p:txBody>
          <a:bodyPr lIns="45719" rIns="45719"/>
          <a:lstStyle/>
          <a:p>
            <a:endParaRPr/>
          </a:p>
        </p:txBody>
      </p:sp>
      <p:sp>
        <p:nvSpPr>
          <p:cNvPr id="2143" name="Line"/>
          <p:cNvSpPr/>
          <p:nvPr/>
        </p:nvSpPr>
        <p:spPr>
          <a:xfrm flipV="1">
            <a:off x="2514600" y="4038600"/>
            <a:ext cx="0" cy="1295400"/>
          </a:xfrm>
          <a:prstGeom prst="line">
            <a:avLst/>
          </a:prstGeom>
          <a:ln>
            <a:solidFill>
              <a:srgbClr val="000000"/>
            </a:solidFill>
            <a:tailEnd type="triangle"/>
          </a:ln>
        </p:spPr>
        <p:txBody>
          <a:bodyPr lIns="45719" rIns="45719"/>
          <a:lstStyle/>
          <a:p>
            <a:endParaRPr/>
          </a:p>
        </p:txBody>
      </p:sp>
      <p:sp>
        <p:nvSpPr>
          <p:cNvPr id="2144" name="Line"/>
          <p:cNvSpPr/>
          <p:nvPr/>
        </p:nvSpPr>
        <p:spPr>
          <a:xfrm flipV="1">
            <a:off x="5486400" y="2971800"/>
            <a:ext cx="0" cy="2362200"/>
          </a:xfrm>
          <a:prstGeom prst="line">
            <a:avLst/>
          </a:prstGeom>
          <a:ln>
            <a:solidFill>
              <a:srgbClr val="000000"/>
            </a:solidFill>
          </a:ln>
        </p:spPr>
        <p:txBody>
          <a:bodyPr lIns="45719" rIns="45719"/>
          <a:lstStyle/>
          <a:p>
            <a:endParaRPr/>
          </a:p>
        </p:txBody>
      </p:sp>
      <p:sp>
        <p:nvSpPr>
          <p:cNvPr id="2145" name="Line"/>
          <p:cNvSpPr/>
          <p:nvPr/>
        </p:nvSpPr>
        <p:spPr>
          <a:xfrm>
            <a:off x="6324600" y="2362200"/>
            <a:ext cx="609600" cy="0"/>
          </a:xfrm>
          <a:prstGeom prst="line">
            <a:avLst/>
          </a:prstGeom>
          <a:ln>
            <a:solidFill>
              <a:srgbClr val="000000"/>
            </a:solidFill>
            <a:tailEnd type="triangle"/>
          </a:ln>
        </p:spPr>
        <p:txBody>
          <a:bodyPr lIns="45719" rIns="45719"/>
          <a:lstStyle/>
          <a:p>
            <a:endParaRPr/>
          </a:p>
        </p:txBody>
      </p:sp>
      <p:sp>
        <p:nvSpPr>
          <p:cNvPr id="2146" name="Line"/>
          <p:cNvSpPr/>
          <p:nvPr/>
        </p:nvSpPr>
        <p:spPr>
          <a:xfrm>
            <a:off x="8001000" y="2971800"/>
            <a:ext cx="0" cy="1371600"/>
          </a:xfrm>
          <a:prstGeom prst="line">
            <a:avLst/>
          </a:prstGeom>
          <a:ln>
            <a:solidFill>
              <a:srgbClr val="000000"/>
            </a:solidFill>
            <a:tailEnd type="triangle"/>
          </a:ln>
        </p:spPr>
        <p:txBody>
          <a:bodyPr lIns="45719" rIns="45719"/>
          <a:lstStyle/>
          <a:p>
            <a:endParaRPr/>
          </a:p>
        </p:txBody>
      </p:sp>
      <p:grpSp>
        <p:nvGrpSpPr>
          <p:cNvPr id="2149" name="Group"/>
          <p:cNvGrpSpPr/>
          <p:nvPr/>
        </p:nvGrpSpPr>
        <p:grpSpPr>
          <a:xfrm>
            <a:off x="4111266" y="2056129"/>
            <a:ext cx="235668" cy="307341"/>
            <a:chOff x="0" y="0"/>
            <a:chExt cx="235666" cy="307340"/>
          </a:xfrm>
        </p:grpSpPr>
        <p:sp>
          <p:nvSpPr>
            <p:cNvPr id="2147" name="Rectangle"/>
            <p:cNvSpPr/>
            <p:nvPr/>
          </p:nvSpPr>
          <p:spPr>
            <a:xfrm>
              <a:off x="3533" y="1269"/>
              <a:ext cx="228601" cy="304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entury Gothic"/>
                  <a:ea typeface="Century Gothic"/>
                  <a:cs typeface="Century Gothic"/>
                  <a:sym typeface="Century Gothic"/>
                </a:defRPr>
              </a:pPr>
              <a:endParaRPr/>
            </a:p>
          </p:txBody>
        </p:sp>
        <p:sp>
          <p:nvSpPr>
            <p:cNvPr id="2148" name="A"/>
            <p:cNvSpPr txBox="1"/>
            <p:nvPr/>
          </p:nvSpPr>
          <p:spPr>
            <a:xfrm>
              <a:off x="-1" y="0"/>
              <a:ext cx="235668"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Century Gothic"/>
                  <a:ea typeface="Century Gothic"/>
                  <a:cs typeface="Century Gothic"/>
                  <a:sym typeface="Century Gothic"/>
                </a:defRPr>
              </a:lvl1pPr>
            </a:lstStyle>
            <a:p>
              <a:r>
                <a:t>A</a:t>
              </a:r>
            </a:p>
          </p:txBody>
        </p:sp>
      </p:grpSp>
      <p:grpSp>
        <p:nvGrpSpPr>
          <p:cNvPr id="2152" name="Group"/>
          <p:cNvGrpSpPr/>
          <p:nvPr/>
        </p:nvGrpSpPr>
        <p:grpSpPr>
          <a:xfrm>
            <a:off x="6477000" y="1903729"/>
            <a:ext cx="228600" cy="307341"/>
            <a:chOff x="0" y="0"/>
            <a:chExt cx="228600" cy="307340"/>
          </a:xfrm>
        </p:grpSpPr>
        <p:sp>
          <p:nvSpPr>
            <p:cNvPr id="2150" name="Rectangle"/>
            <p:cNvSpPr/>
            <p:nvPr/>
          </p:nvSpPr>
          <p:spPr>
            <a:xfrm>
              <a:off x="0" y="1269"/>
              <a:ext cx="228600" cy="304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entury Gothic"/>
                  <a:ea typeface="Century Gothic"/>
                  <a:cs typeface="Century Gothic"/>
                  <a:sym typeface="Century Gothic"/>
                </a:defRPr>
              </a:pPr>
              <a:endParaRPr/>
            </a:p>
          </p:txBody>
        </p:sp>
        <p:sp>
          <p:nvSpPr>
            <p:cNvPr id="2151" name="B"/>
            <p:cNvSpPr txBox="1"/>
            <p:nvPr/>
          </p:nvSpPr>
          <p:spPr>
            <a:xfrm>
              <a:off x="11181" y="0"/>
              <a:ext cx="206238"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Century Gothic"/>
                  <a:ea typeface="Century Gothic"/>
                  <a:cs typeface="Century Gothic"/>
                  <a:sym typeface="Century Gothic"/>
                </a:defRPr>
              </a:lvl1pPr>
            </a:lstStyle>
            <a:p>
              <a:r>
                <a:t>B</a:t>
              </a:r>
            </a:p>
          </p:txBody>
        </p:sp>
      </p:grpSp>
      <p:grpSp>
        <p:nvGrpSpPr>
          <p:cNvPr id="2155" name="Group"/>
          <p:cNvGrpSpPr/>
          <p:nvPr/>
        </p:nvGrpSpPr>
        <p:grpSpPr>
          <a:xfrm>
            <a:off x="8219555" y="3503929"/>
            <a:ext cx="248690" cy="307341"/>
            <a:chOff x="0" y="0"/>
            <a:chExt cx="248689" cy="307340"/>
          </a:xfrm>
        </p:grpSpPr>
        <p:sp>
          <p:nvSpPr>
            <p:cNvPr id="2153" name="Rectangle"/>
            <p:cNvSpPr/>
            <p:nvPr/>
          </p:nvSpPr>
          <p:spPr>
            <a:xfrm>
              <a:off x="10044" y="1269"/>
              <a:ext cx="228601" cy="304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entury Gothic"/>
                  <a:ea typeface="Century Gothic"/>
                  <a:cs typeface="Century Gothic"/>
                  <a:sym typeface="Century Gothic"/>
                </a:defRPr>
              </a:pPr>
              <a:endParaRPr/>
            </a:p>
          </p:txBody>
        </p:sp>
        <p:sp>
          <p:nvSpPr>
            <p:cNvPr id="2154" name="C"/>
            <p:cNvSpPr txBox="1"/>
            <p:nvPr/>
          </p:nvSpPr>
          <p:spPr>
            <a:xfrm>
              <a:off x="0" y="0"/>
              <a:ext cx="248690"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Century Gothic"/>
                  <a:ea typeface="Century Gothic"/>
                  <a:cs typeface="Century Gothic"/>
                  <a:sym typeface="Century Gothic"/>
                </a:defRPr>
              </a:lvl1pPr>
            </a:lstStyle>
            <a:p>
              <a:r>
                <a:t>C</a:t>
              </a:r>
            </a:p>
          </p:txBody>
        </p:sp>
      </p:grpSp>
      <p:grpSp>
        <p:nvGrpSpPr>
          <p:cNvPr id="2158" name="Group"/>
          <p:cNvGrpSpPr/>
          <p:nvPr/>
        </p:nvGrpSpPr>
        <p:grpSpPr>
          <a:xfrm>
            <a:off x="5558675" y="5408929"/>
            <a:ext cx="236450" cy="307341"/>
            <a:chOff x="0" y="0"/>
            <a:chExt cx="236448" cy="307340"/>
          </a:xfrm>
        </p:grpSpPr>
        <p:sp>
          <p:nvSpPr>
            <p:cNvPr id="2156" name="Rectangle"/>
            <p:cNvSpPr/>
            <p:nvPr/>
          </p:nvSpPr>
          <p:spPr>
            <a:xfrm>
              <a:off x="3924" y="1269"/>
              <a:ext cx="228601" cy="304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entury Gothic"/>
                  <a:ea typeface="Century Gothic"/>
                  <a:cs typeface="Century Gothic"/>
                  <a:sym typeface="Century Gothic"/>
                </a:defRPr>
              </a:pPr>
              <a:endParaRPr/>
            </a:p>
          </p:txBody>
        </p:sp>
        <p:sp>
          <p:nvSpPr>
            <p:cNvPr id="2157" name="D"/>
            <p:cNvSpPr txBox="1"/>
            <p:nvPr/>
          </p:nvSpPr>
          <p:spPr>
            <a:xfrm>
              <a:off x="-1" y="0"/>
              <a:ext cx="236450"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Century Gothic"/>
                  <a:ea typeface="Century Gothic"/>
                  <a:cs typeface="Century Gothic"/>
                  <a:sym typeface="Century Gothic"/>
                </a:defRPr>
              </a:lvl1pPr>
            </a:lstStyle>
            <a:p>
              <a:r>
                <a:t>D</a:t>
              </a:r>
            </a:p>
          </p:txBody>
        </p:sp>
      </p:grpSp>
      <p:grpSp>
        <p:nvGrpSpPr>
          <p:cNvPr id="2161" name="Group"/>
          <p:cNvGrpSpPr/>
          <p:nvPr/>
        </p:nvGrpSpPr>
        <p:grpSpPr>
          <a:xfrm>
            <a:off x="2819400" y="4723129"/>
            <a:ext cx="228600" cy="307341"/>
            <a:chOff x="0" y="0"/>
            <a:chExt cx="228600" cy="307340"/>
          </a:xfrm>
        </p:grpSpPr>
        <p:sp>
          <p:nvSpPr>
            <p:cNvPr id="2159" name="Rectangle"/>
            <p:cNvSpPr/>
            <p:nvPr/>
          </p:nvSpPr>
          <p:spPr>
            <a:xfrm>
              <a:off x="0" y="1269"/>
              <a:ext cx="228600" cy="304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entury Gothic"/>
                  <a:ea typeface="Century Gothic"/>
                  <a:cs typeface="Century Gothic"/>
                  <a:sym typeface="Century Gothic"/>
                </a:defRPr>
              </a:pPr>
              <a:endParaRPr/>
            </a:p>
          </p:txBody>
        </p:sp>
        <p:sp>
          <p:nvSpPr>
            <p:cNvPr id="2160" name="2"/>
            <p:cNvSpPr txBox="1"/>
            <p:nvPr/>
          </p:nvSpPr>
          <p:spPr>
            <a:xfrm>
              <a:off x="12961" y="0"/>
              <a:ext cx="202678"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Century Gothic"/>
                  <a:ea typeface="Century Gothic"/>
                  <a:cs typeface="Century Gothic"/>
                  <a:sym typeface="Century Gothic"/>
                </a:defRPr>
              </a:lvl1pPr>
            </a:lstStyle>
            <a:p>
              <a:r>
                <a:t>2</a:t>
              </a:r>
            </a:p>
          </p:txBody>
        </p:sp>
      </p:grpSp>
      <p:grpSp>
        <p:nvGrpSpPr>
          <p:cNvPr id="2164" name="Group"/>
          <p:cNvGrpSpPr/>
          <p:nvPr/>
        </p:nvGrpSpPr>
        <p:grpSpPr>
          <a:xfrm>
            <a:off x="1752600" y="4723129"/>
            <a:ext cx="228600" cy="307341"/>
            <a:chOff x="0" y="0"/>
            <a:chExt cx="228600" cy="307340"/>
          </a:xfrm>
        </p:grpSpPr>
        <p:sp>
          <p:nvSpPr>
            <p:cNvPr id="2162" name="Rectangle"/>
            <p:cNvSpPr/>
            <p:nvPr/>
          </p:nvSpPr>
          <p:spPr>
            <a:xfrm>
              <a:off x="0" y="1269"/>
              <a:ext cx="228600" cy="304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entury Gothic"/>
                  <a:ea typeface="Century Gothic"/>
                  <a:cs typeface="Century Gothic"/>
                  <a:sym typeface="Century Gothic"/>
                </a:defRPr>
              </a:pPr>
              <a:endParaRPr/>
            </a:p>
          </p:txBody>
        </p:sp>
        <p:sp>
          <p:nvSpPr>
            <p:cNvPr id="2163" name="3"/>
            <p:cNvSpPr txBox="1"/>
            <p:nvPr/>
          </p:nvSpPr>
          <p:spPr>
            <a:xfrm>
              <a:off x="12961" y="0"/>
              <a:ext cx="202678"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Century Gothic"/>
                  <a:ea typeface="Century Gothic"/>
                  <a:cs typeface="Century Gothic"/>
                  <a:sym typeface="Century Gothic"/>
                </a:defRPr>
              </a:lvl1pPr>
            </a:lstStyle>
            <a:p>
              <a:r>
                <a:t>3</a:t>
              </a:r>
            </a:p>
          </p:txBody>
        </p:sp>
      </p:grpSp>
      <p:grpSp>
        <p:nvGrpSpPr>
          <p:cNvPr id="2167" name="Group"/>
          <p:cNvGrpSpPr/>
          <p:nvPr/>
        </p:nvGrpSpPr>
        <p:grpSpPr>
          <a:xfrm>
            <a:off x="838200" y="4646929"/>
            <a:ext cx="228600" cy="307341"/>
            <a:chOff x="0" y="0"/>
            <a:chExt cx="228600" cy="307340"/>
          </a:xfrm>
        </p:grpSpPr>
        <p:sp>
          <p:nvSpPr>
            <p:cNvPr id="2165" name="Rectangle"/>
            <p:cNvSpPr/>
            <p:nvPr/>
          </p:nvSpPr>
          <p:spPr>
            <a:xfrm>
              <a:off x="0" y="1269"/>
              <a:ext cx="228600" cy="304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entury Gothic"/>
                  <a:ea typeface="Century Gothic"/>
                  <a:cs typeface="Century Gothic"/>
                  <a:sym typeface="Century Gothic"/>
                </a:defRPr>
              </a:pPr>
              <a:endParaRPr/>
            </a:p>
          </p:txBody>
        </p:sp>
        <p:sp>
          <p:nvSpPr>
            <p:cNvPr id="2166" name="4"/>
            <p:cNvSpPr txBox="1"/>
            <p:nvPr/>
          </p:nvSpPr>
          <p:spPr>
            <a:xfrm>
              <a:off x="12961" y="0"/>
              <a:ext cx="202678"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Century Gothic"/>
                  <a:ea typeface="Century Gothic"/>
                  <a:cs typeface="Century Gothic"/>
                  <a:sym typeface="Century Gothic"/>
                </a:defRPr>
              </a:lvl1pPr>
            </a:lstStyle>
            <a:p>
              <a:r>
                <a:t>4</a:t>
              </a:r>
            </a:p>
          </p:txBody>
        </p:sp>
      </p:grpSp>
      <p:grpSp>
        <p:nvGrpSpPr>
          <p:cNvPr id="2170" name="Group"/>
          <p:cNvGrpSpPr/>
          <p:nvPr/>
        </p:nvGrpSpPr>
        <p:grpSpPr>
          <a:xfrm>
            <a:off x="5715000" y="4799329"/>
            <a:ext cx="228600" cy="307341"/>
            <a:chOff x="0" y="0"/>
            <a:chExt cx="228600" cy="307340"/>
          </a:xfrm>
        </p:grpSpPr>
        <p:sp>
          <p:nvSpPr>
            <p:cNvPr id="2168" name="Rectangle"/>
            <p:cNvSpPr/>
            <p:nvPr/>
          </p:nvSpPr>
          <p:spPr>
            <a:xfrm>
              <a:off x="0" y="1269"/>
              <a:ext cx="228600" cy="304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400">
                  <a:latin typeface="Century Gothic"/>
                  <a:ea typeface="Century Gothic"/>
                  <a:cs typeface="Century Gothic"/>
                  <a:sym typeface="Century Gothic"/>
                </a:defRPr>
              </a:pPr>
              <a:endParaRPr/>
            </a:p>
          </p:txBody>
        </p:sp>
        <p:sp>
          <p:nvSpPr>
            <p:cNvPr id="2169" name="1"/>
            <p:cNvSpPr txBox="1"/>
            <p:nvPr/>
          </p:nvSpPr>
          <p:spPr>
            <a:xfrm>
              <a:off x="12961" y="0"/>
              <a:ext cx="202678"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Century Gothic"/>
                  <a:ea typeface="Century Gothic"/>
                  <a:cs typeface="Century Gothic"/>
                  <a:sym typeface="Century Gothic"/>
                </a:defRPr>
              </a:lvl1pPr>
            </a:lstStyle>
            <a:p>
              <a:r>
                <a:t>1</a:t>
              </a:r>
            </a:p>
          </p:txBody>
        </p:sp>
      </p:grpSp>
      <p:grpSp>
        <p:nvGrpSpPr>
          <p:cNvPr id="2173" name="Group"/>
          <p:cNvGrpSpPr/>
          <p:nvPr/>
        </p:nvGrpSpPr>
        <p:grpSpPr>
          <a:xfrm>
            <a:off x="533400" y="5618479"/>
            <a:ext cx="3733800" cy="497841"/>
            <a:chOff x="0" y="0"/>
            <a:chExt cx="3733800" cy="497840"/>
          </a:xfrm>
        </p:grpSpPr>
        <p:sp>
          <p:nvSpPr>
            <p:cNvPr id="2171" name="Rectangle"/>
            <p:cNvSpPr/>
            <p:nvPr/>
          </p:nvSpPr>
          <p:spPr>
            <a:xfrm>
              <a:off x="0" y="20319"/>
              <a:ext cx="3733800" cy="4572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200">
                  <a:latin typeface="Comic Sans MS"/>
                  <a:ea typeface="Comic Sans MS"/>
                  <a:cs typeface="Comic Sans MS"/>
                  <a:sym typeface="Comic Sans MS"/>
                </a:defRPr>
              </a:pPr>
              <a:endParaRPr/>
            </a:p>
          </p:txBody>
        </p:sp>
        <p:sp>
          <p:nvSpPr>
            <p:cNvPr id="2172" name="KEMUNGKINAN TINDAKAN PENGHARGAAN…"/>
            <p:cNvSpPr txBox="1"/>
            <p:nvPr/>
          </p:nvSpPr>
          <p:spPr>
            <a:xfrm>
              <a:off x="137313" y="0"/>
              <a:ext cx="3459174" cy="497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200">
                  <a:latin typeface="Comic Sans MS"/>
                  <a:ea typeface="Comic Sans MS"/>
                  <a:cs typeface="Comic Sans MS"/>
                  <a:sym typeface="Comic Sans MS"/>
                </a:defRPr>
              </a:pPr>
              <a:r>
                <a:t>KEMUNGKINAN TINDAKAN PENGHARGAAN</a:t>
              </a:r>
            </a:p>
            <a:p>
              <a:pPr algn="ctr">
                <a:defRPr sz="1200">
                  <a:latin typeface="Comic Sans MS"/>
                  <a:ea typeface="Comic Sans MS"/>
                  <a:cs typeface="Comic Sans MS"/>
                  <a:sym typeface="Comic Sans MS"/>
                </a:defRPr>
              </a:pPr>
              <a:r>
                <a:t>ATAU TINDAKAN KOREKTIF</a:t>
              </a:r>
            </a:p>
          </p:txBody>
        </p:sp>
      </p:grpSp>
      <p:grpSp>
        <p:nvGrpSpPr>
          <p:cNvPr id="2176" name="Group"/>
          <p:cNvGrpSpPr/>
          <p:nvPr/>
        </p:nvGrpSpPr>
        <p:grpSpPr>
          <a:xfrm>
            <a:off x="609600" y="6248400"/>
            <a:ext cx="4419600" cy="381000"/>
            <a:chOff x="0" y="0"/>
            <a:chExt cx="4419600" cy="381000"/>
          </a:xfrm>
        </p:grpSpPr>
        <p:sp>
          <p:nvSpPr>
            <p:cNvPr id="2174" name="Rectangle"/>
            <p:cNvSpPr/>
            <p:nvPr/>
          </p:nvSpPr>
          <p:spPr>
            <a:xfrm>
              <a:off x="0" y="0"/>
              <a:ext cx="4419600" cy="3810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200">
                  <a:latin typeface="Comic Sans MS"/>
                  <a:ea typeface="Comic Sans MS"/>
                  <a:cs typeface="Comic Sans MS"/>
                  <a:sym typeface="Comic Sans MS"/>
                </a:defRPr>
              </a:pPr>
              <a:endParaRPr/>
            </a:p>
          </p:txBody>
        </p:sp>
        <p:sp>
          <p:nvSpPr>
            <p:cNvPr id="2175" name="URUTAN TINDAKAN YANG MUNGKIN DALAM KURUNG"/>
            <p:cNvSpPr txBox="1"/>
            <p:nvPr/>
          </p:nvSpPr>
          <p:spPr>
            <a:xfrm>
              <a:off x="91139" y="43180"/>
              <a:ext cx="4237322"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200">
                  <a:latin typeface="Comic Sans MS"/>
                  <a:ea typeface="Comic Sans MS"/>
                  <a:cs typeface="Comic Sans MS"/>
                  <a:sym typeface="Comic Sans MS"/>
                </a:defRPr>
              </a:lvl1pPr>
            </a:lstStyle>
            <a:p>
              <a:r>
                <a:t>URUTAN TINDAKAN YANG MUNGKIN DALAM KURUNG</a:t>
              </a:r>
            </a:p>
          </p:txBody>
        </p:sp>
      </p:grpSp>
      <p:sp>
        <p:nvSpPr>
          <p:cNvPr id="2177"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178"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115</a:t>
            </a:fld>
            <a:endParaRP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0" name="PENGUKURAN DAN BALIKAN"/>
          <p:cNvSpPr txBox="1">
            <a:spLocks noGrp="1"/>
          </p:cNvSpPr>
          <p:nvPr>
            <p:ph type="title" idx="4294967295"/>
          </p:nvPr>
        </p:nvSpPr>
        <p:spPr>
          <a:xfrm>
            <a:off x="609599" y="609600"/>
            <a:ext cx="6348414" cy="1320800"/>
          </a:xfrm>
          <a:prstGeom prst="rect">
            <a:avLst/>
          </a:prstGeom>
        </p:spPr>
        <p:txBody>
          <a:bodyPr>
            <a:normAutofit/>
          </a:bodyPr>
          <a:lstStyle>
            <a:lvl1pPr>
              <a:defRPr sz="3200">
                <a:latin typeface="Comic Sans MS"/>
                <a:ea typeface="Comic Sans MS"/>
                <a:cs typeface="Comic Sans MS"/>
                <a:sym typeface="Comic Sans MS"/>
              </a:defRPr>
            </a:lvl1pPr>
          </a:lstStyle>
          <a:p>
            <a:r>
              <a:t>PENGUKURAN DAN BALIKAN</a:t>
            </a:r>
          </a:p>
        </p:txBody>
      </p:sp>
      <p:sp>
        <p:nvSpPr>
          <p:cNvPr id="2181" name="DALAM PEMBAHASAN SEBELUMNYA TELAH DIBAHAS STANDAR (TOLOK UKUR) YANG DAPAT DIPAKAI. TAHAP PENGENDALIAN DAN EVALUASI SELANJUTNYA ADALAH MENGUKUR PRESTASI DAN MEMBERIKAN BALIKAN KEPADA MANAJER YANG TERLIBAT. DISINI PERTANYAAN YANG PERLU DIJAWAB IALAH KAPAN KITA HARUS MENGUKUR ? APA YANG AKAN KITA LAPORKAN DAN KEPADA SIAPA ?"/>
          <p:cNvSpPr txBox="1">
            <a:spLocks noGrp="1"/>
          </p:cNvSpPr>
          <p:nvPr>
            <p:ph type="body" sz="half" idx="4294967295"/>
          </p:nvPr>
        </p:nvSpPr>
        <p:spPr>
          <a:xfrm>
            <a:off x="1066800" y="2967037"/>
            <a:ext cx="7543800" cy="3128963"/>
          </a:xfrm>
          <a:prstGeom prst="rect">
            <a:avLst/>
          </a:prstGeom>
        </p:spPr>
        <p:txBody>
          <a:bodyPr>
            <a:normAutofit/>
          </a:bodyPr>
          <a:lstStyle>
            <a:lvl1pPr marL="329184" indent="-329184" algn="ctr" defTabSz="438911">
              <a:lnSpc>
                <a:spcPct val="80000"/>
              </a:lnSpc>
              <a:spcBef>
                <a:spcPts val="900"/>
              </a:spcBef>
              <a:buSzTx/>
              <a:buFont typeface="Wingdings 3"/>
              <a:buNone/>
              <a:defRPr sz="2304">
                <a:latin typeface="Comic Sans MS"/>
                <a:ea typeface="Comic Sans MS"/>
                <a:cs typeface="Comic Sans MS"/>
                <a:sym typeface="Comic Sans MS"/>
              </a:defRPr>
            </a:lvl1pPr>
          </a:lstStyle>
          <a:p>
            <a:r>
              <a:t>DALAM PEMBAHASAN SEBELUMNYA TELAH DIBAHAS STANDAR (TOLOK UKUR) YANG DAPAT DIPAKAI. TAHAP PENGENDALIAN DAN EVALUASI SELANJUTNYA ADALAH MENGUKUR PRESTASI DAN MEMBERIKAN BALIKAN KEPADA MANAJER YANG TERLIBAT. DISINI PERTANYAAN YANG PERLU DIJAWAB IALAH KAPAN KITA HARUS MENGUKUR ? APA YANG AKAN KITA LAPORKAN DAN KEPADA SIAPA ?</a:t>
            </a:r>
          </a:p>
        </p:txBody>
      </p:sp>
      <p:sp>
        <p:nvSpPr>
          <p:cNvPr id="2182"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183"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116</a:t>
            </a:fld>
            <a:endParaRP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5" name="DENGAN ARTIAN YANG LEBIH UMUM, PROSES “PASCA – FAKTA” DAN TINDAKAN KOREKTIF HARUSLAH BERLANGSUNG SEPERTI TELAH DIGARISKAN SEBELUMNYA DALAM PERAGA."/>
          <p:cNvSpPr txBox="1">
            <a:spLocks noGrp="1"/>
          </p:cNvSpPr>
          <p:nvPr>
            <p:ph type="title" idx="4294967295"/>
          </p:nvPr>
        </p:nvSpPr>
        <p:spPr>
          <a:xfrm>
            <a:off x="1066800" y="304800"/>
            <a:ext cx="7543800" cy="1050925"/>
          </a:xfrm>
          <a:prstGeom prst="rect">
            <a:avLst/>
          </a:prstGeom>
        </p:spPr>
        <p:txBody>
          <a:bodyPr>
            <a:normAutofit/>
          </a:bodyPr>
          <a:lstStyle>
            <a:lvl1pPr>
              <a:defRPr sz="1800">
                <a:latin typeface="Comic Sans MS"/>
                <a:ea typeface="Comic Sans MS"/>
                <a:cs typeface="Comic Sans MS"/>
                <a:sym typeface="Comic Sans MS"/>
              </a:defRPr>
            </a:lvl1pPr>
          </a:lstStyle>
          <a:p>
            <a:r>
              <a:t>DENGAN ARTIAN YANG LEBIH UMUM, PROSES “PASCA – FAKTA” DAN TINDAKAN KOREKTIF HARUSLAH BERLANGSUNG SEPERTI TELAH DIGARISKAN SEBELUMNYA DALAM PERAGA.</a:t>
            </a:r>
          </a:p>
        </p:txBody>
      </p:sp>
      <p:sp>
        <p:nvSpPr>
          <p:cNvPr id="2186" name="TAHAP 1.…"/>
          <p:cNvSpPr txBox="1">
            <a:spLocks noGrp="1"/>
          </p:cNvSpPr>
          <p:nvPr>
            <p:ph type="body" idx="4294967295"/>
          </p:nvPr>
        </p:nvSpPr>
        <p:spPr>
          <a:xfrm>
            <a:off x="457200" y="1600200"/>
            <a:ext cx="8229600" cy="4724400"/>
          </a:xfrm>
          <a:prstGeom prst="rect">
            <a:avLst/>
          </a:prstGeom>
        </p:spPr>
        <p:txBody>
          <a:bodyPr>
            <a:normAutofit/>
          </a:bodyPr>
          <a:lstStyle/>
          <a:p>
            <a:pPr marL="0" indent="0" defTabSz="452627">
              <a:lnSpc>
                <a:spcPct val="80000"/>
              </a:lnSpc>
              <a:spcBef>
                <a:spcPts val="900"/>
              </a:spcBef>
              <a:buSzTx/>
              <a:buFont typeface="Wingdings 3"/>
              <a:buNone/>
              <a:defRPr sz="1782">
                <a:latin typeface="Comic Sans MS"/>
                <a:ea typeface="Comic Sans MS"/>
                <a:cs typeface="Comic Sans MS"/>
                <a:sym typeface="Comic Sans MS"/>
              </a:defRPr>
            </a:pPr>
            <a:r>
              <a:t>TAHAP 1.</a:t>
            </a:r>
          </a:p>
          <a:p>
            <a:pPr marL="0" indent="0" defTabSz="452627">
              <a:lnSpc>
                <a:spcPct val="80000"/>
              </a:lnSpc>
              <a:spcBef>
                <a:spcPts val="900"/>
              </a:spcBef>
              <a:buSzTx/>
              <a:buFont typeface="Wingdings 3"/>
              <a:buNone/>
              <a:defRPr sz="1584">
                <a:latin typeface="Comic Sans MS"/>
                <a:ea typeface="Comic Sans MS"/>
                <a:cs typeface="Comic Sans MS"/>
                <a:sym typeface="Comic Sans MS"/>
              </a:defRPr>
            </a:pPr>
            <a:r>
              <a:t>APAKAH STANDAR PRESTASI TERLALU RENDAH ATAU TERLALU TINGGI, ATAU APAKAH ASUMSI LINGKUNGAN SAH ? JIKA YA, UBAHLAH DENGAN MENAIKKAN ATAU MENURUNKAN. JIKA TIDAK, IKUTI TAHAP 2</a:t>
            </a:r>
          </a:p>
          <a:p>
            <a:pPr marL="0" indent="0" defTabSz="452627">
              <a:lnSpc>
                <a:spcPct val="80000"/>
              </a:lnSpc>
              <a:spcBef>
                <a:spcPts val="900"/>
              </a:spcBef>
              <a:buSzTx/>
              <a:buFont typeface="Wingdings 3"/>
              <a:buNone/>
              <a:defRPr sz="1782">
                <a:latin typeface="Comic Sans MS"/>
                <a:ea typeface="Comic Sans MS"/>
                <a:cs typeface="Comic Sans MS"/>
                <a:sym typeface="Comic Sans MS"/>
              </a:defRPr>
            </a:pPr>
            <a:r>
              <a:t>TAHAP 2.</a:t>
            </a:r>
          </a:p>
          <a:p>
            <a:pPr marL="0" indent="0" defTabSz="452627">
              <a:lnSpc>
                <a:spcPct val="80000"/>
              </a:lnSpc>
              <a:spcBef>
                <a:spcPts val="900"/>
              </a:spcBef>
              <a:buSzTx/>
              <a:buFont typeface="Wingdings 3"/>
              <a:buNone/>
              <a:defRPr sz="1584">
                <a:latin typeface="Comic Sans MS"/>
                <a:ea typeface="Comic Sans MS"/>
                <a:cs typeface="Comic Sans MS"/>
                <a:sym typeface="Comic Sans MS"/>
              </a:defRPr>
            </a:pPr>
            <a:r>
              <a:t>APAKAH IMPLEMENTASI TIDAK MEMADAI ? APAKAH PERLU PERUBAHAN KEBIJAKAN, SUMBER DAYA, ATAU ORGANISASI ? JIKA YA, UBAHLAH SESUAI DENGAN KEADAAN YANG DIHADAPI, JIKA TIDAK PERLU, IKUTI TAHAP 3.</a:t>
            </a:r>
          </a:p>
          <a:p>
            <a:pPr marL="0" indent="0" defTabSz="452627">
              <a:lnSpc>
                <a:spcPct val="80000"/>
              </a:lnSpc>
              <a:spcBef>
                <a:spcPts val="900"/>
              </a:spcBef>
              <a:buSzTx/>
              <a:buFont typeface="Wingdings 3"/>
              <a:buNone/>
              <a:defRPr sz="1782">
                <a:latin typeface="Comic Sans MS"/>
                <a:ea typeface="Comic Sans MS"/>
                <a:cs typeface="Comic Sans MS"/>
                <a:sym typeface="Comic Sans MS"/>
              </a:defRPr>
            </a:pPr>
            <a:r>
              <a:t>TAHAP 3.</a:t>
            </a:r>
          </a:p>
          <a:p>
            <a:pPr marL="0" indent="0" defTabSz="452627">
              <a:lnSpc>
                <a:spcPct val="80000"/>
              </a:lnSpc>
              <a:spcBef>
                <a:spcPts val="900"/>
              </a:spcBef>
              <a:buSzTx/>
              <a:buFont typeface="Wingdings 3"/>
              <a:buNone/>
              <a:defRPr sz="1584">
                <a:latin typeface="Comic Sans MS"/>
                <a:ea typeface="Comic Sans MS"/>
                <a:cs typeface="Comic Sans MS"/>
                <a:sym typeface="Comic Sans MS"/>
              </a:defRPr>
            </a:pPr>
            <a:r>
              <a:t>APAKAH STRATEGI TIDAK MEMADAI ? APAKAH LINGKUNGAN BERUBAH TANPA DIDUGA ? ( ASUMSI SEMUA SANGAT TIDAK PASTI ATAU KELIRU). APAKAH RENCANA KONTINGENSI PERLU ? JIKA YA, GUNAKAN RENCANA KONTINGENSI ATAU MULAI RUMUSKAN STRATEGI BARU, JIKA TIDAK, IKUTI TAHAP 4.</a:t>
            </a:r>
          </a:p>
          <a:p>
            <a:pPr marL="0" indent="0" defTabSz="452627">
              <a:lnSpc>
                <a:spcPct val="80000"/>
              </a:lnSpc>
              <a:spcBef>
                <a:spcPts val="900"/>
              </a:spcBef>
              <a:buSzTx/>
              <a:buFont typeface="Wingdings 3"/>
              <a:buNone/>
              <a:defRPr sz="1782">
                <a:latin typeface="Comic Sans MS"/>
                <a:ea typeface="Comic Sans MS"/>
                <a:cs typeface="Comic Sans MS"/>
                <a:sym typeface="Comic Sans MS"/>
              </a:defRPr>
            </a:pPr>
            <a:r>
              <a:t>TAHAP 4.</a:t>
            </a:r>
          </a:p>
          <a:p>
            <a:pPr marL="0" indent="0" defTabSz="452627">
              <a:lnSpc>
                <a:spcPct val="80000"/>
              </a:lnSpc>
              <a:spcBef>
                <a:spcPts val="900"/>
              </a:spcBef>
              <a:buSzTx/>
              <a:buFont typeface="Wingdings 3"/>
              <a:buNone/>
              <a:defRPr sz="1584">
                <a:latin typeface="Comic Sans MS"/>
                <a:ea typeface="Comic Sans MS"/>
                <a:cs typeface="Comic Sans MS"/>
                <a:sym typeface="Comic Sans MS"/>
              </a:defRPr>
            </a:pPr>
            <a:r>
              <a:t>BAGAIMANA KITA DAPAT MENGUBAH TUJUAN KITA ATAU MEYAKINKAN YANG LAIN BAHWA KESENJANGAN PRESTASI AKAN TETAP DAN DAPAT DITERIMA ?</a:t>
            </a:r>
          </a:p>
        </p:txBody>
      </p:sp>
      <p:sp>
        <p:nvSpPr>
          <p:cNvPr id="2187"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188"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117</a:t>
            </a:fld>
            <a:endParaRP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5" name="Group"/>
          <p:cNvGrpSpPr/>
          <p:nvPr/>
        </p:nvGrpSpPr>
        <p:grpSpPr>
          <a:xfrm>
            <a:off x="762000" y="85724"/>
            <a:ext cx="7315200" cy="6657976"/>
            <a:chOff x="0" y="0"/>
            <a:chExt cx="7315200" cy="6657975"/>
          </a:xfrm>
        </p:grpSpPr>
        <p:grpSp>
          <p:nvGrpSpPr>
            <p:cNvPr id="2192" name="Group"/>
            <p:cNvGrpSpPr/>
            <p:nvPr/>
          </p:nvGrpSpPr>
          <p:grpSpPr>
            <a:xfrm>
              <a:off x="1447270" y="685799"/>
              <a:ext cx="991130" cy="767359"/>
              <a:chOff x="0" y="0"/>
              <a:chExt cx="991129" cy="767357"/>
            </a:xfrm>
          </p:grpSpPr>
          <p:sp>
            <p:nvSpPr>
              <p:cNvPr id="2190" name="Rectangle"/>
              <p:cNvSpPr/>
              <p:nvPr/>
            </p:nvSpPr>
            <p:spPr>
              <a:xfrm>
                <a:off x="0" y="0"/>
                <a:ext cx="991130" cy="767358"/>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a:solidFill>
                      <a:srgbClr val="0000FF"/>
                    </a:solidFill>
                    <a:latin typeface="Times New Roman"/>
                    <a:ea typeface="Times New Roman"/>
                    <a:cs typeface="Times New Roman"/>
                    <a:sym typeface="Times New Roman"/>
                  </a:defRPr>
                </a:pPr>
                <a:endParaRPr/>
              </a:p>
            </p:txBody>
          </p:sp>
          <p:sp>
            <p:nvSpPr>
              <p:cNvPr id="2191" name="Government  Institutions…"/>
              <p:cNvSpPr txBox="1"/>
              <p:nvPr/>
            </p:nvSpPr>
            <p:spPr>
              <a:xfrm>
                <a:off x="0" y="0"/>
                <a:ext cx="991130" cy="562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Government  Institutions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Business Organizations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Educational Institutions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Religious Institutions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Research Organizations/</a:t>
                </a:r>
              </a:p>
              <a:p>
                <a:pPr defTabSz="320675">
                  <a:defRPr sz="600" b="1">
                    <a:solidFill>
                      <a:srgbClr val="0000FF"/>
                    </a:solidFill>
                    <a:latin typeface="Times New Roman"/>
                    <a:ea typeface="Times New Roman"/>
                    <a:cs typeface="Times New Roman"/>
                    <a:sym typeface="Times New Roman"/>
                  </a:defRPr>
                </a:pPr>
                <a:r>
                  <a:t>Foundations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Individuals/Consumers</a:t>
                </a:r>
              </a:p>
            </p:txBody>
          </p:sp>
        </p:grpSp>
        <p:grpSp>
          <p:nvGrpSpPr>
            <p:cNvPr id="2195" name="Group"/>
            <p:cNvGrpSpPr/>
            <p:nvPr/>
          </p:nvGrpSpPr>
          <p:grpSpPr>
            <a:xfrm>
              <a:off x="4165600" y="771524"/>
              <a:ext cx="1044046" cy="685206"/>
              <a:chOff x="0" y="0"/>
              <a:chExt cx="1044045" cy="685204"/>
            </a:xfrm>
          </p:grpSpPr>
          <p:sp>
            <p:nvSpPr>
              <p:cNvPr id="2193" name="Rectangle"/>
              <p:cNvSpPr/>
              <p:nvPr/>
            </p:nvSpPr>
            <p:spPr>
              <a:xfrm>
                <a:off x="0" y="-1"/>
                <a:ext cx="1044046" cy="685206"/>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0000FF"/>
                    </a:solidFill>
                    <a:latin typeface="Times New Roman"/>
                    <a:ea typeface="Times New Roman"/>
                    <a:cs typeface="Times New Roman"/>
                    <a:sym typeface="Times New Roman"/>
                  </a:defRPr>
                </a:pPr>
                <a:endParaRPr/>
              </a:p>
            </p:txBody>
          </p:sp>
          <p:sp>
            <p:nvSpPr>
              <p:cNvPr id="2194" name="Planning/Regulatory Organizations…"/>
              <p:cNvSpPr txBox="1"/>
              <p:nvPr/>
            </p:nvSpPr>
            <p:spPr>
              <a:xfrm>
                <a:off x="0" y="-1"/>
                <a:ext cx="1044046" cy="4859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Planning/Regulatory Organizations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Primary Providers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Secondary Providers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Provider Representatives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Individuals/Patients</a:t>
                </a:r>
              </a:p>
            </p:txBody>
          </p:sp>
        </p:grpSp>
        <p:grpSp>
          <p:nvGrpSpPr>
            <p:cNvPr id="2198" name="Group"/>
            <p:cNvGrpSpPr/>
            <p:nvPr/>
          </p:nvGrpSpPr>
          <p:grpSpPr>
            <a:xfrm>
              <a:off x="2921000" y="849510"/>
              <a:ext cx="685800" cy="641748"/>
              <a:chOff x="0" y="0"/>
              <a:chExt cx="685800" cy="641746"/>
            </a:xfrm>
          </p:grpSpPr>
          <p:sp>
            <p:nvSpPr>
              <p:cNvPr id="2196" name="Rectangle"/>
              <p:cNvSpPr/>
              <p:nvPr/>
            </p:nvSpPr>
            <p:spPr>
              <a:xfrm>
                <a:off x="0" y="0"/>
                <a:ext cx="685800" cy="641747"/>
              </a:xfrm>
              <a:prstGeom prst="rect">
                <a:avLst/>
              </a:prstGeom>
              <a:solidFill>
                <a:srgbClr val="FFFFFF"/>
              </a:solidFill>
              <a:ln w="9525" cap="flat">
                <a:solidFill>
                  <a:srgbClr val="FF6600"/>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2197" name="Technological…"/>
              <p:cNvSpPr txBox="1"/>
              <p:nvPr/>
            </p:nvSpPr>
            <p:spPr>
              <a:xfrm>
                <a:off x="0" y="0"/>
                <a:ext cx="685800" cy="562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Technological</a:t>
                </a:r>
              </a:p>
              <a:p>
                <a:pPr algn="ctr" defTabSz="320675">
                  <a:defRPr sz="600" b="1">
                    <a:solidFill>
                      <a:srgbClr val="0000FF"/>
                    </a:solidFill>
                    <a:latin typeface="Times New Roman"/>
                    <a:ea typeface="Times New Roman"/>
                    <a:cs typeface="Times New Roman"/>
                    <a:sym typeface="Times New Roman"/>
                  </a:defRPr>
                </a:pPr>
                <a:r>
                  <a:t>Social</a:t>
                </a:r>
              </a:p>
              <a:p>
                <a:pPr algn="ctr" defTabSz="320675">
                  <a:defRPr sz="600" b="1">
                    <a:solidFill>
                      <a:srgbClr val="0000FF"/>
                    </a:solidFill>
                    <a:latin typeface="Times New Roman"/>
                    <a:ea typeface="Times New Roman"/>
                    <a:cs typeface="Times New Roman"/>
                    <a:sym typeface="Times New Roman"/>
                  </a:defRPr>
                </a:pPr>
                <a:r>
                  <a:t>Regulatory</a:t>
                </a:r>
              </a:p>
              <a:p>
                <a:pPr algn="ctr" defTabSz="320675">
                  <a:defRPr sz="600" b="1">
                    <a:solidFill>
                      <a:srgbClr val="0000FF"/>
                    </a:solidFill>
                    <a:latin typeface="Times New Roman"/>
                    <a:ea typeface="Times New Roman"/>
                    <a:cs typeface="Times New Roman"/>
                    <a:sym typeface="Times New Roman"/>
                  </a:defRPr>
                </a:pPr>
                <a:r>
                  <a:t>Political</a:t>
                </a:r>
              </a:p>
              <a:p>
                <a:pPr algn="ctr" defTabSz="320675">
                  <a:defRPr sz="600" b="1">
                    <a:solidFill>
                      <a:srgbClr val="0000FF"/>
                    </a:solidFill>
                    <a:latin typeface="Times New Roman"/>
                    <a:ea typeface="Times New Roman"/>
                    <a:cs typeface="Times New Roman"/>
                    <a:sym typeface="Times New Roman"/>
                  </a:defRPr>
                </a:pPr>
                <a:r>
                  <a:t>Economic</a:t>
                </a:r>
              </a:p>
              <a:p>
                <a:pPr algn="ctr" defTabSz="320675">
                  <a:defRPr sz="600" b="1">
                    <a:solidFill>
                      <a:srgbClr val="0000FF"/>
                    </a:solidFill>
                    <a:latin typeface="Times New Roman"/>
                    <a:ea typeface="Times New Roman"/>
                    <a:cs typeface="Times New Roman"/>
                    <a:sym typeface="Times New Roman"/>
                  </a:defRPr>
                </a:pPr>
                <a:r>
                  <a:t>Competitive</a:t>
                </a:r>
              </a:p>
            </p:txBody>
          </p:sp>
        </p:grpSp>
        <p:grpSp>
          <p:nvGrpSpPr>
            <p:cNvPr id="2201" name="Group"/>
            <p:cNvGrpSpPr/>
            <p:nvPr/>
          </p:nvGrpSpPr>
          <p:grpSpPr>
            <a:xfrm>
              <a:off x="1530879" y="1771649"/>
              <a:ext cx="729721" cy="451844"/>
              <a:chOff x="0" y="0"/>
              <a:chExt cx="729720" cy="451842"/>
            </a:xfrm>
          </p:grpSpPr>
          <p:sp>
            <p:nvSpPr>
              <p:cNvPr id="2199" name="Rectangle"/>
              <p:cNvSpPr/>
              <p:nvPr/>
            </p:nvSpPr>
            <p:spPr>
              <a:xfrm>
                <a:off x="0" y="0"/>
                <a:ext cx="729721" cy="451843"/>
              </a:xfrm>
              <a:prstGeom prst="rect">
                <a:avLst/>
              </a:prstGeom>
              <a:solidFill>
                <a:srgbClr val="FFFFFF"/>
              </a:solidFill>
              <a:ln w="9525" cap="flat">
                <a:solidFill>
                  <a:srgbClr val="FF6600"/>
                </a:solidFill>
                <a:prstDash val="solid"/>
                <a:round/>
              </a:ln>
              <a:effectLst/>
            </p:spPr>
            <p:txBody>
              <a:bodyPr wrap="square" lIns="45719" tIns="45719" rIns="45719" bIns="45719" numCol="1" anchor="t">
                <a:noAutofit/>
              </a:bodyPr>
              <a:lstStyle/>
              <a:p>
                <a:pPr algn="ctr" defTabSz="320675">
                  <a:defRPr sz="600" b="1">
                    <a:solidFill>
                      <a:srgbClr val="0000FF"/>
                    </a:solidFill>
                    <a:latin typeface="Times New Roman"/>
                    <a:ea typeface="Times New Roman"/>
                    <a:cs typeface="Times New Roman"/>
                    <a:sym typeface="Times New Roman"/>
                  </a:defRPr>
                </a:pPr>
                <a:endParaRPr/>
              </a:p>
            </p:txBody>
          </p:sp>
          <p:sp>
            <p:nvSpPr>
              <p:cNvPr id="2200" name="Technological…"/>
              <p:cNvSpPr txBox="1"/>
              <p:nvPr/>
            </p:nvSpPr>
            <p:spPr>
              <a:xfrm>
                <a:off x="0" y="0"/>
                <a:ext cx="729721" cy="3335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Technological</a:t>
                </a:r>
              </a:p>
              <a:p>
                <a:pPr algn="ctr" defTabSz="320675">
                  <a:defRPr sz="600" b="1">
                    <a:solidFill>
                      <a:srgbClr val="0000FF"/>
                    </a:solidFill>
                    <a:latin typeface="Times New Roman"/>
                    <a:ea typeface="Times New Roman"/>
                    <a:cs typeface="Times New Roman"/>
                    <a:sym typeface="Times New Roman"/>
                  </a:defRPr>
                </a:pPr>
                <a:r>
                  <a:t>Social Regulatory</a:t>
                </a:r>
              </a:p>
              <a:p>
                <a:pPr algn="ctr" defTabSz="320675">
                  <a:defRPr sz="600" b="1">
                    <a:solidFill>
                      <a:srgbClr val="0000FF"/>
                    </a:solidFill>
                    <a:latin typeface="Times New Roman"/>
                    <a:ea typeface="Times New Roman"/>
                    <a:cs typeface="Times New Roman"/>
                    <a:sym typeface="Times New Roman"/>
                  </a:defRPr>
                </a:pPr>
                <a:r>
                  <a:t>Political Economic</a:t>
                </a:r>
              </a:p>
              <a:p>
                <a:pPr algn="ctr" defTabSz="320675">
                  <a:defRPr sz="600" b="1">
                    <a:solidFill>
                      <a:srgbClr val="0000FF"/>
                    </a:solidFill>
                    <a:latin typeface="Times New Roman"/>
                    <a:ea typeface="Times New Roman"/>
                    <a:cs typeface="Times New Roman"/>
                    <a:sym typeface="Times New Roman"/>
                  </a:defRPr>
                </a:pPr>
                <a:r>
                  <a:t>Copetitive</a:t>
                </a:r>
              </a:p>
            </p:txBody>
          </p:sp>
        </p:grpSp>
        <p:grpSp>
          <p:nvGrpSpPr>
            <p:cNvPr id="2204" name="Group"/>
            <p:cNvGrpSpPr/>
            <p:nvPr/>
          </p:nvGrpSpPr>
          <p:grpSpPr>
            <a:xfrm>
              <a:off x="2286000" y="1914525"/>
              <a:ext cx="486305" cy="169069"/>
              <a:chOff x="0" y="0"/>
              <a:chExt cx="486304" cy="169068"/>
            </a:xfrm>
          </p:grpSpPr>
          <p:sp>
            <p:nvSpPr>
              <p:cNvPr id="2202" name="Rectangle"/>
              <p:cNvSpPr/>
              <p:nvPr/>
            </p:nvSpPr>
            <p:spPr>
              <a:xfrm>
                <a:off x="0" y="0"/>
                <a:ext cx="486305" cy="169069"/>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FF00FF"/>
                    </a:solidFill>
                    <a:latin typeface="Times New Roman"/>
                    <a:ea typeface="Times New Roman"/>
                    <a:cs typeface="Times New Roman"/>
                    <a:sym typeface="Times New Roman"/>
                  </a:defRPr>
                </a:pPr>
                <a:endParaRPr/>
              </a:p>
            </p:txBody>
          </p:sp>
          <p:sp>
            <p:nvSpPr>
              <p:cNvPr id="2203" name="Information"/>
              <p:cNvSpPr txBox="1"/>
              <p:nvPr/>
            </p:nvSpPr>
            <p:spPr>
              <a:xfrm>
                <a:off x="0" y="0"/>
                <a:ext cx="486305"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600" b="1">
                    <a:solidFill>
                      <a:srgbClr val="FF00FF"/>
                    </a:solidFill>
                    <a:latin typeface="Times New Roman"/>
                    <a:ea typeface="Times New Roman"/>
                    <a:cs typeface="Times New Roman"/>
                    <a:sym typeface="Times New Roman"/>
                  </a:defRPr>
                </a:lvl1pPr>
              </a:lstStyle>
              <a:p>
                <a:r>
                  <a:t>Information</a:t>
                </a:r>
              </a:p>
            </p:txBody>
          </p:sp>
        </p:grpSp>
        <p:grpSp>
          <p:nvGrpSpPr>
            <p:cNvPr id="2207" name="Group"/>
            <p:cNvGrpSpPr/>
            <p:nvPr/>
          </p:nvGrpSpPr>
          <p:grpSpPr>
            <a:xfrm>
              <a:off x="4191000" y="1771649"/>
              <a:ext cx="789517" cy="457201"/>
              <a:chOff x="0" y="0"/>
              <a:chExt cx="789516" cy="457200"/>
            </a:xfrm>
          </p:grpSpPr>
          <p:sp>
            <p:nvSpPr>
              <p:cNvPr id="2205" name="Rectangle"/>
              <p:cNvSpPr/>
              <p:nvPr/>
            </p:nvSpPr>
            <p:spPr>
              <a:xfrm>
                <a:off x="0" y="0"/>
                <a:ext cx="789517" cy="457200"/>
              </a:xfrm>
              <a:prstGeom prst="rect">
                <a:avLst/>
              </a:prstGeom>
              <a:solidFill>
                <a:srgbClr val="FFFFFF"/>
              </a:solidFill>
              <a:ln w="9525" cap="flat">
                <a:solidFill>
                  <a:srgbClr val="FF6600"/>
                </a:solidFill>
                <a:prstDash val="solid"/>
                <a:round/>
              </a:ln>
              <a:effectLst/>
            </p:spPr>
            <p:txBody>
              <a:bodyPr wrap="square" lIns="45719" tIns="45719" rIns="45719" bIns="45719" numCol="1" anchor="t">
                <a:noAutofit/>
              </a:bodyPr>
              <a:lstStyle/>
              <a:p>
                <a:pPr defTabSz="320675">
                  <a:defRPr sz="600">
                    <a:solidFill>
                      <a:srgbClr val="0000FF"/>
                    </a:solidFill>
                    <a:latin typeface="Times New Roman"/>
                    <a:ea typeface="Times New Roman"/>
                    <a:cs typeface="Times New Roman"/>
                    <a:sym typeface="Times New Roman"/>
                  </a:defRPr>
                </a:pPr>
                <a:endParaRPr/>
              </a:p>
            </p:txBody>
          </p:sp>
          <p:sp>
            <p:nvSpPr>
              <p:cNvPr id="2206" name="Technological…"/>
              <p:cNvSpPr txBox="1"/>
              <p:nvPr/>
            </p:nvSpPr>
            <p:spPr>
              <a:xfrm>
                <a:off x="0" y="0"/>
                <a:ext cx="789517" cy="4097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Technological</a:t>
                </a:r>
              </a:p>
              <a:p>
                <a:pPr algn="ctr" defTabSz="320675">
                  <a:defRPr sz="600" b="1">
                    <a:solidFill>
                      <a:srgbClr val="0000FF"/>
                    </a:solidFill>
                    <a:latin typeface="Times New Roman"/>
                    <a:ea typeface="Times New Roman"/>
                    <a:cs typeface="Times New Roman"/>
                    <a:sym typeface="Times New Roman"/>
                  </a:defRPr>
                </a:pPr>
                <a:r>
                  <a:t>Social Regulatory</a:t>
                </a:r>
              </a:p>
              <a:p>
                <a:pPr algn="ctr" defTabSz="320675">
                  <a:defRPr sz="600" b="1">
                    <a:solidFill>
                      <a:srgbClr val="0000FF"/>
                    </a:solidFill>
                    <a:latin typeface="Times New Roman"/>
                    <a:ea typeface="Times New Roman"/>
                    <a:cs typeface="Times New Roman"/>
                    <a:sym typeface="Times New Roman"/>
                  </a:defRPr>
                </a:pPr>
                <a:r>
                  <a:t>Political Economic</a:t>
                </a:r>
              </a:p>
              <a:p>
                <a:pPr algn="ctr" defTabSz="320675">
                  <a:defRPr sz="600" b="1">
                    <a:solidFill>
                      <a:srgbClr val="0000FF"/>
                    </a:solidFill>
                    <a:latin typeface="Times New Roman"/>
                    <a:ea typeface="Times New Roman"/>
                    <a:cs typeface="Times New Roman"/>
                    <a:sym typeface="Times New Roman"/>
                  </a:defRPr>
                </a:pPr>
                <a:r>
                  <a:t>Copetitive</a:t>
                </a:r>
              </a:p>
            </p:txBody>
          </p:sp>
        </p:grpSp>
        <p:grpSp>
          <p:nvGrpSpPr>
            <p:cNvPr id="2210" name="Group"/>
            <p:cNvGrpSpPr/>
            <p:nvPr/>
          </p:nvGrpSpPr>
          <p:grpSpPr>
            <a:xfrm>
              <a:off x="3683000" y="2031206"/>
              <a:ext cx="467255" cy="169069"/>
              <a:chOff x="0" y="0"/>
              <a:chExt cx="467254" cy="169068"/>
            </a:xfrm>
          </p:grpSpPr>
          <p:sp>
            <p:nvSpPr>
              <p:cNvPr id="2208" name="Rectangle"/>
              <p:cNvSpPr/>
              <p:nvPr/>
            </p:nvSpPr>
            <p:spPr>
              <a:xfrm>
                <a:off x="0" y="0"/>
                <a:ext cx="467255" cy="169069"/>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FF00FF"/>
                    </a:solidFill>
                    <a:latin typeface="Times New Roman"/>
                    <a:ea typeface="Times New Roman"/>
                    <a:cs typeface="Times New Roman"/>
                    <a:sym typeface="Times New Roman"/>
                  </a:defRPr>
                </a:pPr>
                <a:endParaRPr/>
              </a:p>
            </p:txBody>
          </p:sp>
          <p:sp>
            <p:nvSpPr>
              <p:cNvPr id="2209" name="Information"/>
              <p:cNvSpPr txBox="1"/>
              <p:nvPr/>
            </p:nvSpPr>
            <p:spPr>
              <a:xfrm>
                <a:off x="0" y="0"/>
                <a:ext cx="467255"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600" b="1">
                    <a:solidFill>
                      <a:srgbClr val="FF00FF"/>
                    </a:solidFill>
                    <a:latin typeface="Times New Roman"/>
                    <a:ea typeface="Times New Roman"/>
                    <a:cs typeface="Times New Roman"/>
                    <a:sym typeface="Times New Roman"/>
                  </a:defRPr>
                </a:lvl1pPr>
              </a:lstStyle>
              <a:p>
                <a:r>
                  <a:t>Information</a:t>
                </a:r>
              </a:p>
            </p:txBody>
          </p:sp>
        </p:grpSp>
        <p:grpSp>
          <p:nvGrpSpPr>
            <p:cNvPr id="2213" name="Group"/>
            <p:cNvGrpSpPr/>
            <p:nvPr/>
          </p:nvGrpSpPr>
          <p:grpSpPr>
            <a:xfrm>
              <a:off x="1371600" y="2514599"/>
              <a:ext cx="3657600" cy="184548"/>
              <a:chOff x="0" y="0"/>
              <a:chExt cx="3657600" cy="184546"/>
            </a:xfrm>
          </p:grpSpPr>
          <p:sp>
            <p:nvSpPr>
              <p:cNvPr id="2211" name="Rectangle"/>
              <p:cNvSpPr/>
              <p:nvPr/>
            </p:nvSpPr>
            <p:spPr>
              <a:xfrm>
                <a:off x="0" y="0"/>
                <a:ext cx="3657600" cy="184547"/>
              </a:xfrm>
              <a:prstGeom prst="rect">
                <a:avLst/>
              </a:prstGeom>
              <a:solidFill>
                <a:srgbClr val="FFFFFF"/>
              </a:solidFill>
              <a:ln w="9525" cap="flat">
                <a:solidFill>
                  <a:srgbClr val="FF6600"/>
                </a:solidFill>
                <a:prstDash val="solid"/>
                <a:round/>
              </a:ln>
              <a:effectLst/>
            </p:spPr>
            <p:txBody>
              <a:bodyPr wrap="square" lIns="45719" tIns="45719" rIns="45719" bIns="45719" numCol="1" anchor="t">
                <a:noAutofit/>
              </a:bodyPr>
              <a:lstStyle/>
              <a:p>
                <a:pPr algn="ctr" defTabSz="320675">
                  <a:defRPr sz="800" b="1">
                    <a:solidFill>
                      <a:srgbClr val="FF00FF"/>
                    </a:solidFill>
                    <a:latin typeface="Times New Roman"/>
                    <a:ea typeface="Times New Roman"/>
                    <a:cs typeface="Times New Roman"/>
                    <a:sym typeface="Times New Roman"/>
                  </a:defRPr>
                </a:pPr>
                <a:endParaRPr/>
              </a:p>
            </p:txBody>
          </p:sp>
          <p:sp>
            <p:nvSpPr>
              <p:cNvPr id="2212" name="Environment  Issues"/>
              <p:cNvSpPr txBox="1"/>
              <p:nvPr/>
            </p:nvSpPr>
            <p:spPr>
              <a:xfrm>
                <a:off x="0" y="0"/>
                <a:ext cx="3657600" cy="141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FF"/>
                    </a:solidFill>
                    <a:latin typeface="Times New Roman"/>
                    <a:ea typeface="Times New Roman"/>
                    <a:cs typeface="Times New Roman"/>
                    <a:sym typeface="Times New Roman"/>
                  </a:defRPr>
                </a:lvl1pPr>
              </a:lstStyle>
              <a:p>
                <a:r>
                  <a:t>Environment  Issues</a:t>
                </a:r>
              </a:p>
            </p:txBody>
          </p:sp>
        </p:grpSp>
        <p:grpSp>
          <p:nvGrpSpPr>
            <p:cNvPr id="2216" name="Group"/>
            <p:cNvGrpSpPr/>
            <p:nvPr/>
          </p:nvGrpSpPr>
          <p:grpSpPr>
            <a:xfrm>
              <a:off x="1295399" y="481607"/>
              <a:ext cx="1299106" cy="147043"/>
              <a:chOff x="0" y="0"/>
              <a:chExt cx="1299104" cy="147042"/>
            </a:xfrm>
          </p:grpSpPr>
          <p:sp>
            <p:nvSpPr>
              <p:cNvPr id="2214" name="Rectangle"/>
              <p:cNvSpPr/>
              <p:nvPr/>
            </p:nvSpPr>
            <p:spPr>
              <a:xfrm>
                <a:off x="0" y="0"/>
                <a:ext cx="1299105" cy="147043"/>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FF00FF"/>
                    </a:solidFill>
                    <a:latin typeface="Times New Roman"/>
                    <a:ea typeface="Times New Roman"/>
                    <a:cs typeface="Times New Roman"/>
                    <a:sym typeface="Times New Roman"/>
                  </a:defRPr>
                </a:pPr>
                <a:endParaRPr/>
              </a:p>
            </p:txBody>
          </p:sp>
          <p:sp>
            <p:nvSpPr>
              <p:cNvPr id="2215" name="THE GENERAL ENVIRONMENT"/>
              <p:cNvSpPr txBox="1"/>
              <p:nvPr/>
            </p:nvSpPr>
            <p:spPr>
              <a:xfrm>
                <a:off x="0" y="0"/>
                <a:ext cx="1299105"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600" b="1">
                    <a:solidFill>
                      <a:srgbClr val="FF00FF"/>
                    </a:solidFill>
                    <a:latin typeface="Times New Roman"/>
                    <a:ea typeface="Times New Roman"/>
                    <a:cs typeface="Times New Roman"/>
                    <a:sym typeface="Times New Roman"/>
                  </a:defRPr>
                </a:lvl1pPr>
              </a:lstStyle>
              <a:p>
                <a:r>
                  <a:t>THE GENERAL ENVIRONMENT</a:t>
                </a:r>
              </a:p>
            </p:txBody>
          </p:sp>
        </p:grpSp>
        <p:grpSp>
          <p:nvGrpSpPr>
            <p:cNvPr id="2219" name="Group"/>
            <p:cNvGrpSpPr/>
            <p:nvPr/>
          </p:nvGrpSpPr>
          <p:grpSpPr>
            <a:xfrm>
              <a:off x="3784599" y="514350"/>
              <a:ext cx="1484314" cy="167283"/>
              <a:chOff x="0" y="0"/>
              <a:chExt cx="1484312" cy="167282"/>
            </a:xfrm>
          </p:grpSpPr>
          <p:sp>
            <p:nvSpPr>
              <p:cNvPr id="2217" name="Rectangle"/>
              <p:cNvSpPr/>
              <p:nvPr/>
            </p:nvSpPr>
            <p:spPr>
              <a:xfrm>
                <a:off x="-1" y="0"/>
                <a:ext cx="1484314" cy="167283"/>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FF00FF"/>
                    </a:solidFill>
                    <a:latin typeface="Times New Roman"/>
                    <a:ea typeface="Times New Roman"/>
                    <a:cs typeface="Times New Roman"/>
                    <a:sym typeface="Times New Roman"/>
                  </a:defRPr>
                </a:pPr>
                <a:endParaRPr/>
              </a:p>
            </p:txBody>
          </p:sp>
          <p:sp>
            <p:nvSpPr>
              <p:cNvPr id="2218" name="THE HEALTH CARE ENVIRONMENT"/>
              <p:cNvSpPr txBox="1"/>
              <p:nvPr/>
            </p:nvSpPr>
            <p:spPr>
              <a:xfrm>
                <a:off x="-1" y="0"/>
                <a:ext cx="1484314" cy="127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600" b="1">
                    <a:solidFill>
                      <a:srgbClr val="FF00FF"/>
                    </a:solidFill>
                    <a:latin typeface="Times New Roman"/>
                    <a:ea typeface="Times New Roman"/>
                    <a:cs typeface="Times New Roman"/>
                    <a:sym typeface="Times New Roman"/>
                  </a:defRPr>
                </a:lvl1pPr>
              </a:lstStyle>
              <a:p>
                <a:r>
                  <a:t>THE HEALTH CARE ENVIRONMENT</a:t>
                </a:r>
              </a:p>
            </p:txBody>
          </p:sp>
        </p:grpSp>
        <p:sp>
          <p:nvSpPr>
            <p:cNvPr id="2220" name="Oval"/>
            <p:cNvSpPr/>
            <p:nvPr/>
          </p:nvSpPr>
          <p:spPr>
            <a:xfrm>
              <a:off x="1143000" y="628650"/>
              <a:ext cx="1486959" cy="857250"/>
            </a:xfrm>
            <a:prstGeom prst="ellipse">
              <a:avLst/>
            </a:prstGeom>
            <a:noFill/>
            <a:ln w="9525" cap="flat">
              <a:solidFill>
                <a:srgbClr val="FF66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2221" name="Double Arrow"/>
            <p:cNvSpPr/>
            <p:nvPr/>
          </p:nvSpPr>
          <p:spPr>
            <a:xfrm>
              <a:off x="2641600" y="971550"/>
              <a:ext cx="224367" cy="166688"/>
            </a:xfrm>
            <a:prstGeom prst="leftRightArrow">
              <a:avLst>
                <a:gd name="adj1" fmla="val 50000"/>
                <a:gd name="adj2" fmla="val 26921"/>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22" name="Double Arrow"/>
            <p:cNvSpPr/>
            <p:nvPr/>
          </p:nvSpPr>
          <p:spPr>
            <a:xfrm>
              <a:off x="3661833" y="1000125"/>
              <a:ext cx="224368" cy="167283"/>
            </a:xfrm>
            <a:prstGeom prst="leftRightArrow">
              <a:avLst>
                <a:gd name="adj1" fmla="val 50000"/>
                <a:gd name="adj2" fmla="val 26825"/>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23" name="Shape"/>
            <p:cNvSpPr/>
            <p:nvPr/>
          </p:nvSpPr>
          <p:spPr>
            <a:xfrm>
              <a:off x="1742545" y="1485900"/>
              <a:ext cx="289455" cy="25062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24" name="Oval"/>
            <p:cNvSpPr/>
            <p:nvPr/>
          </p:nvSpPr>
          <p:spPr>
            <a:xfrm>
              <a:off x="3937529" y="685800"/>
              <a:ext cx="1244071" cy="800100"/>
            </a:xfrm>
            <a:prstGeom prst="ellipse">
              <a:avLst/>
            </a:prstGeom>
            <a:noFill/>
            <a:ln w="9525" cap="flat">
              <a:solidFill>
                <a:srgbClr val="FF6600"/>
              </a:solidFill>
              <a:prstDash val="solid"/>
              <a:round/>
            </a:ln>
            <a:effectLst/>
          </p:spPr>
          <p:txBody>
            <a:bodyPr wrap="square" lIns="45719" tIns="45719" rIns="45719" bIns="45719" numCol="1" anchor="t">
              <a:noAutofit/>
            </a:bodyPr>
            <a:lstStyle/>
            <a:p>
              <a:pPr defTabSz="320675">
                <a:defRPr sz="800">
                  <a:latin typeface="Times New Roman"/>
                  <a:ea typeface="Times New Roman"/>
                  <a:cs typeface="Times New Roman"/>
                  <a:sym typeface="Times New Roman"/>
                </a:defRPr>
              </a:pPr>
              <a:endParaRPr/>
            </a:p>
          </p:txBody>
        </p:sp>
        <p:grpSp>
          <p:nvGrpSpPr>
            <p:cNvPr id="2227" name="Group"/>
            <p:cNvGrpSpPr/>
            <p:nvPr/>
          </p:nvGrpSpPr>
          <p:grpSpPr>
            <a:xfrm>
              <a:off x="2235200" y="3105149"/>
              <a:ext cx="655638" cy="352426"/>
              <a:chOff x="0" y="0"/>
              <a:chExt cx="655637" cy="352425"/>
            </a:xfrm>
          </p:grpSpPr>
          <p:sp>
            <p:nvSpPr>
              <p:cNvPr id="2225" name="Rectangle"/>
              <p:cNvSpPr/>
              <p:nvPr/>
            </p:nvSpPr>
            <p:spPr>
              <a:xfrm>
                <a:off x="0" y="0"/>
                <a:ext cx="655638" cy="352425"/>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b="1">
                    <a:solidFill>
                      <a:srgbClr val="0000FF"/>
                    </a:solidFill>
                    <a:latin typeface="Times New Roman"/>
                    <a:ea typeface="Times New Roman"/>
                    <a:cs typeface="Times New Roman"/>
                    <a:sym typeface="Times New Roman"/>
                  </a:defRPr>
                </a:pPr>
                <a:endParaRPr/>
              </a:p>
            </p:txBody>
          </p:sp>
          <p:sp>
            <p:nvSpPr>
              <p:cNvPr id="2226" name="External…"/>
              <p:cNvSpPr txBox="1"/>
              <p:nvPr/>
            </p:nvSpPr>
            <p:spPr>
              <a:xfrm>
                <a:off x="0" y="0"/>
                <a:ext cx="655638"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External</a:t>
                </a:r>
              </a:p>
              <a:p>
                <a:pPr algn="ctr" defTabSz="320675">
                  <a:defRPr sz="600" b="1">
                    <a:solidFill>
                      <a:srgbClr val="0000FF"/>
                    </a:solidFill>
                    <a:latin typeface="Times New Roman"/>
                    <a:ea typeface="Times New Roman"/>
                    <a:cs typeface="Times New Roman"/>
                    <a:sym typeface="Times New Roman"/>
                  </a:defRPr>
                </a:pPr>
                <a:r>
                  <a:t>Environmental</a:t>
                </a:r>
              </a:p>
              <a:p>
                <a:pPr algn="ctr" defTabSz="320675">
                  <a:defRPr sz="600" b="1">
                    <a:solidFill>
                      <a:srgbClr val="0000FF"/>
                    </a:solidFill>
                    <a:latin typeface="Times New Roman"/>
                    <a:ea typeface="Times New Roman"/>
                    <a:cs typeface="Times New Roman"/>
                    <a:sym typeface="Times New Roman"/>
                  </a:defRPr>
                </a:pPr>
                <a:r>
                  <a:t>Analysis</a:t>
                </a:r>
              </a:p>
            </p:txBody>
          </p:sp>
        </p:grpSp>
        <p:grpSp>
          <p:nvGrpSpPr>
            <p:cNvPr id="2230" name="Group"/>
            <p:cNvGrpSpPr/>
            <p:nvPr/>
          </p:nvGrpSpPr>
          <p:grpSpPr>
            <a:xfrm>
              <a:off x="3606800" y="3114674"/>
              <a:ext cx="609600" cy="342901"/>
              <a:chOff x="0" y="0"/>
              <a:chExt cx="609600" cy="342900"/>
            </a:xfrm>
          </p:grpSpPr>
          <p:sp>
            <p:nvSpPr>
              <p:cNvPr id="2228" name="Rectangle"/>
              <p:cNvSpPr/>
              <p:nvPr/>
            </p:nvSpPr>
            <p:spPr>
              <a:xfrm>
                <a:off x="0" y="0"/>
                <a:ext cx="609600" cy="342900"/>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2229" name="Internal…"/>
              <p:cNvSpPr txBox="1"/>
              <p:nvPr/>
            </p:nvSpPr>
            <p:spPr>
              <a:xfrm>
                <a:off x="0" y="0"/>
                <a:ext cx="609600"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Internal</a:t>
                </a:r>
              </a:p>
              <a:p>
                <a:pPr algn="ctr" defTabSz="320675">
                  <a:defRPr sz="600" b="1">
                    <a:solidFill>
                      <a:srgbClr val="0000FF"/>
                    </a:solidFill>
                    <a:latin typeface="Times New Roman"/>
                    <a:ea typeface="Times New Roman"/>
                    <a:cs typeface="Times New Roman"/>
                    <a:sym typeface="Times New Roman"/>
                  </a:defRPr>
                </a:pPr>
                <a:r>
                  <a:t>Environmental</a:t>
                </a:r>
              </a:p>
              <a:p>
                <a:pPr algn="ctr" defTabSz="320675">
                  <a:defRPr sz="600" b="1">
                    <a:solidFill>
                      <a:srgbClr val="0000FF"/>
                    </a:solidFill>
                    <a:latin typeface="Times New Roman"/>
                    <a:ea typeface="Times New Roman"/>
                    <a:cs typeface="Times New Roman"/>
                    <a:sym typeface="Times New Roman"/>
                  </a:defRPr>
                </a:pPr>
                <a:r>
                  <a:t>Analysis</a:t>
                </a:r>
              </a:p>
            </p:txBody>
          </p:sp>
        </p:grpSp>
        <p:grpSp>
          <p:nvGrpSpPr>
            <p:cNvPr id="2233" name="Group"/>
            <p:cNvGrpSpPr/>
            <p:nvPr/>
          </p:nvGrpSpPr>
          <p:grpSpPr>
            <a:xfrm>
              <a:off x="2741083" y="3514724"/>
              <a:ext cx="967317" cy="542926"/>
              <a:chOff x="0" y="0"/>
              <a:chExt cx="967316" cy="542925"/>
            </a:xfrm>
          </p:grpSpPr>
          <p:sp>
            <p:nvSpPr>
              <p:cNvPr id="2231" name="Rectangle"/>
              <p:cNvSpPr/>
              <p:nvPr/>
            </p:nvSpPr>
            <p:spPr>
              <a:xfrm>
                <a:off x="0" y="0"/>
                <a:ext cx="967317" cy="542925"/>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2232" name="Mission, Vision, Values, and…"/>
              <p:cNvSpPr txBox="1"/>
              <p:nvPr/>
            </p:nvSpPr>
            <p:spPr>
              <a:xfrm>
                <a:off x="0" y="0"/>
                <a:ext cx="967317" cy="4097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Mission, Vision, Values, and</a:t>
                </a:r>
              </a:p>
              <a:p>
                <a:pPr algn="ctr" defTabSz="320675">
                  <a:defRPr sz="600" b="1">
                    <a:solidFill>
                      <a:srgbClr val="0000FF"/>
                    </a:solidFill>
                    <a:latin typeface="Times New Roman"/>
                    <a:ea typeface="Times New Roman"/>
                    <a:cs typeface="Times New Roman"/>
                    <a:sym typeface="Times New Roman"/>
                  </a:defRPr>
                </a:pPr>
                <a:r>
                  <a:t>Objectives</a:t>
                </a:r>
              </a:p>
              <a:p>
                <a:pPr algn="ctr" defTabSz="320675">
                  <a:defRPr sz="600" b="1">
                    <a:solidFill>
                      <a:srgbClr val="0000FF"/>
                    </a:solidFill>
                    <a:latin typeface="Times New Roman"/>
                    <a:ea typeface="Times New Roman"/>
                    <a:cs typeface="Times New Roman"/>
                    <a:sym typeface="Times New Roman"/>
                  </a:defRPr>
                </a:pPr>
                <a:r>
                  <a:t>(Directional</a:t>
                </a:r>
              </a:p>
              <a:p>
                <a:pPr algn="ctr" defTabSz="320675">
                  <a:defRPr sz="600" b="1">
                    <a:solidFill>
                      <a:srgbClr val="0000FF"/>
                    </a:solidFill>
                    <a:latin typeface="Times New Roman"/>
                    <a:ea typeface="Times New Roman"/>
                    <a:cs typeface="Times New Roman"/>
                    <a:sym typeface="Times New Roman"/>
                  </a:defRPr>
                </a:pPr>
                <a:r>
                  <a:t>Strategies)</a:t>
                </a:r>
              </a:p>
            </p:txBody>
          </p:sp>
        </p:grpSp>
        <p:sp>
          <p:nvSpPr>
            <p:cNvPr id="2234" name="Oval"/>
            <p:cNvSpPr/>
            <p:nvPr/>
          </p:nvSpPr>
          <p:spPr>
            <a:xfrm>
              <a:off x="1676400" y="2943225"/>
              <a:ext cx="3149600" cy="1171575"/>
            </a:xfrm>
            <a:prstGeom prst="ellipse">
              <a:avLst/>
            </a:prstGeom>
            <a:noFill/>
            <a:ln w="28575" cap="flat">
              <a:solidFill>
                <a:srgbClr val="FF0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nvGrpSpPr>
            <p:cNvPr id="2237" name="Group"/>
            <p:cNvGrpSpPr/>
            <p:nvPr/>
          </p:nvGrpSpPr>
          <p:grpSpPr>
            <a:xfrm>
              <a:off x="5983816" y="3286124"/>
              <a:ext cx="620184" cy="314922"/>
              <a:chOff x="0" y="0"/>
              <a:chExt cx="620183" cy="314920"/>
            </a:xfrm>
          </p:grpSpPr>
          <p:sp>
            <p:nvSpPr>
              <p:cNvPr id="2235" name="Rectangle"/>
              <p:cNvSpPr/>
              <p:nvPr/>
            </p:nvSpPr>
            <p:spPr>
              <a:xfrm>
                <a:off x="0" y="0"/>
                <a:ext cx="620184" cy="314921"/>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0000FF"/>
                    </a:solidFill>
                    <a:latin typeface="Times New Roman"/>
                    <a:ea typeface="Times New Roman"/>
                    <a:cs typeface="Times New Roman"/>
                    <a:sym typeface="Times New Roman"/>
                  </a:defRPr>
                </a:pPr>
                <a:endParaRPr/>
              </a:p>
            </p:txBody>
          </p:sp>
          <p:sp>
            <p:nvSpPr>
              <p:cNvPr id="2236" name="SITUATIONAL…"/>
              <p:cNvSpPr txBox="1"/>
              <p:nvPr/>
            </p:nvSpPr>
            <p:spPr>
              <a:xfrm>
                <a:off x="0" y="0"/>
                <a:ext cx="620184"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b="1">
                    <a:solidFill>
                      <a:srgbClr val="0000FF"/>
                    </a:solidFill>
                    <a:latin typeface="Times New Roman"/>
                    <a:ea typeface="Times New Roman"/>
                    <a:cs typeface="Times New Roman"/>
                    <a:sym typeface="Times New Roman"/>
                  </a:defRPr>
                </a:pPr>
                <a:r>
                  <a:t>SITUATIONAL</a:t>
                </a:r>
              </a:p>
              <a:p>
                <a:pPr defTabSz="320675">
                  <a:defRPr sz="600" b="1">
                    <a:solidFill>
                      <a:srgbClr val="0000FF"/>
                    </a:solidFill>
                    <a:latin typeface="Times New Roman"/>
                    <a:ea typeface="Times New Roman"/>
                    <a:cs typeface="Times New Roman"/>
                    <a:sym typeface="Times New Roman"/>
                  </a:defRPr>
                </a:pPr>
                <a:r>
                  <a:t>ANALYSIS</a:t>
                </a:r>
              </a:p>
            </p:txBody>
          </p:sp>
        </p:grpSp>
        <p:sp>
          <p:nvSpPr>
            <p:cNvPr id="2238" name="Line"/>
            <p:cNvSpPr/>
            <p:nvPr/>
          </p:nvSpPr>
          <p:spPr>
            <a:xfrm rot="10841815" flipH="1">
              <a:off x="5663670" y="1057275"/>
              <a:ext cx="255589" cy="3286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2239" name="Strategy…"/>
            <p:cNvSpPr txBox="1"/>
            <p:nvPr/>
          </p:nvSpPr>
          <p:spPr>
            <a:xfrm>
              <a:off x="6146800" y="3914775"/>
              <a:ext cx="555096" cy="2314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700" b="1">
                  <a:solidFill>
                    <a:srgbClr val="0000FF"/>
                  </a:solidFill>
                  <a:latin typeface="Times New Roman"/>
                  <a:ea typeface="Times New Roman"/>
                  <a:cs typeface="Times New Roman"/>
                  <a:sym typeface="Times New Roman"/>
                </a:defRPr>
              </a:pPr>
              <a:r>
                <a:t>Strategy</a:t>
              </a:r>
            </a:p>
            <a:p>
              <a:pPr defTabSz="320675">
                <a:defRPr sz="700" b="1">
                  <a:solidFill>
                    <a:srgbClr val="0000FF"/>
                  </a:solidFill>
                  <a:latin typeface="Times New Roman"/>
                  <a:ea typeface="Times New Roman"/>
                  <a:cs typeface="Times New Roman"/>
                  <a:sym typeface="Times New Roman"/>
                </a:defRPr>
              </a:pPr>
              <a:r>
                <a:t>Formulation</a:t>
              </a:r>
            </a:p>
          </p:txBody>
        </p:sp>
        <p:sp>
          <p:nvSpPr>
            <p:cNvPr id="2240" name="Line"/>
            <p:cNvSpPr/>
            <p:nvPr/>
          </p:nvSpPr>
          <p:spPr>
            <a:xfrm rot="10841815" flipH="1">
              <a:off x="5969000" y="3571875"/>
              <a:ext cx="139171" cy="869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2241" name="Oval"/>
            <p:cNvSpPr/>
            <p:nvPr/>
          </p:nvSpPr>
          <p:spPr>
            <a:xfrm>
              <a:off x="1803400" y="4714875"/>
              <a:ext cx="3149600" cy="1143001"/>
            </a:xfrm>
            <a:prstGeom prst="ellipse">
              <a:avLst/>
            </a:prstGeom>
            <a:noFill/>
            <a:ln w="38100" cap="flat">
              <a:solidFill>
                <a:srgbClr val="FF0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nvGrpSpPr>
            <p:cNvPr id="2244" name="Group"/>
            <p:cNvGrpSpPr/>
            <p:nvPr/>
          </p:nvGrpSpPr>
          <p:grpSpPr>
            <a:xfrm>
              <a:off x="6019800" y="4948237"/>
              <a:ext cx="629709" cy="795339"/>
              <a:chOff x="0" y="0"/>
              <a:chExt cx="629708" cy="795337"/>
            </a:xfrm>
          </p:grpSpPr>
          <p:sp>
            <p:nvSpPr>
              <p:cNvPr id="2242" name="Rectangle"/>
              <p:cNvSpPr/>
              <p:nvPr/>
            </p:nvSpPr>
            <p:spPr>
              <a:xfrm>
                <a:off x="0" y="-1"/>
                <a:ext cx="629709" cy="795339"/>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a:solidFill>
                      <a:srgbClr val="0000FF"/>
                    </a:solidFill>
                    <a:latin typeface="Times New Roman"/>
                    <a:ea typeface="Times New Roman"/>
                    <a:cs typeface="Times New Roman"/>
                    <a:sym typeface="Times New Roman"/>
                  </a:defRPr>
                </a:pPr>
                <a:endParaRPr/>
              </a:p>
            </p:txBody>
          </p:sp>
          <p:sp>
            <p:nvSpPr>
              <p:cNvPr id="2243" name="Startegic…"/>
              <p:cNvSpPr txBox="1"/>
              <p:nvPr/>
            </p:nvSpPr>
            <p:spPr>
              <a:xfrm>
                <a:off x="0" y="-1"/>
                <a:ext cx="629709" cy="6383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b="1">
                    <a:solidFill>
                      <a:srgbClr val="0000FF"/>
                    </a:solidFill>
                    <a:latin typeface="Times New Roman"/>
                    <a:ea typeface="Times New Roman"/>
                    <a:cs typeface="Times New Roman"/>
                    <a:sym typeface="Times New Roman"/>
                  </a:defRPr>
                </a:pPr>
                <a:r>
                  <a:t>Startegic</a:t>
                </a:r>
              </a:p>
              <a:p>
                <a:pPr defTabSz="320675">
                  <a:defRPr sz="600" b="1">
                    <a:solidFill>
                      <a:srgbClr val="0000FF"/>
                    </a:solidFill>
                    <a:latin typeface="Times New Roman"/>
                    <a:ea typeface="Times New Roman"/>
                    <a:cs typeface="Times New Roman"/>
                    <a:sym typeface="Times New Roman"/>
                  </a:defRPr>
                </a:pPr>
                <a:r>
                  <a:t>Implementation</a:t>
                </a:r>
              </a:p>
              <a:p>
                <a:pPr defTabSz="320675">
                  <a:defRPr sz="600" b="1">
                    <a:solidFill>
                      <a:srgbClr val="0000FF"/>
                    </a:solidFill>
                    <a:latin typeface="Times New Roman"/>
                    <a:ea typeface="Times New Roman"/>
                    <a:cs typeface="Times New Roman"/>
                    <a:sym typeface="Times New Roman"/>
                  </a:defRPr>
                </a:pPr>
                <a:r>
                  <a:t>( Operational</a:t>
                </a:r>
              </a:p>
              <a:p>
                <a:pPr defTabSz="320675">
                  <a:defRPr sz="600" b="1">
                    <a:solidFill>
                      <a:srgbClr val="0000FF"/>
                    </a:solidFill>
                    <a:latin typeface="Times New Roman"/>
                    <a:ea typeface="Times New Roman"/>
                    <a:cs typeface="Times New Roman"/>
                    <a:sym typeface="Times New Roman"/>
                  </a:defRPr>
                </a:pPr>
                <a:r>
                  <a:t>Strategies-</a:t>
                </a:r>
              </a:p>
              <a:p>
                <a:pPr defTabSz="320675">
                  <a:defRPr sz="600" b="1">
                    <a:solidFill>
                      <a:srgbClr val="0000FF"/>
                    </a:solidFill>
                    <a:latin typeface="Times New Roman"/>
                    <a:ea typeface="Times New Roman"/>
                    <a:cs typeface="Times New Roman"/>
                    <a:sym typeface="Times New Roman"/>
                  </a:defRPr>
                </a:pPr>
                <a:r>
                  <a:t>Functional and</a:t>
                </a:r>
              </a:p>
              <a:p>
                <a:pPr defTabSz="320675">
                  <a:defRPr sz="600" b="1">
                    <a:solidFill>
                      <a:srgbClr val="0000FF"/>
                    </a:solidFill>
                    <a:latin typeface="Times New Roman"/>
                    <a:ea typeface="Times New Roman"/>
                    <a:cs typeface="Times New Roman"/>
                    <a:sym typeface="Times New Roman"/>
                  </a:defRPr>
                </a:pPr>
                <a:r>
                  <a:t>Organiuzation</a:t>
                </a:r>
              </a:p>
              <a:p>
                <a:pPr defTabSz="320675">
                  <a:defRPr sz="600" b="1">
                    <a:solidFill>
                      <a:srgbClr val="0000FF"/>
                    </a:solidFill>
                    <a:latin typeface="Times New Roman"/>
                    <a:ea typeface="Times New Roman"/>
                    <a:cs typeface="Times New Roman"/>
                    <a:sym typeface="Times New Roman"/>
                  </a:defRPr>
                </a:pPr>
                <a:r>
                  <a:t>Wide )</a:t>
                </a:r>
              </a:p>
            </p:txBody>
          </p:sp>
        </p:grpSp>
        <p:sp>
          <p:nvSpPr>
            <p:cNvPr id="2245" name="Line"/>
            <p:cNvSpPr/>
            <p:nvPr/>
          </p:nvSpPr>
          <p:spPr>
            <a:xfrm rot="10841815" flipH="1">
              <a:off x="5738283" y="4571404"/>
              <a:ext cx="218018" cy="1257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2246" name="Shape"/>
            <p:cNvSpPr/>
            <p:nvPr/>
          </p:nvSpPr>
          <p:spPr>
            <a:xfrm>
              <a:off x="4419600" y="1485900"/>
              <a:ext cx="289455" cy="25062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47" name="Shape"/>
            <p:cNvSpPr/>
            <p:nvPr/>
          </p:nvSpPr>
          <p:spPr>
            <a:xfrm>
              <a:off x="1727200" y="2228850"/>
              <a:ext cx="289455" cy="25062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48" name="Shape"/>
            <p:cNvSpPr/>
            <p:nvPr/>
          </p:nvSpPr>
          <p:spPr>
            <a:xfrm>
              <a:off x="4434945" y="2228850"/>
              <a:ext cx="289456" cy="25062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49" name="Rounded Rectangle"/>
            <p:cNvSpPr/>
            <p:nvPr/>
          </p:nvSpPr>
          <p:spPr>
            <a:xfrm>
              <a:off x="889000" y="2828925"/>
              <a:ext cx="4749800" cy="3571875"/>
            </a:xfrm>
            <a:prstGeom prst="roundRect">
              <a:avLst>
                <a:gd name="adj" fmla="val 16667"/>
              </a:avLst>
            </a:prstGeom>
            <a:noFill/>
            <a:ln w="76200" cap="flat">
              <a:solidFill>
                <a:srgbClr val="FF9900"/>
              </a:solidFill>
              <a:prstDash val="solid"/>
              <a:round/>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2250" name="Shape"/>
            <p:cNvSpPr/>
            <p:nvPr/>
          </p:nvSpPr>
          <p:spPr>
            <a:xfrm>
              <a:off x="3114145" y="2714625"/>
              <a:ext cx="289455" cy="2286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51" name="Shape"/>
            <p:cNvSpPr/>
            <p:nvPr/>
          </p:nvSpPr>
          <p:spPr>
            <a:xfrm rot="20919382">
              <a:off x="2538941" y="2714625"/>
              <a:ext cx="289455" cy="25658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52" name="Shape"/>
            <p:cNvSpPr/>
            <p:nvPr/>
          </p:nvSpPr>
          <p:spPr>
            <a:xfrm rot="995283">
              <a:off x="3740150" y="2714625"/>
              <a:ext cx="289455" cy="282179"/>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53" name="Double Arrow"/>
            <p:cNvSpPr/>
            <p:nvPr/>
          </p:nvSpPr>
          <p:spPr>
            <a:xfrm>
              <a:off x="3001433" y="3228975"/>
              <a:ext cx="554567" cy="142875"/>
            </a:xfrm>
            <a:prstGeom prst="leftRightArrow">
              <a:avLst>
                <a:gd name="adj1" fmla="val 50000"/>
                <a:gd name="adj2" fmla="val 7763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54" name="Double Arrow"/>
            <p:cNvSpPr/>
            <p:nvPr/>
          </p:nvSpPr>
          <p:spPr>
            <a:xfrm rot="2068850">
              <a:off x="2453745" y="3514725"/>
              <a:ext cx="289455" cy="142875"/>
            </a:xfrm>
            <a:prstGeom prst="leftRightArrow">
              <a:avLst>
                <a:gd name="adj1" fmla="val 50000"/>
                <a:gd name="adj2" fmla="val 40519"/>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55" name="Shape"/>
            <p:cNvSpPr/>
            <p:nvPr/>
          </p:nvSpPr>
          <p:spPr>
            <a:xfrm rot="995283">
              <a:off x="2718858" y="4086225"/>
              <a:ext cx="253472" cy="282179"/>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56" name="Shape"/>
            <p:cNvSpPr/>
            <p:nvPr/>
          </p:nvSpPr>
          <p:spPr>
            <a:xfrm rot="20524200">
              <a:off x="3886729" y="4057650"/>
              <a:ext cx="253471" cy="282179"/>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57" name="Shape"/>
            <p:cNvSpPr/>
            <p:nvPr/>
          </p:nvSpPr>
          <p:spPr>
            <a:xfrm>
              <a:off x="3327400" y="4114800"/>
              <a:ext cx="289455" cy="25717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grpSp>
          <p:nvGrpSpPr>
            <p:cNvPr id="2263" name="Group"/>
            <p:cNvGrpSpPr/>
            <p:nvPr/>
          </p:nvGrpSpPr>
          <p:grpSpPr>
            <a:xfrm>
              <a:off x="1524000" y="4371974"/>
              <a:ext cx="3530600" cy="333029"/>
              <a:chOff x="0" y="0"/>
              <a:chExt cx="3530600" cy="333027"/>
            </a:xfrm>
          </p:grpSpPr>
          <p:grpSp>
            <p:nvGrpSpPr>
              <p:cNvPr id="2260" name="Group"/>
              <p:cNvGrpSpPr/>
              <p:nvPr/>
            </p:nvGrpSpPr>
            <p:grpSpPr>
              <a:xfrm>
                <a:off x="0" y="-1"/>
                <a:ext cx="3530600" cy="333029"/>
                <a:chOff x="0" y="0"/>
                <a:chExt cx="3530600" cy="333027"/>
              </a:xfrm>
            </p:grpSpPr>
            <p:sp>
              <p:nvSpPr>
                <p:cNvPr id="2258" name="Rectangle"/>
                <p:cNvSpPr/>
                <p:nvPr/>
              </p:nvSpPr>
              <p:spPr>
                <a:xfrm>
                  <a:off x="0" y="0"/>
                  <a:ext cx="3530600" cy="142876"/>
                </a:xfrm>
                <a:prstGeom prst="rect">
                  <a:avLst/>
                </a:prstGeom>
                <a:solidFill>
                  <a:srgbClr val="FFFF99"/>
                </a:solidFill>
                <a:ln w="9525" cap="flat">
                  <a:solidFill>
                    <a:srgbClr val="00FF00"/>
                  </a:solidFill>
                  <a:prstDash val="solid"/>
                  <a:round/>
                </a:ln>
                <a:effectLst/>
              </p:spPr>
              <p:txBody>
                <a:bodyPr wrap="square" lIns="45719" tIns="45719" rIns="45719" bIns="45719" numCol="1" anchor="t">
                  <a:noAutofit/>
                </a:bodyPr>
                <a:lstStyle/>
                <a:p>
                  <a:pPr defTabSz="320675">
                    <a:defRPr sz="700" b="1">
                      <a:solidFill>
                        <a:srgbClr val="0000FF"/>
                      </a:solidFill>
                      <a:latin typeface="Times New Roman"/>
                      <a:ea typeface="Times New Roman"/>
                      <a:cs typeface="Times New Roman"/>
                      <a:sym typeface="Times New Roman"/>
                    </a:defRPr>
                  </a:pPr>
                  <a:endParaRPr/>
                </a:p>
              </p:txBody>
            </p:sp>
            <p:sp>
              <p:nvSpPr>
                <p:cNvPr id="2259" name="Adaptive Strategies               Market Entry Strategies              Positioning Strategies"/>
                <p:cNvSpPr txBox="1"/>
                <p:nvPr/>
              </p:nvSpPr>
              <p:spPr>
                <a:xfrm>
                  <a:off x="0" y="0"/>
                  <a:ext cx="3530600" cy="3330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700" b="1">
                      <a:solidFill>
                        <a:srgbClr val="0000FF"/>
                      </a:solidFill>
                      <a:latin typeface="Times New Roman"/>
                      <a:ea typeface="Times New Roman"/>
                      <a:cs typeface="Times New Roman"/>
                      <a:sym typeface="Times New Roman"/>
                    </a:defRPr>
                  </a:pPr>
                  <a:r>
                    <a:t>Adaptive Strategies               Market Entry Strategies              Positioning Strategies</a:t>
                  </a:r>
                </a:p>
                <a:p>
                  <a:pPr defTabSz="320675">
                    <a:defRPr sz="700">
                      <a:solidFill>
                        <a:srgbClr val="0000FF"/>
                      </a:solidFill>
                      <a:latin typeface="Times New Roman"/>
                      <a:ea typeface="Times New Roman"/>
                      <a:cs typeface="Times New Roman"/>
                      <a:sym typeface="Times New Roman"/>
                    </a:defRPr>
                  </a:pPr>
                  <a:endParaRPr/>
                </a:p>
              </p:txBody>
            </p:sp>
          </p:grpSp>
          <p:sp>
            <p:nvSpPr>
              <p:cNvPr id="2261" name="Shape"/>
              <p:cNvSpPr/>
              <p:nvPr/>
            </p:nvSpPr>
            <p:spPr>
              <a:xfrm rot="16410068">
                <a:off x="1085585" y="-25136"/>
                <a:ext cx="95251" cy="18362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62" name="Shape"/>
              <p:cNvSpPr/>
              <p:nvPr/>
            </p:nvSpPr>
            <p:spPr>
              <a:xfrm rot="16410068">
                <a:off x="2273564" y="-25136"/>
                <a:ext cx="95251" cy="18362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grpSp>
        <p:sp>
          <p:nvSpPr>
            <p:cNvPr id="2264" name="Shape"/>
            <p:cNvSpPr/>
            <p:nvPr/>
          </p:nvSpPr>
          <p:spPr>
            <a:xfrm>
              <a:off x="3327400" y="4514850"/>
              <a:ext cx="254000" cy="17145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65" name="Double Arrow"/>
            <p:cNvSpPr/>
            <p:nvPr/>
          </p:nvSpPr>
          <p:spPr>
            <a:xfrm rot="6575474">
              <a:off x="3759200" y="4537075"/>
              <a:ext cx="228600" cy="127000"/>
            </a:xfrm>
            <a:prstGeom prst="leftRightArrow">
              <a:avLst>
                <a:gd name="adj1" fmla="val 50000"/>
                <a:gd name="adj2" fmla="val 3600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66" name="Double Arrow"/>
            <p:cNvSpPr/>
            <p:nvPr/>
          </p:nvSpPr>
          <p:spPr>
            <a:xfrm rot="7855557">
              <a:off x="3710682" y="3528317"/>
              <a:ext cx="325636" cy="127001"/>
            </a:xfrm>
            <a:prstGeom prst="leftRightArrow">
              <a:avLst>
                <a:gd name="adj1" fmla="val 50000"/>
                <a:gd name="adj2" fmla="val 51281"/>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67" name="Double Arrow"/>
            <p:cNvSpPr/>
            <p:nvPr/>
          </p:nvSpPr>
          <p:spPr>
            <a:xfrm rot="3813018">
              <a:off x="2921000" y="4537075"/>
              <a:ext cx="228600" cy="127000"/>
            </a:xfrm>
            <a:prstGeom prst="leftRightArrow">
              <a:avLst>
                <a:gd name="adj1" fmla="val 50000"/>
                <a:gd name="adj2" fmla="val 3600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grpSp>
          <p:nvGrpSpPr>
            <p:cNvPr id="2290" name="Group"/>
            <p:cNvGrpSpPr/>
            <p:nvPr/>
          </p:nvGrpSpPr>
          <p:grpSpPr>
            <a:xfrm>
              <a:off x="2395008" y="4772024"/>
              <a:ext cx="2079097" cy="965598"/>
              <a:chOff x="0" y="0"/>
              <a:chExt cx="2079095" cy="965596"/>
            </a:xfrm>
          </p:grpSpPr>
          <p:grpSp>
            <p:nvGrpSpPr>
              <p:cNvPr id="2270" name="Group"/>
              <p:cNvGrpSpPr/>
              <p:nvPr/>
            </p:nvGrpSpPr>
            <p:grpSpPr>
              <a:xfrm>
                <a:off x="92604" y="314325"/>
                <a:ext cx="585788" cy="339924"/>
                <a:chOff x="0" y="0"/>
                <a:chExt cx="585787" cy="339923"/>
              </a:xfrm>
            </p:grpSpPr>
            <p:sp>
              <p:nvSpPr>
                <p:cNvPr id="2268" name="Rectangle"/>
                <p:cNvSpPr/>
                <p:nvPr/>
              </p:nvSpPr>
              <p:spPr>
                <a:xfrm>
                  <a:off x="0" y="0"/>
                  <a:ext cx="585788" cy="339924"/>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b="1">
                      <a:solidFill>
                        <a:srgbClr val="0000FF"/>
                      </a:solidFill>
                      <a:latin typeface="Times New Roman"/>
                      <a:ea typeface="Times New Roman"/>
                      <a:cs typeface="Times New Roman"/>
                      <a:sym typeface="Times New Roman"/>
                    </a:defRPr>
                  </a:pPr>
                  <a:endParaRPr/>
                </a:p>
              </p:txBody>
            </p:sp>
            <p:sp>
              <p:nvSpPr>
                <p:cNvPr id="2269" name="Information…"/>
                <p:cNvSpPr txBox="1"/>
                <p:nvPr/>
              </p:nvSpPr>
              <p:spPr>
                <a:xfrm>
                  <a:off x="0" y="0"/>
                  <a:ext cx="585788" cy="2573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Information</a:t>
                  </a:r>
                </a:p>
                <a:p>
                  <a:pPr algn="ctr" defTabSz="320675">
                    <a:defRPr sz="600" b="1">
                      <a:solidFill>
                        <a:srgbClr val="0000FF"/>
                      </a:solidFill>
                      <a:latin typeface="Times New Roman"/>
                      <a:ea typeface="Times New Roman"/>
                      <a:cs typeface="Times New Roman"/>
                      <a:sym typeface="Times New Roman"/>
                    </a:defRPr>
                  </a:pPr>
                  <a:r>
                    <a:t>Systems</a:t>
                  </a:r>
                </a:p>
                <a:p>
                  <a:pPr algn="ctr" defTabSz="320675">
                    <a:defRPr sz="600" b="1">
                      <a:solidFill>
                        <a:srgbClr val="0000FF"/>
                      </a:solidFill>
                      <a:latin typeface="Times New Roman"/>
                      <a:ea typeface="Times New Roman"/>
                      <a:cs typeface="Times New Roman"/>
                      <a:sym typeface="Times New Roman"/>
                    </a:defRPr>
                  </a:pPr>
                  <a:r>
                    <a:t>Strategies</a:t>
                  </a:r>
                </a:p>
              </p:txBody>
            </p:sp>
          </p:grpSp>
          <p:grpSp>
            <p:nvGrpSpPr>
              <p:cNvPr id="2273" name="Group"/>
              <p:cNvGrpSpPr/>
              <p:nvPr/>
            </p:nvGrpSpPr>
            <p:grpSpPr>
              <a:xfrm>
                <a:off x="1414991" y="314324"/>
                <a:ext cx="530755" cy="284561"/>
                <a:chOff x="0" y="0"/>
                <a:chExt cx="530754" cy="284559"/>
              </a:xfrm>
            </p:grpSpPr>
            <p:sp>
              <p:nvSpPr>
                <p:cNvPr id="2271" name="Rectangle"/>
                <p:cNvSpPr/>
                <p:nvPr/>
              </p:nvSpPr>
              <p:spPr>
                <a:xfrm>
                  <a:off x="0" y="0"/>
                  <a:ext cx="530755" cy="284560"/>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2272" name="Financial…"/>
                <p:cNvSpPr txBox="1"/>
                <p:nvPr/>
              </p:nvSpPr>
              <p:spPr>
                <a:xfrm>
                  <a:off x="0" y="0"/>
                  <a:ext cx="530755" cy="181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Financial</a:t>
                  </a:r>
                </a:p>
                <a:p>
                  <a:pPr algn="ctr" defTabSz="320675">
                    <a:defRPr sz="600" b="1">
                      <a:solidFill>
                        <a:srgbClr val="0000FF"/>
                      </a:solidFill>
                      <a:latin typeface="Times New Roman"/>
                      <a:ea typeface="Times New Roman"/>
                      <a:cs typeface="Times New Roman"/>
                      <a:sym typeface="Times New Roman"/>
                    </a:defRPr>
                  </a:pPr>
                  <a:r>
                    <a:t>Strategies</a:t>
                  </a:r>
                </a:p>
              </p:txBody>
            </p:sp>
          </p:grpSp>
          <p:grpSp>
            <p:nvGrpSpPr>
              <p:cNvPr id="2276" name="Group"/>
              <p:cNvGrpSpPr/>
              <p:nvPr/>
            </p:nvGrpSpPr>
            <p:grpSpPr>
              <a:xfrm>
                <a:off x="678391" y="685799"/>
                <a:ext cx="762001" cy="279798"/>
                <a:chOff x="0" y="0"/>
                <a:chExt cx="762000" cy="279796"/>
              </a:xfrm>
            </p:grpSpPr>
            <p:sp>
              <p:nvSpPr>
                <p:cNvPr id="2274" name="Rectangle"/>
                <p:cNvSpPr/>
                <p:nvPr/>
              </p:nvSpPr>
              <p:spPr>
                <a:xfrm>
                  <a:off x="0" y="0"/>
                  <a:ext cx="762000" cy="279797"/>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2275" name="Human Resources…"/>
                <p:cNvSpPr txBox="1"/>
                <p:nvPr/>
              </p:nvSpPr>
              <p:spPr>
                <a:xfrm>
                  <a:off x="0" y="0"/>
                  <a:ext cx="762000"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Human Resources</a:t>
                  </a:r>
                </a:p>
                <a:p>
                  <a:pPr algn="ctr" defTabSz="320675">
                    <a:defRPr sz="600" b="1">
                      <a:solidFill>
                        <a:srgbClr val="0000FF"/>
                      </a:solidFill>
                      <a:latin typeface="Times New Roman"/>
                      <a:ea typeface="Times New Roman"/>
                      <a:cs typeface="Times New Roman"/>
                      <a:sym typeface="Times New Roman"/>
                    </a:defRPr>
                  </a:pPr>
                  <a:r>
                    <a:t>Strategies</a:t>
                  </a:r>
                </a:p>
              </p:txBody>
            </p:sp>
          </p:grpSp>
          <p:grpSp>
            <p:nvGrpSpPr>
              <p:cNvPr id="2279" name="Group"/>
              <p:cNvGrpSpPr/>
              <p:nvPr/>
            </p:nvGrpSpPr>
            <p:grpSpPr>
              <a:xfrm>
                <a:off x="754591" y="28574"/>
                <a:ext cx="609601" cy="239912"/>
                <a:chOff x="0" y="0"/>
                <a:chExt cx="609600" cy="239910"/>
              </a:xfrm>
            </p:grpSpPr>
            <p:sp>
              <p:nvSpPr>
                <p:cNvPr id="2277" name="Rectangle"/>
                <p:cNvSpPr/>
                <p:nvPr/>
              </p:nvSpPr>
              <p:spPr>
                <a:xfrm>
                  <a:off x="0" y="0"/>
                  <a:ext cx="609600" cy="239911"/>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b="1">
                      <a:solidFill>
                        <a:srgbClr val="0000FF"/>
                      </a:solidFill>
                      <a:latin typeface="Times New Roman"/>
                      <a:ea typeface="Times New Roman"/>
                      <a:cs typeface="Times New Roman"/>
                      <a:sym typeface="Times New Roman"/>
                    </a:defRPr>
                  </a:pPr>
                  <a:endParaRPr/>
                </a:p>
              </p:txBody>
            </p:sp>
            <p:sp>
              <p:nvSpPr>
                <p:cNvPr id="2278" name="Marketing…"/>
                <p:cNvSpPr txBox="1"/>
                <p:nvPr/>
              </p:nvSpPr>
              <p:spPr>
                <a:xfrm>
                  <a:off x="0" y="0"/>
                  <a:ext cx="609600" cy="181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Marketing</a:t>
                  </a:r>
                </a:p>
                <a:p>
                  <a:pPr algn="ctr" defTabSz="320675">
                    <a:defRPr sz="600" b="1">
                      <a:solidFill>
                        <a:srgbClr val="0000FF"/>
                      </a:solidFill>
                      <a:latin typeface="Times New Roman"/>
                      <a:ea typeface="Times New Roman"/>
                      <a:cs typeface="Times New Roman"/>
                      <a:sym typeface="Times New Roman"/>
                    </a:defRPr>
                  </a:pPr>
                  <a:r>
                    <a:t>Strategies</a:t>
                  </a:r>
                </a:p>
              </p:txBody>
            </p:sp>
          </p:grpSp>
          <p:sp>
            <p:nvSpPr>
              <p:cNvPr id="2280" name="Culture…"/>
              <p:cNvSpPr txBox="1"/>
              <p:nvPr/>
            </p:nvSpPr>
            <p:spPr>
              <a:xfrm>
                <a:off x="119591" y="0"/>
                <a:ext cx="413280" cy="181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a:solidFill>
                      <a:srgbClr val="0000FF"/>
                    </a:solidFill>
                    <a:latin typeface="Times New Roman"/>
                    <a:ea typeface="Times New Roman"/>
                    <a:cs typeface="Times New Roman"/>
                    <a:sym typeface="Times New Roman"/>
                  </a:defRPr>
                </a:pPr>
                <a:r>
                  <a:t>  Culture</a:t>
                </a:r>
              </a:p>
              <a:p>
                <a:pPr defTabSz="320675">
                  <a:defRPr sz="600">
                    <a:solidFill>
                      <a:srgbClr val="0000FF"/>
                    </a:solidFill>
                    <a:latin typeface="Times New Roman"/>
                    <a:ea typeface="Times New Roman"/>
                    <a:cs typeface="Times New Roman"/>
                    <a:sym typeface="Times New Roman"/>
                  </a:defRPr>
                </a:pPr>
                <a:r>
                  <a:t>Strategies</a:t>
                </a:r>
              </a:p>
            </p:txBody>
          </p:sp>
          <p:sp>
            <p:nvSpPr>
              <p:cNvPr id="2281" name="Facilities and…"/>
              <p:cNvSpPr txBox="1"/>
              <p:nvPr/>
            </p:nvSpPr>
            <p:spPr>
              <a:xfrm>
                <a:off x="0" y="657225"/>
                <a:ext cx="525992"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a:solidFill>
                      <a:srgbClr val="0000FF"/>
                    </a:solidFill>
                    <a:latin typeface="Times New Roman"/>
                    <a:ea typeface="Times New Roman"/>
                    <a:cs typeface="Times New Roman"/>
                    <a:sym typeface="Times New Roman"/>
                  </a:defRPr>
                </a:pPr>
                <a:r>
                  <a:t>Facilities and</a:t>
                </a:r>
              </a:p>
              <a:p>
                <a:pPr defTabSz="320675">
                  <a:defRPr sz="600">
                    <a:solidFill>
                      <a:srgbClr val="0000FF"/>
                    </a:solidFill>
                    <a:latin typeface="Times New Roman"/>
                    <a:ea typeface="Times New Roman"/>
                    <a:cs typeface="Times New Roman"/>
                    <a:sym typeface="Times New Roman"/>
                  </a:defRPr>
                </a:pPr>
                <a:r>
                  <a:t>  Equipment</a:t>
                </a:r>
              </a:p>
              <a:p>
                <a:pPr defTabSz="320675">
                  <a:defRPr sz="600">
                    <a:solidFill>
                      <a:srgbClr val="0000FF"/>
                    </a:solidFill>
                    <a:latin typeface="Times New Roman"/>
                    <a:ea typeface="Times New Roman"/>
                    <a:cs typeface="Times New Roman"/>
                    <a:sym typeface="Times New Roman"/>
                  </a:defRPr>
                </a:pPr>
                <a:r>
                  <a:t>    Strategies</a:t>
                </a:r>
              </a:p>
            </p:txBody>
          </p:sp>
          <p:sp>
            <p:nvSpPr>
              <p:cNvPr id="2282" name="Social and…"/>
              <p:cNvSpPr txBox="1"/>
              <p:nvPr/>
            </p:nvSpPr>
            <p:spPr>
              <a:xfrm>
                <a:off x="1641475" y="611385"/>
                <a:ext cx="433917" cy="2573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a:solidFill>
                      <a:srgbClr val="0000FF"/>
                    </a:solidFill>
                    <a:latin typeface="Times New Roman"/>
                    <a:ea typeface="Times New Roman"/>
                    <a:cs typeface="Times New Roman"/>
                    <a:sym typeface="Times New Roman"/>
                  </a:defRPr>
                </a:pPr>
                <a:r>
                  <a:t>Social and</a:t>
                </a:r>
              </a:p>
              <a:p>
                <a:pPr defTabSz="320675">
                  <a:defRPr sz="600">
                    <a:solidFill>
                      <a:srgbClr val="0000FF"/>
                    </a:solidFill>
                    <a:latin typeface="Times New Roman"/>
                    <a:ea typeface="Times New Roman"/>
                    <a:cs typeface="Times New Roman"/>
                    <a:sym typeface="Times New Roman"/>
                  </a:defRPr>
                </a:pPr>
                <a:r>
                  <a:t>   Ethical</a:t>
                </a:r>
              </a:p>
              <a:p>
                <a:pPr defTabSz="320675">
                  <a:defRPr sz="600">
                    <a:solidFill>
                      <a:srgbClr val="0000FF"/>
                    </a:solidFill>
                    <a:latin typeface="Times New Roman"/>
                    <a:ea typeface="Times New Roman"/>
                    <a:cs typeface="Times New Roman"/>
                    <a:sym typeface="Times New Roman"/>
                  </a:defRPr>
                </a:pPr>
                <a:r>
                  <a:t>Strategies</a:t>
                </a:r>
              </a:p>
            </p:txBody>
          </p:sp>
          <p:sp>
            <p:nvSpPr>
              <p:cNvPr id="2283" name="Organizational…"/>
              <p:cNvSpPr txBox="1"/>
              <p:nvPr/>
            </p:nvSpPr>
            <p:spPr>
              <a:xfrm>
                <a:off x="1516591" y="57150"/>
                <a:ext cx="562505" cy="181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a:solidFill>
                      <a:srgbClr val="0000FF"/>
                    </a:solidFill>
                    <a:latin typeface="Times New Roman"/>
                    <a:ea typeface="Times New Roman"/>
                    <a:cs typeface="Times New Roman"/>
                    <a:sym typeface="Times New Roman"/>
                  </a:defRPr>
                </a:pPr>
                <a:r>
                  <a:t>Organizational</a:t>
                </a:r>
              </a:p>
              <a:p>
                <a:pPr defTabSz="320675">
                  <a:defRPr sz="600">
                    <a:solidFill>
                      <a:srgbClr val="0000FF"/>
                    </a:solidFill>
                    <a:latin typeface="Times New Roman"/>
                    <a:ea typeface="Times New Roman"/>
                    <a:cs typeface="Times New Roman"/>
                    <a:sym typeface="Times New Roman"/>
                  </a:defRPr>
                </a:pPr>
                <a:r>
                  <a:t>     Strategies</a:t>
                </a:r>
              </a:p>
            </p:txBody>
          </p:sp>
          <p:sp>
            <p:nvSpPr>
              <p:cNvPr id="2284" name="Double Arrow"/>
              <p:cNvSpPr/>
              <p:nvPr/>
            </p:nvSpPr>
            <p:spPr>
              <a:xfrm rot="21556304">
                <a:off x="706966" y="401240"/>
                <a:ext cx="631826" cy="170856"/>
              </a:xfrm>
              <a:prstGeom prst="leftRightArrow">
                <a:avLst>
                  <a:gd name="adj1" fmla="val 50000"/>
                  <a:gd name="adj2" fmla="val 73961"/>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85" name="Double Arrow"/>
              <p:cNvSpPr/>
              <p:nvPr/>
            </p:nvSpPr>
            <p:spPr>
              <a:xfrm rot="5337640">
                <a:off x="846666" y="422275"/>
                <a:ext cx="400051" cy="127000"/>
              </a:xfrm>
              <a:prstGeom prst="leftRightArrow">
                <a:avLst>
                  <a:gd name="adj1" fmla="val 50000"/>
                  <a:gd name="adj2" fmla="val 6300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86" name="Double Arrow"/>
              <p:cNvSpPr/>
              <p:nvPr/>
            </p:nvSpPr>
            <p:spPr>
              <a:xfrm rot="19305564">
                <a:off x="551391" y="142875"/>
                <a:ext cx="203201" cy="142875"/>
              </a:xfrm>
              <a:prstGeom prst="leftRightArrow">
                <a:avLst>
                  <a:gd name="adj1" fmla="val 50000"/>
                  <a:gd name="adj2" fmla="val 28444"/>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87" name="Double Arrow"/>
              <p:cNvSpPr/>
              <p:nvPr/>
            </p:nvSpPr>
            <p:spPr>
              <a:xfrm rot="2479037">
                <a:off x="1389591" y="142875"/>
                <a:ext cx="203201" cy="142875"/>
              </a:xfrm>
              <a:prstGeom prst="leftRightArrow">
                <a:avLst>
                  <a:gd name="adj1" fmla="val 50000"/>
                  <a:gd name="adj2" fmla="val 28444"/>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88" name="Double Arrow"/>
              <p:cNvSpPr/>
              <p:nvPr/>
            </p:nvSpPr>
            <p:spPr>
              <a:xfrm rot="19305564">
                <a:off x="1440391" y="628650"/>
                <a:ext cx="203201" cy="142875"/>
              </a:xfrm>
              <a:prstGeom prst="leftRightArrow">
                <a:avLst>
                  <a:gd name="adj1" fmla="val 50000"/>
                  <a:gd name="adj2" fmla="val 28444"/>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89" name="Double Arrow"/>
              <p:cNvSpPr/>
              <p:nvPr/>
            </p:nvSpPr>
            <p:spPr>
              <a:xfrm rot="2479037">
                <a:off x="475191" y="685800"/>
                <a:ext cx="203201" cy="142875"/>
              </a:xfrm>
              <a:prstGeom prst="leftRightArrow">
                <a:avLst>
                  <a:gd name="adj1" fmla="val 50000"/>
                  <a:gd name="adj2" fmla="val 28444"/>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grpSp>
        <p:grpSp>
          <p:nvGrpSpPr>
            <p:cNvPr id="2295" name="Group"/>
            <p:cNvGrpSpPr/>
            <p:nvPr/>
          </p:nvGrpSpPr>
          <p:grpSpPr>
            <a:xfrm>
              <a:off x="1905000" y="6019799"/>
              <a:ext cx="3124200" cy="139354"/>
              <a:chOff x="0" y="0"/>
              <a:chExt cx="3124200" cy="139352"/>
            </a:xfrm>
          </p:grpSpPr>
          <p:sp>
            <p:nvSpPr>
              <p:cNvPr id="2291" name="Objectives                 Measurenment                  Evaluation                 action"/>
              <p:cNvSpPr txBox="1"/>
              <p:nvPr/>
            </p:nvSpPr>
            <p:spPr>
              <a:xfrm>
                <a:off x="0" y="0"/>
                <a:ext cx="3124200" cy="139353"/>
              </a:xfrm>
              <a:prstGeom prst="rect">
                <a:avLst/>
              </a:prstGeom>
              <a:solidFill>
                <a:srgbClr val="FFFF66"/>
              </a:solidFill>
              <a:ln w="9525" cap="flat">
                <a:solidFill>
                  <a:srgbClr val="00FF00"/>
                </a:solidFill>
                <a:prstDash val="solid"/>
                <a:round/>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spcBef>
                    <a:spcPts val="400"/>
                  </a:spcBef>
                  <a:defRPr sz="700" b="1">
                    <a:solidFill>
                      <a:srgbClr val="0000CC"/>
                    </a:solidFill>
                    <a:latin typeface="Times New Roman"/>
                    <a:ea typeface="Times New Roman"/>
                    <a:cs typeface="Times New Roman"/>
                    <a:sym typeface="Times New Roman"/>
                  </a:defRPr>
                </a:lvl1pPr>
              </a:lstStyle>
              <a:p>
                <a:r>
                  <a:t>Objectives                 Measurenment                  Evaluation                 action</a:t>
                </a:r>
              </a:p>
            </p:txBody>
          </p:sp>
          <p:sp>
            <p:nvSpPr>
              <p:cNvPr id="2292" name="Shape"/>
              <p:cNvSpPr/>
              <p:nvPr/>
            </p:nvSpPr>
            <p:spPr>
              <a:xfrm rot="16280312">
                <a:off x="564256" y="-53083"/>
                <a:ext cx="87512" cy="250826"/>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CC00"/>
              </a:solidFill>
              <a:ln w="9525" cap="flat">
                <a:solidFill>
                  <a:srgbClr val="00FF00"/>
                </a:solidFill>
                <a:prstDash val="solid"/>
                <a:round/>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93" name="Shape"/>
              <p:cNvSpPr/>
              <p:nvPr/>
            </p:nvSpPr>
            <p:spPr>
              <a:xfrm rot="16280312">
                <a:off x="1478657" y="-53083"/>
                <a:ext cx="87511" cy="250826"/>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CC00"/>
              </a:solidFill>
              <a:ln w="9525" cap="flat">
                <a:solidFill>
                  <a:srgbClr val="00FF00"/>
                </a:solidFill>
                <a:prstDash val="solid"/>
                <a:round/>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94" name="Shape"/>
              <p:cNvSpPr/>
              <p:nvPr/>
            </p:nvSpPr>
            <p:spPr>
              <a:xfrm rot="16280312">
                <a:off x="2218432" y="-53083"/>
                <a:ext cx="87511" cy="250826"/>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CC00"/>
              </a:solidFill>
              <a:ln w="9525" cap="flat">
                <a:solidFill>
                  <a:srgbClr val="00CC00"/>
                </a:solidFill>
                <a:prstDash val="solid"/>
                <a:round/>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grpSp>
        <p:sp>
          <p:nvSpPr>
            <p:cNvPr id="2296" name="Shape"/>
            <p:cNvSpPr/>
            <p:nvPr/>
          </p:nvSpPr>
          <p:spPr>
            <a:xfrm>
              <a:off x="3352800" y="5857875"/>
              <a:ext cx="254000" cy="17145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97" name="THE  ORGANIZATION"/>
            <p:cNvSpPr txBox="1"/>
            <p:nvPr/>
          </p:nvSpPr>
          <p:spPr>
            <a:xfrm>
              <a:off x="2997200" y="6200775"/>
              <a:ext cx="1117600" cy="129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spcBef>
                  <a:spcPts val="400"/>
                </a:spcBef>
                <a:defRPr sz="700" b="1">
                  <a:solidFill>
                    <a:srgbClr val="FF00FF"/>
                  </a:solidFill>
                  <a:latin typeface="Times New Roman"/>
                  <a:ea typeface="Times New Roman"/>
                  <a:cs typeface="Times New Roman"/>
                  <a:sym typeface="Times New Roman"/>
                </a:defRPr>
              </a:lvl1pPr>
            </a:lstStyle>
            <a:p>
              <a:r>
                <a:t>THE  ORGANIZATION</a:t>
              </a:r>
            </a:p>
          </p:txBody>
        </p:sp>
        <p:sp>
          <p:nvSpPr>
            <p:cNvPr id="2298" name="Shape"/>
            <p:cNvSpPr/>
            <p:nvPr/>
          </p:nvSpPr>
          <p:spPr>
            <a:xfrm rot="5400000">
              <a:off x="5049506" y="3284206"/>
              <a:ext cx="91680" cy="42651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99" name="Shape"/>
            <p:cNvSpPr/>
            <p:nvPr/>
          </p:nvSpPr>
          <p:spPr>
            <a:xfrm rot="5400000">
              <a:off x="5176837" y="4303712"/>
              <a:ext cx="85726" cy="279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300" name="Shape"/>
            <p:cNvSpPr/>
            <p:nvPr/>
          </p:nvSpPr>
          <p:spPr>
            <a:xfrm rot="5400000">
              <a:off x="5133114" y="5103085"/>
              <a:ext cx="91680" cy="401109"/>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301" name="Shape"/>
            <p:cNvSpPr/>
            <p:nvPr/>
          </p:nvSpPr>
          <p:spPr>
            <a:xfrm rot="16303477">
              <a:off x="5163608" y="6005512"/>
              <a:ext cx="85726" cy="3048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302" name="Rectangle"/>
            <p:cNvSpPr/>
            <p:nvPr/>
          </p:nvSpPr>
          <p:spPr>
            <a:xfrm rot="5329116">
              <a:off x="4020608" y="4781814"/>
              <a:ext cx="2686051" cy="42335"/>
            </a:xfrm>
            <a:prstGeom prst="leftRightArrow">
              <a:avLst>
                <a:gd name="adj1" fmla="val 100000"/>
                <a:gd name="adj2" fmla="val 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303" name="Rectangle"/>
            <p:cNvSpPr/>
            <p:nvPr/>
          </p:nvSpPr>
          <p:spPr>
            <a:xfrm>
              <a:off x="5105400" y="5429250"/>
              <a:ext cx="482600" cy="514350"/>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2304" name="Feedback…"/>
            <p:cNvSpPr txBox="1"/>
            <p:nvPr/>
          </p:nvSpPr>
          <p:spPr>
            <a:xfrm>
              <a:off x="5029200" y="5389959"/>
              <a:ext cx="457200" cy="3488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spcBef>
                  <a:spcPts val="300"/>
                </a:spcBef>
                <a:defRPr sz="600" b="1">
                  <a:solidFill>
                    <a:srgbClr val="0000CC"/>
                  </a:solidFill>
                  <a:latin typeface="Times New Roman"/>
                  <a:ea typeface="Times New Roman"/>
                  <a:cs typeface="Times New Roman"/>
                  <a:sym typeface="Times New Roman"/>
                </a:defRPr>
              </a:pPr>
              <a:r>
                <a:t>Feedback</a:t>
              </a:r>
            </a:p>
            <a:p>
              <a:pPr defTabSz="320675">
                <a:spcBef>
                  <a:spcPts val="300"/>
                </a:spcBef>
                <a:defRPr sz="600" b="1">
                  <a:solidFill>
                    <a:srgbClr val="0000CC"/>
                  </a:solidFill>
                  <a:latin typeface="Times New Roman"/>
                  <a:ea typeface="Times New Roman"/>
                  <a:cs typeface="Times New Roman"/>
                  <a:sym typeface="Times New Roman"/>
                </a:defRPr>
              </a:pPr>
              <a:r>
                <a:t>(Corrective</a:t>
              </a:r>
            </a:p>
            <a:p>
              <a:pPr defTabSz="320675">
                <a:spcBef>
                  <a:spcPts val="300"/>
                </a:spcBef>
                <a:defRPr sz="600" b="1">
                  <a:solidFill>
                    <a:srgbClr val="0000CC"/>
                  </a:solidFill>
                  <a:latin typeface="Times New Roman"/>
                  <a:ea typeface="Times New Roman"/>
                  <a:cs typeface="Times New Roman"/>
                  <a:sym typeface="Times New Roman"/>
                </a:defRPr>
              </a:pPr>
              <a:r>
                <a:t>Action)</a:t>
              </a:r>
            </a:p>
          </p:txBody>
        </p:sp>
        <p:sp>
          <p:nvSpPr>
            <p:cNvPr id="2305" name="Line"/>
            <p:cNvSpPr/>
            <p:nvPr/>
          </p:nvSpPr>
          <p:spPr>
            <a:xfrm rot="10841815" flipH="1">
              <a:off x="5765800" y="5915025"/>
              <a:ext cx="218017" cy="40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2306" name="Strategic…"/>
            <p:cNvSpPr txBox="1"/>
            <p:nvPr/>
          </p:nvSpPr>
          <p:spPr>
            <a:xfrm>
              <a:off x="6045200" y="5972175"/>
              <a:ext cx="406400" cy="2268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spcBef>
                  <a:spcPts val="300"/>
                </a:spcBef>
                <a:defRPr sz="600" b="1">
                  <a:solidFill>
                    <a:srgbClr val="0000CC"/>
                  </a:solidFill>
                  <a:latin typeface="Times New Roman"/>
                  <a:ea typeface="Times New Roman"/>
                  <a:cs typeface="Times New Roman"/>
                  <a:sym typeface="Times New Roman"/>
                </a:defRPr>
              </a:pPr>
              <a:r>
                <a:t>Strategic </a:t>
              </a:r>
            </a:p>
            <a:p>
              <a:pPr defTabSz="320675">
                <a:spcBef>
                  <a:spcPts val="300"/>
                </a:spcBef>
                <a:defRPr sz="600" b="1">
                  <a:solidFill>
                    <a:srgbClr val="0000CC"/>
                  </a:solidFill>
                  <a:latin typeface="Times New Roman"/>
                  <a:ea typeface="Times New Roman"/>
                  <a:cs typeface="Times New Roman"/>
                  <a:sym typeface="Times New Roman"/>
                </a:defRPr>
              </a:pPr>
              <a:r>
                <a:t>Control</a:t>
              </a:r>
            </a:p>
          </p:txBody>
        </p:sp>
        <p:sp>
          <p:nvSpPr>
            <p:cNvPr id="2307" name="Shape"/>
            <p:cNvSpPr/>
            <p:nvPr/>
          </p:nvSpPr>
          <p:spPr>
            <a:xfrm rot="5400000">
              <a:off x="5546725" y="688975"/>
              <a:ext cx="57150" cy="7366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6600"/>
            </a:solidFill>
            <a:ln w="9525" cap="flat">
              <a:solidFill>
                <a:srgbClr val="006600"/>
              </a:solidFill>
              <a:prstDash val="solid"/>
              <a:round/>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308" name="Rectangle"/>
            <p:cNvSpPr/>
            <p:nvPr/>
          </p:nvSpPr>
          <p:spPr>
            <a:xfrm>
              <a:off x="5638800" y="1543050"/>
              <a:ext cx="762000" cy="600075"/>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2309" name="Impact of…"/>
            <p:cNvSpPr txBox="1"/>
            <p:nvPr/>
          </p:nvSpPr>
          <p:spPr>
            <a:xfrm>
              <a:off x="5638800" y="1600200"/>
              <a:ext cx="508000" cy="3488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spcBef>
                  <a:spcPts val="300"/>
                </a:spcBef>
                <a:defRPr sz="600" b="1">
                  <a:solidFill>
                    <a:srgbClr val="0000CC"/>
                  </a:solidFill>
                  <a:latin typeface="Times New Roman"/>
                  <a:ea typeface="Times New Roman"/>
                  <a:cs typeface="Times New Roman"/>
                  <a:sym typeface="Times New Roman"/>
                </a:defRPr>
              </a:pPr>
              <a:r>
                <a:t>Impact of</a:t>
              </a:r>
            </a:p>
            <a:p>
              <a:pPr defTabSz="320675">
                <a:spcBef>
                  <a:spcPts val="300"/>
                </a:spcBef>
                <a:defRPr sz="600" b="1">
                  <a:solidFill>
                    <a:srgbClr val="0000CC"/>
                  </a:solidFill>
                  <a:latin typeface="Times New Roman"/>
                  <a:ea typeface="Times New Roman"/>
                  <a:cs typeface="Times New Roman"/>
                  <a:sym typeface="Times New Roman"/>
                </a:defRPr>
              </a:pPr>
              <a:r>
                <a:t>The</a:t>
              </a:r>
            </a:p>
            <a:p>
              <a:pPr defTabSz="320675">
                <a:spcBef>
                  <a:spcPts val="300"/>
                </a:spcBef>
                <a:defRPr sz="600" b="1">
                  <a:solidFill>
                    <a:srgbClr val="0000CC"/>
                  </a:solidFill>
                  <a:latin typeface="Times New Roman"/>
                  <a:ea typeface="Times New Roman"/>
                  <a:cs typeface="Times New Roman"/>
                  <a:sym typeface="Times New Roman"/>
                </a:defRPr>
              </a:pPr>
              <a:r>
                <a:t>Organization</a:t>
              </a:r>
            </a:p>
          </p:txBody>
        </p:sp>
        <p:sp>
          <p:nvSpPr>
            <p:cNvPr id="2310" name="Line"/>
            <p:cNvSpPr/>
            <p:nvPr/>
          </p:nvSpPr>
          <p:spPr>
            <a:xfrm rot="10841815" flipH="1">
              <a:off x="6045200" y="513754"/>
              <a:ext cx="227542" cy="22294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13"/>
                    <a:pt x="21600" y="29"/>
                  </a:cubicBezTo>
                  <a:lnTo>
                    <a:pt x="21600" y="21571"/>
                  </a:lnTo>
                  <a:cubicBezTo>
                    <a:pt x="21600" y="21587"/>
                    <a:pt x="11929" y="21600"/>
                    <a:pt x="0" y="21600"/>
                  </a:cubicBez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2311" name="The…"/>
            <p:cNvSpPr txBox="1"/>
            <p:nvPr/>
          </p:nvSpPr>
          <p:spPr>
            <a:xfrm>
              <a:off x="6324600" y="857250"/>
              <a:ext cx="584201" cy="5926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spcBef>
                  <a:spcPts val="300"/>
                </a:spcBef>
                <a:defRPr sz="600" b="1">
                  <a:solidFill>
                    <a:srgbClr val="0000CC"/>
                  </a:solidFill>
                  <a:latin typeface="Times New Roman"/>
                  <a:ea typeface="Times New Roman"/>
                  <a:cs typeface="Times New Roman"/>
                  <a:sym typeface="Times New Roman"/>
                </a:defRPr>
              </a:pPr>
              <a:r>
                <a:t>The</a:t>
              </a:r>
            </a:p>
            <a:p>
              <a:pPr defTabSz="320675">
                <a:spcBef>
                  <a:spcPts val="300"/>
                </a:spcBef>
                <a:defRPr sz="600" b="1">
                  <a:solidFill>
                    <a:srgbClr val="0000CC"/>
                  </a:solidFill>
                  <a:latin typeface="Times New Roman"/>
                  <a:ea typeface="Times New Roman"/>
                  <a:cs typeface="Times New Roman"/>
                  <a:sym typeface="Times New Roman"/>
                </a:defRPr>
              </a:pPr>
              <a:r>
                <a:t>Organizational</a:t>
              </a:r>
            </a:p>
            <a:p>
              <a:pPr defTabSz="320675">
                <a:spcBef>
                  <a:spcPts val="300"/>
                </a:spcBef>
                <a:defRPr sz="600" b="1">
                  <a:solidFill>
                    <a:srgbClr val="0000CC"/>
                  </a:solidFill>
                  <a:latin typeface="Times New Roman"/>
                  <a:ea typeface="Times New Roman"/>
                  <a:cs typeface="Times New Roman"/>
                  <a:sym typeface="Times New Roman"/>
                </a:defRPr>
              </a:pPr>
              <a:r>
                <a:t>Setting</a:t>
              </a:r>
            </a:p>
            <a:p>
              <a:pPr defTabSz="320675">
                <a:spcBef>
                  <a:spcPts val="300"/>
                </a:spcBef>
                <a:defRPr sz="600" b="1">
                  <a:solidFill>
                    <a:srgbClr val="0000CC"/>
                  </a:solidFill>
                  <a:latin typeface="Times New Roman"/>
                  <a:ea typeface="Times New Roman"/>
                  <a:cs typeface="Times New Roman"/>
                  <a:sym typeface="Times New Roman"/>
                </a:defRPr>
              </a:pPr>
              <a:r>
                <a:t>(The External</a:t>
              </a:r>
            </a:p>
            <a:p>
              <a:pPr defTabSz="320675">
                <a:spcBef>
                  <a:spcPts val="300"/>
                </a:spcBef>
                <a:defRPr sz="600" b="1">
                  <a:solidFill>
                    <a:srgbClr val="0000CC"/>
                  </a:solidFill>
                  <a:latin typeface="Times New Roman"/>
                  <a:ea typeface="Times New Roman"/>
                  <a:cs typeface="Times New Roman"/>
                  <a:sym typeface="Times New Roman"/>
                </a:defRPr>
              </a:pPr>
              <a:r>
                <a:t>Environment)</a:t>
              </a:r>
            </a:p>
          </p:txBody>
        </p:sp>
        <p:sp>
          <p:nvSpPr>
            <p:cNvPr id="2312" name="Rectangle"/>
            <p:cNvSpPr/>
            <p:nvPr/>
          </p:nvSpPr>
          <p:spPr>
            <a:xfrm>
              <a:off x="0" y="142875"/>
              <a:ext cx="7315200" cy="6515100"/>
            </a:xfrm>
            <a:prstGeom prst="rect">
              <a:avLst/>
            </a:prstGeom>
            <a:noFill/>
            <a:ln w="38100" cap="flat">
              <a:solidFill>
                <a:srgbClr val="FF00FF"/>
              </a:solidFill>
              <a:prstDash val="solid"/>
              <a:round/>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2313" name="Rectangle"/>
            <p:cNvSpPr/>
            <p:nvPr/>
          </p:nvSpPr>
          <p:spPr>
            <a:xfrm>
              <a:off x="406399" y="28575"/>
              <a:ext cx="2819401" cy="3143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320675">
                <a:defRPr sz="800">
                  <a:solidFill>
                    <a:srgbClr val="FFFF66"/>
                  </a:solidFill>
                  <a:latin typeface="Times New Roman"/>
                  <a:ea typeface="Times New Roman"/>
                  <a:cs typeface="Times New Roman"/>
                  <a:sym typeface="Times New Roman"/>
                </a:defRPr>
              </a:pPr>
              <a:endParaRPr/>
            </a:p>
          </p:txBody>
        </p:sp>
        <p:sp>
          <p:nvSpPr>
            <p:cNvPr id="2314" name="EXHIBIT  3 – 2…"/>
            <p:cNvSpPr txBox="1"/>
            <p:nvPr/>
          </p:nvSpPr>
          <p:spPr>
            <a:xfrm>
              <a:off x="355599" y="0"/>
              <a:ext cx="2946402" cy="284863"/>
            </a:xfrm>
            <a:prstGeom prst="rect">
              <a:avLst/>
            </a:prstGeom>
            <a:noFill/>
            <a:ln w="28575" cap="flat">
              <a:solidFill>
                <a:srgbClr val="FF9900"/>
              </a:solidFill>
              <a:prstDash val="solid"/>
              <a:round/>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just" defTabSz="320675">
                <a:defRPr sz="800" b="1">
                  <a:solidFill>
                    <a:srgbClr val="0000FF"/>
                  </a:solidFill>
                  <a:latin typeface="Times New Roman"/>
                  <a:ea typeface="Times New Roman"/>
                  <a:cs typeface="Times New Roman"/>
                  <a:sym typeface="Times New Roman"/>
                </a:defRPr>
              </a:pPr>
              <a:r>
                <a:t>EXHIBIT  3 – 2</a:t>
              </a:r>
            </a:p>
            <a:p>
              <a:pPr defTabSz="320675">
                <a:defRPr sz="800" b="1">
                  <a:solidFill>
                    <a:srgbClr val="0000FF"/>
                  </a:solidFill>
                  <a:latin typeface="Times New Roman"/>
                  <a:ea typeface="Times New Roman"/>
                  <a:cs typeface="Times New Roman"/>
                  <a:sym typeface="Times New Roman"/>
                </a:defRPr>
              </a:pPr>
              <a:r>
                <a:t>The Strategic Management Process in Health Care Organizations</a:t>
              </a:r>
            </a:p>
          </p:txBody>
        </p:sp>
      </p:grpSp>
      <p:sp>
        <p:nvSpPr>
          <p:cNvPr id="231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2317" name="Slide Number"/>
          <p:cNvSpPr txBox="1">
            <a:spLocks noGrp="1"/>
          </p:cNvSpPr>
          <p:nvPr>
            <p:ph type="sldNum" sz="quarter" idx="2"/>
          </p:nvPr>
        </p:nvSpPr>
        <p:spPr>
          <a:xfrm>
            <a:off x="6666683" y="6109017"/>
            <a:ext cx="291330"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118</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itle"/>
          <p:cNvSpPr txBox="1">
            <a:spLocks noGrp="1"/>
          </p:cNvSpPr>
          <p:nvPr>
            <p:ph type="title" idx="4294967295"/>
          </p:nvPr>
        </p:nvSpPr>
        <p:spPr>
          <a:xfrm>
            <a:off x="1066800" y="304800"/>
            <a:ext cx="7543800" cy="1431925"/>
          </a:xfrm>
          <a:prstGeom prst="rect">
            <a:avLst/>
          </a:prstGeom>
        </p:spPr>
        <p:txBody>
          <a:bodyPr>
            <a:normAutofit/>
          </a:bodyPr>
          <a:lstStyle/>
          <a:p>
            <a:endParaRPr/>
          </a:p>
        </p:txBody>
      </p:sp>
      <p:pic>
        <p:nvPicPr>
          <p:cNvPr id="148" name="Reuni (101)" descr="Reuni (101)"/>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4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5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12</a:t>
            </a:fld>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pic>
        <p:nvPicPr>
          <p:cNvPr id="153" name="mancing org" descr="mancing or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5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5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13</a:t>
            </a:fld>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Enterpreunership :"/>
          <p:cNvSpPr txBox="1">
            <a:spLocks noGrp="1"/>
          </p:cNvSpPr>
          <p:nvPr>
            <p:ph type="title" idx="4294967295"/>
          </p:nvPr>
        </p:nvSpPr>
        <p:spPr>
          <a:xfrm>
            <a:off x="609599" y="609600"/>
            <a:ext cx="6348414" cy="1320800"/>
          </a:xfrm>
          <a:prstGeom prst="rect">
            <a:avLst/>
          </a:prstGeom>
          <a:solidFill>
            <a:srgbClr val="84EB5B"/>
          </a:solidFill>
        </p:spPr>
        <p:txBody>
          <a:bodyPr>
            <a:normAutofit/>
          </a:bodyPr>
          <a:lstStyle>
            <a:lvl1pPr>
              <a:defRPr>
                <a:solidFill>
                  <a:srgbClr val="EBEBEB"/>
                </a:solidFill>
              </a:defRPr>
            </a:lvl1pPr>
          </a:lstStyle>
          <a:p>
            <a:r>
              <a:t>Enterpreunership :</a:t>
            </a:r>
          </a:p>
        </p:txBody>
      </p:sp>
      <p:sp>
        <p:nvSpPr>
          <p:cNvPr id="158" name="Semangat, perilaku, kemampuan utk inovasi,antisipasi, kreasi, risk taking dlm:…"/>
          <p:cNvSpPr txBox="1">
            <a:spLocks noGrp="1"/>
          </p:cNvSpPr>
          <p:nvPr>
            <p:ph type="body" idx="4294967295"/>
          </p:nvPr>
        </p:nvSpPr>
        <p:spPr>
          <a:xfrm>
            <a:off x="1066800" y="1981200"/>
            <a:ext cx="7620000" cy="4495800"/>
          </a:xfrm>
          <a:prstGeom prst="rect">
            <a:avLst/>
          </a:prstGeom>
          <a:solidFill>
            <a:srgbClr val="D3D3D3"/>
          </a:solidFill>
        </p:spPr>
        <p:txBody>
          <a:bodyPr>
            <a:normAutofit/>
          </a:bodyPr>
          <a:lstStyle/>
          <a:p>
            <a:pPr>
              <a:buSzTx/>
              <a:buFont typeface="Wingdings 3"/>
              <a:buNone/>
              <a:defRPr sz="3200"/>
            </a:pPr>
            <a:r>
              <a:t>Semangat, perilaku, kemampuan utk inovasi,antisipasi, kreasi, risk taking dlm:</a:t>
            </a:r>
          </a:p>
          <a:p>
            <a:pPr>
              <a:buClr>
                <a:srgbClr val="2C3C43"/>
              </a:buClr>
              <a:buChar char="➢"/>
              <a:defRPr sz="3200"/>
            </a:pPr>
            <a:r>
              <a:t>Peluang memperoleh profit</a:t>
            </a:r>
          </a:p>
          <a:p>
            <a:pPr>
              <a:buClr>
                <a:srgbClr val="2C3C43"/>
              </a:buClr>
              <a:buChar char="➢"/>
              <a:defRPr sz="3200"/>
            </a:pPr>
            <a:r>
              <a:t>Menciptakan dan mengembangkan produk yg lebih baik</a:t>
            </a:r>
          </a:p>
          <a:p>
            <a:pPr>
              <a:buClr>
                <a:srgbClr val="2C3C43"/>
              </a:buClr>
              <a:buChar char="➢"/>
              <a:defRPr sz="3200"/>
            </a:pPr>
            <a:r>
              <a:t>Menerapkan cara kerja yg lebih efisien</a:t>
            </a:r>
          </a:p>
          <a:p>
            <a:pPr>
              <a:buClr>
                <a:srgbClr val="2C3C43"/>
              </a:buClr>
              <a:buChar char="➢"/>
              <a:defRPr sz="3200"/>
            </a:pPr>
            <a:r>
              <a:t>Customer focus</a:t>
            </a:r>
            <a:r>
              <a:rPr>
                <a:solidFill>
                  <a:srgbClr val="FFFF00"/>
                </a:solidFill>
              </a:rPr>
              <a:t>     </a:t>
            </a:r>
          </a:p>
        </p:txBody>
      </p:sp>
      <p:sp>
        <p:nvSpPr>
          <p:cNvPr id="15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6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mph" fill="hold" grpId="1" nodeType="afterEffect">
                                  <p:stCondLst>
                                    <p:cond delay="0"/>
                                  </p:stCondLst>
                                  <p:childTnLst>
                                    <p:set>
                                      <p:cBhvr>
                                        <p:cTn id="6" dur="indefinite" fill="hold"/>
                                        <p:tgtEl>
                                          <p:spTgt spid="158"/>
                                        </p:tgtEl>
                                        <p:attrNameLst>
                                          <p:attrName>style.opacity</p:attrName>
                                        </p:attrNameLst>
                                      </p:cBhvr>
                                      <p:to>
                                        <p:strVal val="0.50"/>
                                      </p:to>
                                    </p:set>
                                    <p:animEffect filter="image" prLst="opacity: 0.50; ">
                                      <p:cBhvr>
                                        <p:cTn id="7" dur="indefinite" fill="hold"/>
                                        <p:tgtEl>
                                          <p:spTgt spid="158"/>
                                        </p:tgtEl>
                                      </p:cBhvr>
                                    </p:animEffect>
                                  </p:childTnLst>
                                </p:cTn>
                              </p:par>
                            </p:childTnLst>
                          </p:cTn>
                        </p:par>
                        <p:par>
                          <p:cTn id="8" fill="hold">
                            <p:stCondLst>
                              <p:cond delay="0"/>
                            </p:stCondLst>
                            <p:childTnLst>
                              <p:par>
                                <p:cTn id="9" presetID="9" presetClass="emph" fill="hold" grpId="2" nodeType="afterEffect">
                                  <p:stCondLst>
                                    <p:cond delay="0"/>
                                  </p:stCondLst>
                                  <p:childTnLst>
                                    <p:set>
                                      <p:cBhvr>
                                        <p:cTn id="10" dur="indefinite" fill="hold"/>
                                        <p:tgtEl>
                                          <p:spTgt spid="158"/>
                                        </p:tgtEl>
                                        <p:attrNameLst>
                                          <p:attrName>style.opacity</p:attrName>
                                        </p:attrNameLst>
                                      </p:cBhvr>
                                      <p:to>
                                        <p:strVal val="0.50"/>
                                      </p:to>
                                    </p:set>
                                    <p:animEffect filter="image" prLst="opacity: 0.50; ">
                                      <p:cBhvr>
                                        <p:cTn id="11" dur="indefinite" fill="hold"/>
                                        <p:tgtEl>
                                          <p:spTgt spid="15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fill="hold" grpId="3" nodeType="clickEffect">
                                  <p:stCondLst>
                                    <p:cond delay="0"/>
                                  </p:stCondLst>
                                  <p:childTnLst>
                                    <p:set>
                                      <p:cBhvr>
                                        <p:cTn id="15" dur="indefinite" fill="hold"/>
                                        <p:tgtEl>
                                          <p:spTgt spid="158"/>
                                        </p:tgtEl>
                                        <p:attrNameLst>
                                          <p:attrName>style.opacity</p:attrName>
                                        </p:attrNameLst>
                                      </p:cBhvr>
                                      <p:to>
                                        <p:strVal val="0.50"/>
                                      </p:to>
                                    </p:set>
                                    <p:animEffect filter="image" prLst="opacity: 0.50; ">
                                      <p:cBhvr>
                                        <p:cTn id="16" dur="indefinite" fill="hold"/>
                                        <p:tgtEl>
                                          <p:spTgt spid="15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fill="hold" grpId="4" nodeType="clickEffect">
                                  <p:stCondLst>
                                    <p:cond delay="0"/>
                                  </p:stCondLst>
                                  <p:childTnLst>
                                    <p:set>
                                      <p:cBhvr>
                                        <p:cTn id="20" dur="indefinite" fill="hold"/>
                                        <p:tgtEl>
                                          <p:spTgt spid="158"/>
                                        </p:tgtEl>
                                        <p:attrNameLst>
                                          <p:attrName>style.opacity</p:attrName>
                                        </p:attrNameLst>
                                      </p:cBhvr>
                                      <p:to>
                                        <p:strVal val="0.50"/>
                                      </p:to>
                                    </p:set>
                                    <p:animEffect filter="image" prLst="opacity: 0.50; ">
                                      <p:cBhvr>
                                        <p:cTn id="21" dur="indefinite" fill="hold"/>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 animBg="1" advAuto="0"/>
      <p:bldP spid="158" grpId="2" animBg="1" advAuto="0"/>
      <p:bldP spid="158" grpId="3" animBg="1" advAuto="0"/>
      <p:bldP spid="158" grpId="4"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PERENC ANAAN STRATEGI UTK MENJAWAB PERTANYAAN :"/>
          <p:cNvSpPr txBox="1">
            <a:spLocks noGrp="1"/>
          </p:cNvSpPr>
          <p:nvPr>
            <p:ph type="title" idx="4294967295"/>
          </p:nvPr>
        </p:nvSpPr>
        <p:spPr>
          <a:xfrm>
            <a:off x="609599" y="609600"/>
            <a:ext cx="6348414" cy="1320800"/>
          </a:xfrm>
          <a:prstGeom prst="rect">
            <a:avLst/>
          </a:prstGeom>
          <a:gradFill>
            <a:gsLst>
              <a:gs pos="0">
                <a:srgbClr val="E0DCCA"/>
              </a:gs>
              <a:gs pos="16999">
                <a:srgbClr val="D0CAB0"/>
              </a:gs>
              <a:gs pos="25999">
                <a:srgbClr val="D0CAB0"/>
              </a:gs>
              <a:gs pos="100000">
                <a:srgbClr val="FAF9F6"/>
              </a:gs>
            </a:gsLst>
            <a:lin ang="16200000"/>
          </a:gradFill>
        </p:spPr>
        <p:txBody>
          <a:bodyPr>
            <a:normAutofit/>
          </a:bodyPr>
          <a:lstStyle>
            <a:lvl1pPr>
              <a:defRPr sz="3200"/>
            </a:lvl1pPr>
          </a:lstStyle>
          <a:p>
            <a:r>
              <a:t>PERENC ANAAN STRATEGI UTK MENJAWAB PERTANYAAN :</a:t>
            </a:r>
          </a:p>
        </p:txBody>
      </p:sp>
      <p:sp>
        <p:nvSpPr>
          <p:cNvPr id="163" name="DIMANA POSISI ORGANISASI KITA SKR?…"/>
          <p:cNvSpPr txBox="1">
            <a:spLocks noGrp="1"/>
          </p:cNvSpPr>
          <p:nvPr>
            <p:ph type="body" idx="4294967295"/>
          </p:nvPr>
        </p:nvSpPr>
        <p:spPr>
          <a:xfrm>
            <a:off x="1066800" y="1981200"/>
            <a:ext cx="7543800" cy="3505200"/>
          </a:xfrm>
          <a:prstGeom prst="rect">
            <a:avLst/>
          </a:prstGeom>
          <a:gradFill>
            <a:gsLst>
              <a:gs pos="0">
                <a:srgbClr val="F7EABB"/>
              </a:gs>
              <a:gs pos="16999">
                <a:srgbClr val="F4DF9A"/>
              </a:gs>
              <a:gs pos="25999">
                <a:srgbClr val="F4DF9A"/>
              </a:gs>
              <a:gs pos="100000">
                <a:srgbClr val="FEFBF4"/>
              </a:gs>
            </a:gsLst>
            <a:lin ang="16200000"/>
          </a:gradFill>
        </p:spPr>
        <p:txBody>
          <a:bodyPr>
            <a:normAutofit/>
          </a:bodyPr>
          <a:lstStyle/>
          <a:p>
            <a:pPr>
              <a:defRPr sz="2800"/>
            </a:pPr>
            <a:r>
              <a:t>DIMANA POSISI ORGANISASI KITA SKR?</a:t>
            </a:r>
          </a:p>
          <a:p>
            <a:pPr>
              <a:defRPr sz="2800"/>
            </a:pPr>
            <a:r>
              <a:t>KEMANA ORG KITA AKAN BERADA:   1,2,5,10 THN YAD?</a:t>
            </a:r>
          </a:p>
          <a:p>
            <a:pPr>
              <a:defRPr sz="2800"/>
            </a:pPr>
            <a:r>
              <a:t>BGMN MENCAPAINYA?</a:t>
            </a:r>
          </a:p>
          <a:p>
            <a:pPr>
              <a:defRPr sz="2800"/>
            </a:pPr>
            <a:r>
              <a:t>TINDAKAN KHUSUS APA YG HRS DILAKUKAN?</a:t>
            </a:r>
          </a:p>
          <a:p>
            <a:pPr>
              <a:defRPr sz="2800"/>
            </a:pPr>
            <a:r>
              <a:t>BGMN MENGUKUR KEMAJUANNYA?</a:t>
            </a:r>
          </a:p>
        </p:txBody>
      </p:sp>
      <p:pic>
        <p:nvPicPr>
          <p:cNvPr id="164" name="Blackhawk-01-june" descr="Blackhawk-01-june"/>
          <p:cNvPicPr>
            <a:picLocks noChangeAspect="1"/>
          </p:cNvPicPr>
          <p:nvPr/>
        </p:nvPicPr>
        <p:blipFill>
          <a:blip r:embed="rId2">
            <a:extLst/>
          </a:blip>
          <a:stretch>
            <a:fillRect/>
          </a:stretch>
        </p:blipFill>
        <p:spPr>
          <a:xfrm>
            <a:off x="0" y="5105400"/>
            <a:ext cx="9144000" cy="1752600"/>
          </a:xfrm>
          <a:prstGeom prst="rect">
            <a:avLst/>
          </a:prstGeom>
          <a:ln w="12700">
            <a:miter lim="400000"/>
          </a:ln>
        </p:spPr>
      </p:pic>
      <p:sp>
        <p:nvSpPr>
          <p:cNvPr id="165"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66"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15</a:t>
            </a:fld>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image.png" descr="image.png"/>
          <p:cNvPicPr>
            <a:picLocks noChangeAspect="1"/>
          </p:cNvPicPr>
          <p:nvPr/>
        </p:nvPicPr>
        <p:blipFill>
          <a:blip r:embed="rId2">
            <a:extLst/>
          </a:blip>
          <a:stretch>
            <a:fillRect/>
          </a:stretch>
        </p:blipFill>
        <p:spPr>
          <a:xfrm>
            <a:off x="4495800" y="914400"/>
            <a:ext cx="3962400" cy="4953000"/>
          </a:xfrm>
          <a:prstGeom prst="rect">
            <a:avLst/>
          </a:prstGeom>
          <a:ln w="12700">
            <a:miter lim="400000"/>
          </a:ln>
        </p:spPr>
      </p:pic>
      <p:pic>
        <p:nvPicPr>
          <p:cNvPr id="169" name="image.png" descr="image.png"/>
          <p:cNvPicPr>
            <a:picLocks noChangeAspect="1"/>
          </p:cNvPicPr>
          <p:nvPr/>
        </p:nvPicPr>
        <p:blipFill>
          <a:blip r:embed="rId3">
            <a:extLst/>
          </a:blip>
          <a:stretch>
            <a:fillRect/>
          </a:stretch>
        </p:blipFill>
        <p:spPr>
          <a:xfrm>
            <a:off x="457200" y="914400"/>
            <a:ext cx="3924300" cy="4953000"/>
          </a:xfrm>
          <a:prstGeom prst="rect">
            <a:avLst/>
          </a:prstGeom>
          <a:ln w="12700">
            <a:miter lim="400000"/>
          </a:ln>
        </p:spPr>
      </p:pic>
      <p:sp>
        <p:nvSpPr>
          <p:cNvPr id="170"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1"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16</a:t>
            </a:fld>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mage.png" descr="image.png"/>
          <p:cNvPicPr>
            <a:picLocks noChangeAspect="1"/>
          </p:cNvPicPr>
          <p:nvPr/>
        </p:nvPicPr>
        <p:blipFill>
          <a:blip r:embed="rId2">
            <a:extLst/>
          </a:blip>
          <a:stretch>
            <a:fillRect/>
          </a:stretch>
        </p:blipFill>
        <p:spPr>
          <a:xfrm>
            <a:off x="4419600" y="914400"/>
            <a:ext cx="4038600" cy="5334000"/>
          </a:xfrm>
          <a:prstGeom prst="rect">
            <a:avLst/>
          </a:prstGeom>
          <a:ln w="12700">
            <a:miter lim="400000"/>
          </a:ln>
        </p:spPr>
      </p:pic>
      <p:pic>
        <p:nvPicPr>
          <p:cNvPr id="174" name="image.png" descr="image.png"/>
          <p:cNvPicPr>
            <a:picLocks noChangeAspect="1"/>
          </p:cNvPicPr>
          <p:nvPr/>
        </p:nvPicPr>
        <p:blipFill>
          <a:blip r:embed="rId3">
            <a:extLst/>
          </a:blip>
          <a:stretch>
            <a:fillRect/>
          </a:stretch>
        </p:blipFill>
        <p:spPr>
          <a:xfrm>
            <a:off x="381000" y="838200"/>
            <a:ext cx="3962400" cy="5410200"/>
          </a:xfrm>
          <a:prstGeom prst="rect">
            <a:avLst/>
          </a:prstGeom>
          <a:ln w="12700">
            <a:miter lim="400000"/>
          </a:ln>
        </p:spPr>
      </p:pic>
      <p:sp>
        <p:nvSpPr>
          <p:cNvPr id="175"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6"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17</a:t>
            </a:fld>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sp>
        <p:nvSpPr>
          <p:cNvPr id="179" name="Body"/>
          <p:cNvSpPr txBox="1">
            <a:spLocks noGrp="1"/>
          </p:cNvSpPr>
          <p:nvPr>
            <p:ph type="body" sz="half" idx="4294967295"/>
          </p:nvPr>
        </p:nvSpPr>
        <p:spPr>
          <a:xfrm>
            <a:off x="609599" y="2160587"/>
            <a:ext cx="6348414" cy="3881438"/>
          </a:xfrm>
          <a:prstGeom prst="rect">
            <a:avLst/>
          </a:prstGeom>
        </p:spPr>
        <p:txBody>
          <a:bodyPr>
            <a:normAutofit/>
          </a:bodyPr>
          <a:lstStyle/>
          <a:p>
            <a:endParaRPr/>
          </a:p>
        </p:txBody>
      </p:sp>
      <p:pic>
        <p:nvPicPr>
          <p:cNvPr id="180" name="salah pilih" descr="salah pilih"/>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8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82"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18</a:t>
            </a:fld>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ahapan manajemen strategi :"/>
          <p:cNvSpPr txBox="1">
            <a:spLocks noGrp="1"/>
          </p:cNvSpPr>
          <p:nvPr>
            <p:ph type="title" idx="4294967295"/>
          </p:nvPr>
        </p:nvSpPr>
        <p:spPr>
          <a:xfrm>
            <a:off x="609599" y="609600"/>
            <a:ext cx="6348414" cy="1320800"/>
          </a:xfrm>
          <a:prstGeom prst="rect">
            <a:avLst/>
          </a:prstGeom>
          <a:gradFill>
            <a:gsLst>
              <a:gs pos="0">
                <a:srgbClr val="0066CC"/>
              </a:gs>
              <a:gs pos="50000">
                <a:srgbClr val="FFFF00"/>
              </a:gs>
              <a:gs pos="100000">
                <a:srgbClr val="0066CC"/>
              </a:gs>
            </a:gsLst>
            <a:lin ang="16200000"/>
          </a:gradFill>
        </p:spPr>
        <p:txBody>
          <a:bodyPr>
            <a:normAutofit/>
          </a:bodyPr>
          <a:lstStyle>
            <a:lvl1pPr>
              <a:defRPr>
                <a:solidFill>
                  <a:srgbClr val="000066"/>
                </a:solidFill>
              </a:defRPr>
            </a:lvl1pPr>
          </a:lstStyle>
          <a:p>
            <a:r>
              <a:t>Tahapan manajemen strategi :</a:t>
            </a:r>
          </a:p>
        </p:txBody>
      </p:sp>
      <p:sp>
        <p:nvSpPr>
          <p:cNvPr id="185" name="Analisa situasi…"/>
          <p:cNvSpPr txBox="1">
            <a:spLocks noGrp="1"/>
          </p:cNvSpPr>
          <p:nvPr>
            <p:ph type="body" sz="half" idx="4294967295"/>
          </p:nvPr>
        </p:nvSpPr>
        <p:spPr>
          <a:xfrm>
            <a:off x="609599" y="2160587"/>
            <a:ext cx="6348414" cy="3881438"/>
          </a:xfrm>
          <a:prstGeom prst="rect">
            <a:avLst/>
          </a:prstGeom>
          <a:gradFill>
            <a:gsLst>
              <a:gs pos="0">
                <a:srgbClr val="FFFFFF"/>
              </a:gs>
              <a:gs pos="50000">
                <a:srgbClr val="2C3C43"/>
              </a:gs>
              <a:gs pos="100000">
                <a:srgbClr val="FFFFFF"/>
              </a:gs>
            </a:gsLst>
            <a:lin ang="16200000"/>
          </a:gradFill>
        </p:spPr>
        <p:txBody>
          <a:bodyPr>
            <a:normAutofit/>
          </a:bodyPr>
          <a:lstStyle/>
          <a:p>
            <a:pPr>
              <a:lnSpc>
                <a:spcPct val="90000"/>
              </a:lnSpc>
              <a:defRPr sz="3000">
                <a:solidFill>
                  <a:srgbClr val="FF0000"/>
                </a:solidFill>
              </a:defRPr>
            </a:pPr>
            <a:r>
              <a:t>Analisa situasi</a:t>
            </a:r>
          </a:p>
          <a:p>
            <a:pPr>
              <a:lnSpc>
                <a:spcPct val="90000"/>
              </a:lnSpc>
              <a:buSzTx/>
              <a:buFont typeface="Wingdings 3"/>
              <a:buNone/>
              <a:defRPr sz="3000">
                <a:solidFill>
                  <a:srgbClr val="FF0000"/>
                </a:solidFill>
              </a:defRPr>
            </a:pPr>
            <a:endParaRPr/>
          </a:p>
          <a:p>
            <a:pPr>
              <a:lnSpc>
                <a:spcPct val="90000"/>
              </a:lnSpc>
              <a:defRPr sz="3000">
                <a:solidFill>
                  <a:srgbClr val="FF0000"/>
                </a:solidFill>
              </a:defRPr>
            </a:pPr>
            <a:r>
              <a:t>Perumusan strategi</a:t>
            </a:r>
          </a:p>
          <a:p>
            <a:pPr>
              <a:lnSpc>
                <a:spcPct val="90000"/>
              </a:lnSpc>
              <a:defRPr sz="3000">
                <a:solidFill>
                  <a:srgbClr val="FF0000"/>
                </a:solidFill>
              </a:defRPr>
            </a:pPr>
            <a:endParaRPr/>
          </a:p>
          <a:p>
            <a:pPr>
              <a:lnSpc>
                <a:spcPct val="90000"/>
              </a:lnSpc>
              <a:defRPr sz="3000">
                <a:solidFill>
                  <a:srgbClr val="FF0000"/>
                </a:solidFill>
              </a:defRPr>
            </a:pPr>
            <a:r>
              <a:t>Implementasi strategi</a:t>
            </a:r>
          </a:p>
          <a:p>
            <a:pPr>
              <a:lnSpc>
                <a:spcPct val="90000"/>
              </a:lnSpc>
              <a:defRPr sz="3000">
                <a:solidFill>
                  <a:srgbClr val="FF0000"/>
                </a:solidFill>
              </a:defRPr>
            </a:pPr>
            <a:endParaRPr/>
          </a:p>
          <a:p>
            <a:pPr>
              <a:lnSpc>
                <a:spcPct val="90000"/>
              </a:lnSpc>
              <a:defRPr sz="3000">
                <a:solidFill>
                  <a:srgbClr val="FF0000"/>
                </a:solidFill>
              </a:defRPr>
            </a:pPr>
            <a:r>
              <a:t>Pengendalian strategi</a:t>
            </a:r>
          </a:p>
        </p:txBody>
      </p:sp>
      <p:sp>
        <p:nvSpPr>
          <p:cNvPr id="18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87"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19</a:t>
            </a:fld>
            <a:endParaRPr/>
          </a:p>
        </p:txBody>
      </p:sp>
    </p:spTree>
  </p:cSld>
  <p:clrMapOvr>
    <a:masterClrMapping/>
  </p:clrMapOvr>
  <mc:AlternateContent xmlns:mc="http://schemas.openxmlformats.org/markup-compatibility/2006" xmlns:p14="http://schemas.microsoft.com/office/powerpoint/2010/main">
    <mc:Choice Requires="p14">
      <p:transition>
        <p:cover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12" fill="hold" grpId="1" nodeType="afterEffect">
                                  <p:stCondLst>
                                    <p:cond delay="0"/>
                                  </p:stCondLst>
                                  <p:iterate>
                                    <p:tmAbs val="0"/>
                                  </p:iterate>
                                  <p:childTnLst>
                                    <p:set>
                                      <p:cBhvr>
                                        <p:cTn id="6" fill="hold"/>
                                        <p:tgtEl>
                                          <p:spTgt spid="184"/>
                                        </p:tgtEl>
                                        <p:attrNameLst>
                                          <p:attrName>style.visibility</p:attrName>
                                        </p:attrNameLst>
                                      </p:cBhvr>
                                      <p:to>
                                        <p:strVal val="visible"/>
                                      </p:to>
                                    </p:set>
                                    <p:anim calcmode="lin" valueType="num">
                                      <p:cBhvr>
                                        <p:cTn id="7" dur="2000" fill="hold"/>
                                        <p:tgtEl>
                                          <p:spTgt spid="184"/>
                                        </p:tgtEl>
                                        <p:attrNameLst>
                                          <p:attrName>ppt_w</p:attrName>
                                        </p:attrNameLst>
                                      </p:cBhvr>
                                      <p:tavLst>
                                        <p:tav tm="0">
                                          <p:val>
                                            <p:fltVal val="0"/>
                                          </p:val>
                                        </p:tav>
                                        <p:tav tm="100000">
                                          <p:val>
                                            <p:strVal val="#ppt_w"/>
                                          </p:val>
                                        </p:tav>
                                      </p:tavLst>
                                    </p:anim>
                                    <p:anim calcmode="lin" valueType="num">
                                      <p:cBhvr>
                                        <p:cTn id="8" dur="2000" fill="hold"/>
                                        <p:tgtEl>
                                          <p:spTgt spid="184"/>
                                        </p:tgtEl>
                                        <p:attrNameLst>
                                          <p:attrName>ppt_h</p:attrName>
                                        </p:attrNameLst>
                                      </p:cBhvr>
                                      <p:tavLst>
                                        <p:tav tm="0">
                                          <p:val>
                                            <p:fltVal val="0"/>
                                          </p:val>
                                        </p:tav>
                                        <p:tav tm="100000">
                                          <p:val>
                                            <p:strVal val="#ppt_h"/>
                                          </p:val>
                                        </p:tav>
                                      </p:tavLst>
                                    </p:anim>
                                    <p:anim calcmode="lin" valueType="num">
                                      <p:cBhvr>
                                        <p:cTn id="9" dur="2000" fill="hold"/>
                                        <p:tgtEl>
                                          <p:spTgt spid="18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8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2" nodeType="clickEffect">
                                  <p:stCondLst>
                                    <p:cond delay="0"/>
                                  </p:stCondLst>
                                  <p:iterate>
                                    <p:tmAbs val="0"/>
                                  </p:iterate>
                                  <p:childTnLst>
                                    <p:set>
                                      <p:cBhvr>
                                        <p:cTn id="14" fill="hold"/>
                                        <p:tgtEl>
                                          <p:spTgt spid="185">
                                            <p:bg/>
                                          </p:spTgt>
                                        </p:tgtEl>
                                        <p:attrNameLst>
                                          <p:attrName>style.visibility</p:attrName>
                                        </p:attrNameLst>
                                      </p:cBhvr>
                                      <p:to>
                                        <p:strVal val="visible"/>
                                      </p:to>
                                    </p:set>
                                    <p:animEffect transition="in" filter="wipe(left)">
                                      <p:cBhvr>
                                        <p:cTn id="15" dur="500"/>
                                        <p:tgtEl>
                                          <p:spTgt spid="185">
                                            <p:bg/>
                                          </p:spTgt>
                                        </p:tgtEl>
                                      </p:cBhvr>
                                    </p:animEffect>
                                  </p:childTnLst>
                                </p:cTn>
                              </p:par>
                              <p:par>
                                <p:cTn id="16" presetID="22" presetClass="entr" presetSubtype="8" fill="hold" grpId="2" nodeType="withEffect">
                                  <p:stCondLst>
                                    <p:cond delay="0"/>
                                  </p:stCondLst>
                                  <p:iterate>
                                    <p:tmAbs val="0"/>
                                  </p:iterate>
                                  <p:childTnLst>
                                    <p:set>
                                      <p:cBhvr>
                                        <p:cTn id="17" fill="hold"/>
                                        <p:tgtEl>
                                          <p:spTgt spid="185">
                                            <p:txEl>
                                              <p:pRg st="0" end="0"/>
                                            </p:txEl>
                                          </p:spTgt>
                                        </p:tgtEl>
                                        <p:attrNameLst>
                                          <p:attrName>style.visibility</p:attrName>
                                        </p:attrNameLst>
                                      </p:cBhvr>
                                      <p:to>
                                        <p:strVal val="visible"/>
                                      </p:to>
                                    </p:set>
                                    <p:animEffect transition="in" filter="wipe(left)">
                                      <p:cBhvr>
                                        <p:cTn id="18" dur="500"/>
                                        <p:tgtEl>
                                          <p:spTgt spid="18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2" nodeType="clickEffect">
                                  <p:stCondLst>
                                    <p:cond delay="0"/>
                                  </p:stCondLst>
                                  <p:iterate>
                                    <p:tmAbs val="0"/>
                                  </p:iterate>
                                  <p:childTnLst>
                                    <p:set>
                                      <p:cBhvr>
                                        <p:cTn id="22" fill="hold"/>
                                        <p:tgtEl>
                                          <p:spTgt spid="185">
                                            <p:txEl>
                                              <p:pRg st="1" end="1"/>
                                            </p:txEl>
                                          </p:spTgt>
                                        </p:tgtEl>
                                        <p:attrNameLst>
                                          <p:attrName>style.visibility</p:attrName>
                                        </p:attrNameLst>
                                      </p:cBhvr>
                                      <p:to>
                                        <p:strVal val="visible"/>
                                      </p:to>
                                    </p:set>
                                    <p:animEffect transition="in" filter="wipe(left)">
                                      <p:cBhvr>
                                        <p:cTn id="23" dur="500"/>
                                        <p:tgtEl>
                                          <p:spTgt spid="18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2" nodeType="clickEffect">
                                  <p:stCondLst>
                                    <p:cond delay="0"/>
                                  </p:stCondLst>
                                  <p:iterate>
                                    <p:tmAbs val="0"/>
                                  </p:iterate>
                                  <p:childTnLst>
                                    <p:set>
                                      <p:cBhvr>
                                        <p:cTn id="27" fill="hold"/>
                                        <p:tgtEl>
                                          <p:spTgt spid="185">
                                            <p:txEl>
                                              <p:pRg st="2" end="2"/>
                                            </p:txEl>
                                          </p:spTgt>
                                        </p:tgtEl>
                                        <p:attrNameLst>
                                          <p:attrName>style.visibility</p:attrName>
                                        </p:attrNameLst>
                                      </p:cBhvr>
                                      <p:to>
                                        <p:strVal val="visible"/>
                                      </p:to>
                                    </p:set>
                                    <p:animEffect transition="in" filter="wipe(left)">
                                      <p:cBhvr>
                                        <p:cTn id="28" dur="500"/>
                                        <p:tgtEl>
                                          <p:spTgt spid="18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2" nodeType="clickEffect">
                                  <p:stCondLst>
                                    <p:cond delay="0"/>
                                  </p:stCondLst>
                                  <p:iterate>
                                    <p:tmAbs val="0"/>
                                  </p:iterate>
                                  <p:childTnLst>
                                    <p:set>
                                      <p:cBhvr>
                                        <p:cTn id="32" fill="hold"/>
                                        <p:tgtEl>
                                          <p:spTgt spid="185">
                                            <p:txEl>
                                              <p:pRg st="3" end="3"/>
                                            </p:txEl>
                                          </p:spTgt>
                                        </p:tgtEl>
                                        <p:attrNameLst>
                                          <p:attrName>style.visibility</p:attrName>
                                        </p:attrNameLst>
                                      </p:cBhvr>
                                      <p:to>
                                        <p:strVal val="visible"/>
                                      </p:to>
                                    </p:set>
                                    <p:animEffect transition="in" filter="wipe(left)">
                                      <p:cBhvr>
                                        <p:cTn id="33" dur="500"/>
                                        <p:tgtEl>
                                          <p:spTgt spid="18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2" nodeType="clickEffect">
                                  <p:stCondLst>
                                    <p:cond delay="0"/>
                                  </p:stCondLst>
                                  <p:iterate>
                                    <p:tmAbs val="0"/>
                                  </p:iterate>
                                  <p:childTnLst>
                                    <p:set>
                                      <p:cBhvr>
                                        <p:cTn id="37" fill="hold"/>
                                        <p:tgtEl>
                                          <p:spTgt spid="185">
                                            <p:txEl>
                                              <p:pRg st="4" end="4"/>
                                            </p:txEl>
                                          </p:spTgt>
                                        </p:tgtEl>
                                        <p:attrNameLst>
                                          <p:attrName>style.visibility</p:attrName>
                                        </p:attrNameLst>
                                      </p:cBhvr>
                                      <p:to>
                                        <p:strVal val="visible"/>
                                      </p:to>
                                    </p:set>
                                    <p:animEffect transition="in" filter="wipe(left)">
                                      <p:cBhvr>
                                        <p:cTn id="38" dur="500"/>
                                        <p:tgtEl>
                                          <p:spTgt spid="18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2" nodeType="clickEffect">
                                  <p:stCondLst>
                                    <p:cond delay="0"/>
                                  </p:stCondLst>
                                  <p:iterate>
                                    <p:tmAbs val="0"/>
                                  </p:iterate>
                                  <p:childTnLst>
                                    <p:set>
                                      <p:cBhvr>
                                        <p:cTn id="42" fill="hold"/>
                                        <p:tgtEl>
                                          <p:spTgt spid="185">
                                            <p:txEl>
                                              <p:pRg st="5" end="5"/>
                                            </p:txEl>
                                          </p:spTgt>
                                        </p:tgtEl>
                                        <p:attrNameLst>
                                          <p:attrName>style.visibility</p:attrName>
                                        </p:attrNameLst>
                                      </p:cBhvr>
                                      <p:to>
                                        <p:strVal val="visible"/>
                                      </p:to>
                                    </p:set>
                                    <p:animEffect transition="in" filter="wipe(left)">
                                      <p:cBhvr>
                                        <p:cTn id="43" dur="500"/>
                                        <p:tgtEl>
                                          <p:spTgt spid="185">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2" nodeType="clickEffect">
                                  <p:stCondLst>
                                    <p:cond delay="0"/>
                                  </p:stCondLst>
                                  <p:iterate>
                                    <p:tmAbs val="0"/>
                                  </p:iterate>
                                  <p:childTnLst>
                                    <p:set>
                                      <p:cBhvr>
                                        <p:cTn id="47" fill="hold"/>
                                        <p:tgtEl>
                                          <p:spTgt spid="185">
                                            <p:txEl>
                                              <p:pRg st="6" end="6"/>
                                            </p:txEl>
                                          </p:spTgt>
                                        </p:tgtEl>
                                        <p:attrNameLst>
                                          <p:attrName>style.visibility</p:attrName>
                                        </p:attrNameLst>
                                      </p:cBhvr>
                                      <p:to>
                                        <p:strVal val="visible"/>
                                      </p:to>
                                    </p:set>
                                    <p:animEffect transition="in" filter="wipe(left)">
                                      <p:cBhvr>
                                        <p:cTn id="48" dur="500"/>
                                        <p:tgtEl>
                                          <p:spTgt spid="1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1" animBg="1" advAuto="0"/>
      <p:bldP spid="185" grpId="2"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V"/>
          <p:cNvSpPr txBox="1">
            <a:spLocks noGrp="1"/>
          </p:cNvSpPr>
          <p:nvPr>
            <p:ph type="title" idx="4294967295"/>
          </p:nvPr>
        </p:nvSpPr>
        <p:spPr>
          <a:xfrm>
            <a:off x="0" y="0"/>
            <a:ext cx="8229600" cy="685800"/>
          </a:xfrm>
          <a:prstGeom prst="rect">
            <a:avLst/>
          </a:prstGeom>
        </p:spPr>
        <p:txBody>
          <a:bodyPr>
            <a:normAutofit/>
          </a:bodyPr>
          <a:lstStyle>
            <a:lvl1pPr>
              <a:defRPr>
                <a:solidFill>
                  <a:srgbClr val="FF0066"/>
                </a:solidFill>
                <a:latin typeface="Bauhaus 93"/>
                <a:ea typeface="Bauhaus 93"/>
                <a:cs typeface="Bauhaus 93"/>
                <a:sym typeface="Bauhaus 93"/>
              </a:defRPr>
            </a:lvl1pPr>
          </a:lstStyle>
          <a:p>
            <a:r>
              <a:t>C.V</a:t>
            </a:r>
          </a:p>
        </p:txBody>
      </p:sp>
      <p:sp>
        <p:nvSpPr>
          <p:cNvPr id="94" name="Brigjen TNI (Purn) Dr.dr.Supriyantoro,  SpP, MARS…"/>
          <p:cNvSpPr txBox="1">
            <a:spLocks noGrp="1"/>
          </p:cNvSpPr>
          <p:nvPr>
            <p:ph type="body" idx="4294967295"/>
          </p:nvPr>
        </p:nvSpPr>
        <p:spPr>
          <a:xfrm>
            <a:off x="155862" y="685800"/>
            <a:ext cx="9144002" cy="6019800"/>
          </a:xfrm>
          <a:prstGeom prst="rect">
            <a:avLst/>
          </a:prstGeom>
        </p:spPr>
        <p:txBody>
          <a:bodyPr>
            <a:normAutofit/>
          </a:bodyPr>
          <a:lstStyle/>
          <a:p>
            <a:pPr marL="293914" indent="-293914" defTabSz="182880">
              <a:lnSpc>
                <a:spcPct val="70000"/>
              </a:lnSpc>
              <a:spcBef>
                <a:spcPts val="400"/>
              </a:spcBef>
              <a:defRPr sz="1200" b="1">
                <a:effectLst>
                  <a:outerShdw blurRad="5080" dist="10160" dir="2700000" rotWithShape="0">
                    <a:srgbClr val="DDDDDD"/>
                  </a:outerShdw>
                </a:effectLst>
                <a:latin typeface="Aharoni"/>
                <a:ea typeface="Aharoni"/>
                <a:cs typeface="Aharoni"/>
                <a:sym typeface="Aharoni"/>
              </a:defRPr>
            </a:pPr>
            <a:r>
              <a:t>Brigjen TNI (Purn) Dr.dr.Supriyantoro,  SpP, MARS</a:t>
            </a:r>
          </a:p>
          <a:p>
            <a:pPr marL="293914" indent="-293914" defTabSz="182880">
              <a:lnSpc>
                <a:spcPct val="70000"/>
              </a:lnSpc>
              <a:spcBef>
                <a:spcPts val="400"/>
              </a:spcBef>
              <a:defRPr sz="1200" b="1">
                <a:effectLst>
                  <a:outerShdw blurRad="5080" dist="10160" dir="2700000" rotWithShape="0">
                    <a:srgbClr val="DDDDDD"/>
                  </a:outerShdw>
                </a:effectLst>
                <a:latin typeface="Aharoni"/>
                <a:ea typeface="Aharoni"/>
                <a:cs typeface="Aharoni"/>
                <a:sym typeface="Aharoni"/>
              </a:defRPr>
            </a:pPr>
            <a:r>
              <a:t>Lampung, 11 agustus 1954</a:t>
            </a:r>
          </a:p>
          <a:p>
            <a:pPr marL="293914" indent="-293914" defTabSz="182880">
              <a:lnSpc>
                <a:spcPct val="70000"/>
              </a:lnSpc>
              <a:spcBef>
                <a:spcPts val="400"/>
              </a:spcBef>
              <a:defRPr sz="1200" b="1">
                <a:effectLst>
                  <a:outerShdw blurRad="5080" dist="10160" dir="2700000" rotWithShape="0">
                    <a:srgbClr val="DDDDDD"/>
                  </a:outerShdw>
                </a:effectLst>
                <a:latin typeface="Aharoni"/>
                <a:ea typeface="Aharoni"/>
                <a:cs typeface="Aharoni"/>
                <a:sym typeface="Aharoni"/>
              </a:defRPr>
            </a:pPr>
            <a:endParaRPr/>
          </a:p>
          <a:p>
            <a:pPr marL="293914" indent="-293914" defTabSz="182880">
              <a:lnSpc>
                <a:spcPct val="70000"/>
              </a:lnSpc>
              <a:spcBef>
                <a:spcPts val="400"/>
              </a:spcBef>
              <a:defRPr sz="1200" b="1">
                <a:solidFill>
                  <a:srgbClr val="663300"/>
                </a:solidFill>
                <a:latin typeface="Aharoni"/>
                <a:ea typeface="Aharoni"/>
                <a:cs typeface="Aharoni"/>
                <a:sym typeface="Aharoni"/>
              </a:defRPr>
            </a:pPr>
            <a:r>
              <a:t> </a:t>
            </a:r>
            <a:r>
              <a:rPr>
                <a:solidFill>
                  <a:srgbClr val="FF0066"/>
                </a:solidFill>
              </a:rPr>
              <a:t>PENDIDIKAN :</a:t>
            </a:r>
          </a:p>
          <a:p>
            <a:pPr marL="137160" indent="-137160" defTabSz="182880">
              <a:lnSpc>
                <a:spcPct val="70000"/>
              </a:lnSpc>
              <a:spcBef>
                <a:spcPts val="400"/>
              </a:spcBef>
              <a:buSzTx/>
              <a:buFont typeface="Wingdings 3"/>
              <a:buNone/>
              <a:defRPr sz="1200" b="1">
                <a:solidFill>
                  <a:srgbClr val="663300"/>
                </a:solidFill>
                <a:latin typeface="Aharoni"/>
                <a:ea typeface="Aharoni"/>
                <a:cs typeface="Aharoni"/>
                <a:sym typeface="Aharoni"/>
              </a:defRPr>
            </a:pPr>
            <a:r>
              <a:t>       </a:t>
            </a:r>
            <a:r>
              <a:rPr>
                <a:solidFill>
                  <a:schemeClr val="accent2"/>
                </a:solidFill>
              </a:rPr>
              <a:t>FK-UGM (1979), Spesialis Paru- UI (1989), KARS-UI (1998) , Program S3 FK UGM (2014)</a:t>
            </a:r>
          </a:p>
          <a:p>
            <a:pPr marL="293914" indent="-293914" defTabSz="182880">
              <a:lnSpc>
                <a:spcPct val="70000"/>
              </a:lnSpc>
              <a:spcBef>
                <a:spcPts val="400"/>
              </a:spcBef>
              <a:defRPr sz="1200" b="1">
                <a:solidFill>
                  <a:schemeClr val="accent2"/>
                </a:solidFill>
                <a:latin typeface="Aharoni"/>
                <a:ea typeface="Aharoni"/>
                <a:cs typeface="Aharoni"/>
                <a:sym typeface="Aharoni"/>
              </a:defRPr>
            </a:pPr>
            <a:r>
              <a:t>       SEPAWAMIL ABRI 1979/1980 – gel III, Suslapa 1983/8</a:t>
            </a:r>
          </a:p>
          <a:p>
            <a:pPr marL="293914" indent="-293914" defTabSz="182880">
              <a:lnSpc>
                <a:spcPct val="70000"/>
              </a:lnSpc>
              <a:spcBef>
                <a:spcPts val="400"/>
              </a:spcBef>
              <a:defRPr sz="1200" b="1">
                <a:solidFill>
                  <a:schemeClr val="accent2"/>
                </a:solidFill>
                <a:latin typeface="Aharoni"/>
                <a:ea typeface="Aharoni"/>
                <a:cs typeface="Aharoni"/>
                <a:sym typeface="Aharoni"/>
              </a:defRPr>
            </a:pPr>
            <a:endParaRPr/>
          </a:p>
          <a:p>
            <a:pPr marL="293914" indent="-293914" defTabSz="182880">
              <a:lnSpc>
                <a:spcPct val="70000"/>
              </a:lnSpc>
              <a:spcBef>
                <a:spcPts val="400"/>
              </a:spcBef>
              <a:defRPr sz="1200" b="1">
                <a:solidFill>
                  <a:srgbClr val="FF0066"/>
                </a:solidFill>
                <a:latin typeface="Aharoni"/>
                <a:ea typeface="Aharoni"/>
                <a:cs typeface="Aharoni"/>
                <a:sym typeface="Aharoni"/>
              </a:defRPr>
            </a:pPr>
            <a:r>
              <a:t>RIWAYAT JABATAN</a:t>
            </a:r>
            <a:r>
              <a:rPr>
                <a:solidFill>
                  <a:srgbClr val="663300"/>
                </a:solidFill>
              </a:rPr>
              <a:t> :</a:t>
            </a:r>
          </a:p>
          <a:p>
            <a:pPr marL="293914" indent="-293914" defTabSz="182880">
              <a:lnSpc>
                <a:spcPct val="70000"/>
              </a:lnSpc>
              <a:spcBef>
                <a:spcPts val="400"/>
              </a:spcBef>
              <a:defRPr sz="1200" b="1">
                <a:solidFill>
                  <a:srgbClr val="FF0066"/>
                </a:solidFill>
                <a:latin typeface="Aharoni"/>
                <a:ea typeface="Aharoni"/>
                <a:cs typeface="Aharoni"/>
                <a:sym typeface="Aharoni"/>
              </a:defRPr>
            </a:pPr>
            <a:r>
              <a:rPr>
                <a:solidFill>
                  <a:srgbClr val="663300"/>
                </a:solidFill>
              </a:rPr>
              <a:t>- </a:t>
            </a:r>
            <a:r>
              <a:rPr>
                <a:solidFill>
                  <a:srgbClr val="2C3C43"/>
                </a:solidFill>
              </a:rPr>
              <a:t>perwira kesehatan - KOPASSUS   ( 1980 – 1985 )</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 Dep.Pulmonologi RSPAD-GS (1989 – 2000)</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 WaDir Pav.Kartika –RSPAD GS (1995)</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 Direktur Pelaksana Pav Swasta RSPAD-GS (pav.kartika &amp;  </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pav.Darmawan )     </a:t>
            </a:r>
            <a:r>
              <a:rPr b="0">
                <a:latin typeface="Wingdings"/>
                <a:ea typeface="Wingdings"/>
                <a:cs typeface="Wingdings"/>
                <a:sym typeface="Wingdings"/>
              </a:rPr>
              <a:t> </a:t>
            </a:r>
            <a:r>
              <a:t>( 1996 – 2000 )</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 Kepala RS – M.Ridwan Meuraksa ( 2000 – 2002 )</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 Kepala KESDAM JAYA ( 2002 – 2004 )</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 KaSubDit YANKES  -   DITKESAD ( 2004 –  2006)</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 SEKRETARIS DITKESAD (  2006 –  2007 )</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 WADIR KESAD  ( 2007 – juni 2008 )</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 Kepala RSPAD-GS ( juni 2008 – 2010). </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 DIREKTUR KES TNI AD ( maret sd juni 2010)</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 DIRJEN BINA YANMED –DIRJEN BUK KEMENKES RI ( JUNI 2010 sd 2012 )</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r>
              <a:t>      - SESJEN KEMENKES RI  ( 2012 SD 2014 )</a:t>
            </a:r>
          </a:p>
          <a:p>
            <a:pPr marL="137160" indent="-137160" defTabSz="182880">
              <a:lnSpc>
                <a:spcPct val="70000"/>
              </a:lnSpc>
              <a:spcBef>
                <a:spcPts val="400"/>
              </a:spcBef>
              <a:buSzTx/>
              <a:buFont typeface="Wingdings 3"/>
              <a:buNone/>
              <a:defRPr sz="1200" b="1">
                <a:solidFill>
                  <a:srgbClr val="2C3C43"/>
                </a:solidFill>
                <a:latin typeface="Aharoni"/>
                <a:ea typeface="Aharoni"/>
                <a:cs typeface="Aharoni"/>
                <a:sym typeface="Aharoni"/>
              </a:defRPr>
            </a:pPr>
            <a:endParaRPr/>
          </a:p>
          <a:p>
            <a:pPr marL="293914" indent="-293914" defTabSz="182880">
              <a:lnSpc>
                <a:spcPct val="70000"/>
              </a:lnSpc>
              <a:spcBef>
                <a:spcPts val="400"/>
              </a:spcBef>
              <a:defRPr sz="1200" b="1">
                <a:solidFill>
                  <a:srgbClr val="FF0000"/>
                </a:solidFill>
                <a:latin typeface="Aharoni"/>
                <a:ea typeface="Aharoni"/>
                <a:cs typeface="Aharoni"/>
                <a:sym typeface="Aharoni"/>
              </a:defRPr>
            </a:pPr>
            <a:r>
              <a:t>LAIN-LAIN :</a:t>
            </a:r>
          </a:p>
          <a:p>
            <a:pPr marL="137160" indent="-137160" defTabSz="182880">
              <a:lnSpc>
                <a:spcPct val="70000"/>
              </a:lnSpc>
              <a:spcBef>
                <a:spcPts val="400"/>
              </a:spcBef>
              <a:buSzTx/>
              <a:buFont typeface="Wingdings 3"/>
              <a:buNone/>
              <a:defRPr sz="1200" b="1">
                <a:solidFill>
                  <a:srgbClr val="FF0000"/>
                </a:solidFill>
                <a:latin typeface="Aharoni"/>
                <a:ea typeface="Aharoni"/>
                <a:cs typeface="Aharoni"/>
                <a:sym typeface="Aharoni"/>
              </a:defRPr>
            </a:pPr>
            <a:r>
              <a:t>     -  Ketua Umum IKKESINDO ( Ikatan Konsultan Kesehatan Indonesia )  : 2015 sd skr</a:t>
            </a:r>
          </a:p>
          <a:p>
            <a:pPr marL="137160" indent="-137160" defTabSz="182880">
              <a:lnSpc>
                <a:spcPct val="70000"/>
              </a:lnSpc>
              <a:spcBef>
                <a:spcPts val="400"/>
              </a:spcBef>
              <a:buSzTx/>
              <a:buFont typeface="Wingdings 3"/>
              <a:buNone/>
              <a:defRPr sz="1200" b="1">
                <a:solidFill>
                  <a:srgbClr val="FF0000"/>
                </a:solidFill>
                <a:latin typeface="Aharoni"/>
                <a:ea typeface="Aharoni"/>
                <a:cs typeface="Aharoni"/>
                <a:sym typeface="Aharoni"/>
              </a:defRPr>
            </a:pPr>
            <a:r>
              <a:t>     -  Ketua BPRS prop DKI Jakarta : 2016 sd skr</a:t>
            </a:r>
          </a:p>
          <a:p>
            <a:pPr marL="137160" indent="-137160" defTabSz="182880">
              <a:lnSpc>
                <a:spcPct val="70000"/>
              </a:lnSpc>
              <a:spcBef>
                <a:spcPts val="400"/>
              </a:spcBef>
              <a:buSzTx/>
              <a:buFont typeface="Wingdings 3"/>
              <a:buNone/>
              <a:defRPr sz="1200" b="1">
                <a:solidFill>
                  <a:srgbClr val="FF0000"/>
                </a:solidFill>
                <a:latin typeface="Aharoni"/>
                <a:ea typeface="Aharoni"/>
                <a:cs typeface="Aharoni"/>
                <a:sym typeface="Aharoni"/>
              </a:defRPr>
            </a:pPr>
            <a:r>
              <a:t>     -  Ketua umum INDO HCF ( Indonesia HealthCare Forum ) : 2015 sd skr</a:t>
            </a:r>
          </a:p>
          <a:p>
            <a:pPr marL="137160" indent="-137160" defTabSz="182880">
              <a:lnSpc>
                <a:spcPct val="70000"/>
              </a:lnSpc>
              <a:spcBef>
                <a:spcPts val="400"/>
              </a:spcBef>
              <a:buSzTx/>
              <a:buFont typeface="Wingdings 3"/>
              <a:buNone/>
              <a:defRPr sz="1200" b="1">
                <a:solidFill>
                  <a:srgbClr val="FF0000"/>
                </a:solidFill>
                <a:latin typeface="Aharoni"/>
                <a:ea typeface="Aharoni"/>
                <a:cs typeface="Aharoni"/>
                <a:sym typeface="Aharoni"/>
              </a:defRPr>
            </a:pPr>
            <a:r>
              <a:t>    -  Ketua e-health APIC ( Asosiasi Prakarsa Indonesia Cerdas) / ISIA ( Ind Smart Initiative Association): 2016 sd skr</a:t>
            </a:r>
          </a:p>
          <a:p>
            <a:pPr marL="137160" indent="-137160" defTabSz="182880">
              <a:lnSpc>
                <a:spcPct val="70000"/>
              </a:lnSpc>
              <a:spcBef>
                <a:spcPts val="400"/>
              </a:spcBef>
              <a:buSzTx/>
              <a:buFont typeface="Wingdings 3"/>
              <a:buNone/>
              <a:defRPr sz="1200" b="1">
                <a:solidFill>
                  <a:srgbClr val="FF0000"/>
                </a:solidFill>
                <a:latin typeface="Aharoni"/>
                <a:ea typeface="Aharoni"/>
                <a:cs typeface="Aharoni"/>
                <a:sym typeface="Aharoni"/>
              </a:defRPr>
            </a:pPr>
            <a:r>
              <a:t>    -  Dewas RSUP Dr. SARDJITO ; 2015 sd skr</a:t>
            </a:r>
          </a:p>
          <a:p>
            <a:pPr marL="137160" indent="-137160" defTabSz="182880">
              <a:lnSpc>
                <a:spcPct val="70000"/>
              </a:lnSpc>
              <a:spcBef>
                <a:spcPts val="400"/>
              </a:spcBef>
              <a:buSzTx/>
              <a:buFont typeface="Wingdings 3"/>
              <a:buNone/>
              <a:defRPr sz="1200" b="1">
                <a:solidFill>
                  <a:srgbClr val="FF0000"/>
                </a:solidFill>
                <a:latin typeface="Aharoni"/>
                <a:ea typeface="Aharoni"/>
                <a:cs typeface="Aharoni"/>
                <a:sym typeface="Aharoni"/>
              </a:defRPr>
            </a:pPr>
            <a:r>
              <a:t>    -  Dewan komisaris  group rs swasta</a:t>
            </a:r>
          </a:p>
          <a:p>
            <a:pPr marL="137160" indent="-137160" defTabSz="182880">
              <a:lnSpc>
                <a:spcPct val="70000"/>
              </a:lnSpc>
              <a:spcBef>
                <a:spcPts val="400"/>
              </a:spcBef>
              <a:buSzTx/>
              <a:buFont typeface="Wingdings 3"/>
              <a:buNone/>
              <a:defRPr sz="1200" b="1">
                <a:solidFill>
                  <a:srgbClr val="FF0000"/>
                </a:solidFill>
                <a:latin typeface="Aharoni"/>
                <a:ea typeface="Aharoni"/>
                <a:cs typeface="Aharoni"/>
                <a:sym typeface="Aharoni"/>
              </a:defRPr>
            </a:pPr>
            <a:r>
              <a:t>    -  Komisaris utama : PT Zamasco Mitra Solusindo, PT  Gemss Medical Indonesia, PT Indo Medika Utama</a:t>
            </a:r>
          </a:p>
          <a:p>
            <a:pPr marL="137160" indent="-137160" defTabSz="182880">
              <a:lnSpc>
                <a:spcPct val="70000"/>
              </a:lnSpc>
              <a:spcBef>
                <a:spcPts val="400"/>
              </a:spcBef>
              <a:buSzTx/>
              <a:buFont typeface="Wingdings 3"/>
              <a:buNone/>
              <a:defRPr sz="1200" b="1">
                <a:solidFill>
                  <a:srgbClr val="FF0000"/>
                </a:solidFill>
                <a:latin typeface="Aharoni"/>
                <a:ea typeface="Aharoni"/>
                <a:cs typeface="Aharoni"/>
                <a:sym typeface="Aharoni"/>
              </a:defRPr>
            </a:pPr>
            <a:r>
              <a:t>   -   Dewan komisaris : PT Promosindo Medika</a:t>
            </a:r>
          </a:p>
          <a:p>
            <a:pPr marL="137160" indent="-137160" defTabSz="182880">
              <a:lnSpc>
                <a:spcPct val="70000"/>
              </a:lnSpc>
              <a:spcBef>
                <a:spcPts val="400"/>
              </a:spcBef>
              <a:buSzTx/>
              <a:buFont typeface="Wingdings 3"/>
              <a:buNone/>
              <a:defRPr sz="1200" b="1">
                <a:solidFill>
                  <a:srgbClr val="FF0000"/>
                </a:solidFill>
                <a:latin typeface="Aharoni"/>
                <a:ea typeface="Aharoni"/>
                <a:cs typeface="Aharoni"/>
                <a:sym typeface="Aharoni"/>
              </a:defRPr>
            </a:pPr>
            <a:r>
              <a:t>   - </a:t>
            </a:r>
          </a:p>
          <a:p>
            <a:pPr marL="137160" indent="-137160" defTabSz="182880">
              <a:lnSpc>
                <a:spcPct val="70000"/>
              </a:lnSpc>
              <a:spcBef>
                <a:spcPts val="400"/>
              </a:spcBef>
              <a:buSzTx/>
              <a:buFont typeface="Wingdings 3"/>
              <a:buNone/>
              <a:defRPr sz="1200" b="1">
                <a:solidFill>
                  <a:srgbClr val="FF0000"/>
                </a:solidFill>
                <a:latin typeface="Aharoni"/>
                <a:ea typeface="Aharoni"/>
                <a:cs typeface="Aharoni"/>
                <a:sym typeface="Aharoni"/>
              </a:defRPr>
            </a:pPr>
            <a:r>
              <a:t>   </a:t>
            </a:r>
          </a:p>
          <a:p>
            <a:pPr marL="137160" indent="-137160" defTabSz="182880">
              <a:lnSpc>
                <a:spcPct val="70000"/>
              </a:lnSpc>
              <a:spcBef>
                <a:spcPts val="400"/>
              </a:spcBef>
              <a:buSzTx/>
              <a:buFont typeface="Wingdings 3"/>
              <a:buNone/>
              <a:defRPr sz="1200" b="1">
                <a:solidFill>
                  <a:srgbClr val="B9D181"/>
                </a:solidFill>
              </a:defRPr>
            </a:pPr>
            <a:r>
              <a:t>        </a:t>
            </a:r>
          </a:p>
          <a:p>
            <a:pPr marL="137160" indent="-137160" defTabSz="182880">
              <a:lnSpc>
                <a:spcPct val="70000"/>
              </a:lnSpc>
              <a:spcBef>
                <a:spcPts val="400"/>
              </a:spcBef>
              <a:buSzTx/>
              <a:buFont typeface="Wingdings 3"/>
              <a:buNone/>
              <a:defRPr sz="1200" b="1">
                <a:solidFill>
                  <a:srgbClr val="B9D181"/>
                </a:solidFill>
              </a:defRPr>
            </a:pPr>
            <a:r>
              <a:t>     </a:t>
            </a:r>
          </a:p>
          <a:p>
            <a:pPr marL="137160" indent="-137160" defTabSz="182880">
              <a:lnSpc>
                <a:spcPct val="70000"/>
              </a:lnSpc>
              <a:spcBef>
                <a:spcPts val="400"/>
              </a:spcBef>
              <a:buSzTx/>
              <a:buFont typeface="Wingdings 3"/>
              <a:buNone/>
              <a:defRPr sz="1200" b="1">
                <a:solidFill>
                  <a:srgbClr val="B9D181"/>
                </a:solidFill>
              </a:defRPr>
            </a:pPr>
            <a:r>
              <a:t>     </a:t>
            </a:r>
          </a:p>
        </p:txBody>
      </p:sp>
      <p:sp>
        <p:nvSpPr>
          <p:cNvPr id="95"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96" name="Slide Number"/>
          <p:cNvSpPr txBox="1">
            <a:spLocks noGrp="1"/>
          </p:cNvSpPr>
          <p:nvPr>
            <p:ph type="sldNum" sz="quarter" idx="2"/>
          </p:nvPr>
        </p:nvSpPr>
        <p:spPr>
          <a:xfrm>
            <a:off x="6791476" y="6109017"/>
            <a:ext cx="166537"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2</a:t>
            </a:fld>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4" name="Group"/>
          <p:cNvGrpSpPr/>
          <p:nvPr/>
        </p:nvGrpSpPr>
        <p:grpSpPr>
          <a:xfrm>
            <a:off x="762000" y="85724"/>
            <a:ext cx="7315200" cy="6657976"/>
            <a:chOff x="0" y="0"/>
            <a:chExt cx="7315200" cy="6657975"/>
          </a:xfrm>
        </p:grpSpPr>
        <p:grpSp>
          <p:nvGrpSpPr>
            <p:cNvPr id="191" name="Group"/>
            <p:cNvGrpSpPr/>
            <p:nvPr/>
          </p:nvGrpSpPr>
          <p:grpSpPr>
            <a:xfrm>
              <a:off x="1447270" y="685799"/>
              <a:ext cx="991130" cy="767359"/>
              <a:chOff x="0" y="0"/>
              <a:chExt cx="991129" cy="767357"/>
            </a:xfrm>
          </p:grpSpPr>
          <p:sp>
            <p:nvSpPr>
              <p:cNvPr id="189" name="Rectangle"/>
              <p:cNvSpPr/>
              <p:nvPr/>
            </p:nvSpPr>
            <p:spPr>
              <a:xfrm>
                <a:off x="0" y="0"/>
                <a:ext cx="991130" cy="767358"/>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a:solidFill>
                      <a:srgbClr val="0000FF"/>
                    </a:solidFill>
                    <a:latin typeface="Times New Roman"/>
                    <a:ea typeface="Times New Roman"/>
                    <a:cs typeface="Times New Roman"/>
                    <a:sym typeface="Times New Roman"/>
                  </a:defRPr>
                </a:pPr>
                <a:endParaRPr/>
              </a:p>
            </p:txBody>
          </p:sp>
          <p:sp>
            <p:nvSpPr>
              <p:cNvPr id="190" name="Government  Institutions…"/>
              <p:cNvSpPr txBox="1"/>
              <p:nvPr/>
            </p:nvSpPr>
            <p:spPr>
              <a:xfrm>
                <a:off x="0" y="0"/>
                <a:ext cx="991130" cy="562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Government  Institutions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Business Organizations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Educational Institutions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Religious Institutions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Research Organizations/</a:t>
                </a:r>
              </a:p>
              <a:p>
                <a:pPr defTabSz="320675">
                  <a:defRPr sz="600" b="1">
                    <a:solidFill>
                      <a:srgbClr val="0000FF"/>
                    </a:solidFill>
                    <a:latin typeface="Times New Roman"/>
                    <a:ea typeface="Times New Roman"/>
                    <a:cs typeface="Times New Roman"/>
                    <a:sym typeface="Times New Roman"/>
                  </a:defRPr>
                </a:pPr>
                <a:r>
                  <a:t>Foundations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Individuals/Consumers</a:t>
                </a:r>
              </a:p>
            </p:txBody>
          </p:sp>
        </p:grpSp>
        <p:grpSp>
          <p:nvGrpSpPr>
            <p:cNvPr id="194" name="Group"/>
            <p:cNvGrpSpPr/>
            <p:nvPr/>
          </p:nvGrpSpPr>
          <p:grpSpPr>
            <a:xfrm>
              <a:off x="4165600" y="771524"/>
              <a:ext cx="1044046" cy="685206"/>
              <a:chOff x="0" y="0"/>
              <a:chExt cx="1044045" cy="685204"/>
            </a:xfrm>
          </p:grpSpPr>
          <p:sp>
            <p:nvSpPr>
              <p:cNvPr id="192" name="Rectangle"/>
              <p:cNvSpPr/>
              <p:nvPr/>
            </p:nvSpPr>
            <p:spPr>
              <a:xfrm>
                <a:off x="0" y="-1"/>
                <a:ext cx="1044046" cy="685206"/>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0000FF"/>
                    </a:solidFill>
                    <a:latin typeface="Times New Roman"/>
                    <a:ea typeface="Times New Roman"/>
                    <a:cs typeface="Times New Roman"/>
                    <a:sym typeface="Times New Roman"/>
                  </a:defRPr>
                </a:pPr>
                <a:endParaRPr/>
              </a:p>
            </p:txBody>
          </p:sp>
          <p:sp>
            <p:nvSpPr>
              <p:cNvPr id="193" name="Planning/Regulatory Organizations…"/>
              <p:cNvSpPr txBox="1"/>
              <p:nvPr/>
            </p:nvSpPr>
            <p:spPr>
              <a:xfrm>
                <a:off x="0" y="-1"/>
                <a:ext cx="1044046" cy="4859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Planning/Regulatory Organizations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Primary Providers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Secondary Providers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Provider Representatives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Individuals/Patients</a:t>
                </a:r>
              </a:p>
            </p:txBody>
          </p:sp>
        </p:grpSp>
        <p:grpSp>
          <p:nvGrpSpPr>
            <p:cNvPr id="197" name="Group"/>
            <p:cNvGrpSpPr/>
            <p:nvPr/>
          </p:nvGrpSpPr>
          <p:grpSpPr>
            <a:xfrm>
              <a:off x="2921000" y="849510"/>
              <a:ext cx="685800" cy="641748"/>
              <a:chOff x="0" y="0"/>
              <a:chExt cx="685800" cy="641746"/>
            </a:xfrm>
          </p:grpSpPr>
          <p:sp>
            <p:nvSpPr>
              <p:cNvPr id="195" name="Rectangle"/>
              <p:cNvSpPr/>
              <p:nvPr/>
            </p:nvSpPr>
            <p:spPr>
              <a:xfrm>
                <a:off x="0" y="0"/>
                <a:ext cx="685800" cy="641747"/>
              </a:xfrm>
              <a:prstGeom prst="rect">
                <a:avLst/>
              </a:prstGeom>
              <a:solidFill>
                <a:srgbClr val="FFFFFF"/>
              </a:solidFill>
              <a:ln w="9525" cap="flat">
                <a:solidFill>
                  <a:srgbClr val="FF6600"/>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196" name="Technological…"/>
              <p:cNvSpPr txBox="1"/>
              <p:nvPr/>
            </p:nvSpPr>
            <p:spPr>
              <a:xfrm>
                <a:off x="0" y="0"/>
                <a:ext cx="685800" cy="562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Technological</a:t>
                </a:r>
              </a:p>
              <a:p>
                <a:pPr algn="ctr" defTabSz="320675">
                  <a:defRPr sz="600" b="1">
                    <a:solidFill>
                      <a:srgbClr val="0000FF"/>
                    </a:solidFill>
                    <a:latin typeface="Times New Roman"/>
                    <a:ea typeface="Times New Roman"/>
                    <a:cs typeface="Times New Roman"/>
                    <a:sym typeface="Times New Roman"/>
                  </a:defRPr>
                </a:pPr>
                <a:r>
                  <a:t>Social</a:t>
                </a:r>
              </a:p>
              <a:p>
                <a:pPr algn="ctr" defTabSz="320675">
                  <a:defRPr sz="600" b="1">
                    <a:solidFill>
                      <a:srgbClr val="0000FF"/>
                    </a:solidFill>
                    <a:latin typeface="Times New Roman"/>
                    <a:ea typeface="Times New Roman"/>
                    <a:cs typeface="Times New Roman"/>
                    <a:sym typeface="Times New Roman"/>
                  </a:defRPr>
                </a:pPr>
                <a:r>
                  <a:t>Regulatory</a:t>
                </a:r>
              </a:p>
              <a:p>
                <a:pPr algn="ctr" defTabSz="320675">
                  <a:defRPr sz="600" b="1">
                    <a:solidFill>
                      <a:srgbClr val="0000FF"/>
                    </a:solidFill>
                    <a:latin typeface="Times New Roman"/>
                    <a:ea typeface="Times New Roman"/>
                    <a:cs typeface="Times New Roman"/>
                    <a:sym typeface="Times New Roman"/>
                  </a:defRPr>
                </a:pPr>
                <a:r>
                  <a:t>Political</a:t>
                </a:r>
              </a:p>
              <a:p>
                <a:pPr algn="ctr" defTabSz="320675">
                  <a:defRPr sz="600" b="1">
                    <a:solidFill>
                      <a:srgbClr val="0000FF"/>
                    </a:solidFill>
                    <a:latin typeface="Times New Roman"/>
                    <a:ea typeface="Times New Roman"/>
                    <a:cs typeface="Times New Roman"/>
                    <a:sym typeface="Times New Roman"/>
                  </a:defRPr>
                </a:pPr>
                <a:r>
                  <a:t>Economic</a:t>
                </a:r>
              </a:p>
              <a:p>
                <a:pPr algn="ctr" defTabSz="320675">
                  <a:defRPr sz="600" b="1">
                    <a:solidFill>
                      <a:srgbClr val="0000FF"/>
                    </a:solidFill>
                    <a:latin typeface="Times New Roman"/>
                    <a:ea typeface="Times New Roman"/>
                    <a:cs typeface="Times New Roman"/>
                    <a:sym typeface="Times New Roman"/>
                  </a:defRPr>
                </a:pPr>
                <a:r>
                  <a:t>Competitive</a:t>
                </a:r>
              </a:p>
            </p:txBody>
          </p:sp>
        </p:grpSp>
        <p:grpSp>
          <p:nvGrpSpPr>
            <p:cNvPr id="200" name="Group"/>
            <p:cNvGrpSpPr/>
            <p:nvPr/>
          </p:nvGrpSpPr>
          <p:grpSpPr>
            <a:xfrm>
              <a:off x="1530879" y="1771649"/>
              <a:ext cx="729721" cy="451844"/>
              <a:chOff x="0" y="0"/>
              <a:chExt cx="729720" cy="451842"/>
            </a:xfrm>
          </p:grpSpPr>
          <p:sp>
            <p:nvSpPr>
              <p:cNvPr id="198" name="Rectangle"/>
              <p:cNvSpPr/>
              <p:nvPr/>
            </p:nvSpPr>
            <p:spPr>
              <a:xfrm>
                <a:off x="0" y="0"/>
                <a:ext cx="729721" cy="451843"/>
              </a:xfrm>
              <a:prstGeom prst="rect">
                <a:avLst/>
              </a:prstGeom>
              <a:solidFill>
                <a:srgbClr val="FFFFFF"/>
              </a:solidFill>
              <a:ln w="9525" cap="flat">
                <a:solidFill>
                  <a:srgbClr val="FF6600"/>
                </a:solidFill>
                <a:prstDash val="solid"/>
                <a:round/>
              </a:ln>
              <a:effectLst/>
            </p:spPr>
            <p:txBody>
              <a:bodyPr wrap="square" lIns="45719" tIns="45719" rIns="45719" bIns="45719" numCol="1" anchor="t">
                <a:noAutofit/>
              </a:bodyPr>
              <a:lstStyle/>
              <a:p>
                <a:pPr algn="ctr" defTabSz="320675">
                  <a:defRPr sz="600" b="1">
                    <a:solidFill>
                      <a:srgbClr val="0000FF"/>
                    </a:solidFill>
                    <a:latin typeface="Times New Roman"/>
                    <a:ea typeface="Times New Roman"/>
                    <a:cs typeface="Times New Roman"/>
                    <a:sym typeface="Times New Roman"/>
                  </a:defRPr>
                </a:pPr>
                <a:endParaRPr/>
              </a:p>
            </p:txBody>
          </p:sp>
          <p:sp>
            <p:nvSpPr>
              <p:cNvPr id="199" name="Technological…"/>
              <p:cNvSpPr txBox="1"/>
              <p:nvPr/>
            </p:nvSpPr>
            <p:spPr>
              <a:xfrm>
                <a:off x="0" y="0"/>
                <a:ext cx="729721" cy="3335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Technological</a:t>
                </a:r>
              </a:p>
              <a:p>
                <a:pPr algn="ctr" defTabSz="320675">
                  <a:defRPr sz="600" b="1">
                    <a:solidFill>
                      <a:srgbClr val="0000FF"/>
                    </a:solidFill>
                    <a:latin typeface="Times New Roman"/>
                    <a:ea typeface="Times New Roman"/>
                    <a:cs typeface="Times New Roman"/>
                    <a:sym typeface="Times New Roman"/>
                  </a:defRPr>
                </a:pPr>
                <a:r>
                  <a:t>Social Regulatory</a:t>
                </a:r>
              </a:p>
              <a:p>
                <a:pPr algn="ctr" defTabSz="320675">
                  <a:defRPr sz="600" b="1">
                    <a:solidFill>
                      <a:srgbClr val="0000FF"/>
                    </a:solidFill>
                    <a:latin typeface="Times New Roman"/>
                    <a:ea typeface="Times New Roman"/>
                    <a:cs typeface="Times New Roman"/>
                    <a:sym typeface="Times New Roman"/>
                  </a:defRPr>
                </a:pPr>
                <a:r>
                  <a:t>Political Economic</a:t>
                </a:r>
              </a:p>
              <a:p>
                <a:pPr algn="ctr" defTabSz="320675">
                  <a:defRPr sz="600" b="1">
                    <a:solidFill>
                      <a:srgbClr val="0000FF"/>
                    </a:solidFill>
                    <a:latin typeface="Times New Roman"/>
                    <a:ea typeface="Times New Roman"/>
                    <a:cs typeface="Times New Roman"/>
                    <a:sym typeface="Times New Roman"/>
                  </a:defRPr>
                </a:pPr>
                <a:r>
                  <a:t>Copetitive</a:t>
                </a:r>
              </a:p>
            </p:txBody>
          </p:sp>
        </p:grpSp>
        <p:grpSp>
          <p:nvGrpSpPr>
            <p:cNvPr id="203" name="Group"/>
            <p:cNvGrpSpPr/>
            <p:nvPr/>
          </p:nvGrpSpPr>
          <p:grpSpPr>
            <a:xfrm>
              <a:off x="2286000" y="1914525"/>
              <a:ext cx="486305" cy="169069"/>
              <a:chOff x="0" y="0"/>
              <a:chExt cx="486304" cy="169068"/>
            </a:xfrm>
          </p:grpSpPr>
          <p:sp>
            <p:nvSpPr>
              <p:cNvPr id="201" name="Rectangle"/>
              <p:cNvSpPr/>
              <p:nvPr/>
            </p:nvSpPr>
            <p:spPr>
              <a:xfrm>
                <a:off x="0" y="0"/>
                <a:ext cx="486305" cy="169069"/>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FF00FF"/>
                    </a:solidFill>
                    <a:latin typeface="Times New Roman"/>
                    <a:ea typeface="Times New Roman"/>
                    <a:cs typeface="Times New Roman"/>
                    <a:sym typeface="Times New Roman"/>
                  </a:defRPr>
                </a:pPr>
                <a:endParaRPr/>
              </a:p>
            </p:txBody>
          </p:sp>
          <p:sp>
            <p:nvSpPr>
              <p:cNvPr id="202" name="Information"/>
              <p:cNvSpPr txBox="1"/>
              <p:nvPr/>
            </p:nvSpPr>
            <p:spPr>
              <a:xfrm>
                <a:off x="0" y="0"/>
                <a:ext cx="486305"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600" b="1">
                    <a:solidFill>
                      <a:srgbClr val="FF00FF"/>
                    </a:solidFill>
                    <a:latin typeface="Times New Roman"/>
                    <a:ea typeface="Times New Roman"/>
                    <a:cs typeface="Times New Roman"/>
                    <a:sym typeface="Times New Roman"/>
                  </a:defRPr>
                </a:lvl1pPr>
              </a:lstStyle>
              <a:p>
                <a:r>
                  <a:t>Information</a:t>
                </a:r>
              </a:p>
            </p:txBody>
          </p:sp>
        </p:grpSp>
        <p:grpSp>
          <p:nvGrpSpPr>
            <p:cNvPr id="206" name="Group"/>
            <p:cNvGrpSpPr/>
            <p:nvPr/>
          </p:nvGrpSpPr>
          <p:grpSpPr>
            <a:xfrm>
              <a:off x="4191000" y="1771649"/>
              <a:ext cx="789517" cy="457201"/>
              <a:chOff x="0" y="0"/>
              <a:chExt cx="789516" cy="457200"/>
            </a:xfrm>
          </p:grpSpPr>
          <p:sp>
            <p:nvSpPr>
              <p:cNvPr id="204" name="Rectangle"/>
              <p:cNvSpPr/>
              <p:nvPr/>
            </p:nvSpPr>
            <p:spPr>
              <a:xfrm>
                <a:off x="0" y="0"/>
                <a:ext cx="789517" cy="457200"/>
              </a:xfrm>
              <a:prstGeom prst="rect">
                <a:avLst/>
              </a:prstGeom>
              <a:solidFill>
                <a:srgbClr val="FFFFFF"/>
              </a:solidFill>
              <a:ln w="9525" cap="flat">
                <a:solidFill>
                  <a:srgbClr val="FF6600"/>
                </a:solidFill>
                <a:prstDash val="solid"/>
                <a:round/>
              </a:ln>
              <a:effectLst/>
            </p:spPr>
            <p:txBody>
              <a:bodyPr wrap="square" lIns="45719" tIns="45719" rIns="45719" bIns="45719" numCol="1" anchor="t">
                <a:noAutofit/>
              </a:bodyPr>
              <a:lstStyle/>
              <a:p>
                <a:pPr defTabSz="320675">
                  <a:defRPr sz="600">
                    <a:solidFill>
                      <a:srgbClr val="0000FF"/>
                    </a:solidFill>
                    <a:latin typeface="Times New Roman"/>
                    <a:ea typeface="Times New Roman"/>
                    <a:cs typeface="Times New Roman"/>
                    <a:sym typeface="Times New Roman"/>
                  </a:defRPr>
                </a:pPr>
                <a:endParaRPr/>
              </a:p>
            </p:txBody>
          </p:sp>
          <p:sp>
            <p:nvSpPr>
              <p:cNvPr id="205" name="Technological…"/>
              <p:cNvSpPr txBox="1"/>
              <p:nvPr/>
            </p:nvSpPr>
            <p:spPr>
              <a:xfrm>
                <a:off x="0" y="0"/>
                <a:ext cx="789517" cy="4097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Technological</a:t>
                </a:r>
              </a:p>
              <a:p>
                <a:pPr algn="ctr" defTabSz="320675">
                  <a:defRPr sz="600" b="1">
                    <a:solidFill>
                      <a:srgbClr val="0000FF"/>
                    </a:solidFill>
                    <a:latin typeface="Times New Roman"/>
                    <a:ea typeface="Times New Roman"/>
                    <a:cs typeface="Times New Roman"/>
                    <a:sym typeface="Times New Roman"/>
                  </a:defRPr>
                </a:pPr>
                <a:r>
                  <a:t>Social Regulatory</a:t>
                </a:r>
              </a:p>
              <a:p>
                <a:pPr algn="ctr" defTabSz="320675">
                  <a:defRPr sz="600" b="1">
                    <a:solidFill>
                      <a:srgbClr val="0000FF"/>
                    </a:solidFill>
                    <a:latin typeface="Times New Roman"/>
                    <a:ea typeface="Times New Roman"/>
                    <a:cs typeface="Times New Roman"/>
                    <a:sym typeface="Times New Roman"/>
                  </a:defRPr>
                </a:pPr>
                <a:r>
                  <a:t>Political Economic</a:t>
                </a:r>
              </a:p>
              <a:p>
                <a:pPr algn="ctr" defTabSz="320675">
                  <a:defRPr sz="600" b="1">
                    <a:solidFill>
                      <a:srgbClr val="0000FF"/>
                    </a:solidFill>
                    <a:latin typeface="Times New Roman"/>
                    <a:ea typeface="Times New Roman"/>
                    <a:cs typeface="Times New Roman"/>
                    <a:sym typeface="Times New Roman"/>
                  </a:defRPr>
                </a:pPr>
                <a:r>
                  <a:t>Copetitive</a:t>
                </a:r>
              </a:p>
            </p:txBody>
          </p:sp>
        </p:grpSp>
        <p:grpSp>
          <p:nvGrpSpPr>
            <p:cNvPr id="209" name="Group"/>
            <p:cNvGrpSpPr/>
            <p:nvPr/>
          </p:nvGrpSpPr>
          <p:grpSpPr>
            <a:xfrm>
              <a:off x="3683000" y="2031206"/>
              <a:ext cx="467255" cy="169069"/>
              <a:chOff x="0" y="0"/>
              <a:chExt cx="467254" cy="169068"/>
            </a:xfrm>
          </p:grpSpPr>
          <p:sp>
            <p:nvSpPr>
              <p:cNvPr id="207" name="Rectangle"/>
              <p:cNvSpPr/>
              <p:nvPr/>
            </p:nvSpPr>
            <p:spPr>
              <a:xfrm>
                <a:off x="0" y="0"/>
                <a:ext cx="467255" cy="169069"/>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FF00FF"/>
                    </a:solidFill>
                    <a:latin typeface="Times New Roman"/>
                    <a:ea typeface="Times New Roman"/>
                    <a:cs typeface="Times New Roman"/>
                    <a:sym typeface="Times New Roman"/>
                  </a:defRPr>
                </a:pPr>
                <a:endParaRPr/>
              </a:p>
            </p:txBody>
          </p:sp>
          <p:sp>
            <p:nvSpPr>
              <p:cNvPr id="208" name="Information"/>
              <p:cNvSpPr txBox="1"/>
              <p:nvPr/>
            </p:nvSpPr>
            <p:spPr>
              <a:xfrm>
                <a:off x="0" y="0"/>
                <a:ext cx="467255"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600" b="1">
                    <a:solidFill>
                      <a:srgbClr val="FF00FF"/>
                    </a:solidFill>
                    <a:latin typeface="Times New Roman"/>
                    <a:ea typeface="Times New Roman"/>
                    <a:cs typeface="Times New Roman"/>
                    <a:sym typeface="Times New Roman"/>
                  </a:defRPr>
                </a:lvl1pPr>
              </a:lstStyle>
              <a:p>
                <a:r>
                  <a:t>Information</a:t>
                </a:r>
              </a:p>
            </p:txBody>
          </p:sp>
        </p:grpSp>
        <p:grpSp>
          <p:nvGrpSpPr>
            <p:cNvPr id="212" name="Group"/>
            <p:cNvGrpSpPr/>
            <p:nvPr/>
          </p:nvGrpSpPr>
          <p:grpSpPr>
            <a:xfrm>
              <a:off x="1371600" y="2514599"/>
              <a:ext cx="3657600" cy="184548"/>
              <a:chOff x="0" y="0"/>
              <a:chExt cx="3657600" cy="184546"/>
            </a:xfrm>
          </p:grpSpPr>
          <p:sp>
            <p:nvSpPr>
              <p:cNvPr id="210" name="Rectangle"/>
              <p:cNvSpPr/>
              <p:nvPr/>
            </p:nvSpPr>
            <p:spPr>
              <a:xfrm>
                <a:off x="0" y="0"/>
                <a:ext cx="3657600" cy="184547"/>
              </a:xfrm>
              <a:prstGeom prst="rect">
                <a:avLst/>
              </a:prstGeom>
              <a:solidFill>
                <a:srgbClr val="FFFFFF"/>
              </a:solidFill>
              <a:ln w="9525" cap="flat">
                <a:solidFill>
                  <a:srgbClr val="FF6600"/>
                </a:solidFill>
                <a:prstDash val="solid"/>
                <a:round/>
              </a:ln>
              <a:effectLst/>
            </p:spPr>
            <p:txBody>
              <a:bodyPr wrap="square" lIns="45719" tIns="45719" rIns="45719" bIns="45719" numCol="1" anchor="t">
                <a:noAutofit/>
              </a:bodyPr>
              <a:lstStyle/>
              <a:p>
                <a:pPr algn="ctr" defTabSz="320675">
                  <a:defRPr sz="800" b="1">
                    <a:solidFill>
                      <a:srgbClr val="FF00FF"/>
                    </a:solidFill>
                    <a:latin typeface="Times New Roman"/>
                    <a:ea typeface="Times New Roman"/>
                    <a:cs typeface="Times New Roman"/>
                    <a:sym typeface="Times New Roman"/>
                  </a:defRPr>
                </a:pPr>
                <a:endParaRPr/>
              </a:p>
            </p:txBody>
          </p:sp>
          <p:sp>
            <p:nvSpPr>
              <p:cNvPr id="211" name="Environment  Issues"/>
              <p:cNvSpPr txBox="1"/>
              <p:nvPr/>
            </p:nvSpPr>
            <p:spPr>
              <a:xfrm>
                <a:off x="0" y="0"/>
                <a:ext cx="3657600" cy="141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FF"/>
                    </a:solidFill>
                    <a:latin typeface="Times New Roman"/>
                    <a:ea typeface="Times New Roman"/>
                    <a:cs typeface="Times New Roman"/>
                    <a:sym typeface="Times New Roman"/>
                  </a:defRPr>
                </a:lvl1pPr>
              </a:lstStyle>
              <a:p>
                <a:r>
                  <a:t>Environment  Issues</a:t>
                </a:r>
              </a:p>
            </p:txBody>
          </p:sp>
        </p:grpSp>
        <p:grpSp>
          <p:nvGrpSpPr>
            <p:cNvPr id="215" name="Group"/>
            <p:cNvGrpSpPr/>
            <p:nvPr/>
          </p:nvGrpSpPr>
          <p:grpSpPr>
            <a:xfrm>
              <a:off x="1295399" y="481607"/>
              <a:ext cx="1299106" cy="147043"/>
              <a:chOff x="0" y="0"/>
              <a:chExt cx="1299104" cy="147042"/>
            </a:xfrm>
          </p:grpSpPr>
          <p:sp>
            <p:nvSpPr>
              <p:cNvPr id="213" name="Rectangle"/>
              <p:cNvSpPr/>
              <p:nvPr/>
            </p:nvSpPr>
            <p:spPr>
              <a:xfrm>
                <a:off x="0" y="0"/>
                <a:ext cx="1299105" cy="147043"/>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FF00FF"/>
                    </a:solidFill>
                    <a:latin typeface="Times New Roman"/>
                    <a:ea typeface="Times New Roman"/>
                    <a:cs typeface="Times New Roman"/>
                    <a:sym typeface="Times New Roman"/>
                  </a:defRPr>
                </a:pPr>
                <a:endParaRPr/>
              </a:p>
            </p:txBody>
          </p:sp>
          <p:sp>
            <p:nvSpPr>
              <p:cNvPr id="214" name="THE GENERAL ENVIRONMENT"/>
              <p:cNvSpPr txBox="1"/>
              <p:nvPr/>
            </p:nvSpPr>
            <p:spPr>
              <a:xfrm>
                <a:off x="0" y="0"/>
                <a:ext cx="1299105"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600" b="1">
                    <a:solidFill>
                      <a:srgbClr val="FF00FF"/>
                    </a:solidFill>
                    <a:latin typeface="Times New Roman"/>
                    <a:ea typeface="Times New Roman"/>
                    <a:cs typeface="Times New Roman"/>
                    <a:sym typeface="Times New Roman"/>
                  </a:defRPr>
                </a:lvl1pPr>
              </a:lstStyle>
              <a:p>
                <a:r>
                  <a:t>THE GENERAL ENVIRONMENT</a:t>
                </a:r>
              </a:p>
            </p:txBody>
          </p:sp>
        </p:grpSp>
        <p:grpSp>
          <p:nvGrpSpPr>
            <p:cNvPr id="218" name="Group"/>
            <p:cNvGrpSpPr/>
            <p:nvPr/>
          </p:nvGrpSpPr>
          <p:grpSpPr>
            <a:xfrm>
              <a:off x="3784599" y="514350"/>
              <a:ext cx="1484314" cy="167283"/>
              <a:chOff x="0" y="0"/>
              <a:chExt cx="1484312" cy="167282"/>
            </a:xfrm>
          </p:grpSpPr>
          <p:sp>
            <p:nvSpPr>
              <p:cNvPr id="216" name="Rectangle"/>
              <p:cNvSpPr/>
              <p:nvPr/>
            </p:nvSpPr>
            <p:spPr>
              <a:xfrm>
                <a:off x="-1" y="0"/>
                <a:ext cx="1484314" cy="167283"/>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FF00FF"/>
                    </a:solidFill>
                    <a:latin typeface="Times New Roman"/>
                    <a:ea typeface="Times New Roman"/>
                    <a:cs typeface="Times New Roman"/>
                    <a:sym typeface="Times New Roman"/>
                  </a:defRPr>
                </a:pPr>
                <a:endParaRPr/>
              </a:p>
            </p:txBody>
          </p:sp>
          <p:sp>
            <p:nvSpPr>
              <p:cNvPr id="217" name="THE HEALTH CARE ENVIRONMENT"/>
              <p:cNvSpPr txBox="1"/>
              <p:nvPr/>
            </p:nvSpPr>
            <p:spPr>
              <a:xfrm>
                <a:off x="-1" y="0"/>
                <a:ext cx="1484314" cy="127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600" b="1">
                    <a:solidFill>
                      <a:srgbClr val="FF00FF"/>
                    </a:solidFill>
                    <a:latin typeface="Times New Roman"/>
                    <a:ea typeface="Times New Roman"/>
                    <a:cs typeface="Times New Roman"/>
                    <a:sym typeface="Times New Roman"/>
                  </a:defRPr>
                </a:lvl1pPr>
              </a:lstStyle>
              <a:p>
                <a:r>
                  <a:t>THE HEALTH CARE ENVIRONMENT</a:t>
                </a:r>
              </a:p>
            </p:txBody>
          </p:sp>
        </p:grpSp>
        <p:sp>
          <p:nvSpPr>
            <p:cNvPr id="219" name="Oval"/>
            <p:cNvSpPr/>
            <p:nvPr/>
          </p:nvSpPr>
          <p:spPr>
            <a:xfrm>
              <a:off x="1143000" y="628650"/>
              <a:ext cx="1486959" cy="857250"/>
            </a:xfrm>
            <a:prstGeom prst="ellipse">
              <a:avLst/>
            </a:prstGeom>
            <a:noFill/>
            <a:ln w="9525" cap="flat">
              <a:solidFill>
                <a:srgbClr val="FF66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220" name="Double Arrow"/>
            <p:cNvSpPr/>
            <p:nvPr/>
          </p:nvSpPr>
          <p:spPr>
            <a:xfrm>
              <a:off x="2641600" y="971550"/>
              <a:ext cx="224367" cy="166688"/>
            </a:xfrm>
            <a:prstGeom prst="leftRightArrow">
              <a:avLst>
                <a:gd name="adj1" fmla="val 50000"/>
                <a:gd name="adj2" fmla="val 26921"/>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1" name="Double Arrow"/>
            <p:cNvSpPr/>
            <p:nvPr/>
          </p:nvSpPr>
          <p:spPr>
            <a:xfrm>
              <a:off x="3661833" y="1000125"/>
              <a:ext cx="224368" cy="167283"/>
            </a:xfrm>
            <a:prstGeom prst="leftRightArrow">
              <a:avLst>
                <a:gd name="adj1" fmla="val 50000"/>
                <a:gd name="adj2" fmla="val 26825"/>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22" name="Shape"/>
            <p:cNvSpPr/>
            <p:nvPr/>
          </p:nvSpPr>
          <p:spPr>
            <a:xfrm>
              <a:off x="1742545" y="1485900"/>
              <a:ext cx="289455" cy="25062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23" name="Oval"/>
            <p:cNvSpPr/>
            <p:nvPr/>
          </p:nvSpPr>
          <p:spPr>
            <a:xfrm>
              <a:off x="3937529" y="685800"/>
              <a:ext cx="1244071" cy="800100"/>
            </a:xfrm>
            <a:prstGeom prst="ellipse">
              <a:avLst/>
            </a:prstGeom>
            <a:noFill/>
            <a:ln w="9525" cap="flat">
              <a:solidFill>
                <a:srgbClr val="FF6600"/>
              </a:solidFill>
              <a:prstDash val="solid"/>
              <a:round/>
            </a:ln>
            <a:effectLst/>
          </p:spPr>
          <p:txBody>
            <a:bodyPr wrap="square" lIns="45719" tIns="45719" rIns="45719" bIns="45719" numCol="1" anchor="t">
              <a:noAutofit/>
            </a:bodyPr>
            <a:lstStyle/>
            <a:p>
              <a:pPr defTabSz="320675">
                <a:defRPr sz="800">
                  <a:latin typeface="Times New Roman"/>
                  <a:ea typeface="Times New Roman"/>
                  <a:cs typeface="Times New Roman"/>
                  <a:sym typeface="Times New Roman"/>
                </a:defRPr>
              </a:pPr>
              <a:endParaRPr/>
            </a:p>
          </p:txBody>
        </p:sp>
        <p:grpSp>
          <p:nvGrpSpPr>
            <p:cNvPr id="226" name="Group"/>
            <p:cNvGrpSpPr/>
            <p:nvPr/>
          </p:nvGrpSpPr>
          <p:grpSpPr>
            <a:xfrm>
              <a:off x="2235200" y="3105149"/>
              <a:ext cx="655638" cy="352426"/>
              <a:chOff x="0" y="0"/>
              <a:chExt cx="655637" cy="352425"/>
            </a:xfrm>
          </p:grpSpPr>
          <p:sp>
            <p:nvSpPr>
              <p:cNvPr id="224" name="Rectangle"/>
              <p:cNvSpPr/>
              <p:nvPr/>
            </p:nvSpPr>
            <p:spPr>
              <a:xfrm>
                <a:off x="0" y="0"/>
                <a:ext cx="655638" cy="352425"/>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b="1">
                    <a:solidFill>
                      <a:srgbClr val="0000FF"/>
                    </a:solidFill>
                    <a:latin typeface="Times New Roman"/>
                    <a:ea typeface="Times New Roman"/>
                    <a:cs typeface="Times New Roman"/>
                    <a:sym typeface="Times New Roman"/>
                  </a:defRPr>
                </a:pPr>
                <a:endParaRPr/>
              </a:p>
            </p:txBody>
          </p:sp>
          <p:sp>
            <p:nvSpPr>
              <p:cNvPr id="225" name="External…"/>
              <p:cNvSpPr txBox="1"/>
              <p:nvPr/>
            </p:nvSpPr>
            <p:spPr>
              <a:xfrm>
                <a:off x="0" y="0"/>
                <a:ext cx="655638"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External</a:t>
                </a:r>
              </a:p>
              <a:p>
                <a:pPr algn="ctr" defTabSz="320675">
                  <a:defRPr sz="600" b="1">
                    <a:solidFill>
                      <a:srgbClr val="0000FF"/>
                    </a:solidFill>
                    <a:latin typeface="Times New Roman"/>
                    <a:ea typeface="Times New Roman"/>
                    <a:cs typeface="Times New Roman"/>
                    <a:sym typeface="Times New Roman"/>
                  </a:defRPr>
                </a:pPr>
                <a:r>
                  <a:t>Environmental</a:t>
                </a:r>
              </a:p>
              <a:p>
                <a:pPr algn="ctr" defTabSz="320675">
                  <a:defRPr sz="600" b="1">
                    <a:solidFill>
                      <a:srgbClr val="0000FF"/>
                    </a:solidFill>
                    <a:latin typeface="Times New Roman"/>
                    <a:ea typeface="Times New Roman"/>
                    <a:cs typeface="Times New Roman"/>
                    <a:sym typeface="Times New Roman"/>
                  </a:defRPr>
                </a:pPr>
                <a:r>
                  <a:t>Analysis</a:t>
                </a:r>
              </a:p>
            </p:txBody>
          </p:sp>
        </p:grpSp>
        <p:grpSp>
          <p:nvGrpSpPr>
            <p:cNvPr id="229" name="Group"/>
            <p:cNvGrpSpPr/>
            <p:nvPr/>
          </p:nvGrpSpPr>
          <p:grpSpPr>
            <a:xfrm>
              <a:off x="3606800" y="3114674"/>
              <a:ext cx="609600" cy="342901"/>
              <a:chOff x="0" y="0"/>
              <a:chExt cx="609600" cy="342900"/>
            </a:xfrm>
          </p:grpSpPr>
          <p:sp>
            <p:nvSpPr>
              <p:cNvPr id="227" name="Rectangle"/>
              <p:cNvSpPr/>
              <p:nvPr/>
            </p:nvSpPr>
            <p:spPr>
              <a:xfrm>
                <a:off x="0" y="0"/>
                <a:ext cx="609600" cy="342900"/>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228" name="Internal…"/>
              <p:cNvSpPr txBox="1"/>
              <p:nvPr/>
            </p:nvSpPr>
            <p:spPr>
              <a:xfrm>
                <a:off x="0" y="0"/>
                <a:ext cx="609600"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Internal</a:t>
                </a:r>
              </a:p>
              <a:p>
                <a:pPr algn="ctr" defTabSz="320675">
                  <a:defRPr sz="600" b="1">
                    <a:solidFill>
                      <a:srgbClr val="0000FF"/>
                    </a:solidFill>
                    <a:latin typeface="Times New Roman"/>
                    <a:ea typeface="Times New Roman"/>
                    <a:cs typeface="Times New Roman"/>
                    <a:sym typeface="Times New Roman"/>
                  </a:defRPr>
                </a:pPr>
                <a:r>
                  <a:t>Environmental</a:t>
                </a:r>
              </a:p>
              <a:p>
                <a:pPr algn="ctr" defTabSz="320675">
                  <a:defRPr sz="600" b="1">
                    <a:solidFill>
                      <a:srgbClr val="0000FF"/>
                    </a:solidFill>
                    <a:latin typeface="Times New Roman"/>
                    <a:ea typeface="Times New Roman"/>
                    <a:cs typeface="Times New Roman"/>
                    <a:sym typeface="Times New Roman"/>
                  </a:defRPr>
                </a:pPr>
                <a:r>
                  <a:t>Analysis</a:t>
                </a:r>
              </a:p>
            </p:txBody>
          </p:sp>
        </p:grpSp>
        <p:grpSp>
          <p:nvGrpSpPr>
            <p:cNvPr id="232" name="Group"/>
            <p:cNvGrpSpPr/>
            <p:nvPr/>
          </p:nvGrpSpPr>
          <p:grpSpPr>
            <a:xfrm>
              <a:off x="2741083" y="3514724"/>
              <a:ext cx="967317" cy="542926"/>
              <a:chOff x="0" y="0"/>
              <a:chExt cx="967316" cy="542925"/>
            </a:xfrm>
          </p:grpSpPr>
          <p:sp>
            <p:nvSpPr>
              <p:cNvPr id="230" name="Rectangle"/>
              <p:cNvSpPr/>
              <p:nvPr/>
            </p:nvSpPr>
            <p:spPr>
              <a:xfrm>
                <a:off x="0" y="0"/>
                <a:ext cx="967317" cy="542925"/>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231" name="Mission, Vision, Values, and…"/>
              <p:cNvSpPr txBox="1"/>
              <p:nvPr/>
            </p:nvSpPr>
            <p:spPr>
              <a:xfrm>
                <a:off x="0" y="0"/>
                <a:ext cx="967317" cy="4097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Mission, Vision, Values, and</a:t>
                </a:r>
              </a:p>
              <a:p>
                <a:pPr algn="ctr" defTabSz="320675">
                  <a:defRPr sz="600" b="1">
                    <a:solidFill>
                      <a:srgbClr val="0000FF"/>
                    </a:solidFill>
                    <a:latin typeface="Times New Roman"/>
                    <a:ea typeface="Times New Roman"/>
                    <a:cs typeface="Times New Roman"/>
                    <a:sym typeface="Times New Roman"/>
                  </a:defRPr>
                </a:pPr>
                <a:r>
                  <a:t>Objectives</a:t>
                </a:r>
              </a:p>
              <a:p>
                <a:pPr algn="ctr" defTabSz="320675">
                  <a:defRPr sz="600" b="1">
                    <a:solidFill>
                      <a:srgbClr val="0000FF"/>
                    </a:solidFill>
                    <a:latin typeface="Times New Roman"/>
                    <a:ea typeface="Times New Roman"/>
                    <a:cs typeface="Times New Roman"/>
                    <a:sym typeface="Times New Roman"/>
                  </a:defRPr>
                </a:pPr>
                <a:r>
                  <a:t>(Directional</a:t>
                </a:r>
              </a:p>
              <a:p>
                <a:pPr algn="ctr" defTabSz="320675">
                  <a:defRPr sz="600" b="1">
                    <a:solidFill>
                      <a:srgbClr val="0000FF"/>
                    </a:solidFill>
                    <a:latin typeface="Times New Roman"/>
                    <a:ea typeface="Times New Roman"/>
                    <a:cs typeface="Times New Roman"/>
                    <a:sym typeface="Times New Roman"/>
                  </a:defRPr>
                </a:pPr>
                <a:r>
                  <a:t>Strategies)</a:t>
                </a:r>
              </a:p>
            </p:txBody>
          </p:sp>
        </p:grpSp>
        <p:sp>
          <p:nvSpPr>
            <p:cNvPr id="233" name="Oval"/>
            <p:cNvSpPr/>
            <p:nvPr/>
          </p:nvSpPr>
          <p:spPr>
            <a:xfrm>
              <a:off x="1676400" y="2943225"/>
              <a:ext cx="3149600" cy="1171575"/>
            </a:xfrm>
            <a:prstGeom prst="ellipse">
              <a:avLst/>
            </a:prstGeom>
            <a:noFill/>
            <a:ln w="28575" cap="flat">
              <a:solidFill>
                <a:srgbClr val="FF0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nvGrpSpPr>
            <p:cNvPr id="236" name="Group"/>
            <p:cNvGrpSpPr/>
            <p:nvPr/>
          </p:nvGrpSpPr>
          <p:grpSpPr>
            <a:xfrm>
              <a:off x="5983816" y="3286124"/>
              <a:ext cx="620184" cy="314922"/>
              <a:chOff x="0" y="0"/>
              <a:chExt cx="620183" cy="314920"/>
            </a:xfrm>
          </p:grpSpPr>
          <p:sp>
            <p:nvSpPr>
              <p:cNvPr id="234" name="Rectangle"/>
              <p:cNvSpPr/>
              <p:nvPr/>
            </p:nvSpPr>
            <p:spPr>
              <a:xfrm>
                <a:off x="0" y="0"/>
                <a:ext cx="620184" cy="314921"/>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0000FF"/>
                    </a:solidFill>
                    <a:latin typeface="Times New Roman"/>
                    <a:ea typeface="Times New Roman"/>
                    <a:cs typeface="Times New Roman"/>
                    <a:sym typeface="Times New Roman"/>
                  </a:defRPr>
                </a:pPr>
                <a:endParaRPr/>
              </a:p>
            </p:txBody>
          </p:sp>
          <p:sp>
            <p:nvSpPr>
              <p:cNvPr id="235" name="SITUATIONAL…"/>
              <p:cNvSpPr txBox="1"/>
              <p:nvPr/>
            </p:nvSpPr>
            <p:spPr>
              <a:xfrm>
                <a:off x="0" y="0"/>
                <a:ext cx="620184"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b="1">
                    <a:solidFill>
                      <a:srgbClr val="0000FF"/>
                    </a:solidFill>
                    <a:latin typeface="Times New Roman"/>
                    <a:ea typeface="Times New Roman"/>
                    <a:cs typeface="Times New Roman"/>
                    <a:sym typeface="Times New Roman"/>
                  </a:defRPr>
                </a:pPr>
                <a:r>
                  <a:t>SITUATIONAL</a:t>
                </a:r>
              </a:p>
              <a:p>
                <a:pPr defTabSz="320675">
                  <a:defRPr sz="600" b="1">
                    <a:solidFill>
                      <a:srgbClr val="0000FF"/>
                    </a:solidFill>
                    <a:latin typeface="Times New Roman"/>
                    <a:ea typeface="Times New Roman"/>
                    <a:cs typeface="Times New Roman"/>
                    <a:sym typeface="Times New Roman"/>
                  </a:defRPr>
                </a:pPr>
                <a:r>
                  <a:t>ANALYSIS</a:t>
                </a:r>
              </a:p>
            </p:txBody>
          </p:sp>
        </p:grpSp>
        <p:sp>
          <p:nvSpPr>
            <p:cNvPr id="237" name="Line"/>
            <p:cNvSpPr/>
            <p:nvPr/>
          </p:nvSpPr>
          <p:spPr>
            <a:xfrm rot="10841815" flipH="1">
              <a:off x="5663670" y="1057275"/>
              <a:ext cx="255589" cy="3286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238" name="Strategy…"/>
            <p:cNvSpPr txBox="1"/>
            <p:nvPr/>
          </p:nvSpPr>
          <p:spPr>
            <a:xfrm>
              <a:off x="6146800" y="3914775"/>
              <a:ext cx="555096" cy="2314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700" b="1">
                  <a:solidFill>
                    <a:srgbClr val="0000FF"/>
                  </a:solidFill>
                  <a:latin typeface="Times New Roman"/>
                  <a:ea typeface="Times New Roman"/>
                  <a:cs typeface="Times New Roman"/>
                  <a:sym typeface="Times New Roman"/>
                </a:defRPr>
              </a:pPr>
              <a:r>
                <a:t>Strategy</a:t>
              </a:r>
            </a:p>
            <a:p>
              <a:pPr defTabSz="320675">
                <a:defRPr sz="700" b="1">
                  <a:solidFill>
                    <a:srgbClr val="0000FF"/>
                  </a:solidFill>
                  <a:latin typeface="Times New Roman"/>
                  <a:ea typeface="Times New Roman"/>
                  <a:cs typeface="Times New Roman"/>
                  <a:sym typeface="Times New Roman"/>
                </a:defRPr>
              </a:pPr>
              <a:r>
                <a:t>Formulation</a:t>
              </a:r>
            </a:p>
          </p:txBody>
        </p:sp>
        <p:sp>
          <p:nvSpPr>
            <p:cNvPr id="239" name="Line"/>
            <p:cNvSpPr/>
            <p:nvPr/>
          </p:nvSpPr>
          <p:spPr>
            <a:xfrm rot="10841815" flipH="1">
              <a:off x="5969000" y="3571875"/>
              <a:ext cx="139171" cy="869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240" name="Oval"/>
            <p:cNvSpPr/>
            <p:nvPr/>
          </p:nvSpPr>
          <p:spPr>
            <a:xfrm>
              <a:off x="1803400" y="4714875"/>
              <a:ext cx="3149600" cy="1143001"/>
            </a:xfrm>
            <a:prstGeom prst="ellipse">
              <a:avLst/>
            </a:prstGeom>
            <a:noFill/>
            <a:ln w="38100" cap="flat">
              <a:solidFill>
                <a:srgbClr val="FF0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nvGrpSpPr>
            <p:cNvPr id="243" name="Group"/>
            <p:cNvGrpSpPr/>
            <p:nvPr/>
          </p:nvGrpSpPr>
          <p:grpSpPr>
            <a:xfrm>
              <a:off x="6019800" y="4948237"/>
              <a:ext cx="629709" cy="795339"/>
              <a:chOff x="0" y="0"/>
              <a:chExt cx="629708" cy="795337"/>
            </a:xfrm>
          </p:grpSpPr>
          <p:sp>
            <p:nvSpPr>
              <p:cNvPr id="241" name="Rectangle"/>
              <p:cNvSpPr/>
              <p:nvPr/>
            </p:nvSpPr>
            <p:spPr>
              <a:xfrm>
                <a:off x="0" y="-1"/>
                <a:ext cx="629709" cy="795339"/>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a:solidFill>
                      <a:srgbClr val="0000FF"/>
                    </a:solidFill>
                    <a:latin typeface="Times New Roman"/>
                    <a:ea typeface="Times New Roman"/>
                    <a:cs typeface="Times New Roman"/>
                    <a:sym typeface="Times New Roman"/>
                  </a:defRPr>
                </a:pPr>
                <a:endParaRPr/>
              </a:p>
            </p:txBody>
          </p:sp>
          <p:sp>
            <p:nvSpPr>
              <p:cNvPr id="242" name="Startegic…"/>
              <p:cNvSpPr txBox="1"/>
              <p:nvPr/>
            </p:nvSpPr>
            <p:spPr>
              <a:xfrm>
                <a:off x="0" y="-1"/>
                <a:ext cx="629709" cy="6383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b="1">
                    <a:solidFill>
                      <a:srgbClr val="0000FF"/>
                    </a:solidFill>
                    <a:latin typeface="Times New Roman"/>
                    <a:ea typeface="Times New Roman"/>
                    <a:cs typeface="Times New Roman"/>
                    <a:sym typeface="Times New Roman"/>
                  </a:defRPr>
                </a:pPr>
                <a:r>
                  <a:t>Startegic</a:t>
                </a:r>
              </a:p>
              <a:p>
                <a:pPr defTabSz="320675">
                  <a:defRPr sz="600" b="1">
                    <a:solidFill>
                      <a:srgbClr val="0000FF"/>
                    </a:solidFill>
                    <a:latin typeface="Times New Roman"/>
                    <a:ea typeface="Times New Roman"/>
                    <a:cs typeface="Times New Roman"/>
                    <a:sym typeface="Times New Roman"/>
                  </a:defRPr>
                </a:pPr>
                <a:r>
                  <a:t>Implementation</a:t>
                </a:r>
              </a:p>
              <a:p>
                <a:pPr defTabSz="320675">
                  <a:defRPr sz="600" b="1">
                    <a:solidFill>
                      <a:srgbClr val="0000FF"/>
                    </a:solidFill>
                    <a:latin typeface="Times New Roman"/>
                    <a:ea typeface="Times New Roman"/>
                    <a:cs typeface="Times New Roman"/>
                    <a:sym typeface="Times New Roman"/>
                  </a:defRPr>
                </a:pPr>
                <a:r>
                  <a:t>( Operational</a:t>
                </a:r>
              </a:p>
              <a:p>
                <a:pPr defTabSz="320675">
                  <a:defRPr sz="600" b="1">
                    <a:solidFill>
                      <a:srgbClr val="0000FF"/>
                    </a:solidFill>
                    <a:latin typeface="Times New Roman"/>
                    <a:ea typeface="Times New Roman"/>
                    <a:cs typeface="Times New Roman"/>
                    <a:sym typeface="Times New Roman"/>
                  </a:defRPr>
                </a:pPr>
                <a:r>
                  <a:t>Strategies-</a:t>
                </a:r>
              </a:p>
              <a:p>
                <a:pPr defTabSz="320675">
                  <a:defRPr sz="600" b="1">
                    <a:solidFill>
                      <a:srgbClr val="0000FF"/>
                    </a:solidFill>
                    <a:latin typeface="Times New Roman"/>
                    <a:ea typeface="Times New Roman"/>
                    <a:cs typeface="Times New Roman"/>
                    <a:sym typeface="Times New Roman"/>
                  </a:defRPr>
                </a:pPr>
                <a:r>
                  <a:t>Functional and</a:t>
                </a:r>
              </a:p>
              <a:p>
                <a:pPr defTabSz="320675">
                  <a:defRPr sz="600" b="1">
                    <a:solidFill>
                      <a:srgbClr val="0000FF"/>
                    </a:solidFill>
                    <a:latin typeface="Times New Roman"/>
                    <a:ea typeface="Times New Roman"/>
                    <a:cs typeface="Times New Roman"/>
                    <a:sym typeface="Times New Roman"/>
                  </a:defRPr>
                </a:pPr>
                <a:r>
                  <a:t>Organiuzation</a:t>
                </a:r>
              </a:p>
              <a:p>
                <a:pPr defTabSz="320675">
                  <a:defRPr sz="600" b="1">
                    <a:solidFill>
                      <a:srgbClr val="0000FF"/>
                    </a:solidFill>
                    <a:latin typeface="Times New Roman"/>
                    <a:ea typeface="Times New Roman"/>
                    <a:cs typeface="Times New Roman"/>
                    <a:sym typeface="Times New Roman"/>
                  </a:defRPr>
                </a:pPr>
                <a:r>
                  <a:t>Wide )</a:t>
                </a:r>
              </a:p>
            </p:txBody>
          </p:sp>
        </p:grpSp>
        <p:sp>
          <p:nvSpPr>
            <p:cNvPr id="244" name="Line"/>
            <p:cNvSpPr/>
            <p:nvPr/>
          </p:nvSpPr>
          <p:spPr>
            <a:xfrm rot="10841815" flipH="1">
              <a:off x="5738283" y="4571404"/>
              <a:ext cx="218018" cy="1257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245" name="Shape"/>
            <p:cNvSpPr/>
            <p:nvPr/>
          </p:nvSpPr>
          <p:spPr>
            <a:xfrm>
              <a:off x="4419600" y="1485900"/>
              <a:ext cx="289455" cy="25062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46" name="Shape"/>
            <p:cNvSpPr/>
            <p:nvPr/>
          </p:nvSpPr>
          <p:spPr>
            <a:xfrm>
              <a:off x="1727200" y="2228850"/>
              <a:ext cx="289455" cy="25062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47" name="Shape"/>
            <p:cNvSpPr/>
            <p:nvPr/>
          </p:nvSpPr>
          <p:spPr>
            <a:xfrm>
              <a:off x="4434945" y="2228850"/>
              <a:ext cx="289456" cy="25062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48" name="Rounded Rectangle"/>
            <p:cNvSpPr/>
            <p:nvPr/>
          </p:nvSpPr>
          <p:spPr>
            <a:xfrm>
              <a:off x="889000" y="2828925"/>
              <a:ext cx="4749800" cy="3571875"/>
            </a:xfrm>
            <a:prstGeom prst="roundRect">
              <a:avLst>
                <a:gd name="adj" fmla="val 16667"/>
              </a:avLst>
            </a:prstGeom>
            <a:noFill/>
            <a:ln w="76200" cap="flat">
              <a:solidFill>
                <a:srgbClr val="FF9900"/>
              </a:solidFill>
              <a:prstDash val="solid"/>
              <a:round/>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249" name="Shape"/>
            <p:cNvSpPr/>
            <p:nvPr/>
          </p:nvSpPr>
          <p:spPr>
            <a:xfrm>
              <a:off x="3114145" y="2714625"/>
              <a:ext cx="289455" cy="2286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50" name="Shape"/>
            <p:cNvSpPr/>
            <p:nvPr/>
          </p:nvSpPr>
          <p:spPr>
            <a:xfrm rot="20919382">
              <a:off x="2538941" y="2714625"/>
              <a:ext cx="289455" cy="25658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51" name="Shape"/>
            <p:cNvSpPr/>
            <p:nvPr/>
          </p:nvSpPr>
          <p:spPr>
            <a:xfrm rot="995283">
              <a:off x="3740150" y="2714625"/>
              <a:ext cx="289455" cy="282179"/>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52" name="Double Arrow"/>
            <p:cNvSpPr/>
            <p:nvPr/>
          </p:nvSpPr>
          <p:spPr>
            <a:xfrm>
              <a:off x="3001433" y="3228975"/>
              <a:ext cx="554567" cy="142875"/>
            </a:xfrm>
            <a:prstGeom prst="leftRightArrow">
              <a:avLst>
                <a:gd name="adj1" fmla="val 50000"/>
                <a:gd name="adj2" fmla="val 7763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53" name="Double Arrow"/>
            <p:cNvSpPr/>
            <p:nvPr/>
          </p:nvSpPr>
          <p:spPr>
            <a:xfrm rot="2068850">
              <a:off x="2453745" y="3514725"/>
              <a:ext cx="289455" cy="142875"/>
            </a:xfrm>
            <a:prstGeom prst="leftRightArrow">
              <a:avLst>
                <a:gd name="adj1" fmla="val 50000"/>
                <a:gd name="adj2" fmla="val 40519"/>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54" name="Shape"/>
            <p:cNvSpPr/>
            <p:nvPr/>
          </p:nvSpPr>
          <p:spPr>
            <a:xfrm rot="995283">
              <a:off x="2718858" y="4086225"/>
              <a:ext cx="253472" cy="282179"/>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55" name="Shape"/>
            <p:cNvSpPr/>
            <p:nvPr/>
          </p:nvSpPr>
          <p:spPr>
            <a:xfrm rot="20524200">
              <a:off x="3886729" y="4057650"/>
              <a:ext cx="253471" cy="282179"/>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56" name="Shape"/>
            <p:cNvSpPr/>
            <p:nvPr/>
          </p:nvSpPr>
          <p:spPr>
            <a:xfrm>
              <a:off x="3327400" y="4114800"/>
              <a:ext cx="289455" cy="25717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grpSp>
          <p:nvGrpSpPr>
            <p:cNvPr id="262" name="Group"/>
            <p:cNvGrpSpPr/>
            <p:nvPr/>
          </p:nvGrpSpPr>
          <p:grpSpPr>
            <a:xfrm>
              <a:off x="1524000" y="4371974"/>
              <a:ext cx="3530600" cy="333029"/>
              <a:chOff x="0" y="0"/>
              <a:chExt cx="3530600" cy="333027"/>
            </a:xfrm>
          </p:grpSpPr>
          <p:grpSp>
            <p:nvGrpSpPr>
              <p:cNvPr id="259" name="Group"/>
              <p:cNvGrpSpPr/>
              <p:nvPr/>
            </p:nvGrpSpPr>
            <p:grpSpPr>
              <a:xfrm>
                <a:off x="0" y="-1"/>
                <a:ext cx="3530600" cy="333029"/>
                <a:chOff x="0" y="0"/>
                <a:chExt cx="3530600" cy="333027"/>
              </a:xfrm>
            </p:grpSpPr>
            <p:sp>
              <p:nvSpPr>
                <p:cNvPr id="257" name="Rectangle"/>
                <p:cNvSpPr/>
                <p:nvPr/>
              </p:nvSpPr>
              <p:spPr>
                <a:xfrm>
                  <a:off x="0" y="0"/>
                  <a:ext cx="3530600" cy="142876"/>
                </a:xfrm>
                <a:prstGeom prst="rect">
                  <a:avLst/>
                </a:prstGeom>
                <a:solidFill>
                  <a:srgbClr val="FFFF99"/>
                </a:solidFill>
                <a:ln w="9525" cap="flat">
                  <a:solidFill>
                    <a:srgbClr val="00FF00"/>
                  </a:solidFill>
                  <a:prstDash val="solid"/>
                  <a:round/>
                </a:ln>
                <a:effectLst/>
              </p:spPr>
              <p:txBody>
                <a:bodyPr wrap="square" lIns="45719" tIns="45719" rIns="45719" bIns="45719" numCol="1" anchor="t">
                  <a:noAutofit/>
                </a:bodyPr>
                <a:lstStyle/>
                <a:p>
                  <a:pPr defTabSz="320675">
                    <a:defRPr sz="700" b="1">
                      <a:solidFill>
                        <a:srgbClr val="0000FF"/>
                      </a:solidFill>
                      <a:latin typeface="Times New Roman"/>
                      <a:ea typeface="Times New Roman"/>
                      <a:cs typeface="Times New Roman"/>
                      <a:sym typeface="Times New Roman"/>
                    </a:defRPr>
                  </a:pPr>
                  <a:endParaRPr/>
                </a:p>
              </p:txBody>
            </p:sp>
            <p:sp>
              <p:nvSpPr>
                <p:cNvPr id="258" name="Adaptive Strategies               Market Entry Strategies              Positioning Strategies"/>
                <p:cNvSpPr txBox="1"/>
                <p:nvPr/>
              </p:nvSpPr>
              <p:spPr>
                <a:xfrm>
                  <a:off x="0" y="0"/>
                  <a:ext cx="3530600" cy="3330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700" b="1">
                      <a:solidFill>
                        <a:srgbClr val="0000FF"/>
                      </a:solidFill>
                      <a:latin typeface="Times New Roman"/>
                      <a:ea typeface="Times New Roman"/>
                      <a:cs typeface="Times New Roman"/>
                      <a:sym typeface="Times New Roman"/>
                    </a:defRPr>
                  </a:pPr>
                  <a:r>
                    <a:t>Adaptive Strategies               Market Entry Strategies              Positioning Strategies</a:t>
                  </a:r>
                </a:p>
                <a:p>
                  <a:pPr defTabSz="320675">
                    <a:defRPr sz="700">
                      <a:solidFill>
                        <a:srgbClr val="0000FF"/>
                      </a:solidFill>
                      <a:latin typeface="Times New Roman"/>
                      <a:ea typeface="Times New Roman"/>
                      <a:cs typeface="Times New Roman"/>
                      <a:sym typeface="Times New Roman"/>
                    </a:defRPr>
                  </a:pPr>
                  <a:endParaRPr/>
                </a:p>
              </p:txBody>
            </p:sp>
          </p:grpSp>
          <p:sp>
            <p:nvSpPr>
              <p:cNvPr id="260" name="Shape"/>
              <p:cNvSpPr/>
              <p:nvPr/>
            </p:nvSpPr>
            <p:spPr>
              <a:xfrm rot="16410068">
                <a:off x="1085585" y="-25136"/>
                <a:ext cx="95251" cy="18362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61" name="Shape"/>
              <p:cNvSpPr/>
              <p:nvPr/>
            </p:nvSpPr>
            <p:spPr>
              <a:xfrm rot="16410068">
                <a:off x="2273564" y="-25136"/>
                <a:ext cx="95251" cy="18362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grpSp>
        <p:sp>
          <p:nvSpPr>
            <p:cNvPr id="263" name="Shape"/>
            <p:cNvSpPr/>
            <p:nvPr/>
          </p:nvSpPr>
          <p:spPr>
            <a:xfrm>
              <a:off x="3327400" y="4514850"/>
              <a:ext cx="254000" cy="17145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64" name="Double Arrow"/>
            <p:cNvSpPr/>
            <p:nvPr/>
          </p:nvSpPr>
          <p:spPr>
            <a:xfrm rot="6575474">
              <a:off x="3759200" y="4537075"/>
              <a:ext cx="228600" cy="127000"/>
            </a:xfrm>
            <a:prstGeom prst="leftRightArrow">
              <a:avLst>
                <a:gd name="adj1" fmla="val 50000"/>
                <a:gd name="adj2" fmla="val 3600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65" name="Double Arrow"/>
            <p:cNvSpPr/>
            <p:nvPr/>
          </p:nvSpPr>
          <p:spPr>
            <a:xfrm rot="7855557">
              <a:off x="3710682" y="3528317"/>
              <a:ext cx="325636" cy="127001"/>
            </a:xfrm>
            <a:prstGeom prst="leftRightArrow">
              <a:avLst>
                <a:gd name="adj1" fmla="val 50000"/>
                <a:gd name="adj2" fmla="val 51281"/>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66" name="Double Arrow"/>
            <p:cNvSpPr/>
            <p:nvPr/>
          </p:nvSpPr>
          <p:spPr>
            <a:xfrm rot="3813018">
              <a:off x="2921000" y="4537075"/>
              <a:ext cx="228600" cy="127000"/>
            </a:xfrm>
            <a:prstGeom prst="leftRightArrow">
              <a:avLst>
                <a:gd name="adj1" fmla="val 50000"/>
                <a:gd name="adj2" fmla="val 3600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grpSp>
          <p:nvGrpSpPr>
            <p:cNvPr id="289" name="Group"/>
            <p:cNvGrpSpPr/>
            <p:nvPr/>
          </p:nvGrpSpPr>
          <p:grpSpPr>
            <a:xfrm>
              <a:off x="2395008" y="4772024"/>
              <a:ext cx="2079097" cy="965598"/>
              <a:chOff x="0" y="0"/>
              <a:chExt cx="2079095" cy="965596"/>
            </a:xfrm>
          </p:grpSpPr>
          <p:grpSp>
            <p:nvGrpSpPr>
              <p:cNvPr id="269" name="Group"/>
              <p:cNvGrpSpPr/>
              <p:nvPr/>
            </p:nvGrpSpPr>
            <p:grpSpPr>
              <a:xfrm>
                <a:off x="92604" y="314325"/>
                <a:ext cx="585788" cy="339924"/>
                <a:chOff x="0" y="0"/>
                <a:chExt cx="585787" cy="339923"/>
              </a:xfrm>
            </p:grpSpPr>
            <p:sp>
              <p:nvSpPr>
                <p:cNvPr id="267" name="Rectangle"/>
                <p:cNvSpPr/>
                <p:nvPr/>
              </p:nvSpPr>
              <p:spPr>
                <a:xfrm>
                  <a:off x="0" y="0"/>
                  <a:ext cx="585788" cy="339924"/>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b="1">
                      <a:solidFill>
                        <a:srgbClr val="0000FF"/>
                      </a:solidFill>
                      <a:latin typeface="Times New Roman"/>
                      <a:ea typeface="Times New Roman"/>
                      <a:cs typeface="Times New Roman"/>
                      <a:sym typeface="Times New Roman"/>
                    </a:defRPr>
                  </a:pPr>
                  <a:endParaRPr/>
                </a:p>
              </p:txBody>
            </p:sp>
            <p:sp>
              <p:nvSpPr>
                <p:cNvPr id="268" name="Information…"/>
                <p:cNvSpPr txBox="1"/>
                <p:nvPr/>
              </p:nvSpPr>
              <p:spPr>
                <a:xfrm>
                  <a:off x="0" y="0"/>
                  <a:ext cx="585788" cy="2573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Information</a:t>
                  </a:r>
                </a:p>
                <a:p>
                  <a:pPr algn="ctr" defTabSz="320675">
                    <a:defRPr sz="600" b="1">
                      <a:solidFill>
                        <a:srgbClr val="0000FF"/>
                      </a:solidFill>
                      <a:latin typeface="Times New Roman"/>
                      <a:ea typeface="Times New Roman"/>
                      <a:cs typeface="Times New Roman"/>
                      <a:sym typeface="Times New Roman"/>
                    </a:defRPr>
                  </a:pPr>
                  <a:r>
                    <a:t>Systems</a:t>
                  </a:r>
                </a:p>
                <a:p>
                  <a:pPr algn="ctr" defTabSz="320675">
                    <a:defRPr sz="600" b="1">
                      <a:solidFill>
                        <a:srgbClr val="0000FF"/>
                      </a:solidFill>
                      <a:latin typeface="Times New Roman"/>
                      <a:ea typeface="Times New Roman"/>
                      <a:cs typeface="Times New Roman"/>
                      <a:sym typeface="Times New Roman"/>
                    </a:defRPr>
                  </a:pPr>
                  <a:r>
                    <a:t>Strategies</a:t>
                  </a:r>
                </a:p>
              </p:txBody>
            </p:sp>
          </p:grpSp>
          <p:grpSp>
            <p:nvGrpSpPr>
              <p:cNvPr id="272" name="Group"/>
              <p:cNvGrpSpPr/>
              <p:nvPr/>
            </p:nvGrpSpPr>
            <p:grpSpPr>
              <a:xfrm>
                <a:off x="1414991" y="314324"/>
                <a:ext cx="530755" cy="284561"/>
                <a:chOff x="0" y="0"/>
                <a:chExt cx="530754" cy="284559"/>
              </a:xfrm>
            </p:grpSpPr>
            <p:sp>
              <p:nvSpPr>
                <p:cNvPr id="270" name="Rectangle"/>
                <p:cNvSpPr/>
                <p:nvPr/>
              </p:nvSpPr>
              <p:spPr>
                <a:xfrm>
                  <a:off x="0" y="0"/>
                  <a:ext cx="530755" cy="284560"/>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271" name="Financial…"/>
                <p:cNvSpPr txBox="1"/>
                <p:nvPr/>
              </p:nvSpPr>
              <p:spPr>
                <a:xfrm>
                  <a:off x="0" y="0"/>
                  <a:ext cx="530755" cy="181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Financial</a:t>
                  </a:r>
                </a:p>
                <a:p>
                  <a:pPr algn="ctr" defTabSz="320675">
                    <a:defRPr sz="600" b="1">
                      <a:solidFill>
                        <a:srgbClr val="0000FF"/>
                      </a:solidFill>
                      <a:latin typeface="Times New Roman"/>
                      <a:ea typeface="Times New Roman"/>
                      <a:cs typeface="Times New Roman"/>
                      <a:sym typeface="Times New Roman"/>
                    </a:defRPr>
                  </a:pPr>
                  <a:r>
                    <a:t>Strategies</a:t>
                  </a:r>
                </a:p>
              </p:txBody>
            </p:sp>
          </p:grpSp>
          <p:grpSp>
            <p:nvGrpSpPr>
              <p:cNvPr id="275" name="Group"/>
              <p:cNvGrpSpPr/>
              <p:nvPr/>
            </p:nvGrpSpPr>
            <p:grpSpPr>
              <a:xfrm>
                <a:off x="678391" y="685799"/>
                <a:ext cx="762001" cy="279798"/>
                <a:chOff x="0" y="0"/>
                <a:chExt cx="762000" cy="279796"/>
              </a:xfrm>
            </p:grpSpPr>
            <p:sp>
              <p:nvSpPr>
                <p:cNvPr id="273" name="Rectangle"/>
                <p:cNvSpPr/>
                <p:nvPr/>
              </p:nvSpPr>
              <p:spPr>
                <a:xfrm>
                  <a:off x="0" y="0"/>
                  <a:ext cx="762000" cy="279797"/>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274" name="Human Resources…"/>
                <p:cNvSpPr txBox="1"/>
                <p:nvPr/>
              </p:nvSpPr>
              <p:spPr>
                <a:xfrm>
                  <a:off x="0" y="0"/>
                  <a:ext cx="762000"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Human Resources</a:t>
                  </a:r>
                </a:p>
                <a:p>
                  <a:pPr algn="ctr" defTabSz="320675">
                    <a:defRPr sz="600" b="1">
                      <a:solidFill>
                        <a:srgbClr val="0000FF"/>
                      </a:solidFill>
                      <a:latin typeface="Times New Roman"/>
                      <a:ea typeface="Times New Roman"/>
                      <a:cs typeface="Times New Roman"/>
                      <a:sym typeface="Times New Roman"/>
                    </a:defRPr>
                  </a:pPr>
                  <a:r>
                    <a:t>Strategies</a:t>
                  </a:r>
                </a:p>
              </p:txBody>
            </p:sp>
          </p:grpSp>
          <p:grpSp>
            <p:nvGrpSpPr>
              <p:cNvPr id="278" name="Group"/>
              <p:cNvGrpSpPr/>
              <p:nvPr/>
            </p:nvGrpSpPr>
            <p:grpSpPr>
              <a:xfrm>
                <a:off x="754591" y="28574"/>
                <a:ext cx="609601" cy="239912"/>
                <a:chOff x="0" y="0"/>
                <a:chExt cx="609600" cy="239910"/>
              </a:xfrm>
            </p:grpSpPr>
            <p:sp>
              <p:nvSpPr>
                <p:cNvPr id="276" name="Rectangle"/>
                <p:cNvSpPr/>
                <p:nvPr/>
              </p:nvSpPr>
              <p:spPr>
                <a:xfrm>
                  <a:off x="0" y="0"/>
                  <a:ext cx="609600" cy="239911"/>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b="1">
                      <a:solidFill>
                        <a:srgbClr val="0000FF"/>
                      </a:solidFill>
                      <a:latin typeface="Times New Roman"/>
                      <a:ea typeface="Times New Roman"/>
                      <a:cs typeface="Times New Roman"/>
                      <a:sym typeface="Times New Roman"/>
                    </a:defRPr>
                  </a:pPr>
                  <a:endParaRPr/>
                </a:p>
              </p:txBody>
            </p:sp>
            <p:sp>
              <p:nvSpPr>
                <p:cNvPr id="277" name="Marketing…"/>
                <p:cNvSpPr txBox="1"/>
                <p:nvPr/>
              </p:nvSpPr>
              <p:spPr>
                <a:xfrm>
                  <a:off x="0" y="0"/>
                  <a:ext cx="609600" cy="181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Marketing</a:t>
                  </a:r>
                </a:p>
                <a:p>
                  <a:pPr algn="ctr" defTabSz="320675">
                    <a:defRPr sz="600" b="1">
                      <a:solidFill>
                        <a:srgbClr val="0000FF"/>
                      </a:solidFill>
                      <a:latin typeface="Times New Roman"/>
                      <a:ea typeface="Times New Roman"/>
                      <a:cs typeface="Times New Roman"/>
                      <a:sym typeface="Times New Roman"/>
                    </a:defRPr>
                  </a:pPr>
                  <a:r>
                    <a:t>Strategies</a:t>
                  </a:r>
                </a:p>
              </p:txBody>
            </p:sp>
          </p:grpSp>
          <p:sp>
            <p:nvSpPr>
              <p:cNvPr id="279" name="Culture…"/>
              <p:cNvSpPr txBox="1"/>
              <p:nvPr/>
            </p:nvSpPr>
            <p:spPr>
              <a:xfrm>
                <a:off x="119591" y="0"/>
                <a:ext cx="413280" cy="181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a:solidFill>
                      <a:srgbClr val="0000FF"/>
                    </a:solidFill>
                    <a:latin typeface="Times New Roman"/>
                    <a:ea typeface="Times New Roman"/>
                    <a:cs typeface="Times New Roman"/>
                    <a:sym typeface="Times New Roman"/>
                  </a:defRPr>
                </a:pPr>
                <a:r>
                  <a:t>  Culture</a:t>
                </a:r>
              </a:p>
              <a:p>
                <a:pPr defTabSz="320675">
                  <a:defRPr sz="600">
                    <a:solidFill>
                      <a:srgbClr val="0000FF"/>
                    </a:solidFill>
                    <a:latin typeface="Times New Roman"/>
                    <a:ea typeface="Times New Roman"/>
                    <a:cs typeface="Times New Roman"/>
                    <a:sym typeface="Times New Roman"/>
                  </a:defRPr>
                </a:pPr>
                <a:r>
                  <a:t>Strategies</a:t>
                </a:r>
              </a:p>
            </p:txBody>
          </p:sp>
          <p:sp>
            <p:nvSpPr>
              <p:cNvPr id="280" name="Facilities and…"/>
              <p:cNvSpPr txBox="1"/>
              <p:nvPr/>
            </p:nvSpPr>
            <p:spPr>
              <a:xfrm>
                <a:off x="0" y="657225"/>
                <a:ext cx="525992"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a:solidFill>
                      <a:srgbClr val="0000FF"/>
                    </a:solidFill>
                    <a:latin typeface="Times New Roman"/>
                    <a:ea typeface="Times New Roman"/>
                    <a:cs typeface="Times New Roman"/>
                    <a:sym typeface="Times New Roman"/>
                  </a:defRPr>
                </a:pPr>
                <a:r>
                  <a:t>Facilities and</a:t>
                </a:r>
              </a:p>
              <a:p>
                <a:pPr defTabSz="320675">
                  <a:defRPr sz="600">
                    <a:solidFill>
                      <a:srgbClr val="0000FF"/>
                    </a:solidFill>
                    <a:latin typeface="Times New Roman"/>
                    <a:ea typeface="Times New Roman"/>
                    <a:cs typeface="Times New Roman"/>
                    <a:sym typeface="Times New Roman"/>
                  </a:defRPr>
                </a:pPr>
                <a:r>
                  <a:t>  Equipment</a:t>
                </a:r>
              </a:p>
              <a:p>
                <a:pPr defTabSz="320675">
                  <a:defRPr sz="600">
                    <a:solidFill>
                      <a:srgbClr val="0000FF"/>
                    </a:solidFill>
                    <a:latin typeface="Times New Roman"/>
                    <a:ea typeface="Times New Roman"/>
                    <a:cs typeface="Times New Roman"/>
                    <a:sym typeface="Times New Roman"/>
                  </a:defRPr>
                </a:pPr>
                <a:r>
                  <a:t>    Strategies</a:t>
                </a:r>
              </a:p>
            </p:txBody>
          </p:sp>
          <p:sp>
            <p:nvSpPr>
              <p:cNvPr id="281" name="Social and…"/>
              <p:cNvSpPr txBox="1"/>
              <p:nvPr/>
            </p:nvSpPr>
            <p:spPr>
              <a:xfrm>
                <a:off x="1641475" y="611385"/>
                <a:ext cx="433917" cy="2573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a:solidFill>
                      <a:srgbClr val="0000FF"/>
                    </a:solidFill>
                    <a:latin typeface="Times New Roman"/>
                    <a:ea typeface="Times New Roman"/>
                    <a:cs typeface="Times New Roman"/>
                    <a:sym typeface="Times New Roman"/>
                  </a:defRPr>
                </a:pPr>
                <a:r>
                  <a:t>Social and</a:t>
                </a:r>
              </a:p>
              <a:p>
                <a:pPr defTabSz="320675">
                  <a:defRPr sz="600">
                    <a:solidFill>
                      <a:srgbClr val="0000FF"/>
                    </a:solidFill>
                    <a:latin typeface="Times New Roman"/>
                    <a:ea typeface="Times New Roman"/>
                    <a:cs typeface="Times New Roman"/>
                    <a:sym typeface="Times New Roman"/>
                  </a:defRPr>
                </a:pPr>
                <a:r>
                  <a:t>   Ethical</a:t>
                </a:r>
              </a:p>
              <a:p>
                <a:pPr defTabSz="320675">
                  <a:defRPr sz="600">
                    <a:solidFill>
                      <a:srgbClr val="0000FF"/>
                    </a:solidFill>
                    <a:latin typeface="Times New Roman"/>
                    <a:ea typeface="Times New Roman"/>
                    <a:cs typeface="Times New Roman"/>
                    <a:sym typeface="Times New Roman"/>
                  </a:defRPr>
                </a:pPr>
                <a:r>
                  <a:t>Strategies</a:t>
                </a:r>
              </a:p>
            </p:txBody>
          </p:sp>
          <p:sp>
            <p:nvSpPr>
              <p:cNvPr id="282" name="Organizational…"/>
              <p:cNvSpPr txBox="1"/>
              <p:nvPr/>
            </p:nvSpPr>
            <p:spPr>
              <a:xfrm>
                <a:off x="1516591" y="57150"/>
                <a:ext cx="562505" cy="181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a:solidFill>
                      <a:srgbClr val="0000FF"/>
                    </a:solidFill>
                    <a:latin typeface="Times New Roman"/>
                    <a:ea typeface="Times New Roman"/>
                    <a:cs typeface="Times New Roman"/>
                    <a:sym typeface="Times New Roman"/>
                  </a:defRPr>
                </a:pPr>
                <a:r>
                  <a:t>Organizational</a:t>
                </a:r>
              </a:p>
              <a:p>
                <a:pPr defTabSz="320675">
                  <a:defRPr sz="600">
                    <a:solidFill>
                      <a:srgbClr val="0000FF"/>
                    </a:solidFill>
                    <a:latin typeface="Times New Roman"/>
                    <a:ea typeface="Times New Roman"/>
                    <a:cs typeface="Times New Roman"/>
                    <a:sym typeface="Times New Roman"/>
                  </a:defRPr>
                </a:pPr>
                <a:r>
                  <a:t>     Strategies</a:t>
                </a:r>
              </a:p>
            </p:txBody>
          </p:sp>
          <p:sp>
            <p:nvSpPr>
              <p:cNvPr id="283" name="Double Arrow"/>
              <p:cNvSpPr/>
              <p:nvPr/>
            </p:nvSpPr>
            <p:spPr>
              <a:xfrm rot="21556304">
                <a:off x="706966" y="401240"/>
                <a:ext cx="631826" cy="170856"/>
              </a:xfrm>
              <a:prstGeom prst="leftRightArrow">
                <a:avLst>
                  <a:gd name="adj1" fmla="val 50000"/>
                  <a:gd name="adj2" fmla="val 73961"/>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84" name="Double Arrow"/>
              <p:cNvSpPr/>
              <p:nvPr/>
            </p:nvSpPr>
            <p:spPr>
              <a:xfrm rot="5337640">
                <a:off x="846666" y="422275"/>
                <a:ext cx="400051" cy="127000"/>
              </a:xfrm>
              <a:prstGeom prst="leftRightArrow">
                <a:avLst>
                  <a:gd name="adj1" fmla="val 50000"/>
                  <a:gd name="adj2" fmla="val 6300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85" name="Double Arrow"/>
              <p:cNvSpPr/>
              <p:nvPr/>
            </p:nvSpPr>
            <p:spPr>
              <a:xfrm rot="19305564">
                <a:off x="551391" y="142875"/>
                <a:ext cx="203201" cy="142875"/>
              </a:xfrm>
              <a:prstGeom prst="leftRightArrow">
                <a:avLst>
                  <a:gd name="adj1" fmla="val 50000"/>
                  <a:gd name="adj2" fmla="val 28444"/>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86" name="Double Arrow"/>
              <p:cNvSpPr/>
              <p:nvPr/>
            </p:nvSpPr>
            <p:spPr>
              <a:xfrm rot="2479037">
                <a:off x="1389591" y="142875"/>
                <a:ext cx="203201" cy="142875"/>
              </a:xfrm>
              <a:prstGeom prst="leftRightArrow">
                <a:avLst>
                  <a:gd name="adj1" fmla="val 50000"/>
                  <a:gd name="adj2" fmla="val 28444"/>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87" name="Double Arrow"/>
              <p:cNvSpPr/>
              <p:nvPr/>
            </p:nvSpPr>
            <p:spPr>
              <a:xfrm rot="19305564">
                <a:off x="1440391" y="628650"/>
                <a:ext cx="203201" cy="142875"/>
              </a:xfrm>
              <a:prstGeom prst="leftRightArrow">
                <a:avLst>
                  <a:gd name="adj1" fmla="val 50000"/>
                  <a:gd name="adj2" fmla="val 28444"/>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288" name="Double Arrow"/>
              <p:cNvSpPr/>
              <p:nvPr/>
            </p:nvSpPr>
            <p:spPr>
              <a:xfrm rot="2479037">
                <a:off x="475191" y="685800"/>
                <a:ext cx="203201" cy="142875"/>
              </a:xfrm>
              <a:prstGeom prst="leftRightArrow">
                <a:avLst>
                  <a:gd name="adj1" fmla="val 50000"/>
                  <a:gd name="adj2" fmla="val 28444"/>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grpSp>
        <p:grpSp>
          <p:nvGrpSpPr>
            <p:cNvPr id="294" name="Group"/>
            <p:cNvGrpSpPr/>
            <p:nvPr/>
          </p:nvGrpSpPr>
          <p:grpSpPr>
            <a:xfrm>
              <a:off x="1905000" y="6019799"/>
              <a:ext cx="3124200" cy="139354"/>
              <a:chOff x="0" y="0"/>
              <a:chExt cx="3124200" cy="139352"/>
            </a:xfrm>
          </p:grpSpPr>
          <p:sp>
            <p:nvSpPr>
              <p:cNvPr id="290" name="Objectives                 Measurenment                  Evaluation                 action"/>
              <p:cNvSpPr txBox="1"/>
              <p:nvPr/>
            </p:nvSpPr>
            <p:spPr>
              <a:xfrm>
                <a:off x="0" y="0"/>
                <a:ext cx="3124200" cy="139353"/>
              </a:xfrm>
              <a:prstGeom prst="rect">
                <a:avLst/>
              </a:prstGeom>
              <a:solidFill>
                <a:srgbClr val="FFFF66"/>
              </a:solidFill>
              <a:ln w="9525" cap="flat">
                <a:solidFill>
                  <a:srgbClr val="00FF00"/>
                </a:solidFill>
                <a:prstDash val="solid"/>
                <a:round/>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spcBef>
                    <a:spcPts val="400"/>
                  </a:spcBef>
                  <a:defRPr sz="700" b="1">
                    <a:solidFill>
                      <a:srgbClr val="0000CC"/>
                    </a:solidFill>
                    <a:latin typeface="Times New Roman"/>
                    <a:ea typeface="Times New Roman"/>
                    <a:cs typeface="Times New Roman"/>
                    <a:sym typeface="Times New Roman"/>
                  </a:defRPr>
                </a:lvl1pPr>
              </a:lstStyle>
              <a:p>
                <a:r>
                  <a:t>Objectives                 Measurenment                  Evaluation                 action</a:t>
                </a:r>
              </a:p>
            </p:txBody>
          </p:sp>
          <p:sp>
            <p:nvSpPr>
              <p:cNvPr id="291" name="Shape"/>
              <p:cNvSpPr/>
              <p:nvPr/>
            </p:nvSpPr>
            <p:spPr>
              <a:xfrm rot="16280312">
                <a:off x="564256" y="-53083"/>
                <a:ext cx="87512" cy="250826"/>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CC00"/>
              </a:solidFill>
              <a:ln w="9525" cap="flat">
                <a:solidFill>
                  <a:srgbClr val="00FF00"/>
                </a:solidFill>
                <a:prstDash val="solid"/>
                <a:round/>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92" name="Shape"/>
              <p:cNvSpPr/>
              <p:nvPr/>
            </p:nvSpPr>
            <p:spPr>
              <a:xfrm rot="16280312">
                <a:off x="1478657" y="-53083"/>
                <a:ext cx="87511" cy="250826"/>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CC00"/>
              </a:solidFill>
              <a:ln w="9525" cap="flat">
                <a:solidFill>
                  <a:srgbClr val="00FF00"/>
                </a:solidFill>
                <a:prstDash val="solid"/>
                <a:round/>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93" name="Shape"/>
              <p:cNvSpPr/>
              <p:nvPr/>
            </p:nvSpPr>
            <p:spPr>
              <a:xfrm rot="16280312">
                <a:off x="2218432" y="-53083"/>
                <a:ext cx="87511" cy="250826"/>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CC00"/>
              </a:solidFill>
              <a:ln w="9525" cap="flat">
                <a:solidFill>
                  <a:srgbClr val="00CC00"/>
                </a:solidFill>
                <a:prstDash val="solid"/>
                <a:round/>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grpSp>
        <p:sp>
          <p:nvSpPr>
            <p:cNvPr id="295" name="Shape"/>
            <p:cNvSpPr/>
            <p:nvPr/>
          </p:nvSpPr>
          <p:spPr>
            <a:xfrm>
              <a:off x="3352800" y="5857875"/>
              <a:ext cx="254000" cy="17145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96" name="THE  ORGANIZATION"/>
            <p:cNvSpPr txBox="1"/>
            <p:nvPr/>
          </p:nvSpPr>
          <p:spPr>
            <a:xfrm>
              <a:off x="2997200" y="6200775"/>
              <a:ext cx="1117600" cy="129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spcBef>
                  <a:spcPts val="400"/>
                </a:spcBef>
                <a:defRPr sz="700" b="1">
                  <a:solidFill>
                    <a:srgbClr val="FF00FF"/>
                  </a:solidFill>
                  <a:latin typeface="Times New Roman"/>
                  <a:ea typeface="Times New Roman"/>
                  <a:cs typeface="Times New Roman"/>
                  <a:sym typeface="Times New Roman"/>
                </a:defRPr>
              </a:lvl1pPr>
            </a:lstStyle>
            <a:p>
              <a:r>
                <a:t>THE  ORGANIZATION</a:t>
              </a:r>
            </a:p>
          </p:txBody>
        </p:sp>
        <p:sp>
          <p:nvSpPr>
            <p:cNvPr id="297" name="Shape"/>
            <p:cNvSpPr/>
            <p:nvPr/>
          </p:nvSpPr>
          <p:spPr>
            <a:xfrm rot="5400000">
              <a:off x="5049506" y="3284206"/>
              <a:ext cx="91680" cy="42651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98" name="Shape"/>
            <p:cNvSpPr/>
            <p:nvPr/>
          </p:nvSpPr>
          <p:spPr>
            <a:xfrm rot="5400000">
              <a:off x="5176837" y="4303712"/>
              <a:ext cx="85726" cy="279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299" name="Shape"/>
            <p:cNvSpPr/>
            <p:nvPr/>
          </p:nvSpPr>
          <p:spPr>
            <a:xfrm rot="5400000">
              <a:off x="5133114" y="5103085"/>
              <a:ext cx="91680" cy="401109"/>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300" name="Shape"/>
            <p:cNvSpPr/>
            <p:nvPr/>
          </p:nvSpPr>
          <p:spPr>
            <a:xfrm rot="16303477">
              <a:off x="5163608" y="6005512"/>
              <a:ext cx="85726" cy="3048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301" name="Rectangle"/>
            <p:cNvSpPr/>
            <p:nvPr/>
          </p:nvSpPr>
          <p:spPr>
            <a:xfrm rot="5329116">
              <a:off x="4020608" y="4781814"/>
              <a:ext cx="2686051" cy="42335"/>
            </a:xfrm>
            <a:prstGeom prst="leftRightArrow">
              <a:avLst>
                <a:gd name="adj1" fmla="val 100000"/>
                <a:gd name="adj2" fmla="val 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302" name="Rectangle"/>
            <p:cNvSpPr/>
            <p:nvPr/>
          </p:nvSpPr>
          <p:spPr>
            <a:xfrm>
              <a:off x="5105400" y="5429250"/>
              <a:ext cx="482600" cy="514350"/>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03" name="Feedback…"/>
            <p:cNvSpPr txBox="1"/>
            <p:nvPr/>
          </p:nvSpPr>
          <p:spPr>
            <a:xfrm>
              <a:off x="5029200" y="5389959"/>
              <a:ext cx="457200" cy="3488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spcBef>
                  <a:spcPts val="300"/>
                </a:spcBef>
                <a:defRPr sz="600" b="1">
                  <a:solidFill>
                    <a:srgbClr val="0000CC"/>
                  </a:solidFill>
                  <a:latin typeface="Times New Roman"/>
                  <a:ea typeface="Times New Roman"/>
                  <a:cs typeface="Times New Roman"/>
                  <a:sym typeface="Times New Roman"/>
                </a:defRPr>
              </a:pPr>
              <a:r>
                <a:t>Feedback</a:t>
              </a:r>
            </a:p>
            <a:p>
              <a:pPr defTabSz="320675">
                <a:spcBef>
                  <a:spcPts val="300"/>
                </a:spcBef>
                <a:defRPr sz="600" b="1">
                  <a:solidFill>
                    <a:srgbClr val="0000CC"/>
                  </a:solidFill>
                  <a:latin typeface="Times New Roman"/>
                  <a:ea typeface="Times New Roman"/>
                  <a:cs typeface="Times New Roman"/>
                  <a:sym typeface="Times New Roman"/>
                </a:defRPr>
              </a:pPr>
              <a:r>
                <a:t>(Corrective</a:t>
              </a:r>
            </a:p>
            <a:p>
              <a:pPr defTabSz="320675">
                <a:spcBef>
                  <a:spcPts val="300"/>
                </a:spcBef>
                <a:defRPr sz="600" b="1">
                  <a:solidFill>
                    <a:srgbClr val="0000CC"/>
                  </a:solidFill>
                  <a:latin typeface="Times New Roman"/>
                  <a:ea typeface="Times New Roman"/>
                  <a:cs typeface="Times New Roman"/>
                  <a:sym typeface="Times New Roman"/>
                </a:defRPr>
              </a:pPr>
              <a:r>
                <a:t>Action)</a:t>
              </a:r>
            </a:p>
          </p:txBody>
        </p:sp>
        <p:sp>
          <p:nvSpPr>
            <p:cNvPr id="304" name="Line"/>
            <p:cNvSpPr/>
            <p:nvPr/>
          </p:nvSpPr>
          <p:spPr>
            <a:xfrm rot="10841815" flipH="1">
              <a:off x="5765800" y="5915025"/>
              <a:ext cx="218017" cy="40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05" name="Strategic…"/>
            <p:cNvSpPr txBox="1"/>
            <p:nvPr/>
          </p:nvSpPr>
          <p:spPr>
            <a:xfrm>
              <a:off x="6045200" y="5972175"/>
              <a:ext cx="406400" cy="2268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spcBef>
                  <a:spcPts val="300"/>
                </a:spcBef>
                <a:defRPr sz="600" b="1">
                  <a:solidFill>
                    <a:srgbClr val="0000CC"/>
                  </a:solidFill>
                  <a:latin typeface="Times New Roman"/>
                  <a:ea typeface="Times New Roman"/>
                  <a:cs typeface="Times New Roman"/>
                  <a:sym typeface="Times New Roman"/>
                </a:defRPr>
              </a:pPr>
              <a:r>
                <a:t>Strategic </a:t>
              </a:r>
            </a:p>
            <a:p>
              <a:pPr defTabSz="320675">
                <a:spcBef>
                  <a:spcPts val="300"/>
                </a:spcBef>
                <a:defRPr sz="600" b="1">
                  <a:solidFill>
                    <a:srgbClr val="0000CC"/>
                  </a:solidFill>
                  <a:latin typeface="Times New Roman"/>
                  <a:ea typeface="Times New Roman"/>
                  <a:cs typeface="Times New Roman"/>
                  <a:sym typeface="Times New Roman"/>
                </a:defRPr>
              </a:pPr>
              <a:r>
                <a:t>Control</a:t>
              </a:r>
            </a:p>
          </p:txBody>
        </p:sp>
        <p:sp>
          <p:nvSpPr>
            <p:cNvPr id="306" name="Shape"/>
            <p:cNvSpPr/>
            <p:nvPr/>
          </p:nvSpPr>
          <p:spPr>
            <a:xfrm rot="5400000">
              <a:off x="5546725" y="688975"/>
              <a:ext cx="57150" cy="7366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6600"/>
            </a:solidFill>
            <a:ln w="9525" cap="flat">
              <a:solidFill>
                <a:srgbClr val="006600"/>
              </a:solidFill>
              <a:prstDash val="solid"/>
              <a:round/>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307" name="Rectangle"/>
            <p:cNvSpPr/>
            <p:nvPr/>
          </p:nvSpPr>
          <p:spPr>
            <a:xfrm>
              <a:off x="5638800" y="1543050"/>
              <a:ext cx="762000" cy="600075"/>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08" name="Impact of…"/>
            <p:cNvSpPr txBox="1"/>
            <p:nvPr/>
          </p:nvSpPr>
          <p:spPr>
            <a:xfrm>
              <a:off x="5638800" y="1600200"/>
              <a:ext cx="508000" cy="3488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spcBef>
                  <a:spcPts val="300"/>
                </a:spcBef>
                <a:defRPr sz="600" b="1">
                  <a:solidFill>
                    <a:srgbClr val="0000CC"/>
                  </a:solidFill>
                  <a:latin typeface="Times New Roman"/>
                  <a:ea typeface="Times New Roman"/>
                  <a:cs typeface="Times New Roman"/>
                  <a:sym typeface="Times New Roman"/>
                </a:defRPr>
              </a:pPr>
              <a:r>
                <a:t>Impact of</a:t>
              </a:r>
            </a:p>
            <a:p>
              <a:pPr defTabSz="320675">
                <a:spcBef>
                  <a:spcPts val="300"/>
                </a:spcBef>
                <a:defRPr sz="600" b="1">
                  <a:solidFill>
                    <a:srgbClr val="0000CC"/>
                  </a:solidFill>
                  <a:latin typeface="Times New Roman"/>
                  <a:ea typeface="Times New Roman"/>
                  <a:cs typeface="Times New Roman"/>
                  <a:sym typeface="Times New Roman"/>
                </a:defRPr>
              </a:pPr>
              <a:r>
                <a:t>The</a:t>
              </a:r>
            </a:p>
            <a:p>
              <a:pPr defTabSz="320675">
                <a:spcBef>
                  <a:spcPts val="300"/>
                </a:spcBef>
                <a:defRPr sz="600" b="1">
                  <a:solidFill>
                    <a:srgbClr val="0000CC"/>
                  </a:solidFill>
                  <a:latin typeface="Times New Roman"/>
                  <a:ea typeface="Times New Roman"/>
                  <a:cs typeface="Times New Roman"/>
                  <a:sym typeface="Times New Roman"/>
                </a:defRPr>
              </a:pPr>
              <a:r>
                <a:t>Organization</a:t>
              </a:r>
            </a:p>
          </p:txBody>
        </p:sp>
        <p:sp>
          <p:nvSpPr>
            <p:cNvPr id="309" name="Line"/>
            <p:cNvSpPr/>
            <p:nvPr/>
          </p:nvSpPr>
          <p:spPr>
            <a:xfrm rot="10841815" flipH="1">
              <a:off x="6045200" y="513754"/>
              <a:ext cx="227542" cy="22294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13"/>
                    <a:pt x="21600" y="29"/>
                  </a:cubicBezTo>
                  <a:lnTo>
                    <a:pt x="21600" y="21571"/>
                  </a:lnTo>
                  <a:cubicBezTo>
                    <a:pt x="21600" y="21587"/>
                    <a:pt x="11929" y="21600"/>
                    <a:pt x="0" y="21600"/>
                  </a:cubicBez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10" name="The…"/>
            <p:cNvSpPr txBox="1"/>
            <p:nvPr/>
          </p:nvSpPr>
          <p:spPr>
            <a:xfrm>
              <a:off x="6324600" y="857250"/>
              <a:ext cx="584201" cy="5926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spcBef>
                  <a:spcPts val="300"/>
                </a:spcBef>
                <a:defRPr sz="600" b="1">
                  <a:solidFill>
                    <a:srgbClr val="0000CC"/>
                  </a:solidFill>
                  <a:latin typeface="Times New Roman"/>
                  <a:ea typeface="Times New Roman"/>
                  <a:cs typeface="Times New Roman"/>
                  <a:sym typeface="Times New Roman"/>
                </a:defRPr>
              </a:pPr>
              <a:r>
                <a:t>The</a:t>
              </a:r>
            </a:p>
            <a:p>
              <a:pPr defTabSz="320675">
                <a:spcBef>
                  <a:spcPts val="300"/>
                </a:spcBef>
                <a:defRPr sz="600" b="1">
                  <a:solidFill>
                    <a:srgbClr val="0000CC"/>
                  </a:solidFill>
                  <a:latin typeface="Times New Roman"/>
                  <a:ea typeface="Times New Roman"/>
                  <a:cs typeface="Times New Roman"/>
                  <a:sym typeface="Times New Roman"/>
                </a:defRPr>
              </a:pPr>
              <a:r>
                <a:t>Organizational</a:t>
              </a:r>
            </a:p>
            <a:p>
              <a:pPr defTabSz="320675">
                <a:spcBef>
                  <a:spcPts val="300"/>
                </a:spcBef>
                <a:defRPr sz="600" b="1">
                  <a:solidFill>
                    <a:srgbClr val="0000CC"/>
                  </a:solidFill>
                  <a:latin typeface="Times New Roman"/>
                  <a:ea typeface="Times New Roman"/>
                  <a:cs typeface="Times New Roman"/>
                  <a:sym typeface="Times New Roman"/>
                </a:defRPr>
              </a:pPr>
              <a:r>
                <a:t>Setting</a:t>
              </a:r>
            </a:p>
            <a:p>
              <a:pPr defTabSz="320675">
                <a:spcBef>
                  <a:spcPts val="300"/>
                </a:spcBef>
                <a:defRPr sz="600" b="1">
                  <a:solidFill>
                    <a:srgbClr val="0000CC"/>
                  </a:solidFill>
                  <a:latin typeface="Times New Roman"/>
                  <a:ea typeface="Times New Roman"/>
                  <a:cs typeface="Times New Roman"/>
                  <a:sym typeface="Times New Roman"/>
                </a:defRPr>
              </a:pPr>
              <a:r>
                <a:t>(The External</a:t>
              </a:r>
            </a:p>
            <a:p>
              <a:pPr defTabSz="320675">
                <a:spcBef>
                  <a:spcPts val="300"/>
                </a:spcBef>
                <a:defRPr sz="600" b="1">
                  <a:solidFill>
                    <a:srgbClr val="0000CC"/>
                  </a:solidFill>
                  <a:latin typeface="Times New Roman"/>
                  <a:ea typeface="Times New Roman"/>
                  <a:cs typeface="Times New Roman"/>
                  <a:sym typeface="Times New Roman"/>
                </a:defRPr>
              </a:pPr>
              <a:r>
                <a:t>Environment)</a:t>
              </a:r>
            </a:p>
          </p:txBody>
        </p:sp>
        <p:sp>
          <p:nvSpPr>
            <p:cNvPr id="311" name="Rectangle"/>
            <p:cNvSpPr/>
            <p:nvPr/>
          </p:nvSpPr>
          <p:spPr>
            <a:xfrm>
              <a:off x="0" y="142875"/>
              <a:ext cx="7315200" cy="6515100"/>
            </a:xfrm>
            <a:prstGeom prst="rect">
              <a:avLst/>
            </a:prstGeom>
            <a:noFill/>
            <a:ln w="38100" cap="flat">
              <a:solidFill>
                <a:srgbClr val="FF00FF"/>
              </a:solidFill>
              <a:prstDash val="solid"/>
              <a:round/>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12" name="Rectangle"/>
            <p:cNvSpPr/>
            <p:nvPr/>
          </p:nvSpPr>
          <p:spPr>
            <a:xfrm>
              <a:off x="406399" y="28575"/>
              <a:ext cx="2819401" cy="3143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320675">
                <a:defRPr sz="800">
                  <a:solidFill>
                    <a:srgbClr val="FFFF66"/>
                  </a:solidFill>
                  <a:latin typeface="Times New Roman"/>
                  <a:ea typeface="Times New Roman"/>
                  <a:cs typeface="Times New Roman"/>
                  <a:sym typeface="Times New Roman"/>
                </a:defRPr>
              </a:pPr>
              <a:endParaRPr/>
            </a:p>
          </p:txBody>
        </p:sp>
        <p:sp>
          <p:nvSpPr>
            <p:cNvPr id="313" name="EXHIBIT  3 – 2…"/>
            <p:cNvSpPr txBox="1"/>
            <p:nvPr/>
          </p:nvSpPr>
          <p:spPr>
            <a:xfrm>
              <a:off x="355599" y="0"/>
              <a:ext cx="2946402" cy="284863"/>
            </a:xfrm>
            <a:prstGeom prst="rect">
              <a:avLst/>
            </a:prstGeom>
            <a:noFill/>
            <a:ln w="28575" cap="flat">
              <a:solidFill>
                <a:srgbClr val="FF9900"/>
              </a:solidFill>
              <a:prstDash val="solid"/>
              <a:round/>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just" defTabSz="320675">
                <a:defRPr sz="800" b="1">
                  <a:solidFill>
                    <a:srgbClr val="0000FF"/>
                  </a:solidFill>
                  <a:latin typeface="Times New Roman"/>
                  <a:ea typeface="Times New Roman"/>
                  <a:cs typeface="Times New Roman"/>
                  <a:sym typeface="Times New Roman"/>
                </a:defRPr>
              </a:pPr>
              <a:r>
                <a:t>EXHIBIT  3 – 2</a:t>
              </a:r>
            </a:p>
            <a:p>
              <a:pPr defTabSz="320675">
                <a:defRPr sz="800" b="1">
                  <a:solidFill>
                    <a:srgbClr val="0000FF"/>
                  </a:solidFill>
                  <a:latin typeface="Times New Roman"/>
                  <a:ea typeface="Times New Roman"/>
                  <a:cs typeface="Times New Roman"/>
                  <a:sym typeface="Times New Roman"/>
                </a:defRPr>
              </a:pPr>
              <a:r>
                <a:t>The Strategic Management Process in Health Care Organizations</a:t>
              </a:r>
            </a:p>
          </p:txBody>
        </p:sp>
      </p:grpSp>
      <p:sp>
        <p:nvSpPr>
          <p:cNvPr id="315"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316"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20</a:t>
            </a:fld>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2" name="Group"/>
          <p:cNvGrpSpPr/>
          <p:nvPr/>
        </p:nvGrpSpPr>
        <p:grpSpPr>
          <a:xfrm>
            <a:off x="174625" y="300037"/>
            <a:ext cx="8207375" cy="6386514"/>
            <a:chOff x="0" y="0"/>
            <a:chExt cx="8207375" cy="6386512"/>
          </a:xfrm>
        </p:grpSpPr>
        <p:sp>
          <p:nvSpPr>
            <p:cNvPr id="318" name="Rectangle"/>
            <p:cNvSpPr/>
            <p:nvPr/>
          </p:nvSpPr>
          <p:spPr>
            <a:xfrm>
              <a:off x="0" y="214312"/>
              <a:ext cx="8207375" cy="6172201"/>
            </a:xfrm>
            <a:prstGeom prst="rect">
              <a:avLst/>
            </a:prstGeom>
            <a:noFill/>
            <a:ln w="9525" cap="flat">
              <a:solidFill>
                <a:srgbClr val="FF66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nvGrpSpPr>
            <p:cNvPr id="321" name="Group"/>
            <p:cNvGrpSpPr/>
            <p:nvPr/>
          </p:nvGrpSpPr>
          <p:grpSpPr>
            <a:xfrm>
              <a:off x="879002" y="0"/>
              <a:ext cx="5296242" cy="700088"/>
              <a:chOff x="0" y="0"/>
              <a:chExt cx="5296241" cy="700087"/>
            </a:xfrm>
          </p:grpSpPr>
          <p:sp>
            <p:nvSpPr>
              <p:cNvPr id="319" name="Rectangle"/>
              <p:cNvSpPr/>
              <p:nvPr/>
            </p:nvSpPr>
            <p:spPr>
              <a:xfrm>
                <a:off x="0" y="0"/>
                <a:ext cx="5296242" cy="700088"/>
              </a:xfrm>
              <a:prstGeom prst="rect">
                <a:avLst/>
              </a:prstGeom>
              <a:solidFill>
                <a:srgbClr val="FFFFFF"/>
              </a:solidFill>
              <a:ln w="9525" cap="flat">
                <a:solidFill>
                  <a:srgbClr val="00FF00"/>
                </a:solidFill>
                <a:prstDash val="solid"/>
                <a:round/>
              </a:ln>
              <a:effectLst/>
            </p:spPr>
            <p:txBody>
              <a:bodyPr wrap="square" lIns="45719" tIns="45719" rIns="45719" bIns="45719" numCol="1" anchor="t">
                <a:noAutofit/>
              </a:bodyPr>
              <a:lstStyle/>
              <a:p>
                <a:pPr defTabSz="320675">
                  <a:defRPr sz="1300" b="1">
                    <a:latin typeface="Times New Roman"/>
                    <a:ea typeface="Times New Roman"/>
                    <a:cs typeface="Times New Roman"/>
                    <a:sym typeface="Times New Roman"/>
                  </a:defRPr>
                </a:pPr>
                <a:endParaRPr/>
              </a:p>
            </p:txBody>
          </p:sp>
          <p:sp>
            <p:nvSpPr>
              <p:cNvPr id="320" name="EXHIBIT  6 - 1…"/>
              <p:cNvSpPr txBox="1"/>
              <p:nvPr/>
            </p:nvSpPr>
            <p:spPr>
              <a:xfrm>
                <a:off x="0" y="0"/>
                <a:ext cx="5296242" cy="634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just" defTabSz="320675">
                  <a:defRPr sz="1300" b="1">
                    <a:solidFill>
                      <a:srgbClr val="0000FF"/>
                    </a:solidFill>
                    <a:latin typeface="Times New Roman"/>
                    <a:ea typeface="Times New Roman"/>
                    <a:cs typeface="Times New Roman"/>
                    <a:sym typeface="Times New Roman"/>
                  </a:defRPr>
                </a:pPr>
                <a:r>
                  <a:t>EXHIBIT  6 - 1</a:t>
                </a:r>
              </a:p>
              <a:p>
                <a:pPr defTabSz="320675">
                  <a:defRPr sz="1300" b="1">
                    <a:solidFill>
                      <a:srgbClr val="0000FF"/>
                    </a:solidFill>
                    <a:latin typeface="Times New Roman"/>
                    <a:ea typeface="Times New Roman"/>
                    <a:cs typeface="Times New Roman"/>
                    <a:sym typeface="Times New Roman"/>
                  </a:defRPr>
                </a:pPr>
                <a:r>
                  <a:t>The Relationship of Strategy Formulation to Situational Analysis and Strategic Implementation</a:t>
                </a:r>
              </a:p>
            </p:txBody>
          </p:sp>
        </p:grpSp>
      </p:grpSp>
      <p:grpSp>
        <p:nvGrpSpPr>
          <p:cNvPr id="325" name="Group"/>
          <p:cNvGrpSpPr/>
          <p:nvPr/>
        </p:nvGrpSpPr>
        <p:grpSpPr>
          <a:xfrm>
            <a:off x="1438275" y="1343025"/>
            <a:ext cx="1503363" cy="628650"/>
            <a:chOff x="0" y="0"/>
            <a:chExt cx="1503362" cy="628649"/>
          </a:xfrm>
        </p:grpSpPr>
        <p:sp>
          <p:nvSpPr>
            <p:cNvPr id="323" name="Rectangle"/>
            <p:cNvSpPr/>
            <p:nvPr/>
          </p:nvSpPr>
          <p:spPr>
            <a:xfrm>
              <a:off x="0" y="0"/>
              <a:ext cx="1503363" cy="628650"/>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b="1">
                  <a:solidFill>
                    <a:srgbClr val="0000FF"/>
                  </a:solidFill>
                  <a:latin typeface="Times New Roman"/>
                  <a:ea typeface="Times New Roman"/>
                  <a:cs typeface="Times New Roman"/>
                  <a:sym typeface="Times New Roman"/>
                </a:defRPr>
              </a:pPr>
              <a:endParaRPr/>
            </a:p>
          </p:txBody>
        </p:sp>
        <p:sp>
          <p:nvSpPr>
            <p:cNvPr id="324" name="External…"/>
            <p:cNvSpPr txBox="1"/>
            <p:nvPr/>
          </p:nvSpPr>
          <p:spPr>
            <a:xfrm>
              <a:off x="0" y="0"/>
              <a:ext cx="1503363" cy="483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External</a:t>
              </a:r>
            </a:p>
            <a:p>
              <a:pPr algn="ctr" defTabSz="320675">
                <a:defRPr sz="1100" b="1">
                  <a:solidFill>
                    <a:srgbClr val="0000FF"/>
                  </a:solidFill>
                  <a:latin typeface="Times New Roman"/>
                  <a:ea typeface="Times New Roman"/>
                  <a:cs typeface="Times New Roman"/>
                  <a:sym typeface="Times New Roman"/>
                </a:defRPr>
              </a:pPr>
              <a:r>
                <a:t>Environmental</a:t>
              </a:r>
            </a:p>
            <a:p>
              <a:pPr algn="ctr" defTabSz="320675">
                <a:defRPr sz="1100" b="1">
                  <a:solidFill>
                    <a:srgbClr val="0000FF"/>
                  </a:solidFill>
                  <a:latin typeface="Times New Roman"/>
                  <a:ea typeface="Times New Roman"/>
                  <a:cs typeface="Times New Roman"/>
                  <a:sym typeface="Times New Roman"/>
                </a:defRPr>
              </a:pPr>
              <a:r>
                <a:t>Analysis</a:t>
              </a:r>
            </a:p>
          </p:txBody>
        </p:sp>
      </p:grpSp>
      <p:grpSp>
        <p:nvGrpSpPr>
          <p:cNvPr id="328" name="Group"/>
          <p:cNvGrpSpPr/>
          <p:nvPr/>
        </p:nvGrpSpPr>
        <p:grpSpPr>
          <a:xfrm>
            <a:off x="3657600" y="1285874"/>
            <a:ext cx="1879600" cy="590551"/>
            <a:chOff x="0" y="0"/>
            <a:chExt cx="1879600" cy="590550"/>
          </a:xfrm>
        </p:grpSpPr>
        <p:sp>
          <p:nvSpPr>
            <p:cNvPr id="326" name="Rectangle"/>
            <p:cNvSpPr/>
            <p:nvPr/>
          </p:nvSpPr>
          <p:spPr>
            <a:xfrm>
              <a:off x="0" y="0"/>
              <a:ext cx="1879600" cy="590550"/>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a:solidFill>
                    <a:srgbClr val="0000FF"/>
                  </a:solidFill>
                  <a:latin typeface="Times New Roman"/>
                  <a:ea typeface="Times New Roman"/>
                  <a:cs typeface="Times New Roman"/>
                  <a:sym typeface="Times New Roman"/>
                </a:defRPr>
              </a:pPr>
              <a:endParaRPr/>
            </a:p>
          </p:txBody>
        </p:sp>
        <p:sp>
          <p:nvSpPr>
            <p:cNvPr id="327" name="Internal…"/>
            <p:cNvSpPr txBox="1"/>
            <p:nvPr/>
          </p:nvSpPr>
          <p:spPr>
            <a:xfrm>
              <a:off x="0" y="0"/>
              <a:ext cx="1879600" cy="483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Internal</a:t>
              </a:r>
            </a:p>
            <a:p>
              <a:pPr algn="ctr" defTabSz="320675">
                <a:defRPr sz="1100" b="1">
                  <a:solidFill>
                    <a:srgbClr val="0000FF"/>
                  </a:solidFill>
                  <a:latin typeface="Times New Roman"/>
                  <a:ea typeface="Times New Roman"/>
                  <a:cs typeface="Times New Roman"/>
                  <a:sym typeface="Times New Roman"/>
                </a:defRPr>
              </a:pPr>
              <a:r>
                <a:t>Environmental</a:t>
              </a:r>
            </a:p>
            <a:p>
              <a:pPr algn="ctr" defTabSz="320675">
                <a:defRPr sz="1100" b="1">
                  <a:solidFill>
                    <a:srgbClr val="0000FF"/>
                  </a:solidFill>
                  <a:latin typeface="Times New Roman"/>
                  <a:ea typeface="Times New Roman"/>
                  <a:cs typeface="Times New Roman"/>
                  <a:sym typeface="Times New Roman"/>
                </a:defRPr>
              </a:pPr>
              <a:r>
                <a:t>Analysis</a:t>
              </a:r>
            </a:p>
          </p:txBody>
        </p:sp>
      </p:grpSp>
      <p:grpSp>
        <p:nvGrpSpPr>
          <p:cNvPr id="331" name="Group"/>
          <p:cNvGrpSpPr/>
          <p:nvPr/>
        </p:nvGrpSpPr>
        <p:grpSpPr>
          <a:xfrm>
            <a:off x="2436812" y="2041524"/>
            <a:ext cx="1922463" cy="788071"/>
            <a:chOff x="0" y="0"/>
            <a:chExt cx="1922462" cy="788069"/>
          </a:xfrm>
        </p:grpSpPr>
        <p:sp>
          <p:nvSpPr>
            <p:cNvPr id="329" name="Rectangle"/>
            <p:cNvSpPr/>
            <p:nvPr/>
          </p:nvSpPr>
          <p:spPr>
            <a:xfrm>
              <a:off x="0" y="0"/>
              <a:ext cx="1922463" cy="758825"/>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a:solidFill>
                    <a:srgbClr val="0000FF"/>
                  </a:solidFill>
                  <a:latin typeface="Times New Roman"/>
                  <a:ea typeface="Times New Roman"/>
                  <a:cs typeface="Times New Roman"/>
                  <a:sym typeface="Times New Roman"/>
                </a:defRPr>
              </a:pPr>
              <a:endParaRPr/>
            </a:p>
          </p:txBody>
        </p:sp>
        <p:sp>
          <p:nvSpPr>
            <p:cNvPr id="330" name="Mission, Vision, Values, and…"/>
            <p:cNvSpPr txBox="1"/>
            <p:nvPr/>
          </p:nvSpPr>
          <p:spPr>
            <a:xfrm>
              <a:off x="0" y="0"/>
              <a:ext cx="1922463" cy="7880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Mission, Vision, Values, and</a:t>
              </a:r>
            </a:p>
            <a:p>
              <a:pPr algn="ctr" defTabSz="320675">
                <a:defRPr sz="1100" b="1">
                  <a:solidFill>
                    <a:srgbClr val="0000FF"/>
                  </a:solidFill>
                  <a:latin typeface="Times New Roman"/>
                  <a:ea typeface="Times New Roman"/>
                  <a:cs typeface="Times New Roman"/>
                  <a:sym typeface="Times New Roman"/>
                </a:defRPr>
              </a:pPr>
              <a:r>
                <a:t>Objectives</a:t>
              </a:r>
            </a:p>
            <a:p>
              <a:pPr algn="ctr" defTabSz="320675">
                <a:defRPr sz="1100" b="1">
                  <a:solidFill>
                    <a:srgbClr val="0000FF"/>
                  </a:solidFill>
                  <a:latin typeface="Times New Roman"/>
                  <a:ea typeface="Times New Roman"/>
                  <a:cs typeface="Times New Roman"/>
                  <a:sym typeface="Times New Roman"/>
                </a:defRPr>
              </a:pPr>
              <a:r>
                <a:t>(Directional</a:t>
              </a:r>
            </a:p>
            <a:p>
              <a:pPr algn="ctr" defTabSz="320675">
                <a:defRPr sz="1100" b="1">
                  <a:solidFill>
                    <a:srgbClr val="0000FF"/>
                  </a:solidFill>
                  <a:latin typeface="Times New Roman"/>
                  <a:ea typeface="Times New Roman"/>
                  <a:cs typeface="Times New Roman"/>
                  <a:sym typeface="Times New Roman"/>
                </a:defRPr>
              </a:pPr>
              <a:r>
                <a:t>Strategies)</a:t>
              </a:r>
            </a:p>
          </p:txBody>
        </p:sp>
      </p:grpSp>
      <p:sp>
        <p:nvSpPr>
          <p:cNvPr id="332" name="Line"/>
          <p:cNvSpPr/>
          <p:nvPr/>
        </p:nvSpPr>
        <p:spPr>
          <a:xfrm>
            <a:off x="2054224" y="1909762"/>
            <a:ext cx="404814" cy="263526"/>
          </a:xfrm>
          <a:prstGeom prst="line">
            <a:avLst/>
          </a:prstGeom>
          <a:ln w="28575">
            <a:solidFill>
              <a:srgbClr val="FF00FF"/>
            </a:solidFill>
            <a:headEnd type="triangle"/>
            <a:tailEnd type="triangle"/>
          </a:ln>
        </p:spPr>
        <p:txBody>
          <a:bodyPr lIns="45719" rIns="45719"/>
          <a:lstStyle/>
          <a:p>
            <a:endParaRPr/>
          </a:p>
        </p:txBody>
      </p:sp>
      <p:sp>
        <p:nvSpPr>
          <p:cNvPr id="333" name="Line"/>
          <p:cNvSpPr/>
          <p:nvPr/>
        </p:nvSpPr>
        <p:spPr>
          <a:xfrm flipH="1">
            <a:off x="4381500" y="1897062"/>
            <a:ext cx="406400" cy="274639"/>
          </a:xfrm>
          <a:prstGeom prst="line">
            <a:avLst/>
          </a:prstGeom>
          <a:ln w="28575">
            <a:solidFill>
              <a:srgbClr val="FF00FF"/>
            </a:solidFill>
            <a:headEnd type="triangle"/>
            <a:tailEnd type="triangle"/>
          </a:ln>
        </p:spPr>
        <p:txBody>
          <a:bodyPr lIns="45719" rIns="45719"/>
          <a:lstStyle/>
          <a:p>
            <a:endParaRPr/>
          </a:p>
        </p:txBody>
      </p:sp>
      <p:sp>
        <p:nvSpPr>
          <p:cNvPr id="334" name="Line"/>
          <p:cNvSpPr/>
          <p:nvPr/>
        </p:nvSpPr>
        <p:spPr>
          <a:xfrm>
            <a:off x="2990850" y="1651000"/>
            <a:ext cx="608013" cy="0"/>
          </a:xfrm>
          <a:prstGeom prst="line">
            <a:avLst/>
          </a:prstGeom>
          <a:ln w="28575">
            <a:solidFill>
              <a:srgbClr val="FF00FF"/>
            </a:solidFill>
            <a:headEnd type="triangle"/>
            <a:tailEnd type="triangle"/>
          </a:ln>
        </p:spPr>
        <p:txBody>
          <a:bodyPr lIns="45719" rIns="45719"/>
          <a:lstStyle/>
          <a:p>
            <a:endParaRPr/>
          </a:p>
        </p:txBody>
      </p:sp>
      <p:sp>
        <p:nvSpPr>
          <p:cNvPr id="335" name="Oval"/>
          <p:cNvSpPr/>
          <p:nvPr/>
        </p:nvSpPr>
        <p:spPr>
          <a:xfrm>
            <a:off x="635000" y="1000125"/>
            <a:ext cx="5867400" cy="1914525"/>
          </a:xfrm>
          <a:prstGeom prst="ellipse">
            <a:avLst/>
          </a:prstGeom>
          <a:ln w="28575">
            <a:solidFill>
              <a:srgbClr val="FF0000"/>
            </a:solidFill>
          </a:ln>
        </p:spPr>
        <p:txBody>
          <a:bodyPr lIns="45719" rIns="45719"/>
          <a:lstStyle/>
          <a:p>
            <a:pPr>
              <a:defRPr>
                <a:latin typeface="Tahoma"/>
                <a:ea typeface="Tahoma"/>
                <a:cs typeface="Tahoma"/>
                <a:sym typeface="Tahoma"/>
              </a:defRPr>
            </a:pPr>
            <a:endParaRPr/>
          </a:p>
        </p:txBody>
      </p:sp>
      <p:sp>
        <p:nvSpPr>
          <p:cNvPr id="336" name="Line"/>
          <p:cNvSpPr/>
          <p:nvPr/>
        </p:nvSpPr>
        <p:spPr>
          <a:xfrm>
            <a:off x="4170371" y="2900091"/>
            <a:ext cx="292084" cy="232318"/>
          </a:xfrm>
          <a:prstGeom prst="line">
            <a:avLst/>
          </a:prstGeom>
          <a:ln w="76200">
            <a:solidFill>
              <a:srgbClr val="0000FF"/>
            </a:solidFill>
            <a:tailEnd type="triangle"/>
          </a:ln>
        </p:spPr>
        <p:txBody>
          <a:bodyPr lIns="45719" rIns="45719"/>
          <a:lstStyle/>
          <a:p>
            <a:endParaRPr/>
          </a:p>
        </p:txBody>
      </p:sp>
      <p:sp>
        <p:nvSpPr>
          <p:cNvPr id="337" name="Line"/>
          <p:cNvSpPr/>
          <p:nvPr/>
        </p:nvSpPr>
        <p:spPr>
          <a:xfrm flipH="1">
            <a:off x="2184400" y="2857500"/>
            <a:ext cx="254001" cy="285750"/>
          </a:xfrm>
          <a:prstGeom prst="line">
            <a:avLst/>
          </a:prstGeom>
          <a:ln w="76200">
            <a:solidFill>
              <a:srgbClr val="0000FF"/>
            </a:solidFill>
            <a:tailEnd type="triangle"/>
          </a:ln>
        </p:spPr>
        <p:txBody>
          <a:bodyPr lIns="45719" rIns="45719"/>
          <a:lstStyle/>
          <a:p>
            <a:endParaRPr/>
          </a:p>
        </p:txBody>
      </p:sp>
      <p:grpSp>
        <p:nvGrpSpPr>
          <p:cNvPr id="340" name="Group"/>
          <p:cNvGrpSpPr/>
          <p:nvPr/>
        </p:nvGrpSpPr>
        <p:grpSpPr>
          <a:xfrm>
            <a:off x="319087" y="3171824"/>
            <a:ext cx="6327776" cy="687333"/>
            <a:chOff x="0" y="0"/>
            <a:chExt cx="6327775" cy="687331"/>
          </a:xfrm>
        </p:grpSpPr>
        <p:sp>
          <p:nvSpPr>
            <p:cNvPr id="338" name="Rectangle"/>
            <p:cNvSpPr/>
            <p:nvPr/>
          </p:nvSpPr>
          <p:spPr>
            <a:xfrm>
              <a:off x="0" y="0"/>
              <a:ext cx="6327775" cy="400050"/>
            </a:xfrm>
            <a:prstGeom prst="rect">
              <a:avLst/>
            </a:prstGeom>
            <a:solidFill>
              <a:srgbClr val="FFFF99"/>
            </a:solidFill>
            <a:ln w="9525" cap="flat">
              <a:solidFill>
                <a:srgbClr val="00FF00"/>
              </a:solidFill>
              <a:prstDash val="solid"/>
              <a:round/>
            </a:ln>
            <a:effectLst/>
          </p:spPr>
          <p:txBody>
            <a:bodyPr wrap="square" lIns="45719" tIns="45719" rIns="45719" bIns="45719" numCol="1" anchor="t">
              <a:noAutofit/>
            </a:bodyPr>
            <a:lstStyle/>
            <a:p>
              <a:pPr defTabSz="320675">
                <a:defRPr sz="1500" b="1">
                  <a:solidFill>
                    <a:srgbClr val="0000FF"/>
                  </a:solidFill>
                  <a:latin typeface="Times New Roman"/>
                  <a:ea typeface="Times New Roman"/>
                  <a:cs typeface="Times New Roman"/>
                  <a:sym typeface="Times New Roman"/>
                </a:defRPr>
              </a:pPr>
              <a:endParaRPr/>
            </a:p>
          </p:txBody>
        </p:sp>
        <p:sp>
          <p:nvSpPr>
            <p:cNvPr id="339" name="Adaptive Strategies → Market Entry Strategies → Positioning Strategies"/>
            <p:cNvSpPr txBox="1"/>
            <p:nvPr/>
          </p:nvSpPr>
          <p:spPr>
            <a:xfrm>
              <a:off x="0" y="0"/>
              <a:ext cx="6327775" cy="6873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500" b="1">
                  <a:solidFill>
                    <a:srgbClr val="0000FF"/>
                  </a:solidFill>
                  <a:latin typeface="Times New Roman"/>
                  <a:ea typeface="Times New Roman"/>
                  <a:cs typeface="Times New Roman"/>
                  <a:sym typeface="Times New Roman"/>
                </a:defRPr>
              </a:pPr>
              <a:r>
                <a:t>Adaptive Strategies </a:t>
              </a:r>
              <a:r>
                <a:rPr b="0">
                  <a:latin typeface="Symbol"/>
                  <a:ea typeface="Symbol"/>
                  <a:cs typeface="Symbol"/>
                  <a:sym typeface="Symbol"/>
                </a:rPr>
                <a:t>®</a:t>
              </a:r>
              <a:r>
                <a:t> Market Entry Strategies </a:t>
              </a:r>
              <a:r>
                <a:rPr b="0">
                  <a:latin typeface="Symbol"/>
                  <a:ea typeface="Symbol"/>
                  <a:cs typeface="Symbol"/>
                  <a:sym typeface="Symbol"/>
                </a:rPr>
                <a:t>®</a:t>
              </a:r>
              <a:r>
                <a:t> Positioning Strategies</a:t>
              </a:r>
            </a:p>
            <a:p>
              <a:pPr defTabSz="320675">
                <a:defRPr sz="1500">
                  <a:solidFill>
                    <a:srgbClr val="0000FF"/>
                  </a:solidFill>
                  <a:latin typeface="Times New Roman"/>
                  <a:ea typeface="Times New Roman"/>
                  <a:cs typeface="Times New Roman"/>
                  <a:sym typeface="Times New Roman"/>
                </a:defRPr>
              </a:pPr>
              <a:endParaRPr/>
            </a:p>
          </p:txBody>
        </p:sp>
      </p:grpSp>
      <p:grpSp>
        <p:nvGrpSpPr>
          <p:cNvPr id="343" name="Group"/>
          <p:cNvGrpSpPr/>
          <p:nvPr/>
        </p:nvGrpSpPr>
        <p:grpSpPr>
          <a:xfrm>
            <a:off x="6757987" y="1457324"/>
            <a:ext cx="1243013" cy="495301"/>
            <a:chOff x="0" y="0"/>
            <a:chExt cx="1243012" cy="495300"/>
          </a:xfrm>
        </p:grpSpPr>
        <p:sp>
          <p:nvSpPr>
            <p:cNvPr id="341" name="Rectangle"/>
            <p:cNvSpPr/>
            <p:nvPr/>
          </p:nvSpPr>
          <p:spPr>
            <a:xfrm>
              <a:off x="0" y="0"/>
              <a:ext cx="1243013" cy="495300"/>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1100">
                  <a:solidFill>
                    <a:srgbClr val="0000FF"/>
                  </a:solidFill>
                  <a:latin typeface="Times New Roman"/>
                  <a:ea typeface="Times New Roman"/>
                  <a:cs typeface="Times New Roman"/>
                  <a:sym typeface="Times New Roman"/>
                </a:defRPr>
              </a:pPr>
              <a:endParaRPr/>
            </a:p>
          </p:txBody>
        </p:sp>
        <p:sp>
          <p:nvSpPr>
            <p:cNvPr id="342" name="SITUATIONAL…"/>
            <p:cNvSpPr txBox="1"/>
            <p:nvPr/>
          </p:nvSpPr>
          <p:spPr>
            <a:xfrm>
              <a:off x="0" y="0"/>
              <a:ext cx="1243013" cy="483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100" b="1">
                  <a:solidFill>
                    <a:srgbClr val="0000FF"/>
                  </a:solidFill>
                  <a:latin typeface="Times New Roman"/>
                  <a:ea typeface="Times New Roman"/>
                  <a:cs typeface="Times New Roman"/>
                  <a:sym typeface="Times New Roman"/>
                </a:defRPr>
              </a:pPr>
              <a:r>
                <a:t>SITUATIONAL</a:t>
              </a:r>
            </a:p>
            <a:p>
              <a:pPr defTabSz="320675">
                <a:defRPr sz="1100" b="1">
                  <a:solidFill>
                    <a:srgbClr val="0000FF"/>
                  </a:solidFill>
                  <a:latin typeface="Times New Roman"/>
                  <a:ea typeface="Times New Roman"/>
                  <a:cs typeface="Times New Roman"/>
                  <a:sym typeface="Times New Roman"/>
                </a:defRPr>
              </a:pPr>
              <a:r>
                <a:t>ANALYSIS</a:t>
              </a:r>
            </a:p>
          </p:txBody>
        </p:sp>
      </p:grpSp>
      <p:sp>
        <p:nvSpPr>
          <p:cNvPr id="344" name="Strategy…"/>
          <p:cNvSpPr txBox="1"/>
          <p:nvPr/>
        </p:nvSpPr>
        <p:spPr>
          <a:xfrm>
            <a:off x="7037387" y="2828925"/>
            <a:ext cx="1293813" cy="406530"/>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defTabSz="320675">
              <a:defRPr sz="1200" b="1">
                <a:solidFill>
                  <a:srgbClr val="0000FF"/>
                </a:solidFill>
                <a:latin typeface="Times New Roman"/>
                <a:ea typeface="Times New Roman"/>
                <a:cs typeface="Times New Roman"/>
                <a:sym typeface="Times New Roman"/>
              </a:defRPr>
            </a:pPr>
            <a:r>
              <a:t>Strategy</a:t>
            </a:r>
          </a:p>
          <a:p>
            <a:pPr defTabSz="320675">
              <a:defRPr sz="1200" b="1">
                <a:solidFill>
                  <a:srgbClr val="0000FF"/>
                </a:solidFill>
                <a:latin typeface="Times New Roman"/>
                <a:ea typeface="Times New Roman"/>
                <a:cs typeface="Times New Roman"/>
                <a:sym typeface="Times New Roman"/>
              </a:defRPr>
            </a:pPr>
            <a:r>
              <a:t>Formulation</a:t>
            </a:r>
          </a:p>
        </p:txBody>
      </p:sp>
      <p:sp>
        <p:nvSpPr>
          <p:cNvPr id="345" name="Line"/>
          <p:cNvSpPr/>
          <p:nvPr/>
        </p:nvSpPr>
        <p:spPr>
          <a:xfrm flipH="1">
            <a:off x="4321174" y="3571874"/>
            <a:ext cx="225426" cy="257177"/>
          </a:xfrm>
          <a:prstGeom prst="line">
            <a:avLst/>
          </a:prstGeom>
          <a:ln w="76200">
            <a:solidFill>
              <a:srgbClr val="0000FF"/>
            </a:solidFill>
            <a:tailEnd type="triangle"/>
          </a:ln>
        </p:spPr>
        <p:txBody>
          <a:bodyPr lIns="45719" rIns="45719"/>
          <a:lstStyle/>
          <a:p>
            <a:endParaRPr/>
          </a:p>
        </p:txBody>
      </p:sp>
      <p:sp>
        <p:nvSpPr>
          <p:cNvPr id="346" name="Line"/>
          <p:cNvSpPr/>
          <p:nvPr/>
        </p:nvSpPr>
        <p:spPr>
          <a:xfrm>
            <a:off x="2217745" y="3557316"/>
            <a:ext cx="292084" cy="232318"/>
          </a:xfrm>
          <a:prstGeom prst="line">
            <a:avLst/>
          </a:prstGeom>
          <a:ln w="76200">
            <a:solidFill>
              <a:srgbClr val="0000FF"/>
            </a:solidFill>
            <a:tailEnd type="triangle"/>
          </a:ln>
        </p:spPr>
        <p:txBody>
          <a:bodyPr lIns="45719" rIns="45719"/>
          <a:lstStyle/>
          <a:p>
            <a:endParaRPr/>
          </a:p>
        </p:txBody>
      </p:sp>
      <p:sp>
        <p:nvSpPr>
          <p:cNvPr id="347" name="Line"/>
          <p:cNvSpPr/>
          <p:nvPr/>
        </p:nvSpPr>
        <p:spPr>
          <a:xfrm>
            <a:off x="3486149" y="3254375"/>
            <a:ext cx="1589" cy="139700"/>
          </a:xfrm>
          <a:prstGeom prst="line">
            <a:avLst/>
          </a:prstGeom>
          <a:ln w="28575">
            <a:solidFill>
              <a:srgbClr val="0000FF"/>
            </a:solidFill>
            <a:tailEnd type="triangle"/>
          </a:ln>
        </p:spPr>
        <p:txBody>
          <a:bodyPr lIns="45719" rIns="45719"/>
          <a:lstStyle/>
          <a:p>
            <a:endParaRPr/>
          </a:p>
        </p:txBody>
      </p:sp>
      <p:sp>
        <p:nvSpPr>
          <p:cNvPr id="348" name="Oval"/>
          <p:cNvSpPr/>
          <p:nvPr/>
        </p:nvSpPr>
        <p:spPr>
          <a:xfrm>
            <a:off x="431799" y="3771900"/>
            <a:ext cx="5892802" cy="2800350"/>
          </a:xfrm>
          <a:prstGeom prst="ellipse">
            <a:avLst/>
          </a:prstGeom>
          <a:ln w="38100">
            <a:solidFill>
              <a:srgbClr val="FF0000"/>
            </a:solidFill>
          </a:ln>
        </p:spPr>
        <p:txBody>
          <a:bodyPr lIns="45719" rIns="45719"/>
          <a:lstStyle/>
          <a:p>
            <a:pPr>
              <a:defRPr>
                <a:latin typeface="Tahoma"/>
                <a:ea typeface="Tahoma"/>
                <a:cs typeface="Tahoma"/>
                <a:sym typeface="Tahoma"/>
              </a:defRPr>
            </a:pPr>
            <a:endParaRPr/>
          </a:p>
        </p:txBody>
      </p:sp>
      <p:grpSp>
        <p:nvGrpSpPr>
          <p:cNvPr id="351" name="Group"/>
          <p:cNvGrpSpPr/>
          <p:nvPr/>
        </p:nvGrpSpPr>
        <p:grpSpPr>
          <a:xfrm>
            <a:off x="6838949" y="4386262"/>
            <a:ext cx="1238252" cy="1528763"/>
            <a:chOff x="0" y="0"/>
            <a:chExt cx="1238250" cy="1528762"/>
          </a:xfrm>
        </p:grpSpPr>
        <p:sp>
          <p:nvSpPr>
            <p:cNvPr id="349" name="Rectangle"/>
            <p:cNvSpPr/>
            <p:nvPr/>
          </p:nvSpPr>
          <p:spPr>
            <a:xfrm>
              <a:off x="-1" y="0"/>
              <a:ext cx="1238252" cy="1528763"/>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1100">
                  <a:solidFill>
                    <a:srgbClr val="0000FF"/>
                  </a:solidFill>
                  <a:latin typeface="Times New Roman"/>
                  <a:ea typeface="Times New Roman"/>
                  <a:cs typeface="Times New Roman"/>
                  <a:sym typeface="Times New Roman"/>
                </a:defRPr>
              </a:pPr>
              <a:endParaRPr/>
            </a:p>
          </p:txBody>
        </p:sp>
        <p:sp>
          <p:nvSpPr>
            <p:cNvPr id="350" name="Startegic…"/>
            <p:cNvSpPr txBox="1"/>
            <p:nvPr/>
          </p:nvSpPr>
          <p:spPr>
            <a:xfrm>
              <a:off x="-1" y="0"/>
              <a:ext cx="1238252" cy="1245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100" b="1">
                  <a:solidFill>
                    <a:srgbClr val="0000FF"/>
                  </a:solidFill>
                  <a:latin typeface="Times New Roman"/>
                  <a:ea typeface="Times New Roman"/>
                  <a:cs typeface="Times New Roman"/>
                  <a:sym typeface="Times New Roman"/>
                </a:defRPr>
              </a:pPr>
              <a:r>
                <a:t>Startegic</a:t>
              </a:r>
            </a:p>
            <a:p>
              <a:pPr defTabSz="320675">
                <a:defRPr sz="1100" b="1">
                  <a:solidFill>
                    <a:srgbClr val="0000FF"/>
                  </a:solidFill>
                  <a:latin typeface="Times New Roman"/>
                  <a:ea typeface="Times New Roman"/>
                  <a:cs typeface="Times New Roman"/>
                  <a:sym typeface="Times New Roman"/>
                </a:defRPr>
              </a:pPr>
              <a:r>
                <a:t>Implementation</a:t>
              </a:r>
            </a:p>
            <a:p>
              <a:pPr defTabSz="320675">
                <a:defRPr sz="1100" b="1">
                  <a:solidFill>
                    <a:srgbClr val="0000FF"/>
                  </a:solidFill>
                  <a:latin typeface="Times New Roman"/>
                  <a:ea typeface="Times New Roman"/>
                  <a:cs typeface="Times New Roman"/>
                  <a:sym typeface="Times New Roman"/>
                </a:defRPr>
              </a:pPr>
              <a:r>
                <a:t>( Operational</a:t>
              </a:r>
            </a:p>
            <a:p>
              <a:pPr defTabSz="320675">
                <a:defRPr sz="1100" b="1">
                  <a:solidFill>
                    <a:srgbClr val="0000FF"/>
                  </a:solidFill>
                  <a:latin typeface="Times New Roman"/>
                  <a:ea typeface="Times New Roman"/>
                  <a:cs typeface="Times New Roman"/>
                  <a:sym typeface="Times New Roman"/>
                </a:defRPr>
              </a:pPr>
              <a:r>
                <a:t>Strategies-</a:t>
              </a:r>
            </a:p>
            <a:p>
              <a:pPr defTabSz="320675">
                <a:defRPr sz="1100" b="1">
                  <a:solidFill>
                    <a:srgbClr val="0000FF"/>
                  </a:solidFill>
                  <a:latin typeface="Times New Roman"/>
                  <a:ea typeface="Times New Roman"/>
                  <a:cs typeface="Times New Roman"/>
                  <a:sym typeface="Times New Roman"/>
                </a:defRPr>
              </a:pPr>
              <a:r>
                <a:t>Functional and</a:t>
              </a:r>
            </a:p>
            <a:p>
              <a:pPr defTabSz="320675">
                <a:defRPr sz="1100" b="1">
                  <a:solidFill>
                    <a:srgbClr val="0000FF"/>
                  </a:solidFill>
                  <a:latin typeface="Times New Roman"/>
                  <a:ea typeface="Times New Roman"/>
                  <a:cs typeface="Times New Roman"/>
                  <a:sym typeface="Times New Roman"/>
                </a:defRPr>
              </a:pPr>
              <a:r>
                <a:t>Organiuzation</a:t>
              </a:r>
            </a:p>
            <a:p>
              <a:pPr defTabSz="320675">
                <a:defRPr sz="1100" b="1">
                  <a:solidFill>
                    <a:srgbClr val="0000FF"/>
                  </a:solidFill>
                  <a:latin typeface="Times New Roman"/>
                  <a:ea typeface="Times New Roman"/>
                  <a:cs typeface="Times New Roman"/>
                  <a:sym typeface="Times New Roman"/>
                </a:defRPr>
              </a:pPr>
              <a:r>
                <a:t>Wide )</a:t>
              </a:r>
            </a:p>
          </p:txBody>
        </p:sp>
      </p:grpSp>
      <p:grpSp>
        <p:nvGrpSpPr>
          <p:cNvPr id="354" name="Group"/>
          <p:cNvGrpSpPr/>
          <p:nvPr/>
        </p:nvGrpSpPr>
        <p:grpSpPr>
          <a:xfrm>
            <a:off x="863600" y="4743449"/>
            <a:ext cx="1497013" cy="657226"/>
            <a:chOff x="0" y="0"/>
            <a:chExt cx="1497012" cy="657225"/>
          </a:xfrm>
        </p:grpSpPr>
        <p:sp>
          <p:nvSpPr>
            <p:cNvPr id="352" name="Rectangle"/>
            <p:cNvSpPr/>
            <p:nvPr/>
          </p:nvSpPr>
          <p:spPr>
            <a:xfrm>
              <a:off x="0" y="0"/>
              <a:ext cx="1497013" cy="657225"/>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b="1">
                  <a:solidFill>
                    <a:srgbClr val="0000FF"/>
                  </a:solidFill>
                  <a:latin typeface="Times New Roman"/>
                  <a:ea typeface="Times New Roman"/>
                  <a:cs typeface="Times New Roman"/>
                  <a:sym typeface="Times New Roman"/>
                </a:defRPr>
              </a:pPr>
              <a:endParaRPr/>
            </a:p>
          </p:txBody>
        </p:sp>
        <p:sp>
          <p:nvSpPr>
            <p:cNvPr id="353" name="Information…"/>
            <p:cNvSpPr txBox="1"/>
            <p:nvPr/>
          </p:nvSpPr>
          <p:spPr>
            <a:xfrm>
              <a:off x="0" y="0"/>
              <a:ext cx="1497013" cy="483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Information</a:t>
              </a:r>
            </a:p>
            <a:p>
              <a:pPr algn="ctr" defTabSz="320675">
                <a:defRPr sz="1100" b="1">
                  <a:solidFill>
                    <a:srgbClr val="0000FF"/>
                  </a:solidFill>
                  <a:latin typeface="Times New Roman"/>
                  <a:ea typeface="Times New Roman"/>
                  <a:cs typeface="Times New Roman"/>
                  <a:sym typeface="Times New Roman"/>
                </a:defRPr>
              </a:pPr>
              <a:r>
                <a:t>Systems</a:t>
              </a:r>
            </a:p>
            <a:p>
              <a:pPr algn="ctr" defTabSz="320675">
                <a:defRPr sz="1100" b="1">
                  <a:solidFill>
                    <a:srgbClr val="0000FF"/>
                  </a:solidFill>
                  <a:latin typeface="Times New Roman"/>
                  <a:ea typeface="Times New Roman"/>
                  <a:cs typeface="Times New Roman"/>
                  <a:sym typeface="Times New Roman"/>
                </a:defRPr>
              </a:pPr>
              <a:r>
                <a:t>Strategies</a:t>
              </a:r>
            </a:p>
          </p:txBody>
        </p:sp>
      </p:grpSp>
      <p:grpSp>
        <p:nvGrpSpPr>
          <p:cNvPr id="357" name="Group"/>
          <p:cNvGrpSpPr/>
          <p:nvPr/>
        </p:nvGrpSpPr>
        <p:grpSpPr>
          <a:xfrm>
            <a:off x="4038600" y="4686299"/>
            <a:ext cx="1720850" cy="704851"/>
            <a:chOff x="0" y="0"/>
            <a:chExt cx="1720850" cy="704850"/>
          </a:xfrm>
        </p:grpSpPr>
        <p:sp>
          <p:nvSpPr>
            <p:cNvPr id="355" name="Rectangle"/>
            <p:cNvSpPr/>
            <p:nvPr/>
          </p:nvSpPr>
          <p:spPr>
            <a:xfrm>
              <a:off x="0" y="0"/>
              <a:ext cx="1720850" cy="704850"/>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a:solidFill>
                    <a:srgbClr val="0000FF"/>
                  </a:solidFill>
                  <a:latin typeface="Times New Roman"/>
                  <a:ea typeface="Times New Roman"/>
                  <a:cs typeface="Times New Roman"/>
                  <a:sym typeface="Times New Roman"/>
                </a:defRPr>
              </a:pPr>
              <a:endParaRPr/>
            </a:p>
          </p:txBody>
        </p:sp>
        <p:sp>
          <p:nvSpPr>
            <p:cNvPr id="356" name="Financial…"/>
            <p:cNvSpPr txBox="1"/>
            <p:nvPr/>
          </p:nvSpPr>
          <p:spPr>
            <a:xfrm>
              <a:off x="0" y="0"/>
              <a:ext cx="1720850" cy="3308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Financial</a:t>
              </a:r>
            </a:p>
            <a:p>
              <a:pPr algn="ctr" defTabSz="320675">
                <a:defRPr sz="1100" b="1">
                  <a:solidFill>
                    <a:srgbClr val="0000FF"/>
                  </a:solidFill>
                  <a:latin typeface="Times New Roman"/>
                  <a:ea typeface="Times New Roman"/>
                  <a:cs typeface="Times New Roman"/>
                  <a:sym typeface="Times New Roman"/>
                </a:defRPr>
              </a:pPr>
              <a:r>
                <a:t>Strategies</a:t>
              </a:r>
            </a:p>
          </p:txBody>
        </p:sp>
      </p:grpSp>
      <p:grpSp>
        <p:nvGrpSpPr>
          <p:cNvPr id="360" name="Group"/>
          <p:cNvGrpSpPr/>
          <p:nvPr/>
        </p:nvGrpSpPr>
        <p:grpSpPr>
          <a:xfrm>
            <a:off x="2397125" y="5672137"/>
            <a:ext cx="1793875" cy="483270"/>
            <a:chOff x="0" y="0"/>
            <a:chExt cx="1793875" cy="483269"/>
          </a:xfrm>
        </p:grpSpPr>
        <p:sp>
          <p:nvSpPr>
            <p:cNvPr id="358" name="Rectangle"/>
            <p:cNvSpPr/>
            <p:nvPr/>
          </p:nvSpPr>
          <p:spPr>
            <a:xfrm>
              <a:off x="0" y="0"/>
              <a:ext cx="1793875" cy="442913"/>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a:solidFill>
                    <a:srgbClr val="0000FF"/>
                  </a:solidFill>
                  <a:latin typeface="Times New Roman"/>
                  <a:ea typeface="Times New Roman"/>
                  <a:cs typeface="Times New Roman"/>
                  <a:sym typeface="Times New Roman"/>
                </a:defRPr>
              </a:pPr>
              <a:endParaRPr/>
            </a:p>
          </p:txBody>
        </p:sp>
        <p:sp>
          <p:nvSpPr>
            <p:cNvPr id="359" name="Human Resources…"/>
            <p:cNvSpPr txBox="1"/>
            <p:nvPr/>
          </p:nvSpPr>
          <p:spPr>
            <a:xfrm>
              <a:off x="0" y="0"/>
              <a:ext cx="1793875" cy="483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Human Resources</a:t>
              </a:r>
            </a:p>
            <a:p>
              <a:pPr algn="ctr" defTabSz="320675">
                <a:defRPr sz="1100" b="1">
                  <a:solidFill>
                    <a:srgbClr val="0000FF"/>
                  </a:solidFill>
                  <a:latin typeface="Times New Roman"/>
                  <a:ea typeface="Times New Roman"/>
                  <a:cs typeface="Times New Roman"/>
                  <a:sym typeface="Times New Roman"/>
                </a:defRPr>
              </a:pPr>
              <a:r>
                <a:t>Strategies</a:t>
              </a:r>
            </a:p>
          </p:txBody>
        </p:sp>
      </p:grpSp>
      <p:sp>
        <p:nvSpPr>
          <p:cNvPr id="361" name="Line"/>
          <p:cNvSpPr/>
          <p:nvPr/>
        </p:nvSpPr>
        <p:spPr>
          <a:xfrm>
            <a:off x="2471737" y="5029200"/>
            <a:ext cx="1433513" cy="0"/>
          </a:xfrm>
          <a:prstGeom prst="line">
            <a:avLst/>
          </a:prstGeom>
          <a:ln w="28575">
            <a:solidFill>
              <a:srgbClr val="008000"/>
            </a:solidFill>
            <a:headEnd type="triangle"/>
            <a:tailEnd type="triangle"/>
          </a:ln>
        </p:spPr>
        <p:txBody>
          <a:bodyPr lIns="45719" rIns="45719"/>
          <a:lstStyle/>
          <a:p>
            <a:endParaRPr/>
          </a:p>
        </p:txBody>
      </p:sp>
      <p:grpSp>
        <p:nvGrpSpPr>
          <p:cNvPr id="364" name="Group"/>
          <p:cNvGrpSpPr/>
          <p:nvPr/>
        </p:nvGrpSpPr>
        <p:grpSpPr>
          <a:xfrm>
            <a:off x="2311400" y="4017962"/>
            <a:ext cx="1725613" cy="439738"/>
            <a:chOff x="0" y="0"/>
            <a:chExt cx="1725612" cy="439737"/>
          </a:xfrm>
        </p:grpSpPr>
        <p:sp>
          <p:nvSpPr>
            <p:cNvPr id="362" name="Rectangle"/>
            <p:cNvSpPr/>
            <p:nvPr/>
          </p:nvSpPr>
          <p:spPr>
            <a:xfrm>
              <a:off x="0" y="0"/>
              <a:ext cx="1725613" cy="439738"/>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b="1">
                  <a:solidFill>
                    <a:srgbClr val="0000FF"/>
                  </a:solidFill>
                  <a:latin typeface="Times New Roman"/>
                  <a:ea typeface="Times New Roman"/>
                  <a:cs typeface="Times New Roman"/>
                  <a:sym typeface="Times New Roman"/>
                </a:defRPr>
              </a:pPr>
              <a:endParaRPr/>
            </a:p>
          </p:txBody>
        </p:sp>
        <p:sp>
          <p:nvSpPr>
            <p:cNvPr id="363" name="Marketing…"/>
            <p:cNvSpPr txBox="1"/>
            <p:nvPr/>
          </p:nvSpPr>
          <p:spPr>
            <a:xfrm>
              <a:off x="0" y="0"/>
              <a:ext cx="1725613" cy="3308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Marketing</a:t>
              </a:r>
            </a:p>
            <a:p>
              <a:pPr algn="ctr" defTabSz="320675">
                <a:defRPr sz="1100" b="1">
                  <a:solidFill>
                    <a:srgbClr val="0000FF"/>
                  </a:solidFill>
                  <a:latin typeface="Times New Roman"/>
                  <a:ea typeface="Times New Roman"/>
                  <a:cs typeface="Times New Roman"/>
                  <a:sym typeface="Times New Roman"/>
                </a:defRPr>
              </a:pPr>
              <a:r>
                <a:t>Strategies</a:t>
              </a:r>
            </a:p>
          </p:txBody>
        </p:sp>
      </p:grpSp>
      <p:sp>
        <p:nvSpPr>
          <p:cNvPr id="365" name="Line"/>
          <p:cNvSpPr/>
          <p:nvPr/>
        </p:nvSpPr>
        <p:spPr>
          <a:xfrm flipH="1">
            <a:off x="1966629" y="4339373"/>
            <a:ext cx="333942" cy="360479"/>
          </a:xfrm>
          <a:prstGeom prst="line">
            <a:avLst/>
          </a:prstGeom>
          <a:ln w="28575">
            <a:solidFill>
              <a:srgbClr val="008000"/>
            </a:solidFill>
            <a:headEnd type="triangle"/>
            <a:tailEnd type="triangle"/>
          </a:ln>
        </p:spPr>
        <p:txBody>
          <a:bodyPr lIns="45719" rIns="45719"/>
          <a:lstStyle/>
          <a:p>
            <a:endParaRPr/>
          </a:p>
        </p:txBody>
      </p:sp>
      <p:sp>
        <p:nvSpPr>
          <p:cNvPr id="366" name="Line"/>
          <p:cNvSpPr/>
          <p:nvPr/>
        </p:nvSpPr>
        <p:spPr>
          <a:xfrm>
            <a:off x="4074177" y="4324711"/>
            <a:ext cx="387633" cy="288203"/>
          </a:xfrm>
          <a:prstGeom prst="line">
            <a:avLst/>
          </a:prstGeom>
          <a:ln w="28575">
            <a:solidFill>
              <a:srgbClr val="008000"/>
            </a:solidFill>
            <a:headEnd type="triangle"/>
            <a:tailEnd type="triangle"/>
          </a:ln>
        </p:spPr>
        <p:txBody>
          <a:bodyPr lIns="45719" rIns="45719"/>
          <a:lstStyle/>
          <a:p>
            <a:endParaRPr/>
          </a:p>
        </p:txBody>
      </p:sp>
      <p:sp>
        <p:nvSpPr>
          <p:cNvPr id="367" name="Line"/>
          <p:cNvSpPr/>
          <p:nvPr/>
        </p:nvSpPr>
        <p:spPr>
          <a:xfrm flipV="1">
            <a:off x="3250564" y="4544059"/>
            <a:ext cx="1" cy="942976"/>
          </a:xfrm>
          <a:prstGeom prst="line">
            <a:avLst/>
          </a:prstGeom>
          <a:ln w="28575">
            <a:solidFill>
              <a:srgbClr val="008000"/>
            </a:solidFill>
            <a:headEnd type="triangle"/>
            <a:tailEnd type="triangle"/>
          </a:ln>
        </p:spPr>
        <p:txBody>
          <a:bodyPr lIns="45719" rIns="45719"/>
          <a:lstStyle/>
          <a:p>
            <a:endParaRPr/>
          </a:p>
        </p:txBody>
      </p:sp>
      <p:sp>
        <p:nvSpPr>
          <p:cNvPr id="368" name="Culture…"/>
          <p:cNvSpPr txBox="1"/>
          <p:nvPr/>
        </p:nvSpPr>
        <p:spPr>
          <a:xfrm>
            <a:off x="1117600" y="4179887"/>
            <a:ext cx="1006475" cy="4557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defTabSz="320675">
              <a:defRPr sz="1500">
                <a:solidFill>
                  <a:srgbClr val="0000FF"/>
                </a:solidFill>
                <a:latin typeface="Times New Roman"/>
                <a:ea typeface="Times New Roman"/>
                <a:cs typeface="Times New Roman"/>
                <a:sym typeface="Times New Roman"/>
              </a:defRPr>
            </a:pPr>
            <a:r>
              <a:t>  Culture</a:t>
            </a:r>
          </a:p>
          <a:p>
            <a:pPr defTabSz="320675">
              <a:defRPr sz="1500">
                <a:solidFill>
                  <a:srgbClr val="0000FF"/>
                </a:solidFill>
                <a:latin typeface="Times New Roman"/>
                <a:ea typeface="Times New Roman"/>
                <a:cs typeface="Times New Roman"/>
                <a:sym typeface="Times New Roman"/>
              </a:defRPr>
            </a:pPr>
            <a:r>
              <a:t>Strategies</a:t>
            </a:r>
          </a:p>
        </p:txBody>
      </p:sp>
      <p:sp>
        <p:nvSpPr>
          <p:cNvPr id="369" name="Facilities and…"/>
          <p:cNvSpPr txBox="1"/>
          <p:nvPr/>
        </p:nvSpPr>
        <p:spPr>
          <a:xfrm>
            <a:off x="1144587" y="5443537"/>
            <a:ext cx="1192213" cy="6716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defTabSz="320675">
              <a:defRPr sz="1500">
                <a:solidFill>
                  <a:srgbClr val="0000FF"/>
                </a:solidFill>
                <a:latin typeface="Times New Roman"/>
                <a:ea typeface="Times New Roman"/>
                <a:cs typeface="Times New Roman"/>
                <a:sym typeface="Times New Roman"/>
              </a:defRPr>
            </a:pPr>
            <a:r>
              <a:t>Facilities and</a:t>
            </a:r>
          </a:p>
          <a:p>
            <a:pPr defTabSz="320675">
              <a:defRPr sz="1500">
                <a:solidFill>
                  <a:srgbClr val="0000FF"/>
                </a:solidFill>
                <a:latin typeface="Times New Roman"/>
                <a:ea typeface="Times New Roman"/>
                <a:cs typeface="Times New Roman"/>
                <a:sym typeface="Times New Roman"/>
              </a:defRPr>
            </a:pPr>
            <a:r>
              <a:t>  Equipment</a:t>
            </a:r>
          </a:p>
          <a:p>
            <a:pPr defTabSz="320675">
              <a:defRPr sz="1500">
                <a:solidFill>
                  <a:srgbClr val="0000FF"/>
                </a:solidFill>
                <a:latin typeface="Times New Roman"/>
                <a:ea typeface="Times New Roman"/>
                <a:cs typeface="Times New Roman"/>
                <a:sym typeface="Times New Roman"/>
              </a:defRPr>
            </a:pPr>
            <a:r>
              <a:t>    Strategies</a:t>
            </a:r>
          </a:p>
        </p:txBody>
      </p:sp>
      <p:sp>
        <p:nvSpPr>
          <p:cNvPr id="370" name="Social and…"/>
          <p:cNvSpPr txBox="1"/>
          <p:nvPr/>
        </p:nvSpPr>
        <p:spPr>
          <a:xfrm>
            <a:off x="4673600" y="5357812"/>
            <a:ext cx="1150938" cy="6716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defTabSz="320675">
              <a:defRPr sz="1500">
                <a:solidFill>
                  <a:srgbClr val="0000FF"/>
                </a:solidFill>
                <a:latin typeface="Times New Roman"/>
                <a:ea typeface="Times New Roman"/>
                <a:cs typeface="Times New Roman"/>
                <a:sym typeface="Times New Roman"/>
              </a:defRPr>
            </a:pPr>
            <a:r>
              <a:t>Social and</a:t>
            </a:r>
          </a:p>
          <a:p>
            <a:pPr defTabSz="320675">
              <a:defRPr sz="1500">
                <a:solidFill>
                  <a:srgbClr val="0000FF"/>
                </a:solidFill>
                <a:latin typeface="Times New Roman"/>
                <a:ea typeface="Times New Roman"/>
                <a:cs typeface="Times New Roman"/>
                <a:sym typeface="Times New Roman"/>
              </a:defRPr>
            </a:pPr>
            <a:r>
              <a:t>   Ethical</a:t>
            </a:r>
          </a:p>
          <a:p>
            <a:pPr defTabSz="320675">
              <a:defRPr sz="1500">
                <a:solidFill>
                  <a:srgbClr val="0000FF"/>
                </a:solidFill>
                <a:latin typeface="Times New Roman"/>
                <a:ea typeface="Times New Roman"/>
                <a:cs typeface="Times New Roman"/>
                <a:sym typeface="Times New Roman"/>
              </a:defRPr>
            </a:pPr>
            <a:r>
              <a:t>Strategies</a:t>
            </a:r>
          </a:p>
        </p:txBody>
      </p:sp>
      <p:sp>
        <p:nvSpPr>
          <p:cNvPr id="371" name="Organizational…"/>
          <p:cNvSpPr txBox="1"/>
          <p:nvPr/>
        </p:nvSpPr>
        <p:spPr>
          <a:xfrm>
            <a:off x="4210050" y="4057650"/>
            <a:ext cx="1581150" cy="4557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defTabSz="320675">
              <a:defRPr sz="1500">
                <a:solidFill>
                  <a:srgbClr val="0000FF"/>
                </a:solidFill>
                <a:latin typeface="Times New Roman"/>
                <a:ea typeface="Times New Roman"/>
                <a:cs typeface="Times New Roman"/>
                <a:sym typeface="Times New Roman"/>
              </a:defRPr>
            </a:pPr>
            <a:r>
              <a:t>Organizational</a:t>
            </a:r>
          </a:p>
          <a:p>
            <a:pPr defTabSz="320675">
              <a:defRPr sz="1500">
                <a:solidFill>
                  <a:srgbClr val="0000FF"/>
                </a:solidFill>
                <a:latin typeface="Times New Roman"/>
                <a:ea typeface="Times New Roman"/>
                <a:cs typeface="Times New Roman"/>
                <a:sym typeface="Times New Roman"/>
              </a:defRPr>
            </a:pPr>
            <a:r>
              <a:t>     Strategies</a:t>
            </a:r>
          </a:p>
        </p:txBody>
      </p:sp>
      <p:sp>
        <p:nvSpPr>
          <p:cNvPr id="372" name="Line"/>
          <p:cNvSpPr/>
          <p:nvPr/>
        </p:nvSpPr>
        <p:spPr>
          <a:xfrm flipH="1">
            <a:off x="4250947" y="5405852"/>
            <a:ext cx="286506" cy="399221"/>
          </a:xfrm>
          <a:prstGeom prst="line">
            <a:avLst/>
          </a:prstGeom>
          <a:ln w="28575">
            <a:solidFill>
              <a:srgbClr val="008000"/>
            </a:solidFill>
            <a:headEnd type="triangle"/>
            <a:tailEnd type="triangle"/>
          </a:ln>
        </p:spPr>
        <p:txBody>
          <a:bodyPr lIns="45719" rIns="45719"/>
          <a:lstStyle/>
          <a:p>
            <a:endParaRPr/>
          </a:p>
        </p:txBody>
      </p:sp>
      <p:sp>
        <p:nvSpPr>
          <p:cNvPr id="373" name="Line"/>
          <p:cNvSpPr/>
          <p:nvPr/>
        </p:nvSpPr>
        <p:spPr>
          <a:xfrm>
            <a:off x="2080858" y="5404713"/>
            <a:ext cx="310271" cy="371337"/>
          </a:xfrm>
          <a:prstGeom prst="line">
            <a:avLst/>
          </a:prstGeom>
          <a:ln w="28575">
            <a:solidFill>
              <a:srgbClr val="008000"/>
            </a:solidFill>
            <a:headEnd type="triangle"/>
            <a:tailEnd type="triangle"/>
          </a:ln>
        </p:spPr>
        <p:txBody>
          <a:bodyPr lIns="45719" rIns="45719"/>
          <a:lstStyle/>
          <a:p>
            <a:endParaRPr/>
          </a:p>
        </p:txBody>
      </p:sp>
      <p:sp>
        <p:nvSpPr>
          <p:cNvPr id="374" name="Line"/>
          <p:cNvSpPr/>
          <p:nvPr/>
        </p:nvSpPr>
        <p:spPr>
          <a:xfrm flipH="1">
            <a:off x="3500051" y="2917861"/>
            <a:ext cx="21411" cy="288853"/>
          </a:xfrm>
          <a:prstGeom prst="line">
            <a:avLst/>
          </a:prstGeom>
          <a:ln w="76200">
            <a:solidFill>
              <a:srgbClr val="0000FF"/>
            </a:solidFill>
            <a:tailEnd type="triangle"/>
          </a:ln>
        </p:spPr>
        <p:txBody>
          <a:bodyPr lIns="45719" rIns="45719"/>
          <a:lstStyle/>
          <a:p>
            <a:endParaRPr/>
          </a:p>
        </p:txBody>
      </p:sp>
      <p:sp>
        <p:nvSpPr>
          <p:cNvPr id="375" name="Line"/>
          <p:cNvSpPr/>
          <p:nvPr/>
        </p:nvSpPr>
        <p:spPr>
          <a:xfrm>
            <a:off x="6451600" y="1228725"/>
            <a:ext cx="177800" cy="15716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ln>
            <a:solidFill>
              <a:srgbClr val="006600"/>
            </a:solidFill>
          </a:ln>
        </p:spPr>
        <p:txBody>
          <a:bodyPr lIns="45719" rIns="45719" anchor="ctr"/>
          <a:lstStyle/>
          <a:p>
            <a:pPr>
              <a:defRPr>
                <a:latin typeface="Tahoma"/>
                <a:ea typeface="Tahoma"/>
                <a:cs typeface="Tahoma"/>
                <a:sym typeface="Tahoma"/>
              </a:defRPr>
            </a:pPr>
            <a:endParaRPr/>
          </a:p>
        </p:txBody>
      </p:sp>
      <p:sp>
        <p:nvSpPr>
          <p:cNvPr id="376" name="Line"/>
          <p:cNvSpPr/>
          <p:nvPr/>
        </p:nvSpPr>
        <p:spPr>
          <a:xfrm>
            <a:off x="6654800" y="2228850"/>
            <a:ext cx="177800" cy="14573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ln>
            <a:solidFill>
              <a:srgbClr val="006600"/>
            </a:solidFill>
          </a:ln>
        </p:spPr>
        <p:txBody>
          <a:bodyPr lIns="45719" rIns="45719" anchor="ctr"/>
          <a:lstStyle/>
          <a:p>
            <a:pPr>
              <a:defRPr>
                <a:latin typeface="Tahoma"/>
                <a:ea typeface="Tahoma"/>
                <a:cs typeface="Tahoma"/>
                <a:sym typeface="Tahoma"/>
              </a:defRPr>
            </a:pPr>
            <a:endParaRPr/>
          </a:p>
        </p:txBody>
      </p:sp>
      <p:sp>
        <p:nvSpPr>
          <p:cNvPr id="377" name="Line"/>
          <p:cNvSpPr/>
          <p:nvPr/>
        </p:nvSpPr>
        <p:spPr>
          <a:xfrm>
            <a:off x="6477000" y="4000500"/>
            <a:ext cx="177800" cy="22288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ln>
            <a:solidFill>
              <a:srgbClr val="006600"/>
            </a:solidFill>
          </a:ln>
        </p:spPr>
        <p:txBody>
          <a:bodyPr lIns="45719" rIns="45719" anchor="ctr"/>
          <a:lstStyle/>
          <a:p>
            <a:pPr>
              <a:defRPr>
                <a:latin typeface="Tahoma"/>
                <a:ea typeface="Tahoma"/>
                <a:cs typeface="Tahoma"/>
                <a:sym typeface="Tahoma"/>
              </a:defRPr>
            </a:pPr>
            <a:endParaRPr/>
          </a:p>
        </p:txBody>
      </p:sp>
      <p:sp>
        <p:nvSpPr>
          <p:cNvPr id="378" name="Line"/>
          <p:cNvSpPr/>
          <p:nvPr/>
        </p:nvSpPr>
        <p:spPr>
          <a:xfrm flipH="1">
            <a:off x="3515969" y="3581887"/>
            <a:ext cx="11799" cy="183176"/>
          </a:xfrm>
          <a:prstGeom prst="line">
            <a:avLst/>
          </a:prstGeom>
          <a:ln w="76200">
            <a:solidFill>
              <a:srgbClr val="0000FF"/>
            </a:solidFill>
            <a:tailEnd type="triangle"/>
          </a:ln>
        </p:spPr>
        <p:txBody>
          <a:bodyPr lIns="45719" rIns="45719"/>
          <a:lstStyle/>
          <a:p>
            <a:endParaRPr/>
          </a:p>
        </p:txBody>
      </p:sp>
      <p:sp>
        <p:nvSpPr>
          <p:cNvPr id="37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38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21</a:t>
            </a:fld>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Alternatif format dlm penyusunan : STRATEGIC PLAN"/>
          <p:cNvSpPr txBox="1">
            <a:spLocks noGrp="1"/>
          </p:cNvSpPr>
          <p:nvPr>
            <p:ph type="title" idx="4294967295"/>
          </p:nvPr>
        </p:nvSpPr>
        <p:spPr>
          <a:xfrm>
            <a:off x="381000" y="304800"/>
            <a:ext cx="8229600" cy="1431925"/>
          </a:xfrm>
          <a:prstGeom prst="rect">
            <a:avLst/>
          </a:prstGeom>
          <a:solidFill>
            <a:srgbClr val="000066"/>
          </a:solidFill>
        </p:spPr>
        <p:txBody>
          <a:bodyPr>
            <a:normAutofit/>
          </a:bodyPr>
          <a:lstStyle>
            <a:lvl1pPr>
              <a:defRPr sz="4000">
                <a:solidFill>
                  <a:srgbClr val="FFFF00"/>
                </a:solidFill>
              </a:defRPr>
            </a:lvl1pPr>
          </a:lstStyle>
          <a:p>
            <a:r>
              <a:t>Alternatif format dlm penyusunan : STRATEGIC PLAN</a:t>
            </a:r>
          </a:p>
        </p:txBody>
      </p:sp>
      <p:sp>
        <p:nvSpPr>
          <p:cNvPr id="383" name="RINGKASAN EKSEKUTIF…"/>
          <p:cNvSpPr txBox="1">
            <a:spLocks noGrp="1"/>
          </p:cNvSpPr>
          <p:nvPr>
            <p:ph type="body" idx="4294967295"/>
          </p:nvPr>
        </p:nvSpPr>
        <p:spPr>
          <a:xfrm>
            <a:off x="609599" y="2160587"/>
            <a:ext cx="7470165" cy="4226593"/>
          </a:xfrm>
          <a:prstGeom prst="rect">
            <a:avLst/>
          </a:prstGeom>
        </p:spPr>
        <p:txBody>
          <a:bodyPr>
            <a:normAutofit/>
          </a:bodyPr>
          <a:lstStyle/>
          <a:p>
            <a:pPr marL="454186" indent="-454186" defTabSz="429768">
              <a:lnSpc>
                <a:spcPct val="70000"/>
              </a:lnSpc>
              <a:spcBef>
                <a:spcPts val="900"/>
              </a:spcBef>
              <a:defRPr sz="2914" b="1">
                <a:effectLst>
                  <a:outerShdw blurRad="11938" dist="23876" dir="2700000" rotWithShape="0">
                    <a:srgbClr val="DDDDDD"/>
                  </a:outerShdw>
                </a:effectLst>
              </a:defRPr>
            </a:pPr>
            <a:r>
              <a:t>RINGKASAN EKSEKUTIF</a:t>
            </a:r>
          </a:p>
          <a:p>
            <a:pPr marL="454186" indent="-454186" defTabSz="429768">
              <a:lnSpc>
                <a:spcPct val="70000"/>
              </a:lnSpc>
              <a:spcBef>
                <a:spcPts val="900"/>
              </a:spcBef>
              <a:defRPr sz="2914" b="1">
                <a:effectLst>
                  <a:outerShdw blurRad="11938" dist="23876" dir="2700000" rotWithShape="0">
                    <a:srgbClr val="DDDDDD"/>
                  </a:outerShdw>
                </a:effectLst>
              </a:defRPr>
            </a:pPr>
            <a:r>
              <a:t>TUJUAN PENULISAN</a:t>
            </a:r>
          </a:p>
          <a:p>
            <a:pPr marL="454186" indent="-454186" defTabSz="429768">
              <a:lnSpc>
                <a:spcPct val="70000"/>
              </a:lnSpc>
              <a:spcBef>
                <a:spcPts val="900"/>
              </a:spcBef>
              <a:defRPr sz="2914" b="1">
                <a:effectLst>
                  <a:outerShdw blurRad="11938" dist="23876" dir="2700000" rotWithShape="0">
                    <a:srgbClr val="DDDDDD"/>
                  </a:outerShdw>
                </a:effectLst>
              </a:defRPr>
            </a:pPr>
            <a:r>
              <a:t>MISI &amp; VISI</a:t>
            </a:r>
          </a:p>
          <a:p>
            <a:pPr marL="454186" indent="-454186" defTabSz="429768">
              <a:lnSpc>
                <a:spcPct val="70000"/>
              </a:lnSpc>
              <a:spcBef>
                <a:spcPts val="900"/>
              </a:spcBef>
              <a:defRPr sz="2914" b="1">
                <a:effectLst>
                  <a:outerShdw blurRad="11938" dist="23876" dir="2700000" rotWithShape="0">
                    <a:srgbClr val="DDDDDD"/>
                  </a:outerShdw>
                </a:effectLst>
              </a:defRPr>
            </a:pPr>
            <a:r>
              <a:t>ANALISA LINGKUNGAN </a:t>
            </a:r>
          </a:p>
          <a:p>
            <a:pPr marL="454186" indent="-454186" defTabSz="429768">
              <a:lnSpc>
                <a:spcPct val="70000"/>
              </a:lnSpc>
              <a:spcBef>
                <a:spcPts val="900"/>
              </a:spcBef>
              <a:defRPr sz="2914" b="1">
                <a:effectLst>
                  <a:outerShdw blurRad="11938" dist="23876" dir="2700000" rotWithShape="0">
                    <a:srgbClr val="DDDDDD"/>
                  </a:outerShdw>
                </a:effectLst>
              </a:defRPr>
            </a:pPr>
            <a:r>
              <a:t>TUJUAN &amp; SASARAN</a:t>
            </a:r>
          </a:p>
          <a:p>
            <a:pPr marL="454186" indent="-454186" defTabSz="429768">
              <a:lnSpc>
                <a:spcPct val="70000"/>
              </a:lnSpc>
              <a:spcBef>
                <a:spcPts val="900"/>
              </a:spcBef>
              <a:defRPr sz="2914" b="1">
                <a:effectLst>
                  <a:outerShdw blurRad="11938" dist="23876" dir="2700000" rotWithShape="0">
                    <a:srgbClr val="DDDDDD"/>
                  </a:outerShdw>
                </a:effectLst>
              </a:defRPr>
            </a:pPr>
            <a:r>
              <a:t>ISSUE PENGEMBANGAN</a:t>
            </a:r>
          </a:p>
          <a:p>
            <a:pPr marL="454186" indent="-454186" defTabSz="429768">
              <a:lnSpc>
                <a:spcPct val="70000"/>
              </a:lnSpc>
              <a:spcBef>
                <a:spcPts val="900"/>
              </a:spcBef>
              <a:defRPr sz="2914" b="1">
                <a:effectLst>
                  <a:outerShdw blurRad="11938" dist="23876" dir="2700000" rotWithShape="0">
                    <a:srgbClr val="DDDDDD"/>
                  </a:outerShdw>
                </a:effectLst>
              </a:defRPr>
            </a:pPr>
            <a:r>
              <a:t>STRATEGI GENERIK</a:t>
            </a:r>
          </a:p>
          <a:p>
            <a:pPr marL="454186" indent="-454186" defTabSz="429768">
              <a:lnSpc>
                <a:spcPct val="70000"/>
              </a:lnSpc>
              <a:spcBef>
                <a:spcPts val="900"/>
              </a:spcBef>
              <a:defRPr sz="2914" b="1">
                <a:effectLst>
                  <a:outerShdw blurRad="11938" dist="23876" dir="2700000" rotWithShape="0">
                    <a:srgbClr val="DDDDDD"/>
                  </a:outerShdw>
                </a:effectLst>
              </a:defRPr>
            </a:pPr>
            <a:r>
              <a:t>STRATEGI PENGEMBANGAN</a:t>
            </a:r>
          </a:p>
          <a:p>
            <a:pPr marL="454186" indent="-454186" defTabSz="429768">
              <a:lnSpc>
                <a:spcPct val="70000"/>
              </a:lnSpc>
              <a:spcBef>
                <a:spcPts val="900"/>
              </a:spcBef>
              <a:defRPr sz="2914" b="1">
                <a:effectLst>
                  <a:outerShdw blurRad="11938" dist="23876" dir="2700000" rotWithShape="0">
                    <a:srgbClr val="DDDDDD"/>
                  </a:outerShdw>
                </a:effectLst>
              </a:defRPr>
            </a:pPr>
            <a:r>
              <a:t>STRATEGI FUNGSIONAL</a:t>
            </a:r>
          </a:p>
          <a:p>
            <a:pPr marL="454186" indent="-454186" defTabSz="429768">
              <a:lnSpc>
                <a:spcPct val="70000"/>
              </a:lnSpc>
              <a:spcBef>
                <a:spcPts val="900"/>
              </a:spcBef>
              <a:defRPr sz="2914" b="1">
                <a:effectLst>
                  <a:outerShdw blurRad="11938" dist="23876" dir="2700000" rotWithShape="0">
                    <a:srgbClr val="DDDDDD"/>
                  </a:outerShdw>
                </a:effectLst>
              </a:defRPr>
            </a:pPr>
            <a:r>
              <a:t>KESIMPULAN</a:t>
            </a:r>
          </a:p>
        </p:txBody>
      </p:sp>
      <p:sp>
        <p:nvSpPr>
          <p:cNvPr id="38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38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22</a:t>
            </a:fld>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TRATEGIC PLAN, menurut FRED R DAVID:"/>
          <p:cNvSpPr txBox="1">
            <a:spLocks noGrp="1"/>
          </p:cNvSpPr>
          <p:nvPr>
            <p:ph type="title" idx="4294967295"/>
          </p:nvPr>
        </p:nvSpPr>
        <p:spPr>
          <a:xfrm>
            <a:off x="609599" y="609600"/>
            <a:ext cx="6348414" cy="1320800"/>
          </a:xfrm>
          <a:prstGeom prst="rect">
            <a:avLst/>
          </a:prstGeom>
          <a:solidFill>
            <a:srgbClr val="000066"/>
          </a:solidFill>
        </p:spPr>
        <p:txBody>
          <a:bodyPr>
            <a:normAutofit/>
          </a:bodyPr>
          <a:lstStyle>
            <a:lvl1pPr>
              <a:defRPr>
                <a:solidFill>
                  <a:srgbClr val="FFFF00"/>
                </a:solidFill>
              </a:defRPr>
            </a:lvl1pPr>
          </a:lstStyle>
          <a:p>
            <a:r>
              <a:t>STRATEGIC PLAN, menurut FRED R DAVID:</a:t>
            </a:r>
          </a:p>
        </p:txBody>
      </p:sp>
      <p:sp>
        <p:nvSpPr>
          <p:cNvPr id="388" name="RINGKASAN EKSEKUTIF…"/>
          <p:cNvSpPr txBox="1">
            <a:spLocks noGrp="1"/>
          </p:cNvSpPr>
          <p:nvPr>
            <p:ph type="body" sz="half" idx="4294967295"/>
          </p:nvPr>
        </p:nvSpPr>
        <p:spPr>
          <a:xfrm>
            <a:off x="609599" y="2160587"/>
            <a:ext cx="6348414" cy="3881438"/>
          </a:xfrm>
          <a:prstGeom prst="rect">
            <a:avLst/>
          </a:prstGeom>
        </p:spPr>
        <p:txBody>
          <a:bodyPr>
            <a:normAutofit/>
          </a:bodyPr>
          <a:lstStyle/>
          <a:p>
            <a:pPr>
              <a:lnSpc>
                <a:spcPct val="70000"/>
              </a:lnSpc>
              <a:defRPr sz="2800">
                <a:effectLst>
                  <a:outerShdw blurRad="12700" dist="25400" dir="2700000" rotWithShape="0">
                    <a:srgbClr val="DDDDDD"/>
                  </a:outerShdw>
                </a:effectLst>
              </a:defRPr>
            </a:pPr>
            <a:r>
              <a:t>RINGKASAN EKSEKUTIF</a:t>
            </a:r>
          </a:p>
          <a:p>
            <a:pPr>
              <a:lnSpc>
                <a:spcPct val="70000"/>
              </a:lnSpc>
              <a:defRPr sz="2800">
                <a:effectLst>
                  <a:outerShdw blurRad="12700" dist="25400" dir="2700000" rotWithShape="0">
                    <a:srgbClr val="DDDDDD"/>
                  </a:outerShdw>
                </a:effectLst>
              </a:defRPr>
            </a:pPr>
            <a:r>
              <a:t>MISI &amp; VISI</a:t>
            </a:r>
          </a:p>
          <a:p>
            <a:pPr>
              <a:lnSpc>
                <a:spcPct val="70000"/>
              </a:lnSpc>
              <a:defRPr sz="2800">
                <a:effectLst>
                  <a:outerShdw blurRad="12700" dist="25400" dir="2700000" rotWithShape="0">
                    <a:srgbClr val="DDDDDD"/>
                  </a:outerShdw>
                </a:effectLst>
              </a:defRPr>
            </a:pPr>
            <a:r>
              <a:t>TUJUAN JANGKA PANJANG</a:t>
            </a:r>
          </a:p>
          <a:p>
            <a:pPr>
              <a:lnSpc>
                <a:spcPct val="70000"/>
              </a:lnSpc>
              <a:defRPr sz="2800">
                <a:effectLst>
                  <a:outerShdw blurRad="12700" dist="25400" dir="2700000" rotWithShape="0">
                    <a:srgbClr val="DDDDDD"/>
                  </a:outerShdw>
                </a:effectLst>
              </a:defRPr>
            </a:pPr>
            <a:r>
              <a:t>ANALISA LINGKUNGAN</a:t>
            </a:r>
          </a:p>
          <a:p>
            <a:pPr>
              <a:lnSpc>
                <a:spcPct val="70000"/>
              </a:lnSpc>
              <a:defRPr sz="2800">
                <a:effectLst>
                  <a:outerShdw blurRad="12700" dist="25400" dir="2700000" rotWithShape="0">
                    <a:srgbClr val="DDDDDD"/>
                  </a:outerShdw>
                </a:effectLst>
              </a:defRPr>
            </a:pPr>
            <a:r>
              <a:t>ALTERNATIF STRATEGI &amp; STRATEGI TERPILIH</a:t>
            </a:r>
          </a:p>
          <a:p>
            <a:pPr>
              <a:lnSpc>
                <a:spcPct val="70000"/>
              </a:lnSpc>
              <a:defRPr sz="2800">
                <a:effectLst>
                  <a:outerShdw blurRad="12700" dist="25400" dir="2700000" rotWithShape="0">
                    <a:srgbClr val="DDDDDD"/>
                  </a:outerShdw>
                </a:effectLst>
              </a:defRPr>
            </a:pPr>
            <a:r>
              <a:t>KEBIJAKAN &amp; SASARAN TAHUNAN</a:t>
            </a:r>
          </a:p>
          <a:p>
            <a:pPr>
              <a:lnSpc>
                <a:spcPct val="70000"/>
              </a:lnSpc>
              <a:defRPr sz="2800">
                <a:effectLst>
                  <a:outerShdw blurRad="12700" dist="25400" dir="2700000" rotWithShape="0">
                    <a:srgbClr val="DDDDDD"/>
                  </a:outerShdw>
                </a:effectLst>
              </a:defRPr>
            </a:pPr>
            <a:r>
              <a:t>ALOKASI SUMBER DAYA</a:t>
            </a:r>
          </a:p>
          <a:p>
            <a:pPr>
              <a:lnSpc>
                <a:spcPct val="70000"/>
              </a:lnSpc>
              <a:defRPr sz="2800">
                <a:effectLst>
                  <a:outerShdw blurRad="12700" dist="25400" dir="2700000" rotWithShape="0">
                    <a:srgbClr val="DDDDDD"/>
                  </a:outerShdw>
                </a:effectLst>
              </a:defRPr>
            </a:pPr>
            <a:r>
              <a:t>PENGUKURAN &amp; EVALUASI KINERJA</a:t>
            </a:r>
          </a:p>
        </p:txBody>
      </p:sp>
      <p:sp>
        <p:nvSpPr>
          <p:cNvPr id="38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39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23</a:t>
            </a:fld>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TRATEGIC PLAN menurut WHITTACKER"/>
          <p:cNvSpPr txBox="1">
            <a:spLocks noGrp="1"/>
          </p:cNvSpPr>
          <p:nvPr>
            <p:ph type="title" idx="4294967295"/>
          </p:nvPr>
        </p:nvSpPr>
        <p:spPr>
          <a:xfrm>
            <a:off x="609599" y="609600"/>
            <a:ext cx="6348414" cy="1320800"/>
          </a:xfrm>
          <a:prstGeom prst="rect">
            <a:avLst/>
          </a:prstGeom>
          <a:solidFill>
            <a:srgbClr val="000066"/>
          </a:solidFill>
        </p:spPr>
        <p:txBody>
          <a:bodyPr>
            <a:normAutofit/>
          </a:bodyPr>
          <a:lstStyle>
            <a:lvl1pPr>
              <a:defRPr>
                <a:solidFill>
                  <a:srgbClr val="FFFF00"/>
                </a:solidFill>
              </a:defRPr>
            </a:lvl1pPr>
          </a:lstStyle>
          <a:p>
            <a:r>
              <a:t>STRATEGIC PLAN menurut WHITTACKER</a:t>
            </a:r>
          </a:p>
        </p:txBody>
      </p:sp>
      <p:sp>
        <p:nvSpPr>
          <p:cNvPr id="393" name="RINGKASAN EKSEKUTIF…"/>
          <p:cNvSpPr txBox="1">
            <a:spLocks noGrp="1"/>
          </p:cNvSpPr>
          <p:nvPr>
            <p:ph type="body" sz="half" idx="4294967295"/>
          </p:nvPr>
        </p:nvSpPr>
        <p:spPr>
          <a:xfrm>
            <a:off x="609599" y="2160587"/>
            <a:ext cx="6348414" cy="3881438"/>
          </a:xfrm>
          <a:prstGeom prst="rect">
            <a:avLst/>
          </a:prstGeom>
        </p:spPr>
        <p:txBody>
          <a:bodyPr>
            <a:normAutofit/>
          </a:bodyPr>
          <a:lstStyle/>
          <a:p>
            <a:pPr marL="375204" indent="-375204" defTabSz="452627">
              <a:lnSpc>
                <a:spcPct val="60000"/>
              </a:lnSpc>
              <a:spcBef>
                <a:spcPts val="900"/>
              </a:spcBef>
              <a:defRPr sz="2079" b="1"/>
            </a:pPr>
            <a:r>
              <a:t>RINGKASAN EKSEKUTIF</a:t>
            </a:r>
          </a:p>
          <a:p>
            <a:pPr marL="375204" indent="-375204" defTabSz="452627">
              <a:lnSpc>
                <a:spcPct val="60000"/>
              </a:lnSpc>
              <a:spcBef>
                <a:spcPts val="900"/>
              </a:spcBef>
              <a:defRPr sz="2079" b="1"/>
            </a:pPr>
            <a:r>
              <a:t>MISI &amp; VISI</a:t>
            </a:r>
          </a:p>
          <a:p>
            <a:pPr marL="375204" indent="-375204" defTabSz="452627">
              <a:lnSpc>
                <a:spcPct val="60000"/>
              </a:lnSpc>
              <a:spcBef>
                <a:spcPts val="900"/>
              </a:spcBef>
              <a:defRPr sz="2079" b="1"/>
            </a:pPr>
            <a:r>
              <a:t>FALSAFAH/NILAI </a:t>
            </a:r>
          </a:p>
          <a:p>
            <a:pPr marL="375204" indent="-375204" defTabSz="452627">
              <a:lnSpc>
                <a:spcPct val="60000"/>
              </a:lnSpc>
              <a:spcBef>
                <a:spcPts val="900"/>
              </a:spcBef>
              <a:defRPr sz="2079" b="1"/>
            </a:pPr>
            <a:r>
              <a:t>ANALISA LINGKUNGAN</a:t>
            </a:r>
          </a:p>
          <a:p>
            <a:pPr marL="375204" indent="-375204" defTabSz="452627">
              <a:lnSpc>
                <a:spcPct val="60000"/>
              </a:lnSpc>
              <a:spcBef>
                <a:spcPts val="900"/>
              </a:spcBef>
              <a:defRPr sz="2079" b="1"/>
            </a:pPr>
            <a:r>
              <a:t>ASUMSI-ASUMSI</a:t>
            </a:r>
          </a:p>
          <a:p>
            <a:pPr marL="375204" indent="-375204" defTabSz="452627">
              <a:lnSpc>
                <a:spcPct val="60000"/>
              </a:lnSpc>
              <a:spcBef>
                <a:spcPts val="900"/>
              </a:spcBef>
              <a:defRPr sz="2079" b="1"/>
            </a:pPr>
            <a:r>
              <a:t>ANALISA STRATEGI &amp; PILIHAN STRATEGI</a:t>
            </a:r>
          </a:p>
          <a:p>
            <a:pPr marL="375204" indent="-375204" defTabSz="452627">
              <a:lnSpc>
                <a:spcPct val="60000"/>
              </a:lnSpc>
              <a:spcBef>
                <a:spcPts val="900"/>
              </a:spcBef>
              <a:defRPr sz="2079" b="1"/>
            </a:pPr>
            <a:r>
              <a:t>FAKTOR KUNCI SUKSES</a:t>
            </a:r>
          </a:p>
          <a:p>
            <a:pPr marL="375204" indent="-375204" defTabSz="452627">
              <a:lnSpc>
                <a:spcPct val="60000"/>
              </a:lnSpc>
              <a:spcBef>
                <a:spcPts val="900"/>
              </a:spcBef>
              <a:defRPr sz="2079" b="1"/>
            </a:pPr>
            <a:r>
              <a:t>TUJUAN</a:t>
            </a:r>
          </a:p>
          <a:p>
            <a:pPr marL="375204" indent="-375204" defTabSz="452627">
              <a:lnSpc>
                <a:spcPct val="60000"/>
              </a:lnSpc>
              <a:spcBef>
                <a:spcPts val="900"/>
              </a:spcBef>
              <a:defRPr sz="2079" b="1"/>
            </a:pPr>
            <a:r>
              <a:t>SASARAN</a:t>
            </a:r>
          </a:p>
          <a:p>
            <a:pPr marL="375204" indent="-375204" defTabSz="452627">
              <a:lnSpc>
                <a:spcPct val="60000"/>
              </a:lnSpc>
              <a:spcBef>
                <a:spcPts val="900"/>
              </a:spcBef>
              <a:defRPr sz="2079" b="1"/>
            </a:pPr>
            <a:r>
              <a:t>STRATEGI KORPORASI</a:t>
            </a:r>
          </a:p>
          <a:p>
            <a:pPr marL="375204" indent="-375204" defTabSz="452627">
              <a:lnSpc>
                <a:spcPct val="60000"/>
              </a:lnSpc>
              <a:spcBef>
                <a:spcPts val="900"/>
              </a:spcBef>
              <a:defRPr sz="2079" b="1"/>
            </a:pPr>
            <a:r>
              <a:t>AKUNTABILITAS &amp; RENCANA PENERAPAN</a:t>
            </a:r>
          </a:p>
          <a:p>
            <a:pPr marL="375204" indent="-375204" defTabSz="452627">
              <a:lnSpc>
                <a:spcPct val="60000"/>
              </a:lnSpc>
              <a:spcBef>
                <a:spcPts val="900"/>
              </a:spcBef>
              <a:defRPr sz="2079" b="1"/>
            </a:pPr>
            <a:r>
              <a:t>MONITORING PELAKSANAAN STRATEGI</a:t>
            </a:r>
          </a:p>
        </p:txBody>
      </p:sp>
      <p:sp>
        <p:nvSpPr>
          <p:cNvPr id="39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39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24</a:t>
            </a:fld>
            <a:endParaRP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KONSEP STRATEGI"/>
          <p:cNvSpPr txBox="1">
            <a:spLocks noGrp="1"/>
          </p:cNvSpPr>
          <p:nvPr>
            <p:ph type="title" idx="4294967295"/>
          </p:nvPr>
        </p:nvSpPr>
        <p:spPr>
          <a:xfrm>
            <a:off x="609599" y="609600"/>
            <a:ext cx="6348414" cy="1320800"/>
          </a:xfrm>
          <a:prstGeom prst="rect">
            <a:avLst/>
          </a:prstGeom>
        </p:spPr>
        <p:txBody>
          <a:bodyPr>
            <a:normAutofit/>
          </a:bodyPr>
          <a:lstStyle/>
          <a:p>
            <a:r>
              <a:t>KONSEP STRATEGI</a:t>
            </a:r>
          </a:p>
        </p:txBody>
      </p:sp>
      <p:sp>
        <p:nvSpPr>
          <p:cNvPr id="398" name="DISTINCTIVE COMPETENCE:…"/>
          <p:cNvSpPr txBox="1">
            <a:spLocks noGrp="1"/>
          </p:cNvSpPr>
          <p:nvPr>
            <p:ph type="body" idx="4294967295"/>
          </p:nvPr>
        </p:nvSpPr>
        <p:spPr>
          <a:xfrm>
            <a:off x="609600" y="2160587"/>
            <a:ext cx="7467600" cy="3881438"/>
          </a:xfrm>
          <a:prstGeom prst="rect">
            <a:avLst/>
          </a:prstGeom>
        </p:spPr>
        <p:txBody>
          <a:bodyPr>
            <a:normAutofit/>
          </a:bodyPr>
          <a:lstStyle/>
          <a:p>
            <a:pPr marL="914400" indent="-914400">
              <a:buAutoNum type="arabicPeriod"/>
              <a:defRPr sz="2700" b="1"/>
            </a:pPr>
            <a:r>
              <a:t>DISTINCTIVE COMPETENCE:</a:t>
            </a:r>
          </a:p>
          <a:p>
            <a:pPr marL="609600" indent="-609600">
              <a:buSzTx/>
              <a:buFont typeface="Wingdings 3"/>
              <a:buNone/>
              <a:defRPr sz="2700" b="1"/>
            </a:pPr>
            <a:r>
              <a:t>= kemampuan/kekuatan spesifik yg tidak mudah ditiru RS lain</a:t>
            </a:r>
          </a:p>
          <a:p>
            <a:pPr marL="609600" indent="-609600">
              <a:buSzTx/>
              <a:buFont typeface="Wingdings 3"/>
              <a:buNone/>
              <a:defRPr sz="2700" b="1"/>
            </a:pPr>
            <a:r>
              <a:t>= umumnya meliputi sumberdaya dan produk pelayanan</a:t>
            </a:r>
          </a:p>
        </p:txBody>
      </p:sp>
      <p:sp>
        <p:nvSpPr>
          <p:cNvPr id="39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0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25</a:t>
            </a:fld>
            <a:endParaRPr/>
          </a:p>
        </p:txBody>
      </p:sp>
    </p:spTree>
  </p:cSld>
  <p:clrMapOvr>
    <a:masterClrMapping/>
  </p:clrMapOvr>
  <mc:AlternateContent xmlns:mc="http://schemas.openxmlformats.org/markup-compatibility/2006" xmlns:p14="http://schemas.microsoft.com/office/powerpoint/2010/main">
    <mc:Choice Requires="p14">
      <p:transition>
        <p:strips dir="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fill="hold" nodeType="afterEffect">
                                  <p:stCondLst>
                                    <p:cond delay="0"/>
                                  </p:stCondLst>
                                  <p:childTnLst>
                                    <p:animMotion origin="layout" path="M 0.000000 0.000000 C 0.068916 0.000000 0.124996 0.028467 0.124996 0.063887 C 0.124996 0.099067 0.068916 0.127767 0.000000 0.127767 C -0.069104 0.127767 -0.125004 0.099067 -0.125004 0.063887 C -0.125004 0.028467 -0.069104 0.000000 0.000000 0.000000 Z" pathEditMode="relative">
                                      <p:cBhvr>
                                        <p:cTn id="6" dur="2000" fill="hold"/>
                                        <p:tgtEl>
                                          <p:spTgt spid="39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9" presetClass="entr" fill="hold" grpId="2" nodeType="clickEffect">
                                  <p:stCondLst>
                                    <p:cond delay="0"/>
                                  </p:stCondLst>
                                  <p:iterate>
                                    <p:tmAbs val="0"/>
                                  </p:iterate>
                                  <p:childTnLst>
                                    <p:set>
                                      <p:cBhvr>
                                        <p:cTn id="10" fill="hold"/>
                                        <p:tgtEl>
                                          <p:spTgt spid="398">
                                            <p:bg/>
                                          </p:spTgt>
                                        </p:tgtEl>
                                        <p:attrNameLst>
                                          <p:attrName>style.visibility</p:attrName>
                                        </p:attrNameLst>
                                      </p:cBhvr>
                                      <p:to>
                                        <p:strVal val="visible"/>
                                      </p:to>
                                    </p:set>
                                    <p:animEffect transition="in" filter="dissolve">
                                      <p:cBhvr>
                                        <p:cTn id="11" dur="1000"/>
                                        <p:tgtEl>
                                          <p:spTgt spid="398">
                                            <p:bg/>
                                          </p:spTgt>
                                        </p:tgtEl>
                                      </p:cBhvr>
                                    </p:animEffect>
                                  </p:childTnLst>
                                </p:cTn>
                              </p:par>
                              <p:par>
                                <p:cTn id="12" presetID="9" presetClass="entr" presetSubtype="0" fill="hold" grpId="2" nodeType="withEffect">
                                  <p:stCondLst>
                                    <p:cond delay="0"/>
                                  </p:stCondLst>
                                  <p:iterate>
                                    <p:tmAbs val="0"/>
                                  </p:iterate>
                                  <p:childTnLst>
                                    <p:set>
                                      <p:cBhvr>
                                        <p:cTn id="13" fill="hold"/>
                                        <p:tgtEl>
                                          <p:spTgt spid="398">
                                            <p:txEl>
                                              <p:pRg st="0" end="0"/>
                                            </p:txEl>
                                          </p:spTgt>
                                        </p:tgtEl>
                                        <p:attrNameLst>
                                          <p:attrName>style.visibility</p:attrName>
                                        </p:attrNameLst>
                                      </p:cBhvr>
                                      <p:to>
                                        <p:strVal val="visible"/>
                                      </p:to>
                                    </p:set>
                                    <p:animEffect transition="in" filter="dissolve">
                                      <p:cBhvr>
                                        <p:cTn id="14" dur="1000"/>
                                        <p:tgtEl>
                                          <p:spTgt spid="39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2" nodeType="clickEffect">
                                  <p:stCondLst>
                                    <p:cond delay="0"/>
                                  </p:stCondLst>
                                  <p:iterate>
                                    <p:tmAbs val="0"/>
                                  </p:iterate>
                                  <p:childTnLst>
                                    <p:set>
                                      <p:cBhvr>
                                        <p:cTn id="18" fill="hold"/>
                                        <p:tgtEl>
                                          <p:spTgt spid="398">
                                            <p:txEl>
                                              <p:pRg st="1" end="1"/>
                                            </p:txEl>
                                          </p:spTgt>
                                        </p:tgtEl>
                                        <p:attrNameLst>
                                          <p:attrName>style.visibility</p:attrName>
                                        </p:attrNameLst>
                                      </p:cBhvr>
                                      <p:to>
                                        <p:strVal val="visible"/>
                                      </p:to>
                                    </p:set>
                                    <p:animEffect transition="in" filter="dissolve">
                                      <p:cBhvr>
                                        <p:cTn id="19" dur="1000"/>
                                        <p:tgtEl>
                                          <p:spTgt spid="39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398">
                                            <p:txEl>
                                              <p:pRg st="2" end="2"/>
                                            </p:txEl>
                                          </p:spTgt>
                                        </p:tgtEl>
                                        <p:attrNameLst>
                                          <p:attrName>style.visibility</p:attrName>
                                        </p:attrNameLst>
                                      </p:cBhvr>
                                      <p:to>
                                        <p:strVal val="visible"/>
                                      </p:to>
                                    </p:set>
                                    <p:animEffect transition="in" filter="dissolve">
                                      <p:cBhvr>
                                        <p:cTn id="24" dur="1000"/>
                                        <p:tgtEl>
                                          <p:spTgt spid="3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2" build="p"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2. Competitive                    Advantage (Porter):"/>
          <p:cNvSpPr txBox="1">
            <a:spLocks noGrp="1"/>
          </p:cNvSpPr>
          <p:nvPr>
            <p:ph type="title" idx="4294967295"/>
          </p:nvPr>
        </p:nvSpPr>
        <p:spPr>
          <a:xfrm>
            <a:off x="609599" y="609600"/>
            <a:ext cx="6348414" cy="1320800"/>
          </a:xfrm>
          <a:prstGeom prst="rect">
            <a:avLst/>
          </a:prstGeom>
        </p:spPr>
        <p:txBody>
          <a:bodyPr>
            <a:normAutofit/>
          </a:bodyPr>
          <a:lstStyle/>
          <a:p>
            <a:r>
              <a:rPr dirty="0"/>
              <a:t>2. Competitive                    Advantage </a:t>
            </a:r>
            <a:r>
              <a:rPr dirty="0">
                <a:latin typeface="Lucida Sans"/>
                <a:ea typeface="Lucida Sans"/>
                <a:cs typeface="Lucida Sans"/>
                <a:sym typeface="Lucida Sans"/>
              </a:rPr>
              <a:t>(Porter):           </a:t>
            </a:r>
          </a:p>
        </p:txBody>
      </p:sp>
      <p:sp>
        <p:nvSpPr>
          <p:cNvPr id="403" name="Meraih keunggulan bersaing melalui strategi:…"/>
          <p:cNvSpPr txBox="1">
            <a:spLocks noGrp="1"/>
          </p:cNvSpPr>
          <p:nvPr>
            <p:ph type="body" sz="half" idx="4294967295"/>
          </p:nvPr>
        </p:nvSpPr>
        <p:spPr>
          <a:xfrm>
            <a:off x="609599" y="2160587"/>
            <a:ext cx="6348414" cy="3881438"/>
          </a:xfrm>
          <a:prstGeom prst="rect">
            <a:avLst/>
          </a:prstGeom>
        </p:spPr>
        <p:txBody>
          <a:bodyPr>
            <a:normAutofit/>
          </a:bodyPr>
          <a:lstStyle/>
          <a:p>
            <a:pPr marL="647700" indent="-647700">
              <a:defRPr sz="3400" b="1"/>
            </a:pPr>
            <a:r>
              <a:t>Meraih keunggulan bersaing melalui strategi:</a:t>
            </a:r>
          </a:p>
          <a:p>
            <a:pPr>
              <a:buSzTx/>
              <a:buFont typeface="Wingdings 3"/>
              <a:buNone/>
              <a:defRPr sz="3400" b="1"/>
            </a:pPr>
            <a:r>
              <a:t>                -cost leadership</a:t>
            </a:r>
          </a:p>
          <a:p>
            <a:pPr>
              <a:buSzTx/>
              <a:buFont typeface="Wingdings 3"/>
              <a:buNone/>
              <a:defRPr sz="3400" b="1"/>
            </a:pPr>
            <a:r>
              <a:t>                -diferensiasi</a:t>
            </a:r>
          </a:p>
          <a:p>
            <a:pPr>
              <a:buSzTx/>
              <a:buFont typeface="Wingdings 3"/>
              <a:buNone/>
              <a:defRPr sz="3400" b="1"/>
            </a:pPr>
            <a:r>
              <a:t>                -fokus</a:t>
            </a:r>
          </a:p>
        </p:txBody>
      </p:sp>
      <p:sp>
        <p:nvSpPr>
          <p:cNvPr id="40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0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26</a:t>
            </a:fld>
            <a:endParaRPr/>
          </a:p>
        </p:txBody>
      </p:sp>
    </p:spTree>
  </p:cSld>
  <p:clrMapOvr>
    <a:masterClrMapping/>
  </p:clrMapOvr>
  <mc:AlternateContent xmlns:mc="http://schemas.openxmlformats.org/markup-compatibility/2006" xmlns:p14="http://schemas.microsoft.com/office/powerpoint/2010/main">
    <mc:Choice Requires="p14">
      <p:transition>
        <p:push dir="r"/>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402"/>
                                        </p:tgtEl>
                                        <p:attrNameLst>
                                          <p:attrName>style.visibility</p:attrName>
                                        </p:attrNameLst>
                                      </p:cBhvr>
                                      <p:to>
                                        <p:strVal val="visible"/>
                                      </p:to>
                                    </p:set>
                                    <p:anim calcmode="lin" valueType="num">
                                      <p:cBhvr>
                                        <p:cTn id="7" dur="2000" fill="hold"/>
                                        <p:tgtEl>
                                          <p:spTgt spid="402"/>
                                        </p:tgtEl>
                                        <p:attrNameLst>
                                          <p:attrName>ppt_x</p:attrName>
                                        </p:attrNameLst>
                                      </p:cBhvr>
                                      <p:tavLst>
                                        <p:tav tm="0">
                                          <p:val>
                                            <p:strVal val="#ppt_x"/>
                                          </p:val>
                                        </p:tav>
                                        <p:tav tm="100000">
                                          <p:val>
                                            <p:strVal val="#ppt_x"/>
                                          </p:val>
                                        </p:tav>
                                      </p:tavLst>
                                    </p:anim>
                                    <p:anim calcmode="lin" valueType="num">
                                      <p:cBhvr>
                                        <p:cTn id="8" dur="2000" fill="hold"/>
                                        <p:tgtEl>
                                          <p:spTgt spid="40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403">
                                            <p:bg/>
                                          </p:spTgt>
                                        </p:tgtEl>
                                        <p:attrNameLst>
                                          <p:attrName>style.visibility</p:attrName>
                                        </p:attrNameLst>
                                      </p:cBhvr>
                                      <p:to>
                                        <p:strVal val="visible"/>
                                      </p:to>
                                    </p:set>
                                    <p:anim calcmode="lin" valueType="num">
                                      <p:cBhvr>
                                        <p:cTn id="13" dur="500" fill="hold"/>
                                        <p:tgtEl>
                                          <p:spTgt spid="403">
                                            <p:bg/>
                                          </p:spTgt>
                                        </p:tgtEl>
                                        <p:attrNameLst>
                                          <p:attrName>ppt_x</p:attrName>
                                        </p:attrNameLst>
                                      </p:cBhvr>
                                      <p:tavLst>
                                        <p:tav tm="0">
                                          <p:val>
                                            <p:strVal val="0-#ppt_w/2"/>
                                          </p:val>
                                        </p:tav>
                                        <p:tav tm="100000">
                                          <p:val>
                                            <p:strVal val="#ppt_x"/>
                                          </p:val>
                                        </p:tav>
                                      </p:tavLst>
                                    </p:anim>
                                    <p:anim calcmode="lin" valueType="num">
                                      <p:cBhvr>
                                        <p:cTn id="14" dur="500" fill="hold"/>
                                        <p:tgtEl>
                                          <p:spTgt spid="403">
                                            <p:bg/>
                                          </p:spTgt>
                                        </p:tgtEl>
                                        <p:attrNameLst>
                                          <p:attrName>ppt_y</p:attrName>
                                        </p:attrNameLst>
                                      </p:cBhvr>
                                      <p:tavLst>
                                        <p:tav tm="0">
                                          <p:val>
                                            <p:strVal val="#ppt_y"/>
                                          </p:val>
                                        </p:tav>
                                        <p:tav tm="100000">
                                          <p:val>
                                            <p:strVal val="#ppt_y"/>
                                          </p:val>
                                        </p:tav>
                                      </p:tavLst>
                                    </p:anim>
                                  </p:childTnLst>
                                </p:cTn>
                              </p:par>
                              <p:par>
                                <p:cTn id="15" presetID="2" presetClass="entr" presetSubtype="8" fill="hold" grpId="2" nodeType="withEffect">
                                  <p:stCondLst>
                                    <p:cond delay="0"/>
                                  </p:stCondLst>
                                  <p:iterate>
                                    <p:tmAbs val="0"/>
                                  </p:iterate>
                                  <p:childTnLst>
                                    <p:set>
                                      <p:cBhvr>
                                        <p:cTn id="16" fill="hold"/>
                                        <p:tgtEl>
                                          <p:spTgt spid="403">
                                            <p:txEl>
                                              <p:pRg st="0" end="0"/>
                                            </p:txEl>
                                          </p:spTgt>
                                        </p:tgtEl>
                                        <p:attrNameLst>
                                          <p:attrName>style.visibility</p:attrName>
                                        </p:attrNameLst>
                                      </p:cBhvr>
                                      <p:to>
                                        <p:strVal val="visible"/>
                                      </p:to>
                                    </p:set>
                                    <p:anim calcmode="lin" valueType="num">
                                      <p:cBhvr>
                                        <p:cTn id="17" dur="500" fill="hold"/>
                                        <p:tgtEl>
                                          <p:spTgt spid="403">
                                            <p:txEl>
                                              <p:pRg st="0" end="0"/>
                                            </p:txEl>
                                          </p:spTgt>
                                        </p:tgtEl>
                                        <p:attrNameLst>
                                          <p:attrName>ppt_x</p:attrName>
                                        </p:attrNameLst>
                                      </p:cBhvr>
                                      <p:tavLst>
                                        <p:tav tm="0">
                                          <p:val>
                                            <p:strVal val="0-#ppt_w/2"/>
                                          </p:val>
                                        </p:tav>
                                        <p:tav tm="100000">
                                          <p:val>
                                            <p:strVal val="#ppt_x"/>
                                          </p:val>
                                        </p:tav>
                                      </p:tavLst>
                                    </p:anim>
                                    <p:anim calcmode="lin" valueType="num">
                                      <p:cBhvr>
                                        <p:cTn id="18" dur="500" fill="hold"/>
                                        <p:tgtEl>
                                          <p:spTgt spid="4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2" nodeType="clickEffect">
                                  <p:stCondLst>
                                    <p:cond delay="0"/>
                                  </p:stCondLst>
                                  <p:iterate>
                                    <p:tmAbs val="0"/>
                                  </p:iterate>
                                  <p:childTnLst>
                                    <p:set>
                                      <p:cBhvr>
                                        <p:cTn id="22" fill="hold"/>
                                        <p:tgtEl>
                                          <p:spTgt spid="403">
                                            <p:txEl>
                                              <p:pRg st="1" end="1"/>
                                            </p:txEl>
                                          </p:spTgt>
                                        </p:tgtEl>
                                        <p:attrNameLst>
                                          <p:attrName>style.visibility</p:attrName>
                                        </p:attrNameLst>
                                      </p:cBhvr>
                                      <p:to>
                                        <p:strVal val="visible"/>
                                      </p:to>
                                    </p:set>
                                    <p:anim calcmode="lin" valueType="num">
                                      <p:cBhvr>
                                        <p:cTn id="23" dur="500" fill="hold"/>
                                        <p:tgtEl>
                                          <p:spTgt spid="403">
                                            <p:txEl>
                                              <p:pRg st="1" end="1"/>
                                            </p:txEl>
                                          </p:spTgt>
                                        </p:tgtEl>
                                        <p:attrNameLst>
                                          <p:attrName>ppt_x</p:attrName>
                                        </p:attrNameLst>
                                      </p:cBhvr>
                                      <p:tavLst>
                                        <p:tav tm="0">
                                          <p:val>
                                            <p:strVal val="0-#ppt_w/2"/>
                                          </p:val>
                                        </p:tav>
                                        <p:tav tm="100000">
                                          <p:val>
                                            <p:strVal val="#ppt_x"/>
                                          </p:val>
                                        </p:tav>
                                      </p:tavLst>
                                    </p:anim>
                                    <p:anim calcmode="lin" valueType="num">
                                      <p:cBhvr>
                                        <p:cTn id="24" dur="500" fill="hold"/>
                                        <p:tgtEl>
                                          <p:spTgt spid="4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2" nodeType="clickEffect">
                                  <p:stCondLst>
                                    <p:cond delay="0"/>
                                  </p:stCondLst>
                                  <p:iterate>
                                    <p:tmAbs val="0"/>
                                  </p:iterate>
                                  <p:childTnLst>
                                    <p:set>
                                      <p:cBhvr>
                                        <p:cTn id="28" fill="hold"/>
                                        <p:tgtEl>
                                          <p:spTgt spid="403">
                                            <p:txEl>
                                              <p:pRg st="2" end="2"/>
                                            </p:txEl>
                                          </p:spTgt>
                                        </p:tgtEl>
                                        <p:attrNameLst>
                                          <p:attrName>style.visibility</p:attrName>
                                        </p:attrNameLst>
                                      </p:cBhvr>
                                      <p:to>
                                        <p:strVal val="visible"/>
                                      </p:to>
                                    </p:set>
                                    <p:anim calcmode="lin" valueType="num">
                                      <p:cBhvr>
                                        <p:cTn id="29" dur="500" fill="hold"/>
                                        <p:tgtEl>
                                          <p:spTgt spid="403">
                                            <p:txEl>
                                              <p:pRg st="2" end="2"/>
                                            </p:txEl>
                                          </p:spTgt>
                                        </p:tgtEl>
                                        <p:attrNameLst>
                                          <p:attrName>ppt_x</p:attrName>
                                        </p:attrNameLst>
                                      </p:cBhvr>
                                      <p:tavLst>
                                        <p:tav tm="0">
                                          <p:val>
                                            <p:strVal val="0-#ppt_w/2"/>
                                          </p:val>
                                        </p:tav>
                                        <p:tav tm="100000">
                                          <p:val>
                                            <p:strVal val="#ppt_x"/>
                                          </p:val>
                                        </p:tav>
                                      </p:tavLst>
                                    </p:anim>
                                    <p:anim calcmode="lin" valueType="num">
                                      <p:cBhvr>
                                        <p:cTn id="30" dur="500" fill="hold"/>
                                        <p:tgtEl>
                                          <p:spTgt spid="4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2" nodeType="clickEffect">
                                  <p:stCondLst>
                                    <p:cond delay="0"/>
                                  </p:stCondLst>
                                  <p:iterate>
                                    <p:tmAbs val="0"/>
                                  </p:iterate>
                                  <p:childTnLst>
                                    <p:set>
                                      <p:cBhvr>
                                        <p:cTn id="34" fill="hold"/>
                                        <p:tgtEl>
                                          <p:spTgt spid="403">
                                            <p:txEl>
                                              <p:pRg st="3" end="3"/>
                                            </p:txEl>
                                          </p:spTgt>
                                        </p:tgtEl>
                                        <p:attrNameLst>
                                          <p:attrName>style.visibility</p:attrName>
                                        </p:attrNameLst>
                                      </p:cBhvr>
                                      <p:to>
                                        <p:strVal val="visible"/>
                                      </p:to>
                                    </p:set>
                                    <p:anim calcmode="lin" valueType="num">
                                      <p:cBhvr>
                                        <p:cTn id="35" dur="500" fill="hold"/>
                                        <p:tgtEl>
                                          <p:spTgt spid="403">
                                            <p:txEl>
                                              <p:pRg st="3" end="3"/>
                                            </p:txEl>
                                          </p:spTgt>
                                        </p:tgtEl>
                                        <p:attrNameLst>
                                          <p:attrName>ppt_x</p:attrName>
                                        </p:attrNameLst>
                                      </p:cBhvr>
                                      <p:tavLst>
                                        <p:tav tm="0">
                                          <p:val>
                                            <p:strVal val="0-#ppt_w/2"/>
                                          </p:val>
                                        </p:tav>
                                        <p:tav tm="100000">
                                          <p:val>
                                            <p:strVal val="#ppt_x"/>
                                          </p:val>
                                        </p:tav>
                                      </p:tavLst>
                                    </p:anim>
                                    <p:anim calcmode="lin" valueType="num">
                                      <p:cBhvr>
                                        <p:cTn id="36" dur="500" fill="hold"/>
                                        <p:tgtEl>
                                          <p:spTgt spid="4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1" animBg="1" advAuto="0"/>
      <p:bldP spid="403" grpId="2" build="p"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TRATEGI GENERIK :"/>
          <p:cNvSpPr txBox="1">
            <a:spLocks noGrp="1"/>
          </p:cNvSpPr>
          <p:nvPr>
            <p:ph type="title" idx="4294967295"/>
          </p:nvPr>
        </p:nvSpPr>
        <p:spPr>
          <a:xfrm>
            <a:off x="609599" y="609600"/>
            <a:ext cx="6348414" cy="1320800"/>
          </a:xfrm>
          <a:prstGeom prst="rect">
            <a:avLst/>
          </a:prstGeom>
          <a:gradFill>
            <a:gsLst>
              <a:gs pos="0">
                <a:srgbClr val="230FB9"/>
              </a:gs>
              <a:gs pos="50000">
                <a:srgbClr val="FFFFFF"/>
              </a:gs>
              <a:gs pos="100000">
                <a:srgbClr val="230FB9"/>
              </a:gs>
            </a:gsLst>
            <a:lin ang="16200000"/>
          </a:gradFill>
        </p:spPr>
        <p:txBody>
          <a:bodyPr>
            <a:normAutofit/>
          </a:bodyPr>
          <a:lstStyle>
            <a:lvl1pPr>
              <a:defRPr>
                <a:solidFill>
                  <a:srgbClr val="000099"/>
                </a:solidFill>
                <a:latin typeface="Arial Black"/>
                <a:ea typeface="Arial Black"/>
                <a:cs typeface="Arial Black"/>
                <a:sym typeface="Arial Black"/>
              </a:defRPr>
            </a:lvl1pPr>
          </a:lstStyle>
          <a:p>
            <a:r>
              <a:t>STRATEGI GENERIK :</a:t>
            </a:r>
          </a:p>
        </p:txBody>
      </p:sp>
      <p:sp>
        <p:nvSpPr>
          <p:cNvPr id="408" name="GLUECK:- S. STABILITAS…"/>
          <p:cNvSpPr txBox="1">
            <a:spLocks noGrp="1"/>
          </p:cNvSpPr>
          <p:nvPr>
            <p:ph type="body" sz="half" idx="4294967295"/>
          </p:nvPr>
        </p:nvSpPr>
        <p:spPr>
          <a:xfrm>
            <a:off x="609599" y="2160587"/>
            <a:ext cx="6348414" cy="3881438"/>
          </a:xfrm>
          <a:prstGeom prst="rect">
            <a:avLst/>
          </a:prstGeom>
          <a:solidFill>
            <a:srgbClr val="FFFF00"/>
          </a:solidFill>
        </p:spPr>
        <p:txBody>
          <a:bodyPr>
            <a:normAutofit/>
          </a:bodyPr>
          <a:lstStyle/>
          <a:p>
            <a:pPr marL="354505" indent="-354505" defTabSz="438911">
              <a:lnSpc>
                <a:spcPct val="90000"/>
              </a:lnSpc>
              <a:spcBef>
                <a:spcPts val="900"/>
              </a:spcBef>
              <a:defRPr sz="2688" b="1">
                <a:solidFill>
                  <a:srgbClr val="000099"/>
                </a:solidFill>
              </a:defRPr>
            </a:pPr>
            <a:r>
              <a:t>GLUECK:- S. STABILITAS</a:t>
            </a:r>
          </a:p>
          <a:p>
            <a:pPr marL="329184" indent="-329184" defTabSz="438911">
              <a:lnSpc>
                <a:spcPct val="90000"/>
              </a:lnSpc>
              <a:spcBef>
                <a:spcPts val="900"/>
              </a:spcBef>
              <a:buSzTx/>
              <a:buFont typeface="Wingdings 3"/>
              <a:buNone/>
              <a:defRPr sz="2688" b="1">
                <a:solidFill>
                  <a:srgbClr val="000099"/>
                </a:solidFill>
              </a:defRPr>
            </a:pPr>
            <a:r>
              <a:t>               - S. EKSPANSI</a:t>
            </a:r>
          </a:p>
          <a:p>
            <a:pPr marL="329184" indent="-329184" defTabSz="438911">
              <a:lnSpc>
                <a:spcPct val="90000"/>
              </a:lnSpc>
              <a:spcBef>
                <a:spcPts val="900"/>
              </a:spcBef>
              <a:buSzTx/>
              <a:buFont typeface="Wingdings 3"/>
              <a:buNone/>
              <a:defRPr sz="2688" b="1">
                <a:solidFill>
                  <a:srgbClr val="000099"/>
                </a:solidFill>
              </a:defRPr>
            </a:pPr>
            <a:r>
              <a:t>               - S. PENCIUTAN</a:t>
            </a:r>
          </a:p>
          <a:p>
            <a:pPr marL="329184" indent="-329184" defTabSz="438911">
              <a:lnSpc>
                <a:spcPct val="90000"/>
              </a:lnSpc>
              <a:spcBef>
                <a:spcPts val="900"/>
              </a:spcBef>
              <a:buSzTx/>
              <a:buFont typeface="Wingdings 3"/>
              <a:buNone/>
              <a:defRPr sz="2688" b="1">
                <a:solidFill>
                  <a:srgbClr val="000099"/>
                </a:solidFill>
              </a:defRPr>
            </a:pPr>
            <a:r>
              <a:t>               - S. KOMBINASI</a:t>
            </a:r>
          </a:p>
          <a:p>
            <a:pPr marL="354505" indent="-354505" defTabSz="438911">
              <a:lnSpc>
                <a:spcPct val="90000"/>
              </a:lnSpc>
              <a:spcBef>
                <a:spcPts val="900"/>
              </a:spcBef>
              <a:buChar char="❖"/>
              <a:defRPr sz="2688" b="1">
                <a:solidFill>
                  <a:srgbClr val="000099"/>
                </a:solidFill>
              </a:defRPr>
            </a:pPr>
            <a:r>
              <a:t> M.PORTER: COST LEADERSHIP</a:t>
            </a:r>
          </a:p>
          <a:p>
            <a:pPr marL="329184" indent="-329184" defTabSz="438911">
              <a:lnSpc>
                <a:spcPct val="90000"/>
              </a:lnSpc>
              <a:spcBef>
                <a:spcPts val="900"/>
              </a:spcBef>
              <a:buSzTx/>
              <a:buFont typeface="Wingdings 3"/>
              <a:buNone/>
              <a:defRPr sz="2688" b="1">
                <a:solidFill>
                  <a:srgbClr val="000099"/>
                </a:solidFill>
              </a:defRPr>
            </a:pPr>
            <a:r>
              <a:t>                      DIFERENSIASI</a:t>
            </a:r>
          </a:p>
          <a:p>
            <a:pPr marL="329184" indent="-329184" defTabSz="438911">
              <a:lnSpc>
                <a:spcPct val="90000"/>
              </a:lnSpc>
              <a:spcBef>
                <a:spcPts val="900"/>
              </a:spcBef>
              <a:buSzTx/>
              <a:buFont typeface="Wingdings 3"/>
              <a:buNone/>
              <a:defRPr sz="2688" b="1">
                <a:solidFill>
                  <a:srgbClr val="000099"/>
                </a:solidFill>
              </a:defRPr>
            </a:pPr>
            <a:r>
              <a:t>                      FOKUS</a:t>
            </a:r>
          </a:p>
          <a:p>
            <a:pPr marL="329184" indent="-329184" defTabSz="438911">
              <a:lnSpc>
                <a:spcPct val="90000"/>
              </a:lnSpc>
              <a:spcBef>
                <a:spcPts val="900"/>
              </a:spcBef>
              <a:buSzTx/>
              <a:buFont typeface="Wingdings 3"/>
              <a:buNone/>
              <a:defRPr sz="2688" b="1">
                <a:solidFill>
                  <a:srgbClr val="000099"/>
                </a:solidFill>
              </a:defRPr>
            </a:pPr>
            <a:r>
              <a:t>                      KOMBINASI</a:t>
            </a:r>
          </a:p>
        </p:txBody>
      </p:sp>
      <p:sp>
        <p:nvSpPr>
          <p:cNvPr id="40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1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27</a:t>
            </a:fld>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MISI, VISI, CORE BELIEFS &amp; CORE VALUES"/>
          <p:cNvSpPr txBox="1">
            <a:spLocks noGrp="1"/>
          </p:cNvSpPr>
          <p:nvPr>
            <p:ph type="title" idx="4294967295"/>
          </p:nvPr>
        </p:nvSpPr>
        <p:spPr>
          <a:xfrm>
            <a:off x="609599" y="609600"/>
            <a:ext cx="6348414" cy="1320800"/>
          </a:xfrm>
          <a:prstGeom prst="rect">
            <a:avLst/>
          </a:prstGeom>
          <a:solidFill>
            <a:srgbClr val="84EB5B"/>
          </a:solidFill>
        </p:spPr>
        <p:txBody>
          <a:bodyPr>
            <a:normAutofit/>
          </a:bodyPr>
          <a:lstStyle/>
          <a:p>
            <a:r>
              <a:t>MISI, VISI, CORE BELIEFS &amp; CORE VALUES</a:t>
            </a:r>
          </a:p>
        </p:txBody>
      </p:sp>
      <p:sp>
        <p:nvSpPr>
          <p:cNvPr id="413" name="MISI = the chosen track / jln pilihan organisasi utk menyediakan produk/jasanya bagi pelanggan…"/>
          <p:cNvSpPr txBox="1">
            <a:spLocks noGrp="1"/>
          </p:cNvSpPr>
          <p:nvPr>
            <p:ph type="body" idx="4294967295"/>
          </p:nvPr>
        </p:nvSpPr>
        <p:spPr>
          <a:xfrm>
            <a:off x="228600" y="2057400"/>
            <a:ext cx="8686800" cy="4525963"/>
          </a:xfrm>
          <a:prstGeom prst="rect">
            <a:avLst/>
          </a:prstGeom>
          <a:solidFill>
            <a:srgbClr val="B9D181"/>
          </a:solidFill>
        </p:spPr>
        <p:txBody>
          <a:bodyPr>
            <a:normAutofit/>
          </a:bodyPr>
          <a:lstStyle/>
          <a:p>
            <a:pPr>
              <a:lnSpc>
                <a:spcPct val="70000"/>
              </a:lnSpc>
              <a:defRPr sz="2800" b="1">
                <a:solidFill>
                  <a:srgbClr val="003300"/>
                </a:solidFill>
              </a:defRPr>
            </a:pPr>
            <a:r>
              <a:t>MISI =</a:t>
            </a:r>
            <a:r>
              <a:rPr b="0"/>
              <a:t> the chosen track / jln pilihan organisasi utk menyediakan produk/jasanya bagi pelanggan</a:t>
            </a:r>
          </a:p>
          <a:p>
            <a:pPr>
              <a:lnSpc>
                <a:spcPct val="70000"/>
              </a:lnSpc>
              <a:defRPr sz="2800" b="1">
                <a:solidFill>
                  <a:srgbClr val="003300"/>
                </a:solidFill>
              </a:defRPr>
            </a:pPr>
            <a:r>
              <a:t>VISI =</a:t>
            </a:r>
            <a:r>
              <a:rPr b="0"/>
              <a:t>  suatu keadaan yg akan kita capai</a:t>
            </a:r>
          </a:p>
          <a:p>
            <a:pPr>
              <a:lnSpc>
                <a:spcPct val="70000"/>
              </a:lnSpc>
              <a:defRPr sz="2800" b="1">
                <a:solidFill>
                  <a:srgbClr val="003300"/>
                </a:solidFill>
              </a:defRPr>
            </a:pPr>
            <a:r>
              <a:t>CORE BELIEFS (keyakinan dasar)=</a:t>
            </a:r>
          </a:p>
          <a:p>
            <a:pPr>
              <a:lnSpc>
                <a:spcPct val="70000"/>
              </a:lnSpc>
              <a:buSzTx/>
              <a:buFont typeface="Wingdings 3"/>
              <a:buNone/>
              <a:defRPr sz="2800">
                <a:solidFill>
                  <a:srgbClr val="003300"/>
                </a:solidFill>
              </a:defRPr>
            </a:pPr>
            <a:r>
              <a:t>   keyakinan ttg kebenaran jln yg dipilih utk mewujudkan visi</a:t>
            </a:r>
          </a:p>
          <a:p>
            <a:pPr>
              <a:lnSpc>
                <a:spcPct val="70000"/>
              </a:lnSpc>
              <a:defRPr sz="2800" b="1">
                <a:solidFill>
                  <a:srgbClr val="003300"/>
                </a:solidFill>
              </a:defRPr>
            </a:pPr>
            <a:r>
              <a:t>CORE VALUES (nilai  dasar) =</a:t>
            </a:r>
          </a:p>
          <a:p>
            <a:pPr>
              <a:lnSpc>
                <a:spcPct val="70000"/>
              </a:lnSpc>
              <a:buSzTx/>
              <a:buFont typeface="Wingdings 3"/>
              <a:buNone/>
              <a:defRPr sz="2800">
                <a:solidFill>
                  <a:srgbClr val="003300"/>
                </a:solidFill>
              </a:defRPr>
            </a:pPr>
            <a:r>
              <a:t> nilai nilai yg di junjung tinggi oleh organisasi dalam membentuk perilaku SDM dlm perjalanan mewujudkan visi</a:t>
            </a:r>
          </a:p>
          <a:p>
            <a:pPr>
              <a:lnSpc>
                <a:spcPct val="70000"/>
              </a:lnSpc>
              <a:buSzTx/>
              <a:buFont typeface="Wingdings 3"/>
              <a:buNone/>
              <a:defRPr sz="2800">
                <a:solidFill>
                  <a:srgbClr val="003300"/>
                </a:solidFill>
              </a:defRPr>
            </a:pPr>
            <a:r>
              <a:t> </a:t>
            </a:r>
          </a:p>
        </p:txBody>
      </p:sp>
      <p:sp>
        <p:nvSpPr>
          <p:cNvPr id="41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1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28</a:t>
            </a:fld>
            <a:endParaRP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Mengapa organisasi perlu :  MISI, VISI &amp; COREBELIEFS &amp; CORE VALUES ?"/>
          <p:cNvSpPr txBox="1">
            <a:spLocks noGrp="1"/>
          </p:cNvSpPr>
          <p:nvPr>
            <p:ph type="title" idx="4294967295"/>
          </p:nvPr>
        </p:nvSpPr>
        <p:spPr>
          <a:xfrm>
            <a:off x="124226" y="575386"/>
            <a:ext cx="7588812" cy="1320801"/>
          </a:xfrm>
          <a:prstGeom prst="rect">
            <a:avLst/>
          </a:prstGeom>
        </p:spPr>
        <p:txBody>
          <a:bodyPr>
            <a:normAutofit/>
          </a:bodyPr>
          <a:lstStyle/>
          <a:p>
            <a:pPr defTabSz="374904">
              <a:defRPr sz="2952" b="1">
                <a:solidFill>
                  <a:schemeClr val="accent2">
                    <a:lumOff val="-7568"/>
                  </a:schemeClr>
                </a:solidFill>
              </a:defRPr>
            </a:pPr>
            <a:r>
              <a:t>Mengapa organisasi perlu : </a:t>
            </a:r>
            <a:br/>
            <a:r>
              <a:t>MISI, VISI &amp; COREBELIEFS &amp; CORE VALUES ?</a:t>
            </a:r>
          </a:p>
        </p:txBody>
      </p:sp>
      <p:sp>
        <p:nvSpPr>
          <p:cNvPr id="418" name="Utk tahu :- siapa kita?…"/>
          <p:cNvSpPr txBox="1">
            <a:spLocks noGrp="1"/>
          </p:cNvSpPr>
          <p:nvPr>
            <p:ph type="body" idx="4294967295"/>
          </p:nvPr>
        </p:nvSpPr>
        <p:spPr>
          <a:xfrm>
            <a:off x="457200" y="1600199"/>
            <a:ext cx="8229600" cy="4953002"/>
          </a:xfrm>
          <a:prstGeom prst="rect">
            <a:avLst/>
          </a:prstGeom>
        </p:spPr>
        <p:txBody>
          <a:bodyPr>
            <a:normAutofit/>
          </a:bodyPr>
          <a:lstStyle/>
          <a:p>
            <a:pPr>
              <a:lnSpc>
                <a:spcPct val="80000"/>
              </a:lnSpc>
              <a:defRPr sz="2400" b="1"/>
            </a:pPr>
            <a:endParaRPr/>
          </a:p>
          <a:p>
            <a:pPr>
              <a:lnSpc>
                <a:spcPct val="80000"/>
              </a:lnSpc>
              <a:defRPr sz="2400" b="1"/>
            </a:pPr>
            <a:r>
              <a:t>Utk tahu :- siapa kita?</a:t>
            </a:r>
          </a:p>
          <a:p>
            <a:pPr>
              <a:lnSpc>
                <a:spcPct val="80000"/>
              </a:lnSpc>
              <a:buSzTx/>
              <a:buFont typeface="Wingdings 3"/>
              <a:buNone/>
              <a:defRPr sz="2400" b="1"/>
            </a:pPr>
            <a:r>
              <a:t>                   - sekarang ada dimana?</a:t>
            </a:r>
          </a:p>
          <a:p>
            <a:pPr>
              <a:lnSpc>
                <a:spcPct val="80000"/>
              </a:lnSpc>
              <a:buSzTx/>
              <a:buFont typeface="Wingdings 3"/>
              <a:buNone/>
              <a:defRPr sz="2400" b="1"/>
            </a:pPr>
            <a:r>
              <a:t>                   - kemana akan menuju?</a:t>
            </a:r>
          </a:p>
          <a:p>
            <a:pPr>
              <a:lnSpc>
                <a:spcPct val="80000"/>
              </a:lnSpc>
              <a:buSzTx/>
              <a:buFont typeface="Wingdings 3"/>
              <a:buNone/>
              <a:defRPr sz="2400" b="1"/>
            </a:pPr>
            <a:r>
              <a:t>                   - bagaimana cara mencapai </a:t>
            </a:r>
          </a:p>
          <a:p>
            <a:pPr>
              <a:lnSpc>
                <a:spcPct val="80000"/>
              </a:lnSpc>
              <a:buSzTx/>
              <a:buFont typeface="Wingdings 3"/>
              <a:buNone/>
              <a:defRPr sz="2400" b="1"/>
            </a:pPr>
            <a:r>
              <a:t>                     tujuan tsb?</a:t>
            </a:r>
          </a:p>
          <a:p>
            <a:pPr>
              <a:lnSpc>
                <a:spcPct val="80000"/>
              </a:lnSpc>
              <a:defRPr sz="2400" b="1"/>
            </a:pPr>
            <a:r>
              <a:t>Selalu ada dinamika perubahan</a:t>
            </a:r>
          </a:p>
          <a:p>
            <a:pPr>
              <a:lnSpc>
                <a:spcPct val="80000"/>
              </a:lnSpc>
              <a:defRPr sz="2400" b="1"/>
            </a:pPr>
            <a:r>
              <a:t>kebutuhan akan kesamaan prinsip dasar dlm menjalankan roda organisasi</a:t>
            </a:r>
          </a:p>
          <a:p>
            <a:pPr>
              <a:lnSpc>
                <a:spcPct val="80000"/>
              </a:lnSpc>
              <a:defRPr sz="2400" b="1"/>
            </a:pPr>
            <a:r>
              <a:t>Adanya sumber daya yg harus dioptimalkan / dikembangkan</a:t>
            </a:r>
          </a:p>
          <a:p>
            <a:pPr>
              <a:lnSpc>
                <a:spcPct val="80000"/>
              </a:lnSpc>
              <a:defRPr sz="2400" b="1"/>
            </a:pPr>
            <a:r>
              <a:t>Setiap anggota tahu akan arah organisasi</a:t>
            </a:r>
          </a:p>
        </p:txBody>
      </p:sp>
      <p:sp>
        <p:nvSpPr>
          <p:cNvPr id="41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2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pic>
        <p:nvPicPr>
          <p:cNvPr id="99" name="gagal" descr="gagal"/>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00"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01" name="Slide Number"/>
          <p:cNvSpPr txBox="1">
            <a:spLocks noGrp="1"/>
          </p:cNvSpPr>
          <p:nvPr>
            <p:ph type="sldNum" sz="quarter" idx="2"/>
          </p:nvPr>
        </p:nvSpPr>
        <p:spPr>
          <a:xfrm>
            <a:off x="6791476" y="6109017"/>
            <a:ext cx="166537"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3</a:t>
            </a:fld>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takeholders / pihak-pihak yg berkepentingan"/>
          <p:cNvSpPr txBox="1">
            <a:spLocks noGrp="1"/>
          </p:cNvSpPr>
          <p:nvPr>
            <p:ph type="title" idx="4294967295"/>
          </p:nvPr>
        </p:nvSpPr>
        <p:spPr>
          <a:xfrm>
            <a:off x="609599" y="609600"/>
            <a:ext cx="6348414" cy="1320800"/>
          </a:xfrm>
          <a:prstGeom prst="rect">
            <a:avLst/>
          </a:prstGeom>
        </p:spPr>
        <p:txBody>
          <a:bodyPr>
            <a:normAutofit/>
          </a:bodyPr>
          <a:lstStyle>
            <a:lvl1pPr>
              <a:defRPr sz="4000"/>
            </a:lvl1pPr>
          </a:lstStyle>
          <a:p>
            <a:r>
              <a:t>Stakeholders / pihak-pihak yg berkepentingan</a:t>
            </a:r>
          </a:p>
        </p:txBody>
      </p:sp>
      <p:sp>
        <p:nvSpPr>
          <p:cNvPr id="423" name="Yaitu kelompok / individu baik yg ada di lingkungan…"/>
          <p:cNvSpPr txBox="1">
            <a:spLocks noGrp="1"/>
          </p:cNvSpPr>
          <p:nvPr>
            <p:ph type="body" idx="4294967295"/>
          </p:nvPr>
        </p:nvSpPr>
        <p:spPr>
          <a:xfrm>
            <a:off x="490953" y="2082164"/>
            <a:ext cx="7168154" cy="3881439"/>
          </a:xfrm>
          <a:prstGeom prst="rect">
            <a:avLst/>
          </a:prstGeom>
        </p:spPr>
        <p:txBody>
          <a:bodyPr>
            <a:normAutofit/>
          </a:bodyPr>
          <a:lstStyle/>
          <a:p>
            <a:pPr marL="320143" indent="-320143" defTabSz="361188">
              <a:lnSpc>
                <a:spcPct val="60000"/>
              </a:lnSpc>
              <a:spcBef>
                <a:spcPts val="700"/>
              </a:spcBef>
              <a:defRPr sz="2054" b="1"/>
            </a:pPr>
            <a:r>
              <a:t>Yaitu kelompok / individu baik yg ada di lingkungan</a:t>
            </a:r>
          </a:p>
          <a:p>
            <a:pPr marL="320143" indent="-320143" defTabSz="361188">
              <a:lnSpc>
                <a:spcPct val="60000"/>
              </a:lnSpc>
              <a:spcBef>
                <a:spcPts val="700"/>
              </a:spcBef>
              <a:defRPr sz="2054" b="1"/>
            </a:pPr>
            <a:r>
              <a:t> internal maupun eksternal, yang mempengaruhi</a:t>
            </a:r>
          </a:p>
          <a:p>
            <a:pPr marL="320143" indent="-320143" defTabSz="361188">
              <a:lnSpc>
                <a:spcPct val="60000"/>
              </a:lnSpc>
              <a:spcBef>
                <a:spcPts val="700"/>
              </a:spcBef>
              <a:defRPr sz="2054" b="1"/>
            </a:pPr>
            <a:r>
              <a:t> atau dipengaruhi oleh pencapaian tujuan organisasi.</a:t>
            </a:r>
          </a:p>
          <a:p>
            <a:pPr marL="320143" indent="-320143" defTabSz="361188">
              <a:lnSpc>
                <a:spcPct val="60000"/>
              </a:lnSpc>
              <a:spcBef>
                <a:spcPts val="700"/>
              </a:spcBef>
              <a:defRPr sz="2054" b="1"/>
            </a:pPr>
            <a:endParaRPr/>
          </a:p>
          <a:p>
            <a:pPr marL="320143" indent="-320143" defTabSz="361188">
              <a:lnSpc>
                <a:spcPct val="60000"/>
              </a:lnSpc>
              <a:spcBef>
                <a:spcPts val="700"/>
              </a:spcBef>
              <a:defRPr sz="2054" b="1"/>
            </a:pPr>
            <a:r>
              <a:t>Contoh stakeholders RS:</a:t>
            </a:r>
          </a:p>
          <a:p>
            <a:pPr marL="270890" indent="-270890" defTabSz="361188">
              <a:lnSpc>
                <a:spcPct val="60000"/>
              </a:lnSpc>
              <a:spcBef>
                <a:spcPts val="700"/>
              </a:spcBef>
              <a:buSzTx/>
              <a:buFont typeface="Wingdings 3"/>
              <a:buNone/>
              <a:defRPr sz="2054" b="1"/>
            </a:pPr>
            <a:r>
              <a:t>  - karyawan</a:t>
            </a:r>
          </a:p>
          <a:p>
            <a:pPr marL="270890" indent="-270890" defTabSz="361188">
              <a:lnSpc>
                <a:spcPct val="60000"/>
              </a:lnSpc>
              <a:spcBef>
                <a:spcPts val="700"/>
              </a:spcBef>
              <a:buSzTx/>
              <a:buFont typeface="Wingdings 3"/>
              <a:buNone/>
              <a:defRPr sz="2054" b="1"/>
            </a:pPr>
            <a:r>
              <a:t>  - konsumen dan pendukung konsumen</a:t>
            </a:r>
          </a:p>
          <a:p>
            <a:pPr marL="270890" indent="-270890" defTabSz="361188">
              <a:lnSpc>
                <a:spcPct val="60000"/>
              </a:lnSpc>
              <a:spcBef>
                <a:spcPts val="700"/>
              </a:spcBef>
              <a:buSzTx/>
              <a:buFont typeface="Wingdings 3"/>
              <a:buNone/>
              <a:defRPr sz="2054" b="1"/>
            </a:pPr>
            <a:r>
              <a:t>  - organisasi masy yg terkait</a:t>
            </a:r>
          </a:p>
          <a:p>
            <a:pPr marL="270890" indent="-270890" defTabSz="361188">
              <a:lnSpc>
                <a:spcPct val="60000"/>
              </a:lnSpc>
              <a:spcBef>
                <a:spcPts val="700"/>
              </a:spcBef>
              <a:buSzTx/>
              <a:buFont typeface="Wingdings 3"/>
              <a:buNone/>
              <a:defRPr sz="2054" b="1"/>
            </a:pPr>
            <a:r>
              <a:t>  - supplier</a:t>
            </a:r>
          </a:p>
          <a:p>
            <a:pPr marL="270890" indent="-270890" defTabSz="361188">
              <a:lnSpc>
                <a:spcPct val="60000"/>
              </a:lnSpc>
              <a:spcBef>
                <a:spcPts val="700"/>
              </a:spcBef>
              <a:buSzTx/>
              <a:buFont typeface="Wingdings 3"/>
              <a:buNone/>
              <a:defRPr sz="2054" b="1"/>
            </a:pPr>
            <a:r>
              <a:t>  - media</a:t>
            </a:r>
          </a:p>
          <a:p>
            <a:pPr marL="270890" indent="-270890" defTabSz="361188">
              <a:lnSpc>
                <a:spcPct val="60000"/>
              </a:lnSpc>
              <a:spcBef>
                <a:spcPts val="700"/>
              </a:spcBef>
              <a:buSzTx/>
              <a:buFont typeface="Wingdings 3"/>
              <a:buNone/>
              <a:defRPr sz="2054" b="1"/>
            </a:pPr>
            <a:r>
              <a:t>  - kompetitor</a:t>
            </a:r>
          </a:p>
          <a:p>
            <a:pPr marL="270890" indent="-270890" defTabSz="361188">
              <a:lnSpc>
                <a:spcPct val="60000"/>
              </a:lnSpc>
              <a:spcBef>
                <a:spcPts val="700"/>
              </a:spcBef>
              <a:buSzTx/>
              <a:buFont typeface="Wingdings 3"/>
              <a:buNone/>
              <a:defRPr sz="2054" b="1"/>
            </a:pPr>
            <a:r>
              <a:t>  - pemilik / supra system  </a:t>
            </a:r>
          </a:p>
          <a:p>
            <a:pPr marL="270890" indent="-270890" defTabSz="361188">
              <a:lnSpc>
                <a:spcPct val="60000"/>
              </a:lnSpc>
              <a:spcBef>
                <a:spcPts val="700"/>
              </a:spcBef>
              <a:buSzTx/>
              <a:buFont typeface="Wingdings 3"/>
              <a:buNone/>
              <a:defRPr sz="2054" b="1"/>
            </a:pPr>
            <a:r>
              <a:t>  - dll</a:t>
            </a:r>
          </a:p>
        </p:txBody>
      </p:sp>
      <p:sp>
        <p:nvSpPr>
          <p:cNvPr id="42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2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30</a:t>
            </a:f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Customer value based model of strategic management  hrs dpt menjawab pertanyaan pokok sbb:"/>
          <p:cNvSpPr txBox="1">
            <a:spLocks noGrp="1"/>
          </p:cNvSpPr>
          <p:nvPr>
            <p:ph type="title" idx="4294967295"/>
          </p:nvPr>
        </p:nvSpPr>
        <p:spPr>
          <a:xfrm>
            <a:off x="609599" y="609600"/>
            <a:ext cx="6348414" cy="1320800"/>
          </a:xfrm>
          <a:prstGeom prst="rect">
            <a:avLst/>
          </a:prstGeom>
        </p:spPr>
        <p:txBody>
          <a:bodyPr>
            <a:normAutofit/>
          </a:bodyPr>
          <a:lstStyle/>
          <a:p>
            <a:pPr defTabSz="338327">
              <a:defRPr sz="2812" b="1" i="1">
                <a:solidFill>
                  <a:schemeClr val="accent2">
                    <a:lumOff val="-7568"/>
                  </a:schemeClr>
                </a:solidFill>
              </a:defRPr>
            </a:pPr>
            <a:r>
              <a:t>Customer value based model of strategic management </a:t>
            </a:r>
            <a:r>
              <a:rPr b="0" i="0">
                <a:latin typeface="Wingdings"/>
                <a:ea typeface="Wingdings"/>
                <a:cs typeface="Wingdings"/>
                <a:sym typeface="Wingdings"/>
              </a:rPr>
              <a:t></a:t>
            </a:r>
            <a:r>
              <a:rPr i="0"/>
              <a:t> hrs dpt menjawab pertanyaan pokok sbb:</a:t>
            </a:r>
          </a:p>
        </p:txBody>
      </p:sp>
      <p:sp>
        <p:nvSpPr>
          <p:cNvPr id="428" name="Utk memenuhi kebutuhan customer yg mana ?…"/>
          <p:cNvSpPr txBox="1">
            <a:spLocks noGrp="1"/>
          </p:cNvSpPr>
          <p:nvPr>
            <p:ph type="body" idx="4294967295"/>
          </p:nvPr>
        </p:nvSpPr>
        <p:spPr>
          <a:xfrm>
            <a:off x="609599" y="2160587"/>
            <a:ext cx="7286802" cy="3881438"/>
          </a:xfrm>
          <a:prstGeom prst="rect">
            <a:avLst/>
          </a:prstGeom>
        </p:spPr>
        <p:txBody>
          <a:bodyPr>
            <a:normAutofit/>
          </a:bodyPr>
          <a:lstStyle/>
          <a:p>
            <a:pPr marL="438150" indent="-438150">
              <a:defRPr sz="2300" b="1"/>
            </a:pPr>
            <a:endParaRPr/>
          </a:p>
          <a:p>
            <a:pPr marL="438150" indent="-438150">
              <a:defRPr sz="2300" b="1"/>
            </a:pPr>
            <a:r>
              <a:t>Utk memenuhi kebutuhan customer yg mana ?</a:t>
            </a:r>
          </a:p>
          <a:p>
            <a:pPr marL="438150" indent="-438150">
              <a:defRPr sz="2300" b="1"/>
            </a:pPr>
            <a:r>
              <a:t>Bgmn dpt menyediakan VALUE terbaik utk memuaskan kebutuhan customer tsb ?</a:t>
            </a:r>
          </a:p>
          <a:p>
            <a:pPr marL="438150" indent="-438150">
              <a:defRPr sz="2300" b="1"/>
            </a:pPr>
            <a:r>
              <a:t>Imbalan / benefit apa yg akan kita peroleh dari penyediaan value tsb?</a:t>
            </a:r>
          </a:p>
        </p:txBody>
      </p:sp>
      <p:sp>
        <p:nvSpPr>
          <p:cNvPr id="42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3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VISI &amp; MISI suatu organisasi dipengaruhi oleh"/>
          <p:cNvSpPr txBox="1">
            <a:spLocks noGrp="1"/>
          </p:cNvSpPr>
          <p:nvPr>
            <p:ph type="title" idx="4294967295"/>
          </p:nvPr>
        </p:nvSpPr>
        <p:spPr>
          <a:xfrm>
            <a:off x="609599" y="609600"/>
            <a:ext cx="6348414" cy="1320800"/>
          </a:xfrm>
          <a:prstGeom prst="rect">
            <a:avLst/>
          </a:prstGeom>
        </p:spPr>
        <p:txBody>
          <a:bodyPr>
            <a:normAutofit/>
          </a:bodyPr>
          <a:lstStyle>
            <a:lvl1pPr defTabSz="448055">
              <a:defRPr sz="3920" b="1">
                <a:solidFill>
                  <a:schemeClr val="accent2">
                    <a:lumOff val="-7568"/>
                  </a:schemeClr>
                </a:solidFill>
              </a:defRPr>
            </a:lvl1pPr>
          </a:lstStyle>
          <a:p>
            <a:r>
              <a:t>VISI &amp; MISI suatu organisasi dipengaruhi oleh</a:t>
            </a:r>
          </a:p>
        </p:txBody>
      </p:sp>
      <p:sp>
        <p:nvSpPr>
          <p:cNvPr id="433" name="HISTORY OF ORGANIZATION…"/>
          <p:cNvSpPr txBox="1">
            <a:spLocks noGrp="1"/>
          </p:cNvSpPr>
          <p:nvPr>
            <p:ph type="body" idx="4294967295"/>
          </p:nvPr>
        </p:nvSpPr>
        <p:spPr>
          <a:xfrm>
            <a:off x="544883" y="2139015"/>
            <a:ext cx="7707459" cy="3881438"/>
          </a:xfrm>
          <a:prstGeom prst="rect">
            <a:avLst/>
          </a:prstGeom>
        </p:spPr>
        <p:txBody>
          <a:bodyPr>
            <a:normAutofit/>
          </a:bodyPr>
          <a:lstStyle/>
          <a:p>
            <a:pPr algn="ctr">
              <a:buSzTx/>
              <a:buFont typeface="Wingdings 3"/>
              <a:buNone/>
              <a:defRPr sz="3500" b="1">
                <a:solidFill>
                  <a:srgbClr val="3137E0"/>
                </a:solidFill>
              </a:defRPr>
            </a:pPr>
            <a:endParaRPr/>
          </a:p>
          <a:p>
            <a:pPr marL="666750" indent="-666750" algn="ctr">
              <a:defRPr sz="3500" b="1">
                <a:solidFill>
                  <a:srgbClr val="3137E0"/>
                </a:solidFill>
              </a:defRPr>
            </a:pPr>
            <a:r>
              <a:t>HISTORY OF ORGANIZATION</a:t>
            </a:r>
          </a:p>
          <a:p>
            <a:pPr marL="666750" indent="-666750" algn="ctr">
              <a:defRPr sz="3500" b="1">
                <a:solidFill>
                  <a:srgbClr val="3137E0"/>
                </a:solidFill>
              </a:defRPr>
            </a:pPr>
            <a:r>
              <a:t>ENVIRONMENT</a:t>
            </a:r>
          </a:p>
          <a:p>
            <a:pPr marL="666750" indent="-666750" algn="ctr">
              <a:defRPr sz="3500" b="1">
                <a:solidFill>
                  <a:srgbClr val="3137E0"/>
                </a:solidFill>
              </a:defRPr>
            </a:pPr>
            <a:r>
              <a:t>INTERNAL CAPACITY</a:t>
            </a:r>
          </a:p>
        </p:txBody>
      </p:sp>
      <p:sp>
        <p:nvSpPr>
          <p:cNvPr id="43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3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32</a:t>
            </a:fld>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VISI"/>
          <p:cNvSpPr txBox="1">
            <a:spLocks noGrp="1"/>
          </p:cNvSpPr>
          <p:nvPr>
            <p:ph type="title" idx="4294967295"/>
          </p:nvPr>
        </p:nvSpPr>
        <p:spPr>
          <a:xfrm>
            <a:off x="609599" y="609600"/>
            <a:ext cx="6348414" cy="1320800"/>
          </a:xfrm>
          <a:prstGeom prst="rect">
            <a:avLst/>
          </a:prstGeom>
          <a:gradFill>
            <a:gsLst>
              <a:gs pos="0">
                <a:srgbClr val="003300"/>
              </a:gs>
              <a:gs pos="50000">
                <a:srgbClr val="84EB5B"/>
              </a:gs>
              <a:gs pos="100000">
                <a:srgbClr val="003300"/>
              </a:gs>
            </a:gsLst>
            <a:lin ang="16200000"/>
          </a:gradFill>
        </p:spPr>
        <p:txBody>
          <a:bodyPr>
            <a:normAutofit/>
          </a:bodyPr>
          <a:lstStyle>
            <a:lvl1pPr algn="ctr">
              <a:defRPr>
                <a:solidFill>
                  <a:srgbClr val="F2E933"/>
                </a:solidFill>
              </a:defRPr>
            </a:lvl1pPr>
          </a:lstStyle>
          <a:p>
            <a:r>
              <a:t>VISI</a:t>
            </a:r>
          </a:p>
        </p:txBody>
      </p:sp>
      <p:sp>
        <p:nvSpPr>
          <p:cNvPr id="438" name="Memberi gambaran / arah yg jelas ttg apa yg akan dicapai organisasi di masa yad…"/>
          <p:cNvSpPr txBox="1">
            <a:spLocks noGrp="1"/>
          </p:cNvSpPr>
          <p:nvPr>
            <p:ph type="body" idx="4294967295"/>
          </p:nvPr>
        </p:nvSpPr>
        <p:spPr>
          <a:xfrm>
            <a:off x="609599" y="2160587"/>
            <a:ext cx="7227479" cy="3881438"/>
          </a:xfrm>
          <a:prstGeom prst="rect">
            <a:avLst/>
          </a:prstGeom>
          <a:solidFill>
            <a:srgbClr val="84EB5B"/>
          </a:solidFill>
        </p:spPr>
        <p:txBody>
          <a:bodyPr>
            <a:normAutofit/>
          </a:bodyPr>
          <a:lstStyle/>
          <a:p>
            <a:pPr>
              <a:lnSpc>
                <a:spcPct val="80000"/>
              </a:lnSpc>
              <a:defRPr sz="2600" b="1">
                <a:solidFill>
                  <a:srgbClr val="200D60"/>
                </a:solidFill>
              </a:defRPr>
            </a:pPr>
            <a:r>
              <a:t>Memberi gambaran / arah yg jelas ttg apa yg akan dicapai organisasi di masa yad</a:t>
            </a:r>
          </a:p>
          <a:p>
            <a:pPr>
              <a:lnSpc>
                <a:spcPct val="80000"/>
              </a:lnSpc>
              <a:defRPr sz="2600" b="1">
                <a:solidFill>
                  <a:srgbClr val="200D60"/>
                </a:solidFill>
              </a:defRPr>
            </a:pPr>
            <a:r>
              <a:t>Merumuskan visi, perlu kemampuan :</a:t>
            </a:r>
          </a:p>
          <a:p>
            <a:pPr>
              <a:lnSpc>
                <a:spcPct val="80000"/>
              </a:lnSpc>
              <a:buSzTx/>
              <a:buFont typeface="Wingdings 3"/>
              <a:buNone/>
              <a:defRPr sz="2600" b="1">
                <a:solidFill>
                  <a:srgbClr val="200D60"/>
                </a:solidFill>
              </a:defRPr>
            </a:pPr>
            <a:r>
              <a:t>   - TRENDWATCHING </a:t>
            </a:r>
            <a:r>
              <a:rPr b="0">
                <a:latin typeface="Wingdings"/>
                <a:ea typeface="Wingdings"/>
                <a:cs typeface="Wingdings"/>
                <a:sym typeface="Wingdings"/>
              </a:rPr>
              <a:t> </a:t>
            </a:r>
            <a:r>
              <a:t>mampu mengamati sinyal perubahan yad</a:t>
            </a:r>
          </a:p>
          <a:p>
            <a:pPr>
              <a:lnSpc>
                <a:spcPct val="80000"/>
              </a:lnSpc>
              <a:buSzTx/>
              <a:buFont typeface="Wingdings 3"/>
              <a:buNone/>
              <a:defRPr sz="2600" b="1">
                <a:solidFill>
                  <a:srgbClr val="200D60"/>
                </a:solidFill>
              </a:defRPr>
            </a:pPr>
            <a:r>
              <a:t>   - ENVISIONING </a:t>
            </a:r>
            <a:r>
              <a:rPr b="0">
                <a:latin typeface="Wingdings"/>
                <a:ea typeface="Wingdings"/>
                <a:cs typeface="Wingdings"/>
                <a:sym typeface="Wingdings"/>
              </a:rPr>
              <a:t> </a:t>
            </a:r>
            <a:r>
              <a:t>berdasar hasil pengamatan thd trend perubahan yad --. Mampu menggambarkan kondisi baru yg akan di alami organisasi</a:t>
            </a:r>
          </a:p>
        </p:txBody>
      </p:sp>
      <p:sp>
        <p:nvSpPr>
          <p:cNvPr id="43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4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sp>
        <p:nvSpPr>
          <p:cNvPr id="443" name="Hakekat VISI  melakukan upaya dan perubahan…"/>
          <p:cNvSpPr txBox="1">
            <a:spLocks noGrp="1"/>
          </p:cNvSpPr>
          <p:nvPr>
            <p:ph type="body" idx="4294967295"/>
          </p:nvPr>
        </p:nvSpPr>
        <p:spPr>
          <a:xfrm>
            <a:off x="457200" y="1600200"/>
            <a:ext cx="8229600" cy="5029200"/>
          </a:xfrm>
          <a:prstGeom prst="rect">
            <a:avLst/>
          </a:prstGeom>
          <a:solidFill>
            <a:srgbClr val="84EB5B"/>
          </a:solidFill>
        </p:spPr>
        <p:txBody>
          <a:bodyPr>
            <a:normAutofit/>
          </a:bodyPr>
          <a:lstStyle/>
          <a:p>
            <a:pPr marL="495300" indent="-495300">
              <a:lnSpc>
                <a:spcPct val="90000"/>
              </a:lnSpc>
              <a:defRPr sz="2600" b="1">
                <a:solidFill>
                  <a:srgbClr val="230FB9"/>
                </a:solidFill>
              </a:defRPr>
            </a:pPr>
            <a:r>
              <a:t>Hakekat VISI </a:t>
            </a:r>
            <a:r>
              <a:rPr b="0">
                <a:latin typeface="Wingdings"/>
                <a:ea typeface="Wingdings"/>
                <a:cs typeface="Wingdings"/>
                <a:sym typeface="Wingdings"/>
              </a:rPr>
              <a:t> </a:t>
            </a:r>
            <a:r>
              <a:t>melakukan upaya dan perubahan</a:t>
            </a:r>
          </a:p>
          <a:p>
            <a:pPr marL="495300" indent="-495300">
              <a:lnSpc>
                <a:spcPct val="90000"/>
              </a:lnSpc>
              <a:defRPr sz="2600" b="1">
                <a:solidFill>
                  <a:srgbClr val="230FB9"/>
                </a:solidFill>
              </a:defRPr>
            </a:pPr>
            <a:r>
              <a:t>Dpt diibaratkan sbg : </a:t>
            </a:r>
          </a:p>
          <a:p>
            <a:pPr>
              <a:lnSpc>
                <a:spcPct val="90000"/>
              </a:lnSpc>
              <a:buSzTx/>
              <a:buFont typeface="Wingdings 3"/>
              <a:buNone/>
              <a:defRPr sz="2600" b="1">
                <a:solidFill>
                  <a:srgbClr val="230FB9"/>
                </a:solidFill>
              </a:defRPr>
            </a:pPr>
            <a:r>
              <a:t>   SWIMMING UPSTREAM , atau melakukan suatu :</a:t>
            </a:r>
          </a:p>
          <a:p>
            <a:pPr>
              <a:lnSpc>
                <a:spcPct val="90000"/>
              </a:lnSpc>
              <a:buSzTx/>
              <a:buFont typeface="Wingdings 3"/>
              <a:buNone/>
              <a:defRPr sz="2600" b="1">
                <a:solidFill>
                  <a:srgbClr val="230FB9"/>
                </a:solidFill>
              </a:defRPr>
            </a:pPr>
            <a:r>
              <a:t>   LONG &amp; ROCKY JOURNEY</a:t>
            </a:r>
          </a:p>
          <a:p>
            <a:pPr marL="495300" indent="-495300">
              <a:lnSpc>
                <a:spcPct val="90000"/>
              </a:lnSpc>
              <a:defRPr sz="2600" b="1">
                <a:solidFill>
                  <a:srgbClr val="230FB9"/>
                </a:solidFill>
              </a:defRPr>
            </a:pPr>
            <a:r>
              <a:t>Maka hrs di </a:t>
            </a:r>
            <a:r>
              <a:rPr>
                <a:solidFill>
                  <a:srgbClr val="F02C3F"/>
                </a:solidFill>
              </a:rPr>
              <a:t>komunikasikan ke seluruh anggota</a:t>
            </a:r>
            <a:r>
              <a:t> spy menjadi : SHARED VISION</a:t>
            </a:r>
          </a:p>
          <a:p>
            <a:pPr marL="495300" indent="-495300">
              <a:lnSpc>
                <a:spcPct val="90000"/>
              </a:lnSpc>
              <a:defRPr sz="2600" b="1">
                <a:solidFill>
                  <a:srgbClr val="887540"/>
                </a:solidFill>
              </a:defRPr>
            </a:pPr>
            <a:r>
              <a:t>WHERE THERE NO VISION &amp; CHANGE </a:t>
            </a:r>
            <a:r>
              <a:rPr b="0">
                <a:latin typeface="Wingdings"/>
                <a:ea typeface="Wingdings"/>
                <a:cs typeface="Wingdings"/>
                <a:sym typeface="Wingdings"/>
              </a:rPr>
              <a:t> </a:t>
            </a:r>
            <a:r>
              <a:t>THE ORGANIZATION WILL PERISH</a:t>
            </a:r>
          </a:p>
        </p:txBody>
      </p:sp>
      <p:sp>
        <p:nvSpPr>
          <p:cNvPr id="44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4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34</a:t>
            </a:fld>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VISION STATEMENT COMPONENTS:"/>
          <p:cNvSpPr txBox="1">
            <a:spLocks noGrp="1"/>
          </p:cNvSpPr>
          <p:nvPr>
            <p:ph type="title" idx="4294967295"/>
          </p:nvPr>
        </p:nvSpPr>
        <p:spPr>
          <a:xfrm>
            <a:off x="609599" y="609600"/>
            <a:ext cx="6348414" cy="1320800"/>
          </a:xfrm>
          <a:prstGeom prst="rect">
            <a:avLst/>
          </a:prstGeom>
          <a:solidFill>
            <a:srgbClr val="EFF98F"/>
          </a:solidFill>
          <a:ln w="9525">
            <a:solidFill>
              <a:srgbClr val="000000"/>
            </a:solidFill>
            <a:round/>
          </a:ln>
        </p:spPr>
        <p:txBody>
          <a:bodyPr>
            <a:normAutofit/>
          </a:bodyPr>
          <a:lstStyle/>
          <a:p>
            <a:pPr algn="ctr" defTabSz="914400">
              <a:defRPr sz="2300" b="1">
                <a:solidFill>
                  <a:srgbClr val="2B4617"/>
                </a:solidFill>
                <a:latin typeface="Marker Felt"/>
                <a:ea typeface="Marker Felt"/>
                <a:cs typeface="Marker Felt"/>
                <a:sym typeface="Marker Felt"/>
              </a:defRPr>
            </a:pPr>
            <a:endParaRPr/>
          </a:p>
          <a:p>
            <a:pPr algn="ctr" defTabSz="914400">
              <a:defRPr sz="2300" b="1">
                <a:solidFill>
                  <a:srgbClr val="2B4617"/>
                </a:solidFill>
                <a:latin typeface="Marker Felt"/>
                <a:ea typeface="Marker Felt"/>
                <a:cs typeface="Marker Felt"/>
                <a:sym typeface="Marker Felt"/>
              </a:defRPr>
            </a:pPr>
            <a:r>
              <a:t>VISION STATEMENT COMPONENTS:</a:t>
            </a:r>
          </a:p>
        </p:txBody>
      </p:sp>
      <p:sp>
        <p:nvSpPr>
          <p:cNvPr id="448" name="A clear Hope ( profile ) for the future…"/>
          <p:cNvSpPr txBox="1">
            <a:spLocks noGrp="1"/>
          </p:cNvSpPr>
          <p:nvPr>
            <p:ph type="body" sz="half" idx="4294967295"/>
          </p:nvPr>
        </p:nvSpPr>
        <p:spPr>
          <a:xfrm>
            <a:off x="609599" y="2160587"/>
            <a:ext cx="6348414" cy="3881438"/>
          </a:xfrm>
          <a:prstGeom prst="rect">
            <a:avLst/>
          </a:prstGeom>
        </p:spPr>
        <p:txBody>
          <a:bodyPr>
            <a:normAutofit/>
          </a:bodyPr>
          <a:lstStyle/>
          <a:p>
            <a:pPr marL="880533" indent="-880533">
              <a:buAutoNum type="arabicPeriod"/>
              <a:defRPr sz="2600" b="1"/>
            </a:pPr>
            <a:r>
              <a:t>A clear Hope ( profile ) for the future </a:t>
            </a:r>
          </a:p>
          <a:p>
            <a:pPr marL="880533" indent="-880533">
              <a:buAutoNum type="arabicPeriod"/>
              <a:defRPr sz="2600" b="1"/>
            </a:pPr>
            <a:r>
              <a:t>Challenging and  excellence</a:t>
            </a:r>
          </a:p>
          <a:p>
            <a:pPr marL="880533" indent="-880533">
              <a:buAutoNum type="arabicPeriod"/>
              <a:defRPr sz="2600" b="1"/>
            </a:pPr>
            <a:r>
              <a:t>Inspirational &amp;  emotional</a:t>
            </a:r>
          </a:p>
          <a:p>
            <a:pPr marL="880533" indent="-880533">
              <a:buAutoNum type="arabicPeriod"/>
              <a:defRPr sz="2600" b="1"/>
            </a:pPr>
            <a:r>
              <a:t>Empowers employees and customers</a:t>
            </a:r>
          </a:p>
          <a:p>
            <a:pPr marL="880533" indent="-880533">
              <a:buAutoNum type="arabicPeriod"/>
              <a:defRPr sz="2600" b="1"/>
            </a:pPr>
            <a:r>
              <a:t>Prepare for the future</a:t>
            </a:r>
          </a:p>
          <a:p>
            <a:pPr marL="880533" indent="-880533">
              <a:buAutoNum type="arabicPeriod"/>
              <a:defRPr sz="2600" b="1"/>
            </a:pPr>
            <a:r>
              <a:t>Memorable &amp; provides guidance</a:t>
            </a:r>
          </a:p>
        </p:txBody>
      </p:sp>
      <p:sp>
        <p:nvSpPr>
          <p:cNvPr id="44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5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Contoh visi"/>
          <p:cNvSpPr txBox="1">
            <a:spLocks noGrp="1"/>
          </p:cNvSpPr>
          <p:nvPr>
            <p:ph type="title" idx="4294967295"/>
          </p:nvPr>
        </p:nvSpPr>
        <p:spPr>
          <a:xfrm>
            <a:off x="609599" y="609600"/>
            <a:ext cx="6348414" cy="1320800"/>
          </a:xfrm>
          <a:prstGeom prst="rect">
            <a:avLst/>
          </a:prstGeom>
        </p:spPr>
        <p:txBody>
          <a:bodyPr>
            <a:normAutofit/>
          </a:bodyPr>
          <a:lstStyle>
            <a:lvl1pPr algn="ctr">
              <a:defRPr sz="4100" b="1"/>
            </a:lvl1pPr>
          </a:lstStyle>
          <a:p>
            <a:r>
              <a:t>Contoh visi </a:t>
            </a:r>
          </a:p>
        </p:txBody>
      </p:sp>
      <p:sp>
        <p:nvSpPr>
          <p:cNvPr id="453" name="We will be the first drug maker with advanced research in every disease category…"/>
          <p:cNvSpPr txBox="1">
            <a:spLocks noGrp="1"/>
          </p:cNvSpPr>
          <p:nvPr>
            <p:ph type="body" sz="half" idx="4294967295"/>
          </p:nvPr>
        </p:nvSpPr>
        <p:spPr>
          <a:xfrm>
            <a:off x="609599" y="2160587"/>
            <a:ext cx="6348414" cy="3881438"/>
          </a:xfrm>
          <a:prstGeom prst="rect">
            <a:avLst/>
          </a:prstGeom>
        </p:spPr>
        <p:txBody>
          <a:bodyPr>
            <a:normAutofit/>
          </a:bodyPr>
          <a:lstStyle/>
          <a:p>
            <a:pPr marL="438150" indent="-438150">
              <a:defRPr sz="2300" b="1"/>
            </a:pPr>
            <a:r>
              <a:t>We will be the first drug maker with advanced research in every disease category</a:t>
            </a:r>
          </a:p>
          <a:p>
            <a:pPr marL="438150" indent="-438150">
              <a:defRPr sz="2300" b="1"/>
            </a:pPr>
            <a:r>
              <a:t>Our research will be as good as the science being done anywhere in the world</a:t>
            </a:r>
          </a:p>
          <a:p>
            <a:pPr marL="438150" indent="-438150">
              <a:defRPr sz="2300" b="1"/>
            </a:pPr>
            <a:r>
              <a:t>We will be the leading of …….</a:t>
            </a:r>
          </a:p>
        </p:txBody>
      </p:sp>
      <p:sp>
        <p:nvSpPr>
          <p:cNvPr id="45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5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MISI"/>
          <p:cNvSpPr txBox="1">
            <a:spLocks noGrp="1"/>
          </p:cNvSpPr>
          <p:nvPr>
            <p:ph type="title" idx="4294967295"/>
          </p:nvPr>
        </p:nvSpPr>
        <p:spPr>
          <a:xfrm>
            <a:off x="792963" y="145798"/>
            <a:ext cx="6348413" cy="1320801"/>
          </a:xfrm>
          <a:prstGeom prst="rect">
            <a:avLst/>
          </a:prstGeom>
          <a:solidFill>
            <a:srgbClr val="27FF7A"/>
          </a:solidFill>
        </p:spPr>
        <p:txBody>
          <a:bodyPr>
            <a:normAutofit/>
          </a:bodyPr>
          <a:lstStyle/>
          <a:p>
            <a:pPr algn="ctr" defTabSz="406908">
              <a:defRPr sz="4183" b="1">
                <a:solidFill>
                  <a:srgbClr val="EB0000"/>
                </a:solidFill>
              </a:defRPr>
            </a:pPr>
            <a:endParaRPr/>
          </a:p>
          <a:p>
            <a:pPr algn="ctr" defTabSz="406908">
              <a:defRPr sz="4183" b="1">
                <a:solidFill>
                  <a:srgbClr val="EB0000"/>
                </a:solidFill>
              </a:defRPr>
            </a:pPr>
            <a:r>
              <a:t>MISI</a:t>
            </a:r>
          </a:p>
        </p:txBody>
      </p:sp>
      <p:sp>
        <p:nvSpPr>
          <p:cNvPr id="458" name="The chosen track of organization…"/>
          <p:cNvSpPr txBox="1">
            <a:spLocks noGrp="1"/>
          </p:cNvSpPr>
          <p:nvPr>
            <p:ph type="body" idx="4294967295"/>
          </p:nvPr>
        </p:nvSpPr>
        <p:spPr>
          <a:xfrm>
            <a:off x="-1" y="1600200"/>
            <a:ext cx="9144002" cy="5257800"/>
          </a:xfrm>
          <a:prstGeom prst="rect">
            <a:avLst/>
          </a:prstGeom>
          <a:solidFill>
            <a:srgbClr val="EAF6D1"/>
          </a:solidFill>
        </p:spPr>
        <p:txBody>
          <a:bodyPr>
            <a:normAutofit/>
          </a:bodyPr>
          <a:lstStyle/>
          <a:p>
            <a:pPr marL="357187" indent="-357187">
              <a:lnSpc>
                <a:spcPct val="80000"/>
              </a:lnSpc>
              <a:defRPr sz="2500" b="1"/>
            </a:pPr>
            <a:r>
              <a:t>The chosen track of organization </a:t>
            </a:r>
          </a:p>
          <a:p>
            <a:pPr marL="357187" indent="-357187">
              <a:lnSpc>
                <a:spcPct val="80000"/>
              </a:lnSpc>
              <a:defRPr sz="2500" b="1"/>
            </a:pPr>
            <a:r>
              <a:t>Perumusan misi mrpk usaha utk menyusun peta/route perjalanan perusahaan</a:t>
            </a:r>
          </a:p>
          <a:p>
            <a:pPr marL="357187" indent="-357187">
              <a:lnSpc>
                <a:spcPct val="80000"/>
              </a:lnSpc>
              <a:defRPr sz="2500" b="1"/>
            </a:pPr>
            <a:endParaRPr/>
          </a:p>
          <a:p>
            <a:pPr marL="357187" indent="-357187">
              <a:lnSpc>
                <a:spcPct val="80000"/>
              </a:lnSpc>
              <a:defRPr sz="2500" b="1"/>
            </a:pPr>
            <a:r>
              <a:t>KEMAMPUAN ORGANISASI/PERUSAHAAN DLM MEMBUAT MISI ( peta dari uncharting world) </a:t>
            </a:r>
            <a:r>
              <a:rPr b="0">
                <a:latin typeface="Wingdings"/>
                <a:ea typeface="Wingdings"/>
                <a:cs typeface="Wingdings"/>
                <a:sym typeface="Wingdings"/>
              </a:rPr>
              <a:t> </a:t>
            </a:r>
            <a:r>
              <a:t>menentukan kelangsungan organisasi</a:t>
            </a:r>
          </a:p>
          <a:p>
            <a:pPr marL="357187" indent="-357187">
              <a:lnSpc>
                <a:spcPct val="80000"/>
              </a:lnSpc>
              <a:defRPr sz="2500" b="1"/>
            </a:pPr>
            <a:r>
              <a:t>MISSION STATEMENT mengandung unsur:</a:t>
            </a:r>
          </a:p>
          <a:p>
            <a:pPr>
              <a:lnSpc>
                <a:spcPct val="80000"/>
              </a:lnSpc>
              <a:buSzTx/>
              <a:buFont typeface="Wingdings 3"/>
              <a:buNone/>
              <a:defRPr sz="2500" b="1"/>
            </a:pPr>
            <a:r>
              <a:t>   1. Bgmn asumsi lingk yg akan dilayani </a:t>
            </a:r>
          </a:p>
          <a:p>
            <a:pPr>
              <a:lnSpc>
                <a:spcPct val="80000"/>
              </a:lnSpc>
              <a:buSzTx/>
              <a:buFont typeface="Wingdings 3"/>
              <a:buNone/>
              <a:defRPr sz="2500" b="1"/>
            </a:pPr>
            <a:r>
              <a:t>   2. Kebutuhan apa yg akan kita penuhi</a:t>
            </a:r>
          </a:p>
          <a:p>
            <a:pPr>
              <a:lnSpc>
                <a:spcPct val="80000"/>
              </a:lnSpc>
              <a:buSzTx/>
              <a:buFont typeface="Wingdings 3"/>
              <a:buNone/>
              <a:defRPr sz="2500" b="1"/>
            </a:pPr>
            <a:r>
              <a:t>   3. Siapa customer kita</a:t>
            </a:r>
          </a:p>
          <a:p>
            <a:pPr>
              <a:lnSpc>
                <a:spcPct val="80000"/>
              </a:lnSpc>
              <a:buSzTx/>
              <a:buFont typeface="Wingdings 3"/>
              <a:buNone/>
              <a:defRPr sz="2500" b="1"/>
            </a:pPr>
            <a:r>
              <a:t>   4. Dalam bisnis apa kita berada</a:t>
            </a:r>
          </a:p>
          <a:p>
            <a:pPr>
              <a:lnSpc>
                <a:spcPct val="80000"/>
              </a:lnSpc>
              <a:buSzTx/>
              <a:buFont typeface="Wingdings 3"/>
              <a:buNone/>
              <a:defRPr sz="2500" b="1"/>
            </a:pPr>
            <a:r>
              <a:t>   5. Apa yg terbaik kita lakukan dlm bisnis tsb</a:t>
            </a:r>
          </a:p>
        </p:txBody>
      </p:sp>
      <p:sp>
        <p:nvSpPr>
          <p:cNvPr id="45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6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Mission statement ( Duncan ), meliputi :"/>
          <p:cNvSpPr txBox="1">
            <a:spLocks noGrp="1"/>
          </p:cNvSpPr>
          <p:nvPr>
            <p:ph type="title" idx="4294967295"/>
          </p:nvPr>
        </p:nvSpPr>
        <p:spPr>
          <a:xfrm>
            <a:off x="609599" y="609600"/>
            <a:ext cx="6348414" cy="1320800"/>
          </a:xfrm>
          <a:prstGeom prst="rect">
            <a:avLst/>
          </a:prstGeom>
        </p:spPr>
        <p:txBody>
          <a:bodyPr>
            <a:normAutofit/>
          </a:bodyPr>
          <a:lstStyle>
            <a:lvl1pPr>
              <a:defRPr sz="4000"/>
            </a:lvl1pPr>
          </a:lstStyle>
          <a:p>
            <a:r>
              <a:t>Mission statement ( Duncan ), meliputi :</a:t>
            </a:r>
          </a:p>
        </p:txBody>
      </p:sp>
      <p:sp>
        <p:nvSpPr>
          <p:cNvPr id="463" name="1.Target customers &amp; market…"/>
          <p:cNvSpPr>
            <a:spLocks noGrp="1"/>
          </p:cNvSpPr>
          <p:nvPr>
            <p:ph type="body" idx="4294967295"/>
          </p:nvPr>
        </p:nvSpPr>
        <p:spPr>
          <a:xfrm>
            <a:off x="442323" y="2032237"/>
            <a:ext cx="8561459" cy="3981294"/>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w="9525">
            <a:solidFill>
              <a:srgbClr val="7D60A0"/>
            </a:solidFill>
            <a:round/>
          </a:ln>
          <a:effectLst>
            <a:outerShdw blurRad="38100" dist="20000" dir="5400000" rotWithShape="0">
              <a:srgbClr val="000000">
                <a:alpha val="38000"/>
              </a:srgbClr>
            </a:outerShdw>
          </a:effectLst>
        </p:spPr>
        <p:txBody>
          <a:bodyPr>
            <a:normAutofit/>
          </a:bodyPr>
          <a:lstStyle/>
          <a:p>
            <a:pPr marL="0" indent="0" defTabSz="914400">
              <a:spcBef>
                <a:spcPts val="0"/>
              </a:spcBef>
              <a:buClrTx/>
              <a:buSzTx/>
              <a:buNone/>
              <a:defRPr sz="2900" b="1">
                <a:solidFill>
                  <a:srgbClr val="000000"/>
                </a:solidFill>
              </a:defRPr>
            </a:pPr>
            <a:r>
              <a:t>1.Target customers &amp; market</a:t>
            </a:r>
          </a:p>
          <a:p>
            <a:pPr marL="0" indent="0" defTabSz="914400">
              <a:spcBef>
                <a:spcPts val="0"/>
              </a:spcBef>
              <a:buClrTx/>
              <a:buSzTx/>
              <a:buNone/>
              <a:defRPr sz="2900" b="1">
                <a:solidFill>
                  <a:srgbClr val="000000"/>
                </a:solidFill>
              </a:defRPr>
            </a:pPr>
            <a:r>
              <a:t>2. Indicate the principal services delivered by organization</a:t>
            </a:r>
          </a:p>
          <a:p>
            <a:pPr marL="0" indent="0" defTabSz="914400">
              <a:spcBef>
                <a:spcPts val="0"/>
              </a:spcBef>
              <a:buClrTx/>
              <a:buSzTx/>
              <a:buNone/>
              <a:defRPr sz="2900" b="1">
                <a:solidFill>
                  <a:srgbClr val="000000"/>
                </a:solidFill>
              </a:defRPr>
            </a:pPr>
            <a:r>
              <a:t>3. Specify the geographical area within which intends to concentrate</a:t>
            </a:r>
          </a:p>
          <a:p>
            <a:pPr marL="0" indent="0" defTabSz="914400">
              <a:spcBef>
                <a:spcPts val="0"/>
              </a:spcBef>
              <a:buClrTx/>
              <a:buSzTx/>
              <a:buNone/>
              <a:defRPr sz="2900" b="1">
                <a:solidFill>
                  <a:srgbClr val="000000"/>
                </a:solidFill>
              </a:defRPr>
            </a:pPr>
            <a:r>
              <a:t>4.Identify the organizations philosophy</a:t>
            </a:r>
          </a:p>
          <a:p>
            <a:pPr marL="0" indent="0" defTabSz="914400">
              <a:spcBef>
                <a:spcPts val="0"/>
              </a:spcBef>
              <a:buClrTx/>
              <a:buSzTx/>
              <a:buNone/>
              <a:defRPr sz="2900" b="1">
                <a:solidFill>
                  <a:srgbClr val="000000"/>
                </a:solidFill>
              </a:defRPr>
            </a:pPr>
            <a:r>
              <a:t>5.Include confirmations of the organizations preferred self image</a:t>
            </a:r>
          </a:p>
          <a:p>
            <a:pPr marL="0" indent="0" defTabSz="914400">
              <a:spcBef>
                <a:spcPts val="0"/>
              </a:spcBef>
              <a:buClrTx/>
              <a:buSzTx/>
              <a:buNone/>
              <a:defRPr sz="2900" b="1">
                <a:solidFill>
                  <a:srgbClr val="000000"/>
                </a:solidFill>
              </a:defRPr>
            </a:pPr>
            <a:r>
              <a:t>6.Specify the organizations desired public image</a:t>
            </a:r>
          </a:p>
        </p:txBody>
      </p:sp>
      <p:sp>
        <p:nvSpPr>
          <p:cNvPr id="46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6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38</a:t>
            </a:fld>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Contoh misi RS.Alabama"/>
          <p:cNvSpPr txBox="1">
            <a:spLocks noGrp="1"/>
          </p:cNvSpPr>
          <p:nvPr>
            <p:ph type="title" idx="4294967295"/>
          </p:nvPr>
        </p:nvSpPr>
        <p:spPr>
          <a:xfrm>
            <a:off x="609599" y="609600"/>
            <a:ext cx="6348414" cy="1320800"/>
          </a:xfrm>
          <a:prstGeom prst="rect">
            <a:avLst/>
          </a:prstGeom>
          <a:solidFill>
            <a:srgbClr val="EFF98F"/>
          </a:solidFill>
          <a:ln w="9525">
            <a:solidFill>
              <a:srgbClr val="000000"/>
            </a:solidFill>
            <a:round/>
          </a:ln>
        </p:spPr>
        <p:txBody>
          <a:bodyPr>
            <a:normAutofit/>
          </a:bodyPr>
          <a:lstStyle>
            <a:lvl1pPr algn="ctr" defTabSz="914400">
              <a:defRPr sz="3700" b="1">
                <a:solidFill>
                  <a:srgbClr val="000000"/>
                </a:solidFill>
                <a:latin typeface="Marker Felt"/>
                <a:ea typeface="Marker Felt"/>
                <a:cs typeface="Marker Felt"/>
                <a:sym typeface="Marker Felt"/>
              </a:defRPr>
            </a:lvl1pPr>
          </a:lstStyle>
          <a:p>
            <a:r>
              <a:t>Contoh misi RS.Alabama</a:t>
            </a:r>
          </a:p>
        </p:txBody>
      </p:sp>
      <p:sp>
        <p:nvSpPr>
          <p:cNvPr id="468" name="The mission of the alabama medicaid agency is to ….(berikan gambaran umum ttg tujuan organisasi)…"/>
          <p:cNvSpPr txBox="1">
            <a:spLocks noGrp="1"/>
          </p:cNvSpPr>
          <p:nvPr>
            <p:ph type="body" sz="half" idx="4294967295"/>
          </p:nvPr>
        </p:nvSpPr>
        <p:spPr>
          <a:xfrm>
            <a:off x="609599" y="2160587"/>
            <a:ext cx="6348414" cy="3881438"/>
          </a:xfrm>
          <a:prstGeom prst="rect">
            <a:avLst/>
          </a:prstGeom>
          <a:solidFill>
            <a:srgbClr val="DBF4CA"/>
          </a:solidFill>
        </p:spPr>
        <p:txBody>
          <a:bodyPr>
            <a:normAutofit/>
          </a:bodyPr>
          <a:lstStyle/>
          <a:p>
            <a:pPr marL="658977" indent="-658977" defTabSz="429768">
              <a:lnSpc>
                <a:spcPct val="70000"/>
              </a:lnSpc>
              <a:spcBef>
                <a:spcPts val="900"/>
              </a:spcBef>
              <a:buAutoNum type="arabicPeriod"/>
              <a:defRPr sz="2162" b="1"/>
            </a:pPr>
            <a:r>
              <a:t>The mission of the alabama medicaid agency is to ….(berikan gambaran umum ttg tujuan organisasi)</a:t>
            </a:r>
            <a:endParaRPr>
              <a:solidFill>
                <a:srgbClr val="003300"/>
              </a:solidFill>
            </a:endParaRPr>
          </a:p>
          <a:p>
            <a:pPr marL="658977" indent="-658977" defTabSz="429768">
              <a:lnSpc>
                <a:spcPct val="70000"/>
              </a:lnSpc>
              <a:spcBef>
                <a:spcPts val="900"/>
              </a:spcBef>
              <a:buAutoNum type="arabicPeriod"/>
              <a:defRPr sz="2162" b="1"/>
            </a:pPr>
            <a:r>
              <a:t>We accomplish our unique purpose by …</a:t>
            </a:r>
          </a:p>
          <a:p>
            <a:pPr marL="573023" indent="-573023" defTabSz="429768">
              <a:lnSpc>
                <a:spcPct val="70000"/>
              </a:lnSpc>
              <a:spcBef>
                <a:spcPts val="900"/>
              </a:spcBef>
              <a:buSzTx/>
              <a:buFont typeface="Wingdings 3"/>
              <a:buNone/>
              <a:defRPr sz="2162" b="1"/>
            </a:pPr>
            <a:r>
              <a:t>     ( jelaskan lingkup pelayanan)</a:t>
            </a:r>
          </a:p>
          <a:p>
            <a:pPr marL="658977" indent="-658977" defTabSz="429768">
              <a:lnSpc>
                <a:spcPct val="70000"/>
              </a:lnSpc>
              <a:spcBef>
                <a:spcPts val="900"/>
              </a:spcBef>
              <a:buAutoNum type="arabicPeriod" startAt="3"/>
              <a:defRPr sz="2162" b="1"/>
            </a:pPr>
            <a:r>
              <a:t>We provide our services to … ( siapa customer dan cakupan geografi layanan)</a:t>
            </a:r>
          </a:p>
          <a:p>
            <a:pPr marL="658977" indent="-658977" defTabSz="429768">
              <a:lnSpc>
                <a:spcPct val="70000"/>
              </a:lnSpc>
              <a:spcBef>
                <a:spcPts val="900"/>
              </a:spcBef>
              <a:buAutoNum type="arabicPeriod" startAt="3"/>
              <a:defRPr sz="2162" b="1"/>
            </a:pPr>
            <a:r>
              <a:t>The principles we intend to observe in our relationships with customers and stakeholders are … </a:t>
            </a:r>
          </a:p>
          <a:p>
            <a:pPr marL="573023" indent="-573023" defTabSz="429768">
              <a:lnSpc>
                <a:spcPct val="70000"/>
              </a:lnSpc>
              <a:spcBef>
                <a:spcPts val="900"/>
              </a:spcBef>
              <a:buSzTx/>
              <a:buFont typeface="Wingdings 3"/>
              <a:buNone/>
              <a:defRPr sz="2162" b="1"/>
            </a:pPr>
            <a:r>
              <a:t>       ( komitmen dlm memberi pelayanan )</a:t>
            </a:r>
          </a:p>
          <a:p>
            <a:pPr marL="573023" indent="-573023" defTabSz="429768">
              <a:lnSpc>
                <a:spcPct val="70000"/>
              </a:lnSpc>
              <a:spcBef>
                <a:spcPts val="900"/>
              </a:spcBef>
              <a:buSzTx/>
              <a:buFont typeface="Wingdings 3"/>
              <a:buNone/>
              <a:defRPr sz="2162" b="1"/>
            </a:pPr>
            <a:r>
              <a:t>5.   Our philosophy includes …….(falsafah secara umum)</a:t>
            </a:r>
          </a:p>
        </p:txBody>
      </p:sp>
      <p:sp>
        <p:nvSpPr>
          <p:cNvPr id="46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7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KONDISI BISNIS RS SAAT INI"/>
          <p:cNvSpPr txBox="1">
            <a:spLocks noGrp="1"/>
          </p:cNvSpPr>
          <p:nvPr>
            <p:ph type="title" idx="4294967295"/>
          </p:nvPr>
        </p:nvSpPr>
        <p:spPr>
          <a:xfrm>
            <a:off x="1295400" y="152400"/>
            <a:ext cx="5943600" cy="1430338"/>
          </a:xfrm>
          <a:prstGeom prst="rect">
            <a:avLst/>
          </a:prstGeom>
          <a:solidFill>
            <a:srgbClr val="D3D3D3"/>
          </a:solidFill>
        </p:spPr>
        <p:txBody>
          <a:bodyPr>
            <a:normAutofit/>
          </a:bodyPr>
          <a:lstStyle/>
          <a:p>
            <a:pPr defTabSz="416052">
              <a:defRPr sz="3276">
                <a:solidFill>
                  <a:srgbClr val="FF0000"/>
                </a:solidFill>
                <a:latin typeface="Bauhaus 93"/>
                <a:ea typeface="Bauhaus 93"/>
                <a:cs typeface="Bauhaus 93"/>
                <a:sym typeface="Bauhaus 93"/>
              </a:defRPr>
            </a:pPr>
            <a:r>
              <a:t/>
            </a:r>
            <a:br/>
            <a:r>
              <a:t> KONDISI BISNIS RS SAAT INI</a:t>
            </a:r>
          </a:p>
        </p:txBody>
      </p:sp>
      <p:sp>
        <p:nvSpPr>
          <p:cNvPr id="104" name="Era turbulensi  unpredictable…"/>
          <p:cNvSpPr txBox="1">
            <a:spLocks noGrp="1"/>
          </p:cNvSpPr>
          <p:nvPr>
            <p:ph type="body" idx="4294967295"/>
          </p:nvPr>
        </p:nvSpPr>
        <p:spPr>
          <a:xfrm>
            <a:off x="609599" y="2057400"/>
            <a:ext cx="6348414" cy="4495800"/>
          </a:xfrm>
          <a:prstGeom prst="rect">
            <a:avLst/>
          </a:prstGeom>
          <a:gradFill>
            <a:gsLst>
              <a:gs pos="0">
                <a:srgbClr val="174476"/>
              </a:gs>
              <a:gs pos="50000">
                <a:srgbClr val="3193FF"/>
              </a:gs>
              <a:gs pos="100000">
                <a:srgbClr val="FFFF00"/>
              </a:gs>
            </a:gsLst>
            <a:lin ang="16200000"/>
          </a:gradFill>
        </p:spPr>
        <p:txBody>
          <a:bodyPr>
            <a:normAutofit/>
          </a:bodyPr>
          <a:lstStyle/>
          <a:p>
            <a:pPr>
              <a:lnSpc>
                <a:spcPct val="80000"/>
              </a:lnSpc>
              <a:defRPr sz="2800"/>
            </a:pPr>
            <a:r>
              <a:t>Era turbulensi </a:t>
            </a:r>
            <a:r>
              <a:rPr>
                <a:latin typeface="Wingdings"/>
                <a:ea typeface="Wingdings"/>
                <a:cs typeface="Wingdings"/>
                <a:sym typeface="Wingdings"/>
              </a:rPr>
              <a:t> </a:t>
            </a:r>
            <a:r>
              <a:rPr>
                <a:solidFill>
                  <a:srgbClr val="B9D181"/>
                </a:solidFill>
              </a:rPr>
              <a:t>unpredictable </a:t>
            </a:r>
          </a:p>
          <a:p>
            <a:pPr>
              <a:lnSpc>
                <a:spcPct val="80000"/>
              </a:lnSpc>
              <a:defRPr sz="2800"/>
            </a:pPr>
            <a:r>
              <a:t>Era global      </a:t>
            </a:r>
            <a:r>
              <a:rPr>
                <a:latin typeface="Wingdings"/>
                <a:ea typeface="Wingdings"/>
                <a:cs typeface="Wingdings"/>
                <a:sym typeface="Wingdings"/>
              </a:rPr>
              <a:t> </a:t>
            </a:r>
            <a:r>
              <a:t>competition                                                      </a:t>
            </a:r>
          </a:p>
          <a:p>
            <a:pPr>
              <a:lnSpc>
                <a:spcPct val="80000"/>
              </a:lnSpc>
              <a:buSzTx/>
              <a:buFont typeface="Wingdings 3"/>
              <a:buNone/>
              <a:defRPr sz="2800"/>
            </a:pPr>
            <a:r>
              <a:rPr>
                <a:latin typeface="Wingdings"/>
                <a:ea typeface="Wingdings"/>
                <a:cs typeface="Wingdings"/>
                <a:sym typeface="Wingdings"/>
              </a:rPr>
              <a:t>                        </a:t>
            </a:r>
            <a:r>
              <a:rPr>
                <a:solidFill>
                  <a:srgbClr val="B9D181"/>
                </a:solidFill>
              </a:rPr>
              <a:t>coopetition</a:t>
            </a:r>
            <a:r>
              <a:t>     </a:t>
            </a:r>
          </a:p>
          <a:p>
            <a:pPr>
              <a:lnSpc>
                <a:spcPct val="80000"/>
              </a:lnSpc>
              <a:defRPr sz="2800"/>
            </a:pPr>
            <a:r>
              <a:t>Konsumen : - ATP ( ability to pay) &amp;</a:t>
            </a:r>
          </a:p>
          <a:p>
            <a:pPr>
              <a:lnSpc>
                <a:spcPct val="80000"/>
              </a:lnSpc>
              <a:buSzTx/>
              <a:buFont typeface="Wingdings 3"/>
              <a:buNone/>
              <a:defRPr sz="2800"/>
            </a:pPr>
            <a:r>
              <a:t>                       WTP ( willing to pay )</a:t>
            </a:r>
          </a:p>
          <a:p>
            <a:pPr>
              <a:lnSpc>
                <a:spcPct val="80000"/>
              </a:lnSpc>
              <a:buSzTx/>
              <a:buFont typeface="Wingdings 3"/>
              <a:buNone/>
              <a:defRPr sz="2800"/>
            </a:pPr>
            <a:r>
              <a:t>                     - DUMB, SNOB, SMART</a:t>
            </a:r>
          </a:p>
          <a:p>
            <a:pPr>
              <a:lnSpc>
                <a:spcPct val="80000"/>
              </a:lnSpc>
              <a:defRPr sz="2800"/>
            </a:pPr>
            <a:r>
              <a:t>Pemodal </a:t>
            </a:r>
          </a:p>
          <a:p>
            <a:pPr>
              <a:lnSpc>
                <a:spcPct val="80000"/>
              </a:lnSpc>
              <a:defRPr sz="2800"/>
            </a:pPr>
            <a:r>
              <a:t>SDM       </a:t>
            </a:r>
          </a:p>
          <a:p>
            <a:pPr>
              <a:lnSpc>
                <a:spcPct val="80000"/>
              </a:lnSpc>
              <a:defRPr sz="2800"/>
            </a:pPr>
            <a:r>
              <a:t>Corporate culture             </a:t>
            </a:r>
          </a:p>
        </p:txBody>
      </p:sp>
      <p:sp>
        <p:nvSpPr>
          <p:cNvPr id="105"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06" name="Slide Number"/>
          <p:cNvSpPr txBox="1">
            <a:spLocks noGrp="1"/>
          </p:cNvSpPr>
          <p:nvPr>
            <p:ph type="sldNum" sz="quarter" idx="2"/>
          </p:nvPr>
        </p:nvSpPr>
        <p:spPr>
          <a:xfrm>
            <a:off x="6791476" y="6109017"/>
            <a:ext cx="166537"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4</a:t>
            </a:fld>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CORE BELIEFS (keyakinan dasar)"/>
          <p:cNvSpPr txBox="1">
            <a:spLocks noGrp="1"/>
          </p:cNvSpPr>
          <p:nvPr>
            <p:ph type="title" idx="4294967295"/>
          </p:nvPr>
        </p:nvSpPr>
        <p:spPr>
          <a:xfrm>
            <a:off x="609599" y="609600"/>
            <a:ext cx="7130404" cy="1320800"/>
          </a:xfrm>
          <a:prstGeom prst="rect">
            <a:avLst/>
          </a:prstGeom>
        </p:spPr>
        <p:txBody>
          <a:bodyPr>
            <a:normAutofit/>
          </a:bodyPr>
          <a:lstStyle>
            <a:lvl1pPr>
              <a:defRPr b="1">
                <a:solidFill>
                  <a:schemeClr val="accent2">
                    <a:lumOff val="-7568"/>
                  </a:schemeClr>
                </a:solidFill>
              </a:defRPr>
            </a:lvl1pPr>
          </a:lstStyle>
          <a:p>
            <a:r>
              <a:t>CORE BELIEFS (keyakinan dasar)</a:t>
            </a:r>
          </a:p>
        </p:txBody>
      </p:sp>
      <p:sp>
        <p:nvSpPr>
          <p:cNvPr id="473" name="“WE DO WHAT WE BELIEFS”…"/>
          <p:cNvSpPr txBox="1">
            <a:spLocks noGrp="1"/>
          </p:cNvSpPr>
          <p:nvPr>
            <p:ph type="body" idx="4294967295"/>
          </p:nvPr>
        </p:nvSpPr>
        <p:spPr>
          <a:xfrm>
            <a:off x="443997" y="1911380"/>
            <a:ext cx="7772401" cy="4525964"/>
          </a:xfrm>
          <a:prstGeom prst="rect">
            <a:avLst/>
          </a:prstGeom>
        </p:spPr>
        <p:txBody>
          <a:bodyPr>
            <a:normAutofit/>
          </a:bodyPr>
          <a:lstStyle/>
          <a:p>
            <a:pPr>
              <a:lnSpc>
                <a:spcPct val="90000"/>
              </a:lnSpc>
              <a:defRPr sz="2400" b="1"/>
            </a:pPr>
            <a:r>
              <a:t>“WE DO WHAT WE BELIEFS”</a:t>
            </a:r>
          </a:p>
          <a:p>
            <a:pPr>
              <a:lnSpc>
                <a:spcPct val="90000"/>
              </a:lnSpc>
              <a:defRPr sz="2400" b="1"/>
            </a:pPr>
            <a:r>
              <a:t>Keyakinan umum yg perlu dimiliki oleh tiap anggota utk mewujudkan visi melalui misi yg telah dipilih </a:t>
            </a:r>
            <a:r>
              <a:rPr b="0">
                <a:latin typeface="Wingdings"/>
                <a:ea typeface="Wingdings"/>
                <a:cs typeface="Wingdings"/>
                <a:sym typeface="Wingdings"/>
              </a:rPr>
              <a:t> </a:t>
            </a:r>
            <a:r>
              <a:t>utk membangkitkan energi anggota</a:t>
            </a:r>
          </a:p>
          <a:p>
            <a:pPr>
              <a:lnSpc>
                <a:spcPct val="90000"/>
              </a:lnSpc>
              <a:defRPr sz="2400" b="1"/>
            </a:pPr>
            <a:r>
              <a:t>Memberikan jiwa bagi sistem manajemen utk mewadahi kepentingan stakeholders</a:t>
            </a:r>
          </a:p>
          <a:p>
            <a:pPr>
              <a:lnSpc>
                <a:spcPct val="90000"/>
              </a:lnSpc>
              <a:defRPr sz="2400" b="1"/>
            </a:pPr>
            <a:r>
              <a:t>Aspek yg terkandung a.l:</a:t>
            </a:r>
          </a:p>
          <a:p>
            <a:pPr>
              <a:lnSpc>
                <a:spcPct val="90000"/>
              </a:lnSpc>
              <a:buSzTx/>
              <a:buFont typeface="Wingdings 3"/>
              <a:buNone/>
              <a:defRPr sz="2400" b="1"/>
            </a:pPr>
            <a:r>
              <a:t>1. Bisnis mrpk mata rantai yg menghubungkan pemasok/ provider dg customers</a:t>
            </a:r>
          </a:p>
          <a:p>
            <a:pPr>
              <a:lnSpc>
                <a:spcPct val="90000"/>
              </a:lnSpc>
              <a:buSzTx/>
              <a:buFont typeface="Wingdings 3"/>
              <a:buNone/>
              <a:defRPr sz="2400" b="1"/>
            </a:pPr>
            <a:r>
              <a:t>2. Customers mrpk tujuan pekerjaan</a:t>
            </a:r>
          </a:p>
          <a:p>
            <a:pPr>
              <a:lnSpc>
                <a:spcPct val="90000"/>
              </a:lnSpc>
              <a:buSzTx/>
              <a:buFont typeface="Wingdings 3"/>
              <a:buNone/>
              <a:defRPr sz="2400" b="1"/>
            </a:pPr>
            <a:r>
              <a:t>3. Sukses mrpk hasil penilaian dari customer</a:t>
            </a:r>
          </a:p>
        </p:txBody>
      </p:sp>
      <p:sp>
        <p:nvSpPr>
          <p:cNvPr id="47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7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Rumusan core beliefs ta:…"/>
          <p:cNvSpPr txBox="1">
            <a:spLocks noGrp="1"/>
          </p:cNvSpPr>
          <p:nvPr>
            <p:ph type="body" idx="4294967295"/>
          </p:nvPr>
        </p:nvSpPr>
        <p:spPr>
          <a:xfrm>
            <a:off x="226881" y="715742"/>
            <a:ext cx="7924801" cy="5257801"/>
          </a:xfrm>
          <a:prstGeom prst="rect">
            <a:avLst/>
          </a:prstGeom>
        </p:spPr>
        <p:txBody>
          <a:bodyPr>
            <a:normAutofit/>
          </a:bodyPr>
          <a:lstStyle/>
          <a:p>
            <a:pPr>
              <a:lnSpc>
                <a:spcPct val="80000"/>
              </a:lnSpc>
              <a:defRPr sz="2800"/>
            </a:pPr>
            <a:r>
              <a:t>Rumusan core beliefs ta:</a:t>
            </a:r>
          </a:p>
          <a:p>
            <a:pPr>
              <a:lnSpc>
                <a:spcPct val="80000"/>
              </a:lnSpc>
              <a:buSzTx/>
              <a:buFont typeface="Wingdings 3"/>
              <a:buNone/>
              <a:defRPr sz="2800"/>
            </a:pPr>
            <a:r>
              <a:t>  1. pernyataan tentang keyakinan dasar</a:t>
            </a:r>
          </a:p>
          <a:p>
            <a:pPr>
              <a:lnSpc>
                <a:spcPct val="80000"/>
              </a:lnSpc>
              <a:buSzTx/>
              <a:buFont typeface="Wingdings 3"/>
              <a:buNone/>
              <a:defRPr sz="2800"/>
            </a:pPr>
            <a:r>
              <a:t>  2. Frasa “ oleh karena itu”</a:t>
            </a:r>
          </a:p>
          <a:p>
            <a:pPr>
              <a:lnSpc>
                <a:spcPct val="80000"/>
              </a:lnSpc>
              <a:buSzTx/>
              <a:buFont typeface="Wingdings 3"/>
              <a:buNone/>
              <a:defRPr sz="2800"/>
            </a:pPr>
            <a:r>
              <a:t>  3. pernyataan perwujudan keyakinan dasar</a:t>
            </a:r>
          </a:p>
          <a:p>
            <a:pPr>
              <a:lnSpc>
                <a:spcPct val="80000"/>
              </a:lnSpc>
              <a:buSzTx/>
              <a:buFont typeface="Wingdings 3"/>
              <a:buNone/>
              <a:defRPr sz="2800"/>
            </a:pPr>
            <a:r>
              <a:t>Contoh :</a:t>
            </a:r>
          </a:p>
          <a:p>
            <a:pPr>
              <a:lnSpc>
                <a:spcPct val="80000"/>
              </a:lnSpc>
              <a:buSzTx/>
              <a:buFont typeface="Wingdings 3"/>
              <a:buNone/>
              <a:defRPr sz="2800" i="1"/>
            </a:pPr>
            <a:r>
              <a:t>    Kami yakin bahwa utk dpt memberikan pelayanan prima bagi pelanggan, dukungan dari karyawan yg andal sangat kami perlukan ,oleh karena itu </a:t>
            </a:r>
            <a:r>
              <a:rPr i="0">
                <a:solidFill>
                  <a:srgbClr val="0D00FF"/>
                </a:solidFill>
              </a:rPr>
              <a:t>karyawan merupakan aset utama</a:t>
            </a:r>
            <a:r>
              <a:t> yg menjadi bagian tidak terpisahkan dari sistem manajemen dan organisasi rumah sakit secara keseluruhan</a:t>
            </a:r>
          </a:p>
        </p:txBody>
      </p:sp>
      <p:sp>
        <p:nvSpPr>
          <p:cNvPr id="478"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79"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CORE VALUES (nilai dasar)"/>
          <p:cNvSpPr txBox="1">
            <a:spLocks noGrp="1"/>
          </p:cNvSpPr>
          <p:nvPr>
            <p:ph type="title" idx="4294967295"/>
          </p:nvPr>
        </p:nvSpPr>
        <p:spPr>
          <a:xfrm>
            <a:off x="609599" y="609600"/>
            <a:ext cx="6348414" cy="1320800"/>
          </a:xfrm>
          <a:prstGeom prst="rect">
            <a:avLst/>
          </a:prstGeom>
        </p:spPr>
        <p:txBody>
          <a:bodyPr>
            <a:normAutofit/>
          </a:bodyPr>
          <a:lstStyle>
            <a:lvl1pPr>
              <a:defRPr b="1"/>
            </a:lvl1pPr>
          </a:lstStyle>
          <a:p>
            <a:r>
              <a:t>CORE VALUES (nilai dasar)</a:t>
            </a:r>
          </a:p>
        </p:txBody>
      </p:sp>
      <p:sp>
        <p:nvSpPr>
          <p:cNvPr id="482" name="Merupakan karakter yg baik yg terdapat dalam setiap diri individu organisasi…"/>
          <p:cNvSpPr txBox="1">
            <a:spLocks noGrp="1"/>
          </p:cNvSpPr>
          <p:nvPr>
            <p:ph type="body" sz="half" idx="4294967295"/>
          </p:nvPr>
        </p:nvSpPr>
        <p:spPr>
          <a:xfrm>
            <a:off x="609599" y="2160587"/>
            <a:ext cx="6348414" cy="3881438"/>
          </a:xfrm>
          <a:prstGeom prst="rect">
            <a:avLst/>
          </a:prstGeom>
        </p:spPr>
        <p:txBody>
          <a:bodyPr>
            <a:normAutofit/>
          </a:bodyPr>
          <a:lstStyle/>
          <a:p>
            <a:pPr>
              <a:lnSpc>
                <a:spcPct val="70000"/>
              </a:lnSpc>
              <a:defRPr sz="2400" b="1"/>
            </a:pPr>
            <a:r>
              <a:t>Merupakan karakter yg baik yg terdapat dalam setiap diri individu organisasi</a:t>
            </a:r>
          </a:p>
          <a:p>
            <a:pPr>
              <a:lnSpc>
                <a:spcPct val="70000"/>
              </a:lnSpc>
              <a:defRPr sz="2400" b="1"/>
            </a:pPr>
            <a:r>
              <a:t>Mrpk nilai yg menjadi panduan anggota dlm mewujudkan perilaku  yg diharapkan guna mencapai visi</a:t>
            </a:r>
          </a:p>
          <a:p>
            <a:pPr>
              <a:lnSpc>
                <a:spcPct val="70000"/>
              </a:lnSpc>
              <a:defRPr sz="2400" b="1"/>
            </a:pPr>
            <a:r>
              <a:t>Meliputi aspek aspek a.l:</a:t>
            </a:r>
          </a:p>
          <a:p>
            <a:pPr>
              <a:lnSpc>
                <a:spcPct val="70000"/>
              </a:lnSpc>
              <a:buSzTx/>
              <a:buFont typeface="Wingdings 3"/>
              <a:buNone/>
              <a:defRPr sz="2400" b="1"/>
            </a:pPr>
            <a:r>
              <a:t>   1. integritas</a:t>
            </a:r>
          </a:p>
          <a:p>
            <a:pPr>
              <a:lnSpc>
                <a:spcPct val="70000"/>
              </a:lnSpc>
              <a:buSzTx/>
              <a:buFont typeface="Wingdings 3"/>
              <a:buNone/>
              <a:defRPr sz="2400" b="1"/>
            </a:pPr>
            <a:r>
              <a:t>   2. kerendahan hati</a:t>
            </a:r>
          </a:p>
          <a:p>
            <a:pPr>
              <a:lnSpc>
                <a:spcPct val="70000"/>
              </a:lnSpc>
              <a:buSzTx/>
              <a:buFont typeface="Wingdings 3"/>
              <a:buNone/>
              <a:defRPr sz="2400" b="1"/>
            </a:pPr>
            <a:r>
              <a:t>   3. kesediaan utk melayani</a:t>
            </a:r>
          </a:p>
          <a:p>
            <a:pPr>
              <a:lnSpc>
                <a:spcPct val="70000"/>
              </a:lnSpc>
              <a:buSzTx/>
              <a:buFont typeface="Wingdings 3"/>
              <a:buNone/>
              <a:defRPr sz="2400" b="1"/>
            </a:pPr>
            <a:r>
              <a:t>   4. kejujuran</a:t>
            </a:r>
          </a:p>
          <a:p>
            <a:pPr>
              <a:lnSpc>
                <a:spcPct val="70000"/>
              </a:lnSpc>
              <a:buSzTx/>
              <a:buFont typeface="Wingdings 3"/>
              <a:buNone/>
              <a:defRPr sz="2400" b="1"/>
            </a:pPr>
            <a:r>
              <a:t>   5. kerja keras</a:t>
            </a:r>
          </a:p>
        </p:txBody>
      </p:sp>
      <p:sp>
        <p:nvSpPr>
          <p:cNvPr id="483"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84"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42</a:t>
            </a:fld>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Contoh core value:"/>
          <p:cNvSpPr txBox="1">
            <a:spLocks noGrp="1"/>
          </p:cNvSpPr>
          <p:nvPr>
            <p:ph type="title" idx="4294967295"/>
          </p:nvPr>
        </p:nvSpPr>
        <p:spPr>
          <a:xfrm>
            <a:off x="609599" y="609600"/>
            <a:ext cx="6348414" cy="1320800"/>
          </a:xfrm>
          <a:prstGeom prst="rect">
            <a:avLst/>
          </a:prstGeom>
        </p:spPr>
        <p:txBody>
          <a:bodyPr>
            <a:normAutofit/>
          </a:bodyPr>
          <a:lstStyle/>
          <a:p>
            <a:r>
              <a:t>Contoh core value:</a:t>
            </a:r>
          </a:p>
        </p:txBody>
      </p:sp>
      <p:sp>
        <p:nvSpPr>
          <p:cNvPr id="487" name="Manajemen dan staf RS”X” akan :…"/>
          <p:cNvSpPr txBox="1">
            <a:spLocks noGrp="1"/>
          </p:cNvSpPr>
          <p:nvPr>
            <p:ph type="body" idx="4294967295"/>
          </p:nvPr>
        </p:nvSpPr>
        <p:spPr>
          <a:xfrm>
            <a:off x="609599" y="2160587"/>
            <a:ext cx="6957827" cy="3881438"/>
          </a:xfrm>
          <a:prstGeom prst="rect">
            <a:avLst/>
          </a:prstGeom>
        </p:spPr>
        <p:txBody>
          <a:bodyPr>
            <a:normAutofit/>
          </a:bodyPr>
          <a:lstStyle/>
          <a:p>
            <a:pPr>
              <a:buSzTx/>
              <a:buFont typeface="Wingdings 3"/>
              <a:buNone/>
              <a:defRPr sz="2500" b="1"/>
            </a:pPr>
            <a:r>
              <a:t>Manajemen dan staf RS”X” akan : </a:t>
            </a:r>
          </a:p>
          <a:p>
            <a:pPr>
              <a:buSzTx/>
              <a:buFont typeface="Wingdings 3"/>
              <a:buNone/>
              <a:defRPr sz="2500" b="1"/>
            </a:pPr>
            <a:r>
              <a:t>Melaksanakan pelayanan kesehatan dengan profesional, andal, cepat, tulus dan ramah, sesuai dengan standar etika / profesi serta peraturan lain yg berlaku</a:t>
            </a:r>
          </a:p>
        </p:txBody>
      </p:sp>
      <p:sp>
        <p:nvSpPr>
          <p:cNvPr id="488"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89"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Manajemen strategi"/>
          <p:cNvSpPr txBox="1">
            <a:spLocks noGrp="1"/>
          </p:cNvSpPr>
          <p:nvPr>
            <p:ph type="title" idx="4294967295"/>
          </p:nvPr>
        </p:nvSpPr>
        <p:spPr>
          <a:xfrm>
            <a:off x="1250950" y="400050"/>
            <a:ext cx="6656388" cy="1049338"/>
          </a:xfrm>
          <a:prstGeom prst="rect">
            <a:avLst/>
          </a:prstGeom>
          <a:solidFill>
            <a:srgbClr val="FF0000"/>
          </a:solidFill>
        </p:spPr>
        <p:txBody>
          <a:bodyPr>
            <a:normAutofit/>
          </a:bodyPr>
          <a:lstStyle>
            <a:lvl1pPr>
              <a:defRPr>
                <a:solidFill>
                  <a:srgbClr val="FFFFFF"/>
                </a:solidFill>
              </a:defRPr>
            </a:lvl1pPr>
          </a:lstStyle>
          <a:p>
            <a:r>
              <a:t>Manajemen strategi</a:t>
            </a:r>
          </a:p>
        </p:txBody>
      </p:sp>
      <p:sp>
        <p:nvSpPr>
          <p:cNvPr id="492" name="Analisa situasi…"/>
          <p:cNvSpPr txBox="1">
            <a:spLocks noGrp="1"/>
          </p:cNvSpPr>
          <p:nvPr>
            <p:ph type="body" sz="half" idx="4294967295"/>
          </p:nvPr>
        </p:nvSpPr>
        <p:spPr>
          <a:xfrm>
            <a:off x="2819400" y="1905000"/>
            <a:ext cx="3697288" cy="4114800"/>
          </a:xfrm>
          <a:prstGeom prst="rect">
            <a:avLst/>
          </a:prstGeom>
          <a:gradFill>
            <a:gsLst>
              <a:gs pos="0">
                <a:srgbClr val="F7EABB"/>
              </a:gs>
              <a:gs pos="16999">
                <a:srgbClr val="F4DF9A"/>
              </a:gs>
              <a:gs pos="25999">
                <a:srgbClr val="F4DF9A"/>
              </a:gs>
              <a:gs pos="100000">
                <a:srgbClr val="FEFBF4"/>
              </a:gs>
            </a:gsLst>
            <a:lin ang="16200000"/>
          </a:gradFill>
        </p:spPr>
        <p:txBody>
          <a:bodyPr>
            <a:normAutofit/>
          </a:bodyPr>
          <a:lstStyle/>
          <a:p>
            <a:pPr algn="ctr">
              <a:lnSpc>
                <a:spcPct val="80000"/>
              </a:lnSpc>
              <a:defRPr sz="2800"/>
            </a:pPr>
            <a:r>
              <a:t>Analisa situasi</a:t>
            </a:r>
          </a:p>
          <a:p>
            <a:pPr algn="ctr">
              <a:lnSpc>
                <a:spcPct val="80000"/>
              </a:lnSpc>
              <a:buSzTx/>
              <a:buFont typeface="Wingdings 3"/>
              <a:buNone/>
              <a:defRPr sz="2800"/>
            </a:pPr>
            <a:endParaRPr/>
          </a:p>
          <a:p>
            <a:pPr algn="ctr">
              <a:lnSpc>
                <a:spcPct val="80000"/>
              </a:lnSpc>
              <a:defRPr sz="2800"/>
            </a:pPr>
            <a:r>
              <a:t>Formulasi strategis</a:t>
            </a:r>
          </a:p>
          <a:p>
            <a:pPr algn="ctr">
              <a:lnSpc>
                <a:spcPct val="80000"/>
              </a:lnSpc>
              <a:defRPr sz="2800"/>
            </a:pPr>
            <a:endParaRPr/>
          </a:p>
          <a:p>
            <a:pPr algn="ctr">
              <a:lnSpc>
                <a:spcPct val="80000"/>
              </a:lnSpc>
              <a:defRPr sz="2800"/>
            </a:pPr>
            <a:r>
              <a:t>Implementasi strategi</a:t>
            </a:r>
          </a:p>
          <a:p>
            <a:pPr algn="ctr">
              <a:lnSpc>
                <a:spcPct val="80000"/>
              </a:lnSpc>
              <a:buSzTx/>
              <a:buFont typeface="Wingdings 3"/>
              <a:buNone/>
              <a:defRPr sz="2800"/>
            </a:pPr>
            <a:endParaRPr/>
          </a:p>
          <a:p>
            <a:pPr algn="ctr">
              <a:lnSpc>
                <a:spcPct val="80000"/>
              </a:lnSpc>
              <a:defRPr sz="2800"/>
            </a:pPr>
            <a:r>
              <a:t>Pengendalian </a:t>
            </a:r>
          </a:p>
          <a:p>
            <a:pPr algn="ctr">
              <a:lnSpc>
                <a:spcPct val="80000"/>
              </a:lnSpc>
              <a:buSzTx/>
              <a:buFont typeface="Wingdings 3"/>
              <a:buNone/>
              <a:defRPr sz="2800"/>
            </a:pPr>
            <a:r>
              <a:t>    strategi</a:t>
            </a:r>
          </a:p>
        </p:txBody>
      </p:sp>
      <p:sp>
        <p:nvSpPr>
          <p:cNvPr id="493"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494"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44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91"/>
                                        </p:tgtEl>
                                        <p:attrNameLst>
                                          <p:attrName>style.visibility</p:attrName>
                                        </p:attrNameLst>
                                      </p:cBhvr>
                                      <p:to>
                                        <p:strVal val="visible"/>
                                      </p:to>
                                    </p:set>
                                    <p:anim calcmode="lin" valueType="num">
                                      <p:cBhvr>
                                        <p:cTn id="7" dur="500" fill="hold"/>
                                        <p:tgtEl>
                                          <p:spTgt spid="491"/>
                                        </p:tgtEl>
                                        <p:attrNameLst>
                                          <p:attrName>ppt_x</p:attrName>
                                        </p:attrNameLst>
                                      </p:cBhvr>
                                      <p:tavLst>
                                        <p:tav tm="0">
                                          <p:val>
                                            <p:strVal val="0-#ppt_w/2"/>
                                          </p:val>
                                        </p:tav>
                                        <p:tav tm="100000">
                                          <p:val>
                                            <p:strVal val="#ppt_x"/>
                                          </p:val>
                                        </p:tav>
                                      </p:tavLst>
                                    </p:anim>
                                    <p:anim calcmode="lin" valueType="num">
                                      <p:cBhvr>
                                        <p:cTn id="8" dur="500" fill="hold"/>
                                        <p:tgtEl>
                                          <p:spTgt spid="4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492">
                                            <p:bg/>
                                          </p:spTgt>
                                        </p:tgtEl>
                                        <p:attrNameLst>
                                          <p:attrName>style.visibility</p:attrName>
                                        </p:attrNameLst>
                                      </p:cBhvr>
                                      <p:to>
                                        <p:strVal val="visible"/>
                                      </p:to>
                                    </p:set>
                                    <p:anim calcmode="lin" valueType="num">
                                      <p:cBhvr>
                                        <p:cTn id="13" dur="500" fill="hold"/>
                                        <p:tgtEl>
                                          <p:spTgt spid="492">
                                            <p:bg/>
                                          </p:spTgt>
                                        </p:tgtEl>
                                        <p:attrNameLst>
                                          <p:attrName>ppt_x</p:attrName>
                                        </p:attrNameLst>
                                      </p:cBhvr>
                                      <p:tavLst>
                                        <p:tav tm="0">
                                          <p:val>
                                            <p:strVal val="0-#ppt_w/2"/>
                                          </p:val>
                                        </p:tav>
                                        <p:tav tm="100000">
                                          <p:val>
                                            <p:strVal val="#ppt_x"/>
                                          </p:val>
                                        </p:tav>
                                      </p:tavLst>
                                    </p:anim>
                                    <p:anim calcmode="lin" valueType="num">
                                      <p:cBhvr>
                                        <p:cTn id="14" dur="500" fill="hold"/>
                                        <p:tgtEl>
                                          <p:spTgt spid="492">
                                            <p:bg/>
                                          </p:spTgt>
                                        </p:tgtEl>
                                        <p:attrNameLst>
                                          <p:attrName>ppt_y</p:attrName>
                                        </p:attrNameLst>
                                      </p:cBhvr>
                                      <p:tavLst>
                                        <p:tav tm="0">
                                          <p:val>
                                            <p:strVal val="#ppt_y"/>
                                          </p:val>
                                        </p:tav>
                                        <p:tav tm="100000">
                                          <p:val>
                                            <p:strVal val="#ppt_y"/>
                                          </p:val>
                                        </p:tav>
                                      </p:tavLst>
                                    </p:anim>
                                  </p:childTnLst>
                                </p:cTn>
                              </p:par>
                              <p:par>
                                <p:cTn id="15" presetID="2" presetClass="entr" presetSubtype="8" fill="hold" grpId="2" nodeType="withEffect">
                                  <p:stCondLst>
                                    <p:cond delay="0"/>
                                  </p:stCondLst>
                                  <p:iterate>
                                    <p:tmAbs val="0"/>
                                  </p:iterate>
                                  <p:childTnLst>
                                    <p:set>
                                      <p:cBhvr>
                                        <p:cTn id="16" fill="hold"/>
                                        <p:tgtEl>
                                          <p:spTgt spid="492">
                                            <p:txEl>
                                              <p:pRg st="0" end="0"/>
                                            </p:txEl>
                                          </p:spTgt>
                                        </p:tgtEl>
                                        <p:attrNameLst>
                                          <p:attrName>style.visibility</p:attrName>
                                        </p:attrNameLst>
                                      </p:cBhvr>
                                      <p:to>
                                        <p:strVal val="visible"/>
                                      </p:to>
                                    </p:set>
                                    <p:anim calcmode="lin" valueType="num">
                                      <p:cBhvr>
                                        <p:cTn id="17" dur="500" fill="hold"/>
                                        <p:tgtEl>
                                          <p:spTgt spid="492">
                                            <p:txEl>
                                              <p:pRg st="0" end="0"/>
                                            </p:txEl>
                                          </p:spTgt>
                                        </p:tgtEl>
                                        <p:attrNameLst>
                                          <p:attrName>ppt_x</p:attrName>
                                        </p:attrNameLst>
                                      </p:cBhvr>
                                      <p:tavLst>
                                        <p:tav tm="0">
                                          <p:val>
                                            <p:strVal val="0-#ppt_w/2"/>
                                          </p:val>
                                        </p:tav>
                                        <p:tav tm="100000">
                                          <p:val>
                                            <p:strVal val="#ppt_x"/>
                                          </p:val>
                                        </p:tav>
                                      </p:tavLst>
                                    </p:anim>
                                    <p:anim calcmode="lin" valueType="num">
                                      <p:cBhvr>
                                        <p:cTn id="18" dur="500" fill="hold"/>
                                        <p:tgtEl>
                                          <p:spTgt spid="492">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8" fill="hold" grpId="2" nodeType="afterEffect">
                                  <p:stCondLst>
                                    <p:cond delay="0"/>
                                  </p:stCondLst>
                                  <p:iterate>
                                    <p:tmAbs val="0"/>
                                  </p:iterate>
                                  <p:childTnLst>
                                    <p:set>
                                      <p:cBhvr>
                                        <p:cTn id="21" fill="hold"/>
                                        <p:tgtEl>
                                          <p:spTgt spid="492">
                                            <p:txEl>
                                              <p:pRg st="1" end="1"/>
                                            </p:txEl>
                                          </p:spTgt>
                                        </p:tgtEl>
                                        <p:attrNameLst>
                                          <p:attrName>style.visibility</p:attrName>
                                        </p:attrNameLst>
                                      </p:cBhvr>
                                      <p:to>
                                        <p:strVal val="visible"/>
                                      </p:to>
                                    </p:set>
                                    <p:anim calcmode="lin" valueType="num">
                                      <p:cBhvr>
                                        <p:cTn id="22" dur="500" fill="hold"/>
                                        <p:tgtEl>
                                          <p:spTgt spid="492">
                                            <p:txEl>
                                              <p:pRg st="1" end="1"/>
                                            </p:txEl>
                                          </p:spTgt>
                                        </p:tgtEl>
                                        <p:attrNameLst>
                                          <p:attrName>ppt_x</p:attrName>
                                        </p:attrNameLst>
                                      </p:cBhvr>
                                      <p:tavLst>
                                        <p:tav tm="0">
                                          <p:val>
                                            <p:strVal val="0-#ppt_w/2"/>
                                          </p:val>
                                        </p:tav>
                                        <p:tav tm="100000">
                                          <p:val>
                                            <p:strVal val="#ppt_x"/>
                                          </p:val>
                                        </p:tav>
                                      </p:tavLst>
                                    </p:anim>
                                    <p:anim calcmode="lin" valueType="num">
                                      <p:cBhvr>
                                        <p:cTn id="23" dur="500" fill="hold"/>
                                        <p:tgtEl>
                                          <p:spTgt spid="49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2" nodeType="clickEffect">
                                  <p:stCondLst>
                                    <p:cond delay="0"/>
                                  </p:stCondLst>
                                  <p:iterate>
                                    <p:tmAbs val="0"/>
                                  </p:iterate>
                                  <p:childTnLst>
                                    <p:set>
                                      <p:cBhvr>
                                        <p:cTn id="27" fill="hold"/>
                                        <p:tgtEl>
                                          <p:spTgt spid="492">
                                            <p:txEl>
                                              <p:pRg st="2" end="2"/>
                                            </p:txEl>
                                          </p:spTgt>
                                        </p:tgtEl>
                                        <p:attrNameLst>
                                          <p:attrName>style.visibility</p:attrName>
                                        </p:attrNameLst>
                                      </p:cBhvr>
                                      <p:to>
                                        <p:strVal val="visible"/>
                                      </p:to>
                                    </p:set>
                                    <p:anim calcmode="lin" valueType="num">
                                      <p:cBhvr>
                                        <p:cTn id="28" dur="500" fill="hold"/>
                                        <p:tgtEl>
                                          <p:spTgt spid="492">
                                            <p:txEl>
                                              <p:pRg st="2" end="2"/>
                                            </p:txEl>
                                          </p:spTgt>
                                        </p:tgtEl>
                                        <p:attrNameLst>
                                          <p:attrName>ppt_x</p:attrName>
                                        </p:attrNameLst>
                                      </p:cBhvr>
                                      <p:tavLst>
                                        <p:tav tm="0">
                                          <p:val>
                                            <p:strVal val="0-#ppt_w/2"/>
                                          </p:val>
                                        </p:tav>
                                        <p:tav tm="100000">
                                          <p:val>
                                            <p:strVal val="#ppt_x"/>
                                          </p:val>
                                        </p:tav>
                                      </p:tavLst>
                                    </p:anim>
                                    <p:anim calcmode="lin" valueType="num">
                                      <p:cBhvr>
                                        <p:cTn id="29" dur="500" fill="hold"/>
                                        <p:tgtEl>
                                          <p:spTgt spid="492">
                                            <p:txEl>
                                              <p:pRg st="2" end="2"/>
                                            </p:txEl>
                                          </p:spTgt>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8" fill="hold" grpId="2" nodeType="afterEffect">
                                  <p:stCondLst>
                                    <p:cond delay="0"/>
                                  </p:stCondLst>
                                  <p:iterate>
                                    <p:tmAbs val="0"/>
                                  </p:iterate>
                                  <p:childTnLst>
                                    <p:set>
                                      <p:cBhvr>
                                        <p:cTn id="32" fill="hold"/>
                                        <p:tgtEl>
                                          <p:spTgt spid="492">
                                            <p:txEl>
                                              <p:pRg st="3" end="3"/>
                                            </p:txEl>
                                          </p:spTgt>
                                        </p:tgtEl>
                                        <p:attrNameLst>
                                          <p:attrName>style.visibility</p:attrName>
                                        </p:attrNameLst>
                                      </p:cBhvr>
                                      <p:to>
                                        <p:strVal val="visible"/>
                                      </p:to>
                                    </p:set>
                                    <p:anim calcmode="lin" valueType="num">
                                      <p:cBhvr>
                                        <p:cTn id="33" dur="500" fill="hold"/>
                                        <p:tgtEl>
                                          <p:spTgt spid="492">
                                            <p:txEl>
                                              <p:pRg st="3" end="3"/>
                                            </p:txEl>
                                          </p:spTgt>
                                        </p:tgtEl>
                                        <p:attrNameLst>
                                          <p:attrName>ppt_x</p:attrName>
                                        </p:attrNameLst>
                                      </p:cBhvr>
                                      <p:tavLst>
                                        <p:tav tm="0">
                                          <p:val>
                                            <p:strVal val="0-#ppt_w/2"/>
                                          </p:val>
                                        </p:tav>
                                        <p:tav tm="100000">
                                          <p:val>
                                            <p:strVal val="#ppt_x"/>
                                          </p:val>
                                        </p:tav>
                                      </p:tavLst>
                                    </p:anim>
                                    <p:anim calcmode="lin" valueType="num">
                                      <p:cBhvr>
                                        <p:cTn id="34" dur="500" fill="hold"/>
                                        <p:tgtEl>
                                          <p:spTgt spid="49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2" nodeType="clickEffect">
                                  <p:stCondLst>
                                    <p:cond delay="0"/>
                                  </p:stCondLst>
                                  <p:iterate>
                                    <p:tmAbs val="0"/>
                                  </p:iterate>
                                  <p:childTnLst>
                                    <p:set>
                                      <p:cBhvr>
                                        <p:cTn id="38" fill="hold"/>
                                        <p:tgtEl>
                                          <p:spTgt spid="492">
                                            <p:txEl>
                                              <p:pRg st="4" end="4"/>
                                            </p:txEl>
                                          </p:spTgt>
                                        </p:tgtEl>
                                        <p:attrNameLst>
                                          <p:attrName>style.visibility</p:attrName>
                                        </p:attrNameLst>
                                      </p:cBhvr>
                                      <p:to>
                                        <p:strVal val="visible"/>
                                      </p:to>
                                    </p:set>
                                    <p:anim calcmode="lin" valueType="num">
                                      <p:cBhvr>
                                        <p:cTn id="39" dur="500" fill="hold"/>
                                        <p:tgtEl>
                                          <p:spTgt spid="492">
                                            <p:txEl>
                                              <p:pRg st="4" end="4"/>
                                            </p:txEl>
                                          </p:spTgt>
                                        </p:tgtEl>
                                        <p:attrNameLst>
                                          <p:attrName>ppt_x</p:attrName>
                                        </p:attrNameLst>
                                      </p:cBhvr>
                                      <p:tavLst>
                                        <p:tav tm="0">
                                          <p:val>
                                            <p:strVal val="0-#ppt_w/2"/>
                                          </p:val>
                                        </p:tav>
                                        <p:tav tm="100000">
                                          <p:val>
                                            <p:strVal val="#ppt_x"/>
                                          </p:val>
                                        </p:tav>
                                      </p:tavLst>
                                    </p:anim>
                                    <p:anim calcmode="lin" valueType="num">
                                      <p:cBhvr>
                                        <p:cTn id="40" dur="500" fill="hold"/>
                                        <p:tgtEl>
                                          <p:spTgt spid="492">
                                            <p:txEl>
                                              <p:pRg st="4" end="4"/>
                                            </p:txEl>
                                          </p:spTgt>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 presetClass="entr" presetSubtype="8" fill="hold" grpId="2" nodeType="afterEffect">
                                  <p:stCondLst>
                                    <p:cond delay="0"/>
                                  </p:stCondLst>
                                  <p:iterate>
                                    <p:tmAbs val="0"/>
                                  </p:iterate>
                                  <p:childTnLst>
                                    <p:set>
                                      <p:cBhvr>
                                        <p:cTn id="43" fill="hold"/>
                                        <p:tgtEl>
                                          <p:spTgt spid="492">
                                            <p:txEl>
                                              <p:pRg st="5" end="5"/>
                                            </p:txEl>
                                          </p:spTgt>
                                        </p:tgtEl>
                                        <p:attrNameLst>
                                          <p:attrName>style.visibility</p:attrName>
                                        </p:attrNameLst>
                                      </p:cBhvr>
                                      <p:to>
                                        <p:strVal val="visible"/>
                                      </p:to>
                                    </p:set>
                                    <p:anim calcmode="lin" valueType="num">
                                      <p:cBhvr>
                                        <p:cTn id="44" dur="500" fill="hold"/>
                                        <p:tgtEl>
                                          <p:spTgt spid="492">
                                            <p:txEl>
                                              <p:pRg st="5" end="5"/>
                                            </p:txEl>
                                          </p:spTgt>
                                        </p:tgtEl>
                                        <p:attrNameLst>
                                          <p:attrName>ppt_x</p:attrName>
                                        </p:attrNameLst>
                                      </p:cBhvr>
                                      <p:tavLst>
                                        <p:tav tm="0">
                                          <p:val>
                                            <p:strVal val="0-#ppt_w/2"/>
                                          </p:val>
                                        </p:tav>
                                        <p:tav tm="100000">
                                          <p:val>
                                            <p:strVal val="#ppt_x"/>
                                          </p:val>
                                        </p:tav>
                                      </p:tavLst>
                                    </p:anim>
                                    <p:anim calcmode="lin" valueType="num">
                                      <p:cBhvr>
                                        <p:cTn id="45" dur="500" fill="hold"/>
                                        <p:tgtEl>
                                          <p:spTgt spid="49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2" nodeType="clickEffect">
                                  <p:stCondLst>
                                    <p:cond delay="0"/>
                                  </p:stCondLst>
                                  <p:iterate>
                                    <p:tmAbs val="0"/>
                                  </p:iterate>
                                  <p:childTnLst>
                                    <p:set>
                                      <p:cBhvr>
                                        <p:cTn id="49" fill="hold"/>
                                        <p:tgtEl>
                                          <p:spTgt spid="492">
                                            <p:txEl>
                                              <p:pRg st="6" end="6"/>
                                            </p:txEl>
                                          </p:spTgt>
                                        </p:tgtEl>
                                        <p:attrNameLst>
                                          <p:attrName>style.visibility</p:attrName>
                                        </p:attrNameLst>
                                      </p:cBhvr>
                                      <p:to>
                                        <p:strVal val="visible"/>
                                      </p:to>
                                    </p:set>
                                    <p:anim calcmode="lin" valueType="num">
                                      <p:cBhvr>
                                        <p:cTn id="50" dur="500" fill="hold"/>
                                        <p:tgtEl>
                                          <p:spTgt spid="492">
                                            <p:txEl>
                                              <p:pRg st="6" end="6"/>
                                            </p:txEl>
                                          </p:spTgt>
                                        </p:tgtEl>
                                        <p:attrNameLst>
                                          <p:attrName>ppt_x</p:attrName>
                                        </p:attrNameLst>
                                      </p:cBhvr>
                                      <p:tavLst>
                                        <p:tav tm="0">
                                          <p:val>
                                            <p:strVal val="0-#ppt_w/2"/>
                                          </p:val>
                                        </p:tav>
                                        <p:tav tm="100000">
                                          <p:val>
                                            <p:strVal val="#ppt_x"/>
                                          </p:val>
                                        </p:tav>
                                      </p:tavLst>
                                    </p:anim>
                                    <p:anim calcmode="lin" valueType="num">
                                      <p:cBhvr>
                                        <p:cTn id="51" dur="500" fill="hold"/>
                                        <p:tgtEl>
                                          <p:spTgt spid="49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2" nodeType="clickEffect">
                                  <p:stCondLst>
                                    <p:cond delay="0"/>
                                  </p:stCondLst>
                                  <p:iterate>
                                    <p:tmAbs val="0"/>
                                  </p:iterate>
                                  <p:childTnLst>
                                    <p:set>
                                      <p:cBhvr>
                                        <p:cTn id="55" fill="hold"/>
                                        <p:tgtEl>
                                          <p:spTgt spid="492">
                                            <p:txEl>
                                              <p:pRg st="7" end="7"/>
                                            </p:txEl>
                                          </p:spTgt>
                                        </p:tgtEl>
                                        <p:attrNameLst>
                                          <p:attrName>style.visibility</p:attrName>
                                        </p:attrNameLst>
                                      </p:cBhvr>
                                      <p:to>
                                        <p:strVal val="visible"/>
                                      </p:to>
                                    </p:set>
                                    <p:anim calcmode="lin" valueType="num">
                                      <p:cBhvr>
                                        <p:cTn id="56" dur="500" fill="hold"/>
                                        <p:tgtEl>
                                          <p:spTgt spid="492">
                                            <p:txEl>
                                              <p:pRg st="7" end="7"/>
                                            </p:txEl>
                                          </p:spTgt>
                                        </p:tgtEl>
                                        <p:attrNameLst>
                                          <p:attrName>ppt_x</p:attrName>
                                        </p:attrNameLst>
                                      </p:cBhvr>
                                      <p:tavLst>
                                        <p:tav tm="0">
                                          <p:val>
                                            <p:strVal val="0-#ppt_w/2"/>
                                          </p:val>
                                        </p:tav>
                                        <p:tav tm="100000">
                                          <p:val>
                                            <p:strVal val="#ppt_x"/>
                                          </p:val>
                                        </p:tav>
                                      </p:tavLst>
                                    </p:anim>
                                    <p:anim calcmode="lin" valueType="num">
                                      <p:cBhvr>
                                        <p:cTn id="57" dur="500" fill="hold"/>
                                        <p:tgtEl>
                                          <p:spTgt spid="49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1" animBg="1" advAuto="0"/>
      <p:bldP spid="492" grpId="2" build="p"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1" name="Group"/>
          <p:cNvGrpSpPr/>
          <p:nvPr/>
        </p:nvGrpSpPr>
        <p:grpSpPr>
          <a:xfrm>
            <a:off x="762000" y="85724"/>
            <a:ext cx="7315200" cy="6657976"/>
            <a:chOff x="0" y="0"/>
            <a:chExt cx="7315200" cy="6657975"/>
          </a:xfrm>
        </p:grpSpPr>
        <p:grpSp>
          <p:nvGrpSpPr>
            <p:cNvPr id="498" name="Group"/>
            <p:cNvGrpSpPr/>
            <p:nvPr/>
          </p:nvGrpSpPr>
          <p:grpSpPr>
            <a:xfrm>
              <a:off x="1447270" y="685799"/>
              <a:ext cx="991130" cy="767359"/>
              <a:chOff x="0" y="0"/>
              <a:chExt cx="991129" cy="767357"/>
            </a:xfrm>
          </p:grpSpPr>
          <p:sp>
            <p:nvSpPr>
              <p:cNvPr id="496" name="Rectangle"/>
              <p:cNvSpPr/>
              <p:nvPr/>
            </p:nvSpPr>
            <p:spPr>
              <a:xfrm>
                <a:off x="0" y="0"/>
                <a:ext cx="991130" cy="767358"/>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a:solidFill>
                      <a:srgbClr val="0000FF"/>
                    </a:solidFill>
                    <a:latin typeface="Times New Roman"/>
                    <a:ea typeface="Times New Roman"/>
                    <a:cs typeface="Times New Roman"/>
                    <a:sym typeface="Times New Roman"/>
                  </a:defRPr>
                </a:pPr>
                <a:endParaRPr/>
              </a:p>
            </p:txBody>
          </p:sp>
          <p:sp>
            <p:nvSpPr>
              <p:cNvPr id="497" name="Government  Institutions…"/>
              <p:cNvSpPr txBox="1"/>
              <p:nvPr/>
            </p:nvSpPr>
            <p:spPr>
              <a:xfrm>
                <a:off x="0" y="0"/>
                <a:ext cx="991130" cy="562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Government  Institutions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Business Organizations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Educational Institutions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Religious Institutions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Research Organizations/</a:t>
                </a:r>
              </a:p>
              <a:p>
                <a:pPr defTabSz="320675">
                  <a:defRPr sz="600" b="1">
                    <a:solidFill>
                      <a:srgbClr val="0000FF"/>
                    </a:solidFill>
                    <a:latin typeface="Times New Roman"/>
                    <a:ea typeface="Times New Roman"/>
                    <a:cs typeface="Times New Roman"/>
                    <a:sym typeface="Times New Roman"/>
                  </a:defRPr>
                </a:pPr>
                <a:r>
                  <a:t>Foundations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Individuals/Consumers</a:t>
                </a:r>
              </a:p>
            </p:txBody>
          </p:sp>
        </p:grpSp>
        <p:grpSp>
          <p:nvGrpSpPr>
            <p:cNvPr id="501" name="Group"/>
            <p:cNvGrpSpPr/>
            <p:nvPr/>
          </p:nvGrpSpPr>
          <p:grpSpPr>
            <a:xfrm>
              <a:off x="4165600" y="771524"/>
              <a:ext cx="1044046" cy="685206"/>
              <a:chOff x="0" y="0"/>
              <a:chExt cx="1044045" cy="685204"/>
            </a:xfrm>
          </p:grpSpPr>
          <p:sp>
            <p:nvSpPr>
              <p:cNvPr id="499" name="Rectangle"/>
              <p:cNvSpPr/>
              <p:nvPr/>
            </p:nvSpPr>
            <p:spPr>
              <a:xfrm>
                <a:off x="0" y="-1"/>
                <a:ext cx="1044046" cy="685206"/>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0000FF"/>
                    </a:solidFill>
                    <a:latin typeface="Times New Roman"/>
                    <a:ea typeface="Times New Roman"/>
                    <a:cs typeface="Times New Roman"/>
                    <a:sym typeface="Times New Roman"/>
                  </a:defRPr>
                </a:pPr>
                <a:endParaRPr/>
              </a:p>
            </p:txBody>
          </p:sp>
          <p:sp>
            <p:nvSpPr>
              <p:cNvPr id="500" name="Planning/Regulatory Organizations…"/>
              <p:cNvSpPr txBox="1"/>
              <p:nvPr/>
            </p:nvSpPr>
            <p:spPr>
              <a:xfrm>
                <a:off x="0" y="-1"/>
                <a:ext cx="1044046" cy="4859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Planning/Regulatory Organizations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Primary Providers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Secondary Providers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Provider Representatives</a:t>
                </a:r>
              </a:p>
              <a:p>
                <a:pPr defTabSz="320675">
                  <a:buClr>
                    <a:srgbClr val="0000FF"/>
                  </a:buClr>
                  <a:buSzPct val="100000"/>
                  <a:buFont typeface="Symbol"/>
                  <a:buChar char="·"/>
                  <a:defRPr sz="600" b="1">
                    <a:solidFill>
                      <a:srgbClr val="0000FF"/>
                    </a:solidFill>
                    <a:latin typeface="Times New Roman"/>
                    <a:ea typeface="Times New Roman"/>
                    <a:cs typeface="Times New Roman"/>
                    <a:sym typeface="Times New Roman"/>
                  </a:defRPr>
                </a:pPr>
                <a:r>
                  <a:t>Individuals/Patients</a:t>
                </a:r>
              </a:p>
            </p:txBody>
          </p:sp>
        </p:grpSp>
        <p:grpSp>
          <p:nvGrpSpPr>
            <p:cNvPr id="504" name="Group"/>
            <p:cNvGrpSpPr/>
            <p:nvPr/>
          </p:nvGrpSpPr>
          <p:grpSpPr>
            <a:xfrm>
              <a:off x="2921000" y="849510"/>
              <a:ext cx="685800" cy="641748"/>
              <a:chOff x="0" y="0"/>
              <a:chExt cx="685800" cy="641746"/>
            </a:xfrm>
          </p:grpSpPr>
          <p:sp>
            <p:nvSpPr>
              <p:cNvPr id="502" name="Rectangle"/>
              <p:cNvSpPr/>
              <p:nvPr/>
            </p:nvSpPr>
            <p:spPr>
              <a:xfrm>
                <a:off x="0" y="0"/>
                <a:ext cx="685800" cy="641747"/>
              </a:xfrm>
              <a:prstGeom prst="rect">
                <a:avLst/>
              </a:prstGeom>
              <a:solidFill>
                <a:srgbClr val="FFFFFF"/>
              </a:solidFill>
              <a:ln w="9525" cap="flat">
                <a:solidFill>
                  <a:srgbClr val="FF6600"/>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503" name="Technological…"/>
              <p:cNvSpPr txBox="1"/>
              <p:nvPr/>
            </p:nvSpPr>
            <p:spPr>
              <a:xfrm>
                <a:off x="0" y="0"/>
                <a:ext cx="685800" cy="562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Technological</a:t>
                </a:r>
              </a:p>
              <a:p>
                <a:pPr algn="ctr" defTabSz="320675">
                  <a:defRPr sz="600" b="1">
                    <a:solidFill>
                      <a:srgbClr val="0000FF"/>
                    </a:solidFill>
                    <a:latin typeface="Times New Roman"/>
                    <a:ea typeface="Times New Roman"/>
                    <a:cs typeface="Times New Roman"/>
                    <a:sym typeface="Times New Roman"/>
                  </a:defRPr>
                </a:pPr>
                <a:r>
                  <a:t>Social</a:t>
                </a:r>
              </a:p>
              <a:p>
                <a:pPr algn="ctr" defTabSz="320675">
                  <a:defRPr sz="600" b="1">
                    <a:solidFill>
                      <a:srgbClr val="0000FF"/>
                    </a:solidFill>
                    <a:latin typeface="Times New Roman"/>
                    <a:ea typeface="Times New Roman"/>
                    <a:cs typeface="Times New Roman"/>
                    <a:sym typeface="Times New Roman"/>
                  </a:defRPr>
                </a:pPr>
                <a:r>
                  <a:t>Regulatory</a:t>
                </a:r>
              </a:p>
              <a:p>
                <a:pPr algn="ctr" defTabSz="320675">
                  <a:defRPr sz="600" b="1">
                    <a:solidFill>
                      <a:srgbClr val="0000FF"/>
                    </a:solidFill>
                    <a:latin typeface="Times New Roman"/>
                    <a:ea typeface="Times New Roman"/>
                    <a:cs typeface="Times New Roman"/>
                    <a:sym typeface="Times New Roman"/>
                  </a:defRPr>
                </a:pPr>
                <a:r>
                  <a:t>Political</a:t>
                </a:r>
              </a:p>
              <a:p>
                <a:pPr algn="ctr" defTabSz="320675">
                  <a:defRPr sz="600" b="1">
                    <a:solidFill>
                      <a:srgbClr val="0000FF"/>
                    </a:solidFill>
                    <a:latin typeface="Times New Roman"/>
                    <a:ea typeface="Times New Roman"/>
                    <a:cs typeface="Times New Roman"/>
                    <a:sym typeface="Times New Roman"/>
                  </a:defRPr>
                </a:pPr>
                <a:r>
                  <a:t>Economic</a:t>
                </a:r>
              </a:p>
              <a:p>
                <a:pPr algn="ctr" defTabSz="320675">
                  <a:defRPr sz="600" b="1">
                    <a:solidFill>
                      <a:srgbClr val="0000FF"/>
                    </a:solidFill>
                    <a:latin typeface="Times New Roman"/>
                    <a:ea typeface="Times New Roman"/>
                    <a:cs typeface="Times New Roman"/>
                    <a:sym typeface="Times New Roman"/>
                  </a:defRPr>
                </a:pPr>
                <a:r>
                  <a:t>Competitive</a:t>
                </a:r>
              </a:p>
            </p:txBody>
          </p:sp>
        </p:grpSp>
        <p:grpSp>
          <p:nvGrpSpPr>
            <p:cNvPr id="507" name="Group"/>
            <p:cNvGrpSpPr/>
            <p:nvPr/>
          </p:nvGrpSpPr>
          <p:grpSpPr>
            <a:xfrm>
              <a:off x="1530879" y="1771649"/>
              <a:ext cx="729721" cy="451844"/>
              <a:chOff x="0" y="0"/>
              <a:chExt cx="729720" cy="451842"/>
            </a:xfrm>
          </p:grpSpPr>
          <p:sp>
            <p:nvSpPr>
              <p:cNvPr id="505" name="Rectangle"/>
              <p:cNvSpPr/>
              <p:nvPr/>
            </p:nvSpPr>
            <p:spPr>
              <a:xfrm>
                <a:off x="0" y="0"/>
                <a:ext cx="729721" cy="451843"/>
              </a:xfrm>
              <a:prstGeom prst="rect">
                <a:avLst/>
              </a:prstGeom>
              <a:solidFill>
                <a:srgbClr val="FFFFFF"/>
              </a:solidFill>
              <a:ln w="9525" cap="flat">
                <a:solidFill>
                  <a:srgbClr val="FF6600"/>
                </a:solidFill>
                <a:prstDash val="solid"/>
                <a:round/>
              </a:ln>
              <a:effectLst/>
            </p:spPr>
            <p:txBody>
              <a:bodyPr wrap="square" lIns="45719" tIns="45719" rIns="45719" bIns="45719" numCol="1" anchor="t">
                <a:noAutofit/>
              </a:bodyPr>
              <a:lstStyle/>
              <a:p>
                <a:pPr algn="ctr" defTabSz="320675">
                  <a:defRPr sz="600" b="1">
                    <a:solidFill>
                      <a:srgbClr val="0000FF"/>
                    </a:solidFill>
                    <a:latin typeface="Times New Roman"/>
                    <a:ea typeface="Times New Roman"/>
                    <a:cs typeface="Times New Roman"/>
                    <a:sym typeface="Times New Roman"/>
                  </a:defRPr>
                </a:pPr>
                <a:endParaRPr/>
              </a:p>
            </p:txBody>
          </p:sp>
          <p:sp>
            <p:nvSpPr>
              <p:cNvPr id="506" name="Technological…"/>
              <p:cNvSpPr txBox="1"/>
              <p:nvPr/>
            </p:nvSpPr>
            <p:spPr>
              <a:xfrm>
                <a:off x="0" y="0"/>
                <a:ext cx="729721" cy="3335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Technological</a:t>
                </a:r>
              </a:p>
              <a:p>
                <a:pPr algn="ctr" defTabSz="320675">
                  <a:defRPr sz="600" b="1">
                    <a:solidFill>
                      <a:srgbClr val="0000FF"/>
                    </a:solidFill>
                    <a:latin typeface="Times New Roman"/>
                    <a:ea typeface="Times New Roman"/>
                    <a:cs typeface="Times New Roman"/>
                    <a:sym typeface="Times New Roman"/>
                  </a:defRPr>
                </a:pPr>
                <a:r>
                  <a:t>Social Regulatory</a:t>
                </a:r>
              </a:p>
              <a:p>
                <a:pPr algn="ctr" defTabSz="320675">
                  <a:defRPr sz="600" b="1">
                    <a:solidFill>
                      <a:srgbClr val="0000FF"/>
                    </a:solidFill>
                    <a:latin typeface="Times New Roman"/>
                    <a:ea typeface="Times New Roman"/>
                    <a:cs typeface="Times New Roman"/>
                    <a:sym typeface="Times New Roman"/>
                  </a:defRPr>
                </a:pPr>
                <a:r>
                  <a:t>Political Economic</a:t>
                </a:r>
              </a:p>
              <a:p>
                <a:pPr algn="ctr" defTabSz="320675">
                  <a:defRPr sz="600" b="1">
                    <a:solidFill>
                      <a:srgbClr val="0000FF"/>
                    </a:solidFill>
                    <a:latin typeface="Times New Roman"/>
                    <a:ea typeface="Times New Roman"/>
                    <a:cs typeface="Times New Roman"/>
                    <a:sym typeface="Times New Roman"/>
                  </a:defRPr>
                </a:pPr>
                <a:r>
                  <a:t>Copetitive</a:t>
                </a:r>
              </a:p>
            </p:txBody>
          </p:sp>
        </p:grpSp>
        <p:grpSp>
          <p:nvGrpSpPr>
            <p:cNvPr id="510" name="Group"/>
            <p:cNvGrpSpPr/>
            <p:nvPr/>
          </p:nvGrpSpPr>
          <p:grpSpPr>
            <a:xfrm>
              <a:off x="2286000" y="1914525"/>
              <a:ext cx="486305" cy="169069"/>
              <a:chOff x="0" y="0"/>
              <a:chExt cx="486304" cy="169068"/>
            </a:xfrm>
          </p:grpSpPr>
          <p:sp>
            <p:nvSpPr>
              <p:cNvPr id="508" name="Rectangle"/>
              <p:cNvSpPr/>
              <p:nvPr/>
            </p:nvSpPr>
            <p:spPr>
              <a:xfrm>
                <a:off x="0" y="0"/>
                <a:ext cx="486305" cy="169069"/>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FF00FF"/>
                    </a:solidFill>
                    <a:latin typeface="Times New Roman"/>
                    <a:ea typeface="Times New Roman"/>
                    <a:cs typeface="Times New Roman"/>
                    <a:sym typeface="Times New Roman"/>
                  </a:defRPr>
                </a:pPr>
                <a:endParaRPr/>
              </a:p>
            </p:txBody>
          </p:sp>
          <p:sp>
            <p:nvSpPr>
              <p:cNvPr id="509" name="Information"/>
              <p:cNvSpPr txBox="1"/>
              <p:nvPr/>
            </p:nvSpPr>
            <p:spPr>
              <a:xfrm>
                <a:off x="0" y="0"/>
                <a:ext cx="486305"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600" b="1">
                    <a:solidFill>
                      <a:srgbClr val="FF00FF"/>
                    </a:solidFill>
                    <a:latin typeface="Times New Roman"/>
                    <a:ea typeface="Times New Roman"/>
                    <a:cs typeface="Times New Roman"/>
                    <a:sym typeface="Times New Roman"/>
                  </a:defRPr>
                </a:lvl1pPr>
              </a:lstStyle>
              <a:p>
                <a:r>
                  <a:t>Information</a:t>
                </a:r>
              </a:p>
            </p:txBody>
          </p:sp>
        </p:grpSp>
        <p:grpSp>
          <p:nvGrpSpPr>
            <p:cNvPr id="513" name="Group"/>
            <p:cNvGrpSpPr/>
            <p:nvPr/>
          </p:nvGrpSpPr>
          <p:grpSpPr>
            <a:xfrm>
              <a:off x="4191000" y="1771649"/>
              <a:ext cx="789517" cy="457201"/>
              <a:chOff x="0" y="0"/>
              <a:chExt cx="789516" cy="457200"/>
            </a:xfrm>
          </p:grpSpPr>
          <p:sp>
            <p:nvSpPr>
              <p:cNvPr id="511" name="Rectangle"/>
              <p:cNvSpPr/>
              <p:nvPr/>
            </p:nvSpPr>
            <p:spPr>
              <a:xfrm>
                <a:off x="0" y="0"/>
                <a:ext cx="789517" cy="457200"/>
              </a:xfrm>
              <a:prstGeom prst="rect">
                <a:avLst/>
              </a:prstGeom>
              <a:solidFill>
                <a:srgbClr val="FFFFFF"/>
              </a:solidFill>
              <a:ln w="9525" cap="flat">
                <a:solidFill>
                  <a:srgbClr val="FF6600"/>
                </a:solidFill>
                <a:prstDash val="solid"/>
                <a:round/>
              </a:ln>
              <a:effectLst/>
            </p:spPr>
            <p:txBody>
              <a:bodyPr wrap="square" lIns="45719" tIns="45719" rIns="45719" bIns="45719" numCol="1" anchor="t">
                <a:noAutofit/>
              </a:bodyPr>
              <a:lstStyle/>
              <a:p>
                <a:pPr defTabSz="320675">
                  <a:defRPr sz="600">
                    <a:solidFill>
                      <a:srgbClr val="0000FF"/>
                    </a:solidFill>
                    <a:latin typeface="Times New Roman"/>
                    <a:ea typeface="Times New Roman"/>
                    <a:cs typeface="Times New Roman"/>
                    <a:sym typeface="Times New Roman"/>
                  </a:defRPr>
                </a:pPr>
                <a:endParaRPr/>
              </a:p>
            </p:txBody>
          </p:sp>
          <p:sp>
            <p:nvSpPr>
              <p:cNvPr id="512" name="Technological…"/>
              <p:cNvSpPr txBox="1"/>
              <p:nvPr/>
            </p:nvSpPr>
            <p:spPr>
              <a:xfrm>
                <a:off x="0" y="0"/>
                <a:ext cx="789517" cy="4097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Technological</a:t>
                </a:r>
              </a:p>
              <a:p>
                <a:pPr algn="ctr" defTabSz="320675">
                  <a:defRPr sz="600" b="1">
                    <a:solidFill>
                      <a:srgbClr val="0000FF"/>
                    </a:solidFill>
                    <a:latin typeface="Times New Roman"/>
                    <a:ea typeface="Times New Roman"/>
                    <a:cs typeface="Times New Roman"/>
                    <a:sym typeface="Times New Roman"/>
                  </a:defRPr>
                </a:pPr>
                <a:r>
                  <a:t>Social Regulatory</a:t>
                </a:r>
              </a:p>
              <a:p>
                <a:pPr algn="ctr" defTabSz="320675">
                  <a:defRPr sz="600" b="1">
                    <a:solidFill>
                      <a:srgbClr val="0000FF"/>
                    </a:solidFill>
                    <a:latin typeface="Times New Roman"/>
                    <a:ea typeface="Times New Roman"/>
                    <a:cs typeface="Times New Roman"/>
                    <a:sym typeface="Times New Roman"/>
                  </a:defRPr>
                </a:pPr>
                <a:r>
                  <a:t>Political Economic</a:t>
                </a:r>
              </a:p>
              <a:p>
                <a:pPr algn="ctr" defTabSz="320675">
                  <a:defRPr sz="600" b="1">
                    <a:solidFill>
                      <a:srgbClr val="0000FF"/>
                    </a:solidFill>
                    <a:latin typeface="Times New Roman"/>
                    <a:ea typeface="Times New Roman"/>
                    <a:cs typeface="Times New Roman"/>
                    <a:sym typeface="Times New Roman"/>
                  </a:defRPr>
                </a:pPr>
                <a:r>
                  <a:t>Copetitive</a:t>
                </a:r>
              </a:p>
            </p:txBody>
          </p:sp>
        </p:grpSp>
        <p:grpSp>
          <p:nvGrpSpPr>
            <p:cNvPr id="516" name="Group"/>
            <p:cNvGrpSpPr/>
            <p:nvPr/>
          </p:nvGrpSpPr>
          <p:grpSpPr>
            <a:xfrm>
              <a:off x="3683000" y="2031206"/>
              <a:ext cx="467255" cy="169069"/>
              <a:chOff x="0" y="0"/>
              <a:chExt cx="467254" cy="169068"/>
            </a:xfrm>
          </p:grpSpPr>
          <p:sp>
            <p:nvSpPr>
              <p:cNvPr id="514" name="Rectangle"/>
              <p:cNvSpPr/>
              <p:nvPr/>
            </p:nvSpPr>
            <p:spPr>
              <a:xfrm>
                <a:off x="0" y="0"/>
                <a:ext cx="467255" cy="169069"/>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FF00FF"/>
                    </a:solidFill>
                    <a:latin typeface="Times New Roman"/>
                    <a:ea typeface="Times New Roman"/>
                    <a:cs typeface="Times New Roman"/>
                    <a:sym typeface="Times New Roman"/>
                  </a:defRPr>
                </a:pPr>
                <a:endParaRPr/>
              </a:p>
            </p:txBody>
          </p:sp>
          <p:sp>
            <p:nvSpPr>
              <p:cNvPr id="515" name="Information"/>
              <p:cNvSpPr txBox="1"/>
              <p:nvPr/>
            </p:nvSpPr>
            <p:spPr>
              <a:xfrm>
                <a:off x="0" y="0"/>
                <a:ext cx="467255"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600" b="1">
                    <a:solidFill>
                      <a:srgbClr val="FF00FF"/>
                    </a:solidFill>
                    <a:latin typeface="Times New Roman"/>
                    <a:ea typeface="Times New Roman"/>
                    <a:cs typeface="Times New Roman"/>
                    <a:sym typeface="Times New Roman"/>
                  </a:defRPr>
                </a:lvl1pPr>
              </a:lstStyle>
              <a:p>
                <a:r>
                  <a:t>Information</a:t>
                </a:r>
              </a:p>
            </p:txBody>
          </p:sp>
        </p:grpSp>
        <p:grpSp>
          <p:nvGrpSpPr>
            <p:cNvPr id="519" name="Group"/>
            <p:cNvGrpSpPr/>
            <p:nvPr/>
          </p:nvGrpSpPr>
          <p:grpSpPr>
            <a:xfrm>
              <a:off x="1371600" y="2514599"/>
              <a:ext cx="3657600" cy="184548"/>
              <a:chOff x="0" y="0"/>
              <a:chExt cx="3657600" cy="184546"/>
            </a:xfrm>
          </p:grpSpPr>
          <p:sp>
            <p:nvSpPr>
              <p:cNvPr id="517" name="Rectangle"/>
              <p:cNvSpPr/>
              <p:nvPr/>
            </p:nvSpPr>
            <p:spPr>
              <a:xfrm>
                <a:off x="0" y="0"/>
                <a:ext cx="3657600" cy="184547"/>
              </a:xfrm>
              <a:prstGeom prst="rect">
                <a:avLst/>
              </a:prstGeom>
              <a:solidFill>
                <a:srgbClr val="FFFFFF"/>
              </a:solidFill>
              <a:ln w="9525" cap="flat">
                <a:solidFill>
                  <a:srgbClr val="FF6600"/>
                </a:solidFill>
                <a:prstDash val="solid"/>
                <a:round/>
              </a:ln>
              <a:effectLst/>
            </p:spPr>
            <p:txBody>
              <a:bodyPr wrap="square" lIns="45719" tIns="45719" rIns="45719" bIns="45719" numCol="1" anchor="t">
                <a:noAutofit/>
              </a:bodyPr>
              <a:lstStyle/>
              <a:p>
                <a:pPr algn="ctr" defTabSz="320675">
                  <a:defRPr sz="800" b="1">
                    <a:solidFill>
                      <a:srgbClr val="FF00FF"/>
                    </a:solidFill>
                    <a:latin typeface="Times New Roman"/>
                    <a:ea typeface="Times New Roman"/>
                    <a:cs typeface="Times New Roman"/>
                    <a:sym typeface="Times New Roman"/>
                  </a:defRPr>
                </a:pPr>
                <a:endParaRPr/>
              </a:p>
            </p:txBody>
          </p:sp>
          <p:sp>
            <p:nvSpPr>
              <p:cNvPr id="518" name="Environment  Issues"/>
              <p:cNvSpPr txBox="1"/>
              <p:nvPr/>
            </p:nvSpPr>
            <p:spPr>
              <a:xfrm>
                <a:off x="0" y="0"/>
                <a:ext cx="3657600" cy="141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FF"/>
                    </a:solidFill>
                    <a:latin typeface="Times New Roman"/>
                    <a:ea typeface="Times New Roman"/>
                    <a:cs typeface="Times New Roman"/>
                    <a:sym typeface="Times New Roman"/>
                  </a:defRPr>
                </a:lvl1pPr>
              </a:lstStyle>
              <a:p>
                <a:r>
                  <a:t>Environment  Issues</a:t>
                </a:r>
              </a:p>
            </p:txBody>
          </p:sp>
        </p:grpSp>
        <p:grpSp>
          <p:nvGrpSpPr>
            <p:cNvPr id="522" name="Group"/>
            <p:cNvGrpSpPr/>
            <p:nvPr/>
          </p:nvGrpSpPr>
          <p:grpSpPr>
            <a:xfrm>
              <a:off x="1295399" y="481607"/>
              <a:ext cx="1299106" cy="147043"/>
              <a:chOff x="0" y="0"/>
              <a:chExt cx="1299104" cy="147042"/>
            </a:xfrm>
          </p:grpSpPr>
          <p:sp>
            <p:nvSpPr>
              <p:cNvPr id="520" name="Rectangle"/>
              <p:cNvSpPr/>
              <p:nvPr/>
            </p:nvSpPr>
            <p:spPr>
              <a:xfrm>
                <a:off x="0" y="0"/>
                <a:ext cx="1299105" cy="147043"/>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FF00FF"/>
                    </a:solidFill>
                    <a:latin typeface="Times New Roman"/>
                    <a:ea typeface="Times New Roman"/>
                    <a:cs typeface="Times New Roman"/>
                    <a:sym typeface="Times New Roman"/>
                  </a:defRPr>
                </a:pPr>
                <a:endParaRPr/>
              </a:p>
            </p:txBody>
          </p:sp>
          <p:sp>
            <p:nvSpPr>
              <p:cNvPr id="521" name="THE GENERAL ENVIRONMENT"/>
              <p:cNvSpPr txBox="1"/>
              <p:nvPr/>
            </p:nvSpPr>
            <p:spPr>
              <a:xfrm>
                <a:off x="0" y="0"/>
                <a:ext cx="1299105"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600" b="1">
                    <a:solidFill>
                      <a:srgbClr val="FF00FF"/>
                    </a:solidFill>
                    <a:latin typeface="Times New Roman"/>
                    <a:ea typeface="Times New Roman"/>
                    <a:cs typeface="Times New Roman"/>
                    <a:sym typeface="Times New Roman"/>
                  </a:defRPr>
                </a:lvl1pPr>
              </a:lstStyle>
              <a:p>
                <a:r>
                  <a:t>THE GENERAL ENVIRONMENT</a:t>
                </a:r>
              </a:p>
            </p:txBody>
          </p:sp>
        </p:grpSp>
        <p:grpSp>
          <p:nvGrpSpPr>
            <p:cNvPr id="525" name="Group"/>
            <p:cNvGrpSpPr/>
            <p:nvPr/>
          </p:nvGrpSpPr>
          <p:grpSpPr>
            <a:xfrm>
              <a:off x="3784599" y="514350"/>
              <a:ext cx="1484314" cy="167283"/>
              <a:chOff x="0" y="0"/>
              <a:chExt cx="1484312" cy="167282"/>
            </a:xfrm>
          </p:grpSpPr>
          <p:sp>
            <p:nvSpPr>
              <p:cNvPr id="523" name="Rectangle"/>
              <p:cNvSpPr/>
              <p:nvPr/>
            </p:nvSpPr>
            <p:spPr>
              <a:xfrm>
                <a:off x="-1" y="0"/>
                <a:ext cx="1484314" cy="167283"/>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FF00FF"/>
                    </a:solidFill>
                    <a:latin typeface="Times New Roman"/>
                    <a:ea typeface="Times New Roman"/>
                    <a:cs typeface="Times New Roman"/>
                    <a:sym typeface="Times New Roman"/>
                  </a:defRPr>
                </a:pPr>
                <a:endParaRPr/>
              </a:p>
            </p:txBody>
          </p:sp>
          <p:sp>
            <p:nvSpPr>
              <p:cNvPr id="524" name="THE HEALTH CARE ENVIRONMENT"/>
              <p:cNvSpPr txBox="1"/>
              <p:nvPr/>
            </p:nvSpPr>
            <p:spPr>
              <a:xfrm>
                <a:off x="-1" y="0"/>
                <a:ext cx="1484314" cy="127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600" b="1">
                    <a:solidFill>
                      <a:srgbClr val="FF00FF"/>
                    </a:solidFill>
                    <a:latin typeface="Times New Roman"/>
                    <a:ea typeface="Times New Roman"/>
                    <a:cs typeface="Times New Roman"/>
                    <a:sym typeface="Times New Roman"/>
                  </a:defRPr>
                </a:lvl1pPr>
              </a:lstStyle>
              <a:p>
                <a:r>
                  <a:t>THE HEALTH CARE ENVIRONMENT</a:t>
                </a:r>
              </a:p>
            </p:txBody>
          </p:sp>
        </p:grpSp>
        <p:sp>
          <p:nvSpPr>
            <p:cNvPr id="526" name="Oval"/>
            <p:cNvSpPr/>
            <p:nvPr/>
          </p:nvSpPr>
          <p:spPr>
            <a:xfrm>
              <a:off x="1143000" y="628650"/>
              <a:ext cx="1486959" cy="857250"/>
            </a:xfrm>
            <a:prstGeom prst="ellipse">
              <a:avLst/>
            </a:prstGeom>
            <a:noFill/>
            <a:ln w="9525" cap="flat">
              <a:solidFill>
                <a:srgbClr val="FF66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7" name="Double Arrow"/>
            <p:cNvSpPr/>
            <p:nvPr/>
          </p:nvSpPr>
          <p:spPr>
            <a:xfrm>
              <a:off x="2641600" y="971550"/>
              <a:ext cx="224367" cy="166688"/>
            </a:xfrm>
            <a:prstGeom prst="leftRightArrow">
              <a:avLst>
                <a:gd name="adj1" fmla="val 50000"/>
                <a:gd name="adj2" fmla="val 26921"/>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528" name="Double Arrow"/>
            <p:cNvSpPr/>
            <p:nvPr/>
          </p:nvSpPr>
          <p:spPr>
            <a:xfrm>
              <a:off x="3661833" y="1000125"/>
              <a:ext cx="224368" cy="167283"/>
            </a:xfrm>
            <a:prstGeom prst="leftRightArrow">
              <a:avLst>
                <a:gd name="adj1" fmla="val 50000"/>
                <a:gd name="adj2" fmla="val 26825"/>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529" name="Shape"/>
            <p:cNvSpPr/>
            <p:nvPr/>
          </p:nvSpPr>
          <p:spPr>
            <a:xfrm>
              <a:off x="1742545" y="1485900"/>
              <a:ext cx="289455" cy="25062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530" name="Oval"/>
            <p:cNvSpPr/>
            <p:nvPr/>
          </p:nvSpPr>
          <p:spPr>
            <a:xfrm>
              <a:off x="3937529" y="685800"/>
              <a:ext cx="1244071" cy="800100"/>
            </a:xfrm>
            <a:prstGeom prst="ellipse">
              <a:avLst/>
            </a:prstGeom>
            <a:noFill/>
            <a:ln w="9525" cap="flat">
              <a:solidFill>
                <a:srgbClr val="FF6600"/>
              </a:solidFill>
              <a:prstDash val="solid"/>
              <a:round/>
            </a:ln>
            <a:effectLst/>
          </p:spPr>
          <p:txBody>
            <a:bodyPr wrap="square" lIns="45719" tIns="45719" rIns="45719" bIns="45719" numCol="1" anchor="t">
              <a:noAutofit/>
            </a:bodyPr>
            <a:lstStyle/>
            <a:p>
              <a:pPr defTabSz="320675">
                <a:defRPr sz="800">
                  <a:latin typeface="Times New Roman"/>
                  <a:ea typeface="Times New Roman"/>
                  <a:cs typeface="Times New Roman"/>
                  <a:sym typeface="Times New Roman"/>
                </a:defRPr>
              </a:pPr>
              <a:endParaRPr/>
            </a:p>
          </p:txBody>
        </p:sp>
        <p:grpSp>
          <p:nvGrpSpPr>
            <p:cNvPr id="533" name="Group"/>
            <p:cNvGrpSpPr/>
            <p:nvPr/>
          </p:nvGrpSpPr>
          <p:grpSpPr>
            <a:xfrm>
              <a:off x="2235200" y="3105149"/>
              <a:ext cx="655638" cy="352426"/>
              <a:chOff x="0" y="0"/>
              <a:chExt cx="655637" cy="352425"/>
            </a:xfrm>
          </p:grpSpPr>
          <p:sp>
            <p:nvSpPr>
              <p:cNvPr id="531" name="Rectangle"/>
              <p:cNvSpPr/>
              <p:nvPr/>
            </p:nvSpPr>
            <p:spPr>
              <a:xfrm>
                <a:off x="0" y="0"/>
                <a:ext cx="655638" cy="352425"/>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b="1">
                    <a:solidFill>
                      <a:srgbClr val="0000FF"/>
                    </a:solidFill>
                    <a:latin typeface="Times New Roman"/>
                    <a:ea typeface="Times New Roman"/>
                    <a:cs typeface="Times New Roman"/>
                    <a:sym typeface="Times New Roman"/>
                  </a:defRPr>
                </a:pPr>
                <a:endParaRPr/>
              </a:p>
            </p:txBody>
          </p:sp>
          <p:sp>
            <p:nvSpPr>
              <p:cNvPr id="532" name="External…"/>
              <p:cNvSpPr txBox="1"/>
              <p:nvPr/>
            </p:nvSpPr>
            <p:spPr>
              <a:xfrm>
                <a:off x="0" y="0"/>
                <a:ext cx="655638"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External</a:t>
                </a:r>
              </a:p>
              <a:p>
                <a:pPr algn="ctr" defTabSz="320675">
                  <a:defRPr sz="600" b="1">
                    <a:solidFill>
                      <a:srgbClr val="0000FF"/>
                    </a:solidFill>
                    <a:latin typeface="Times New Roman"/>
                    <a:ea typeface="Times New Roman"/>
                    <a:cs typeface="Times New Roman"/>
                    <a:sym typeface="Times New Roman"/>
                  </a:defRPr>
                </a:pPr>
                <a:r>
                  <a:t>Environmental</a:t>
                </a:r>
              </a:p>
              <a:p>
                <a:pPr algn="ctr" defTabSz="320675">
                  <a:defRPr sz="600" b="1">
                    <a:solidFill>
                      <a:srgbClr val="0000FF"/>
                    </a:solidFill>
                    <a:latin typeface="Times New Roman"/>
                    <a:ea typeface="Times New Roman"/>
                    <a:cs typeface="Times New Roman"/>
                    <a:sym typeface="Times New Roman"/>
                  </a:defRPr>
                </a:pPr>
                <a:r>
                  <a:t>Analysis</a:t>
                </a:r>
              </a:p>
            </p:txBody>
          </p:sp>
        </p:grpSp>
        <p:grpSp>
          <p:nvGrpSpPr>
            <p:cNvPr id="536" name="Group"/>
            <p:cNvGrpSpPr/>
            <p:nvPr/>
          </p:nvGrpSpPr>
          <p:grpSpPr>
            <a:xfrm>
              <a:off x="3606800" y="3114674"/>
              <a:ext cx="609600" cy="342901"/>
              <a:chOff x="0" y="0"/>
              <a:chExt cx="609600" cy="342900"/>
            </a:xfrm>
          </p:grpSpPr>
          <p:sp>
            <p:nvSpPr>
              <p:cNvPr id="534" name="Rectangle"/>
              <p:cNvSpPr/>
              <p:nvPr/>
            </p:nvSpPr>
            <p:spPr>
              <a:xfrm>
                <a:off x="0" y="0"/>
                <a:ext cx="609600" cy="342900"/>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535" name="Internal…"/>
              <p:cNvSpPr txBox="1"/>
              <p:nvPr/>
            </p:nvSpPr>
            <p:spPr>
              <a:xfrm>
                <a:off x="0" y="0"/>
                <a:ext cx="609600"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Internal</a:t>
                </a:r>
              </a:p>
              <a:p>
                <a:pPr algn="ctr" defTabSz="320675">
                  <a:defRPr sz="600" b="1">
                    <a:solidFill>
                      <a:srgbClr val="0000FF"/>
                    </a:solidFill>
                    <a:latin typeface="Times New Roman"/>
                    <a:ea typeface="Times New Roman"/>
                    <a:cs typeface="Times New Roman"/>
                    <a:sym typeface="Times New Roman"/>
                  </a:defRPr>
                </a:pPr>
                <a:r>
                  <a:t>Environmental</a:t>
                </a:r>
              </a:p>
              <a:p>
                <a:pPr algn="ctr" defTabSz="320675">
                  <a:defRPr sz="600" b="1">
                    <a:solidFill>
                      <a:srgbClr val="0000FF"/>
                    </a:solidFill>
                    <a:latin typeface="Times New Roman"/>
                    <a:ea typeface="Times New Roman"/>
                    <a:cs typeface="Times New Roman"/>
                    <a:sym typeface="Times New Roman"/>
                  </a:defRPr>
                </a:pPr>
                <a:r>
                  <a:t>Analysis</a:t>
                </a:r>
              </a:p>
            </p:txBody>
          </p:sp>
        </p:grpSp>
        <p:grpSp>
          <p:nvGrpSpPr>
            <p:cNvPr id="539" name="Group"/>
            <p:cNvGrpSpPr/>
            <p:nvPr/>
          </p:nvGrpSpPr>
          <p:grpSpPr>
            <a:xfrm>
              <a:off x="2741083" y="3514724"/>
              <a:ext cx="967317" cy="542926"/>
              <a:chOff x="0" y="0"/>
              <a:chExt cx="967316" cy="542925"/>
            </a:xfrm>
          </p:grpSpPr>
          <p:sp>
            <p:nvSpPr>
              <p:cNvPr id="537" name="Rectangle"/>
              <p:cNvSpPr/>
              <p:nvPr/>
            </p:nvSpPr>
            <p:spPr>
              <a:xfrm>
                <a:off x="0" y="0"/>
                <a:ext cx="967317" cy="542925"/>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538" name="Mission, Vision, Values, and…"/>
              <p:cNvSpPr txBox="1"/>
              <p:nvPr/>
            </p:nvSpPr>
            <p:spPr>
              <a:xfrm>
                <a:off x="0" y="0"/>
                <a:ext cx="967317" cy="4097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Mission, Vision, Values, and</a:t>
                </a:r>
              </a:p>
              <a:p>
                <a:pPr algn="ctr" defTabSz="320675">
                  <a:defRPr sz="600" b="1">
                    <a:solidFill>
                      <a:srgbClr val="0000FF"/>
                    </a:solidFill>
                    <a:latin typeface="Times New Roman"/>
                    <a:ea typeface="Times New Roman"/>
                    <a:cs typeface="Times New Roman"/>
                    <a:sym typeface="Times New Roman"/>
                  </a:defRPr>
                </a:pPr>
                <a:r>
                  <a:t>Objectives</a:t>
                </a:r>
              </a:p>
              <a:p>
                <a:pPr algn="ctr" defTabSz="320675">
                  <a:defRPr sz="600" b="1">
                    <a:solidFill>
                      <a:srgbClr val="0000FF"/>
                    </a:solidFill>
                    <a:latin typeface="Times New Roman"/>
                    <a:ea typeface="Times New Roman"/>
                    <a:cs typeface="Times New Roman"/>
                    <a:sym typeface="Times New Roman"/>
                  </a:defRPr>
                </a:pPr>
                <a:r>
                  <a:t>(Directional</a:t>
                </a:r>
              </a:p>
              <a:p>
                <a:pPr algn="ctr" defTabSz="320675">
                  <a:defRPr sz="600" b="1">
                    <a:solidFill>
                      <a:srgbClr val="0000FF"/>
                    </a:solidFill>
                    <a:latin typeface="Times New Roman"/>
                    <a:ea typeface="Times New Roman"/>
                    <a:cs typeface="Times New Roman"/>
                    <a:sym typeface="Times New Roman"/>
                  </a:defRPr>
                </a:pPr>
                <a:r>
                  <a:t>Strategies)</a:t>
                </a:r>
              </a:p>
            </p:txBody>
          </p:sp>
        </p:grpSp>
        <p:sp>
          <p:nvSpPr>
            <p:cNvPr id="540" name="Oval"/>
            <p:cNvSpPr/>
            <p:nvPr/>
          </p:nvSpPr>
          <p:spPr>
            <a:xfrm>
              <a:off x="1676400" y="2943225"/>
              <a:ext cx="3149600" cy="1171575"/>
            </a:xfrm>
            <a:prstGeom prst="ellipse">
              <a:avLst/>
            </a:prstGeom>
            <a:noFill/>
            <a:ln w="28575" cap="flat">
              <a:solidFill>
                <a:srgbClr val="FF0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nvGrpSpPr>
            <p:cNvPr id="543" name="Group"/>
            <p:cNvGrpSpPr/>
            <p:nvPr/>
          </p:nvGrpSpPr>
          <p:grpSpPr>
            <a:xfrm>
              <a:off x="5983816" y="3286124"/>
              <a:ext cx="620184" cy="314922"/>
              <a:chOff x="0" y="0"/>
              <a:chExt cx="620183" cy="314920"/>
            </a:xfrm>
          </p:grpSpPr>
          <p:sp>
            <p:nvSpPr>
              <p:cNvPr id="541" name="Rectangle"/>
              <p:cNvSpPr/>
              <p:nvPr/>
            </p:nvSpPr>
            <p:spPr>
              <a:xfrm>
                <a:off x="0" y="0"/>
                <a:ext cx="620184" cy="314921"/>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b="1">
                    <a:solidFill>
                      <a:srgbClr val="0000FF"/>
                    </a:solidFill>
                    <a:latin typeface="Times New Roman"/>
                    <a:ea typeface="Times New Roman"/>
                    <a:cs typeface="Times New Roman"/>
                    <a:sym typeface="Times New Roman"/>
                  </a:defRPr>
                </a:pPr>
                <a:endParaRPr/>
              </a:p>
            </p:txBody>
          </p:sp>
          <p:sp>
            <p:nvSpPr>
              <p:cNvPr id="542" name="SITUATIONAL…"/>
              <p:cNvSpPr txBox="1"/>
              <p:nvPr/>
            </p:nvSpPr>
            <p:spPr>
              <a:xfrm>
                <a:off x="0" y="0"/>
                <a:ext cx="620184"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b="1">
                    <a:solidFill>
                      <a:srgbClr val="0000FF"/>
                    </a:solidFill>
                    <a:latin typeface="Times New Roman"/>
                    <a:ea typeface="Times New Roman"/>
                    <a:cs typeface="Times New Roman"/>
                    <a:sym typeface="Times New Roman"/>
                  </a:defRPr>
                </a:pPr>
                <a:r>
                  <a:t>SITUATIONAL</a:t>
                </a:r>
              </a:p>
              <a:p>
                <a:pPr defTabSz="320675">
                  <a:defRPr sz="600" b="1">
                    <a:solidFill>
                      <a:srgbClr val="0000FF"/>
                    </a:solidFill>
                    <a:latin typeface="Times New Roman"/>
                    <a:ea typeface="Times New Roman"/>
                    <a:cs typeface="Times New Roman"/>
                    <a:sym typeface="Times New Roman"/>
                  </a:defRPr>
                </a:pPr>
                <a:r>
                  <a:t>ANALYSIS</a:t>
                </a:r>
              </a:p>
            </p:txBody>
          </p:sp>
        </p:grpSp>
        <p:sp>
          <p:nvSpPr>
            <p:cNvPr id="544" name="Line"/>
            <p:cNvSpPr/>
            <p:nvPr/>
          </p:nvSpPr>
          <p:spPr>
            <a:xfrm rot="10841815" flipH="1">
              <a:off x="5663670" y="1057275"/>
              <a:ext cx="255589" cy="3286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45" name="Strategy…"/>
            <p:cNvSpPr txBox="1"/>
            <p:nvPr/>
          </p:nvSpPr>
          <p:spPr>
            <a:xfrm>
              <a:off x="6146800" y="3914775"/>
              <a:ext cx="555096" cy="2314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700" b="1">
                  <a:solidFill>
                    <a:srgbClr val="0000FF"/>
                  </a:solidFill>
                  <a:latin typeface="Times New Roman"/>
                  <a:ea typeface="Times New Roman"/>
                  <a:cs typeface="Times New Roman"/>
                  <a:sym typeface="Times New Roman"/>
                </a:defRPr>
              </a:pPr>
              <a:r>
                <a:t>Strategy</a:t>
              </a:r>
            </a:p>
            <a:p>
              <a:pPr defTabSz="320675">
                <a:defRPr sz="700" b="1">
                  <a:solidFill>
                    <a:srgbClr val="0000FF"/>
                  </a:solidFill>
                  <a:latin typeface="Times New Roman"/>
                  <a:ea typeface="Times New Roman"/>
                  <a:cs typeface="Times New Roman"/>
                  <a:sym typeface="Times New Roman"/>
                </a:defRPr>
              </a:pPr>
              <a:r>
                <a:t>Formulation</a:t>
              </a:r>
            </a:p>
          </p:txBody>
        </p:sp>
        <p:sp>
          <p:nvSpPr>
            <p:cNvPr id="546" name="Line"/>
            <p:cNvSpPr/>
            <p:nvPr/>
          </p:nvSpPr>
          <p:spPr>
            <a:xfrm rot="10841815" flipH="1">
              <a:off x="5969000" y="3571875"/>
              <a:ext cx="139171" cy="869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47" name="Oval"/>
            <p:cNvSpPr/>
            <p:nvPr/>
          </p:nvSpPr>
          <p:spPr>
            <a:xfrm>
              <a:off x="1803400" y="4714875"/>
              <a:ext cx="3149600" cy="1143001"/>
            </a:xfrm>
            <a:prstGeom prst="ellipse">
              <a:avLst/>
            </a:prstGeom>
            <a:noFill/>
            <a:ln w="38100" cap="flat">
              <a:solidFill>
                <a:srgbClr val="FF0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nvGrpSpPr>
            <p:cNvPr id="550" name="Group"/>
            <p:cNvGrpSpPr/>
            <p:nvPr/>
          </p:nvGrpSpPr>
          <p:grpSpPr>
            <a:xfrm>
              <a:off x="6019800" y="4948237"/>
              <a:ext cx="629709" cy="795339"/>
              <a:chOff x="0" y="0"/>
              <a:chExt cx="629708" cy="795337"/>
            </a:xfrm>
          </p:grpSpPr>
          <p:sp>
            <p:nvSpPr>
              <p:cNvPr id="548" name="Rectangle"/>
              <p:cNvSpPr/>
              <p:nvPr/>
            </p:nvSpPr>
            <p:spPr>
              <a:xfrm>
                <a:off x="0" y="-1"/>
                <a:ext cx="629709" cy="795339"/>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600">
                    <a:solidFill>
                      <a:srgbClr val="0000FF"/>
                    </a:solidFill>
                    <a:latin typeface="Times New Roman"/>
                    <a:ea typeface="Times New Roman"/>
                    <a:cs typeface="Times New Roman"/>
                    <a:sym typeface="Times New Roman"/>
                  </a:defRPr>
                </a:pPr>
                <a:endParaRPr/>
              </a:p>
            </p:txBody>
          </p:sp>
          <p:sp>
            <p:nvSpPr>
              <p:cNvPr id="549" name="Startegic…"/>
              <p:cNvSpPr txBox="1"/>
              <p:nvPr/>
            </p:nvSpPr>
            <p:spPr>
              <a:xfrm>
                <a:off x="0" y="-1"/>
                <a:ext cx="629709" cy="6383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b="1">
                    <a:solidFill>
                      <a:srgbClr val="0000FF"/>
                    </a:solidFill>
                    <a:latin typeface="Times New Roman"/>
                    <a:ea typeface="Times New Roman"/>
                    <a:cs typeface="Times New Roman"/>
                    <a:sym typeface="Times New Roman"/>
                  </a:defRPr>
                </a:pPr>
                <a:r>
                  <a:t>Startegic</a:t>
                </a:r>
              </a:p>
              <a:p>
                <a:pPr defTabSz="320675">
                  <a:defRPr sz="600" b="1">
                    <a:solidFill>
                      <a:srgbClr val="0000FF"/>
                    </a:solidFill>
                    <a:latin typeface="Times New Roman"/>
                    <a:ea typeface="Times New Roman"/>
                    <a:cs typeface="Times New Roman"/>
                    <a:sym typeface="Times New Roman"/>
                  </a:defRPr>
                </a:pPr>
                <a:r>
                  <a:t>Implementation</a:t>
                </a:r>
              </a:p>
              <a:p>
                <a:pPr defTabSz="320675">
                  <a:defRPr sz="600" b="1">
                    <a:solidFill>
                      <a:srgbClr val="0000FF"/>
                    </a:solidFill>
                    <a:latin typeface="Times New Roman"/>
                    <a:ea typeface="Times New Roman"/>
                    <a:cs typeface="Times New Roman"/>
                    <a:sym typeface="Times New Roman"/>
                  </a:defRPr>
                </a:pPr>
                <a:r>
                  <a:t>( Operational</a:t>
                </a:r>
              </a:p>
              <a:p>
                <a:pPr defTabSz="320675">
                  <a:defRPr sz="600" b="1">
                    <a:solidFill>
                      <a:srgbClr val="0000FF"/>
                    </a:solidFill>
                    <a:latin typeface="Times New Roman"/>
                    <a:ea typeface="Times New Roman"/>
                    <a:cs typeface="Times New Roman"/>
                    <a:sym typeface="Times New Roman"/>
                  </a:defRPr>
                </a:pPr>
                <a:r>
                  <a:t>Strategies-</a:t>
                </a:r>
              </a:p>
              <a:p>
                <a:pPr defTabSz="320675">
                  <a:defRPr sz="600" b="1">
                    <a:solidFill>
                      <a:srgbClr val="0000FF"/>
                    </a:solidFill>
                    <a:latin typeface="Times New Roman"/>
                    <a:ea typeface="Times New Roman"/>
                    <a:cs typeface="Times New Roman"/>
                    <a:sym typeface="Times New Roman"/>
                  </a:defRPr>
                </a:pPr>
                <a:r>
                  <a:t>Functional and</a:t>
                </a:r>
              </a:p>
              <a:p>
                <a:pPr defTabSz="320675">
                  <a:defRPr sz="600" b="1">
                    <a:solidFill>
                      <a:srgbClr val="0000FF"/>
                    </a:solidFill>
                    <a:latin typeface="Times New Roman"/>
                    <a:ea typeface="Times New Roman"/>
                    <a:cs typeface="Times New Roman"/>
                    <a:sym typeface="Times New Roman"/>
                  </a:defRPr>
                </a:pPr>
                <a:r>
                  <a:t>Organiuzation</a:t>
                </a:r>
              </a:p>
              <a:p>
                <a:pPr defTabSz="320675">
                  <a:defRPr sz="600" b="1">
                    <a:solidFill>
                      <a:srgbClr val="0000FF"/>
                    </a:solidFill>
                    <a:latin typeface="Times New Roman"/>
                    <a:ea typeface="Times New Roman"/>
                    <a:cs typeface="Times New Roman"/>
                    <a:sym typeface="Times New Roman"/>
                  </a:defRPr>
                </a:pPr>
                <a:r>
                  <a:t>Wide )</a:t>
                </a:r>
              </a:p>
            </p:txBody>
          </p:sp>
        </p:grpSp>
        <p:sp>
          <p:nvSpPr>
            <p:cNvPr id="551" name="Line"/>
            <p:cNvSpPr/>
            <p:nvPr/>
          </p:nvSpPr>
          <p:spPr>
            <a:xfrm rot="10841815" flipH="1">
              <a:off x="5738283" y="4571404"/>
              <a:ext cx="218018" cy="1257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2" name="Shape"/>
            <p:cNvSpPr/>
            <p:nvPr/>
          </p:nvSpPr>
          <p:spPr>
            <a:xfrm>
              <a:off x="4419600" y="1485900"/>
              <a:ext cx="289455" cy="25062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553" name="Shape"/>
            <p:cNvSpPr/>
            <p:nvPr/>
          </p:nvSpPr>
          <p:spPr>
            <a:xfrm>
              <a:off x="1727200" y="2228850"/>
              <a:ext cx="289455" cy="25062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554" name="Shape"/>
            <p:cNvSpPr/>
            <p:nvPr/>
          </p:nvSpPr>
          <p:spPr>
            <a:xfrm>
              <a:off x="4434945" y="2228850"/>
              <a:ext cx="289456" cy="25062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555" name="Rounded Rectangle"/>
            <p:cNvSpPr/>
            <p:nvPr/>
          </p:nvSpPr>
          <p:spPr>
            <a:xfrm>
              <a:off x="889000" y="2828925"/>
              <a:ext cx="4749800" cy="3571875"/>
            </a:xfrm>
            <a:prstGeom prst="roundRect">
              <a:avLst>
                <a:gd name="adj" fmla="val 16667"/>
              </a:avLst>
            </a:prstGeom>
            <a:noFill/>
            <a:ln w="76200" cap="flat">
              <a:solidFill>
                <a:srgbClr val="FF9900"/>
              </a:solidFill>
              <a:prstDash val="solid"/>
              <a:round/>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6" name="Shape"/>
            <p:cNvSpPr/>
            <p:nvPr/>
          </p:nvSpPr>
          <p:spPr>
            <a:xfrm>
              <a:off x="3114145" y="2714625"/>
              <a:ext cx="289455" cy="2286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557" name="Shape"/>
            <p:cNvSpPr/>
            <p:nvPr/>
          </p:nvSpPr>
          <p:spPr>
            <a:xfrm rot="20919382">
              <a:off x="2538941" y="2714625"/>
              <a:ext cx="289455" cy="25658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558" name="Shape"/>
            <p:cNvSpPr/>
            <p:nvPr/>
          </p:nvSpPr>
          <p:spPr>
            <a:xfrm rot="995283">
              <a:off x="3740150" y="2714625"/>
              <a:ext cx="289455" cy="282179"/>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559" name="Double Arrow"/>
            <p:cNvSpPr/>
            <p:nvPr/>
          </p:nvSpPr>
          <p:spPr>
            <a:xfrm>
              <a:off x="3001433" y="3228975"/>
              <a:ext cx="554567" cy="142875"/>
            </a:xfrm>
            <a:prstGeom prst="leftRightArrow">
              <a:avLst>
                <a:gd name="adj1" fmla="val 50000"/>
                <a:gd name="adj2" fmla="val 7763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560" name="Double Arrow"/>
            <p:cNvSpPr/>
            <p:nvPr/>
          </p:nvSpPr>
          <p:spPr>
            <a:xfrm rot="2068850">
              <a:off x="2453745" y="3514725"/>
              <a:ext cx="289455" cy="142875"/>
            </a:xfrm>
            <a:prstGeom prst="leftRightArrow">
              <a:avLst>
                <a:gd name="adj1" fmla="val 50000"/>
                <a:gd name="adj2" fmla="val 40519"/>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561" name="Shape"/>
            <p:cNvSpPr/>
            <p:nvPr/>
          </p:nvSpPr>
          <p:spPr>
            <a:xfrm rot="995283">
              <a:off x="2718858" y="4086225"/>
              <a:ext cx="253472" cy="282179"/>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562" name="Shape"/>
            <p:cNvSpPr/>
            <p:nvPr/>
          </p:nvSpPr>
          <p:spPr>
            <a:xfrm rot="20524200">
              <a:off x="3886729" y="4057650"/>
              <a:ext cx="253471" cy="282179"/>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563" name="Shape"/>
            <p:cNvSpPr/>
            <p:nvPr/>
          </p:nvSpPr>
          <p:spPr>
            <a:xfrm>
              <a:off x="3327400" y="4114800"/>
              <a:ext cx="289455" cy="25717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grpSp>
          <p:nvGrpSpPr>
            <p:cNvPr id="569" name="Group"/>
            <p:cNvGrpSpPr/>
            <p:nvPr/>
          </p:nvGrpSpPr>
          <p:grpSpPr>
            <a:xfrm>
              <a:off x="1524000" y="4371974"/>
              <a:ext cx="3530600" cy="333029"/>
              <a:chOff x="0" y="0"/>
              <a:chExt cx="3530600" cy="333027"/>
            </a:xfrm>
          </p:grpSpPr>
          <p:grpSp>
            <p:nvGrpSpPr>
              <p:cNvPr id="566" name="Group"/>
              <p:cNvGrpSpPr/>
              <p:nvPr/>
            </p:nvGrpSpPr>
            <p:grpSpPr>
              <a:xfrm>
                <a:off x="0" y="-1"/>
                <a:ext cx="3530600" cy="333029"/>
                <a:chOff x="0" y="0"/>
                <a:chExt cx="3530600" cy="333027"/>
              </a:xfrm>
            </p:grpSpPr>
            <p:sp>
              <p:nvSpPr>
                <p:cNvPr id="564" name="Rectangle"/>
                <p:cNvSpPr/>
                <p:nvPr/>
              </p:nvSpPr>
              <p:spPr>
                <a:xfrm>
                  <a:off x="0" y="0"/>
                  <a:ext cx="3530600" cy="142876"/>
                </a:xfrm>
                <a:prstGeom prst="rect">
                  <a:avLst/>
                </a:prstGeom>
                <a:solidFill>
                  <a:srgbClr val="FFFF99"/>
                </a:solidFill>
                <a:ln w="9525" cap="flat">
                  <a:solidFill>
                    <a:srgbClr val="00FF00"/>
                  </a:solidFill>
                  <a:prstDash val="solid"/>
                  <a:round/>
                </a:ln>
                <a:effectLst/>
              </p:spPr>
              <p:txBody>
                <a:bodyPr wrap="square" lIns="45719" tIns="45719" rIns="45719" bIns="45719" numCol="1" anchor="t">
                  <a:noAutofit/>
                </a:bodyPr>
                <a:lstStyle/>
                <a:p>
                  <a:pPr defTabSz="320675">
                    <a:defRPr sz="700" b="1">
                      <a:solidFill>
                        <a:srgbClr val="0000FF"/>
                      </a:solidFill>
                      <a:latin typeface="Times New Roman"/>
                      <a:ea typeface="Times New Roman"/>
                      <a:cs typeface="Times New Roman"/>
                      <a:sym typeface="Times New Roman"/>
                    </a:defRPr>
                  </a:pPr>
                  <a:endParaRPr/>
                </a:p>
              </p:txBody>
            </p:sp>
            <p:sp>
              <p:nvSpPr>
                <p:cNvPr id="565" name="Adaptive Strategies               Market Entry Strategies              Positioning Strategies"/>
                <p:cNvSpPr txBox="1"/>
                <p:nvPr/>
              </p:nvSpPr>
              <p:spPr>
                <a:xfrm>
                  <a:off x="0" y="0"/>
                  <a:ext cx="3530600" cy="3330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700" b="1">
                      <a:solidFill>
                        <a:srgbClr val="0000FF"/>
                      </a:solidFill>
                      <a:latin typeface="Times New Roman"/>
                      <a:ea typeface="Times New Roman"/>
                      <a:cs typeface="Times New Roman"/>
                      <a:sym typeface="Times New Roman"/>
                    </a:defRPr>
                  </a:pPr>
                  <a:r>
                    <a:t>Adaptive Strategies               Market Entry Strategies              Positioning Strategies</a:t>
                  </a:r>
                </a:p>
                <a:p>
                  <a:pPr defTabSz="320675">
                    <a:defRPr sz="700">
                      <a:solidFill>
                        <a:srgbClr val="0000FF"/>
                      </a:solidFill>
                      <a:latin typeface="Times New Roman"/>
                      <a:ea typeface="Times New Roman"/>
                      <a:cs typeface="Times New Roman"/>
                      <a:sym typeface="Times New Roman"/>
                    </a:defRPr>
                  </a:pPr>
                  <a:endParaRPr/>
                </a:p>
              </p:txBody>
            </p:sp>
          </p:grpSp>
          <p:sp>
            <p:nvSpPr>
              <p:cNvPr id="567" name="Shape"/>
              <p:cNvSpPr/>
              <p:nvPr/>
            </p:nvSpPr>
            <p:spPr>
              <a:xfrm rot="16410068">
                <a:off x="1085585" y="-25136"/>
                <a:ext cx="95251" cy="18362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568" name="Shape"/>
              <p:cNvSpPr/>
              <p:nvPr/>
            </p:nvSpPr>
            <p:spPr>
              <a:xfrm rot="16410068">
                <a:off x="2273564" y="-25136"/>
                <a:ext cx="95251" cy="18362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grpSp>
        <p:sp>
          <p:nvSpPr>
            <p:cNvPr id="570" name="Shape"/>
            <p:cNvSpPr/>
            <p:nvPr/>
          </p:nvSpPr>
          <p:spPr>
            <a:xfrm>
              <a:off x="3327400" y="4514850"/>
              <a:ext cx="254000" cy="17145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571" name="Double Arrow"/>
            <p:cNvSpPr/>
            <p:nvPr/>
          </p:nvSpPr>
          <p:spPr>
            <a:xfrm rot="6575474">
              <a:off x="3759200" y="4537075"/>
              <a:ext cx="228600" cy="127000"/>
            </a:xfrm>
            <a:prstGeom prst="leftRightArrow">
              <a:avLst>
                <a:gd name="adj1" fmla="val 50000"/>
                <a:gd name="adj2" fmla="val 3600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572" name="Double Arrow"/>
            <p:cNvSpPr/>
            <p:nvPr/>
          </p:nvSpPr>
          <p:spPr>
            <a:xfrm rot="7855557">
              <a:off x="3710682" y="3528317"/>
              <a:ext cx="325636" cy="127001"/>
            </a:xfrm>
            <a:prstGeom prst="leftRightArrow">
              <a:avLst>
                <a:gd name="adj1" fmla="val 50000"/>
                <a:gd name="adj2" fmla="val 51281"/>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573" name="Double Arrow"/>
            <p:cNvSpPr/>
            <p:nvPr/>
          </p:nvSpPr>
          <p:spPr>
            <a:xfrm rot="3813018">
              <a:off x="2921000" y="4537075"/>
              <a:ext cx="228600" cy="127000"/>
            </a:xfrm>
            <a:prstGeom prst="leftRightArrow">
              <a:avLst>
                <a:gd name="adj1" fmla="val 50000"/>
                <a:gd name="adj2" fmla="val 3600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grpSp>
          <p:nvGrpSpPr>
            <p:cNvPr id="596" name="Group"/>
            <p:cNvGrpSpPr/>
            <p:nvPr/>
          </p:nvGrpSpPr>
          <p:grpSpPr>
            <a:xfrm>
              <a:off x="2395008" y="4772024"/>
              <a:ext cx="2079097" cy="965598"/>
              <a:chOff x="0" y="0"/>
              <a:chExt cx="2079095" cy="965596"/>
            </a:xfrm>
          </p:grpSpPr>
          <p:grpSp>
            <p:nvGrpSpPr>
              <p:cNvPr id="576" name="Group"/>
              <p:cNvGrpSpPr/>
              <p:nvPr/>
            </p:nvGrpSpPr>
            <p:grpSpPr>
              <a:xfrm>
                <a:off x="92604" y="314325"/>
                <a:ext cx="585788" cy="339924"/>
                <a:chOff x="0" y="0"/>
                <a:chExt cx="585787" cy="339923"/>
              </a:xfrm>
            </p:grpSpPr>
            <p:sp>
              <p:nvSpPr>
                <p:cNvPr id="574" name="Rectangle"/>
                <p:cNvSpPr/>
                <p:nvPr/>
              </p:nvSpPr>
              <p:spPr>
                <a:xfrm>
                  <a:off x="0" y="0"/>
                  <a:ext cx="585788" cy="339924"/>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b="1">
                      <a:solidFill>
                        <a:srgbClr val="0000FF"/>
                      </a:solidFill>
                      <a:latin typeface="Times New Roman"/>
                      <a:ea typeface="Times New Roman"/>
                      <a:cs typeface="Times New Roman"/>
                      <a:sym typeface="Times New Roman"/>
                    </a:defRPr>
                  </a:pPr>
                  <a:endParaRPr/>
                </a:p>
              </p:txBody>
            </p:sp>
            <p:sp>
              <p:nvSpPr>
                <p:cNvPr id="575" name="Information…"/>
                <p:cNvSpPr txBox="1"/>
                <p:nvPr/>
              </p:nvSpPr>
              <p:spPr>
                <a:xfrm>
                  <a:off x="0" y="0"/>
                  <a:ext cx="585788" cy="2573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Information</a:t>
                  </a:r>
                </a:p>
                <a:p>
                  <a:pPr algn="ctr" defTabSz="320675">
                    <a:defRPr sz="600" b="1">
                      <a:solidFill>
                        <a:srgbClr val="0000FF"/>
                      </a:solidFill>
                      <a:latin typeface="Times New Roman"/>
                      <a:ea typeface="Times New Roman"/>
                      <a:cs typeface="Times New Roman"/>
                      <a:sym typeface="Times New Roman"/>
                    </a:defRPr>
                  </a:pPr>
                  <a:r>
                    <a:t>Systems</a:t>
                  </a:r>
                </a:p>
                <a:p>
                  <a:pPr algn="ctr" defTabSz="320675">
                    <a:defRPr sz="600" b="1">
                      <a:solidFill>
                        <a:srgbClr val="0000FF"/>
                      </a:solidFill>
                      <a:latin typeface="Times New Roman"/>
                      <a:ea typeface="Times New Roman"/>
                      <a:cs typeface="Times New Roman"/>
                      <a:sym typeface="Times New Roman"/>
                    </a:defRPr>
                  </a:pPr>
                  <a:r>
                    <a:t>Strategies</a:t>
                  </a:r>
                </a:p>
              </p:txBody>
            </p:sp>
          </p:grpSp>
          <p:grpSp>
            <p:nvGrpSpPr>
              <p:cNvPr id="579" name="Group"/>
              <p:cNvGrpSpPr/>
              <p:nvPr/>
            </p:nvGrpSpPr>
            <p:grpSpPr>
              <a:xfrm>
                <a:off x="1414991" y="314324"/>
                <a:ext cx="530755" cy="284561"/>
                <a:chOff x="0" y="0"/>
                <a:chExt cx="530754" cy="284559"/>
              </a:xfrm>
            </p:grpSpPr>
            <p:sp>
              <p:nvSpPr>
                <p:cNvPr id="577" name="Rectangle"/>
                <p:cNvSpPr/>
                <p:nvPr/>
              </p:nvSpPr>
              <p:spPr>
                <a:xfrm>
                  <a:off x="0" y="0"/>
                  <a:ext cx="530755" cy="284560"/>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578" name="Financial…"/>
                <p:cNvSpPr txBox="1"/>
                <p:nvPr/>
              </p:nvSpPr>
              <p:spPr>
                <a:xfrm>
                  <a:off x="0" y="0"/>
                  <a:ext cx="530755" cy="181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Financial</a:t>
                  </a:r>
                </a:p>
                <a:p>
                  <a:pPr algn="ctr" defTabSz="320675">
                    <a:defRPr sz="600" b="1">
                      <a:solidFill>
                        <a:srgbClr val="0000FF"/>
                      </a:solidFill>
                      <a:latin typeface="Times New Roman"/>
                      <a:ea typeface="Times New Roman"/>
                      <a:cs typeface="Times New Roman"/>
                      <a:sym typeface="Times New Roman"/>
                    </a:defRPr>
                  </a:pPr>
                  <a:r>
                    <a:t>Strategies</a:t>
                  </a:r>
                </a:p>
              </p:txBody>
            </p:sp>
          </p:grpSp>
          <p:grpSp>
            <p:nvGrpSpPr>
              <p:cNvPr id="582" name="Group"/>
              <p:cNvGrpSpPr/>
              <p:nvPr/>
            </p:nvGrpSpPr>
            <p:grpSpPr>
              <a:xfrm>
                <a:off x="678391" y="685799"/>
                <a:ext cx="762001" cy="279798"/>
                <a:chOff x="0" y="0"/>
                <a:chExt cx="762000" cy="279796"/>
              </a:xfrm>
            </p:grpSpPr>
            <p:sp>
              <p:nvSpPr>
                <p:cNvPr id="580" name="Rectangle"/>
                <p:cNvSpPr/>
                <p:nvPr/>
              </p:nvSpPr>
              <p:spPr>
                <a:xfrm>
                  <a:off x="0" y="0"/>
                  <a:ext cx="762000" cy="279797"/>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a:solidFill>
                        <a:srgbClr val="0000FF"/>
                      </a:solidFill>
                      <a:latin typeface="Times New Roman"/>
                      <a:ea typeface="Times New Roman"/>
                      <a:cs typeface="Times New Roman"/>
                      <a:sym typeface="Times New Roman"/>
                    </a:defRPr>
                  </a:pPr>
                  <a:endParaRPr/>
                </a:p>
              </p:txBody>
            </p:sp>
            <p:sp>
              <p:nvSpPr>
                <p:cNvPr id="581" name="Human Resources…"/>
                <p:cNvSpPr txBox="1"/>
                <p:nvPr/>
              </p:nvSpPr>
              <p:spPr>
                <a:xfrm>
                  <a:off x="0" y="0"/>
                  <a:ext cx="762000"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Human Resources</a:t>
                  </a:r>
                </a:p>
                <a:p>
                  <a:pPr algn="ctr" defTabSz="320675">
                    <a:defRPr sz="600" b="1">
                      <a:solidFill>
                        <a:srgbClr val="0000FF"/>
                      </a:solidFill>
                      <a:latin typeface="Times New Roman"/>
                      <a:ea typeface="Times New Roman"/>
                      <a:cs typeface="Times New Roman"/>
                      <a:sym typeface="Times New Roman"/>
                    </a:defRPr>
                  </a:pPr>
                  <a:r>
                    <a:t>Strategies</a:t>
                  </a:r>
                </a:p>
              </p:txBody>
            </p:sp>
          </p:grpSp>
          <p:grpSp>
            <p:nvGrpSpPr>
              <p:cNvPr id="585" name="Group"/>
              <p:cNvGrpSpPr/>
              <p:nvPr/>
            </p:nvGrpSpPr>
            <p:grpSpPr>
              <a:xfrm>
                <a:off x="754591" y="28574"/>
                <a:ext cx="609601" cy="239912"/>
                <a:chOff x="0" y="0"/>
                <a:chExt cx="609600" cy="239910"/>
              </a:xfrm>
            </p:grpSpPr>
            <p:sp>
              <p:nvSpPr>
                <p:cNvPr id="583" name="Rectangle"/>
                <p:cNvSpPr/>
                <p:nvPr/>
              </p:nvSpPr>
              <p:spPr>
                <a:xfrm>
                  <a:off x="0" y="0"/>
                  <a:ext cx="609600" cy="239911"/>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600" b="1">
                      <a:solidFill>
                        <a:srgbClr val="0000FF"/>
                      </a:solidFill>
                      <a:latin typeface="Times New Roman"/>
                      <a:ea typeface="Times New Roman"/>
                      <a:cs typeface="Times New Roman"/>
                      <a:sym typeface="Times New Roman"/>
                    </a:defRPr>
                  </a:pPr>
                  <a:endParaRPr/>
                </a:p>
              </p:txBody>
            </p:sp>
            <p:sp>
              <p:nvSpPr>
                <p:cNvPr id="584" name="Marketing…"/>
                <p:cNvSpPr txBox="1"/>
                <p:nvPr/>
              </p:nvSpPr>
              <p:spPr>
                <a:xfrm>
                  <a:off x="0" y="0"/>
                  <a:ext cx="609600" cy="181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600" b="1">
                      <a:solidFill>
                        <a:srgbClr val="0000FF"/>
                      </a:solidFill>
                      <a:latin typeface="Times New Roman"/>
                      <a:ea typeface="Times New Roman"/>
                      <a:cs typeface="Times New Roman"/>
                      <a:sym typeface="Times New Roman"/>
                    </a:defRPr>
                  </a:pPr>
                  <a:r>
                    <a:t>Marketing</a:t>
                  </a:r>
                </a:p>
                <a:p>
                  <a:pPr algn="ctr" defTabSz="320675">
                    <a:defRPr sz="600" b="1">
                      <a:solidFill>
                        <a:srgbClr val="0000FF"/>
                      </a:solidFill>
                      <a:latin typeface="Times New Roman"/>
                      <a:ea typeface="Times New Roman"/>
                      <a:cs typeface="Times New Roman"/>
                      <a:sym typeface="Times New Roman"/>
                    </a:defRPr>
                  </a:pPr>
                  <a:r>
                    <a:t>Strategies</a:t>
                  </a:r>
                </a:p>
              </p:txBody>
            </p:sp>
          </p:grpSp>
          <p:sp>
            <p:nvSpPr>
              <p:cNvPr id="586" name="Culture…"/>
              <p:cNvSpPr txBox="1"/>
              <p:nvPr/>
            </p:nvSpPr>
            <p:spPr>
              <a:xfrm>
                <a:off x="119591" y="0"/>
                <a:ext cx="413280" cy="181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a:solidFill>
                      <a:srgbClr val="0000FF"/>
                    </a:solidFill>
                    <a:latin typeface="Times New Roman"/>
                    <a:ea typeface="Times New Roman"/>
                    <a:cs typeface="Times New Roman"/>
                    <a:sym typeface="Times New Roman"/>
                  </a:defRPr>
                </a:pPr>
                <a:r>
                  <a:t>  Culture</a:t>
                </a:r>
              </a:p>
              <a:p>
                <a:pPr defTabSz="320675">
                  <a:defRPr sz="600">
                    <a:solidFill>
                      <a:srgbClr val="0000FF"/>
                    </a:solidFill>
                    <a:latin typeface="Times New Roman"/>
                    <a:ea typeface="Times New Roman"/>
                    <a:cs typeface="Times New Roman"/>
                    <a:sym typeface="Times New Roman"/>
                  </a:defRPr>
                </a:pPr>
                <a:r>
                  <a:t>Strategies</a:t>
                </a:r>
              </a:p>
            </p:txBody>
          </p:sp>
          <p:sp>
            <p:nvSpPr>
              <p:cNvPr id="587" name="Facilities and…"/>
              <p:cNvSpPr txBox="1"/>
              <p:nvPr/>
            </p:nvSpPr>
            <p:spPr>
              <a:xfrm>
                <a:off x="0" y="657225"/>
                <a:ext cx="525992" cy="25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a:solidFill>
                      <a:srgbClr val="0000FF"/>
                    </a:solidFill>
                    <a:latin typeface="Times New Roman"/>
                    <a:ea typeface="Times New Roman"/>
                    <a:cs typeface="Times New Roman"/>
                    <a:sym typeface="Times New Roman"/>
                  </a:defRPr>
                </a:pPr>
                <a:r>
                  <a:t>Facilities and</a:t>
                </a:r>
              </a:p>
              <a:p>
                <a:pPr defTabSz="320675">
                  <a:defRPr sz="600">
                    <a:solidFill>
                      <a:srgbClr val="0000FF"/>
                    </a:solidFill>
                    <a:latin typeface="Times New Roman"/>
                    <a:ea typeface="Times New Roman"/>
                    <a:cs typeface="Times New Roman"/>
                    <a:sym typeface="Times New Roman"/>
                  </a:defRPr>
                </a:pPr>
                <a:r>
                  <a:t>  Equipment</a:t>
                </a:r>
              </a:p>
              <a:p>
                <a:pPr defTabSz="320675">
                  <a:defRPr sz="600">
                    <a:solidFill>
                      <a:srgbClr val="0000FF"/>
                    </a:solidFill>
                    <a:latin typeface="Times New Roman"/>
                    <a:ea typeface="Times New Roman"/>
                    <a:cs typeface="Times New Roman"/>
                    <a:sym typeface="Times New Roman"/>
                  </a:defRPr>
                </a:pPr>
                <a:r>
                  <a:t>    Strategies</a:t>
                </a:r>
              </a:p>
            </p:txBody>
          </p:sp>
          <p:sp>
            <p:nvSpPr>
              <p:cNvPr id="588" name="Social and…"/>
              <p:cNvSpPr txBox="1"/>
              <p:nvPr/>
            </p:nvSpPr>
            <p:spPr>
              <a:xfrm>
                <a:off x="1641475" y="611385"/>
                <a:ext cx="433917" cy="2573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a:solidFill>
                      <a:srgbClr val="0000FF"/>
                    </a:solidFill>
                    <a:latin typeface="Times New Roman"/>
                    <a:ea typeface="Times New Roman"/>
                    <a:cs typeface="Times New Roman"/>
                    <a:sym typeface="Times New Roman"/>
                  </a:defRPr>
                </a:pPr>
                <a:r>
                  <a:t>Social and</a:t>
                </a:r>
              </a:p>
              <a:p>
                <a:pPr defTabSz="320675">
                  <a:defRPr sz="600">
                    <a:solidFill>
                      <a:srgbClr val="0000FF"/>
                    </a:solidFill>
                    <a:latin typeface="Times New Roman"/>
                    <a:ea typeface="Times New Roman"/>
                    <a:cs typeface="Times New Roman"/>
                    <a:sym typeface="Times New Roman"/>
                  </a:defRPr>
                </a:pPr>
                <a:r>
                  <a:t>   Ethical</a:t>
                </a:r>
              </a:p>
              <a:p>
                <a:pPr defTabSz="320675">
                  <a:defRPr sz="600">
                    <a:solidFill>
                      <a:srgbClr val="0000FF"/>
                    </a:solidFill>
                    <a:latin typeface="Times New Roman"/>
                    <a:ea typeface="Times New Roman"/>
                    <a:cs typeface="Times New Roman"/>
                    <a:sym typeface="Times New Roman"/>
                  </a:defRPr>
                </a:pPr>
                <a:r>
                  <a:t>Strategies</a:t>
                </a:r>
              </a:p>
            </p:txBody>
          </p:sp>
          <p:sp>
            <p:nvSpPr>
              <p:cNvPr id="589" name="Organizational…"/>
              <p:cNvSpPr txBox="1"/>
              <p:nvPr/>
            </p:nvSpPr>
            <p:spPr>
              <a:xfrm>
                <a:off x="1516591" y="57150"/>
                <a:ext cx="562505" cy="1811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600">
                    <a:solidFill>
                      <a:srgbClr val="0000FF"/>
                    </a:solidFill>
                    <a:latin typeface="Times New Roman"/>
                    <a:ea typeface="Times New Roman"/>
                    <a:cs typeface="Times New Roman"/>
                    <a:sym typeface="Times New Roman"/>
                  </a:defRPr>
                </a:pPr>
                <a:r>
                  <a:t>Organizational</a:t>
                </a:r>
              </a:p>
              <a:p>
                <a:pPr defTabSz="320675">
                  <a:defRPr sz="600">
                    <a:solidFill>
                      <a:srgbClr val="0000FF"/>
                    </a:solidFill>
                    <a:latin typeface="Times New Roman"/>
                    <a:ea typeface="Times New Roman"/>
                    <a:cs typeface="Times New Roman"/>
                    <a:sym typeface="Times New Roman"/>
                  </a:defRPr>
                </a:pPr>
                <a:r>
                  <a:t>     Strategies</a:t>
                </a:r>
              </a:p>
            </p:txBody>
          </p:sp>
          <p:sp>
            <p:nvSpPr>
              <p:cNvPr id="590" name="Double Arrow"/>
              <p:cNvSpPr/>
              <p:nvPr/>
            </p:nvSpPr>
            <p:spPr>
              <a:xfrm rot="21556304">
                <a:off x="706966" y="401240"/>
                <a:ext cx="631826" cy="170856"/>
              </a:xfrm>
              <a:prstGeom prst="leftRightArrow">
                <a:avLst>
                  <a:gd name="adj1" fmla="val 50000"/>
                  <a:gd name="adj2" fmla="val 73961"/>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591" name="Double Arrow"/>
              <p:cNvSpPr/>
              <p:nvPr/>
            </p:nvSpPr>
            <p:spPr>
              <a:xfrm rot="5337640">
                <a:off x="846666" y="422275"/>
                <a:ext cx="400051" cy="127000"/>
              </a:xfrm>
              <a:prstGeom prst="leftRightArrow">
                <a:avLst>
                  <a:gd name="adj1" fmla="val 50000"/>
                  <a:gd name="adj2" fmla="val 6300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592" name="Double Arrow"/>
              <p:cNvSpPr/>
              <p:nvPr/>
            </p:nvSpPr>
            <p:spPr>
              <a:xfrm rot="19305564">
                <a:off x="551391" y="142875"/>
                <a:ext cx="203201" cy="142875"/>
              </a:xfrm>
              <a:prstGeom prst="leftRightArrow">
                <a:avLst>
                  <a:gd name="adj1" fmla="val 50000"/>
                  <a:gd name="adj2" fmla="val 28444"/>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593" name="Double Arrow"/>
              <p:cNvSpPr/>
              <p:nvPr/>
            </p:nvSpPr>
            <p:spPr>
              <a:xfrm rot="2479037">
                <a:off x="1389591" y="142875"/>
                <a:ext cx="203201" cy="142875"/>
              </a:xfrm>
              <a:prstGeom prst="leftRightArrow">
                <a:avLst>
                  <a:gd name="adj1" fmla="val 50000"/>
                  <a:gd name="adj2" fmla="val 28444"/>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594" name="Double Arrow"/>
              <p:cNvSpPr/>
              <p:nvPr/>
            </p:nvSpPr>
            <p:spPr>
              <a:xfrm rot="19305564">
                <a:off x="1440391" y="628650"/>
                <a:ext cx="203201" cy="142875"/>
              </a:xfrm>
              <a:prstGeom prst="leftRightArrow">
                <a:avLst>
                  <a:gd name="adj1" fmla="val 50000"/>
                  <a:gd name="adj2" fmla="val 28444"/>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595" name="Double Arrow"/>
              <p:cNvSpPr/>
              <p:nvPr/>
            </p:nvSpPr>
            <p:spPr>
              <a:xfrm rot="2479037">
                <a:off x="475191" y="685800"/>
                <a:ext cx="203201" cy="142875"/>
              </a:xfrm>
              <a:prstGeom prst="leftRightArrow">
                <a:avLst>
                  <a:gd name="adj1" fmla="val 50000"/>
                  <a:gd name="adj2" fmla="val 28444"/>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grpSp>
        <p:grpSp>
          <p:nvGrpSpPr>
            <p:cNvPr id="601" name="Group"/>
            <p:cNvGrpSpPr/>
            <p:nvPr/>
          </p:nvGrpSpPr>
          <p:grpSpPr>
            <a:xfrm>
              <a:off x="1905000" y="6019799"/>
              <a:ext cx="3124200" cy="139354"/>
              <a:chOff x="0" y="0"/>
              <a:chExt cx="3124200" cy="139352"/>
            </a:xfrm>
          </p:grpSpPr>
          <p:sp>
            <p:nvSpPr>
              <p:cNvPr id="597" name="Objectives                 Measurenment                  Evaluation                 action"/>
              <p:cNvSpPr txBox="1"/>
              <p:nvPr/>
            </p:nvSpPr>
            <p:spPr>
              <a:xfrm>
                <a:off x="0" y="0"/>
                <a:ext cx="3124200" cy="139353"/>
              </a:xfrm>
              <a:prstGeom prst="rect">
                <a:avLst/>
              </a:prstGeom>
              <a:solidFill>
                <a:srgbClr val="FFFF66"/>
              </a:solidFill>
              <a:ln w="9525" cap="flat">
                <a:solidFill>
                  <a:srgbClr val="00FF00"/>
                </a:solidFill>
                <a:prstDash val="solid"/>
                <a:round/>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spcBef>
                    <a:spcPts val="400"/>
                  </a:spcBef>
                  <a:defRPr sz="700" b="1">
                    <a:solidFill>
                      <a:srgbClr val="0000CC"/>
                    </a:solidFill>
                    <a:latin typeface="Times New Roman"/>
                    <a:ea typeface="Times New Roman"/>
                    <a:cs typeface="Times New Roman"/>
                    <a:sym typeface="Times New Roman"/>
                  </a:defRPr>
                </a:lvl1pPr>
              </a:lstStyle>
              <a:p>
                <a:r>
                  <a:t>Objectives                 Measurenment                  Evaluation                 action</a:t>
                </a:r>
              </a:p>
            </p:txBody>
          </p:sp>
          <p:sp>
            <p:nvSpPr>
              <p:cNvPr id="598" name="Shape"/>
              <p:cNvSpPr/>
              <p:nvPr/>
            </p:nvSpPr>
            <p:spPr>
              <a:xfrm rot="16280312">
                <a:off x="564256" y="-53083"/>
                <a:ext cx="87512" cy="250826"/>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CC00"/>
              </a:solidFill>
              <a:ln w="9525" cap="flat">
                <a:solidFill>
                  <a:srgbClr val="00FF00"/>
                </a:solidFill>
                <a:prstDash val="solid"/>
                <a:round/>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599" name="Shape"/>
              <p:cNvSpPr/>
              <p:nvPr/>
            </p:nvSpPr>
            <p:spPr>
              <a:xfrm rot="16280312">
                <a:off x="1478657" y="-53083"/>
                <a:ext cx="87511" cy="250826"/>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CC00"/>
              </a:solidFill>
              <a:ln w="9525" cap="flat">
                <a:solidFill>
                  <a:srgbClr val="00FF00"/>
                </a:solidFill>
                <a:prstDash val="solid"/>
                <a:round/>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600" name="Shape"/>
              <p:cNvSpPr/>
              <p:nvPr/>
            </p:nvSpPr>
            <p:spPr>
              <a:xfrm rot="16280312">
                <a:off x="2218432" y="-53083"/>
                <a:ext cx="87511" cy="250826"/>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CC00"/>
              </a:solidFill>
              <a:ln w="9525" cap="flat">
                <a:solidFill>
                  <a:srgbClr val="00CC00"/>
                </a:solidFill>
                <a:prstDash val="solid"/>
                <a:round/>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grpSp>
        <p:sp>
          <p:nvSpPr>
            <p:cNvPr id="602" name="Shape"/>
            <p:cNvSpPr/>
            <p:nvPr/>
          </p:nvSpPr>
          <p:spPr>
            <a:xfrm>
              <a:off x="3352800" y="5857875"/>
              <a:ext cx="254000" cy="17145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603" name="THE  ORGANIZATION"/>
            <p:cNvSpPr txBox="1"/>
            <p:nvPr/>
          </p:nvSpPr>
          <p:spPr>
            <a:xfrm>
              <a:off x="2997200" y="6200775"/>
              <a:ext cx="1117600" cy="129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spcBef>
                  <a:spcPts val="400"/>
                </a:spcBef>
                <a:defRPr sz="700" b="1">
                  <a:solidFill>
                    <a:srgbClr val="FF00FF"/>
                  </a:solidFill>
                  <a:latin typeface="Times New Roman"/>
                  <a:ea typeface="Times New Roman"/>
                  <a:cs typeface="Times New Roman"/>
                  <a:sym typeface="Times New Roman"/>
                </a:defRPr>
              </a:lvl1pPr>
            </a:lstStyle>
            <a:p>
              <a:r>
                <a:t>THE  ORGANIZATION</a:t>
              </a:r>
            </a:p>
          </p:txBody>
        </p:sp>
        <p:sp>
          <p:nvSpPr>
            <p:cNvPr id="604" name="Shape"/>
            <p:cNvSpPr/>
            <p:nvPr/>
          </p:nvSpPr>
          <p:spPr>
            <a:xfrm rot="5400000">
              <a:off x="5049506" y="3284206"/>
              <a:ext cx="91680" cy="42651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605" name="Shape"/>
            <p:cNvSpPr/>
            <p:nvPr/>
          </p:nvSpPr>
          <p:spPr>
            <a:xfrm rot="5400000">
              <a:off x="5176837" y="4303712"/>
              <a:ext cx="85726" cy="279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606" name="Shape"/>
            <p:cNvSpPr/>
            <p:nvPr/>
          </p:nvSpPr>
          <p:spPr>
            <a:xfrm rot="5400000">
              <a:off x="5133114" y="5103085"/>
              <a:ext cx="91680" cy="401109"/>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607" name="Shape"/>
            <p:cNvSpPr/>
            <p:nvPr/>
          </p:nvSpPr>
          <p:spPr>
            <a:xfrm rot="16303477">
              <a:off x="5163608" y="6005512"/>
              <a:ext cx="85726" cy="3048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00"/>
            </a:solidFill>
            <a:ln w="12700" cap="flat">
              <a:noFill/>
              <a:miter lim="400000"/>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608" name="Rectangle"/>
            <p:cNvSpPr/>
            <p:nvPr/>
          </p:nvSpPr>
          <p:spPr>
            <a:xfrm rot="5329116">
              <a:off x="4020608" y="4781814"/>
              <a:ext cx="2686051" cy="42335"/>
            </a:xfrm>
            <a:prstGeom prst="leftRightArrow">
              <a:avLst>
                <a:gd name="adj1" fmla="val 100000"/>
                <a:gd name="adj2" fmla="val 0"/>
              </a:avLst>
            </a:prstGeom>
            <a:solidFill>
              <a:srgbClr val="00FF00"/>
            </a:solidFill>
            <a:ln w="12700" cap="flat">
              <a:noFill/>
              <a:miter lim="400000"/>
            </a:ln>
            <a:effectLst/>
          </p:spPr>
          <p:txBody>
            <a:bodyPr wrap="square" lIns="45719" tIns="45719" rIns="45719" bIns="45719" numCol="1" anchor="t">
              <a:noAutofit/>
            </a:bodyPr>
            <a:lstStyle/>
            <a:p>
              <a:pPr defTabSz="320675">
                <a:defRPr sz="600">
                  <a:latin typeface="Times New Roman"/>
                  <a:ea typeface="Times New Roman"/>
                  <a:cs typeface="Times New Roman"/>
                  <a:sym typeface="Times New Roman"/>
                </a:defRPr>
              </a:pPr>
              <a:endParaRPr/>
            </a:p>
          </p:txBody>
        </p:sp>
        <p:sp>
          <p:nvSpPr>
            <p:cNvPr id="609" name="Rectangle"/>
            <p:cNvSpPr/>
            <p:nvPr/>
          </p:nvSpPr>
          <p:spPr>
            <a:xfrm>
              <a:off x="5105400" y="5429250"/>
              <a:ext cx="482600" cy="514350"/>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0" name="Feedback…"/>
            <p:cNvSpPr txBox="1"/>
            <p:nvPr/>
          </p:nvSpPr>
          <p:spPr>
            <a:xfrm>
              <a:off x="5029200" y="5389959"/>
              <a:ext cx="457200" cy="3488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spcBef>
                  <a:spcPts val="300"/>
                </a:spcBef>
                <a:defRPr sz="600" b="1">
                  <a:solidFill>
                    <a:srgbClr val="0000CC"/>
                  </a:solidFill>
                  <a:latin typeface="Times New Roman"/>
                  <a:ea typeface="Times New Roman"/>
                  <a:cs typeface="Times New Roman"/>
                  <a:sym typeface="Times New Roman"/>
                </a:defRPr>
              </a:pPr>
              <a:r>
                <a:t>Feedback</a:t>
              </a:r>
            </a:p>
            <a:p>
              <a:pPr defTabSz="320675">
                <a:spcBef>
                  <a:spcPts val="300"/>
                </a:spcBef>
                <a:defRPr sz="600" b="1">
                  <a:solidFill>
                    <a:srgbClr val="0000CC"/>
                  </a:solidFill>
                  <a:latin typeface="Times New Roman"/>
                  <a:ea typeface="Times New Roman"/>
                  <a:cs typeface="Times New Roman"/>
                  <a:sym typeface="Times New Roman"/>
                </a:defRPr>
              </a:pPr>
              <a:r>
                <a:t>(Corrective</a:t>
              </a:r>
            </a:p>
            <a:p>
              <a:pPr defTabSz="320675">
                <a:spcBef>
                  <a:spcPts val="300"/>
                </a:spcBef>
                <a:defRPr sz="600" b="1">
                  <a:solidFill>
                    <a:srgbClr val="0000CC"/>
                  </a:solidFill>
                  <a:latin typeface="Times New Roman"/>
                  <a:ea typeface="Times New Roman"/>
                  <a:cs typeface="Times New Roman"/>
                  <a:sym typeface="Times New Roman"/>
                </a:defRPr>
              </a:pPr>
              <a:r>
                <a:t>Action)</a:t>
              </a:r>
            </a:p>
          </p:txBody>
        </p:sp>
        <p:sp>
          <p:nvSpPr>
            <p:cNvPr id="611" name="Line"/>
            <p:cNvSpPr/>
            <p:nvPr/>
          </p:nvSpPr>
          <p:spPr>
            <a:xfrm rot="10841815" flipH="1">
              <a:off x="5765800" y="5915025"/>
              <a:ext cx="218017" cy="40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2" name="Strategic…"/>
            <p:cNvSpPr txBox="1"/>
            <p:nvPr/>
          </p:nvSpPr>
          <p:spPr>
            <a:xfrm>
              <a:off x="6045200" y="5972175"/>
              <a:ext cx="406400" cy="2268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spcBef>
                  <a:spcPts val="300"/>
                </a:spcBef>
                <a:defRPr sz="600" b="1">
                  <a:solidFill>
                    <a:srgbClr val="0000CC"/>
                  </a:solidFill>
                  <a:latin typeface="Times New Roman"/>
                  <a:ea typeface="Times New Roman"/>
                  <a:cs typeface="Times New Roman"/>
                  <a:sym typeface="Times New Roman"/>
                </a:defRPr>
              </a:pPr>
              <a:r>
                <a:t>Strategic </a:t>
              </a:r>
            </a:p>
            <a:p>
              <a:pPr defTabSz="320675">
                <a:spcBef>
                  <a:spcPts val="300"/>
                </a:spcBef>
                <a:defRPr sz="600" b="1">
                  <a:solidFill>
                    <a:srgbClr val="0000CC"/>
                  </a:solidFill>
                  <a:latin typeface="Times New Roman"/>
                  <a:ea typeface="Times New Roman"/>
                  <a:cs typeface="Times New Roman"/>
                  <a:sym typeface="Times New Roman"/>
                </a:defRPr>
              </a:pPr>
              <a:r>
                <a:t>Control</a:t>
              </a:r>
            </a:p>
          </p:txBody>
        </p:sp>
        <p:sp>
          <p:nvSpPr>
            <p:cNvPr id="613" name="Shape"/>
            <p:cNvSpPr/>
            <p:nvPr/>
          </p:nvSpPr>
          <p:spPr>
            <a:xfrm rot="5400000">
              <a:off x="5546725" y="688975"/>
              <a:ext cx="57150" cy="7366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6600"/>
            </a:solidFill>
            <a:ln w="9525" cap="flat">
              <a:solidFill>
                <a:srgbClr val="006600"/>
              </a:solidFill>
              <a:prstDash val="solid"/>
              <a:round/>
            </a:ln>
            <a:effectLst/>
          </p:spPr>
          <p:txBody>
            <a:bodyPr wrap="square" lIns="45719" tIns="45719" rIns="45719" bIns="45719" numCol="1" anchor="t">
              <a:noAutofit/>
            </a:bodyPr>
            <a:lstStyle/>
            <a:p>
              <a:pPr defTabSz="320675">
                <a:defRPr sz="400">
                  <a:latin typeface="Times New Roman"/>
                  <a:ea typeface="Times New Roman"/>
                  <a:cs typeface="Times New Roman"/>
                  <a:sym typeface="Times New Roman"/>
                </a:defRPr>
              </a:pPr>
              <a:endParaRPr/>
            </a:p>
          </p:txBody>
        </p:sp>
        <p:sp>
          <p:nvSpPr>
            <p:cNvPr id="614" name="Rectangle"/>
            <p:cNvSpPr/>
            <p:nvPr/>
          </p:nvSpPr>
          <p:spPr>
            <a:xfrm>
              <a:off x="5638800" y="1543050"/>
              <a:ext cx="762000" cy="600075"/>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5" name="Impact of…"/>
            <p:cNvSpPr txBox="1"/>
            <p:nvPr/>
          </p:nvSpPr>
          <p:spPr>
            <a:xfrm>
              <a:off x="5638800" y="1600200"/>
              <a:ext cx="508000" cy="3488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spcBef>
                  <a:spcPts val="300"/>
                </a:spcBef>
                <a:defRPr sz="600" b="1">
                  <a:solidFill>
                    <a:srgbClr val="0000CC"/>
                  </a:solidFill>
                  <a:latin typeface="Times New Roman"/>
                  <a:ea typeface="Times New Roman"/>
                  <a:cs typeface="Times New Roman"/>
                  <a:sym typeface="Times New Roman"/>
                </a:defRPr>
              </a:pPr>
              <a:r>
                <a:t>Impact of</a:t>
              </a:r>
            </a:p>
            <a:p>
              <a:pPr defTabSz="320675">
                <a:spcBef>
                  <a:spcPts val="300"/>
                </a:spcBef>
                <a:defRPr sz="600" b="1">
                  <a:solidFill>
                    <a:srgbClr val="0000CC"/>
                  </a:solidFill>
                  <a:latin typeface="Times New Roman"/>
                  <a:ea typeface="Times New Roman"/>
                  <a:cs typeface="Times New Roman"/>
                  <a:sym typeface="Times New Roman"/>
                </a:defRPr>
              </a:pPr>
              <a:r>
                <a:t>The</a:t>
              </a:r>
            </a:p>
            <a:p>
              <a:pPr defTabSz="320675">
                <a:spcBef>
                  <a:spcPts val="300"/>
                </a:spcBef>
                <a:defRPr sz="600" b="1">
                  <a:solidFill>
                    <a:srgbClr val="0000CC"/>
                  </a:solidFill>
                  <a:latin typeface="Times New Roman"/>
                  <a:ea typeface="Times New Roman"/>
                  <a:cs typeface="Times New Roman"/>
                  <a:sym typeface="Times New Roman"/>
                </a:defRPr>
              </a:pPr>
              <a:r>
                <a:t>Organization</a:t>
              </a:r>
            </a:p>
          </p:txBody>
        </p:sp>
        <p:sp>
          <p:nvSpPr>
            <p:cNvPr id="616" name="Line"/>
            <p:cNvSpPr/>
            <p:nvPr/>
          </p:nvSpPr>
          <p:spPr>
            <a:xfrm rot="10841815" flipH="1">
              <a:off x="6045200" y="513754"/>
              <a:ext cx="227542" cy="22294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13"/>
                    <a:pt x="21600" y="29"/>
                  </a:cubicBezTo>
                  <a:lnTo>
                    <a:pt x="21600" y="21571"/>
                  </a:lnTo>
                  <a:cubicBezTo>
                    <a:pt x="21600" y="21587"/>
                    <a:pt x="11929" y="21600"/>
                    <a:pt x="0" y="21600"/>
                  </a:cubicBezTo>
                </a:path>
              </a:pathLst>
            </a:custGeom>
            <a:noFill/>
            <a:ln w="76200" cap="flat">
              <a:solidFill>
                <a:srgbClr val="008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7" name="The…"/>
            <p:cNvSpPr txBox="1"/>
            <p:nvPr/>
          </p:nvSpPr>
          <p:spPr>
            <a:xfrm>
              <a:off x="6324600" y="857250"/>
              <a:ext cx="584201" cy="5926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spcBef>
                  <a:spcPts val="300"/>
                </a:spcBef>
                <a:defRPr sz="600" b="1">
                  <a:solidFill>
                    <a:srgbClr val="0000CC"/>
                  </a:solidFill>
                  <a:latin typeface="Times New Roman"/>
                  <a:ea typeface="Times New Roman"/>
                  <a:cs typeface="Times New Roman"/>
                  <a:sym typeface="Times New Roman"/>
                </a:defRPr>
              </a:pPr>
              <a:r>
                <a:t>The</a:t>
              </a:r>
            </a:p>
            <a:p>
              <a:pPr defTabSz="320675">
                <a:spcBef>
                  <a:spcPts val="300"/>
                </a:spcBef>
                <a:defRPr sz="600" b="1">
                  <a:solidFill>
                    <a:srgbClr val="0000CC"/>
                  </a:solidFill>
                  <a:latin typeface="Times New Roman"/>
                  <a:ea typeface="Times New Roman"/>
                  <a:cs typeface="Times New Roman"/>
                  <a:sym typeface="Times New Roman"/>
                </a:defRPr>
              </a:pPr>
              <a:r>
                <a:t>Organizational</a:t>
              </a:r>
            </a:p>
            <a:p>
              <a:pPr defTabSz="320675">
                <a:spcBef>
                  <a:spcPts val="300"/>
                </a:spcBef>
                <a:defRPr sz="600" b="1">
                  <a:solidFill>
                    <a:srgbClr val="0000CC"/>
                  </a:solidFill>
                  <a:latin typeface="Times New Roman"/>
                  <a:ea typeface="Times New Roman"/>
                  <a:cs typeface="Times New Roman"/>
                  <a:sym typeface="Times New Roman"/>
                </a:defRPr>
              </a:pPr>
              <a:r>
                <a:t>Setting</a:t>
              </a:r>
            </a:p>
            <a:p>
              <a:pPr defTabSz="320675">
                <a:spcBef>
                  <a:spcPts val="300"/>
                </a:spcBef>
                <a:defRPr sz="600" b="1">
                  <a:solidFill>
                    <a:srgbClr val="0000CC"/>
                  </a:solidFill>
                  <a:latin typeface="Times New Roman"/>
                  <a:ea typeface="Times New Roman"/>
                  <a:cs typeface="Times New Roman"/>
                  <a:sym typeface="Times New Roman"/>
                </a:defRPr>
              </a:pPr>
              <a:r>
                <a:t>(The External</a:t>
              </a:r>
            </a:p>
            <a:p>
              <a:pPr defTabSz="320675">
                <a:spcBef>
                  <a:spcPts val="300"/>
                </a:spcBef>
                <a:defRPr sz="600" b="1">
                  <a:solidFill>
                    <a:srgbClr val="0000CC"/>
                  </a:solidFill>
                  <a:latin typeface="Times New Roman"/>
                  <a:ea typeface="Times New Roman"/>
                  <a:cs typeface="Times New Roman"/>
                  <a:sym typeface="Times New Roman"/>
                </a:defRPr>
              </a:pPr>
              <a:r>
                <a:t>Environment)</a:t>
              </a:r>
            </a:p>
          </p:txBody>
        </p:sp>
        <p:sp>
          <p:nvSpPr>
            <p:cNvPr id="618" name="Rectangle"/>
            <p:cNvSpPr/>
            <p:nvPr/>
          </p:nvSpPr>
          <p:spPr>
            <a:xfrm>
              <a:off x="0" y="142875"/>
              <a:ext cx="7315200" cy="6515100"/>
            </a:xfrm>
            <a:prstGeom prst="rect">
              <a:avLst/>
            </a:prstGeom>
            <a:noFill/>
            <a:ln w="38100" cap="flat">
              <a:solidFill>
                <a:srgbClr val="FF00FF"/>
              </a:solidFill>
              <a:prstDash val="solid"/>
              <a:round/>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9" name="Rectangle"/>
            <p:cNvSpPr/>
            <p:nvPr/>
          </p:nvSpPr>
          <p:spPr>
            <a:xfrm>
              <a:off x="406399" y="28575"/>
              <a:ext cx="2819401" cy="3143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320675">
                <a:defRPr sz="800">
                  <a:solidFill>
                    <a:srgbClr val="FFFF66"/>
                  </a:solidFill>
                  <a:latin typeface="Times New Roman"/>
                  <a:ea typeface="Times New Roman"/>
                  <a:cs typeface="Times New Roman"/>
                  <a:sym typeface="Times New Roman"/>
                </a:defRPr>
              </a:pPr>
              <a:endParaRPr/>
            </a:p>
          </p:txBody>
        </p:sp>
        <p:sp>
          <p:nvSpPr>
            <p:cNvPr id="620" name="EXHIBIT  3 – 2…"/>
            <p:cNvSpPr txBox="1"/>
            <p:nvPr/>
          </p:nvSpPr>
          <p:spPr>
            <a:xfrm>
              <a:off x="355599" y="0"/>
              <a:ext cx="2946402" cy="284863"/>
            </a:xfrm>
            <a:prstGeom prst="rect">
              <a:avLst/>
            </a:prstGeom>
            <a:noFill/>
            <a:ln w="28575" cap="flat">
              <a:solidFill>
                <a:srgbClr val="FF9900"/>
              </a:solidFill>
              <a:prstDash val="solid"/>
              <a:round/>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just" defTabSz="320675">
                <a:defRPr sz="800" b="1">
                  <a:solidFill>
                    <a:srgbClr val="0000FF"/>
                  </a:solidFill>
                  <a:latin typeface="Times New Roman"/>
                  <a:ea typeface="Times New Roman"/>
                  <a:cs typeface="Times New Roman"/>
                  <a:sym typeface="Times New Roman"/>
                </a:defRPr>
              </a:pPr>
              <a:r>
                <a:t>EXHIBIT  3 – 2</a:t>
              </a:r>
            </a:p>
            <a:p>
              <a:pPr defTabSz="320675">
                <a:defRPr sz="800" b="1">
                  <a:solidFill>
                    <a:srgbClr val="0000FF"/>
                  </a:solidFill>
                  <a:latin typeface="Times New Roman"/>
                  <a:ea typeface="Times New Roman"/>
                  <a:cs typeface="Times New Roman"/>
                  <a:sym typeface="Times New Roman"/>
                </a:defRPr>
              </a:pPr>
              <a:r>
                <a:t>The Strategic Management Process in Health Care Organizations</a:t>
              </a:r>
            </a:p>
          </p:txBody>
        </p:sp>
      </p:grpSp>
      <p:sp>
        <p:nvSpPr>
          <p:cNvPr id="622"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623"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45</a:t>
            </a:fld>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9" name="Group"/>
          <p:cNvGrpSpPr/>
          <p:nvPr/>
        </p:nvGrpSpPr>
        <p:grpSpPr>
          <a:xfrm>
            <a:off x="174625" y="300037"/>
            <a:ext cx="8207375" cy="6386514"/>
            <a:chOff x="0" y="0"/>
            <a:chExt cx="8207375" cy="6386512"/>
          </a:xfrm>
        </p:grpSpPr>
        <p:sp>
          <p:nvSpPr>
            <p:cNvPr id="625" name="Rectangle"/>
            <p:cNvSpPr/>
            <p:nvPr/>
          </p:nvSpPr>
          <p:spPr>
            <a:xfrm>
              <a:off x="0" y="214312"/>
              <a:ext cx="8207375" cy="6172201"/>
            </a:xfrm>
            <a:prstGeom prst="rect">
              <a:avLst/>
            </a:prstGeom>
            <a:noFill/>
            <a:ln w="9525" cap="flat">
              <a:solidFill>
                <a:srgbClr val="FF66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nvGrpSpPr>
            <p:cNvPr id="628" name="Group"/>
            <p:cNvGrpSpPr/>
            <p:nvPr/>
          </p:nvGrpSpPr>
          <p:grpSpPr>
            <a:xfrm>
              <a:off x="879002" y="0"/>
              <a:ext cx="5296242" cy="700088"/>
              <a:chOff x="0" y="0"/>
              <a:chExt cx="5296241" cy="700087"/>
            </a:xfrm>
          </p:grpSpPr>
          <p:sp>
            <p:nvSpPr>
              <p:cNvPr id="626" name="Rectangle"/>
              <p:cNvSpPr/>
              <p:nvPr/>
            </p:nvSpPr>
            <p:spPr>
              <a:xfrm>
                <a:off x="0" y="0"/>
                <a:ext cx="5296242" cy="700088"/>
              </a:xfrm>
              <a:prstGeom prst="rect">
                <a:avLst/>
              </a:prstGeom>
              <a:solidFill>
                <a:srgbClr val="FFFFFF"/>
              </a:solidFill>
              <a:ln w="9525" cap="flat">
                <a:solidFill>
                  <a:srgbClr val="00FF00"/>
                </a:solidFill>
                <a:prstDash val="solid"/>
                <a:round/>
              </a:ln>
              <a:effectLst/>
            </p:spPr>
            <p:txBody>
              <a:bodyPr wrap="square" lIns="45719" tIns="45719" rIns="45719" bIns="45719" numCol="1" anchor="t">
                <a:noAutofit/>
              </a:bodyPr>
              <a:lstStyle/>
              <a:p>
                <a:pPr defTabSz="320675">
                  <a:defRPr sz="1300" b="1">
                    <a:latin typeface="Times New Roman"/>
                    <a:ea typeface="Times New Roman"/>
                    <a:cs typeface="Times New Roman"/>
                    <a:sym typeface="Times New Roman"/>
                  </a:defRPr>
                </a:pPr>
                <a:endParaRPr/>
              </a:p>
            </p:txBody>
          </p:sp>
          <p:sp>
            <p:nvSpPr>
              <p:cNvPr id="627" name="EXHIBIT  6 - 1…"/>
              <p:cNvSpPr txBox="1"/>
              <p:nvPr/>
            </p:nvSpPr>
            <p:spPr>
              <a:xfrm>
                <a:off x="0" y="0"/>
                <a:ext cx="5296242" cy="634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just" defTabSz="320675">
                  <a:defRPr sz="1300" b="1">
                    <a:solidFill>
                      <a:srgbClr val="0000FF"/>
                    </a:solidFill>
                    <a:latin typeface="Times New Roman"/>
                    <a:ea typeface="Times New Roman"/>
                    <a:cs typeface="Times New Roman"/>
                    <a:sym typeface="Times New Roman"/>
                  </a:defRPr>
                </a:pPr>
                <a:r>
                  <a:t>EXHIBIT  6 - 1</a:t>
                </a:r>
              </a:p>
              <a:p>
                <a:pPr defTabSz="320675">
                  <a:defRPr sz="1300" b="1">
                    <a:solidFill>
                      <a:srgbClr val="0000FF"/>
                    </a:solidFill>
                    <a:latin typeface="Times New Roman"/>
                    <a:ea typeface="Times New Roman"/>
                    <a:cs typeface="Times New Roman"/>
                    <a:sym typeface="Times New Roman"/>
                  </a:defRPr>
                </a:pPr>
                <a:r>
                  <a:t>The Relationship of Strategy Formulation to Situational Analysis and Strategic Implementation</a:t>
                </a:r>
              </a:p>
            </p:txBody>
          </p:sp>
        </p:grpSp>
      </p:grpSp>
      <p:grpSp>
        <p:nvGrpSpPr>
          <p:cNvPr id="632" name="Group"/>
          <p:cNvGrpSpPr/>
          <p:nvPr/>
        </p:nvGrpSpPr>
        <p:grpSpPr>
          <a:xfrm>
            <a:off x="1438275" y="1343025"/>
            <a:ext cx="1503363" cy="628650"/>
            <a:chOff x="0" y="0"/>
            <a:chExt cx="1503362" cy="628649"/>
          </a:xfrm>
        </p:grpSpPr>
        <p:sp>
          <p:nvSpPr>
            <p:cNvPr id="630" name="Rectangle"/>
            <p:cNvSpPr/>
            <p:nvPr/>
          </p:nvSpPr>
          <p:spPr>
            <a:xfrm>
              <a:off x="0" y="0"/>
              <a:ext cx="1503363" cy="628650"/>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b="1">
                  <a:solidFill>
                    <a:srgbClr val="0000FF"/>
                  </a:solidFill>
                  <a:latin typeface="Times New Roman"/>
                  <a:ea typeface="Times New Roman"/>
                  <a:cs typeface="Times New Roman"/>
                  <a:sym typeface="Times New Roman"/>
                </a:defRPr>
              </a:pPr>
              <a:endParaRPr/>
            </a:p>
          </p:txBody>
        </p:sp>
        <p:sp>
          <p:nvSpPr>
            <p:cNvPr id="631" name="External…"/>
            <p:cNvSpPr txBox="1"/>
            <p:nvPr/>
          </p:nvSpPr>
          <p:spPr>
            <a:xfrm>
              <a:off x="0" y="0"/>
              <a:ext cx="1503363" cy="483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External</a:t>
              </a:r>
            </a:p>
            <a:p>
              <a:pPr algn="ctr" defTabSz="320675">
                <a:defRPr sz="1100" b="1">
                  <a:solidFill>
                    <a:srgbClr val="0000FF"/>
                  </a:solidFill>
                  <a:latin typeface="Times New Roman"/>
                  <a:ea typeface="Times New Roman"/>
                  <a:cs typeface="Times New Roman"/>
                  <a:sym typeface="Times New Roman"/>
                </a:defRPr>
              </a:pPr>
              <a:r>
                <a:t>Environmental</a:t>
              </a:r>
            </a:p>
            <a:p>
              <a:pPr algn="ctr" defTabSz="320675">
                <a:defRPr sz="1100" b="1">
                  <a:solidFill>
                    <a:srgbClr val="0000FF"/>
                  </a:solidFill>
                  <a:latin typeface="Times New Roman"/>
                  <a:ea typeface="Times New Roman"/>
                  <a:cs typeface="Times New Roman"/>
                  <a:sym typeface="Times New Roman"/>
                </a:defRPr>
              </a:pPr>
              <a:r>
                <a:t>Analysis</a:t>
              </a:r>
            </a:p>
          </p:txBody>
        </p:sp>
      </p:grpSp>
      <p:grpSp>
        <p:nvGrpSpPr>
          <p:cNvPr id="635" name="Group"/>
          <p:cNvGrpSpPr/>
          <p:nvPr/>
        </p:nvGrpSpPr>
        <p:grpSpPr>
          <a:xfrm>
            <a:off x="3657600" y="1285874"/>
            <a:ext cx="1879600" cy="590551"/>
            <a:chOff x="0" y="0"/>
            <a:chExt cx="1879600" cy="590550"/>
          </a:xfrm>
        </p:grpSpPr>
        <p:sp>
          <p:nvSpPr>
            <p:cNvPr id="633" name="Rectangle"/>
            <p:cNvSpPr/>
            <p:nvPr/>
          </p:nvSpPr>
          <p:spPr>
            <a:xfrm>
              <a:off x="0" y="0"/>
              <a:ext cx="1879600" cy="590550"/>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a:solidFill>
                    <a:srgbClr val="0000FF"/>
                  </a:solidFill>
                  <a:latin typeface="Times New Roman"/>
                  <a:ea typeface="Times New Roman"/>
                  <a:cs typeface="Times New Roman"/>
                  <a:sym typeface="Times New Roman"/>
                </a:defRPr>
              </a:pPr>
              <a:endParaRPr/>
            </a:p>
          </p:txBody>
        </p:sp>
        <p:sp>
          <p:nvSpPr>
            <p:cNvPr id="634" name="Internal…"/>
            <p:cNvSpPr txBox="1"/>
            <p:nvPr/>
          </p:nvSpPr>
          <p:spPr>
            <a:xfrm>
              <a:off x="0" y="0"/>
              <a:ext cx="1879600" cy="483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Internal</a:t>
              </a:r>
            </a:p>
            <a:p>
              <a:pPr algn="ctr" defTabSz="320675">
                <a:defRPr sz="1100" b="1">
                  <a:solidFill>
                    <a:srgbClr val="0000FF"/>
                  </a:solidFill>
                  <a:latin typeface="Times New Roman"/>
                  <a:ea typeface="Times New Roman"/>
                  <a:cs typeface="Times New Roman"/>
                  <a:sym typeface="Times New Roman"/>
                </a:defRPr>
              </a:pPr>
              <a:r>
                <a:t>Environmental</a:t>
              </a:r>
            </a:p>
            <a:p>
              <a:pPr algn="ctr" defTabSz="320675">
                <a:defRPr sz="1100" b="1">
                  <a:solidFill>
                    <a:srgbClr val="0000FF"/>
                  </a:solidFill>
                  <a:latin typeface="Times New Roman"/>
                  <a:ea typeface="Times New Roman"/>
                  <a:cs typeface="Times New Roman"/>
                  <a:sym typeface="Times New Roman"/>
                </a:defRPr>
              </a:pPr>
              <a:r>
                <a:t>Analysis</a:t>
              </a:r>
            </a:p>
          </p:txBody>
        </p:sp>
      </p:grpSp>
      <p:grpSp>
        <p:nvGrpSpPr>
          <p:cNvPr id="638" name="Group"/>
          <p:cNvGrpSpPr/>
          <p:nvPr/>
        </p:nvGrpSpPr>
        <p:grpSpPr>
          <a:xfrm>
            <a:off x="2436812" y="2041524"/>
            <a:ext cx="1922463" cy="788071"/>
            <a:chOff x="0" y="0"/>
            <a:chExt cx="1922462" cy="788069"/>
          </a:xfrm>
        </p:grpSpPr>
        <p:sp>
          <p:nvSpPr>
            <p:cNvPr id="636" name="Rectangle"/>
            <p:cNvSpPr/>
            <p:nvPr/>
          </p:nvSpPr>
          <p:spPr>
            <a:xfrm>
              <a:off x="0" y="0"/>
              <a:ext cx="1922463" cy="758825"/>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a:solidFill>
                    <a:srgbClr val="0000FF"/>
                  </a:solidFill>
                  <a:latin typeface="Times New Roman"/>
                  <a:ea typeface="Times New Roman"/>
                  <a:cs typeface="Times New Roman"/>
                  <a:sym typeface="Times New Roman"/>
                </a:defRPr>
              </a:pPr>
              <a:endParaRPr/>
            </a:p>
          </p:txBody>
        </p:sp>
        <p:sp>
          <p:nvSpPr>
            <p:cNvPr id="637" name="Mission, Vision, Values, and…"/>
            <p:cNvSpPr txBox="1"/>
            <p:nvPr/>
          </p:nvSpPr>
          <p:spPr>
            <a:xfrm>
              <a:off x="0" y="0"/>
              <a:ext cx="1922463" cy="7880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Mission, Vision, Values, and</a:t>
              </a:r>
            </a:p>
            <a:p>
              <a:pPr algn="ctr" defTabSz="320675">
                <a:defRPr sz="1100" b="1">
                  <a:solidFill>
                    <a:srgbClr val="0000FF"/>
                  </a:solidFill>
                  <a:latin typeface="Times New Roman"/>
                  <a:ea typeface="Times New Roman"/>
                  <a:cs typeface="Times New Roman"/>
                  <a:sym typeface="Times New Roman"/>
                </a:defRPr>
              </a:pPr>
              <a:r>
                <a:t>Objectives</a:t>
              </a:r>
            </a:p>
            <a:p>
              <a:pPr algn="ctr" defTabSz="320675">
                <a:defRPr sz="1100" b="1">
                  <a:solidFill>
                    <a:srgbClr val="0000FF"/>
                  </a:solidFill>
                  <a:latin typeface="Times New Roman"/>
                  <a:ea typeface="Times New Roman"/>
                  <a:cs typeface="Times New Roman"/>
                  <a:sym typeface="Times New Roman"/>
                </a:defRPr>
              </a:pPr>
              <a:r>
                <a:t>(Directional</a:t>
              </a:r>
            </a:p>
            <a:p>
              <a:pPr algn="ctr" defTabSz="320675">
                <a:defRPr sz="1100" b="1">
                  <a:solidFill>
                    <a:srgbClr val="0000FF"/>
                  </a:solidFill>
                  <a:latin typeface="Times New Roman"/>
                  <a:ea typeface="Times New Roman"/>
                  <a:cs typeface="Times New Roman"/>
                  <a:sym typeface="Times New Roman"/>
                </a:defRPr>
              </a:pPr>
              <a:r>
                <a:t>Strategies)</a:t>
              </a:r>
            </a:p>
          </p:txBody>
        </p:sp>
      </p:grpSp>
      <p:sp>
        <p:nvSpPr>
          <p:cNvPr id="639" name="Line"/>
          <p:cNvSpPr/>
          <p:nvPr/>
        </p:nvSpPr>
        <p:spPr>
          <a:xfrm>
            <a:off x="2054224" y="1909762"/>
            <a:ext cx="404814" cy="263526"/>
          </a:xfrm>
          <a:prstGeom prst="line">
            <a:avLst/>
          </a:prstGeom>
          <a:ln w="28575">
            <a:solidFill>
              <a:srgbClr val="FF00FF"/>
            </a:solidFill>
            <a:headEnd type="triangle"/>
            <a:tailEnd type="triangle"/>
          </a:ln>
        </p:spPr>
        <p:txBody>
          <a:bodyPr lIns="45719" rIns="45719"/>
          <a:lstStyle/>
          <a:p>
            <a:endParaRPr/>
          </a:p>
        </p:txBody>
      </p:sp>
      <p:sp>
        <p:nvSpPr>
          <p:cNvPr id="640" name="Line"/>
          <p:cNvSpPr/>
          <p:nvPr/>
        </p:nvSpPr>
        <p:spPr>
          <a:xfrm flipH="1">
            <a:off x="4381500" y="1897062"/>
            <a:ext cx="406400" cy="274639"/>
          </a:xfrm>
          <a:prstGeom prst="line">
            <a:avLst/>
          </a:prstGeom>
          <a:ln w="28575">
            <a:solidFill>
              <a:srgbClr val="FF00FF"/>
            </a:solidFill>
            <a:headEnd type="triangle"/>
            <a:tailEnd type="triangle"/>
          </a:ln>
        </p:spPr>
        <p:txBody>
          <a:bodyPr lIns="45719" rIns="45719"/>
          <a:lstStyle/>
          <a:p>
            <a:endParaRPr/>
          </a:p>
        </p:txBody>
      </p:sp>
      <p:sp>
        <p:nvSpPr>
          <p:cNvPr id="641" name="Line"/>
          <p:cNvSpPr/>
          <p:nvPr/>
        </p:nvSpPr>
        <p:spPr>
          <a:xfrm>
            <a:off x="2990850" y="1651000"/>
            <a:ext cx="608013" cy="0"/>
          </a:xfrm>
          <a:prstGeom prst="line">
            <a:avLst/>
          </a:prstGeom>
          <a:ln w="28575">
            <a:solidFill>
              <a:srgbClr val="FF00FF"/>
            </a:solidFill>
            <a:headEnd type="triangle"/>
            <a:tailEnd type="triangle"/>
          </a:ln>
        </p:spPr>
        <p:txBody>
          <a:bodyPr lIns="45719" rIns="45719"/>
          <a:lstStyle/>
          <a:p>
            <a:endParaRPr/>
          </a:p>
        </p:txBody>
      </p:sp>
      <p:sp>
        <p:nvSpPr>
          <p:cNvPr id="642" name="Oval"/>
          <p:cNvSpPr/>
          <p:nvPr/>
        </p:nvSpPr>
        <p:spPr>
          <a:xfrm>
            <a:off x="635000" y="1000125"/>
            <a:ext cx="5867400" cy="1914525"/>
          </a:xfrm>
          <a:prstGeom prst="ellipse">
            <a:avLst/>
          </a:prstGeom>
          <a:ln w="28575">
            <a:solidFill>
              <a:srgbClr val="FF0000"/>
            </a:solidFill>
          </a:ln>
        </p:spPr>
        <p:txBody>
          <a:bodyPr lIns="45719" rIns="45719"/>
          <a:lstStyle/>
          <a:p>
            <a:pPr>
              <a:defRPr>
                <a:latin typeface="Tahoma"/>
                <a:ea typeface="Tahoma"/>
                <a:cs typeface="Tahoma"/>
                <a:sym typeface="Tahoma"/>
              </a:defRPr>
            </a:pPr>
            <a:endParaRPr/>
          </a:p>
        </p:txBody>
      </p:sp>
      <p:sp>
        <p:nvSpPr>
          <p:cNvPr id="643" name="Line"/>
          <p:cNvSpPr/>
          <p:nvPr/>
        </p:nvSpPr>
        <p:spPr>
          <a:xfrm>
            <a:off x="4170371" y="2900091"/>
            <a:ext cx="292084" cy="232318"/>
          </a:xfrm>
          <a:prstGeom prst="line">
            <a:avLst/>
          </a:prstGeom>
          <a:ln w="76200">
            <a:solidFill>
              <a:srgbClr val="0000FF"/>
            </a:solidFill>
            <a:tailEnd type="triangle"/>
          </a:ln>
        </p:spPr>
        <p:txBody>
          <a:bodyPr lIns="45719" rIns="45719"/>
          <a:lstStyle/>
          <a:p>
            <a:endParaRPr/>
          </a:p>
        </p:txBody>
      </p:sp>
      <p:sp>
        <p:nvSpPr>
          <p:cNvPr id="644" name="Line"/>
          <p:cNvSpPr/>
          <p:nvPr/>
        </p:nvSpPr>
        <p:spPr>
          <a:xfrm flipH="1">
            <a:off x="2184400" y="2857500"/>
            <a:ext cx="254001" cy="285750"/>
          </a:xfrm>
          <a:prstGeom prst="line">
            <a:avLst/>
          </a:prstGeom>
          <a:ln w="76200">
            <a:solidFill>
              <a:srgbClr val="0000FF"/>
            </a:solidFill>
            <a:tailEnd type="triangle"/>
          </a:ln>
        </p:spPr>
        <p:txBody>
          <a:bodyPr lIns="45719" rIns="45719"/>
          <a:lstStyle/>
          <a:p>
            <a:endParaRPr/>
          </a:p>
        </p:txBody>
      </p:sp>
      <p:grpSp>
        <p:nvGrpSpPr>
          <p:cNvPr id="647" name="Group"/>
          <p:cNvGrpSpPr/>
          <p:nvPr/>
        </p:nvGrpSpPr>
        <p:grpSpPr>
          <a:xfrm>
            <a:off x="319087" y="3171824"/>
            <a:ext cx="6327776" cy="687333"/>
            <a:chOff x="0" y="0"/>
            <a:chExt cx="6327775" cy="687331"/>
          </a:xfrm>
        </p:grpSpPr>
        <p:sp>
          <p:nvSpPr>
            <p:cNvPr id="645" name="Rectangle"/>
            <p:cNvSpPr/>
            <p:nvPr/>
          </p:nvSpPr>
          <p:spPr>
            <a:xfrm>
              <a:off x="0" y="0"/>
              <a:ext cx="6327775" cy="400050"/>
            </a:xfrm>
            <a:prstGeom prst="rect">
              <a:avLst/>
            </a:prstGeom>
            <a:solidFill>
              <a:srgbClr val="FFFF99"/>
            </a:solidFill>
            <a:ln w="9525" cap="flat">
              <a:solidFill>
                <a:srgbClr val="00FF00"/>
              </a:solidFill>
              <a:prstDash val="solid"/>
              <a:round/>
            </a:ln>
            <a:effectLst/>
          </p:spPr>
          <p:txBody>
            <a:bodyPr wrap="square" lIns="45719" tIns="45719" rIns="45719" bIns="45719" numCol="1" anchor="t">
              <a:noAutofit/>
            </a:bodyPr>
            <a:lstStyle/>
            <a:p>
              <a:pPr defTabSz="320675">
                <a:defRPr sz="1500" b="1">
                  <a:solidFill>
                    <a:srgbClr val="0000FF"/>
                  </a:solidFill>
                  <a:latin typeface="Times New Roman"/>
                  <a:ea typeface="Times New Roman"/>
                  <a:cs typeface="Times New Roman"/>
                  <a:sym typeface="Times New Roman"/>
                </a:defRPr>
              </a:pPr>
              <a:endParaRPr/>
            </a:p>
          </p:txBody>
        </p:sp>
        <p:sp>
          <p:nvSpPr>
            <p:cNvPr id="646" name="Adaptive Strategies → Market Entry Strategies → Positioning Strategies"/>
            <p:cNvSpPr txBox="1"/>
            <p:nvPr/>
          </p:nvSpPr>
          <p:spPr>
            <a:xfrm>
              <a:off x="0" y="0"/>
              <a:ext cx="6327775" cy="6873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500" b="1">
                  <a:solidFill>
                    <a:srgbClr val="0000FF"/>
                  </a:solidFill>
                  <a:latin typeface="Times New Roman"/>
                  <a:ea typeface="Times New Roman"/>
                  <a:cs typeface="Times New Roman"/>
                  <a:sym typeface="Times New Roman"/>
                </a:defRPr>
              </a:pPr>
              <a:r>
                <a:t>Adaptive Strategies </a:t>
              </a:r>
              <a:r>
                <a:rPr b="0">
                  <a:latin typeface="Symbol"/>
                  <a:ea typeface="Symbol"/>
                  <a:cs typeface="Symbol"/>
                  <a:sym typeface="Symbol"/>
                </a:rPr>
                <a:t>®</a:t>
              </a:r>
              <a:r>
                <a:t> Market Entry Strategies </a:t>
              </a:r>
              <a:r>
                <a:rPr b="0">
                  <a:latin typeface="Symbol"/>
                  <a:ea typeface="Symbol"/>
                  <a:cs typeface="Symbol"/>
                  <a:sym typeface="Symbol"/>
                </a:rPr>
                <a:t>®</a:t>
              </a:r>
              <a:r>
                <a:t> Positioning Strategies</a:t>
              </a:r>
            </a:p>
            <a:p>
              <a:pPr defTabSz="320675">
                <a:defRPr sz="1500">
                  <a:solidFill>
                    <a:srgbClr val="0000FF"/>
                  </a:solidFill>
                  <a:latin typeface="Times New Roman"/>
                  <a:ea typeface="Times New Roman"/>
                  <a:cs typeface="Times New Roman"/>
                  <a:sym typeface="Times New Roman"/>
                </a:defRPr>
              </a:pPr>
              <a:endParaRPr/>
            </a:p>
          </p:txBody>
        </p:sp>
      </p:grpSp>
      <p:grpSp>
        <p:nvGrpSpPr>
          <p:cNvPr id="650" name="Group"/>
          <p:cNvGrpSpPr/>
          <p:nvPr/>
        </p:nvGrpSpPr>
        <p:grpSpPr>
          <a:xfrm>
            <a:off x="6757987" y="1457324"/>
            <a:ext cx="1243013" cy="495301"/>
            <a:chOff x="0" y="0"/>
            <a:chExt cx="1243012" cy="495300"/>
          </a:xfrm>
        </p:grpSpPr>
        <p:sp>
          <p:nvSpPr>
            <p:cNvPr id="648" name="Rectangle"/>
            <p:cNvSpPr/>
            <p:nvPr/>
          </p:nvSpPr>
          <p:spPr>
            <a:xfrm>
              <a:off x="0" y="0"/>
              <a:ext cx="1243013" cy="495300"/>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1100">
                  <a:solidFill>
                    <a:srgbClr val="0000FF"/>
                  </a:solidFill>
                  <a:latin typeface="Times New Roman"/>
                  <a:ea typeface="Times New Roman"/>
                  <a:cs typeface="Times New Roman"/>
                  <a:sym typeface="Times New Roman"/>
                </a:defRPr>
              </a:pPr>
              <a:endParaRPr/>
            </a:p>
          </p:txBody>
        </p:sp>
        <p:sp>
          <p:nvSpPr>
            <p:cNvPr id="649" name="SITUATIONAL…"/>
            <p:cNvSpPr txBox="1"/>
            <p:nvPr/>
          </p:nvSpPr>
          <p:spPr>
            <a:xfrm>
              <a:off x="0" y="0"/>
              <a:ext cx="1243013" cy="483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100" b="1">
                  <a:solidFill>
                    <a:srgbClr val="0000FF"/>
                  </a:solidFill>
                  <a:latin typeface="Times New Roman"/>
                  <a:ea typeface="Times New Roman"/>
                  <a:cs typeface="Times New Roman"/>
                  <a:sym typeface="Times New Roman"/>
                </a:defRPr>
              </a:pPr>
              <a:r>
                <a:t>SITUATIONAL</a:t>
              </a:r>
            </a:p>
            <a:p>
              <a:pPr defTabSz="320675">
                <a:defRPr sz="1100" b="1">
                  <a:solidFill>
                    <a:srgbClr val="0000FF"/>
                  </a:solidFill>
                  <a:latin typeface="Times New Roman"/>
                  <a:ea typeface="Times New Roman"/>
                  <a:cs typeface="Times New Roman"/>
                  <a:sym typeface="Times New Roman"/>
                </a:defRPr>
              </a:pPr>
              <a:r>
                <a:t>ANALYSIS</a:t>
              </a:r>
            </a:p>
          </p:txBody>
        </p:sp>
      </p:grpSp>
      <p:sp>
        <p:nvSpPr>
          <p:cNvPr id="651" name="Strategy…"/>
          <p:cNvSpPr txBox="1"/>
          <p:nvPr/>
        </p:nvSpPr>
        <p:spPr>
          <a:xfrm>
            <a:off x="7037387" y="2828925"/>
            <a:ext cx="1293813" cy="406530"/>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defTabSz="320675">
              <a:defRPr sz="1200" b="1">
                <a:solidFill>
                  <a:srgbClr val="0000FF"/>
                </a:solidFill>
                <a:latin typeface="Times New Roman"/>
                <a:ea typeface="Times New Roman"/>
                <a:cs typeface="Times New Roman"/>
                <a:sym typeface="Times New Roman"/>
              </a:defRPr>
            </a:pPr>
            <a:r>
              <a:t>Strategy</a:t>
            </a:r>
          </a:p>
          <a:p>
            <a:pPr defTabSz="320675">
              <a:defRPr sz="1200" b="1">
                <a:solidFill>
                  <a:srgbClr val="0000FF"/>
                </a:solidFill>
                <a:latin typeface="Times New Roman"/>
                <a:ea typeface="Times New Roman"/>
                <a:cs typeface="Times New Roman"/>
                <a:sym typeface="Times New Roman"/>
              </a:defRPr>
            </a:pPr>
            <a:r>
              <a:t>Formulation</a:t>
            </a:r>
          </a:p>
        </p:txBody>
      </p:sp>
      <p:sp>
        <p:nvSpPr>
          <p:cNvPr id="652" name="Line"/>
          <p:cNvSpPr/>
          <p:nvPr/>
        </p:nvSpPr>
        <p:spPr>
          <a:xfrm flipH="1">
            <a:off x="4321174" y="3571874"/>
            <a:ext cx="225426" cy="257177"/>
          </a:xfrm>
          <a:prstGeom prst="line">
            <a:avLst/>
          </a:prstGeom>
          <a:ln w="76200">
            <a:solidFill>
              <a:srgbClr val="0000FF"/>
            </a:solidFill>
            <a:tailEnd type="triangle"/>
          </a:ln>
        </p:spPr>
        <p:txBody>
          <a:bodyPr lIns="45719" rIns="45719"/>
          <a:lstStyle/>
          <a:p>
            <a:endParaRPr/>
          </a:p>
        </p:txBody>
      </p:sp>
      <p:sp>
        <p:nvSpPr>
          <p:cNvPr id="653" name="Line"/>
          <p:cNvSpPr/>
          <p:nvPr/>
        </p:nvSpPr>
        <p:spPr>
          <a:xfrm>
            <a:off x="2217745" y="3557316"/>
            <a:ext cx="292084" cy="232318"/>
          </a:xfrm>
          <a:prstGeom prst="line">
            <a:avLst/>
          </a:prstGeom>
          <a:ln w="76200">
            <a:solidFill>
              <a:srgbClr val="0000FF"/>
            </a:solidFill>
            <a:tailEnd type="triangle"/>
          </a:ln>
        </p:spPr>
        <p:txBody>
          <a:bodyPr lIns="45719" rIns="45719"/>
          <a:lstStyle/>
          <a:p>
            <a:endParaRPr/>
          </a:p>
        </p:txBody>
      </p:sp>
      <p:sp>
        <p:nvSpPr>
          <p:cNvPr id="654" name="Line"/>
          <p:cNvSpPr/>
          <p:nvPr/>
        </p:nvSpPr>
        <p:spPr>
          <a:xfrm>
            <a:off x="3486149" y="3254375"/>
            <a:ext cx="1589" cy="139700"/>
          </a:xfrm>
          <a:prstGeom prst="line">
            <a:avLst/>
          </a:prstGeom>
          <a:ln w="28575">
            <a:solidFill>
              <a:srgbClr val="0000FF"/>
            </a:solidFill>
            <a:tailEnd type="triangle"/>
          </a:ln>
        </p:spPr>
        <p:txBody>
          <a:bodyPr lIns="45719" rIns="45719"/>
          <a:lstStyle/>
          <a:p>
            <a:endParaRPr/>
          </a:p>
        </p:txBody>
      </p:sp>
      <p:sp>
        <p:nvSpPr>
          <p:cNvPr id="655" name="Oval"/>
          <p:cNvSpPr/>
          <p:nvPr/>
        </p:nvSpPr>
        <p:spPr>
          <a:xfrm>
            <a:off x="431799" y="3771900"/>
            <a:ext cx="5892802" cy="2800350"/>
          </a:xfrm>
          <a:prstGeom prst="ellipse">
            <a:avLst/>
          </a:prstGeom>
          <a:ln w="38100">
            <a:solidFill>
              <a:srgbClr val="FF0000"/>
            </a:solidFill>
          </a:ln>
        </p:spPr>
        <p:txBody>
          <a:bodyPr lIns="45719" rIns="45719"/>
          <a:lstStyle/>
          <a:p>
            <a:pPr>
              <a:defRPr>
                <a:latin typeface="Tahoma"/>
                <a:ea typeface="Tahoma"/>
                <a:cs typeface="Tahoma"/>
                <a:sym typeface="Tahoma"/>
              </a:defRPr>
            </a:pPr>
            <a:endParaRPr/>
          </a:p>
        </p:txBody>
      </p:sp>
      <p:grpSp>
        <p:nvGrpSpPr>
          <p:cNvPr id="658" name="Group"/>
          <p:cNvGrpSpPr/>
          <p:nvPr/>
        </p:nvGrpSpPr>
        <p:grpSpPr>
          <a:xfrm>
            <a:off x="6838949" y="4386262"/>
            <a:ext cx="1238252" cy="1528763"/>
            <a:chOff x="0" y="0"/>
            <a:chExt cx="1238250" cy="1528762"/>
          </a:xfrm>
        </p:grpSpPr>
        <p:sp>
          <p:nvSpPr>
            <p:cNvPr id="656" name="Rectangle"/>
            <p:cNvSpPr/>
            <p:nvPr/>
          </p:nvSpPr>
          <p:spPr>
            <a:xfrm>
              <a:off x="-1" y="0"/>
              <a:ext cx="1238252" cy="1528763"/>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1100">
                  <a:solidFill>
                    <a:srgbClr val="0000FF"/>
                  </a:solidFill>
                  <a:latin typeface="Times New Roman"/>
                  <a:ea typeface="Times New Roman"/>
                  <a:cs typeface="Times New Roman"/>
                  <a:sym typeface="Times New Roman"/>
                </a:defRPr>
              </a:pPr>
              <a:endParaRPr/>
            </a:p>
          </p:txBody>
        </p:sp>
        <p:sp>
          <p:nvSpPr>
            <p:cNvPr id="657" name="Startegic…"/>
            <p:cNvSpPr txBox="1"/>
            <p:nvPr/>
          </p:nvSpPr>
          <p:spPr>
            <a:xfrm>
              <a:off x="-1" y="0"/>
              <a:ext cx="1238252" cy="1245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100" b="1">
                  <a:solidFill>
                    <a:srgbClr val="0000FF"/>
                  </a:solidFill>
                  <a:latin typeface="Times New Roman"/>
                  <a:ea typeface="Times New Roman"/>
                  <a:cs typeface="Times New Roman"/>
                  <a:sym typeface="Times New Roman"/>
                </a:defRPr>
              </a:pPr>
              <a:r>
                <a:t>Startegic</a:t>
              </a:r>
            </a:p>
            <a:p>
              <a:pPr defTabSz="320675">
                <a:defRPr sz="1100" b="1">
                  <a:solidFill>
                    <a:srgbClr val="0000FF"/>
                  </a:solidFill>
                  <a:latin typeface="Times New Roman"/>
                  <a:ea typeface="Times New Roman"/>
                  <a:cs typeface="Times New Roman"/>
                  <a:sym typeface="Times New Roman"/>
                </a:defRPr>
              </a:pPr>
              <a:r>
                <a:t>Implementation</a:t>
              </a:r>
            </a:p>
            <a:p>
              <a:pPr defTabSz="320675">
                <a:defRPr sz="1100" b="1">
                  <a:solidFill>
                    <a:srgbClr val="0000FF"/>
                  </a:solidFill>
                  <a:latin typeface="Times New Roman"/>
                  <a:ea typeface="Times New Roman"/>
                  <a:cs typeface="Times New Roman"/>
                  <a:sym typeface="Times New Roman"/>
                </a:defRPr>
              </a:pPr>
              <a:r>
                <a:t>( Operational</a:t>
              </a:r>
            </a:p>
            <a:p>
              <a:pPr defTabSz="320675">
                <a:defRPr sz="1100" b="1">
                  <a:solidFill>
                    <a:srgbClr val="0000FF"/>
                  </a:solidFill>
                  <a:latin typeface="Times New Roman"/>
                  <a:ea typeface="Times New Roman"/>
                  <a:cs typeface="Times New Roman"/>
                  <a:sym typeface="Times New Roman"/>
                </a:defRPr>
              </a:pPr>
              <a:r>
                <a:t>Strategies-</a:t>
              </a:r>
            </a:p>
            <a:p>
              <a:pPr defTabSz="320675">
                <a:defRPr sz="1100" b="1">
                  <a:solidFill>
                    <a:srgbClr val="0000FF"/>
                  </a:solidFill>
                  <a:latin typeface="Times New Roman"/>
                  <a:ea typeface="Times New Roman"/>
                  <a:cs typeface="Times New Roman"/>
                  <a:sym typeface="Times New Roman"/>
                </a:defRPr>
              </a:pPr>
              <a:r>
                <a:t>Functional and</a:t>
              </a:r>
            </a:p>
            <a:p>
              <a:pPr defTabSz="320675">
                <a:defRPr sz="1100" b="1">
                  <a:solidFill>
                    <a:srgbClr val="0000FF"/>
                  </a:solidFill>
                  <a:latin typeface="Times New Roman"/>
                  <a:ea typeface="Times New Roman"/>
                  <a:cs typeface="Times New Roman"/>
                  <a:sym typeface="Times New Roman"/>
                </a:defRPr>
              </a:pPr>
              <a:r>
                <a:t>Organiuzation</a:t>
              </a:r>
            </a:p>
            <a:p>
              <a:pPr defTabSz="320675">
                <a:defRPr sz="1100" b="1">
                  <a:solidFill>
                    <a:srgbClr val="0000FF"/>
                  </a:solidFill>
                  <a:latin typeface="Times New Roman"/>
                  <a:ea typeface="Times New Roman"/>
                  <a:cs typeface="Times New Roman"/>
                  <a:sym typeface="Times New Roman"/>
                </a:defRPr>
              </a:pPr>
              <a:r>
                <a:t>Wide )</a:t>
              </a:r>
            </a:p>
          </p:txBody>
        </p:sp>
      </p:grpSp>
      <p:grpSp>
        <p:nvGrpSpPr>
          <p:cNvPr id="661" name="Group"/>
          <p:cNvGrpSpPr/>
          <p:nvPr/>
        </p:nvGrpSpPr>
        <p:grpSpPr>
          <a:xfrm>
            <a:off x="863600" y="4743449"/>
            <a:ext cx="1497013" cy="657226"/>
            <a:chOff x="0" y="0"/>
            <a:chExt cx="1497012" cy="657225"/>
          </a:xfrm>
        </p:grpSpPr>
        <p:sp>
          <p:nvSpPr>
            <p:cNvPr id="659" name="Rectangle"/>
            <p:cNvSpPr/>
            <p:nvPr/>
          </p:nvSpPr>
          <p:spPr>
            <a:xfrm>
              <a:off x="0" y="0"/>
              <a:ext cx="1497013" cy="657225"/>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b="1">
                  <a:solidFill>
                    <a:srgbClr val="0000FF"/>
                  </a:solidFill>
                  <a:latin typeface="Times New Roman"/>
                  <a:ea typeface="Times New Roman"/>
                  <a:cs typeface="Times New Roman"/>
                  <a:sym typeface="Times New Roman"/>
                </a:defRPr>
              </a:pPr>
              <a:endParaRPr/>
            </a:p>
          </p:txBody>
        </p:sp>
        <p:sp>
          <p:nvSpPr>
            <p:cNvPr id="660" name="Information…"/>
            <p:cNvSpPr txBox="1"/>
            <p:nvPr/>
          </p:nvSpPr>
          <p:spPr>
            <a:xfrm>
              <a:off x="0" y="0"/>
              <a:ext cx="1497013" cy="483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Information</a:t>
              </a:r>
            </a:p>
            <a:p>
              <a:pPr algn="ctr" defTabSz="320675">
                <a:defRPr sz="1100" b="1">
                  <a:solidFill>
                    <a:srgbClr val="0000FF"/>
                  </a:solidFill>
                  <a:latin typeface="Times New Roman"/>
                  <a:ea typeface="Times New Roman"/>
                  <a:cs typeface="Times New Roman"/>
                  <a:sym typeface="Times New Roman"/>
                </a:defRPr>
              </a:pPr>
              <a:r>
                <a:t>Systems</a:t>
              </a:r>
            </a:p>
            <a:p>
              <a:pPr algn="ctr" defTabSz="320675">
                <a:defRPr sz="1100" b="1">
                  <a:solidFill>
                    <a:srgbClr val="0000FF"/>
                  </a:solidFill>
                  <a:latin typeface="Times New Roman"/>
                  <a:ea typeface="Times New Roman"/>
                  <a:cs typeface="Times New Roman"/>
                  <a:sym typeface="Times New Roman"/>
                </a:defRPr>
              </a:pPr>
              <a:r>
                <a:t>Strategies</a:t>
              </a:r>
            </a:p>
          </p:txBody>
        </p:sp>
      </p:grpSp>
      <p:grpSp>
        <p:nvGrpSpPr>
          <p:cNvPr id="664" name="Group"/>
          <p:cNvGrpSpPr/>
          <p:nvPr/>
        </p:nvGrpSpPr>
        <p:grpSpPr>
          <a:xfrm>
            <a:off x="4038600" y="4686299"/>
            <a:ext cx="1720850" cy="704851"/>
            <a:chOff x="0" y="0"/>
            <a:chExt cx="1720850" cy="704850"/>
          </a:xfrm>
        </p:grpSpPr>
        <p:sp>
          <p:nvSpPr>
            <p:cNvPr id="662" name="Rectangle"/>
            <p:cNvSpPr/>
            <p:nvPr/>
          </p:nvSpPr>
          <p:spPr>
            <a:xfrm>
              <a:off x="0" y="0"/>
              <a:ext cx="1720850" cy="704850"/>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a:solidFill>
                    <a:srgbClr val="0000FF"/>
                  </a:solidFill>
                  <a:latin typeface="Times New Roman"/>
                  <a:ea typeface="Times New Roman"/>
                  <a:cs typeface="Times New Roman"/>
                  <a:sym typeface="Times New Roman"/>
                </a:defRPr>
              </a:pPr>
              <a:endParaRPr/>
            </a:p>
          </p:txBody>
        </p:sp>
        <p:sp>
          <p:nvSpPr>
            <p:cNvPr id="663" name="Financial…"/>
            <p:cNvSpPr txBox="1"/>
            <p:nvPr/>
          </p:nvSpPr>
          <p:spPr>
            <a:xfrm>
              <a:off x="0" y="0"/>
              <a:ext cx="1720850" cy="3308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Financial</a:t>
              </a:r>
            </a:p>
            <a:p>
              <a:pPr algn="ctr" defTabSz="320675">
                <a:defRPr sz="1100" b="1">
                  <a:solidFill>
                    <a:srgbClr val="0000FF"/>
                  </a:solidFill>
                  <a:latin typeface="Times New Roman"/>
                  <a:ea typeface="Times New Roman"/>
                  <a:cs typeface="Times New Roman"/>
                  <a:sym typeface="Times New Roman"/>
                </a:defRPr>
              </a:pPr>
              <a:r>
                <a:t>Strategies</a:t>
              </a:r>
            </a:p>
          </p:txBody>
        </p:sp>
      </p:grpSp>
      <p:grpSp>
        <p:nvGrpSpPr>
          <p:cNvPr id="667" name="Group"/>
          <p:cNvGrpSpPr/>
          <p:nvPr/>
        </p:nvGrpSpPr>
        <p:grpSpPr>
          <a:xfrm>
            <a:off x="2397125" y="5672137"/>
            <a:ext cx="1793875" cy="483270"/>
            <a:chOff x="0" y="0"/>
            <a:chExt cx="1793875" cy="483269"/>
          </a:xfrm>
        </p:grpSpPr>
        <p:sp>
          <p:nvSpPr>
            <p:cNvPr id="665" name="Rectangle"/>
            <p:cNvSpPr/>
            <p:nvPr/>
          </p:nvSpPr>
          <p:spPr>
            <a:xfrm>
              <a:off x="0" y="0"/>
              <a:ext cx="1793875" cy="442913"/>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a:solidFill>
                    <a:srgbClr val="0000FF"/>
                  </a:solidFill>
                  <a:latin typeface="Times New Roman"/>
                  <a:ea typeface="Times New Roman"/>
                  <a:cs typeface="Times New Roman"/>
                  <a:sym typeface="Times New Roman"/>
                </a:defRPr>
              </a:pPr>
              <a:endParaRPr/>
            </a:p>
          </p:txBody>
        </p:sp>
        <p:sp>
          <p:nvSpPr>
            <p:cNvPr id="666" name="Human Resources…"/>
            <p:cNvSpPr txBox="1"/>
            <p:nvPr/>
          </p:nvSpPr>
          <p:spPr>
            <a:xfrm>
              <a:off x="0" y="0"/>
              <a:ext cx="1793875" cy="483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Human Resources</a:t>
              </a:r>
            </a:p>
            <a:p>
              <a:pPr algn="ctr" defTabSz="320675">
                <a:defRPr sz="1100" b="1">
                  <a:solidFill>
                    <a:srgbClr val="0000FF"/>
                  </a:solidFill>
                  <a:latin typeface="Times New Roman"/>
                  <a:ea typeface="Times New Roman"/>
                  <a:cs typeface="Times New Roman"/>
                  <a:sym typeface="Times New Roman"/>
                </a:defRPr>
              </a:pPr>
              <a:r>
                <a:t>Strategies</a:t>
              </a:r>
            </a:p>
          </p:txBody>
        </p:sp>
      </p:grpSp>
      <p:sp>
        <p:nvSpPr>
          <p:cNvPr id="668" name="Line"/>
          <p:cNvSpPr/>
          <p:nvPr/>
        </p:nvSpPr>
        <p:spPr>
          <a:xfrm>
            <a:off x="2471737" y="5029200"/>
            <a:ext cx="1433513" cy="0"/>
          </a:xfrm>
          <a:prstGeom prst="line">
            <a:avLst/>
          </a:prstGeom>
          <a:ln w="28575">
            <a:solidFill>
              <a:srgbClr val="008000"/>
            </a:solidFill>
            <a:headEnd type="triangle"/>
            <a:tailEnd type="triangle"/>
          </a:ln>
        </p:spPr>
        <p:txBody>
          <a:bodyPr lIns="45719" rIns="45719"/>
          <a:lstStyle/>
          <a:p>
            <a:endParaRPr/>
          </a:p>
        </p:txBody>
      </p:sp>
      <p:grpSp>
        <p:nvGrpSpPr>
          <p:cNvPr id="671" name="Group"/>
          <p:cNvGrpSpPr/>
          <p:nvPr/>
        </p:nvGrpSpPr>
        <p:grpSpPr>
          <a:xfrm>
            <a:off x="2311400" y="4017962"/>
            <a:ext cx="1725613" cy="439738"/>
            <a:chOff x="0" y="0"/>
            <a:chExt cx="1725612" cy="439737"/>
          </a:xfrm>
        </p:grpSpPr>
        <p:sp>
          <p:nvSpPr>
            <p:cNvPr id="669" name="Rectangle"/>
            <p:cNvSpPr/>
            <p:nvPr/>
          </p:nvSpPr>
          <p:spPr>
            <a:xfrm>
              <a:off x="0" y="0"/>
              <a:ext cx="1725613" cy="439738"/>
            </a:xfrm>
            <a:prstGeom prst="rect">
              <a:avLst/>
            </a:prstGeom>
            <a:solidFill>
              <a:srgbClr val="FFCC99">
                <a:alpha val="50195"/>
              </a:srgbClr>
            </a:solidFill>
            <a:ln w="9525" cap="flat">
              <a:solidFill>
                <a:srgbClr val="FF00FF"/>
              </a:solidFill>
              <a:prstDash val="solid"/>
              <a:round/>
            </a:ln>
            <a:effectLst/>
          </p:spPr>
          <p:txBody>
            <a:bodyPr wrap="square" lIns="45719" tIns="45719" rIns="45719" bIns="45719" numCol="1" anchor="t">
              <a:noAutofit/>
            </a:bodyPr>
            <a:lstStyle/>
            <a:p>
              <a:pPr algn="ctr" defTabSz="320675">
                <a:defRPr sz="1100" b="1">
                  <a:solidFill>
                    <a:srgbClr val="0000FF"/>
                  </a:solidFill>
                  <a:latin typeface="Times New Roman"/>
                  <a:ea typeface="Times New Roman"/>
                  <a:cs typeface="Times New Roman"/>
                  <a:sym typeface="Times New Roman"/>
                </a:defRPr>
              </a:pPr>
              <a:endParaRPr/>
            </a:p>
          </p:txBody>
        </p:sp>
        <p:sp>
          <p:nvSpPr>
            <p:cNvPr id="670" name="Marketing…"/>
            <p:cNvSpPr txBox="1"/>
            <p:nvPr/>
          </p:nvSpPr>
          <p:spPr>
            <a:xfrm>
              <a:off x="0" y="0"/>
              <a:ext cx="1725613" cy="3308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100" b="1">
                  <a:solidFill>
                    <a:srgbClr val="0000FF"/>
                  </a:solidFill>
                  <a:latin typeface="Times New Roman"/>
                  <a:ea typeface="Times New Roman"/>
                  <a:cs typeface="Times New Roman"/>
                  <a:sym typeface="Times New Roman"/>
                </a:defRPr>
              </a:pPr>
              <a:r>
                <a:t>Marketing</a:t>
              </a:r>
            </a:p>
            <a:p>
              <a:pPr algn="ctr" defTabSz="320675">
                <a:defRPr sz="1100" b="1">
                  <a:solidFill>
                    <a:srgbClr val="0000FF"/>
                  </a:solidFill>
                  <a:latin typeface="Times New Roman"/>
                  <a:ea typeface="Times New Roman"/>
                  <a:cs typeface="Times New Roman"/>
                  <a:sym typeface="Times New Roman"/>
                </a:defRPr>
              </a:pPr>
              <a:r>
                <a:t>Strategies</a:t>
              </a:r>
            </a:p>
          </p:txBody>
        </p:sp>
      </p:grpSp>
      <p:sp>
        <p:nvSpPr>
          <p:cNvPr id="672" name="Line"/>
          <p:cNvSpPr/>
          <p:nvPr/>
        </p:nvSpPr>
        <p:spPr>
          <a:xfrm flipH="1">
            <a:off x="1966629" y="4339373"/>
            <a:ext cx="333942" cy="360479"/>
          </a:xfrm>
          <a:prstGeom prst="line">
            <a:avLst/>
          </a:prstGeom>
          <a:ln w="28575">
            <a:solidFill>
              <a:srgbClr val="008000"/>
            </a:solidFill>
            <a:headEnd type="triangle"/>
            <a:tailEnd type="triangle"/>
          </a:ln>
        </p:spPr>
        <p:txBody>
          <a:bodyPr lIns="45719" rIns="45719"/>
          <a:lstStyle/>
          <a:p>
            <a:endParaRPr/>
          </a:p>
        </p:txBody>
      </p:sp>
      <p:sp>
        <p:nvSpPr>
          <p:cNvPr id="673" name="Line"/>
          <p:cNvSpPr/>
          <p:nvPr/>
        </p:nvSpPr>
        <p:spPr>
          <a:xfrm>
            <a:off x="4074177" y="4324711"/>
            <a:ext cx="387633" cy="288203"/>
          </a:xfrm>
          <a:prstGeom prst="line">
            <a:avLst/>
          </a:prstGeom>
          <a:ln w="28575">
            <a:solidFill>
              <a:srgbClr val="008000"/>
            </a:solidFill>
            <a:headEnd type="triangle"/>
            <a:tailEnd type="triangle"/>
          </a:ln>
        </p:spPr>
        <p:txBody>
          <a:bodyPr lIns="45719" rIns="45719"/>
          <a:lstStyle/>
          <a:p>
            <a:endParaRPr/>
          </a:p>
        </p:txBody>
      </p:sp>
      <p:sp>
        <p:nvSpPr>
          <p:cNvPr id="674" name="Line"/>
          <p:cNvSpPr/>
          <p:nvPr/>
        </p:nvSpPr>
        <p:spPr>
          <a:xfrm flipV="1">
            <a:off x="3250564" y="4544059"/>
            <a:ext cx="1" cy="942976"/>
          </a:xfrm>
          <a:prstGeom prst="line">
            <a:avLst/>
          </a:prstGeom>
          <a:ln w="28575">
            <a:solidFill>
              <a:srgbClr val="008000"/>
            </a:solidFill>
            <a:headEnd type="triangle"/>
            <a:tailEnd type="triangle"/>
          </a:ln>
        </p:spPr>
        <p:txBody>
          <a:bodyPr lIns="45719" rIns="45719"/>
          <a:lstStyle/>
          <a:p>
            <a:endParaRPr/>
          </a:p>
        </p:txBody>
      </p:sp>
      <p:sp>
        <p:nvSpPr>
          <p:cNvPr id="675" name="Culture…"/>
          <p:cNvSpPr txBox="1"/>
          <p:nvPr/>
        </p:nvSpPr>
        <p:spPr>
          <a:xfrm>
            <a:off x="1117600" y="4179887"/>
            <a:ext cx="1006475" cy="4557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defTabSz="320675">
              <a:defRPr sz="1500">
                <a:solidFill>
                  <a:srgbClr val="0000FF"/>
                </a:solidFill>
                <a:latin typeface="Times New Roman"/>
                <a:ea typeface="Times New Roman"/>
                <a:cs typeface="Times New Roman"/>
                <a:sym typeface="Times New Roman"/>
              </a:defRPr>
            </a:pPr>
            <a:r>
              <a:t>  Culture</a:t>
            </a:r>
          </a:p>
          <a:p>
            <a:pPr defTabSz="320675">
              <a:defRPr sz="1500">
                <a:solidFill>
                  <a:srgbClr val="0000FF"/>
                </a:solidFill>
                <a:latin typeface="Times New Roman"/>
                <a:ea typeface="Times New Roman"/>
                <a:cs typeface="Times New Roman"/>
                <a:sym typeface="Times New Roman"/>
              </a:defRPr>
            </a:pPr>
            <a:r>
              <a:t>Strategies</a:t>
            </a:r>
          </a:p>
        </p:txBody>
      </p:sp>
      <p:sp>
        <p:nvSpPr>
          <p:cNvPr id="676" name="Facilities and…"/>
          <p:cNvSpPr txBox="1"/>
          <p:nvPr/>
        </p:nvSpPr>
        <p:spPr>
          <a:xfrm>
            <a:off x="1144587" y="5443537"/>
            <a:ext cx="1192213" cy="6716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defTabSz="320675">
              <a:defRPr sz="1500">
                <a:solidFill>
                  <a:srgbClr val="0000FF"/>
                </a:solidFill>
                <a:latin typeface="Times New Roman"/>
                <a:ea typeface="Times New Roman"/>
                <a:cs typeface="Times New Roman"/>
                <a:sym typeface="Times New Roman"/>
              </a:defRPr>
            </a:pPr>
            <a:r>
              <a:t>Facilities and</a:t>
            </a:r>
          </a:p>
          <a:p>
            <a:pPr defTabSz="320675">
              <a:defRPr sz="1500">
                <a:solidFill>
                  <a:srgbClr val="0000FF"/>
                </a:solidFill>
                <a:latin typeface="Times New Roman"/>
                <a:ea typeface="Times New Roman"/>
                <a:cs typeface="Times New Roman"/>
                <a:sym typeface="Times New Roman"/>
              </a:defRPr>
            </a:pPr>
            <a:r>
              <a:t>  Equipment</a:t>
            </a:r>
          </a:p>
          <a:p>
            <a:pPr defTabSz="320675">
              <a:defRPr sz="1500">
                <a:solidFill>
                  <a:srgbClr val="0000FF"/>
                </a:solidFill>
                <a:latin typeface="Times New Roman"/>
                <a:ea typeface="Times New Roman"/>
                <a:cs typeface="Times New Roman"/>
                <a:sym typeface="Times New Roman"/>
              </a:defRPr>
            </a:pPr>
            <a:r>
              <a:t>    Strategies</a:t>
            </a:r>
          </a:p>
        </p:txBody>
      </p:sp>
      <p:sp>
        <p:nvSpPr>
          <p:cNvPr id="677" name="Social and…"/>
          <p:cNvSpPr txBox="1"/>
          <p:nvPr/>
        </p:nvSpPr>
        <p:spPr>
          <a:xfrm>
            <a:off x="4673600" y="5357812"/>
            <a:ext cx="1150938" cy="6716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defTabSz="320675">
              <a:defRPr sz="1500">
                <a:solidFill>
                  <a:srgbClr val="0000FF"/>
                </a:solidFill>
                <a:latin typeface="Times New Roman"/>
                <a:ea typeface="Times New Roman"/>
                <a:cs typeface="Times New Roman"/>
                <a:sym typeface="Times New Roman"/>
              </a:defRPr>
            </a:pPr>
            <a:r>
              <a:t>Social and</a:t>
            </a:r>
          </a:p>
          <a:p>
            <a:pPr defTabSz="320675">
              <a:defRPr sz="1500">
                <a:solidFill>
                  <a:srgbClr val="0000FF"/>
                </a:solidFill>
                <a:latin typeface="Times New Roman"/>
                <a:ea typeface="Times New Roman"/>
                <a:cs typeface="Times New Roman"/>
                <a:sym typeface="Times New Roman"/>
              </a:defRPr>
            </a:pPr>
            <a:r>
              <a:t>   Ethical</a:t>
            </a:r>
          </a:p>
          <a:p>
            <a:pPr defTabSz="320675">
              <a:defRPr sz="1500">
                <a:solidFill>
                  <a:srgbClr val="0000FF"/>
                </a:solidFill>
                <a:latin typeface="Times New Roman"/>
                <a:ea typeface="Times New Roman"/>
                <a:cs typeface="Times New Roman"/>
                <a:sym typeface="Times New Roman"/>
              </a:defRPr>
            </a:pPr>
            <a:r>
              <a:t>Strategies</a:t>
            </a:r>
          </a:p>
        </p:txBody>
      </p:sp>
      <p:sp>
        <p:nvSpPr>
          <p:cNvPr id="678" name="Organizational…"/>
          <p:cNvSpPr txBox="1"/>
          <p:nvPr/>
        </p:nvSpPr>
        <p:spPr>
          <a:xfrm>
            <a:off x="4210050" y="4057650"/>
            <a:ext cx="1581150" cy="4557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defTabSz="320675">
              <a:defRPr sz="1500">
                <a:solidFill>
                  <a:srgbClr val="0000FF"/>
                </a:solidFill>
                <a:latin typeface="Times New Roman"/>
                <a:ea typeface="Times New Roman"/>
                <a:cs typeface="Times New Roman"/>
                <a:sym typeface="Times New Roman"/>
              </a:defRPr>
            </a:pPr>
            <a:r>
              <a:t>Organizational</a:t>
            </a:r>
          </a:p>
          <a:p>
            <a:pPr defTabSz="320675">
              <a:defRPr sz="1500">
                <a:solidFill>
                  <a:srgbClr val="0000FF"/>
                </a:solidFill>
                <a:latin typeface="Times New Roman"/>
                <a:ea typeface="Times New Roman"/>
                <a:cs typeface="Times New Roman"/>
                <a:sym typeface="Times New Roman"/>
              </a:defRPr>
            </a:pPr>
            <a:r>
              <a:t>     Strategies</a:t>
            </a:r>
          </a:p>
        </p:txBody>
      </p:sp>
      <p:sp>
        <p:nvSpPr>
          <p:cNvPr id="679" name="Line"/>
          <p:cNvSpPr/>
          <p:nvPr/>
        </p:nvSpPr>
        <p:spPr>
          <a:xfrm flipH="1">
            <a:off x="4250947" y="5405852"/>
            <a:ext cx="286506" cy="399221"/>
          </a:xfrm>
          <a:prstGeom prst="line">
            <a:avLst/>
          </a:prstGeom>
          <a:ln w="28575">
            <a:solidFill>
              <a:srgbClr val="008000"/>
            </a:solidFill>
            <a:headEnd type="triangle"/>
            <a:tailEnd type="triangle"/>
          </a:ln>
        </p:spPr>
        <p:txBody>
          <a:bodyPr lIns="45719" rIns="45719"/>
          <a:lstStyle/>
          <a:p>
            <a:endParaRPr/>
          </a:p>
        </p:txBody>
      </p:sp>
      <p:sp>
        <p:nvSpPr>
          <p:cNvPr id="680" name="Line"/>
          <p:cNvSpPr/>
          <p:nvPr/>
        </p:nvSpPr>
        <p:spPr>
          <a:xfrm>
            <a:off x="2080858" y="5404713"/>
            <a:ext cx="310271" cy="371337"/>
          </a:xfrm>
          <a:prstGeom prst="line">
            <a:avLst/>
          </a:prstGeom>
          <a:ln w="28575">
            <a:solidFill>
              <a:srgbClr val="008000"/>
            </a:solidFill>
            <a:headEnd type="triangle"/>
            <a:tailEnd type="triangle"/>
          </a:ln>
        </p:spPr>
        <p:txBody>
          <a:bodyPr lIns="45719" rIns="45719"/>
          <a:lstStyle/>
          <a:p>
            <a:endParaRPr/>
          </a:p>
        </p:txBody>
      </p:sp>
      <p:sp>
        <p:nvSpPr>
          <p:cNvPr id="681" name="Line"/>
          <p:cNvSpPr/>
          <p:nvPr/>
        </p:nvSpPr>
        <p:spPr>
          <a:xfrm flipH="1">
            <a:off x="3500051" y="2917861"/>
            <a:ext cx="21411" cy="288853"/>
          </a:xfrm>
          <a:prstGeom prst="line">
            <a:avLst/>
          </a:prstGeom>
          <a:ln w="76200">
            <a:solidFill>
              <a:srgbClr val="0000FF"/>
            </a:solidFill>
            <a:tailEnd type="triangle"/>
          </a:ln>
        </p:spPr>
        <p:txBody>
          <a:bodyPr lIns="45719" rIns="45719"/>
          <a:lstStyle/>
          <a:p>
            <a:endParaRPr/>
          </a:p>
        </p:txBody>
      </p:sp>
      <p:sp>
        <p:nvSpPr>
          <p:cNvPr id="682" name="Line"/>
          <p:cNvSpPr/>
          <p:nvPr/>
        </p:nvSpPr>
        <p:spPr>
          <a:xfrm>
            <a:off x="6451600" y="1228725"/>
            <a:ext cx="177800" cy="15716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ln>
            <a:solidFill>
              <a:srgbClr val="006600"/>
            </a:solidFill>
          </a:ln>
        </p:spPr>
        <p:txBody>
          <a:bodyPr lIns="45719" rIns="45719" anchor="ctr"/>
          <a:lstStyle/>
          <a:p>
            <a:pPr>
              <a:defRPr>
                <a:latin typeface="Tahoma"/>
                <a:ea typeface="Tahoma"/>
                <a:cs typeface="Tahoma"/>
                <a:sym typeface="Tahoma"/>
              </a:defRPr>
            </a:pPr>
            <a:endParaRPr/>
          </a:p>
        </p:txBody>
      </p:sp>
      <p:sp>
        <p:nvSpPr>
          <p:cNvPr id="683" name="Line"/>
          <p:cNvSpPr/>
          <p:nvPr/>
        </p:nvSpPr>
        <p:spPr>
          <a:xfrm>
            <a:off x="6654800" y="2228850"/>
            <a:ext cx="177800" cy="14573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ln>
            <a:solidFill>
              <a:srgbClr val="006600"/>
            </a:solidFill>
          </a:ln>
        </p:spPr>
        <p:txBody>
          <a:bodyPr lIns="45719" rIns="45719" anchor="ctr"/>
          <a:lstStyle/>
          <a:p>
            <a:pPr>
              <a:defRPr>
                <a:latin typeface="Tahoma"/>
                <a:ea typeface="Tahoma"/>
                <a:cs typeface="Tahoma"/>
                <a:sym typeface="Tahoma"/>
              </a:defRPr>
            </a:pPr>
            <a:endParaRPr/>
          </a:p>
        </p:txBody>
      </p:sp>
      <p:sp>
        <p:nvSpPr>
          <p:cNvPr id="684" name="Line"/>
          <p:cNvSpPr/>
          <p:nvPr/>
        </p:nvSpPr>
        <p:spPr>
          <a:xfrm>
            <a:off x="6477000" y="4000500"/>
            <a:ext cx="177800" cy="22288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ln>
            <a:solidFill>
              <a:srgbClr val="006600"/>
            </a:solidFill>
          </a:ln>
        </p:spPr>
        <p:txBody>
          <a:bodyPr lIns="45719" rIns="45719" anchor="ctr"/>
          <a:lstStyle/>
          <a:p>
            <a:pPr>
              <a:defRPr>
                <a:latin typeface="Tahoma"/>
                <a:ea typeface="Tahoma"/>
                <a:cs typeface="Tahoma"/>
                <a:sym typeface="Tahoma"/>
              </a:defRPr>
            </a:pPr>
            <a:endParaRPr/>
          </a:p>
        </p:txBody>
      </p:sp>
      <p:sp>
        <p:nvSpPr>
          <p:cNvPr id="685" name="Line"/>
          <p:cNvSpPr/>
          <p:nvPr/>
        </p:nvSpPr>
        <p:spPr>
          <a:xfrm flipH="1">
            <a:off x="3515969" y="3581887"/>
            <a:ext cx="11799" cy="183176"/>
          </a:xfrm>
          <a:prstGeom prst="line">
            <a:avLst/>
          </a:prstGeom>
          <a:ln w="76200">
            <a:solidFill>
              <a:srgbClr val="0000FF"/>
            </a:solidFill>
            <a:tailEnd type="triangle"/>
          </a:ln>
        </p:spPr>
        <p:txBody>
          <a:bodyPr lIns="45719" rIns="45719"/>
          <a:lstStyle/>
          <a:p>
            <a:endParaRPr/>
          </a:p>
        </p:txBody>
      </p:sp>
      <p:sp>
        <p:nvSpPr>
          <p:cNvPr id="68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687"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46</a:t>
            </a:fld>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Manajemen strategi"/>
          <p:cNvSpPr txBox="1">
            <a:spLocks noGrp="1"/>
          </p:cNvSpPr>
          <p:nvPr>
            <p:ph type="title" idx="4294967295"/>
          </p:nvPr>
        </p:nvSpPr>
        <p:spPr>
          <a:xfrm>
            <a:off x="1250950" y="400050"/>
            <a:ext cx="6656388" cy="1049338"/>
          </a:xfrm>
          <a:prstGeom prst="rect">
            <a:avLst/>
          </a:prstGeom>
          <a:solidFill>
            <a:srgbClr val="FF0000"/>
          </a:solidFill>
        </p:spPr>
        <p:txBody>
          <a:bodyPr>
            <a:normAutofit/>
          </a:bodyPr>
          <a:lstStyle>
            <a:lvl1pPr>
              <a:defRPr>
                <a:solidFill>
                  <a:srgbClr val="FFFFFF"/>
                </a:solidFill>
              </a:defRPr>
            </a:lvl1pPr>
          </a:lstStyle>
          <a:p>
            <a:r>
              <a:t>Manajemen strategi</a:t>
            </a:r>
          </a:p>
        </p:txBody>
      </p:sp>
      <p:grpSp>
        <p:nvGrpSpPr>
          <p:cNvPr id="692" name="Group"/>
          <p:cNvGrpSpPr/>
          <p:nvPr/>
        </p:nvGrpSpPr>
        <p:grpSpPr>
          <a:xfrm>
            <a:off x="2819400" y="1905000"/>
            <a:ext cx="3697288" cy="4117975"/>
            <a:chOff x="0" y="0"/>
            <a:chExt cx="3697287" cy="4117974"/>
          </a:xfrm>
        </p:grpSpPr>
        <p:pic>
          <p:nvPicPr>
            <p:cNvPr id="690" name="image.png" descr="image.png"/>
            <p:cNvPicPr>
              <a:picLocks noChangeAspect="1"/>
            </p:cNvPicPr>
            <p:nvPr/>
          </p:nvPicPr>
          <p:blipFill>
            <a:blip r:embed="rId2">
              <a:extLst/>
            </a:blip>
            <a:stretch>
              <a:fillRect/>
            </a:stretch>
          </p:blipFill>
          <p:spPr>
            <a:xfrm>
              <a:off x="3175" y="3175"/>
              <a:ext cx="3694113" cy="4114800"/>
            </a:xfrm>
            <a:prstGeom prst="rect">
              <a:avLst/>
            </a:prstGeom>
            <a:ln w="12700" cap="flat">
              <a:noFill/>
              <a:miter lim="400000"/>
            </a:ln>
            <a:effectLst/>
          </p:spPr>
        </p:pic>
        <p:sp>
          <p:nvSpPr>
            <p:cNvPr id="691" name="Analisa situasi…"/>
            <p:cNvSpPr txBox="1"/>
            <p:nvPr/>
          </p:nvSpPr>
          <p:spPr>
            <a:xfrm>
              <a:off x="0" y="0"/>
              <a:ext cx="3697288" cy="39878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342900" indent="-342900" algn="ctr" defTabSz="457200">
                <a:lnSpc>
                  <a:spcPct val="80000"/>
                </a:lnSpc>
                <a:spcBef>
                  <a:spcPts val="1000"/>
                </a:spcBef>
                <a:buClr>
                  <a:schemeClr val="accent1"/>
                </a:buClr>
                <a:buSzPct val="80000"/>
                <a:buChar char="•"/>
                <a:defRPr sz="2800">
                  <a:solidFill>
                    <a:srgbClr val="404040"/>
                  </a:solidFill>
                </a:defRPr>
              </a:pPr>
              <a:r>
                <a:t>Analisa situasi</a:t>
              </a:r>
            </a:p>
            <a:p>
              <a:pPr marL="342900" indent="-342900" algn="ctr" defTabSz="457200">
                <a:lnSpc>
                  <a:spcPct val="80000"/>
                </a:lnSpc>
                <a:spcBef>
                  <a:spcPts val="1000"/>
                </a:spcBef>
                <a:defRPr sz="2800">
                  <a:solidFill>
                    <a:srgbClr val="404040"/>
                  </a:solidFill>
                </a:defRPr>
              </a:pPr>
              <a:endParaRPr/>
            </a:p>
            <a:p>
              <a:pPr marL="342900" indent="-342900" algn="ctr" defTabSz="457200">
                <a:lnSpc>
                  <a:spcPct val="80000"/>
                </a:lnSpc>
                <a:spcBef>
                  <a:spcPts val="1000"/>
                </a:spcBef>
                <a:buClr>
                  <a:schemeClr val="accent1"/>
                </a:buClr>
                <a:buSzPct val="80000"/>
                <a:buChar char="•"/>
                <a:defRPr sz="2800">
                  <a:solidFill>
                    <a:srgbClr val="404040"/>
                  </a:solidFill>
                </a:defRPr>
              </a:pPr>
              <a:r>
                <a:t>Formulasi strategis</a:t>
              </a:r>
            </a:p>
            <a:p>
              <a:pPr marL="342900" indent="-342900" algn="ctr" defTabSz="457200">
                <a:lnSpc>
                  <a:spcPct val="80000"/>
                </a:lnSpc>
                <a:spcBef>
                  <a:spcPts val="1000"/>
                </a:spcBef>
                <a:buClr>
                  <a:schemeClr val="accent1"/>
                </a:buClr>
                <a:buSzPct val="80000"/>
                <a:buChar char="•"/>
                <a:defRPr sz="2800">
                  <a:solidFill>
                    <a:srgbClr val="404040"/>
                  </a:solidFill>
                </a:defRPr>
              </a:pPr>
              <a:endParaRPr/>
            </a:p>
            <a:p>
              <a:pPr marL="342900" indent="-342900" algn="ctr" defTabSz="457200">
                <a:lnSpc>
                  <a:spcPct val="80000"/>
                </a:lnSpc>
                <a:spcBef>
                  <a:spcPts val="1000"/>
                </a:spcBef>
                <a:buClr>
                  <a:schemeClr val="accent1"/>
                </a:buClr>
                <a:buSzPct val="80000"/>
                <a:buChar char="•"/>
                <a:defRPr sz="2800">
                  <a:solidFill>
                    <a:srgbClr val="404040"/>
                  </a:solidFill>
                </a:defRPr>
              </a:pPr>
              <a:r>
                <a:t>Implementasi strategi</a:t>
              </a:r>
            </a:p>
            <a:p>
              <a:pPr marL="342900" indent="-342900" algn="ctr" defTabSz="457200">
                <a:lnSpc>
                  <a:spcPct val="80000"/>
                </a:lnSpc>
                <a:spcBef>
                  <a:spcPts val="1000"/>
                </a:spcBef>
                <a:defRPr sz="2800">
                  <a:solidFill>
                    <a:srgbClr val="404040"/>
                  </a:solidFill>
                </a:defRPr>
              </a:pPr>
              <a:endParaRPr/>
            </a:p>
            <a:p>
              <a:pPr marL="342900" indent="-342900" algn="ctr" defTabSz="457200">
                <a:lnSpc>
                  <a:spcPct val="80000"/>
                </a:lnSpc>
                <a:spcBef>
                  <a:spcPts val="1000"/>
                </a:spcBef>
                <a:buClr>
                  <a:schemeClr val="accent1"/>
                </a:buClr>
                <a:buSzPct val="80000"/>
                <a:buChar char="•"/>
                <a:defRPr sz="2800">
                  <a:solidFill>
                    <a:srgbClr val="404040"/>
                  </a:solidFill>
                </a:defRPr>
              </a:pPr>
              <a:r>
                <a:t>Pengendalian </a:t>
              </a:r>
            </a:p>
            <a:p>
              <a:pPr marL="342900" indent="-342900" algn="ctr" defTabSz="457200">
                <a:lnSpc>
                  <a:spcPct val="80000"/>
                </a:lnSpc>
                <a:spcBef>
                  <a:spcPts val="1000"/>
                </a:spcBef>
                <a:defRPr sz="2800">
                  <a:solidFill>
                    <a:srgbClr val="404040"/>
                  </a:solidFill>
                </a:defRPr>
              </a:pPr>
              <a:r>
                <a:t>    strategi</a:t>
              </a:r>
            </a:p>
          </p:txBody>
        </p:sp>
      </p:grpSp>
      <p:sp>
        <p:nvSpPr>
          <p:cNvPr id="693"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694"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47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89"/>
                                        </p:tgtEl>
                                        <p:attrNameLst>
                                          <p:attrName>style.visibility</p:attrName>
                                        </p:attrNameLst>
                                      </p:cBhvr>
                                      <p:to>
                                        <p:strVal val="visible"/>
                                      </p:to>
                                    </p:set>
                                    <p:anim calcmode="lin" valueType="num">
                                      <p:cBhvr>
                                        <p:cTn id="7" dur="500" fill="hold"/>
                                        <p:tgtEl>
                                          <p:spTgt spid="689"/>
                                        </p:tgtEl>
                                        <p:attrNameLst>
                                          <p:attrName>ppt_x</p:attrName>
                                        </p:attrNameLst>
                                      </p:cBhvr>
                                      <p:tavLst>
                                        <p:tav tm="0">
                                          <p:val>
                                            <p:strVal val="0-#ppt_w/2"/>
                                          </p:val>
                                        </p:tav>
                                        <p:tav tm="100000">
                                          <p:val>
                                            <p:strVal val="#ppt_x"/>
                                          </p:val>
                                        </p:tav>
                                      </p:tavLst>
                                    </p:anim>
                                    <p:anim calcmode="lin" valueType="num">
                                      <p:cBhvr>
                                        <p:cTn id="8" dur="500" fill="hold"/>
                                        <p:tgtEl>
                                          <p:spTgt spid="6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ANALISA SITUASI"/>
          <p:cNvSpPr txBox="1">
            <a:spLocks noGrp="1"/>
          </p:cNvSpPr>
          <p:nvPr>
            <p:ph type="title" idx="4294967295"/>
          </p:nvPr>
        </p:nvSpPr>
        <p:spPr>
          <a:xfrm>
            <a:off x="609599" y="609600"/>
            <a:ext cx="6348414" cy="1320800"/>
          </a:xfrm>
          <a:prstGeom prst="rect">
            <a:avLst/>
          </a:prstGeom>
          <a:solidFill>
            <a:srgbClr val="B7E996"/>
          </a:solidFill>
        </p:spPr>
        <p:txBody>
          <a:bodyPr>
            <a:normAutofit/>
          </a:bodyPr>
          <a:lstStyle>
            <a:lvl1pPr>
              <a:defRPr>
                <a:solidFill>
                  <a:srgbClr val="000000"/>
                </a:solidFill>
              </a:defRPr>
            </a:lvl1pPr>
          </a:lstStyle>
          <a:p>
            <a:r>
              <a:t>ANALISA SITUASI </a:t>
            </a:r>
          </a:p>
        </p:txBody>
      </p:sp>
      <p:sp>
        <p:nvSpPr>
          <p:cNvPr id="697" name="SWOT / TOWS…"/>
          <p:cNvSpPr txBox="1">
            <a:spLocks noGrp="1"/>
          </p:cNvSpPr>
          <p:nvPr>
            <p:ph type="body" idx="4294967295"/>
          </p:nvPr>
        </p:nvSpPr>
        <p:spPr>
          <a:xfrm>
            <a:off x="337855" y="2229279"/>
            <a:ext cx="7237283" cy="4114801"/>
          </a:xfrm>
          <a:prstGeom prst="rect">
            <a:avLst/>
          </a:prstGeom>
        </p:spPr>
        <p:txBody>
          <a:bodyPr>
            <a:normAutofit/>
          </a:bodyPr>
          <a:lstStyle/>
          <a:p>
            <a:pPr marL="357187" indent="-357187">
              <a:lnSpc>
                <a:spcPct val="80000"/>
              </a:lnSpc>
              <a:defRPr sz="2500" b="1"/>
            </a:pPr>
            <a:r>
              <a:t>SWOT / TOWS</a:t>
            </a:r>
          </a:p>
          <a:p>
            <a:pPr>
              <a:lnSpc>
                <a:spcPct val="80000"/>
              </a:lnSpc>
              <a:buSzTx/>
              <a:buFont typeface="Wingdings 3"/>
              <a:buNone/>
              <a:defRPr sz="2500" b="1"/>
            </a:pPr>
            <a:r>
              <a:t>    -THREAT &amp; OPPORTUNITY </a:t>
            </a:r>
            <a:r>
              <a:rPr b="0">
                <a:latin typeface="Wingdings"/>
                <a:ea typeface="Wingdings"/>
                <a:cs typeface="Wingdings"/>
                <a:sym typeface="Wingdings"/>
              </a:rPr>
              <a:t> </a:t>
            </a:r>
          </a:p>
          <a:p>
            <a:pPr>
              <a:lnSpc>
                <a:spcPct val="80000"/>
              </a:lnSpc>
              <a:buSzTx/>
              <a:buFont typeface="Wingdings 3"/>
              <a:buNone/>
              <a:defRPr sz="2500" b="1"/>
            </a:pPr>
            <a:r>
              <a:t>                                   </a:t>
            </a:r>
            <a:r>
              <a:rPr>
                <a:solidFill>
                  <a:srgbClr val="FF0000"/>
                </a:solidFill>
              </a:rPr>
              <a:t>EXTERNAL</a:t>
            </a:r>
          </a:p>
          <a:p>
            <a:pPr>
              <a:lnSpc>
                <a:spcPct val="80000"/>
              </a:lnSpc>
              <a:buSzTx/>
              <a:buFont typeface="Wingdings 3"/>
              <a:buNone/>
              <a:defRPr sz="2500" b="1"/>
            </a:pPr>
            <a:r>
              <a:t>    - STRENGTHENING &amp; WEAKNESS </a:t>
            </a:r>
            <a:r>
              <a:rPr b="0">
                <a:latin typeface="Wingdings"/>
                <a:ea typeface="Wingdings"/>
                <a:cs typeface="Wingdings"/>
                <a:sym typeface="Wingdings"/>
              </a:rPr>
              <a:t></a:t>
            </a:r>
          </a:p>
          <a:p>
            <a:pPr>
              <a:lnSpc>
                <a:spcPct val="80000"/>
              </a:lnSpc>
              <a:buSzTx/>
              <a:buFont typeface="Wingdings 3"/>
              <a:buNone/>
              <a:defRPr sz="2500" b="1"/>
            </a:pPr>
            <a:r>
              <a:t>                                </a:t>
            </a:r>
            <a:r>
              <a:rPr>
                <a:solidFill>
                  <a:srgbClr val="FF0000"/>
                </a:solidFill>
              </a:rPr>
              <a:t> INTERNAL</a:t>
            </a:r>
          </a:p>
          <a:p>
            <a:pPr>
              <a:lnSpc>
                <a:spcPct val="80000"/>
              </a:lnSpc>
              <a:buSzTx/>
              <a:buFont typeface="Wingdings 3"/>
              <a:buNone/>
              <a:defRPr sz="2500" b="1">
                <a:solidFill>
                  <a:srgbClr val="FFFF00"/>
                </a:solidFill>
              </a:defRPr>
            </a:pPr>
            <a:endParaRPr>
              <a:solidFill>
                <a:srgbClr val="FF0000"/>
              </a:solidFill>
            </a:endParaRPr>
          </a:p>
          <a:p>
            <a:pPr marL="306160" indent="-306160">
              <a:lnSpc>
                <a:spcPct val="80000"/>
              </a:lnSpc>
              <a:defRPr sz="2500" b="1">
                <a:solidFill>
                  <a:srgbClr val="99CA3C"/>
                </a:solidFill>
              </a:defRPr>
            </a:pPr>
            <a:r>
              <a:t>MISI , VISI , VALUE/NILAI ( CORE BELIEF &amp; CORE VALUE ) &amp; OBYECTIVES/GOAL</a:t>
            </a:r>
          </a:p>
          <a:p>
            <a:pPr>
              <a:lnSpc>
                <a:spcPct val="80000"/>
              </a:lnSpc>
              <a:buSzTx/>
              <a:buFont typeface="Wingdings 3"/>
              <a:buNone/>
              <a:defRPr sz="2500" b="1">
                <a:solidFill>
                  <a:srgbClr val="FFFF00"/>
                </a:solidFill>
              </a:defRPr>
            </a:pPr>
            <a:r>
              <a:t>                 </a:t>
            </a:r>
          </a:p>
        </p:txBody>
      </p:sp>
      <p:sp>
        <p:nvSpPr>
          <p:cNvPr id="698"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699"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48</a:t>
            </a:fld>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 name="Group"/>
          <p:cNvGrpSpPr/>
          <p:nvPr/>
        </p:nvGrpSpPr>
        <p:grpSpPr>
          <a:xfrm>
            <a:off x="441325" y="400049"/>
            <a:ext cx="8321675" cy="6604962"/>
            <a:chOff x="0" y="0"/>
            <a:chExt cx="8321675" cy="6604960"/>
          </a:xfrm>
        </p:grpSpPr>
        <p:grpSp>
          <p:nvGrpSpPr>
            <p:cNvPr id="703" name="Group"/>
            <p:cNvGrpSpPr/>
            <p:nvPr/>
          </p:nvGrpSpPr>
          <p:grpSpPr>
            <a:xfrm>
              <a:off x="1253146" y="2313384"/>
              <a:ext cx="1499225" cy="873920"/>
              <a:chOff x="0" y="0"/>
              <a:chExt cx="1499224" cy="873918"/>
            </a:xfrm>
          </p:grpSpPr>
          <p:sp>
            <p:nvSpPr>
              <p:cNvPr id="701" name="Rectangle"/>
              <p:cNvSpPr/>
              <p:nvPr/>
            </p:nvSpPr>
            <p:spPr>
              <a:xfrm>
                <a:off x="0" y="0"/>
                <a:ext cx="1499225" cy="873919"/>
              </a:xfrm>
              <a:prstGeom prst="rect">
                <a:avLst/>
              </a:prstGeom>
              <a:solidFill>
                <a:srgbClr val="FFCC99">
                  <a:alpha val="50195"/>
                </a:srgbClr>
              </a:solidFill>
              <a:ln w="9525" cap="flat">
                <a:solidFill>
                  <a:srgbClr val="FF0000"/>
                </a:solidFill>
                <a:prstDash val="solid"/>
                <a:round/>
              </a:ln>
              <a:effectLst/>
            </p:spPr>
            <p:txBody>
              <a:bodyPr wrap="square" lIns="45719" tIns="45719" rIns="45719" bIns="45719" numCol="1" anchor="t">
                <a:noAutofit/>
              </a:bodyPr>
              <a:lstStyle/>
              <a:p>
                <a:pPr algn="ctr" defTabSz="320675">
                  <a:defRPr sz="1500" b="1">
                    <a:solidFill>
                      <a:srgbClr val="0000FF"/>
                    </a:solidFill>
                    <a:latin typeface="Times New Roman"/>
                    <a:ea typeface="Times New Roman"/>
                    <a:cs typeface="Times New Roman"/>
                    <a:sym typeface="Times New Roman"/>
                  </a:defRPr>
                </a:pPr>
                <a:endParaRPr/>
              </a:p>
            </p:txBody>
          </p:sp>
          <p:sp>
            <p:nvSpPr>
              <p:cNvPr id="702" name="External…"/>
              <p:cNvSpPr txBox="1"/>
              <p:nvPr/>
            </p:nvSpPr>
            <p:spPr>
              <a:xfrm>
                <a:off x="0" y="0"/>
                <a:ext cx="1499225" cy="6716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500" b="1">
                    <a:solidFill>
                      <a:srgbClr val="0000FF"/>
                    </a:solidFill>
                    <a:latin typeface="Times New Roman"/>
                    <a:ea typeface="Times New Roman"/>
                    <a:cs typeface="Times New Roman"/>
                    <a:sym typeface="Times New Roman"/>
                  </a:defRPr>
                </a:pPr>
                <a:r>
                  <a:t>External</a:t>
                </a:r>
              </a:p>
              <a:p>
                <a:pPr algn="ctr" defTabSz="320675">
                  <a:defRPr sz="1500" b="1">
                    <a:solidFill>
                      <a:srgbClr val="0000FF"/>
                    </a:solidFill>
                    <a:latin typeface="Times New Roman"/>
                    <a:ea typeface="Times New Roman"/>
                    <a:cs typeface="Times New Roman"/>
                    <a:sym typeface="Times New Roman"/>
                  </a:defRPr>
                </a:pPr>
                <a:r>
                  <a:t>Environmental</a:t>
                </a:r>
              </a:p>
              <a:p>
                <a:pPr algn="ctr" defTabSz="320675">
                  <a:defRPr sz="1500" b="1">
                    <a:solidFill>
                      <a:srgbClr val="0000FF"/>
                    </a:solidFill>
                    <a:latin typeface="Times New Roman"/>
                    <a:ea typeface="Times New Roman"/>
                    <a:cs typeface="Times New Roman"/>
                    <a:sym typeface="Times New Roman"/>
                  </a:defRPr>
                </a:pPr>
                <a:r>
                  <a:t>Analysis</a:t>
                </a:r>
              </a:p>
            </p:txBody>
          </p:sp>
        </p:grpSp>
        <p:grpSp>
          <p:nvGrpSpPr>
            <p:cNvPr id="706" name="Group"/>
            <p:cNvGrpSpPr/>
            <p:nvPr/>
          </p:nvGrpSpPr>
          <p:grpSpPr>
            <a:xfrm>
              <a:off x="3844640" y="2461617"/>
              <a:ext cx="1673861" cy="818555"/>
              <a:chOff x="0" y="0"/>
              <a:chExt cx="1673860" cy="818554"/>
            </a:xfrm>
          </p:grpSpPr>
          <p:sp>
            <p:nvSpPr>
              <p:cNvPr id="704" name="Rectangle"/>
              <p:cNvSpPr/>
              <p:nvPr/>
            </p:nvSpPr>
            <p:spPr>
              <a:xfrm>
                <a:off x="0" y="0"/>
                <a:ext cx="1673861" cy="818555"/>
              </a:xfrm>
              <a:prstGeom prst="rect">
                <a:avLst/>
              </a:prstGeom>
              <a:solidFill>
                <a:srgbClr val="FFCC99">
                  <a:alpha val="50195"/>
                </a:srgbClr>
              </a:solidFill>
              <a:ln w="9525" cap="flat">
                <a:solidFill>
                  <a:srgbClr val="FF0000"/>
                </a:solidFill>
                <a:prstDash val="solid"/>
                <a:round/>
              </a:ln>
              <a:effectLst/>
            </p:spPr>
            <p:txBody>
              <a:bodyPr wrap="square" lIns="45719" tIns="45719" rIns="45719" bIns="45719" numCol="1" anchor="t">
                <a:noAutofit/>
              </a:bodyPr>
              <a:lstStyle/>
              <a:p>
                <a:pPr algn="ctr" defTabSz="320675">
                  <a:defRPr sz="1500">
                    <a:solidFill>
                      <a:srgbClr val="0000FF"/>
                    </a:solidFill>
                    <a:latin typeface="Times New Roman"/>
                    <a:ea typeface="Times New Roman"/>
                    <a:cs typeface="Times New Roman"/>
                    <a:sym typeface="Times New Roman"/>
                  </a:defRPr>
                </a:pPr>
                <a:endParaRPr/>
              </a:p>
            </p:txBody>
          </p:sp>
          <p:sp>
            <p:nvSpPr>
              <p:cNvPr id="705" name="Internal…"/>
              <p:cNvSpPr txBox="1"/>
              <p:nvPr/>
            </p:nvSpPr>
            <p:spPr>
              <a:xfrm>
                <a:off x="0" y="0"/>
                <a:ext cx="1673861" cy="6716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500" b="1">
                    <a:solidFill>
                      <a:srgbClr val="0000FF"/>
                    </a:solidFill>
                    <a:latin typeface="Times New Roman"/>
                    <a:ea typeface="Times New Roman"/>
                    <a:cs typeface="Times New Roman"/>
                    <a:sym typeface="Times New Roman"/>
                  </a:defRPr>
                </a:pPr>
                <a:r>
                  <a:t>Internal</a:t>
                </a:r>
              </a:p>
              <a:p>
                <a:pPr algn="ctr" defTabSz="320675">
                  <a:defRPr sz="1500" b="1">
                    <a:solidFill>
                      <a:srgbClr val="0000FF"/>
                    </a:solidFill>
                    <a:latin typeface="Times New Roman"/>
                    <a:ea typeface="Times New Roman"/>
                    <a:cs typeface="Times New Roman"/>
                    <a:sym typeface="Times New Roman"/>
                  </a:defRPr>
                </a:pPr>
                <a:r>
                  <a:t>Environmental</a:t>
                </a:r>
              </a:p>
              <a:p>
                <a:pPr algn="ctr" defTabSz="320675">
                  <a:defRPr sz="1500" b="1">
                    <a:solidFill>
                      <a:srgbClr val="0000FF"/>
                    </a:solidFill>
                    <a:latin typeface="Times New Roman"/>
                    <a:ea typeface="Times New Roman"/>
                    <a:cs typeface="Times New Roman"/>
                    <a:sym typeface="Times New Roman"/>
                  </a:defRPr>
                </a:pPr>
                <a:r>
                  <a:t>Analysis</a:t>
                </a:r>
              </a:p>
            </p:txBody>
          </p:sp>
        </p:grpSp>
        <p:grpSp>
          <p:nvGrpSpPr>
            <p:cNvPr id="709" name="Group"/>
            <p:cNvGrpSpPr/>
            <p:nvPr/>
          </p:nvGrpSpPr>
          <p:grpSpPr>
            <a:xfrm>
              <a:off x="2241163" y="3471862"/>
              <a:ext cx="2239577" cy="1333501"/>
              <a:chOff x="0" y="0"/>
              <a:chExt cx="2239575" cy="1333500"/>
            </a:xfrm>
          </p:grpSpPr>
          <p:sp>
            <p:nvSpPr>
              <p:cNvPr id="707" name="Rectangle"/>
              <p:cNvSpPr/>
              <p:nvPr/>
            </p:nvSpPr>
            <p:spPr>
              <a:xfrm>
                <a:off x="0" y="0"/>
                <a:ext cx="2239576" cy="1333500"/>
              </a:xfrm>
              <a:prstGeom prst="rect">
                <a:avLst/>
              </a:prstGeom>
              <a:solidFill>
                <a:srgbClr val="FFCC99">
                  <a:alpha val="50195"/>
                </a:srgbClr>
              </a:solidFill>
              <a:ln w="9525" cap="flat">
                <a:solidFill>
                  <a:srgbClr val="FF0000"/>
                </a:solidFill>
                <a:prstDash val="solid"/>
                <a:round/>
              </a:ln>
              <a:effectLst/>
            </p:spPr>
            <p:txBody>
              <a:bodyPr wrap="square" lIns="45719" tIns="45719" rIns="45719" bIns="45719" numCol="1" anchor="t">
                <a:noAutofit/>
              </a:bodyPr>
              <a:lstStyle/>
              <a:p>
                <a:pPr algn="ctr" defTabSz="320675">
                  <a:defRPr sz="1500">
                    <a:solidFill>
                      <a:srgbClr val="0000FF"/>
                    </a:solidFill>
                    <a:latin typeface="Times New Roman"/>
                    <a:ea typeface="Times New Roman"/>
                    <a:cs typeface="Times New Roman"/>
                    <a:sym typeface="Times New Roman"/>
                  </a:defRPr>
                </a:pPr>
                <a:endParaRPr/>
              </a:p>
            </p:txBody>
          </p:sp>
          <p:sp>
            <p:nvSpPr>
              <p:cNvPr id="708" name="Mission, Vision, Values, and…"/>
              <p:cNvSpPr txBox="1"/>
              <p:nvPr/>
            </p:nvSpPr>
            <p:spPr>
              <a:xfrm>
                <a:off x="0" y="0"/>
                <a:ext cx="2239576" cy="13193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500" b="1">
                    <a:solidFill>
                      <a:srgbClr val="0000FF"/>
                    </a:solidFill>
                    <a:latin typeface="Times New Roman"/>
                    <a:ea typeface="Times New Roman"/>
                    <a:cs typeface="Times New Roman"/>
                    <a:sym typeface="Times New Roman"/>
                  </a:defRPr>
                </a:pPr>
                <a:r>
                  <a:t>Mission, Vision, Values, and</a:t>
                </a:r>
              </a:p>
              <a:p>
                <a:pPr algn="ctr" defTabSz="320675">
                  <a:defRPr sz="1500" b="1">
                    <a:solidFill>
                      <a:srgbClr val="0000FF"/>
                    </a:solidFill>
                    <a:latin typeface="Times New Roman"/>
                    <a:ea typeface="Times New Roman"/>
                    <a:cs typeface="Times New Roman"/>
                    <a:sym typeface="Times New Roman"/>
                  </a:defRPr>
                </a:pPr>
                <a:r>
                  <a:t>Objectives</a:t>
                </a:r>
              </a:p>
              <a:p>
                <a:pPr algn="ctr" defTabSz="320675">
                  <a:defRPr sz="1500" b="1">
                    <a:solidFill>
                      <a:srgbClr val="0000FF"/>
                    </a:solidFill>
                    <a:latin typeface="Times New Roman"/>
                    <a:ea typeface="Times New Roman"/>
                    <a:cs typeface="Times New Roman"/>
                    <a:sym typeface="Times New Roman"/>
                  </a:defRPr>
                </a:pPr>
                <a:r>
                  <a:t>(Sirectional</a:t>
                </a:r>
              </a:p>
              <a:p>
                <a:pPr algn="ctr" defTabSz="320675">
                  <a:defRPr sz="1500" b="1">
                    <a:solidFill>
                      <a:srgbClr val="0000FF"/>
                    </a:solidFill>
                    <a:latin typeface="Times New Roman"/>
                    <a:ea typeface="Times New Roman"/>
                    <a:cs typeface="Times New Roman"/>
                    <a:sym typeface="Times New Roman"/>
                  </a:defRPr>
                </a:pPr>
                <a:r>
                  <a:t>Strategies)</a:t>
                </a:r>
              </a:p>
            </p:txBody>
          </p:sp>
        </p:grpSp>
        <p:sp>
          <p:nvSpPr>
            <p:cNvPr id="710" name="Oval"/>
            <p:cNvSpPr/>
            <p:nvPr/>
          </p:nvSpPr>
          <p:spPr>
            <a:xfrm>
              <a:off x="479984" y="1688901"/>
              <a:ext cx="5601058" cy="3499843"/>
            </a:xfrm>
            <a:prstGeom prst="ellipse">
              <a:avLst/>
            </a:prstGeom>
            <a:noFill/>
            <a:ln w="76200" cap="flat">
              <a:solidFill>
                <a:srgbClr val="FF0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nvGrpSpPr>
            <p:cNvPr id="713" name="Group"/>
            <p:cNvGrpSpPr/>
            <p:nvPr/>
          </p:nvGrpSpPr>
          <p:grpSpPr>
            <a:xfrm>
              <a:off x="1361632" y="820935"/>
              <a:ext cx="3381062" cy="530834"/>
              <a:chOff x="0" y="0"/>
              <a:chExt cx="3381060" cy="530832"/>
            </a:xfrm>
          </p:grpSpPr>
          <p:sp>
            <p:nvSpPr>
              <p:cNvPr id="711" name="Rectangle"/>
              <p:cNvSpPr/>
              <p:nvPr/>
            </p:nvSpPr>
            <p:spPr>
              <a:xfrm>
                <a:off x="0" y="0"/>
                <a:ext cx="3381061" cy="355402"/>
              </a:xfrm>
              <a:prstGeom prst="rect">
                <a:avLst/>
              </a:prstGeom>
              <a:solidFill>
                <a:srgbClr val="FFCC99">
                  <a:alpha val="50195"/>
                </a:srgbClr>
              </a:solidFill>
              <a:ln w="9525" cap="flat">
                <a:solidFill>
                  <a:srgbClr val="FF0000"/>
                </a:solidFill>
                <a:prstDash val="solid"/>
                <a:round/>
              </a:ln>
              <a:effectLst/>
            </p:spPr>
            <p:txBody>
              <a:bodyPr wrap="square" lIns="45719" tIns="45719" rIns="45719" bIns="45719" numCol="1" anchor="t">
                <a:noAutofit/>
              </a:bodyPr>
              <a:lstStyle/>
              <a:p>
                <a:pPr defTabSz="320675">
                  <a:defRPr sz="1500">
                    <a:latin typeface="Times New Roman"/>
                    <a:ea typeface="Times New Roman"/>
                    <a:cs typeface="Times New Roman"/>
                    <a:sym typeface="Times New Roman"/>
                  </a:defRPr>
                </a:pPr>
                <a:endParaRPr/>
              </a:p>
            </p:txBody>
          </p:sp>
          <p:sp>
            <p:nvSpPr>
              <p:cNvPr id="712" name="Environmental Issues"/>
              <p:cNvSpPr txBox="1"/>
              <p:nvPr/>
            </p:nvSpPr>
            <p:spPr>
              <a:xfrm>
                <a:off x="0" y="0"/>
                <a:ext cx="3381061" cy="530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700" b="1">
                    <a:solidFill>
                      <a:srgbClr val="0000FF"/>
                    </a:solidFill>
                    <a:latin typeface="Times New Roman"/>
                    <a:ea typeface="Times New Roman"/>
                    <a:cs typeface="Times New Roman"/>
                    <a:sym typeface="Times New Roman"/>
                  </a:defRPr>
                </a:lvl1pPr>
              </a:lstStyle>
              <a:p>
                <a:r>
                  <a:t>Environmental Issues</a:t>
                </a:r>
              </a:p>
            </p:txBody>
          </p:sp>
        </p:grpSp>
        <p:grpSp>
          <p:nvGrpSpPr>
            <p:cNvPr id="716" name="Group"/>
            <p:cNvGrpSpPr/>
            <p:nvPr/>
          </p:nvGrpSpPr>
          <p:grpSpPr>
            <a:xfrm>
              <a:off x="159818" y="5548312"/>
              <a:ext cx="6688564" cy="1056649"/>
              <a:chOff x="0" y="0"/>
              <a:chExt cx="6688563" cy="1056648"/>
            </a:xfrm>
          </p:grpSpPr>
          <p:sp>
            <p:nvSpPr>
              <p:cNvPr id="714" name="Rectangle"/>
              <p:cNvSpPr/>
              <p:nvPr/>
            </p:nvSpPr>
            <p:spPr>
              <a:xfrm>
                <a:off x="0" y="0"/>
                <a:ext cx="6688564" cy="369094"/>
              </a:xfrm>
              <a:prstGeom prst="rect">
                <a:avLst/>
              </a:prstGeom>
              <a:solidFill>
                <a:srgbClr val="FFFF99"/>
              </a:solidFill>
              <a:ln w="9525" cap="flat">
                <a:solidFill>
                  <a:srgbClr val="00FF00"/>
                </a:solidFill>
                <a:prstDash val="solid"/>
                <a:round/>
              </a:ln>
              <a:effectLst/>
            </p:spPr>
            <p:txBody>
              <a:bodyPr wrap="square" lIns="45719" tIns="45719" rIns="45719" bIns="45719" numCol="1" anchor="t">
                <a:noAutofit/>
              </a:bodyPr>
              <a:lstStyle/>
              <a:p>
                <a:pPr defTabSz="320675">
                  <a:defRPr sz="1500" b="1">
                    <a:solidFill>
                      <a:srgbClr val="0000FF"/>
                    </a:solidFill>
                    <a:latin typeface="Times New Roman"/>
                    <a:ea typeface="Times New Roman"/>
                    <a:cs typeface="Times New Roman"/>
                    <a:sym typeface="Times New Roman"/>
                  </a:defRPr>
                </a:pPr>
                <a:endParaRPr/>
              </a:p>
            </p:txBody>
          </p:sp>
          <p:sp>
            <p:nvSpPr>
              <p:cNvPr id="715" name="Adaptive Strategies → Market Entry Strategies → Positioning Strategies"/>
              <p:cNvSpPr txBox="1"/>
              <p:nvPr/>
            </p:nvSpPr>
            <p:spPr>
              <a:xfrm>
                <a:off x="0" y="0"/>
                <a:ext cx="6688564" cy="10566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700" b="1">
                    <a:solidFill>
                      <a:srgbClr val="0000FF"/>
                    </a:solidFill>
                    <a:latin typeface="Times New Roman"/>
                    <a:ea typeface="Times New Roman"/>
                    <a:cs typeface="Times New Roman"/>
                    <a:sym typeface="Times New Roman"/>
                  </a:defRPr>
                </a:pPr>
                <a:r>
                  <a:t>Adaptive Strategies </a:t>
                </a:r>
                <a:r>
                  <a:rPr b="0">
                    <a:latin typeface="Symbol"/>
                    <a:ea typeface="Symbol"/>
                    <a:cs typeface="Symbol"/>
                    <a:sym typeface="Symbol"/>
                  </a:rPr>
                  <a:t>®</a:t>
                </a:r>
                <a:r>
                  <a:t> Market Entry Strategies </a:t>
                </a:r>
                <a:r>
                  <a:rPr b="0">
                    <a:latin typeface="Symbol"/>
                    <a:ea typeface="Symbol"/>
                    <a:cs typeface="Symbol"/>
                    <a:sym typeface="Symbol"/>
                  </a:rPr>
                  <a:t>®</a:t>
                </a:r>
                <a:r>
                  <a:t> Positioning Strategies</a:t>
                </a:r>
              </a:p>
              <a:p>
                <a:pPr defTabSz="320675">
                  <a:defRPr sz="1700">
                    <a:solidFill>
                      <a:srgbClr val="0000FF"/>
                    </a:solidFill>
                    <a:latin typeface="Times New Roman"/>
                    <a:ea typeface="Times New Roman"/>
                    <a:cs typeface="Times New Roman"/>
                    <a:sym typeface="Times New Roman"/>
                  </a:defRPr>
                </a:pPr>
                <a:endParaRPr/>
              </a:p>
            </p:txBody>
          </p:sp>
        </p:grpSp>
        <p:sp>
          <p:nvSpPr>
            <p:cNvPr id="717" name="Rectangle"/>
            <p:cNvSpPr/>
            <p:nvPr/>
          </p:nvSpPr>
          <p:spPr>
            <a:xfrm>
              <a:off x="0" y="347662"/>
              <a:ext cx="8321675" cy="5715001"/>
            </a:xfrm>
            <a:prstGeom prst="rect">
              <a:avLst/>
            </a:prstGeom>
            <a:noFill/>
            <a:ln w="9525" cap="flat">
              <a:solidFill>
                <a:srgbClr val="FF66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nvGrpSpPr>
            <p:cNvPr id="720" name="Group"/>
            <p:cNvGrpSpPr/>
            <p:nvPr/>
          </p:nvGrpSpPr>
          <p:grpSpPr>
            <a:xfrm>
              <a:off x="631865" y="-1"/>
              <a:ext cx="4921034" cy="633414"/>
              <a:chOff x="0" y="0"/>
              <a:chExt cx="4921033" cy="633412"/>
            </a:xfrm>
          </p:grpSpPr>
          <p:sp>
            <p:nvSpPr>
              <p:cNvPr id="718" name="Rectangle"/>
              <p:cNvSpPr/>
              <p:nvPr/>
            </p:nvSpPr>
            <p:spPr>
              <a:xfrm>
                <a:off x="0" y="0"/>
                <a:ext cx="4921034" cy="633413"/>
              </a:xfrm>
              <a:prstGeom prst="rect">
                <a:avLst/>
              </a:prstGeom>
              <a:solidFill>
                <a:srgbClr val="FFFFFF"/>
              </a:solidFill>
              <a:ln w="9525" cap="flat">
                <a:solidFill>
                  <a:srgbClr val="00FF00"/>
                </a:solidFill>
                <a:prstDash val="solid"/>
                <a:round/>
              </a:ln>
              <a:effectLst/>
            </p:spPr>
            <p:txBody>
              <a:bodyPr wrap="square" lIns="45719" tIns="45719" rIns="45719" bIns="45719" numCol="1" anchor="t">
                <a:noAutofit/>
              </a:bodyPr>
              <a:lstStyle/>
              <a:p>
                <a:pPr defTabSz="320675">
                  <a:defRPr sz="1500" b="1">
                    <a:latin typeface="Times New Roman"/>
                    <a:ea typeface="Times New Roman"/>
                    <a:cs typeface="Times New Roman"/>
                    <a:sym typeface="Times New Roman"/>
                  </a:defRPr>
                </a:pPr>
                <a:endParaRPr/>
              </a:p>
            </p:txBody>
          </p:sp>
          <p:sp>
            <p:nvSpPr>
              <p:cNvPr id="719" name="EXHIBIT  3 - 1…"/>
              <p:cNvSpPr txBox="1"/>
              <p:nvPr/>
            </p:nvSpPr>
            <p:spPr>
              <a:xfrm>
                <a:off x="0" y="0"/>
                <a:ext cx="4921034" cy="455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just" defTabSz="320675">
                  <a:defRPr sz="1500" b="1">
                    <a:solidFill>
                      <a:srgbClr val="0000FF"/>
                    </a:solidFill>
                    <a:latin typeface="Times New Roman"/>
                    <a:ea typeface="Times New Roman"/>
                    <a:cs typeface="Times New Roman"/>
                    <a:sym typeface="Times New Roman"/>
                  </a:defRPr>
                </a:pPr>
                <a:r>
                  <a:t>EXHIBIT  3 - 1</a:t>
                </a:r>
              </a:p>
              <a:p>
                <a:pPr defTabSz="320675">
                  <a:defRPr sz="1500" b="1">
                    <a:solidFill>
                      <a:srgbClr val="0000FF"/>
                    </a:solidFill>
                    <a:latin typeface="Times New Roman"/>
                    <a:ea typeface="Times New Roman"/>
                    <a:cs typeface="Times New Roman"/>
                    <a:sym typeface="Times New Roman"/>
                  </a:defRPr>
                </a:pPr>
                <a:r>
                  <a:t>The Role of Environmental Analysis in Situational Analysis</a:t>
                </a:r>
              </a:p>
            </p:txBody>
          </p:sp>
        </p:grpSp>
        <p:sp>
          <p:nvSpPr>
            <p:cNvPr id="721" name="Line"/>
            <p:cNvSpPr/>
            <p:nvPr/>
          </p:nvSpPr>
          <p:spPr>
            <a:xfrm>
              <a:off x="6830917" y="2030015"/>
              <a:ext cx="1" cy="2864645"/>
            </a:xfrm>
            <a:prstGeom prst="line">
              <a:avLst/>
            </a:prstGeom>
            <a:noFill/>
            <a:ln w="9525" cap="flat">
              <a:solidFill>
                <a:srgbClr val="FF00FF"/>
              </a:solidFill>
              <a:prstDash val="solid"/>
              <a:round/>
            </a:ln>
            <a:effectLst/>
          </p:spPr>
          <p:txBody>
            <a:bodyPr wrap="square" lIns="45719" tIns="45719" rIns="45719" bIns="45719" numCol="1" anchor="t">
              <a:noAutofit/>
            </a:bodyPr>
            <a:lstStyle/>
            <a:p>
              <a:endParaRPr/>
            </a:p>
          </p:txBody>
        </p:sp>
        <p:grpSp>
          <p:nvGrpSpPr>
            <p:cNvPr id="724" name="Group"/>
            <p:cNvGrpSpPr/>
            <p:nvPr/>
          </p:nvGrpSpPr>
          <p:grpSpPr>
            <a:xfrm>
              <a:off x="6365750" y="3128367"/>
              <a:ext cx="1885013" cy="784833"/>
              <a:chOff x="0" y="0"/>
              <a:chExt cx="1885011" cy="784832"/>
            </a:xfrm>
          </p:grpSpPr>
          <p:sp>
            <p:nvSpPr>
              <p:cNvPr id="722" name="Rectangle"/>
              <p:cNvSpPr/>
              <p:nvPr/>
            </p:nvSpPr>
            <p:spPr>
              <a:xfrm>
                <a:off x="0" y="0"/>
                <a:ext cx="1885012" cy="591146"/>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1500">
                    <a:solidFill>
                      <a:srgbClr val="0000FF"/>
                    </a:solidFill>
                    <a:latin typeface="Times New Roman"/>
                    <a:ea typeface="Times New Roman"/>
                    <a:cs typeface="Times New Roman"/>
                    <a:sym typeface="Times New Roman"/>
                  </a:defRPr>
                </a:pPr>
                <a:endParaRPr/>
              </a:p>
            </p:txBody>
          </p:sp>
          <p:sp>
            <p:nvSpPr>
              <p:cNvPr id="723" name="SITUATIONAL…"/>
              <p:cNvSpPr txBox="1"/>
              <p:nvPr/>
            </p:nvSpPr>
            <p:spPr>
              <a:xfrm>
                <a:off x="0" y="0"/>
                <a:ext cx="1885012" cy="784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700" b="1">
                    <a:solidFill>
                      <a:srgbClr val="0000FF"/>
                    </a:solidFill>
                    <a:latin typeface="Times New Roman"/>
                    <a:ea typeface="Times New Roman"/>
                    <a:cs typeface="Times New Roman"/>
                    <a:sym typeface="Times New Roman"/>
                  </a:defRPr>
                </a:pPr>
                <a:r>
                  <a:t>SITUATIONAL</a:t>
                </a:r>
              </a:p>
              <a:p>
                <a:pPr algn="ctr" defTabSz="320675">
                  <a:defRPr sz="1700" b="1">
                    <a:solidFill>
                      <a:srgbClr val="0000FF"/>
                    </a:solidFill>
                    <a:latin typeface="Times New Roman"/>
                    <a:ea typeface="Times New Roman"/>
                    <a:cs typeface="Times New Roman"/>
                    <a:sym typeface="Times New Roman"/>
                  </a:defRPr>
                </a:pPr>
                <a:r>
                  <a:t>ANALYSIS</a:t>
                </a:r>
              </a:p>
            </p:txBody>
          </p:sp>
        </p:grpSp>
        <p:sp>
          <p:nvSpPr>
            <p:cNvPr id="725" name="Line"/>
            <p:cNvSpPr/>
            <p:nvPr/>
          </p:nvSpPr>
          <p:spPr>
            <a:xfrm>
              <a:off x="6467357" y="2033587"/>
              <a:ext cx="354036" cy="1"/>
            </a:xfrm>
            <a:prstGeom prst="line">
              <a:avLst/>
            </a:prstGeom>
            <a:noFill/>
            <a:ln w="9525" cap="flat">
              <a:solidFill>
                <a:srgbClr val="FF00FF"/>
              </a:solidFill>
              <a:prstDash val="solid"/>
              <a:round/>
            </a:ln>
            <a:effectLst/>
          </p:spPr>
          <p:txBody>
            <a:bodyPr wrap="square" lIns="45719" tIns="45719" rIns="45719" bIns="45719" numCol="1" anchor="t">
              <a:noAutofit/>
            </a:bodyPr>
            <a:lstStyle/>
            <a:p>
              <a:endParaRPr/>
            </a:p>
          </p:txBody>
        </p:sp>
        <p:sp>
          <p:nvSpPr>
            <p:cNvPr id="726" name="Line"/>
            <p:cNvSpPr/>
            <p:nvPr/>
          </p:nvSpPr>
          <p:spPr>
            <a:xfrm>
              <a:off x="6476882" y="4885134"/>
              <a:ext cx="354036" cy="1"/>
            </a:xfrm>
            <a:prstGeom prst="line">
              <a:avLst/>
            </a:prstGeom>
            <a:noFill/>
            <a:ln w="9525" cap="flat">
              <a:solidFill>
                <a:srgbClr val="FF00FF"/>
              </a:solidFill>
              <a:prstDash val="solid"/>
              <a:round/>
            </a:ln>
            <a:effectLst/>
          </p:spPr>
          <p:txBody>
            <a:bodyPr wrap="square" lIns="45719" tIns="45719" rIns="45719" bIns="45719" numCol="1" anchor="t">
              <a:noAutofit/>
            </a:bodyPr>
            <a:lstStyle/>
            <a:p>
              <a:endParaRPr/>
            </a:p>
          </p:txBody>
        </p:sp>
      </p:grpSp>
      <p:sp>
        <p:nvSpPr>
          <p:cNvPr id="728" name="Shape"/>
          <p:cNvSpPr/>
          <p:nvPr/>
        </p:nvSpPr>
        <p:spPr>
          <a:xfrm rot="19243110">
            <a:off x="2870200" y="1514475"/>
            <a:ext cx="127000" cy="657226"/>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729" name="Shape"/>
          <p:cNvSpPr/>
          <p:nvPr/>
        </p:nvSpPr>
        <p:spPr>
          <a:xfrm rot="21474448">
            <a:off x="3459162" y="1595437"/>
            <a:ext cx="150813" cy="455613"/>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730" name="Shape"/>
          <p:cNvSpPr/>
          <p:nvPr/>
        </p:nvSpPr>
        <p:spPr>
          <a:xfrm rot="2880447">
            <a:off x="4130675" y="1554162"/>
            <a:ext cx="142876" cy="5842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731" name="Double Arrow"/>
          <p:cNvSpPr/>
          <p:nvPr/>
        </p:nvSpPr>
        <p:spPr>
          <a:xfrm>
            <a:off x="3327400" y="3143250"/>
            <a:ext cx="889000" cy="114300"/>
          </a:xfrm>
          <a:prstGeom prst="leftRightArrow">
            <a:avLst>
              <a:gd name="adj1" fmla="val 50000"/>
              <a:gd name="adj2" fmla="val 155556"/>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732" name="Double Arrow"/>
          <p:cNvSpPr/>
          <p:nvPr/>
        </p:nvSpPr>
        <p:spPr>
          <a:xfrm rot="3455120">
            <a:off x="1938337" y="3992562"/>
            <a:ext cx="1000126" cy="101601"/>
          </a:xfrm>
          <a:prstGeom prst="leftRightArrow">
            <a:avLst>
              <a:gd name="adj1" fmla="val 50000"/>
              <a:gd name="adj2" fmla="val 196875"/>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733" name="Double Arrow"/>
          <p:cNvSpPr/>
          <p:nvPr/>
        </p:nvSpPr>
        <p:spPr>
          <a:xfrm rot="7960119">
            <a:off x="4730750" y="4021137"/>
            <a:ext cx="1000125" cy="101601"/>
          </a:xfrm>
          <a:prstGeom prst="leftRightArrow">
            <a:avLst>
              <a:gd name="adj1" fmla="val 50000"/>
              <a:gd name="adj2" fmla="val 196875"/>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734" name="Shape"/>
          <p:cNvSpPr/>
          <p:nvPr/>
        </p:nvSpPr>
        <p:spPr>
          <a:xfrm rot="21474448">
            <a:off x="3554412" y="5600700"/>
            <a:ext cx="179388" cy="306388"/>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735" name="Shape"/>
          <p:cNvSpPr/>
          <p:nvPr/>
        </p:nvSpPr>
        <p:spPr>
          <a:xfrm rot="991227">
            <a:off x="2260600" y="5367337"/>
            <a:ext cx="152400" cy="5715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736" name="Shape"/>
          <p:cNvSpPr/>
          <p:nvPr/>
        </p:nvSpPr>
        <p:spPr>
          <a:xfrm rot="19805427">
            <a:off x="4832350" y="5422900"/>
            <a:ext cx="152400" cy="5715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737"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738"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THINKING THE FUTURE (Rowan gibson)"/>
          <p:cNvSpPr txBox="1">
            <a:spLocks noGrp="1"/>
          </p:cNvSpPr>
          <p:nvPr>
            <p:ph type="title" idx="4294967295"/>
          </p:nvPr>
        </p:nvSpPr>
        <p:spPr>
          <a:xfrm>
            <a:off x="609599" y="609600"/>
            <a:ext cx="6348414" cy="1320800"/>
          </a:xfrm>
          <a:prstGeom prst="rect">
            <a:avLst/>
          </a:prstGeom>
          <a:solidFill>
            <a:srgbClr val="C0E474"/>
          </a:solidFill>
        </p:spPr>
        <p:txBody>
          <a:bodyPr>
            <a:normAutofit/>
          </a:bodyPr>
          <a:lstStyle/>
          <a:p>
            <a:pPr>
              <a:defRPr sz="4000"/>
            </a:pPr>
            <a:r>
              <a:t>RETHINKING THE FUTURE</a:t>
            </a:r>
            <a:br/>
            <a:r>
              <a:t>(Rowan gibson)</a:t>
            </a:r>
          </a:p>
        </p:txBody>
      </p:sp>
      <p:sp>
        <p:nvSpPr>
          <p:cNvPr id="109" name="Perlu kajian ulang masa depan…"/>
          <p:cNvSpPr txBox="1">
            <a:spLocks noGrp="1"/>
          </p:cNvSpPr>
          <p:nvPr>
            <p:ph type="body" idx="4294967295"/>
          </p:nvPr>
        </p:nvSpPr>
        <p:spPr>
          <a:xfrm>
            <a:off x="609600" y="1981200"/>
            <a:ext cx="8229600" cy="4525963"/>
          </a:xfrm>
          <a:prstGeom prst="rect">
            <a:avLst/>
          </a:prstGeom>
          <a:solidFill>
            <a:srgbClr val="9FB6C0"/>
          </a:solidFill>
        </p:spPr>
        <p:txBody>
          <a:bodyPr>
            <a:normAutofit/>
          </a:bodyPr>
          <a:lstStyle/>
          <a:p>
            <a:pPr>
              <a:defRPr sz="2800">
                <a:solidFill>
                  <a:srgbClr val="000099"/>
                </a:solidFill>
              </a:defRPr>
            </a:pPr>
            <a:r>
              <a:t>Perlu kajian ulang masa depan</a:t>
            </a:r>
          </a:p>
          <a:p>
            <a:pPr>
              <a:defRPr sz="2800">
                <a:solidFill>
                  <a:srgbClr val="000099"/>
                </a:solidFill>
              </a:defRPr>
            </a:pPr>
            <a:r>
              <a:t>Charles Handy: hidup di era kebingungan </a:t>
            </a:r>
          </a:p>
          <a:p>
            <a:pPr>
              <a:defRPr sz="2800">
                <a:solidFill>
                  <a:srgbClr val="000099"/>
                </a:solidFill>
              </a:defRPr>
            </a:pPr>
            <a:r>
              <a:t>Gary Hamel :konsep restrukturisasi &amp; reenginering</a:t>
            </a:r>
          </a:p>
          <a:p>
            <a:pPr>
              <a:defRPr sz="2800">
                <a:solidFill>
                  <a:srgbClr val="000099"/>
                </a:solidFill>
              </a:defRPr>
            </a:pPr>
            <a:r>
              <a:t>Michael Hammer: keberhasilan masa lalu tidak bisa menjamin keberhasilan yad</a:t>
            </a:r>
          </a:p>
          <a:p>
            <a:pPr>
              <a:defRPr sz="2800">
                <a:solidFill>
                  <a:srgbClr val="F02C3F"/>
                </a:solidFill>
              </a:defRPr>
            </a:pPr>
            <a:r>
              <a:t>BENCHMARKING</a:t>
            </a:r>
            <a:r>
              <a:rPr>
                <a:solidFill>
                  <a:srgbClr val="000099"/>
                </a:solidFill>
                <a:latin typeface="Wingdings"/>
                <a:ea typeface="Wingdings"/>
                <a:cs typeface="Wingdings"/>
                <a:sym typeface="Wingdings"/>
              </a:rPr>
              <a:t> </a:t>
            </a:r>
            <a:r>
              <a:rPr>
                <a:solidFill>
                  <a:srgbClr val="000099"/>
                </a:solidFill>
              </a:rPr>
              <a:t>utk peningkatan organisasi</a:t>
            </a:r>
          </a:p>
          <a:p>
            <a:pPr>
              <a:defRPr sz="2800">
                <a:solidFill>
                  <a:srgbClr val="F02C3F"/>
                </a:solidFill>
              </a:defRPr>
            </a:pPr>
            <a:r>
              <a:t>PATHBREAKING </a:t>
            </a:r>
            <a:r>
              <a:rPr>
                <a:solidFill>
                  <a:srgbClr val="000099"/>
                </a:solidFill>
                <a:latin typeface="Wingdings"/>
                <a:ea typeface="Wingdings"/>
                <a:cs typeface="Wingdings"/>
                <a:sym typeface="Wingdings"/>
              </a:rPr>
              <a:t> </a:t>
            </a:r>
            <a:r>
              <a:rPr>
                <a:solidFill>
                  <a:srgbClr val="000099"/>
                </a:solidFill>
              </a:rPr>
              <a:t>utk menciptakan pasar baru                  </a:t>
            </a:r>
          </a:p>
        </p:txBody>
      </p:sp>
      <p:sp>
        <p:nvSpPr>
          <p:cNvPr id="110"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11" name="Slide Number"/>
          <p:cNvSpPr txBox="1">
            <a:spLocks noGrp="1"/>
          </p:cNvSpPr>
          <p:nvPr>
            <p:ph type="sldNum" sz="quarter" idx="2"/>
          </p:nvPr>
        </p:nvSpPr>
        <p:spPr>
          <a:xfrm>
            <a:off x="6791476" y="6109017"/>
            <a:ext cx="166537"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5</a:t>
            </a:fld>
            <a:endParaRPr/>
          </a:p>
        </p:txBody>
      </p:sp>
    </p:spTree>
  </p:cSld>
  <p:clrMapOvr>
    <a:masterClrMapping/>
  </p:clrMapOvr>
  <mc:AlternateContent xmlns:mc="http://schemas.openxmlformats.org/markup-compatibility/2006" xmlns:p14="http://schemas.microsoft.com/office/powerpoint/2010/main">
    <mc:Choice Requires="p14">
      <p:transition>
        <p:pull dir="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08"/>
                                        </p:tgtEl>
                                        <p:attrNameLst>
                                          <p:attrName>style.visibility</p:attrName>
                                        </p:attrNameLst>
                                      </p:cBhvr>
                                      <p:to>
                                        <p:strVal val="visible"/>
                                      </p:to>
                                    </p:set>
                                    <p:anim calcmode="lin" valueType="num">
                                      <p:cBhvr>
                                        <p:cTn id="7" dur="500" fill="hold"/>
                                        <p:tgtEl>
                                          <p:spTgt spid="108"/>
                                        </p:tgtEl>
                                        <p:attrNameLst>
                                          <p:attrName>ppt_x</p:attrName>
                                        </p:attrNameLst>
                                      </p:cBhvr>
                                      <p:tavLst>
                                        <p:tav tm="0">
                                          <p:val>
                                            <p:strVal val="0-#ppt_w/2"/>
                                          </p:val>
                                        </p:tav>
                                        <p:tav tm="100000">
                                          <p:val>
                                            <p:strVal val="#ppt_x"/>
                                          </p:val>
                                        </p:tav>
                                      </p:tavLst>
                                    </p:anim>
                                    <p:anim calcmode="lin" valueType="num">
                                      <p:cBhvr>
                                        <p:cTn id="8" dur="50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2" nodeType="clickEffect">
                                  <p:stCondLst>
                                    <p:cond delay="0"/>
                                  </p:stCondLst>
                                  <p:childTnLst>
                                    <p:animScale>
                                      <p:cBhvr>
                                        <p:cTn id="12" dur="449" fill="hold"/>
                                        <p:tgtEl>
                                          <p:spTgt spid="108"/>
                                        </p:tgtEl>
                                      </p:cBhvr>
                                      <p:by x="100000" y="100000"/>
                                    </p:animScale>
                                  </p:childTnLst>
                                </p:cTn>
                              </p:par>
                            </p:childTnLst>
                          </p:cTn>
                        </p:par>
                        <p:par>
                          <p:cTn id="13" fill="hold">
                            <p:stCondLst>
                              <p:cond delay="449"/>
                            </p:stCondLst>
                            <p:childTnLst>
                              <p:par>
                                <p:cTn id="14" presetID="23" presetClass="entr" presetSubtype="16" fill="hold" grpId="3" nodeType="afterEffect">
                                  <p:stCondLst>
                                    <p:cond delay="400"/>
                                  </p:stCondLst>
                                  <p:iterate>
                                    <p:tmAbs val="0"/>
                                  </p:iterate>
                                  <p:childTnLst>
                                    <p:set>
                                      <p:cBhvr>
                                        <p:cTn id="15" fill="hold"/>
                                        <p:tgtEl>
                                          <p:spTgt spid="109">
                                            <p:bg/>
                                          </p:spTgt>
                                        </p:tgtEl>
                                        <p:attrNameLst>
                                          <p:attrName>style.visibility</p:attrName>
                                        </p:attrNameLst>
                                      </p:cBhvr>
                                      <p:to>
                                        <p:strVal val="visible"/>
                                      </p:to>
                                    </p:set>
                                    <p:anim calcmode="lin" valueType="num">
                                      <p:cBhvr>
                                        <p:cTn id="16" dur="500" fill="hold"/>
                                        <p:tgtEl>
                                          <p:spTgt spid="109">
                                            <p:bg/>
                                          </p:spTgt>
                                        </p:tgtEl>
                                        <p:attrNameLst>
                                          <p:attrName>ppt_w</p:attrName>
                                        </p:attrNameLst>
                                      </p:cBhvr>
                                      <p:tavLst>
                                        <p:tav tm="0">
                                          <p:val>
                                            <p:fltVal val="0"/>
                                          </p:val>
                                        </p:tav>
                                        <p:tav tm="100000">
                                          <p:val>
                                            <p:strVal val="#ppt_w"/>
                                          </p:val>
                                        </p:tav>
                                      </p:tavLst>
                                    </p:anim>
                                    <p:anim calcmode="lin" valueType="num">
                                      <p:cBhvr>
                                        <p:cTn id="17" dur="500" fill="hold"/>
                                        <p:tgtEl>
                                          <p:spTgt spid="109">
                                            <p:bg/>
                                          </p:spTgt>
                                        </p:tgtEl>
                                        <p:attrNameLst>
                                          <p:attrName>ppt_h</p:attrName>
                                        </p:attrNameLst>
                                      </p:cBhvr>
                                      <p:tavLst>
                                        <p:tav tm="0">
                                          <p:val>
                                            <p:fltVal val="0"/>
                                          </p:val>
                                        </p:tav>
                                        <p:tav tm="100000">
                                          <p:val>
                                            <p:strVal val="#ppt_h"/>
                                          </p:val>
                                        </p:tav>
                                      </p:tavLst>
                                    </p:anim>
                                  </p:childTnLst>
                                </p:cTn>
                              </p:par>
                              <p:par>
                                <p:cTn id="18" presetID="23" presetClass="entr" presetSubtype="16" fill="hold" grpId="3" nodeType="withEffect">
                                  <p:stCondLst>
                                    <p:cond delay="400"/>
                                  </p:stCondLst>
                                  <p:iterate>
                                    <p:tmAbs val="0"/>
                                  </p:iterate>
                                  <p:childTnLst>
                                    <p:set>
                                      <p:cBhvr>
                                        <p:cTn id="19" fill="hold"/>
                                        <p:tgtEl>
                                          <p:spTgt spid="109">
                                            <p:txEl>
                                              <p:pRg st="0" end="0"/>
                                            </p:txEl>
                                          </p:spTgt>
                                        </p:tgtEl>
                                        <p:attrNameLst>
                                          <p:attrName>style.visibility</p:attrName>
                                        </p:attrNameLst>
                                      </p:cBhvr>
                                      <p:to>
                                        <p:strVal val="visible"/>
                                      </p:to>
                                    </p:set>
                                    <p:anim calcmode="lin" valueType="num">
                                      <p:cBhvr>
                                        <p:cTn id="20" dur="500" fill="hold"/>
                                        <p:tgtEl>
                                          <p:spTgt spid="10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0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3" nodeType="clickEffect">
                                  <p:stCondLst>
                                    <p:cond delay="0"/>
                                  </p:stCondLst>
                                  <p:iterate>
                                    <p:tmAbs val="0"/>
                                  </p:iterate>
                                  <p:childTnLst>
                                    <p:set>
                                      <p:cBhvr>
                                        <p:cTn id="25" fill="hold"/>
                                        <p:tgtEl>
                                          <p:spTgt spid="109">
                                            <p:txEl>
                                              <p:pRg st="1" end="1"/>
                                            </p:txEl>
                                          </p:spTgt>
                                        </p:tgtEl>
                                        <p:attrNameLst>
                                          <p:attrName>style.visibility</p:attrName>
                                        </p:attrNameLst>
                                      </p:cBhvr>
                                      <p:to>
                                        <p:strVal val="visible"/>
                                      </p:to>
                                    </p:set>
                                    <p:anim calcmode="lin" valueType="num">
                                      <p:cBhvr>
                                        <p:cTn id="26" dur="500" fill="hold"/>
                                        <p:tgtEl>
                                          <p:spTgt spid="10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0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xit" presetSubtype="32" fill="hold" grpId="4" nodeType="clickEffect">
                                  <p:stCondLst>
                                    <p:cond delay="0"/>
                                  </p:stCondLst>
                                  <p:iterate>
                                    <p:tmAbs val="0"/>
                                  </p:iterate>
                                  <p:childTnLst>
                                    <p:anim calcmode="lin" valueType="num">
                                      <p:cBhvr>
                                        <p:cTn id="31" dur="500" fill="hold"/>
                                        <p:tgtEl>
                                          <p:spTgt spid="108"/>
                                        </p:tgtEl>
                                        <p:attrNameLst>
                                          <p:attrName>ppt_w</p:attrName>
                                        </p:attrNameLst>
                                      </p:cBhvr>
                                      <p:tavLst>
                                        <p:tav tm="0">
                                          <p:val>
                                            <p:strVal val="ppt_w"/>
                                          </p:val>
                                        </p:tav>
                                        <p:tav tm="100000">
                                          <p:val>
                                            <p:fltVal val="0"/>
                                          </p:val>
                                        </p:tav>
                                      </p:tavLst>
                                    </p:anim>
                                    <p:anim calcmode="lin" valueType="num">
                                      <p:cBhvr>
                                        <p:cTn id="32" dur="500" fill="hold"/>
                                        <p:tgtEl>
                                          <p:spTgt spid="108"/>
                                        </p:tgtEl>
                                        <p:attrNameLst>
                                          <p:attrName>ppt_h</p:attrName>
                                        </p:attrNameLst>
                                      </p:cBhvr>
                                      <p:tavLst>
                                        <p:tav tm="0">
                                          <p:val>
                                            <p:strVal val="ppt_h"/>
                                          </p:val>
                                        </p:tav>
                                        <p:tav tm="100000">
                                          <p:val>
                                            <p:fltVal val="0"/>
                                          </p:val>
                                        </p:tav>
                                      </p:tavLst>
                                    </p:anim>
                                    <p:set>
                                      <p:cBhvr>
                                        <p:cTn id="33" fill="hold">
                                          <p:stCondLst>
                                            <p:cond delay="499"/>
                                          </p:stCondLst>
                                        </p:cTn>
                                        <p:tgtEl>
                                          <p:spTgt spid="108"/>
                                        </p:tgtEl>
                                        <p:attrNameLst>
                                          <p:attrName>style.visibility</p:attrName>
                                        </p:attrNameLst>
                                      </p:cBhvr>
                                      <p:to>
                                        <p:strVal val="hidden"/>
                                      </p:to>
                                    </p:set>
                                  </p:childTnLst>
                                </p:cTn>
                              </p:par>
                            </p:childTnLst>
                          </p:cTn>
                        </p:par>
                        <p:par>
                          <p:cTn id="34" fill="hold">
                            <p:stCondLst>
                              <p:cond delay="500"/>
                            </p:stCondLst>
                            <p:childTnLst>
                              <p:par>
                                <p:cTn id="35" presetID="23" presetClass="exit" presetSubtype="32" fill="hold" grpId="5" nodeType="afterEffect">
                                  <p:stCondLst>
                                    <p:cond delay="0"/>
                                  </p:stCondLst>
                                  <p:iterate>
                                    <p:tmAbs val="0"/>
                                  </p:iterate>
                                  <p:childTnLst>
                                    <p:anim calcmode="lin" valueType="num">
                                      <p:cBhvr>
                                        <p:cTn id="36" dur="500" fill="hold"/>
                                        <p:tgtEl>
                                          <p:spTgt spid="109">
                                            <p:txEl>
                                              <p:pRg st="0" end="0"/>
                                            </p:txEl>
                                          </p:spTgt>
                                        </p:tgtEl>
                                        <p:attrNameLst>
                                          <p:attrName>ppt_w</p:attrName>
                                        </p:attrNameLst>
                                      </p:cBhvr>
                                      <p:tavLst>
                                        <p:tav tm="0">
                                          <p:val>
                                            <p:strVal val="ppt_w"/>
                                          </p:val>
                                        </p:tav>
                                        <p:tav tm="100000">
                                          <p:val>
                                            <p:fltVal val="0"/>
                                          </p:val>
                                        </p:tav>
                                      </p:tavLst>
                                    </p:anim>
                                    <p:anim calcmode="lin" valueType="num">
                                      <p:cBhvr>
                                        <p:cTn id="37" dur="500" fill="hold"/>
                                        <p:tgtEl>
                                          <p:spTgt spid="109">
                                            <p:txEl>
                                              <p:pRg st="0" end="0"/>
                                            </p:txEl>
                                          </p:spTgt>
                                        </p:tgtEl>
                                        <p:attrNameLst>
                                          <p:attrName>ppt_h</p:attrName>
                                        </p:attrNameLst>
                                      </p:cBhvr>
                                      <p:tavLst>
                                        <p:tav tm="0">
                                          <p:val>
                                            <p:strVal val="ppt_h"/>
                                          </p:val>
                                        </p:tav>
                                        <p:tav tm="100000">
                                          <p:val>
                                            <p:fltVal val="0"/>
                                          </p:val>
                                        </p:tav>
                                      </p:tavLst>
                                    </p:anim>
                                    <p:set>
                                      <p:cBhvr>
                                        <p:cTn id="38" fill="hold">
                                          <p:stCondLst>
                                            <p:cond delay="499"/>
                                          </p:stCondLst>
                                        </p:cTn>
                                        <p:tgtEl>
                                          <p:spTgt spid="109">
                                            <p:txEl>
                                              <p:pRg st="0" end="0"/>
                                            </p:txEl>
                                          </p:spTgt>
                                        </p:tgtEl>
                                        <p:attrNameLst>
                                          <p:attrName>style.visibility</p:attrName>
                                        </p:attrNameLst>
                                      </p:cBhvr>
                                      <p:to>
                                        <p:strVal val="hidden"/>
                                      </p:to>
                                    </p:set>
                                  </p:childTnLst>
                                </p:cTn>
                              </p:par>
                              <p:par>
                                <p:cTn id="39" presetID="23" presetClass="exit" presetSubtype="32" fill="hold" grpId="5" nodeType="withEffect">
                                  <p:stCondLst>
                                    <p:cond delay="0"/>
                                  </p:stCondLst>
                                  <p:iterate>
                                    <p:tmAbs val="0"/>
                                  </p:iterate>
                                  <p:childTnLst>
                                    <p:anim calcmode="lin" valueType="num">
                                      <p:cBhvr>
                                        <p:cTn id="40" dur="500" fill="hold"/>
                                        <p:tgtEl>
                                          <p:spTgt spid="109">
                                            <p:txEl>
                                              <p:pRg st="1" end="1"/>
                                            </p:txEl>
                                          </p:spTgt>
                                        </p:tgtEl>
                                        <p:attrNameLst>
                                          <p:attrName>ppt_w</p:attrName>
                                        </p:attrNameLst>
                                      </p:cBhvr>
                                      <p:tavLst>
                                        <p:tav tm="0">
                                          <p:val>
                                            <p:strVal val="ppt_w"/>
                                          </p:val>
                                        </p:tav>
                                        <p:tav tm="100000">
                                          <p:val>
                                            <p:fltVal val="0"/>
                                          </p:val>
                                        </p:tav>
                                      </p:tavLst>
                                    </p:anim>
                                    <p:anim calcmode="lin" valueType="num">
                                      <p:cBhvr>
                                        <p:cTn id="41" dur="500" fill="hold"/>
                                        <p:tgtEl>
                                          <p:spTgt spid="109">
                                            <p:txEl>
                                              <p:pRg st="1" end="1"/>
                                            </p:txEl>
                                          </p:spTgt>
                                        </p:tgtEl>
                                        <p:attrNameLst>
                                          <p:attrName>ppt_h</p:attrName>
                                        </p:attrNameLst>
                                      </p:cBhvr>
                                      <p:tavLst>
                                        <p:tav tm="0">
                                          <p:val>
                                            <p:strVal val="ppt_h"/>
                                          </p:val>
                                        </p:tav>
                                        <p:tav tm="100000">
                                          <p:val>
                                            <p:fltVal val="0"/>
                                          </p:val>
                                        </p:tav>
                                      </p:tavLst>
                                    </p:anim>
                                    <p:set>
                                      <p:cBhvr>
                                        <p:cTn id="42" fill="hold">
                                          <p:stCondLst>
                                            <p:cond delay="499"/>
                                          </p:stCondLst>
                                        </p:cTn>
                                        <p:tgtEl>
                                          <p:spTgt spid="109">
                                            <p:txEl>
                                              <p:pRg st="1" end="1"/>
                                            </p:txEl>
                                          </p:spTgt>
                                        </p:tgtEl>
                                        <p:attrNameLst>
                                          <p:attrName>style.visibility</p:attrName>
                                        </p:attrNameLst>
                                      </p:cBhvr>
                                      <p:to>
                                        <p:strVal val="hidden"/>
                                      </p:to>
                                    </p:set>
                                  </p:childTnLst>
                                </p:cTn>
                              </p:par>
                              <p:par>
                                <p:cTn id="43" presetID="23" presetClass="exit" presetSubtype="32" fill="hold" grpId="5" nodeType="withEffect">
                                  <p:stCondLst>
                                    <p:cond delay="0"/>
                                  </p:stCondLst>
                                  <p:iterate>
                                    <p:tmAbs val="0"/>
                                  </p:iterate>
                                  <p:childTnLst>
                                    <p:anim calcmode="lin" valueType="num">
                                      <p:cBhvr>
                                        <p:cTn id="44" dur="500" fill="hold"/>
                                        <p:tgtEl>
                                          <p:spTgt spid="109">
                                            <p:txEl>
                                              <p:pRg st="2" end="2"/>
                                            </p:txEl>
                                          </p:spTgt>
                                        </p:tgtEl>
                                        <p:attrNameLst>
                                          <p:attrName>ppt_w</p:attrName>
                                        </p:attrNameLst>
                                      </p:cBhvr>
                                      <p:tavLst>
                                        <p:tav tm="0">
                                          <p:val>
                                            <p:strVal val="ppt_w"/>
                                          </p:val>
                                        </p:tav>
                                        <p:tav tm="100000">
                                          <p:val>
                                            <p:fltVal val="0"/>
                                          </p:val>
                                        </p:tav>
                                      </p:tavLst>
                                    </p:anim>
                                    <p:anim calcmode="lin" valueType="num">
                                      <p:cBhvr>
                                        <p:cTn id="45" dur="500" fill="hold"/>
                                        <p:tgtEl>
                                          <p:spTgt spid="109">
                                            <p:txEl>
                                              <p:pRg st="2" end="2"/>
                                            </p:txEl>
                                          </p:spTgt>
                                        </p:tgtEl>
                                        <p:attrNameLst>
                                          <p:attrName>ppt_h</p:attrName>
                                        </p:attrNameLst>
                                      </p:cBhvr>
                                      <p:tavLst>
                                        <p:tav tm="0">
                                          <p:val>
                                            <p:strVal val="ppt_h"/>
                                          </p:val>
                                        </p:tav>
                                        <p:tav tm="100000">
                                          <p:val>
                                            <p:fltVal val="0"/>
                                          </p:val>
                                        </p:tav>
                                      </p:tavLst>
                                    </p:anim>
                                    <p:set>
                                      <p:cBhvr>
                                        <p:cTn id="46" fill="hold">
                                          <p:stCondLst>
                                            <p:cond delay="499"/>
                                          </p:stCondLst>
                                        </p:cTn>
                                        <p:tgtEl>
                                          <p:spTgt spid="109">
                                            <p:txEl>
                                              <p:pRg st="2" end="2"/>
                                            </p:txEl>
                                          </p:spTgt>
                                        </p:tgtEl>
                                        <p:attrNameLst>
                                          <p:attrName>style.visibility</p:attrName>
                                        </p:attrNameLst>
                                      </p:cBhvr>
                                      <p:to>
                                        <p:strVal val="hidden"/>
                                      </p:to>
                                    </p:set>
                                  </p:childTnLst>
                                </p:cTn>
                              </p:par>
                              <p:par>
                                <p:cTn id="47" presetID="23" presetClass="exit" presetSubtype="32" fill="hold" grpId="5" nodeType="withEffect">
                                  <p:stCondLst>
                                    <p:cond delay="0"/>
                                  </p:stCondLst>
                                  <p:iterate>
                                    <p:tmAbs val="0"/>
                                  </p:iterate>
                                  <p:childTnLst>
                                    <p:anim calcmode="lin" valueType="num">
                                      <p:cBhvr>
                                        <p:cTn id="48" dur="500" fill="hold"/>
                                        <p:tgtEl>
                                          <p:spTgt spid="109">
                                            <p:txEl>
                                              <p:pRg st="3" end="3"/>
                                            </p:txEl>
                                          </p:spTgt>
                                        </p:tgtEl>
                                        <p:attrNameLst>
                                          <p:attrName>ppt_w</p:attrName>
                                        </p:attrNameLst>
                                      </p:cBhvr>
                                      <p:tavLst>
                                        <p:tav tm="0">
                                          <p:val>
                                            <p:strVal val="ppt_w"/>
                                          </p:val>
                                        </p:tav>
                                        <p:tav tm="100000">
                                          <p:val>
                                            <p:fltVal val="0"/>
                                          </p:val>
                                        </p:tav>
                                      </p:tavLst>
                                    </p:anim>
                                    <p:anim calcmode="lin" valueType="num">
                                      <p:cBhvr>
                                        <p:cTn id="49" dur="500" fill="hold"/>
                                        <p:tgtEl>
                                          <p:spTgt spid="109">
                                            <p:txEl>
                                              <p:pRg st="3" end="3"/>
                                            </p:txEl>
                                          </p:spTgt>
                                        </p:tgtEl>
                                        <p:attrNameLst>
                                          <p:attrName>ppt_h</p:attrName>
                                        </p:attrNameLst>
                                      </p:cBhvr>
                                      <p:tavLst>
                                        <p:tav tm="0">
                                          <p:val>
                                            <p:strVal val="ppt_h"/>
                                          </p:val>
                                        </p:tav>
                                        <p:tav tm="100000">
                                          <p:val>
                                            <p:fltVal val="0"/>
                                          </p:val>
                                        </p:tav>
                                      </p:tavLst>
                                    </p:anim>
                                    <p:set>
                                      <p:cBhvr>
                                        <p:cTn id="50" fill="hold">
                                          <p:stCondLst>
                                            <p:cond delay="499"/>
                                          </p:stCondLst>
                                        </p:cTn>
                                        <p:tgtEl>
                                          <p:spTgt spid="109">
                                            <p:txEl>
                                              <p:pRg st="3" end="3"/>
                                            </p:txEl>
                                          </p:spTgt>
                                        </p:tgtEl>
                                        <p:attrNameLst>
                                          <p:attrName>style.visibility</p:attrName>
                                        </p:attrNameLst>
                                      </p:cBhvr>
                                      <p:to>
                                        <p:strVal val="hidden"/>
                                      </p:to>
                                    </p:set>
                                  </p:childTnLst>
                                </p:cTn>
                              </p:par>
                              <p:par>
                                <p:cTn id="51" presetID="23" presetClass="exit" presetSubtype="32" fill="hold" grpId="5" nodeType="withEffect">
                                  <p:stCondLst>
                                    <p:cond delay="0"/>
                                  </p:stCondLst>
                                  <p:iterate>
                                    <p:tmAbs val="0"/>
                                  </p:iterate>
                                  <p:childTnLst>
                                    <p:anim calcmode="lin" valueType="num">
                                      <p:cBhvr>
                                        <p:cTn id="52" dur="500" fill="hold"/>
                                        <p:tgtEl>
                                          <p:spTgt spid="109">
                                            <p:txEl>
                                              <p:pRg st="4" end="4"/>
                                            </p:txEl>
                                          </p:spTgt>
                                        </p:tgtEl>
                                        <p:attrNameLst>
                                          <p:attrName>ppt_w</p:attrName>
                                        </p:attrNameLst>
                                      </p:cBhvr>
                                      <p:tavLst>
                                        <p:tav tm="0">
                                          <p:val>
                                            <p:strVal val="ppt_w"/>
                                          </p:val>
                                        </p:tav>
                                        <p:tav tm="100000">
                                          <p:val>
                                            <p:fltVal val="0"/>
                                          </p:val>
                                        </p:tav>
                                      </p:tavLst>
                                    </p:anim>
                                    <p:anim calcmode="lin" valueType="num">
                                      <p:cBhvr>
                                        <p:cTn id="53" dur="500" fill="hold"/>
                                        <p:tgtEl>
                                          <p:spTgt spid="109">
                                            <p:txEl>
                                              <p:pRg st="4" end="4"/>
                                            </p:txEl>
                                          </p:spTgt>
                                        </p:tgtEl>
                                        <p:attrNameLst>
                                          <p:attrName>ppt_h</p:attrName>
                                        </p:attrNameLst>
                                      </p:cBhvr>
                                      <p:tavLst>
                                        <p:tav tm="0">
                                          <p:val>
                                            <p:strVal val="ppt_h"/>
                                          </p:val>
                                        </p:tav>
                                        <p:tav tm="100000">
                                          <p:val>
                                            <p:fltVal val="0"/>
                                          </p:val>
                                        </p:tav>
                                      </p:tavLst>
                                    </p:anim>
                                    <p:set>
                                      <p:cBhvr>
                                        <p:cTn id="54" fill="hold">
                                          <p:stCondLst>
                                            <p:cond delay="499"/>
                                          </p:stCondLst>
                                        </p:cTn>
                                        <p:tgtEl>
                                          <p:spTgt spid="109">
                                            <p:txEl>
                                              <p:pRg st="4" end="4"/>
                                            </p:txEl>
                                          </p:spTgt>
                                        </p:tgtEl>
                                        <p:attrNameLst>
                                          <p:attrName>style.visibility</p:attrName>
                                        </p:attrNameLst>
                                      </p:cBhvr>
                                      <p:to>
                                        <p:strVal val="hidden"/>
                                      </p:to>
                                    </p:set>
                                  </p:childTnLst>
                                </p:cTn>
                              </p:par>
                              <p:par>
                                <p:cTn id="55" presetID="23" presetClass="exit" presetSubtype="32" fill="hold" grpId="5" nodeType="withEffect">
                                  <p:stCondLst>
                                    <p:cond delay="0"/>
                                  </p:stCondLst>
                                  <p:iterate>
                                    <p:tmAbs val="0"/>
                                  </p:iterate>
                                  <p:childTnLst>
                                    <p:anim calcmode="lin" valueType="num">
                                      <p:cBhvr>
                                        <p:cTn id="56" dur="500" fill="hold"/>
                                        <p:tgtEl>
                                          <p:spTgt spid="109">
                                            <p:txEl>
                                              <p:pRg st="5" end="5"/>
                                            </p:txEl>
                                          </p:spTgt>
                                        </p:tgtEl>
                                        <p:attrNameLst>
                                          <p:attrName>ppt_w</p:attrName>
                                        </p:attrNameLst>
                                      </p:cBhvr>
                                      <p:tavLst>
                                        <p:tav tm="0">
                                          <p:val>
                                            <p:strVal val="ppt_w"/>
                                          </p:val>
                                        </p:tav>
                                        <p:tav tm="100000">
                                          <p:val>
                                            <p:fltVal val="0"/>
                                          </p:val>
                                        </p:tav>
                                      </p:tavLst>
                                    </p:anim>
                                    <p:anim calcmode="lin" valueType="num">
                                      <p:cBhvr>
                                        <p:cTn id="57" dur="500" fill="hold"/>
                                        <p:tgtEl>
                                          <p:spTgt spid="109">
                                            <p:txEl>
                                              <p:pRg st="5" end="5"/>
                                            </p:txEl>
                                          </p:spTgt>
                                        </p:tgtEl>
                                        <p:attrNameLst>
                                          <p:attrName>ppt_h</p:attrName>
                                        </p:attrNameLst>
                                      </p:cBhvr>
                                      <p:tavLst>
                                        <p:tav tm="0">
                                          <p:val>
                                            <p:strVal val="ppt_h"/>
                                          </p:val>
                                        </p:tav>
                                        <p:tav tm="100000">
                                          <p:val>
                                            <p:fltVal val="0"/>
                                          </p:val>
                                        </p:tav>
                                      </p:tavLst>
                                    </p:anim>
                                    <p:set>
                                      <p:cBhvr>
                                        <p:cTn id="58" fill="hold">
                                          <p:stCondLst>
                                            <p:cond delay="499"/>
                                          </p:stCondLst>
                                        </p:cTn>
                                        <p:tgtEl>
                                          <p:spTgt spid="109">
                                            <p:txEl>
                                              <p:pRg st="5" end="5"/>
                                            </p:txEl>
                                          </p:spTgt>
                                        </p:tgtEl>
                                        <p:attrNameLst>
                                          <p:attrName>style.visibility</p:attrName>
                                        </p:attrNameLst>
                                      </p:cBhvr>
                                      <p:to>
                                        <p:strVal val="hidden"/>
                                      </p:to>
                                    </p:set>
                                  </p:childTnLst>
                                </p:cTn>
                              </p:par>
                              <p:par>
                                <p:cTn id="59" presetID="23" presetClass="exit" presetSubtype="32" fill="hold" grpId="5" nodeType="withEffect">
                                  <p:stCondLst>
                                    <p:cond delay="0"/>
                                  </p:stCondLst>
                                  <p:iterate>
                                    <p:tmAbs val="0"/>
                                  </p:iterate>
                                  <p:childTnLst>
                                    <p:anim calcmode="lin" valueType="num">
                                      <p:cBhvr>
                                        <p:cTn id="60" dur="500" fill="hold"/>
                                        <p:tgtEl>
                                          <p:spTgt spid="109">
                                            <p:bg/>
                                          </p:spTgt>
                                        </p:tgtEl>
                                        <p:attrNameLst>
                                          <p:attrName>ppt_w</p:attrName>
                                        </p:attrNameLst>
                                      </p:cBhvr>
                                      <p:tavLst>
                                        <p:tav tm="0">
                                          <p:val>
                                            <p:strVal val="ppt_w"/>
                                          </p:val>
                                        </p:tav>
                                        <p:tav tm="100000">
                                          <p:val>
                                            <p:fltVal val="0"/>
                                          </p:val>
                                        </p:tav>
                                      </p:tavLst>
                                    </p:anim>
                                    <p:anim calcmode="lin" valueType="num">
                                      <p:cBhvr>
                                        <p:cTn id="61" dur="500" fill="hold"/>
                                        <p:tgtEl>
                                          <p:spTgt spid="109">
                                            <p:bg/>
                                          </p:spTgt>
                                        </p:tgtEl>
                                        <p:attrNameLst>
                                          <p:attrName>ppt_h</p:attrName>
                                        </p:attrNameLst>
                                      </p:cBhvr>
                                      <p:tavLst>
                                        <p:tav tm="0">
                                          <p:val>
                                            <p:strVal val="ppt_h"/>
                                          </p:val>
                                        </p:tav>
                                        <p:tav tm="100000">
                                          <p:val>
                                            <p:fltVal val="0"/>
                                          </p:val>
                                        </p:tav>
                                      </p:tavLst>
                                    </p:anim>
                                    <p:set>
                                      <p:cBhvr>
                                        <p:cTn id="62" fill="hold">
                                          <p:stCondLst>
                                            <p:cond delay="499"/>
                                          </p:stCondLst>
                                        </p:cTn>
                                        <p:tgtEl>
                                          <p:spTgt spid="109">
                                            <p:bg/>
                                          </p:spTgt>
                                        </p:tgtEl>
                                        <p:attrNameLst>
                                          <p:attrName>style.visibility</p:attrName>
                                        </p:attrNameLst>
                                      </p:cBhvr>
                                      <p:to>
                                        <p:strVal val="hidden"/>
                                      </p:to>
                                    </p:set>
                                  </p:childTnLst>
                                </p:cTn>
                              </p:par>
                            </p:childTnLst>
                          </p:cTn>
                        </p:par>
                        <p:par>
                          <p:cTn id="63" fill="hold">
                            <p:stCondLst>
                              <p:cond delay="1000"/>
                            </p:stCondLst>
                            <p:childTnLst>
                              <p:par>
                                <p:cTn id="64" presetID="23" presetClass="entr" presetSubtype="16" fill="hold" grpId="3" nodeType="afterEffect">
                                  <p:stCondLst>
                                    <p:cond delay="400"/>
                                  </p:stCondLst>
                                  <p:iterate>
                                    <p:tmAbs val="0"/>
                                  </p:iterate>
                                  <p:childTnLst>
                                    <p:set>
                                      <p:cBhvr>
                                        <p:cTn id="65" fill="hold"/>
                                        <p:tgtEl>
                                          <p:spTgt spid="109">
                                            <p:txEl>
                                              <p:pRg st="2" end="2"/>
                                            </p:txEl>
                                          </p:spTgt>
                                        </p:tgtEl>
                                        <p:attrNameLst>
                                          <p:attrName>style.visibility</p:attrName>
                                        </p:attrNameLst>
                                      </p:cBhvr>
                                      <p:to>
                                        <p:strVal val="visible"/>
                                      </p:to>
                                    </p:set>
                                    <p:anim calcmode="lin" valueType="num">
                                      <p:cBhvr>
                                        <p:cTn id="66" dur="500" fill="hold"/>
                                        <p:tgtEl>
                                          <p:spTgt spid="109">
                                            <p:txEl>
                                              <p:pRg st="2" end="2"/>
                                            </p:txEl>
                                          </p:spTgt>
                                        </p:tgtEl>
                                        <p:attrNameLst>
                                          <p:attrName>ppt_w</p:attrName>
                                        </p:attrNameLst>
                                      </p:cBhvr>
                                      <p:tavLst>
                                        <p:tav tm="0">
                                          <p:val>
                                            <p:fltVal val="0"/>
                                          </p:val>
                                        </p:tav>
                                        <p:tav tm="100000">
                                          <p:val>
                                            <p:strVal val="#ppt_w"/>
                                          </p:val>
                                        </p:tav>
                                      </p:tavLst>
                                    </p:anim>
                                    <p:anim calcmode="lin" valueType="num">
                                      <p:cBhvr>
                                        <p:cTn id="67" dur="500" fill="hold"/>
                                        <p:tgtEl>
                                          <p:spTgt spid="109">
                                            <p:txEl>
                                              <p:pRg st="2" end="2"/>
                                            </p:txEl>
                                          </p:spTgt>
                                        </p:tgtEl>
                                        <p:attrNameLst>
                                          <p:attrName>ppt_h</p:attrName>
                                        </p:attrNameLst>
                                      </p:cBhvr>
                                      <p:tavLst>
                                        <p:tav tm="0">
                                          <p:val>
                                            <p:fltVal val="0"/>
                                          </p:val>
                                        </p:tav>
                                        <p:tav tm="100000">
                                          <p:val>
                                            <p:strVal val="#ppt_h"/>
                                          </p:val>
                                        </p:tav>
                                      </p:tavLst>
                                    </p:anim>
                                  </p:childTnLst>
                                </p:cTn>
                              </p:par>
                            </p:childTnLst>
                          </p:cTn>
                        </p:par>
                        <p:par>
                          <p:cTn id="68" fill="hold">
                            <p:stCondLst>
                              <p:cond delay="1900"/>
                            </p:stCondLst>
                            <p:childTnLst>
                              <p:par>
                                <p:cTn id="69" presetID="23" presetClass="entr" presetSubtype="16" fill="hold" grpId="3" nodeType="afterEffect">
                                  <p:stCondLst>
                                    <p:cond delay="400"/>
                                  </p:stCondLst>
                                  <p:iterate>
                                    <p:tmAbs val="0"/>
                                  </p:iterate>
                                  <p:childTnLst>
                                    <p:set>
                                      <p:cBhvr>
                                        <p:cTn id="70" fill="hold"/>
                                        <p:tgtEl>
                                          <p:spTgt spid="109">
                                            <p:txEl>
                                              <p:pRg st="3" end="3"/>
                                            </p:txEl>
                                          </p:spTgt>
                                        </p:tgtEl>
                                        <p:attrNameLst>
                                          <p:attrName>style.visibility</p:attrName>
                                        </p:attrNameLst>
                                      </p:cBhvr>
                                      <p:to>
                                        <p:strVal val="visible"/>
                                      </p:to>
                                    </p:set>
                                    <p:anim calcmode="lin" valueType="num">
                                      <p:cBhvr>
                                        <p:cTn id="71" dur="500" fill="hold"/>
                                        <p:tgtEl>
                                          <p:spTgt spid="109">
                                            <p:txEl>
                                              <p:pRg st="3" end="3"/>
                                            </p:txEl>
                                          </p:spTgt>
                                        </p:tgtEl>
                                        <p:attrNameLst>
                                          <p:attrName>ppt_w</p:attrName>
                                        </p:attrNameLst>
                                      </p:cBhvr>
                                      <p:tavLst>
                                        <p:tav tm="0">
                                          <p:val>
                                            <p:fltVal val="0"/>
                                          </p:val>
                                        </p:tav>
                                        <p:tav tm="100000">
                                          <p:val>
                                            <p:strVal val="#ppt_w"/>
                                          </p:val>
                                        </p:tav>
                                      </p:tavLst>
                                    </p:anim>
                                    <p:anim calcmode="lin" valueType="num">
                                      <p:cBhvr>
                                        <p:cTn id="72" dur="500" fill="hold"/>
                                        <p:tgtEl>
                                          <p:spTgt spid="109">
                                            <p:txEl>
                                              <p:pRg st="3" end="3"/>
                                            </p:txEl>
                                          </p:spTgt>
                                        </p:tgtEl>
                                        <p:attrNameLst>
                                          <p:attrName>ppt_h</p:attrName>
                                        </p:attrNameLst>
                                      </p:cBhvr>
                                      <p:tavLst>
                                        <p:tav tm="0">
                                          <p:val>
                                            <p:fltVal val="0"/>
                                          </p:val>
                                        </p:tav>
                                        <p:tav tm="100000">
                                          <p:val>
                                            <p:strVal val="#ppt_h"/>
                                          </p:val>
                                        </p:tav>
                                      </p:tavLst>
                                    </p:anim>
                                  </p:childTnLst>
                                </p:cTn>
                              </p:par>
                            </p:childTnLst>
                          </p:cTn>
                        </p:par>
                        <p:par>
                          <p:cTn id="73" fill="hold">
                            <p:stCondLst>
                              <p:cond delay="2800"/>
                            </p:stCondLst>
                            <p:childTnLst>
                              <p:par>
                                <p:cTn id="74" presetID="23" presetClass="entr" presetSubtype="16" fill="hold" grpId="3" nodeType="afterEffect">
                                  <p:stCondLst>
                                    <p:cond delay="400"/>
                                  </p:stCondLst>
                                  <p:iterate>
                                    <p:tmAbs val="0"/>
                                  </p:iterate>
                                  <p:childTnLst>
                                    <p:set>
                                      <p:cBhvr>
                                        <p:cTn id="75" fill="hold"/>
                                        <p:tgtEl>
                                          <p:spTgt spid="109">
                                            <p:txEl>
                                              <p:pRg st="4" end="4"/>
                                            </p:txEl>
                                          </p:spTgt>
                                        </p:tgtEl>
                                        <p:attrNameLst>
                                          <p:attrName>style.visibility</p:attrName>
                                        </p:attrNameLst>
                                      </p:cBhvr>
                                      <p:to>
                                        <p:strVal val="visible"/>
                                      </p:to>
                                    </p:set>
                                    <p:anim calcmode="lin" valueType="num">
                                      <p:cBhvr>
                                        <p:cTn id="76" dur="500" fill="hold"/>
                                        <p:tgtEl>
                                          <p:spTgt spid="109">
                                            <p:txEl>
                                              <p:pRg st="4" end="4"/>
                                            </p:txEl>
                                          </p:spTgt>
                                        </p:tgtEl>
                                        <p:attrNameLst>
                                          <p:attrName>ppt_w</p:attrName>
                                        </p:attrNameLst>
                                      </p:cBhvr>
                                      <p:tavLst>
                                        <p:tav tm="0">
                                          <p:val>
                                            <p:fltVal val="0"/>
                                          </p:val>
                                        </p:tav>
                                        <p:tav tm="100000">
                                          <p:val>
                                            <p:strVal val="#ppt_w"/>
                                          </p:val>
                                        </p:tav>
                                      </p:tavLst>
                                    </p:anim>
                                    <p:anim calcmode="lin" valueType="num">
                                      <p:cBhvr>
                                        <p:cTn id="77" dur="500" fill="hold"/>
                                        <p:tgtEl>
                                          <p:spTgt spid="109">
                                            <p:txEl>
                                              <p:pRg st="4" end="4"/>
                                            </p:txEl>
                                          </p:spTgt>
                                        </p:tgtEl>
                                        <p:attrNameLst>
                                          <p:attrName>ppt_h</p:attrName>
                                        </p:attrNameLst>
                                      </p:cBhvr>
                                      <p:tavLst>
                                        <p:tav tm="0">
                                          <p:val>
                                            <p:fltVal val="0"/>
                                          </p:val>
                                        </p:tav>
                                        <p:tav tm="100000">
                                          <p:val>
                                            <p:strVal val="#ppt_h"/>
                                          </p:val>
                                        </p:tav>
                                      </p:tavLst>
                                    </p:anim>
                                  </p:childTnLst>
                                </p:cTn>
                              </p:par>
                            </p:childTnLst>
                          </p:cTn>
                        </p:par>
                        <p:par>
                          <p:cTn id="78" fill="hold">
                            <p:stCondLst>
                              <p:cond delay="3700"/>
                            </p:stCondLst>
                            <p:childTnLst>
                              <p:par>
                                <p:cTn id="79" presetID="23" presetClass="entr" presetSubtype="16" fill="hold" grpId="3" nodeType="afterEffect">
                                  <p:stCondLst>
                                    <p:cond delay="400"/>
                                  </p:stCondLst>
                                  <p:iterate>
                                    <p:tmAbs val="0"/>
                                  </p:iterate>
                                  <p:childTnLst>
                                    <p:set>
                                      <p:cBhvr>
                                        <p:cTn id="80" fill="hold"/>
                                        <p:tgtEl>
                                          <p:spTgt spid="109">
                                            <p:txEl>
                                              <p:pRg st="5" end="5"/>
                                            </p:txEl>
                                          </p:spTgt>
                                        </p:tgtEl>
                                        <p:attrNameLst>
                                          <p:attrName>style.visibility</p:attrName>
                                        </p:attrNameLst>
                                      </p:cBhvr>
                                      <p:to>
                                        <p:strVal val="visible"/>
                                      </p:to>
                                    </p:set>
                                    <p:anim calcmode="lin" valueType="num">
                                      <p:cBhvr>
                                        <p:cTn id="81" dur="500" fill="hold"/>
                                        <p:tgtEl>
                                          <p:spTgt spid="109">
                                            <p:txEl>
                                              <p:pRg st="5" end="5"/>
                                            </p:txEl>
                                          </p:spTgt>
                                        </p:tgtEl>
                                        <p:attrNameLst>
                                          <p:attrName>ppt_w</p:attrName>
                                        </p:attrNameLst>
                                      </p:cBhvr>
                                      <p:tavLst>
                                        <p:tav tm="0">
                                          <p:val>
                                            <p:fltVal val="0"/>
                                          </p:val>
                                        </p:tav>
                                        <p:tav tm="100000">
                                          <p:val>
                                            <p:strVal val="#ppt_w"/>
                                          </p:val>
                                        </p:tav>
                                      </p:tavLst>
                                    </p:anim>
                                    <p:anim calcmode="lin" valueType="num">
                                      <p:cBhvr>
                                        <p:cTn id="82" dur="500" fill="hold"/>
                                        <p:tgtEl>
                                          <p:spTgt spid="10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1" animBg="1" advAuto="0"/>
      <p:bldP spid="108" grpId="2" animBg="1" advAuto="0"/>
      <p:bldP spid="108" grpId="4" animBg="1" advAuto="0"/>
      <p:bldP spid="109" grpId="3" build="p" bldLvl="5" animBg="1" advAuto="0"/>
      <p:bldP spid="109" grpId="5"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KERANGKA FORMULASI STRATEGI"/>
          <p:cNvSpPr txBox="1">
            <a:spLocks noGrp="1"/>
          </p:cNvSpPr>
          <p:nvPr>
            <p:ph type="title" idx="4294967295"/>
          </p:nvPr>
        </p:nvSpPr>
        <p:spPr>
          <a:xfrm>
            <a:off x="1066800" y="304800"/>
            <a:ext cx="7543800" cy="1144588"/>
          </a:xfrm>
          <a:prstGeom prst="rect">
            <a:avLst/>
          </a:prstGeom>
        </p:spPr>
        <p:txBody>
          <a:bodyPr>
            <a:normAutofit/>
          </a:bodyPr>
          <a:lstStyle>
            <a:lvl1pPr>
              <a:defRPr sz="3200">
                <a:latin typeface="Comic Sans MS"/>
                <a:ea typeface="Comic Sans MS"/>
                <a:cs typeface="Comic Sans MS"/>
                <a:sym typeface="Comic Sans MS"/>
              </a:defRPr>
            </a:lvl1pPr>
          </a:lstStyle>
          <a:p>
            <a:r>
              <a:t>KERANGKA FORMULASI STRATEGI</a:t>
            </a:r>
          </a:p>
        </p:txBody>
      </p:sp>
      <p:grpSp>
        <p:nvGrpSpPr>
          <p:cNvPr id="743" name="Group"/>
          <p:cNvGrpSpPr/>
          <p:nvPr/>
        </p:nvGrpSpPr>
        <p:grpSpPr>
          <a:xfrm>
            <a:off x="533400" y="1524000"/>
            <a:ext cx="8077200" cy="762000"/>
            <a:chOff x="0" y="0"/>
            <a:chExt cx="8077200" cy="762000"/>
          </a:xfrm>
        </p:grpSpPr>
        <p:sp>
          <p:nvSpPr>
            <p:cNvPr id="741" name="Rectangle"/>
            <p:cNvSpPr/>
            <p:nvPr/>
          </p:nvSpPr>
          <p:spPr>
            <a:xfrm>
              <a:off x="0" y="0"/>
              <a:ext cx="8077200" cy="762000"/>
            </a:xfrm>
            <a:prstGeom prst="rect">
              <a:avLst/>
            </a:prstGeom>
            <a:solidFill>
              <a:srgbClr val="84EB5B"/>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742" name="TAHAP PENGUMPULAN DATA"/>
            <p:cNvSpPr txBox="1"/>
            <p:nvPr/>
          </p:nvSpPr>
          <p:spPr>
            <a:xfrm>
              <a:off x="2332528" y="176529"/>
              <a:ext cx="3412144"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TAHAP PENGUMPULAN DATA</a:t>
              </a:r>
            </a:p>
          </p:txBody>
        </p:sp>
      </p:grpSp>
      <p:grpSp>
        <p:nvGrpSpPr>
          <p:cNvPr id="746" name="Group"/>
          <p:cNvGrpSpPr/>
          <p:nvPr/>
        </p:nvGrpSpPr>
        <p:grpSpPr>
          <a:xfrm>
            <a:off x="533400" y="2286000"/>
            <a:ext cx="1905000" cy="914400"/>
            <a:chOff x="0" y="0"/>
            <a:chExt cx="1905000" cy="914400"/>
          </a:xfrm>
        </p:grpSpPr>
        <p:sp>
          <p:nvSpPr>
            <p:cNvPr id="744" name="Rectangle"/>
            <p:cNvSpPr/>
            <p:nvPr/>
          </p:nvSpPr>
          <p:spPr>
            <a:xfrm>
              <a:off x="0" y="0"/>
              <a:ext cx="1905000" cy="914400"/>
            </a:xfrm>
            <a:prstGeom prst="rect">
              <a:avLst/>
            </a:prstGeom>
            <a:solidFill>
              <a:srgbClr val="EBEBEB"/>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745" name="Evaluasi Faktor…"/>
            <p:cNvSpPr txBox="1"/>
            <p:nvPr/>
          </p:nvSpPr>
          <p:spPr>
            <a:xfrm>
              <a:off x="51272" y="93980"/>
              <a:ext cx="1802456" cy="726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Evaluasi Faktor</a:t>
              </a:r>
            </a:p>
            <a:p>
              <a:pPr algn="ctr">
                <a:defRPr>
                  <a:latin typeface="Comic Sans MS"/>
                  <a:ea typeface="Comic Sans MS"/>
                  <a:cs typeface="Comic Sans MS"/>
                  <a:sym typeface="Comic Sans MS"/>
                </a:defRPr>
              </a:pPr>
              <a:r>
                <a:t>Eksternal</a:t>
              </a:r>
            </a:p>
          </p:txBody>
        </p:sp>
      </p:grpSp>
      <p:grpSp>
        <p:nvGrpSpPr>
          <p:cNvPr id="749" name="Group"/>
          <p:cNvGrpSpPr/>
          <p:nvPr/>
        </p:nvGrpSpPr>
        <p:grpSpPr>
          <a:xfrm>
            <a:off x="511827" y="4800600"/>
            <a:ext cx="8077201" cy="838200"/>
            <a:chOff x="0" y="0"/>
            <a:chExt cx="8077200" cy="838200"/>
          </a:xfrm>
        </p:grpSpPr>
        <p:sp>
          <p:nvSpPr>
            <p:cNvPr id="747" name="Rectangle"/>
            <p:cNvSpPr/>
            <p:nvPr/>
          </p:nvSpPr>
          <p:spPr>
            <a:xfrm>
              <a:off x="0" y="0"/>
              <a:ext cx="8077200" cy="838200"/>
            </a:xfrm>
            <a:prstGeom prst="rect">
              <a:avLst/>
            </a:prstGeom>
            <a:solidFill>
              <a:srgbClr val="230FB9"/>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748" name="TAHAP PENGAMBILAN KEPUTUSAN"/>
            <p:cNvSpPr txBox="1"/>
            <p:nvPr/>
          </p:nvSpPr>
          <p:spPr>
            <a:xfrm>
              <a:off x="1968978" y="214629"/>
              <a:ext cx="4139244"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TAHAP PENGAMBILAN KEPUTUSAN</a:t>
              </a:r>
            </a:p>
          </p:txBody>
        </p:sp>
      </p:grpSp>
      <p:sp>
        <p:nvSpPr>
          <p:cNvPr id="750" name="Rectangle"/>
          <p:cNvSpPr/>
          <p:nvPr/>
        </p:nvSpPr>
        <p:spPr>
          <a:xfrm>
            <a:off x="2438400" y="2286000"/>
            <a:ext cx="1066800" cy="9144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753" name="Group"/>
          <p:cNvGrpSpPr/>
          <p:nvPr/>
        </p:nvGrpSpPr>
        <p:grpSpPr>
          <a:xfrm>
            <a:off x="3505200" y="2286000"/>
            <a:ext cx="2209800" cy="914400"/>
            <a:chOff x="0" y="0"/>
            <a:chExt cx="2209800" cy="914400"/>
          </a:xfrm>
        </p:grpSpPr>
        <p:sp>
          <p:nvSpPr>
            <p:cNvPr id="751" name="Rectangle"/>
            <p:cNvSpPr/>
            <p:nvPr/>
          </p:nvSpPr>
          <p:spPr>
            <a:xfrm>
              <a:off x="0" y="0"/>
              <a:ext cx="2209800" cy="914400"/>
            </a:xfrm>
            <a:prstGeom prst="rect">
              <a:avLst/>
            </a:prstGeom>
            <a:solidFill>
              <a:srgbClr val="EBEBEB"/>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752" name="Evaluasi Faktor…"/>
            <p:cNvSpPr txBox="1"/>
            <p:nvPr/>
          </p:nvSpPr>
          <p:spPr>
            <a:xfrm>
              <a:off x="203672" y="93980"/>
              <a:ext cx="1802456" cy="726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Evaluasi Faktor</a:t>
              </a:r>
            </a:p>
            <a:p>
              <a:pPr algn="ctr">
                <a:defRPr>
                  <a:latin typeface="Comic Sans MS"/>
                  <a:ea typeface="Comic Sans MS"/>
                  <a:cs typeface="Comic Sans MS"/>
                  <a:sym typeface="Comic Sans MS"/>
                </a:defRPr>
              </a:pPr>
              <a:r>
                <a:t>Internal</a:t>
              </a:r>
            </a:p>
          </p:txBody>
        </p:sp>
      </p:grpSp>
      <p:sp>
        <p:nvSpPr>
          <p:cNvPr id="754" name="Rectangle"/>
          <p:cNvSpPr/>
          <p:nvPr/>
        </p:nvSpPr>
        <p:spPr>
          <a:xfrm>
            <a:off x="5715000" y="2286000"/>
            <a:ext cx="1066800" cy="9144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757" name="Group"/>
          <p:cNvGrpSpPr/>
          <p:nvPr/>
        </p:nvGrpSpPr>
        <p:grpSpPr>
          <a:xfrm>
            <a:off x="6781800" y="2286000"/>
            <a:ext cx="1828800" cy="914400"/>
            <a:chOff x="0" y="0"/>
            <a:chExt cx="1828800" cy="914400"/>
          </a:xfrm>
        </p:grpSpPr>
        <p:sp>
          <p:nvSpPr>
            <p:cNvPr id="755" name="Rectangle"/>
            <p:cNvSpPr/>
            <p:nvPr/>
          </p:nvSpPr>
          <p:spPr>
            <a:xfrm>
              <a:off x="0" y="0"/>
              <a:ext cx="1828800" cy="914400"/>
            </a:xfrm>
            <a:prstGeom prst="rect">
              <a:avLst/>
            </a:prstGeom>
            <a:solidFill>
              <a:srgbClr val="EBEBEB"/>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756" name="Matrik Profil…"/>
            <p:cNvSpPr txBox="1"/>
            <p:nvPr/>
          </p:nvSpPr>
          <p:spPr>
            <a:xfrm>
              <a:off x="136123" y="93980"/>
              <a:ext cx="1556554" cy="726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Matrik Profil</a:t>
              </a:r>
            </a:p>
            <a:p>
              <a:pPr algn="ctr">
                <a:defRPr>
                  <a:latin typeface="Comic Sans MS"/>
                  <a:ea typeface="Comic Sans MS"/>
                  <a:cs typeface="Comic Sans MS"/>
                  <a:sym typeface="Comic Sans MS"/>
                </a:defRPr>
              </a:pPr>
              <a:r>
                <a:t>Kompetitif</a:t>
              </a:r>
            </a:p>
          </p:txBody>
        </p:sp>
      </p:grpSp>
      <p:sp>
        <p:nvSpPr>
          <p:cNvPr id="758" name="Rectangle"/>
          <p:cNvSpPr/>
          <p:nvPr/>
        </p:nvSpPr>
        <p:spPr>
          <a:xfrm>
            <a:off x="533400" y="3200400"/>
            <a:ext cx="8077200" cy="685800"/>
          </a:xfrm>
          <a:prstGeom prst="rect">
            <a:avLst/>
          </a:prstGeom>
          <a:solidFill>
            <a:srgbClr val="FFFF00"/>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761" name="Group"/>
          <p:cNvGrpSpPr/>
          <p:nvPr/>
        </p:nvGrpSpPr>
        <p:grpSpPr>
          <a:xfrm>
            <a:off x="533400" y="5638800"/>
            <a:ext cx="8077200" cy="762000"/>
            <a:chOff x="0" y="0"/>
            <a:chExt cx="8077200" cy="762000"/>
          </a:xfrm>
        </p:grpSpPr>
        <p:sp>
          <p:nvSpPr>
            <p:cNvPr id="759" name="Rectangle"/>
            <p:cNvSpPr/>
            <p:nvPr/>
          </p:nvSpPr>
          <p:spPr>
            <a:xfrm>
              <a:off x="0" y="0"/>
              <a:ext cx="8077200" cy="762000"/>
            </a:xfrm>
            <a:prstGeom prst="rect">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760" name="Quantitative Strategic Planning Matrix ( QSPM )"/>
            <p:cNvSpPr txBox="1"/>
            <p:nvPr/>
          </p:nvSpPr>
          <p:spPr>
            <a:xfrm>
              <a:off x="1374205" y="176529"/>
              <a:ext cx="5328790"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Quantitative Strategic Planning Matrix ( QSPM )</a:t>
              </a:r>
            </a:p>
          </p:txBody>
        </p:sp>
      </p:grpSp>
      <p:grpSp>
        <p:nvGrpSpPr>
          <p:cNvPr id="764" name="Group"/>
          <p:cNvGrpSpPr/>
          <p:nvPr/>
        </p:nvGrpSpPr>
        <p:grpSpPr>
          <a:xfrm>
            <a:off x="533400" y="3886200"/>
            <a:ext cx="1600200" cy="914400"/>
            <a:chOff x="0" y="0"/>
            <a:chExt cx="1600200" cy="914400"/>
          </a:xfrm>
        </p:grpSpPr>
        <p:sp>
          <p:nvSpPr>
            <p:cNvPr id="762" name="Rectangle"/>
            <p:cNvSpPr/>
            <p:nvPr/>
          </p:nvSpPr>
          <p:spPr>
            <a:xfrm>
              <a:off x="0" y="0"/>
              <a:ext cx="1600200" cy="914400"/>
            </a:xfrm>
            <a:prstGeom prst="rect">
              <a:avLst/>
            </a:prstGeom>
            <a:solidFill>
              <a:srgbClr val="88754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763" name="Matriks TOWS"/>
            <p:cNvSpPr txBox="1"/>
            <p:nvPr/>
          </p:nvSpPr>
          <p:spPr>
            <a:xfrm>
              <a:off x="20260" y="265430"/>
              <a:ext cx="1559680"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Matriks TOWS</a:t>
              </a:r>
            </a:p>
          </p:txBody>
        </p:sp>
      </p:grpSp>
      <p:grpSp>
        <p:nvGrpSpPr>
          <p:cNvPr id="767" name="Group"/>
          <p:cNvGrpSpPr/>
          <p:nvPr/>
        </p:nvGrpSpPr>
        <p:grpSpPr>
          <a:xfrm>
            <a:off x="2133600" y="3886200"/>
            <a:ext cx="1676400" cy="914400"/>
            <a:chOff x="0" y="0"/>
            <a:chExt cx="1676400" cy="914400"/>
          </a:xfrm>
        </p:grpSpPr>
        <p:sp>
          <p:nvSpPr>
            <p:cNvPr id="765" name="Rectangle"/>
            <p:cNvSpPr/>
            <p:nvPr/>
          </p:nvSpPr>
          <p:spPr>
            <a:xfrm>
              <a:off x="0" y="0"/>
              <a:ext cx="1676400" cy="914400"/>
            </a:xfrm>
            <a:prstGeom prst="rect">
              <a:avLst/>
            </a:prstGeom>
            <a:solidFill>
              <a:srgbClr val="88754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766" name="Matriks BCG"/>
            <p:cNvSpPr txBox="1"/>
            <p:nvPr/>
          </p:nvSpPr>
          <p:spPr>
            <a:xfrm>
              <a:off x="190271" y="265430"/>
              <a:ext cx="1295858"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Matriks BCG</a:t>
              </a:r>
            </a:p>
          </p:txBody>
        </p:sp>
      </p:grpSp>
      <p:grpSp>
        <p:nvGrpSpPr>
          <p:cNvPr id="770" name="Group"/>
          <p:cNvGrpSpPr/>
          <p:nvPr/>
        </p:nvGrpSpPr>
        <p:grpSpPr>
          <a:xfrm>
            <a:off x="3810000" y="3886200"/>
            <a:ext cx="1524000" cy="914400"/>
            <a:chOff x="0" y="0"/>
            <a:chExt cx="1524000" cy="914400"/>
          </a:xfrm>
        </p:grpSpPr>
        <p:sp>
          <p:nvSpPr>
            <p:cNvPr id="768" name="Rectangle"/>
            <p:cNvSpPr/>
            <p:nvPr/>
          </p:nvSpPr>
          <p:spPr>
            <a:xfrm>
              <a:off x="0" y="0"/>
              <a:ext cx="1524000" cy="914400"/>
            </a:xfrm>
            <a:prstGeom prst="rect">
              <a:avLst/>
            </a:prstGeom>
            <a:solidFill>
              <a:srgbClr val="88754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769" name="Matriks IE"/>
            <p:cNvSpPr txBox="1"/>
            <p:nvPr/>
          </p:nvSpPr>
          <p:spPr>
            <a:xfrm>
              <a:off x="189428" y="265430"/>
              <a:ext cx="1145144"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Matriks IE</a:t>
              </a:r>
            </a:p>
          </p:txBody>
        </p:sp>
      </p:grpSp>
      <p:grpSp>
        <p:nvGrpSpPr>
          <p:cNvPr id="773" name="Group"/>
          <p:cNvGrpSpPr/>
          <p:nvPr/>
        </p:nvGrpSpPr>
        <p:grpSpPr>
          <a:xfrm>
            <a:off x="5334000" y="3886200"/>
            <a:ext cx="1600200" cy="914400"/>
            <a:chOff x="0" y="0"/>
            <a:chExt cx="1600200" cy="914400"/>
          </a:xfrm>
        </p:grpSpPr>
        <p:sp>
          <p:nvSpPr>
            <p:cNvPr id="771" name="Rectangle"/>
            <p:cNvSpPr/>
            <p:nvPr/>
          </p:nvSpPr>
          <p:spPr>
            <a:xfrm>
              <a:off x="0" y="0"/>
              <a:ext cx="1600200" cy="914400"/>
            </a:xfrm>
            <a:prstGeom prst="rect">
              <a:avLst/>
            </a:prstGeom>
            <a:solidFill>
              <a:srgbClr val="88754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772" name="Matriks Space"/>
            <p:cNvSpPr txBox="1"/>
            <p:nvPr/>
          </p:nvSpPr>
          <p:spPr>
            <a:xfrm>
              <a:off x="61882" y="265430"/>
              <a:ext cx="1476436"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Matriks Space</a:t>
              </a:r>
            </a:p>
          </p:txBody>
        </p:sp>
      </p:grpSp>
      <p:grpSp>
        <p:nvGrpSpPr>
          <p:cNvPr id="776" name="Group"/>
          <p:cNvGrpSpPr/>
          <p:nvPr/>
        </p:nvGrpSpPr>
        <p:grpSpPr>
          <a:xfrm>
            <a:off x="6934200" y="3886200"/>
            <a:ext cx="1676400" cy="914400"/>
            <a:chOff x="0" y="0"/>
            <a:chExt cx="1676400" cy="914400"/>
          </a:xfrm>
        </p:grpSpPr>
        <p:sp>
          <p:nvSpPr>
            <p:cNvPr id="774" name="Rectangle"/>
            <p:cNvSpPr/>
            <p:nvPr/>
          </p:nvSpPr>
          <p:spPr>
            <a:xfrm>
              <a:off x="0" y="0"/>
              <a:ext cx="1676400" cy="914400"/>
            </a:xfrm>
            <a:prstGeom prst="rect">
              <a:avLst/>
            </a:prstGeom>
            <a:solidFill>
              <a:srgbClr val="88754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775" name="Matriks Grand…"/>
            <p:cNvSpPr txBox="1"/>
            <p:nvPr/>
          </p:nvSpPr>
          <p:spPr>
            <a:xfrm>
              <a:off x="71506" y="119380"/>
              <a:ext cx="1533388" cy="675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Matriks Grand</a:t>
              </a:r>
            </a:p>
            <a:p>
              <a:pPr algn="ctr">
                <a:defRPr sz="1600">
                  <a:latin typeface="Comic Sans MS"/>
                  <a:ea typeface="Comic Sans MS"/>
                  <a:cs typeface="Comic Sans MS"/>
                  <a:sym typeface="Comic Sans MS"/>
                </a:defRPr>
              </a:pPr>
              <a:r>
                <a:t>Strategy</a:t>
              </a:r>
            </a:p>
          </p:txBody>
        </p:sp>
      </p:grpSp>
      <p:sp>
        <p:nvSpPr>
          <p:cNvPr id="777"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778"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50</a:t>
            </a:fld>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Beberapa metode / alat analisa &amp; formulasi strategi"/>
          <p:cNvSpPr txBox="1">
            <a:spLocks noGrp="1"/>
          </p:cNvSpPr>
          <p:nvPr>
            <p:ph type="title" idx="4294967295"/>
          </p:nvPr>
        </p:nvSpPr>
        <p:spPr>
          <a:xfrm>
            <a:off x="609599" y="609600"/>
            <a:ext cx="6348414" cy="1320800"/>
          </a:xfrm>
          <a:prstGeom prst="rect">
            <a:avLst/>
          </a:prstGeom>
          <a:solidFill>
            <a:schemeClr val="accent2"/>
          </a:solidFill>
          <a:ln w="25400">
            <a:solidFill>
              <a:srgbClr val="3D7518"/>
            </a:solidFill>
            <a:round/>
          </a:ln>
        </p:spPr>
        <p:txBody>
          <a:bodyPr>
            <a:normAutofit/>
          </a:bodyPr>
          <a:lstStyle>
            <a:lvl1pPr algn="ctr" defTabSz="914400">
              <a:defRPr sz="3300" b="1">
                <a:solidFill>
                  <a:srgbClr val="FFFFFF"/>
                </a:solidFill>
              </a:defRPr>
            </a:lvl1pPr>
          </a:lstStyle>
          <a:p>
            <a:r>
              <a:t>Beberapa metode / alat analisa &amp; formulasi strategi</a:t>
            </a:r>
          </a:p>
        </p:txBody>
      </p:sp>
      <p:sp>
        <p:nvSpPr>
          <p:cNvPr id="781" name="TOWS MATRIX…"/>
          <p:cNvSpPr txBox="1">
            <a:spLocks noGrp="1"/>
          </p:cNvSpPr>
          <p:nvPr>
            <p:ph type="body" idx="4294967295"/>
          </p:nvPr>
        </p:nvSpPr>
        <p:spPr>
          <a:xfrm>
            <a:off x="457200" y="2057399"/>
            <a:ext cx="8229600" cy="4572002"/>
          </a:xfrm>
          <a:prstGeom prst="rect">
            <a:avLst/>
          </a:prstGeom>
          <a:solidFill>
            <a:srgbClr val="FFFFFF"/>
          </a:solidFill>
        </p:spPr>
        <p:txBody>
          <a:bodyPr>
            <a:normAutofit/>
          </a:bodyPr>
          <a:lstStyle/>
          <a:p>
            <a:pPr>
              <a:lnSpc>
                <a:spcPct val="80000"/>
              </a:lnSpc>
              <a:defRPr sz="2000" b="1">
                <a:solidFill>
                  <a:srgbClr val="2C00F4"/>
                </a:solidFill>
              </a:defRPr>
            </a:pPr>
            <a:r>
              <a:t>TOWS MATRIX</a:t>
            </a:r>
          </a:p>
          <a:p>
            <a:pPr>
              <a:lnSpc>
                <a:spcPct val="80000"/>
              </a:lnSpc>
              <a:defRPr sz="2000" b="1">
                <a:solidFill>
                  <a:srgbClr val="2C00F4"/>
                </a:solidFill>
              </a:defRPr>
            </a:pPr>
            <a:r>
              <a:t>INTERNAL – EXTERNAL ( IE ) MATRIX:</a:t>
            </a:r>
          </a:p>
          <a:p>
            <a:pPr>
              <a:lnSpc>
                <a:spcPct val="80000"/>
              </a:lnSpc>
              <a:buSzTx/>
              <a:buFont typeface="Wingdings 3"/>
              <a:buNone/>
              <a:defRPr sz="2000" b="1">
                <a:solidFill>
                  <a:srgbClr val="2C00F4"/>
                </a:solidFill>
              </a:defRPr>
            </a:pPr>
            <a:r>
              <a:t>    - EFAS ( External strategic Factors Analysis Summary) / </a:t>
            </a:r>
          </a:p>
          <a:p>
            <a:pPr>
              <a:lnSpc>
                <a:spcPct val="80000"/>
              </a:lnSpc>
              <a:buSzTx/>
              <a:buFont typeface="Wingdings 3"/>
              <a:buNone/>
              <a:defRPr sz="2000" b="1">
                <a:solidFill>
                  <a:srgbClr val="2C00F4"/>
                </a:solidFill>
              </a:defRPr>
            </a:pPr>
            <a:r>
              <a:t>      EFE ( External Factors Evaluation)</a:t>
            </a:r>
          </a:p>
          <a:p>
            <a:pPr>
              <a:lnSpc>
                <a:spcPct val="80000"/>
              </a:lnSpc>
              <a:buSzTx/>
              <a:buFont typeface="Wingdings 3"/>
              <a:buNone/>
              <a:defRPr sz="2000" b="1">
                <a:solidFill>
                  <a:srgbClr val="2C00F4"/>
                </a:solidFill>
              </a:defRPr>
            </a:pPr>
            <a:r>
              <a:t>    - IFAS  ( internal strategic Factors Analysis Summary) / </a:t>
            </a:r>
          </a:p>
          <a:p>
            <a:pPr>
              <a:lnSpc>
                <a:spcPct val="80000"/>
              </a:lnSpc>
              <a:buSzTx/>
              <a:buFont typeface="Wingdings 3"/>
              <a:buNone/>
              <a:defRPr sz="2000" b="1">
                <a:solidFill>
                  <a:srgbClr val="2C00F4"/>
                </a:solidFill>
              </a:defRPr>
            </a:pPr>
            <a:r>
              <a:t>      IFE ( Internal Factors Evaluation)</a:t>
            </a:r>
          </a:p>
          <a:p>
            <a:pPr>
              <a:lnSpc>
                <a:spcPct val="80000"/>
              </a:lnSpc>
              <a:defRPr sz="2000" b="1">
                <a:solidFill>
                  <a:srgbClr val="2C00F4"/>
                </a:solidFill>
              </a:defRPr>
            </a:pPr>
            <a:r>
              <a:t>GRAND STRATEGY MATRIX</a:t>
            </a:r>
          </a:p>
          <a:p>
            <a:pPr>
              <a:lnSpc>
                <a:spcPct val="80000"/>
              </a:lnSpc>
              <a:defRPr sz="2000" b="1">
                <a:solidFill>
                  <a:srgbClr val="2C00F4"/>
                </a:solidFill>
              </a:defRPr>
            </a:pPr>
            <a:r>
              <a:t>BOSTON CONSULTING GROUP ( BCG ) MATRIX</a:t>
            </a:r>
          </a:p>
          <a:p>
            <a:pPr>
              <a:lnSpc>
                <a:spcPct val="80000"/>
              </a:lnSpc>
              <a:defRPr sz="2000" b="1">
                <a:solidFill>
                  <a:srgbClr val="2C00F4"/>
                </a:solidFill>
              </a:defRPr>
            </a:pPr>
            <a:r>
              <a:t>STRATEGIC POSITION &amp; ACTION EVALUATION ( SPACE ) MATRIX</a:t>
            </a:r>
          </a:p>
          <a:p>
            <a:pPr>
              <a:lnSpc>
                <a:spcPct val="80000"/>
              </a:lnSpc>
              <a:defRPr sz="2000" b="1">
                <a:solidFill>
                  <a:srgbClr val="2C00F4"/>
                </a:solidFill>
              </a:defRPr>
            </a:pPr>
            <a:r>
              <a:t>PRODUCT LIFE CYCLE ANALYSIS</a:t>
            </a:r>
          </a:p>
          <a:p>
            <a:pPr>
              <a:lnSpc>
                <a:spcPct val="80000"/>
              </a:lnSpc>
              <a:defRPr sz="2000" b="1">
                <a:solidFill>
                  <a:srgbClr val="2C00F4"/>
                </a:solidFill>
              </a:defRPr>
            </a:pPr>
            <a:r>
              <a:t>PORTFOLIO ANALYSIS</a:t>
            </a:r>
          </a:p>
          <a:p>
            <a:pPr>
              <a:lnSpc>
                <a:spcPct val="80000"/>
              </a:lnSpc>
              <a:defRPr sz="2000" b="1">
                <a:solidFill>
                  <a:srgbClr val="2C00F4"/>
                </a:solidFill>
              </a:defRPr>
            </a:pPr>
            <a:r>
              <a:t>EXTENDED PORTFOLIO ANALYSIS</a:t>
            </a:r>
          </a:p>
        </p:txBody>
      </p:sp>
      <p:sp>
        <p:nvSpPr>
          <p:cNvPr id="782"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783"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51</a:t>
            </a:fld>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Rectangle"/>
          <p:cNvSpPr/>
          <p:nvPr/>
        </p:nvSpPr>
        <p:spPr>
          <a:xfrm>
            <a:off x="577850" y="514350"/>
            <a:ext cx="7988300" cy="5894388"/>
          </a:xfrm>
          <a:prstGeom prst="rect">
            <a:avLst/>
          </a:prstGeom>
          <a:ln>
            <a:solidFill>
              <a:srgbClr val="FF6600"/>
            </a:solidFill>
          </a:ln>
        </p:spPr>
        <p:txBody>
          <a:bodyPr lIns="45719" rIns="45719"/>
          <a:lstStyle/>
          <a:p>
            <a:pPr>
              <a:defRPr>
                <a:latin typeface="Tahoma"/>
                <a:ea typeface="Tahoma"/>
                <a:cs typeface="Tahoma"/>
                <a:sym typeface="Tahoma"/>
              </a:defRPr>
            </a:pPr>
            <a:endParaRPr/>
          </a:p>
        </p:txBody>
      </p:sp>
      <p:sp>
        <p:nvSpPr>
          <p:cNvPr id="786" name="Rectangle"/>
          <p:cNvSpPr/>
          <p:nvPr/>
        </p:nvSpPr>
        <p:spPr>
          <a:xfrm>
            <a:off x="815975" y="282575"/>
            <a:ext cx="4416425" cy="463550"/>
          </a:xfrm>
          <a:prstGeom prst="rect">
            <a:avLst/>
          </a:prstGeom>
          <a:solidFill>
            <a:srgbClr val="FFFFFF"/>
          </a:solidFill>
          <a:ln w="12700">
            <a:miter lim="400000"/>
          </a:ln>
        </p:spPr>
        <p:txBody>
          <a:bodyPr lIns="45719" rIns="45719"/>
          <a:lstStyle/>
          <a:p>
            <a:pPr defTabSz="320675">
              <a:defRPr sz="800">
                <a:latin typeface="Times New Roman"/>
                <a:ea typeface="Times New Roman"/>
                <a:cs typeface="Times New Roman"/>
                <a:sym typeface="Times New Roman"/>
              </a:defRPr>
            </a:pPr>
            <a:endParaRPr/>
          </a:p>
        </p:txBody>
      </p:sp>
      <p:grpSp>
        <p:nvGrpSpPr>
          <p:cNvPr id="789" name="Group"/>
          <p:cNvGrpSpPr/>
          <p:nvPr/>
        </p:nvGrpSpPr>
        <p:grpSpPr>
          <a:xfrm>
            <a:off x="815975" y="257174"/>
            <a:ext cx="4416425" cy="634052"/>
            <a:chOff x="0" y="0"/>
            <a:chExt cx="4416425" cy="634050"/>
          </a:xfrm>
        </p:grpSpPr>
        <p:sp>
          <p:nvSpPr>
            <p:cNvPr id="787" name="Rectangle"/>
            <p:cNvSpPr/>
            <p:nvPr/>
          </p:nvSpPr>
          <p:spPr>
            <a:xfrm>
              <a:off x="0" y="0"/>
              <a:ext cx="4416425" cy="579438"/>
            </a:xfrm>
            <a:prstGeom prst="rect">
              <a:avLst/>
            </a:prstGeom>
            <a:noFill/>
            <a:ln w="9525" cap="flat">
              <a:solidFill>
                <a:srgbClr val="00FF99"/>
              </a:solidFill>
              <a:prstDash val="solid"/>
              <a:round/>
            </a:ln>
            <a:effectLst/>
          </p:spPr>
          <p:txBody>
            <a:bodyPr wrap="square" lIns="45719" tIns="45719" rIns="45719" bIns="45719" numCol="1" anchor="t">
              <a:noAutofit/>
            </a:bodyPr>
            <a:lstStyle/>
            <a:p>
              <a:pPr defTabSz="320675">
                <a:defRPr sz="1400" b="1">
                  <a:solidFill>
                    <a:srgbClr val="0000FF"/>
                  </a:solidFill>
                  <a:latin typeface="Times New Roman"/>
                  <a:ea typeface="Times New Roman"/>
                  <a:cs typeface="Times New Roman"/>
                  <a:sym typeface="Times New Roman"/>
                </a:defRPr>
              </a:pPr>
              <a:endParaRPr/>
            </a:p>
          </p:txBody>
        </p:sp>
        <p:sp>
          <p:nvSpPr>
            <p:cNvPr id="788" name="EXHIBIT  7 – 9…"/>
            <p:cNvSpPr txBox="1"/>
            <p:nvPr/>
          </p:nvSpPr>
          <p:spPr>
            <a:xfrm>
              <a:off x="0" y="0"/>
              <a:ext cx="4416425" cy="6340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400" b="1">
                  <a:solidFill>
                    <a:srgbClr val="0000FF"/>
                  </a:solidFill>
                  <a:latin typeface="Times New Roman"/>
                  <a:ea typeface="Times New Roman"/>
                  <a:cs typeface="Times New Roman"/>
                  <a:sym typeface="Times New Roman"/>
                </a:defRPr>
              </a:pPr>
              <a:r>
                <a:t> EXHIBIT  7 – 9</a:t>
              </a:r>
            </a:p>
            <a:p>
              <a:pPr defTabSz="320675">
                <a:defRPr sz="1400" b="1">
                  <a:solidFill>
                    <a:srgbClr val="0000FF"/>
                  </a:solidFill>
                  <a:latin typeface="Times New Roman"/>
                  <a:ea typeface="Times New Roman"/>
                  <a:cs typeface="Times New Roman"/>
                  <a:sym typeface="Times New Roman"/>
                </a:defRPr>
              </a:pPr>
              <a:r>
                <a:t> Strategic Position and Action Evaluation ( SPACE ) Matrix</a:t>
              </a:r>
            </a:p>
          </p:txBody>
        </p:sp>
      </p:grpSp>
      <p:grpSp>
        <p:nvGrpSpPr>
          <p:cNvPr id="852" name="Group"/>
          <p:cNvGrpSpPr/>
          <p:nvPr/>
        </p:nvGrpSpPr>
        <p:grpSpPr>
          <a:xfrm>
            <a:off x="1473199" y="1141412"/>
            <a:ext cx="5943602" cy="4094931"/>
            <a:chOff x="0" y="0"/>
            <a:chExt cx="5943600" cy="4094930"/>
          </a:xfrm>
        </p:grpSpPr>
        <p:sp>
          <p:nvSpPr>
            <p:cNvPr id="790" name="Industry…"/>
            <p:cNvSpPr txBox="1"/>
            <p:nvPr/>
          </p:nvSpPr>
          <p:spPr>
            <a:xfrm>
              <a:off x="5051954" y="1683897"/>
              <a:ext cx="891647" cy="4557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500" b="1">
                  <a:solidFill>
                    <a:srgbClr val="0000FF"/>
                  </a:solidFill>
                  <a:latin typeface="Times New Roman"/>
                  <a:ea typeface="Times New Roman"/>
                  <a:cs typeface="Times New Roman"/>
                  <a:sym typeface="Times New Roman"/>
                </a:defRPr>
              </a:pPr>
              <a:r>
                <a:t>Industry</a:t>
              </a:r>
            </a:p>
            <a:p>
              <a:pPr algn="ctr" defTabSz="320675">
                <a:defRPr sz="1500" b="1">
                  <a:solidFill>
                    <a:srgbClr val="0000FF"/>
                  </a:solidFill>
                  <a:latin typeface="Times New Roman"/>
                  <a:ea typeface="Times New Roman"/>
                  <a:cs typeface="Times New Roman"/>
                  <a:sym typeface="Times New Roman"/>
                </a:defRPr>
              </a:pPr>
              <a:r>
                <a:t>Strength</a:t>
              </a:r>
            </a:p>
          </p:txBody>
        </p:sp>
        <p:sp>
          <p:nvSpPr>
            <p:cNvPr id="791" name="Financial Strength"/>
            <p:cNvSpPr txBox="1"/>
            <p:nvPr/>
          </p:nvSpPr>
          <p:spPr>
            <a:xfrm>
              <a:off x="2355850" y="0"/>
              <a:ext cx="1584855" cy="2398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just" defTabSz="320675">
                <a:defRPr sz="1500" b="1">
                  <a:solidFill>
                    <a:srgbClr val="0000FF"/>
                  </a:solidFill>
                  <a:latin typeface="Times New Roman"/>
                  <a:ea typeface="Times New Roman"/>
                  <a:cs typeface="Times New Roman"/>
                  <a:sym typeface="Times New Roman"/>
                </a:defRPr>
              </a:lvl1pPr>
            </a:lstStyle>
            <a:p>
              <a:r>
                <a:t>Financial Strength</a:t>
              </a:r>
            </a:p>
          </p:txBody>
        </p:sp>
        <p:sp>
          <p:nvSpPr>
            <p:cNvPr id="792" name="Competitive…"/>
            <p:cNvSpPr txBox="1"/>
            <p:nvPr/>
          </p:nvSpPr>
          <p:spPr>
            <a:xfrm>
              <a:off x="0" y="1666040"/>
              <a:ext cx="1090084" cy="4557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500" b="1">
                  <a:solidFill>
                    <a:srgbClr val="0000FF"/>
                  </a:solidFill>
                  <a:latin typeface="Times New Roman"/>
                  <a:ea typeface="Times New Roman"/>
                  <a:cs typeface="Times New Roman"/>
                  <a:sym typeface="Times New Roman"/>
                </a:defRPr>
              </a:pPr>
              <a:r>
                <a:t>Competitive</a:t>
              </a:r>
            </a:p>
            <a:p>
              <a:pPr algn="ctr" defTabSz="320675">
                <a:defRPr sz="1500" b="1">
                  <a:solidFill>
                    <a:srgbClr val="0000FF"/>
                  </a:solidFill>
                  <a:latin typeface="Times New Roman"/>
                  <a:ea typeface="Times New Roman"/>
                  <a:cs typeface="Times New Roman"/>
                  <a:sym typeface="Times New Roman"/>
                </a:defRPr>
              </a:pPr>
              <a:r>
                <a:t>Advantage</a:t>
              </a:r>
            </a:p>
          </p:txBody>
        </p:sp>
        <p:sp>
          <p:nvSpPr>
            <p:cNvPr id="793" name="Environmental…"/>
            <p:cNvSpPr txBox="1"/>
            <p:nvPr/>
          </p:nvSpPr>
          <p:spPr>
            <a:xfrm>
              <a:off x="2432579" y="3639218"/>
              <a:ext cx="1287463" cy="4557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500" b="1">
                  <a:solidFill>
                    <a:srgbClr val="0000FF"/>
                  </a:solidFill>
                  <a:latin typeface="Times New Roman"/>
                  <a:ea typeface="Times New Roman"/>
                  <a:cs typeface="Times New Roman"/>
                  <a:sym typeface="Times New Roman"/>
                </a:defRPr>
              </a:pPr>
              <a:r>
                <a:t>Environmental</a:t>
              </a:r>
            </a:p>
            <a:p>
              <a:pPr algn="ctr" defTabSz="320675">
                <a:defRPr sz="1500" b="1">
                  <a:solidFill>
                    <a:srgbClr val="0000FF"/>
                  </a:solidFill>
                  <a:latin typeface="Times New Roman"/>
                  <a:ea typeface="Times New Roman"/>
                  <a:cs typeface="Times New Roman"/>
                  <a:sym typeface="Times New Roman"/>
                </a:defRPr>
              </a:pPr>
              <a:r>
                <a:t>Stability</a:t>
              </a:r>
            </a:p>
          </p:txBody>
        </p:sp>
        <p:sp>
          <p:nvSpPr>
            <p:cNvPr id="794" name="CONSERVATIVE"/>
            <p:cNvSpPr txBox="1"/>
            <p:nvPr/>
          </p:nvSpPr>
          <p:spPr>
            <a:xfrm>
              <a:off x="990600" y="992839"/>
              <a:ext cx="1584855" cy="2398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500" b="1">
                  <a:solidFill>
                    <a:srgbClr val="0000FF"/>
                  </a:solidFill>
                  <a:latin typeface="Times New Roman"/>
                  <a:ea typeface="Times New Roman"/>
                  <a:cs typeface="Times New Roman"/>
                  <a:sym typeface="Times New Roman"/>
                </a:defRPr>
              </a:lvl1pPr>
            </a:lstStyle>
            <a:p>
              <a:r>
                <a:t>CONSERVATIVE</a:t>
              </a:r>
            </a:p>
          </p:txBody>
        </p:sp>
        <p:sp>
          <p:nvSpPr>
            <p:cNvPr id="795" name="AGGRESSIVE"/>
            <p:cNvSpPr txBox="1"/>
            <p:nvPr/>
          </p:nvSpPr>
          <p:spPr>
            <a:xfrm>
              <a:off x="3665537" y="1049980"/>
              <a:ext cx="1287463" cy="2398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500" b="1">
                  <a:solidFill>
                    <a:srgbClr val="0000FF"/>
                  </a:solidFill>
                  <a:latin typeface="Times New Roman"/>
                  <a:ea typeface="Times New Roman"/>
                  <a:cs typeface="Times New Roman"/>
                  <a:sym typeface="Times New Roman"/>
                </a:defRPr>
              </a:lvl1pPr>
            </a:lstStyle>
            <a:p>
              <a:r>
                <a:t>AGGRESSIVE</a:t>
              </a:r>
            </a:p>
          </p:txBody>
        </p:sp>
        <p:sp>
          <p:nvSpPr>
            <p:cNvPr id="796" name="DEFENSIVE"/>
            <p:cNvSpPr txBox="1"/>
            <p:nvPr/>
          </p:nvSpPr>
          <p:spPr>
            <a:xfrm>
              <a:off x="1149879" y="2424955"/>
              <a:ext cx="1287463" cy="2398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500" b="1">
                  <a:solidFill>
                    <a:srgbClr val="0000FF"/>
                  </a:solidFill>
                  <a:latin typeface="Times New Roman"/>
                  <a:ea typeface="Times New Roman"/>
                  <a:cs typeface="Times New Roman"/>
                  <a:sym typeface="Times New Roman"/>
                </a:defRPr>
              </a:lvl1pPr>
            </a:lstStyle>
            <a:p>
              <a:r>
                <a:t>DEFENSIVE</a:t>
              </a:r>
            </a:p>
          </p:txBody>
        </p:sp>
        <p:sp>
          <p:nvSpPr>
            <p:cNvPr id="797" name="COMPETITIVE"/>
            <p:cNvSpPr txBox="1"/>
            <p:nvPr/>
          </p:nvSpPr>
          <p:spPr>
            <a:xfrm>
              <a:off x="3896783" y="2486859"/>
              <a:ext cx="1513418" cy="2398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500" b="1">
                  <a:solidFill>
                    <a:srgbClr val="0000FF"/>
                  </a:solidFill>
                  <a:latin typeface="Times New Roman"/>
                  <a:ea typeface="Times New Roman"/>
                  <a:cs typeface="Times New Roman"/>
                  <a:sym typeface="Times New Roman"/>
                </a:defRPr>
              </a:lvl1pPr>
            </a:lstStyle>
            <a:p>
              <a:r>
                <a:t>COMPETITIVE</a:t>
              </a:r>
            </a:p>
          </p:txBody>
        </p:sp>
        <p:grpSp>
          <p:nvGrpSpPr>
            <p:cNvPr id="851" name="Group"/>
            <p:cNvGrpSpPr/>
            <p:nvPr/>
          </p:nvGrpSpPr>
          <p:grpSpPr>
            <a:xfrm>
              <a:off x="1085850" y="329755"/>
              <a:ext cx="3984096" cy="3296965"/>
              <a:chOff x="0" y="0"/>
              <a:chExt cx="3984095" cy="3296963"/>
            </a:xfrm>
          </p:grpSpPr>
          <p:sp>
            <p:nvSpPr>
              <p:cNvPr id="798" name="Line"/>
              <p:cNvSpPr/>
              <p:nvPr/>
            </p:nvSpPr>
            <p:spPr>
              <a:xfrm flipH="1">
                <a:off x="1981056" y="11633"/>
                <a:ext cx="1" cy="3285331"/>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799" name="Line"/>
              <p:cNvSpPr/>
              <p:nvPr/>
            </p:nvSpPr>
            <p:spPr>
              <a:xfrm>
                <a:off x="21982" y="1528712"/>
                <a:ext cx="3962114" cy="1"/>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800" name="Line"/>
              <p:cNvSpPr/>
              <p:nvPr/>
            </p:nvSpPr>
            <p:spPr>
              <a:xfrm>
                <a:off x="1882135" y="194063"/>
                <a:ext cx="197843"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01" name="Line"/>
              <p:cNvSpPr/>
              <p:nvPr/>
            </p:nvSpPr>
            <p:spPr>
              <a:xfrm>
                <a:off x="1882135" y="399231"/>
                <a:ext cx="197843"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02" name="Line"/>
              <p:cNvSpPr/>
              <p:nvPr/>
            </p:nvSpPr>
            <p:spPr>
              <a:xfrm>
                <a:off x="1882135" y="604399"/>
                <a:ext cx="197843"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03" name="Line"/>
              <p:cNvSpPr/>
              <p:nvPr/>
            </p:nvSpPr>
            <p:spPr>
              <a:xfrm>
                <a:off x="1882135" y="810095"/>
                <a:ext cx="197843"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04" name="Line"/>
              <p:cNvSpPr/>
              <p:nvPr/>
            </p:nvSpPr>
            <p:spPr>
              <a:xfrm>
                <a:off x="1882135" y="1015263"/>
                <a:ext cx="197843"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05" name="Line"/>
              <p:cNvSpPr/>
              <p:nvPr/>
            </p:nvSpPr>
            <p:spPr>
              <a:xfrm>
                <a:off x="1882135" y="1277540"/>
                <a:ext cx="197843"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06" name="Line"/>
              <p:cNvSpPr/>
              <p:nvPr/>
            </p:nvSpPr>
            <p:spPr>
              <a:xfrm>
                <a:off x="1882135" y="2030527"/>
                <a:ext cx="197843"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07" name="Line"/>
              <p:cNvSpPr/>
              <p:nvPr/>
            </p:nvSpPr>
            <p:spPr>
              <a:xfrm>
                <a:off x="1863230" y="2229350"/>
                <a:ext cx="197843"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08" name="Line"/>
              <p:cNvSpPr/>
              <p:nvPr/>
            </p:nvSpPr>
            <p:spPr>
              <a:xfrm>
                <a:off x="1882135" y="2441392"/>
                <a:ext cx="197843"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09" name="Line"/>
              <p:cNvSpPr/>
              <p:nvPr/>
            </p:nvSpPr>
            <p:spPr>
              <a:xfrm>
                <a:off x="1882135" y="2658193"/>
                <a:ext cx="197843"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10" name="Line"/>
              <p:cNvSpPr/>
              <p:nvPr/>
            </p:nvSpPr>
            <p:spPr>
              <a:xfrm>
                <a:off x="1882135" y="2852256"/>
                <a:ext cx="197843"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11" name="Line"/>
              <p:cNvSpPr/>
              <p:nvPr/>
            </p:nvSpPr>
            <p:spPr>
              <a:xfrm>
                <a:off x="1882135" y="3057424"/>
                <a:ext cx="197843"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12" name="Line"/>
              <p:cNvSpPr/>
              <p:nvPr/>
            </p:nvSpPr>
            <p:spPr>
              <a:xfrm flipH="1">
                <a:off x="138489" y="1426128"/>
                <a:ext cx="1" cy="205169"/>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13" name="Line"/>
              <p:cNvSpPr/>
              <p:nvPr/>
            </p:nvSpPr>
            <p:spPr>
              <a:xfrm>
                <a:off x="420304" y="1426128"/>
                <a:ext cx="1" cy="205169"/>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14" name="Line"/>
              <p:cNvSpPr/>
              <p:nvPr/>
            </p:nvSpPr>
            <p:spPr>
              <a:xfrm>
                <a:off x="717506" y="1426128"/>
                <a:ext cx="1" cy="205169"/>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15" name="Line"/>
              <p:cNvSpPr/>
              <p:nvPr/>
            </p:nvSpPr>
            <p:spPr>
              <a:xfrm>
                <a:off x="1029657" y="1426128"/>
                <a:ext cx="1" cy="205169"/>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16" name="Line"/>
              <p:cNvSpPr/>
              <p:nvPr/>
            </p:nvSpPr>
            <p:spPr>
              <a:xfrm>
                <a:off x="1311911" y="1426128"/>
                <a:ext cx="1" cy="205169"/>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17" name="Line"/>
              <p:cNvSpPr/>
              <p:nvPr/>
            </p:nvSpPr>
            <p:spPr>
              <a:xfrm>
                <a:off x="1549321" y="1426128"/>
                <a:ext cx="1" cy="205169"/>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18" name="Line"/>
              <p:cNvSpPr/>
              <p:nvPr/>
            </p:nvSpPr>
            <p:spPr>
              <a:xfrm>
                <a:off x="2324422" y="1426128"/>
                <a:ext cx="1" cy="205169"/>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19" name="Line"/>
              <p:cNvSpPr/>
              <p:nvPr/>
            </p:nvSpPr>
            <p:spPr>
              <a:xfrm>
                <a:off x="2621624" y="1426128"/>
                <a:ext cx="1" cy="205169"/>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20" name="Line"/>
              <p:cNvSpPr/>
              <p:nvPr/>
            </p:nvSpPr>
            <p:spPr>
              <a:xfrm>
                <a:off x="2891569" y="1426128"/>
                <a:ext cx="1" cy="205169"/>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21" name="Line"/>
              <p:cNvSpPr/>
              <p:nvPr/>
            </p:nvSpPr>
            <p:spPr>
              <a:xfrm>
                <a:off x="3187012" y="1426128"/>
                <a:ext cx="1" cy="205169"/>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22" name="Line"/>
              <p:cNvSpPr/>
              <p:nvPr/>
            </p:nvSpPr>
            <p:spPr>
              <a:xfrm>
                <a:off x="3440250" y="1426128"/>
                <a:ext cx="1" cy="205169"/>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23" name="Line"/>
              <p:cNvSpPr/>
              <p:nvPr/>
            </p:nvSpPr>
            <p:spPr>
              <a:xfrm>
                <a:off x="3714591" y="1426128"/>
                <a:ext cx="1" cy="205169"/>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grpSp>
            <p:nvGrpSpPr>
              <p:cNvPr id="830" name="Group"/>
              <p:cNvGrpSpPr/>
              <p:nvPr/>
            </p:nvGrpSpPr>
            <p:grpSpPr>
              <a:xfrm>
                <a:off x="1562950" y="0"/>
                <a:ext cx="319186" cy="1383333"/>
                <a:chOff x="0" y="0"/>
                <a:chExt cx="319184" cy="1383332"/>
              </a:xfrm>
            </p:grpSpPr>
            <p:sp>
              <p:nvSpPr>
                <p:cNvPr id="824" name="6"/>
                <p:cNvSpPr txBox="1"/>
                <p:nvPr/>
              </p:nvSpPr>
              <p:spPr>
                <a:xfrm>
                  <a:off x="22012" y="0"/>
                  <a:ext cx="297173"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6</a:t>
                  </a:r>
                </a:p>
              </p:txBody>
            </p:sp>
            <p:sp>
              <p:nvSpPr>
                <p:cNvPr id="825" name="5"/>
                <p:cNvSpPr txBox="1"/>
                <p:nvPr/>
              </p:nvSpPr>
              <p:spPr>
                <a:xfrm>
                  <a:off x="22012" y="216737"/>
                  <a:ext cx="297173"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5</a:t>
                  </a:r>
                </a:p>
              </p:txBody>
            </p:sp>
            <p:sp>
              <p:nvSpPr>
                <p:cNvPr id="826" name="4"/>
                <p:cNvSpPr txBox="1"/>
                <p:nvPr/>
              </p:nvSpPr>
              <p:spPr>
                <a:xfrm>
                  <a:off x="11006" y="410659"/>
                  <a:ext cx="297173"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4</a:t>
                  </a:r>
                </a:p>
              </p:txBody>
            </p:sp>
            <p:sp>
              <p:nvSpPr>
                <p:cNvPr id="827" name="3"/>
                <p:cNvSpPr txBox="1"/>
                <p:nvPr/>
              </p:nvSpPr>
              <p:spPr>
                <a:xfrm>
                  <a:off x="0" y="627397"/>
                  <a:ext cx="297173"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3</a:t>
                  </a:r>
                </a:p>
              </p:txBody>
            </p:sp>
            <p:sp>
              <p:nvSpPr>
                <p:cNvPr id="828" name="2"/>
                <p:cNvSpPr txBox="1"/>
                <p:nvPr/>
              </p:nvSpPr>
              <p:spPr>
                <a:xfrm>
                  <a:off x="0" y="832726"/>
                  <a:ext cx="297173"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2</a:t>
                  </a:r>
                </a:p>
              </p:txBody>
            </p:sp>
            <p:sp>
              <p:nvSpPr>
                <p:cNvPr id="829" name="1"/>
                <p:cNvSpPr txBox="1"/>
                <p:nvPr/>
              </p:nvSpPr>
              <p:spPr>
                <a:xfrm>
                  <a:off x="11006" y="1106500"/>
                  <a:ext cx="297173"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1</a:t>
                  </a:r>
                </a:p>
              </p:txBody>
            </p:sp>
          </p:grpSp>
          <p:sp>
            <p:nvSpPr>
              <p:cNvPr id="831" name="-6"/>
              <p:cNvSpPr txBox="1"/>
              <p:nvPr/>
            </p:nvSpPr>
            <p:spPr>
              <a:xfrm>
                <a:off x="0" y="1631296"/>
                <a:ext cx="297203"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-6</a:t>
                </a:r>
              </a:p>
            </p:txBody>
          </p:sp>
          <p:sp>
            <p:nvSpPr>
              <p:cNvPr id="832" name="-5"/>
              <p:cNvSpPr txBox="1"/>
              <p:nvPr/>
            </p:nvSpPr>
            <p:spPr>
              <a:xfrm>
                <a:off x="297202" y="1631296"/>
                <a:ext cx="297204"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-5</a:t>
                </a:r>
              </a:p>
            </p:txBody>
          </p:sp>
          <p:sp>
            <p:nvSpPr>
              <p:cNvPr id="833" name="-4"/>
              <p:cNvSpPr txBox="1"/>
              <p:nvPr/>
            </p:nvSpPr>
            <p:spPr>
              <a:xfrm>
                <a:off x="594404" y="1620191"/>
                <a:ext cx="297204"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-4</a:t>
                </a:r>
              </a:p>
            </p:txBody>
          </p:sp>
          <p:sp>
            <p:nvSpPr>
              <p:cNvPr id="834" name="-3"/>
              <p:cNvSpPr txBox="1"/>
              <p:nvPr/>
            </p:nvSpPr>
            <p:spPr>
              <a:xfrm>
                <a:off x="913589" y="1631296"/>
                <a:ext cx="396125"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-3</a:t>
                </a:r>
              </a:p>
            </p:txBody>
          </p:sp>
          <p:sp>
            <p:nvSpPr>
              <p:cNvPr id="835" name="-1"/>
              <p:cNvSpPr txBox="1"/>
              <p:nvPr/>
            </p:nvSpPr>
            <p:spPr>
              <a:xfrm>
                <a:off x="1444245" y="1631296"/>
                <a:ext cx="396125"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-1</a:t>
                </a:r>
              </a:p>
            </p:txBody>
          </p:sp>
          <p:sp>
            <p:nvSpPr>
              <p:cNvPr id="836" name="1"/>
              <p:cNvSpPr txBox="1"/>
              <p:nvPr/>
            </p:nvSpPr>
            <p:spPr>
              <a:xfrm>
                <a:off x="2256276" y="1631296"/>
                <a:ext cx="297204"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1</a:t>
                </a:r>
              </a:p>
            </p:txBody>
          </p:sp>
          <p:sp>
            <p:nvSpPr>
              <p:cNvPr id="837" name="2"/>
              <p:cNvSpPr txBox="1"/>
              <p:nvPr/>
            </p:nvSpPr>
            <p:spPr>
              <a:xfrm>
                <a:off x="2564470" y="1642929"/>
                <a:ext cx="297203"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2</a:t>
                </a:r>
              </a:p>
            </p:txBody>
          </p:sp>
          <p:sp>
            <p:nvSpPr>
              <p:cNvPr id="838" name="3"/>
              <p:cNvSpPr txBox="1"/>
              <p:nvPr/>
            </p:nvSpPr>
            <p:spPr>
              <a:xfrm>
                <a:off x="2839690" y="1642929"/>
                <a:ext cx="296764"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3</a:t>
                </a:r>
              </a:p>
            </p:txBody>
          </p:sp>
          <p:sp>
            <p:nvSpPr>
              <p:cNvPr id="839" name="4"/>
              <p:cNvSpPr txBox="1"/>
              <p:nvPr/>
            </p:nvSpPr>
            <p:spPr>
              <a:xfrm>
                <a:off x="3114470" y="1631296"/>
                <a:ext cx="297204"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4</a:t>
                </a:r>
              </a:p>
            </p:txBody>
          </p:sp>
          <p:sp>
            <p:nvSpPr>
              <p:cNvPr id="840" name="5"/>
              <p:cNvSpPr txBox="1"/>
              <p:nvPr/>
            </p:nvSpPr>
            <p:spPr>
              <a:xfrm>
                <a:off x="3378699" y="1642929"/>
                <a:ext cx="396124"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5</a:t>
                </a:r>
              </a:p>
            </p:txBody>
          </p:sp>
          <p:sp>
            <p:nvSpPr>
              <p:cNvPr id="841" name="6"/>
              <p:cNvSpPr txBox="1"/>
              <p:nvPr/>
            </p:nvSpPr>
            <p:spPr>
              <a:xfrm>
                <a:off x="3653919" y="1631296"/>
                <a:ext cx="297204"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6</a:t>
                </a:r>
              </a:p>
            </p:txBody>
          </p:sp>
          <p:sp>
            <p:nvSpPr>
              <p:cNvPr id="842" name="-2"/>
              <p:cNvSpPr txBox="1"/>
              <p:nvPr/>
            </p:nvSpPr>
            <p:spPr>
              <a:xfrm>
                <a:off x="1205956" y="1618076"/>
                <a:ext cx="240928"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-2</a:t>
                </a:r>
              </a:p>
            </p:txBody>
          </p:sp>
          <p:grpSp>
            <p:nvGrpSpPr>
              <p:cNvPr id="850" name="Group"/>
              <p:cNvGrpSpPr/>
              <p:nvPr/>
            </p:nvGrpSpPr>
            <p:grpSpPr>
              <a:xfrm>
                <a:off x="1570864" y="1884583"/>
                <a:ext cx="330177" cy="1314660"/>
                <a:chOff x="0" y="0"/>
                <a:chExt cx="330176" cy="1314659"/>
              </a:xfrm>
            </p:grpSpPr>
            <p:sp>
              <p:nvSpPr>
                <p:cNvPr id="843" name="-1"/>
                <p:cNvSpPr txBox="1"/>
                <p:nvPr/>
              </p:nvSpPr>
              <p:spPr>
                <a:xfrm>
                  <a:off x="22011" y="0"/>
                  <a:ext cx="297160"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-1</a:t>
                  </a:r>
                </a:p>
              </p:txBody>
            </p:sp>
            <p:sp>
              <p:nvSpPr>
                <p:cNvPr id="844" name="-3"/>
                <p:cNvSpPr txBox="1"/>
                <p:nvPr/>
              </p:nvSpPr>
              <p:spPr>
                <a:xfrm>
                  <a:off x="11005" y="410568"/>
                  <a:ext cx="297160"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-3</a:t>
                  </a:r>
                </a:p>
              </p:txBody>
            </p:sp>
            <p:sp>
              <p:nvSpPr>
                <p:cNvPr id="845" name="-4"/>
                <p:cNvSpPr txBox="1"/>
                <p:nvPr/>
              </p:nvSpPr>
              <p:spPr>
                <a:xfrm>
                  <a:off x="11005" y="627257"/>
                  <a:ext cx="297160"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-4</a:t>
                  </a:r>
                </a:p>
              </p:txBody>
            </p:sp>
            <p:sp>
              <p:nvSpPr>
                <p:cNvPr id="846" name="-5"/>
                <p:cNvSpPr txBox="1"/>
                <p:nvPr/>
              </p:nvSpPr>
              <p:spPr>
                <a:xfrm>
                  <a:off x="0" y="832542"/>
                  <a:ext cx="297159"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-5</a:t>
                  </a:r>
                </a:p>
              </p:txBody>
            </p:sp>
            <p:sp>
              <p:nvSpPr>
                <p:cNvPr id="847" name="-6"/>
                <p:cNvSpPr txBox="1"/>
                <p:nvPr/>
              </p:nvSpPr>
              <p:spPr>
                <a:xfrm>
                  <a:off x="0" y="1037826"/>
                  <a:ext cx="297159"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-6</a:t>
                  </a:r>
                </a:p>
              </p:txBody>
            </p:sp>
            <p:sp>
              <p:nvSpPr>
                <p:cNvPr id="848" name="Rectangle"/>
                <p:cNvSpPr/>
                <p:nvPr/>
              </p:nvSpPr>
              <p:spPr>
                <a:xfrm rot="10800000" flipH="1">
                  <a:off x="33017" y="296521"/>
                  <a:ext cx="297160" cy="125453"/>
                </a:xfrm>
                <a:prstGeom prst="rect">
                  <a:avLst/>
                </a:prstGeom>
                <a:solidFill>
                  <a:srgbClr val="FFFFFF"/>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849" name="-2"/>
                <p:cNvSpPr txBox="1"/>
                <p:nvPr/>
              </p:nvSpPr>
              <p:spPr>
                <a:xfrm>
                  <a:off x="11005" y="193879"/>
                  <a:ext cx="297160"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-2</a:t>
                  </a:r>
                </a:p>
              </p:txBody>
            </p:sp>
          </p:grpSp>
        </p:grpSp>
      </p:grpSp>
      <p:sp>
        <p:nvSpPr>
          <p:cNvPr id="853"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854"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52</a:t>
            </a:fld>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7" name="Group"/>
          <p:cNvGrpSpPr/>
          <p:nvPr/>
        </p:nvGrpSpPr>
        <p:grpSpPr>
          <a:xfrm>
            <a:off x="577850" y="317500"/>
            <a:ext cx="7988300" cy="6153151"/>
            <a:chOff x="0" y="0"/>
            <a:chExt cx="7988300" cy="6153149"/>
          </a:xfrm>
        </p:grpSpPr>
        <p:sp>
          <p:nvSpPr>
            <p:cNvPr id="856" name="Rectangle"/>
            <p:cNvSpPr/>
            <p:nvPr/>
          </p:nvSpPr>
          <p:spPr>
            <a:xfrm>
              <a:off x="0" y="256629"/>
              <a:ext cx="7988300" cy="5896522"/>
            </a:xfrm>
            <a:prstGeom prst="rect">
              <a:avLst/>
            </a:prstGeom>
            <a:noFill/>
            <a:ln w="9525" cap="flat">
              <a:solidFill>
                <a:srgbClr val="FF66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857" name="Rectangle"/>
            <p:cNvSpPr/>
            <p:nvPr/>
          </p:nvSpPr>
          <p:spPr>
            <a:xfrm>
              <a:off x="238654" y="25603"/>
              <a:ext cx="3558646" cy="462648"/>
            </a:xfrm>
            <a:prstGeom prst="rect">
              <a:avLst/>
            </a:prstGeom>
            <a:solidFill>
              <a:srgbClr val="FFFFFF"/>
            </a:solidFill>
            <a:ln w="12700" cap="flat">
              <a:noFill/>
              <a:miter lim="400000"/>
            </a:ln>
            <a:effectLst/>
          </p:spPr>
          <p:txBody>
            <a:bodyPr wrap="square" lIns="45719" tIns="45719" rIns="45719" bIns="45719" numCol="1" anchor="t">
              <a:noAutofit/>
            </a:bodyPr>
            <a:lstStyle/>
            <a:p>
              <a:pPr defTabSz="320675">
                <a:defRPr sz="800">
                  <a:latin typeface="Times New Roman"/>
                  <a:ea typeface="Times New Roman"/>
                  <a:cs typeface="Times New Roman"/>
                  <a:sym typeface="Times New Roman"/>
                </a:defRPr>
              </a:pPr>
              <a:endParaRPr/>
            </a:p>
          </p:txBody>
        </p:sp>
        <p:grpSp>
          <p:nvGrpSpPr>
            <p:cNvPr id="860" name="Group"/>
            <p:cNvGrpSpPr/>
            <p:nvPr/>
          </p:nvGrpSpPr>
          <p:grpSpPr>
            <a:xfrm>
              <a:off x="238654" y="0"/>
              <a:ext cx="3558646" cy="579947"/>
              <a:chOff x="0" y="0"/>
              <a:chExt cx="3558645" cy="579946"/>
            </a:xfrm>
          </p:grpSpPr>
          <p:sp>
            <p:nvSpPr>
              <p:cNvPr id="858" name="Rectangle"/>
              <p:cNvSpPr/>
              <p:nvPr/>
            </p:nvSpPr>
            <p:spPr>
              <a:xfrm>
                <a:off x="0" y="0"/>
                <a:ext cx="3558646" cy="579947"/>
              </a:xfrm>
              <a:prstGeom prst="rect">
                <a:avLst/>
              </a:prstGeom>
              <a:noFill/>
              <a:ln w="9525" cap="flat">
                <a:solidFill>
                  <a:srgbClr val="00FF99"/>
                </a:solidFill>
                <a:prstDash val="solid"/>
                <a:round/>
              </a:ln>
              <a:effectLst/>
            </p:spPr>
            <p:txBody>
              <a:bodyPr wrap="square" lIns="45719" tIns="45719" rIns="45719" bIns="45719" numCol="1" anchor="t">
                <a:noAutofit/>
              </a:bodyPr>
              <a:lstStyle/>
              <a:p>
                <a:pPr defTabSz="320675">
                  <a:defRPr sz="1400" b="1">
                    <a:solidFill>
                      <a:srgbClr val="0000FF"/>
                    </a:solidFill>
                    <a:latin typeface="Times New Roman"/>
                    <a:ea typeface="Times New Roman"/>
                    <a:cs typeface="Times New Roman"/>
                    <a:sym typeface="Times New Roman"/>
                  </a:defRPr>
                </a:pPr>
                <a:endParaRPr/>
              </a:p>
            </p:txBody>
          </p:sp>
          <p:sp>
            <p:nvSpPr>
              <p:cNvPr id="859" name="EXHIBIT  7 – 11…"/>
              <p:cNvSpPr txBox="1"/>
              <p:nvPr/>
            </p:nvSpPr>
            <p:spPr>
              <a:xfrm>
                <a:off x="0" y="0"/>
                <a:ext cx="3558646" cy="4308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400" b="1">
                    <a:solidFill>
                      <a:srgbClr val="0000FF"/>
                    </a:solidFill>
                    <a:latin typeface="Times New Roman"/>
                    <a:ea typeface="Times New Roman"/>
                    <a:cs typeface="Times New Roman"/>
                    <a:sym typeface="Times New Roman"/>
                  </a:defRPr>
                </a:pPr>
                <a:r>
                  <a:t>EXHIBIT  7 – 11</a:t>
                </a:r>
              </a:p>
              <a:p>
                <a:pPr defTabSz="320675">
                  <a:defRPr sz="1400" b="1">
                    <a:solidFill>
                      <a:srgbClr val="0000FF"/>
                    </a:solidFill>
                    <a:latin typeface="Times New Roman"/>
                    <a:ea typeface="Times New Roman"/>
                    <a:cs typeface="Times New Roman"/>
                    <a:sym typeface="Times New Roman"/>
                  </a:defRPr>
                </a:pPr>
                <a:r>
                  <a:t>SPACE Profile for a Regional Hospital System</a:t>
                </a:r>
              </a:p>
            </p:txBody>
          </p:sp>
        </p:grpSp>
        <p:sp>
          <p:nvSpPr>
            <p:cNvPr id="861" name="Financial Strength"/>
            <p:cNvSpPr txBox="1"/>
            <p:nvPr/>
          </p:nvSpPr>
          <p:spPr>
            <a:xfrm>
              <a:off x="3312054" y="924699"/>
              <a:ext cx="1907646" cy="2398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just" defTabSz="320675">
                <a:defRPr sz="1500" b="1">
                  <a:solidFill>
                    <a:srgbClr val="0000FF"/>
                  </a:solidFill>
                  <a:latin typeface="Times New Roman"/>
                  <a:ea typeface="Times New Roman"/>
                  <a:cs typeface="Times New Roman"/>
                  <a:sym typeface="Times New Roman"/>
                </a:defRPr>
              </a:lvl1pPr>
            </a:lstStyle>
            <a:p>
              <a:r>
                <a:t>Financial Strength</a:t>
              </a:r>
            </a:p>
          </p:txBody>
        </p:sp>
        <p:sp>
          <p:nvSpPr>
            <p:cNvPr id="862" name="Competitive…"/>
            <p:cNvSpPr txBox="1"/>
            <p:nvPr/>
          </p:nvSpPr>
          <p:spPr>
            <a:xfrm>
              <a:off x="476779" y="2800296"/>
              <a:ext cx="1311805" cy="455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500" b="1">
                  <a:solidFill>
                    <a:srgbClr val="0000FF"/>
                  </a:solidFill>
                  <a:latin typeface="Times New Roman"/>
                  <a:ea typeface="Times New Roman"/>
                  <a:cs typeface="Times New Roman"/>
                  <a:sym typeface="Times New Roman"/>
                </a:defRPr>
              </a:pPr>
              <a:r>
                <a:t>Competitive</a:t>
              </a:r>
            </a:p>
            <a:p>
              <a:pPr algn="ctr" defTabSz="320675">
                <a:defRPr sz="1500" b="1">
                  <a:solidFill>
                    <a:srgbClr val="0000FF"/>
                  </a:solidFill>
                  <a:latin typeface="Times New Roman"/>
                  <a:ea typeface="Times New Roman"/>
                  <a:cs typeface="Times New Roman"/>
                  <a:sym typeface="Times New Roman"/>
                </a:defRPr>
              </a:pPr>
              <a:r>
                <a:t>Advantage</a:t>
              </a:r>
            </a:p>
          </p:txBody>
        </p:sp>
        <p:sp>
          <p:nvSpPr>
            <p:cNvPr id="863" name="Industry…"/>
            <p:cNvSpPr txBox="1"/>
            <p:nvPr/>
          </p:nvSpPr>
          <p:spPr>
            <a:xfrm>
              <a:off x="6557433" y="2800296"/>
              <a:ext cx="1073151" cy="455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500" b="1">
                  <a:solidFill>
                    <a:srgbClr val="0000FF"/>
                  </a:solidFill>
                  <a:latin typeface="Times New Roman"/>
                  <a:ea typeface="Times New Roman"/>
                  <a:cs typeface="Times New Roman"/>
                  <a:sym typeface="Times New Roman"/>
                </a:defRPr>
              </a:pPr>
              <a:r>
                <a:t>Industry</a:t>
              </a:r>
            </a:p>
            <a:p>
              <a:pPr algn="ctr" defTabSz="320675">
                <a:defRPr sz="1500" b="1">
                  <a:solidFill>
                    <a:srgbClr val="0000FF"/>
                  </a:solidFill>
                  <a:latin typeface="Times New Roman"/>
                  <a:ea typeface="Times New Roman"/>
                  <a:cs typeface="Times New Roman"/>
                  <a:sym typeface="Times New Roman"/>
                </a:defRPr>
              </a:pPr>
              <a:r>
                <a:t>Strength</a:t>
              </a:r>
            </a:p>
          </p:txBody>
        </p:sp>
        <p:sp>
          <p:nvSpPr>
            <p:cNvPr id="864" name="Environmental…"/>
            <p:cNvSpPr txBox="1"/>
            <p:nvPr/>
          </p:nvSpPr>
          <p:spPr>
            <a:xfrm>
              <a:off x="3404658" y="5022432"/>
              <a:ext cx="1549930" cy="4557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500" b="1">
                  <a:solidFill>
                    <a:srgbClr val="0000FF"/>
                  </a:solidFill>
                  <a:latin typeface="Times New Roman"/>
                  <a:ea typeface="Times New Roman"/>
                  <a:cs typeface="Times New Roman"/>
                  <a:sym typeface="Times New Roman"/>
                </a:defRPr>
              </a:pPr>
              <a:r>
                <a:t>Environmental</a:t>
              </a:r>
            </a:p>
            <a:p>
              <a:pPr algn="ctr" defTabSz="320675">
                <a:defRPr sz="1500" b="1">
                  <a:solidFill>
                    <a:srgbClr val="0000FF"/>
                  </a:solidFill>
                  <a:latin typeface="Times New Roman"/>
                  <a:ea typeface="Times New Roman"/>
                  <a:cs typeface="Times New Roman"/>
                  <a:sym typeface="Times New Roman"/>
                </a:defRPr>
              </a:pPr>
              <a:r>
                <a:t>Stability</a:t>
              </a:r>
            </a:p>
          </p:txBody>
        </p:sp>
        <p:sp>
          <p:nvSpPr>
            <p:cNvPr id="865" name="CONSERVATIVE"/>
            <p:cNvSpPr txBox="1"/>
            <p:nvPr/>
          </p:nvSpPr>
          <p:spPr>
            <a:xfrm>
              <a:off x="1668991" y="2042317"/>
              <a:ext cx="1907647" cy="2398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500" b="1">
                  <a:solidFill>
                    <a:srgbClr val="0000FF"/>
                  </a:solidFill>
                  <a:latin typeface="Times New Roman"/>
                  <a:ea typeface="Times New Roman"/>
                  <a:cs typeface="Times New Roman"/>
                  <a:sym typeface="Times New Roman"/>
                </a:defRPr>
              </a:lvl1pPr>
            </a:lstStyle>
            <a:p>
              <a:r>
                <a:t>CONSERVATIVE</a:t>
              </a:r>
            </a:p>
          </p:txBody>
        </p:sp>
        <p:sp>
          <p:nvSpPr>
            <p:cNvPr id="866" name="AGGRESSIVE"/>
            <p:cNvSpPr txBox="1"/>
            <p:nvPr/>
          </p:nvSpPr>
          <p:spPr>
            <a:xfrm>
              <a:off x="4888441" y="2106623"/>
              <a:ext cx="1549930" cy="2398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500" b="1">
                  <a:solidFill>
                    <a:srgbClr val="0000FF"/>
                  </a:solidFill>
                  <a:latin typeface="Times New Roman"/>
                  <a:ea typeface="Times New Roman"/>
                  <a:cs typeface="Times New Roman"/>
                  <a:sym typeface="Times New Roman"/>
                </a:defRPr>
              </a:lvl1pPr>
            </a:lstStyle>
            <a:p>
              <a:r>
                <a:t>AGGRESSIVE</a:t>
              </a:r>
            </a:p>
          </p:txBody>
        </p:sp>
        <p:sp>
          <p:nvSpPr>
            <p:cNvPr id="867" name="DEFENSIVE"/>
            <p:cNvSpPr txBox="1"/>
            <p:nvPr/>
          </p:nvSpPr>
          <p:spPr>
            <a:xfrm>
              <a:off x="1907645" y="4072130"/>
              <a:ext cx="1549930" cy="2398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500" b="1">
                  <a:solidFill>
                    <a:srgbClr val="0000FF"/>
                  </a:solidFill>
                  <a:latin typeface="Times New Roman"/>
                  <a:ea typeface="Times New Roman"/>
                  <a:cs typeface="Times New Roman"/>
                  <a:sym typeface="Times New Roman"/>
                </a:defRPr>
              </a:lvl1pPr>
            </a:lstStyle>
            <a:p>
              <a:r>
                <a:t>DEFENSIVE</a:t>
              </a:r>
            </a:p>
          </p:txBody>
        </p:sp>
        <p:sp>
          <p:nvSpPr>
            <p:cNvPr id="868" name="COMPETITIVE"/>
            <p:cNvSpPr txBox="1"/>
            <p:nvPr/>
          </p:nvSpPr>
          <p:spPr>
            <a:xfrm>
              <a:off x="5166783" y="3724995"/>
              <a:ext cx="1549930" cy="2398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500" b="1">
                  <a:solidFill>
                    <a:srgbClr val="0000FF"/>
                  </a:solidFill>
                  <a:latin typeface="Times New Roman"/>
                  <a:ea typeface="Times New Roman"/>
                  <a:cs typeface="Times New Roman"/>
                  <a:sym typeface="Times New Roman"/>
                </a:defRPr>
              </a:lvl1pPr>
            </a:lstStyle>
            <a:p>
              <a:r>
                <a:t>COMPETITIVE</a:t>
              </a:r>
            </a:p>
          </p:txBody>
        </p:sp>
        <p:grpSp>
          <p:nvGrpSpPr>
            <p:cNvPr id="936" name="Group"/>
            <p:cNvGrpSpPr/>
            <p:nvPr/>
          </p:nvGrpSpPr>
          <p:grpSpPr>
            <a:xfrm>
              <a:off x="1783820" y="1295650"/>
              <a:ext cx="4795310" cy="3712493"/>
              <a:chOff x="0" y="0"/>
              <a:chExt cx="4795308" cy="3712491"/>
            </a:xfrm>
          </p:grpSpPr>
          <p:sp>
            <p:nvSpPr>
              <p:cNvPr id="869" name="Line"/>
              <p:cNvSpPr/>
              <p:nvPr/>
            </p:nvSpPr>
            <p:spPr>
              <a:xfrm flipH="1">
                <a:off x="2384425" y="13099"/>
                <a:ext cx="1" cy="3699393"/>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870" name="Line"/>
              <p:cNvSpPr/>
              <p:nvPr/>
            </p:nvSpPr>
            <p:spPr>
              <a:xfrm>
                <a:off x="26458" y="1721381"/>
                <a:ext cx="4768851" cy="1"/>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871" name="Line"/>
              <p:cNvSpPr/>
              <p:nvPr/>
            </p:nvSpPr>
            <p:spPr>
              <a:xfrm>
                <a:off x="2265362" y="218521"/>
                <a:ext cx="23812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72" name="Line"/>
              <p:cNvSpPr/>
              <p:nvPr/>
            </p:nvSpPr>
            <p:spPr>
              <a:xfrm>
                <a:off x="2265362" y="449547"/>
                <a:ext cx="23812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73" name="Line"/>
              <p:cNvSpPr/>
              <p:nvPr/>
            </p:nvSpPr>
            <p:spPr>
              <a:xfrm>
                <a:off x="2265362" y="680573"/>
                <a:ext cx="23812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74" name="Line"/>
              <p:cNvSpPr/>
              <p:nvPr/>
            </p:nvSpPr>
            <p:spPr>
              <a:xfrm>
                <a:off x="2265362" y="912195"/>
                <a:ext cx="23812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75" name="Line"/>
              <p:cNvSpPr/>
              <p:nvPr/>
            </p:nvSpPr>
            <p:spPr>
              <a:xfrm>
                <a:off x="2265362" y="1143221"/>
                <a:ext cx="23812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76" name="Line"/>
              <p:cNvSpPr/>
              <p:nvPr/>
            </p:nvSpPr>
            <p:spPr>
              <a:xfrm>
                <a:off x="2265362" y="1438553"/>
                <a:ext cx="23812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77" name="Line"/>
              <p:cNvSpPr/>
              <p:nvPr/>
            </p:nvSpPr>
            <p:spPr>
              <a:xfrm>
                <a:off x="2265362" y="2286442"/>
                <a:ext cx="23812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78" name="Line"/>
              <p:cNvSpPr/>
              <p:nvPr/>
            </p:nvSpPr>
            <p:spPr>
              <a:xfrm>
                <a:off x="2278591" y="2530567"/>
                <a:ext cx="23812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79" name="Line"/>
              <p:cNvSpPr/>
              <p:nvPr/>
            </p:nvSpPr>
            <p:spPr>
              <a:xfrm>
                <a:off x="2265362" y="2749089"/>
                <a:ext cx="23812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80" name="Line"/>
              <p:cNvSpPr/>
              <p:nvPr/>
            </p:nvSpPr>
            <p:spPr>
              <a:xfrm>
                <a:off x="2265362" y="2993214"/>
                <a:ext cx="23812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81" name="Line"/>
              <p:cNvSpPr/>
              <p:nvPr/>
            </p:nvSpPr>
            <p:spPr>
              <a:xfrm>
                <a:off x="2265362" y="3211736"/>
                <a:ext cx="23812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82" name="Line"/>
              <p:cNvSpPr/>
              <p:nvPr/>
            </p:nvSpPr>
            <p:spPr>
              <a:xfrm>
                <a:off x="2265362" y="3442762"/>
                <a:ext cx="23812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83" name="Line"/>
              <p:cNvSpPr/>
              <p:nvPr/>
            </p:nvSpPr>
            <p:spPr>
              <a:xfrm flipH="1">
                <a:off x="238654" y="1605868"/>
                <a:ext cx="1" cy="23102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84" name="Line"/>
              <p:cNvSpPr/>
              <p:nvPr/>
            </p:nvSpPr>
            <p:spPr>
              <a:xfrm>
                <a:off x="595841" y="1605868"/>
                <a:ext cx="1" cy="23102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85" name="Line"/>
              <p:cNvSpPr/>
              <p:nvPr/>
            </p:nvSpPr>
            <p:spPr>
              <a:xfrm>
                <a:off x="953558" y="1605868"/>
                <a:ext cx="1" cy="23102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86" name="Line"/>
              <p:cNvSpPr/>
              <p:nvPr/>
            </p:nvSpPr>
            <p:spPr>
              <a:xfrm>
                <a:off x="1311275" y="1605868"/>
                <a:ext cx="1" cy="23102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87" name="Line"/>
              <p:cNvSpPr/>
              <p:nvPr/>
            </p:nvSpPr>
            <p:spPr>
              <a:xfrm>
                <a:off x="1668991" y="1605868"/>
                <a:ext cx="1" cy="23102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88" name="Line"/>
              <p:cNvSpPr/>
              <p:nvPr/>
            </p:nvSpPr>
            <p:spPr>
              <a:xfrm>
                <a:off x="2026708" y="1605868"/>
                <a:ext cx="1" cy="23102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89" name="Line"/>
              <p:cNvSpPr/>
              <p:nvPr/>
            </p:nvSpPr>
            <p:spPr>
              <a:xfrm>
                <a:off x="2887662" y="1605868"/>
                <a:ext cx="1" cy="23102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90" name="Line"/>
              <p:cNvSpPr/>
              <p:nvPr/>
            </p:nvSpPr>
            <p:spPr>
              <a:xfrm>
                <a:off x="3245379" y="1605868"/>
                <a:ext cx="1" cy="23102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91" name="Line"/>
              <p:cNvSpPr/>
              <p:nvPr/>
            </p:nvSpPr>
            <p:spPr>
              <a:xfrm>
                <a:off x="3576637" y="1605868"/>
                <a:ext cx="1" cy="23102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92" name="Line"/>
              <p:cNvSpPr/>
              <p:nvPr/>
            </p:nvSpPr>
            <p:spPr>
              <a:xfrm>
                <a:off x="3907895" y="1605868"/>
                <a:ext cx="1" cy="23102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93" name="Line"/>
              <p:cNvSpPr/>
              <p:nvPr/>
            </p:nvSpPr>
            <p:spPr>
              <a:xfrm>
                <a:off x="4225925" y="1605868"/>
                <a:ext cx="1" cy="23102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94" name="Line"/>
              <p:cNvSpPr/>
              <p:nvPr/>
            </p:nvSpPr>
            <p:spPr>
              <a:xfrm>
                <a:off x="4556654" y="1605868"/>
                <a:ext cx="1" cy="23102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895" name="Line"/>
              <p:cNvSpPr/>
              <p:nvPr/>
            </p:nvSpPr>
            <p:spPr>
              <a:xfrm>
                <a:off x="2371195" y="1708281"/>
                <a:ext cx="834497" cy="925296"/>
              </a:xfrm>
              <a:prstGeom prst="line">
                <a:avLst/>
              </a:prstGeom>
              <a:noFill/>
              <a:ln w="76200" cap="flat">
                <a:solidFill>
                  <a:srgbClr val="FF0000"/>
                </a:solidFill>
                <a:prstDash val="solid"/>
                <a:round/>
                <a:tailEnd type="triangle" w="med" len="med"/>
              </a:ln>
              <a:effectLst/>
            </p:spPr>
            <p:txBody>
              <a:bodyPr wrap="square" lIns="45719" tIns="45719" rIns="45719" bIns="45719" numCol="1" anchor="t">
                <a:noAutofit/>
              </a:bodyPr>
              <a:lstStyle/>
              <a:p>
                <a:endParaRPr/>
              </a:p>
            </p:txBody>
          </p:sp>
          <p:grpSp>
            <p:nvGrpSpPr>
              <p:cNvPr id="902" name="Group"/>
              <p:cNvGrpSpPr/>
              <p:nvPr/>
            </p:nvGrpSpPr>
            <p:grpSpPr>
              <a:xfrm>
                <a:off x="1881187" y="-1"/>
                <a:ext cx="384176" cy="1522790"/>
                <a:chOff x="0" y="0"/>
                <a:chExt cx="384174" cy="1522788"/>
              </a:xfrm>
            </p:grpSpPr>
            <p:sp>
              <p:nvSpPr>
                <p:cNvPr id="896" name="6"/>
                <p:cNvSpPr txBox="1"/>
                <p:nvPr/>
              </p:nvSpPr>
              <p:spPr>
                <a:xfrm>
                  <a:off x="26494" y="0"/>
                  <a:ext cx="357681"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6</a:t>
                  </a:r>
                </a:p>
              </p:txBody>
            </p:sp>
            <p:sp>
              <p:nvSpPr>
                <p:cNvPr id="897" name="5"/>
                <p:cNvSpPr txBox="1"/>
                <p:nvPr/>
              </p:nvSpPr>
              <p:spPr>
                <a:xfrm>
                  <a:off x="26494" y="244053"/>
                  <a:ext cx="357681"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5</a:t>
                  </a:r>
                </a:p>
              </p:txBody>
            </p:sp>
            <p:sp>
              <p:nvSpPr>
                <p:cNvPr id="898" name="4"/>
                <p:cNvSpPr txBox="1"/>
                <p:nvPr/>
              </p:nvSpPr>
              <p:spPr>
                <a:xfrm>
                  <a:off x="13247" y="462416"/>
                  <a:ext cx="357681"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4</a:t>
                  </a:r>
                </a:p>
              </p:txBody>
            </p:sp>
            <p:sp>
              <p:nvSpPr>
                <p:cNvPr id="899" name="3"/>
                <p:cNvSpPr txBox="1"/>
                <p:nvPr/>
              </p:nvSpPr>
              <p:spPr>
                <a:xfrm>
                  <a:off x="0" y="706470"/>
                  <a:ext cx="357681"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3</a:t>
                  </a:r>
                </a:p>
              </p:txBody>
            </p:sp>
            <p:sp>
              <p:nvSpPr>
                <p:cNvPr id="900" name="2"/>
                <p:cNvSpPr txBox="1"/>
                <p:nvPr/>
              </p:nvSpPr>
              <p:spPr>
                <a:xfrm>
                  <a:off x="0" y="937678"/>
                  <a:ext cx="357681"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2</a:t>
                  </a:r>
                </a:p>
              </p:txBody>
            </p:sp>
            <p:sp>
              <p:nvSpPr>
                <p:cNvPr id="901" name="1"/>
                <p:cNvSpPr txBox="1"/>
                <p:nvPr/>
              </p:nvSpPr>
              <p:spPr>
                <a:xfrm>
                  <a:off x="13247" y="1245956"/>
                  <a:ext cx="357681"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1</a:t>
                  </a:r>
                </a:p>
              </p:txBody>
            </p:sp>
          </p:grpSp>
          <p:sp>
            <p:nvSpPr>
              <p:cNvPr id="903" name="-6"/>
              <p:cNvSpPr txBox="1"/>
              <p:nvPr/>
            </p:nvSpPr>
            <p:spPr>
              <a:xfrm>
                <a:off x="-1" y="1836894"/>
                <a:ext cx="357718"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-6</a:t>
                </a:r>
              </a:p>
            </p:txBody>
          </p:sp>
          <p:sp>
            <p:nvSpPr>
              <p:cNvPr id="904" name="-5"/>
              <p:cNvSpPr txBox="1"/>
              <p:nvPr/>
            </p:nvSpPr>
            <p:spPr>
              <a:xfrm>
                <a:off x="357716" y="1836894"/>
                <a:ext cx="357718"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-5</a:t>
                </a:r>
              </a:p>
            </p:txBody>
          </p:sp>
          <p:sp>
            <p:nvSpPr>
              <p:cNvPr id="905" name="-4"/>
              <p:cNvSpPr txBox="1"/>
              <p:nvPr/>
            </p:nvSpPr>
            <p:spPr>
              <a:xfrm>
                <a:off x="715433" y="1824390"/>
                <a:ext cx="357718"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-4</a:t>
                </a:r>
              </a:p>
            </p:txBody>
          </p:sp>
          <p:sp>
            <p:nvSpPr>
              <p:cNvPr id="906" name="-3"/>
              <p:cNvSpPr txBox="1"/>
              <p:nvPr/>
            </p:nvSpPr>
            <p:spPr>
              <a:xfrm>
                <a:off x="1099608" y="1836894"/>
                <a:ext cx="476780"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-3</a:t>
                </a:r>
              </a:p>
            </p:txBody>
          </p:sp>
          <p:sp>
            <p:nvSpPr>
              <p:cNvPr id="907" name="-1"/>
              <p:cNvSpPr txBox="1"/>
              <p:nvPr/>
            </p:nvSpPr>
            <p:spPr>
              <a:xfrm>
                <a:off x="1828270" y="1836894"/>
                <a:ext cx="476781"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-1</a:t>
                </a:r>
              </a:p>
            </p:txBody>
          </p:sp>
          <p:sp>
            <p:nvSpPr>
              <p:cNvPr id="908" name="1"/>
              <p:cNvSpPr txBox="1"/>
              <p:nvPr/>
            </p:nvSpPr>
            <p:spPr>
              <a:xfrm>
                <a:off x="2715683" y="1836894"/>
                <a:ext cx="357718"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1</a:t>
                </a:r>
              </a:p>
            </p:txBody>
          </p:sp>
          <p:sp>
            <p:nvSpPr>
              <p:cNvPr id="909" name="2"/>
              <p:cNvSpPr txBox="1"/>
              <p:nvPr/>
            </p:nvSpPr>
            <p:spPr>
              <a:xfrm>
                <a:off x="3086629" y="1849993"/>
                <a:ext cx="357717"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2</a:t>
                </a:r>
              </a:p>
            </p:txBody>
          </p:sp>
          <p:sp>
            <p:nvSpPr>
              <p:cNvPr id="910" name="3"/>
              <p:cNvSpPr txBox="1"/>
              <p:nvPr/>
            </p:nvSpPr>
            <p:spPr>
              <a:xfrm>
                <a:off x="3417887" y="1849993"/>
                <a:ext cx="357188"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3</a:t>
                </a:r>
              </a:p>
            </p:txBody>
          </p:sp>
          <p:sp>
            <p:nvSpPr>
              <p:cNvPr id="911" name="4"/>
              <p:cNvSpPr txBox="1"/>
              <p:nvPr/>
            </p:nvSpPr>
            <p:spPr>
              <a:xfrm>
                <a:off x="3748616" y="1836894"/>
                <a:ext cx="357718"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4</a:t>
                </a:r>
              </a:p>
            </p:txBody>
          </p:sp>
          <p:sp>
            <p:nvSpPr>
              <p:cNvPr id="912" name="5"/>
              <p:cNvSpPr txBox="1"/>
              <p:nvPr/>
            </p:nvSpPr>
            <p:spPr>
              <a:xfrm>
                <a:off x="4066645" y="1849993"/>
                <a:ext cx="476781"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5</a:t>
                </a:r>
              </a:p>
            </p:txBody>
          </p:sp>
          <p:sp>
            <p:nvSpPr>
              <p:cNvPr id="913" name="6"/>
              <p:cNvSpPr txBox="1"/>
              <p:nvPr/>
            </p:nvSpPr>
            <p:spPr>
              <a:xfrm>
                <a:off x="4397904" y="1836894"/>
                <a:ext cx="357718"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6</a:t>
                </a:r>
              </a:p>
            </p:txBody>
          </p:sp>
          <p:sp>
            <p:nvSpPr>
              <p:cNvPr id="914" name="1.6"/>
              <p:cNvSpPr txBox="1"/>
              <p:nvPr/>
            </p:nvSpPr>
            <p:spPr>
              <a:xfrm>
                <a:off x="2516716" y="1092014"/>
                <a:ext cx="476780"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1.6</a:t>
                </a:r>
              </a:p>
            </p:txBody>
          </p:sp>
          <p:sp>
            <p:nvSpPr>
              <p:cNvPr id="915" name="3,7"/>
              <p:cNvSpPr txBox="1"/>
              <p:nvPr/>
            </p:nvSpPr>
            <p:spPr>
              <a:xfrm>
                <a:off x="3589866" y="1284337"/>
                <a:ext cx="476781"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3,7</a:t>
                </a:r>
              </a:p>
            </p:txBody>
          </p:sp>
          <p:sp>
            <p:nvSpPr>
              <p:cNvPr id="916" name="- 2.4"/>
              <p:cNvSpPr txBox="1"/>
              <p:nvPr/>
            </p:nvSpPr>
            <p:spPr>
              <a:xfrm>
                <a:off x="1099608" y="1284337"/>
                <a:ext cx="595843"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- 2.4</a:t>
                </a:r>
              </a:p>
            </p:txBody>
          </p:sp>
          <p:sp>
            <p:nvSpPr>
              <p:cNvPr id="917" name="-3.7"/>
              <p:cNvSpPr txBox="1"/>
              <p:nvPr/>
            </p:nvSpPr>
            <p:spPr>
              <a:xfrm>
                <a:off x="2556404" y="2723486"/>
                <a:ext cx="596372"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-3.7</a:t>
                </a:r>
              </a:p>
            </p:txBody>
          </p:sp>
          <p:sp>
            <p:nvSpPr>
              <p:cNvPr id="918" name="•"/>
              <p:cNvSpPr txBox="1"/>
              <p:nvPr/>
            </p:nvSpPr>
            <p:spPr>
              <a:xfrm>
                <a:off x="2302404" y="1014608"/>
                <a:ext cx="357188" cy="7291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2600">
                    <a:latin typeface="Symbol"/>
                    <a:ea typeface="Symbol"/>
                    <a:cs typeface="Symbol"/>
                    <a:sym typeface="Symbol"/>
                  </a:defRPr>
                </a:lvl1pPr>
              </a:lstStyle>
              <a:p>
                <a:pPr>
                  <a:defRPr>
                    <a:latin typeface="Times New Roman"/>
                    <a:ea typeface="Times New Roman"/>
                    <a:cs typeface="Times New Roman"/>
                    <a:sym typeface="Times New Roman"/>
                  </a:defRPr>
                </a:pPr>
                <a:r>
                  <a:rPr>
                    <a:latin typeface="Symbol"/>
                    <a:ea typeface="Symbol"/>
                    <a:cs typeface="Symbol"/>
                    <a:sym typeface="Symbol"/>
                  </a:rPr>
                  <a:t>·</a:t>
                </a:r>
              </a:p>
            </p:txBody>
          </p:sp>
          <p:sp>
            <p:nvSpPr>
              <p:cNvPr id="919" name="•"/>
              <p:cNvSpPr txBox="1"/>
              <p:nvPr/>
            </p:nvSpPr>
            <p:spPr>
              <a:xfrm>
                <a:off x="1347258" y="1471897"/>
                <a:ext cx="357718" cy="7291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2600">
                    <a:latin typeface="Symbol"/>
                    <a:ea typeface="Symbol"/>
                    <a:cs typeface="Symbol"/>
                    <a:sym typeface="Symbol"/>
                  </a:defRPr>
                </a:lvl1pPr>
              </a:lstStyle>
              <a:p>
                <a:pPr>
                  <a:defRPr>
                    <a:latin typeface="Times New Roman"/>
                    <a:ea typeface="Times New Roman"/>
                    <a:cs typeface="Times New Roman"/>
                    <a:sym typeface="Times New Roman"/>
                  </a:defRPr>
                </a:pPr>
                <a:r>
                  <a:rPr>
                    <a:latin typeface="Symbol"/>
                    <a:ea typeface="Symbol"/>
                    <a:cs typeface="Symbol"/>
                    <a:sym typeface="Symbol"/>
                  </a:rPr>
                  <a:t>·</a:t>
                </a:r>
              </a:p>
            </p:txBody>
          </p:sp>
          <p:sp>
            <p:nvSpPr>
              <p:cNvPr id="920" name="•"/>
              <p:cNvSpPr txBox="1"/>
              <p:nvPr/>
            </p:nvSpPr>
            <p:spPr>
              <a:xfrm>
                <a:off x="2284412" y="2635362"/>
                <a:ext cx="357188" cy="7291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2600">
                    <a:latin typeface="Symbol"/>
                    <a:ea typeface="Symbol"/>
                    <a:cs typeface="Symbol"/>
                    <a:sym typeface="Symbol"/>
                  </a:defRPr>
                </a:lvl1pPr>
              </a:lstStyle>
              <a:p>
                <a:pPr>
                  <a:defRPr>
                    <a:latin typeface="Times New Roman"/>
                    <a:ea typeface="Times New Roman"/>
                    <a:cs typeface="Times New Roman"/>
                    <a:sym typeface="Times New Roman"/>
                  </a:defRPr>
                </a:pPr>
                <a:r>
                  <a:rPr>
                    <a:latin typeface="Symbol"/>
                    <a:ea typeface="Symbol"/>
                    <a:cs typeface="Symbol"/>
                    <a:sym typeface="Symbol"/>
                  </a:rPr>
                  <a:t>·</a:t>
                </a:r>
              </a:p>
            </p:txBody>
          </p:sp>
          <p:sp>
            <p:nvSpPr>
              <p:cNvPr id="921" name="•"/>
              <p:cNvSpPr txBox="1"/>
              <p:nvPr/>
            </p:nvSpPr>
            <p:spPr>
              <a:xfrm>
                <a:off x="3661833" y="1471897"/>
                <a:ext cx="357718" cy="7291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2600">
                    <a:latin typeface="Symbol"/>
                    <a:ea typeface="Symbol"/>
                    <a:cs typeface="Symbol"/>
                    <a:sym typeface="Symbol"/>
                  </a:defRPr>
                </a:lvl1pPr>
              </a:lstStyle>
              <a:p>
                <a:pPr>
                  <a:defRPr>
                    <a:latin typeface="Times New Roman"/>
                    <a:ea typeface="Times New Roman"/>
                    <a:cs typeface="Times New Roman"/>
                    <a:sym typeface="Times New Roman"/>
                  </a:defRPr>
                </a:pPr>
                <a:r>
                  <a:rPr>
                    <a:latin typeface="Symbol"/>
                    <a:ea typeface="Symbol"/>
                    <a:cs typeface="Symbol"/>
                    <a:sym typeface="Symbol"/>
                  </a:rPr>
                  <a:t>·</a:t>
                </a:r>
              </a:p>
            </p:txBody>
          </p:sp>
          <p:sp>
            <p:nvSpPr>
              <p:cNvPr id="922" name="Line"/>
              <p:cNvSpPr/>
              <p:nvPr/>
            </p:nvSpPr>
            <p:spPr>
              <a:xfrm flipV="1">
                <a:off x="1457325" y="1271833"/>
                <a:ext cx="953559" cy="462648"/>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23" name="Line"/>
              <p:cNvSpPr/>
              <p:nvPr/>
            </p:nvSpPr>
            <p:spPr>
              <a:xfrm flipV="1">
                <a:off x="2357966" y="1708281"/>
                <a:ext cx="1430339" cy="1156322"/>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24" name="Line"/>
              <p:cNvSpPr/>
              <p:nvPr/>
            </p:nvSpPr>
            <p:spPr>
              <a:xfrm>
                <a:off x="2410883" y="1271833"/>
                <a:ext cx="1430868" cy="462648"/>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25" name="Line"/>
              <p:cNvSpPr/>
              <p:nvPr/>
            </p:nvSpPr>
            <p:spPr>
              <a:xfrm>
                <a:off x="1470554" y="1760084"/>
                <a:ext cx="953559" cy="1155726"/>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26" name="Rectangle"/>
              <p:cNvSpPr/>
              <p:nvPr/>
            </p:nvSpPr>
            <p:spPr>
              <a:xfrm>
                <a:off x="1576387" y="1965506"/>
                <a:ext cx="357718" cy="231027"/>
              </a:xfrm>
              <a:prstGeom prst="rect">
                <a:avLst/>
              </a:prstGeom>
              <a:solidFill>
                <a:srgbClr val="FFFFFF"/>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927" name="-2"/>
              <p:cNvSpPr txBox="1"/>
              <p:nvPr/>
            </p:nvSpPr>
            <p:spPr>
              <a:xfrm>
                <a:off x="1596495" y="1842253"/>
                <a:ext cx="289985"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-2</a:t>
                </a:r>
              </a:p>
            </p:txBody>
          </p:sp>
          <p:grpSp>
            <p:nvGrpSpPr>
              <p:cNvPr id="935" name="Group"/>
              <p:cNvGrpSpPr/>
              <p:nvPr/>
            </p:nvGrpSpPr>
            <p:grpSpPr>
              <a:xfrm>
                <a:off x="1947333" y="2094119"/>
                <a:ext cx="397405" cy="1445461"/>
                <a:chOff x="0" y="0"/>
                <a:chExt cx="397404" cy="1445460"/>
              </a:xfrm>
            </p:grpSpPr>
            <p:sp>
              <p:nvSpPr>
                <p:cNvPr id="928" name="-1"/>
                <p:cNvSpPr txBox="1"/>
                <p:nvPr/>
              </p:nvSpPr>
              <p:spPr>
                <a:xfrm>
                  <a:off x="26493" y="0"/>
                  <a:ext cx="357665"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-1</a:t>
                  </a:r>
                </a:p>
              </p:txBody>
            </p:sp>
            <p:sp>
              <p:nvSpPr>
                <p:cNvPr id="929" name="-3"/>
                <p:cNvSpPr txBox="1"/>
                <p:nvPr/>
              </p:nvSpPr>
              <p:spPr>
                <a:xfrm>
                  <a:off x="13246" y="462314"/>
                  <a:ext cx="357665"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-3</a:t>
                  </a:r>
                </a:p>
              </p:txBody>
            </p:sp>
            <p:sp>
              <p:nvSpPr>
                <p:cNvPr id="930" name="-4"/>
                <p:cNvSpPr txBox="1"/>
                <p:nvPr/>
              </p:nvSpPr>
              <p:spPr>
                <a:xfrm>
                  <a:off x="13246" y="706313"/>
                  <a:ext cx="357665"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-4</a:t>
                  </a:r>
                </a:p>
              </p:txBody>
            </p:sp>
            <p:sp>
              <p:nvSpPr>
                <p:cNvPr id="931" name="-5"/>
                <p:cNvSpPr txBox="1"/>
                <p:nvPr/>
              </p:nvSpPr>
              <p:spPr>
                <a:xfrm>
                  <a:off x="0" y="937470"/>
                  <a:ext cx="357664"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-5</a:t>
                  </a:r>
                </a:p>
              </p:txBody>
            </p:sp>
            <p:sp>
              <p:nvSpPr>
                <p:cNvPr id="932" name="-6"/>
                <p:cNvSpPr txBox="1"/>
                <p:nvPr/>
              </p:nvSpPr>
              <p:spPr>
                <a:xfrm>
                  <a:off x="0" y="1168627"/>
                  <a:ext cx="357664"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-6</a:t>
                  </a:r>
                </a:p>
              </p:txBody>
            </p:sp>
            <p:sp>
              <p:nvSpPr>
                <p:cNvPr id="933" name="Rectangle"/>
                <p:cNvSpPr/>
                <p:nvPr/>
              </p:nvSpPr>
              <p:spPr>
                <a:xfrm rot="10800000" flipH="1">
                  <a:off x="39740" y="333893"/>
                  <a:ext cx="357665" cy="141264"/>
                </a:xfrm>
                <a:prstGeom prst="rect">
                  <a:avLst/>
                </a:prstGeom>
                <a:solidFill>
                  <a:srgbClr val="FFFFFF"/>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934" name="-2"/>
                <p:cNvSpPr txBox="1"/>
                <p:nvPr/>
              </p:nvSpPr>
              <p:spPr>
                <a:xfrm>
                  <a:off x="13246" y="218315"/>
                  <a:ext cx="357665"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-2</a:t>
                  </a:r>
                </a:p>
              </p:txBody>
            </p:sp>
          </p:grpSp>
        </p:grpSp>
      </p:grpSp>
      <p:sp>
        <p:nvSpPr>
          <p:cNvPr id="938"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939"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53</a:t>
            </a:fld>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Rectangle"/>
          <p:cNvSpPr/>
          <p:nvPr/>
        </p:nvSpPr>
        <p:spPr>
          <a:xfrm>
            <a:off x="225425" y="277812"/>
            <a:ext cx="8512175" cy="6408738"/>
          </a:xfrm>
          <a:prstGeom prst="rect">
            <a:avLst/>
          </a:prstGeom>
          <a:ln>
            <a:solidFill>
              <a:srgbClr val="FF6600"/>
            </a:solidFill>
          </a:ln>
        </p:spPr>
        <p:txBody>
          <a:bodyPr lIns="45719" rIns="45719"/>
          <a:lstStyle/>
          <a:p>
            <a:pPr>
              <a:defRPr>
                <a:latin typeface="Tahoma"/>
                <a:ea typeface="Tahoma"/>
                <a:cs typeface="Tahoma"/>
                <a:sym typeface="Tahoma"/>
              </a:defRPr>
            </a:pPr>
            <a:endParaRPr/>
          </a:p>
        </p:txBody>
      </p:sp>
      <p:sp>
        <p:nvSpPr>
          <p:cNvPr id="942" name="Rectangle"/>
          <p:cNvSpPr/>
          <p:nvPr/>
        </p:nvSpPr>
        <p:spPr>
          <a:xfrm>
            <a:off x="889000" y="433387"/>
            <a:ext cx="2835275" cy="204788"/>
          </a:xfrm>
          <a:prstGeom prst="rect">
            <a:avLst/>
          </a:prstGeom>
          <a:solidFill>
            <a:srgbClr val="FFFFFF"/>
          </a:solidFill>
          <a:ln w="12700">
            <a:miter lim="400000"/>
          </a:ln>
        </p:spPr>
        <p:txBody>
          <a:bodyPr lIns="45719" rIns="45719"/>
          <a:lstStyle/>
          <a:p>
            <a:pPr>
              <a:defRPr>
                <a:latin typeface="Tahoma"/>
                <a:ea typeface="Tahoma"/>
                <a:cs typeface="Tahoma"/>
                <a:sym typeface="Tahoma"/>
              </a:defRPr>
            </a:pPr>
            <a:endParaRPr/>
          </a:p>
        </p:txBody>
      </p:sp>
      <p:sp>
        <p:nvSpPr>
          <p:cNvPr id="943" name="CONSERVATIVE PROFILES"/>
          <p:cNvSpPr txBox="1"/>
          <p:nvPr/>
        </p:nvSpPr>
        <p:spPr>
          <a:xfrm>
            <a:off x="3505200" y="1943100"/>
            <a:ext cx="1727200" cy="306009"/>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algn="ctr" defTabSz="320675">
              <a:defRPr sz="1000" b="1">
                <a:solidFill>
                  <a:srgbClr val="FF9900"/>
                </a:solidFill>
                <a:latin typeface="Times New Roman"/>
                <a:ea typeface="Times New Roman"/>
                <a:cs typeface="Times New Roman"/>
                <a:sym typeface="Times New Roman"/>
              </a:defRPr>
            </a:lvl1pPr>
          </a:lstStyle>
          <a:p>
            <a:r>
              <a:t>CONSERVATIVE PROFILES</a:t>
            </a:r>
          </a:p>
        </p:txBody>
      </p:sp>
      <p:sp>
        <p:nvSpPr>
          <p:cNvPr id="944" name="AGGRESSIVE PROFILES"/>
          <p:cNvSpPr txBox="1"/>
          <p:nvPr/>
        </p:nvSpPr>
        <p:spPr>
          <a:xfrm>
            <a:off x="3581400" y="796925"/>
            <a:ext cx="1473201" cy="306009"/>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algn="ctr" defTabSz="320675">
              <a:defRPr sz="1000" b="1">
                <a:solidFill>
                  <a:srgbClr val="FF9900"/>
                </a:solidFill>
                <a:latin typeface="Times New Roman"/>
                <a:ea typeface="Times New Roman"/>
                <a:cs typeface="Times New Roman"/>
                <a:sym typeface="Times New Roman"/>
              </a:defRPr>
            </a:lvl1pPr>
          </a:lstStyle>
          <a:p>
            <a:r>
              <a:t>AGGRESSIVE PROFILES</a:t>
            </a:r>
          </a:p>
        </p:txBody>
      </p:sp>
      <p:grpSp>
        <p:nvGrpSpPr>
          <p:cNvPr id="980" name="Group"/>
          <p:cNvGrpSpPr/>
          <p:nvPr/>
        </p:nvGrpSpPr>
        <p:grpSpPr>
          <a:xfrm>
            <a:off x="431799" y="371474"/>
            <a:ext cx="2168527" cy="984952"/>
            <a:chOff x="0" y="0"/>
            <a:chExt cx="2168525" cy="984950"/>
          </a:xfrm>
        </p:grpSpPr>
        <p:sp>
          <p:nvSpPr>
            <p:cNvPr id="945" name="C  A"/>
            <p:cNvSpPr txBox="1"/>
            <p:nvPr/>
          </p:nvSpPr>
          <p:spPr>
            <a:xfrm>
              <a:off x="0" y="371475"/>
              <a:ext cx="388504" cy="141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00"/>
                  </a:solidFill>
                  <a:latin typeface="Times New Roman"/>
                  <a:ea typeface="Times New Roman"/>
                  <a:cs typeface="Times New Roman"/>
                  <a:sym typeface="Times New Roman"/>
                </a:defRPr>
              </a:lvl1pPr>
            </a:lstStyle>
            <a:p>
              <a:r>
                <a:t>C  A</a:t>
              </a:r>
            </a:p>
          </p:txBody>
        </p:sp>
        <p:sp>
          <p:nvSpPr>
            <p:cNvPr id="946" name="I  S"/>
            <p:cNvSpPr txBox="1"/>
            <p:nvPr/>
          </p:nvSpPr>
          <p:spPr>
            <a:xfrm>
              <a:off x="1803840" y="371475"/>
              <a:ext cx="364686" cy="141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00"/>
                  </a:solidFill>
                  <a:latin typeface="Times New Roman"/>
                  <a:ea typeface="Times New Roman"/>
                  <a:cs typeface="Times New Roman"/>
                  <a:sym typeface="Times New Roman"/>
                </a:defRPr>
              </a:lvl1pPr>
            </a:lstStyle>
            <a:p>
              <a:r>
                <a:t>I  S</a:t>
              </a:r>
            </a:p>
          </p:txBody>
        </p:sp>
        <p:sp>
          <p:nvSpPr>
            <p:cNvPr id="947" name="F  S"/>
            <p:cNvSpPr txBox="1"/>
            <p:nvPr/>
          </p:nvSpPr>
          <p:spPr>
            <a:xfrm>
              <a:off x="942675" y="0"/>
              <a:ext cx="327636" cy="141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just" defTabSz="320675">
                <a:defRPr sz="800" b="1">
                  <a:solidFill>
                    <a:srgbClr val="FF0000"/>
                  </a:solidFill>
                  <a:latin typeface="Times New Roman"/>
                  <a:ea typeface="Times New Roman"/>
                  <a:cs typeface="Times New Roman"/>
                  <a:sym typeface="Times New Roman"/>
                </a:defRPr>
              </a:lvl1pPr>
            </a:lstStyle>
            <a:p>
              <a:r>
                <a:t>F  S</a:t>
              </a:r>
            </a:p>
          </p:txBody>
        </p:sp>
        <p:sp>
          <p:nvSpPr>
            <p:cNvPr id="948" name="E  S"/>
            <p:cNvSpPr txBox="1"/>
            <p:nvPr/>
          </p:nvSpPr>
          <p:spPr>
            <a:xfrm>
              <a:off x="940029" y="842962"/>
              <a:ext cx="304875" cy="1419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00"/>
                  </a:solidFill>
                  <a:latin typeface="Times New Roman"/>
                  <a:ea typeface="Times New Roman"/>
                  <a:cs typeface="Times New Roman"/>
                  <a:sym typeface="Times New Roman"/>
                </a:defRPr>
              </a:lvl1pPr>
            </a:lstStyle>
            <a:p>
              <a:r>
                <a:t>E  S</a:t>
              </a:r>
            </a:p>
          </p:txBody>
        </p:sp>
        <p:sp>
          <p:nvSpPr>
            <p:cNvPr id="949" name="Line"/>
            <p:cNvSpPr/>
            <p:nvPr/>
          </p:nvSpPr>
          <p:spPr>
            <a:xfrm flipH="1">
              <a:off x="1089290" y="175021"/>
              <a:ext cx="1" cy="698303"/>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950" name="Line"/>
            <p:cNvSpPr/>
            <p:nvPr/>
          </p:nvSpPr>
          <p:spPr>
            <a:xfrm>
              <a:off x="373682" y="497085"/>
              <a:ext cx="1446567" cy="1"/>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951" name="Line"/>
            <p:cNvSpPr/>
            <p:nvPr/>
          </p:nvSpPr>
          <p:spPr>
            <a:xfrm>
              <a:off x="1052769" y="213717"/>
              <a:ext cx="71985"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52" name="Line"/>
            <p:cNvSpPr/>
            <p:nvPr/>
          </p:nvSpPr>
          <p:spPr>
            <a:xfrm>
              <a:off x="1052769" y="257770"/>
              <a:ext cx="71985"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53" name="Line"/>
            <p:cNvSpPr/>
            <p:nvPr/>
          </p:nvSpPr>
          <p:spPr>
            <a:xfrm>
              <a:off x="1052769" y="301228"/>
              <a:ext cx="71985"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54" name="Line"/>
            <p:cNvSpPr/>
            <p:nvPr/>
          </p:nvSpPr>
          <p:spPr>
            <a:xfrm>
              <a:off x="1052769" y="344685"/>
              <a:ext cx="71985"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55" name="Line"/>
            <p:cNvSpPr/>
            <p:nvPr/>
          </p:nvSpPr>
          <p:spPr>
            <a:xfrm>
              <a:off x="1052769" y="388143"/>
              <a:ext cx="71985"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56" name="Line"/>
            <p:cNvSpPr/>
            <p:nvPr/>
          </p:nvSpPr>
          <p:spPr>
            <a:xfrm>
              <a:off x="1052769" y="444698"/>
              <a:ext cx="71985"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57" name="Line"/>
            <p:cNvSpPr/>
            <p:nvPr/>
          </p:nvSpPr>
          <p:spPr>
            <a:xfrm>
              <a:off x="1052769" y="604242"/>
              <a:ext cx="71985"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58" name="Line"/>
            <p:cNvSpPr/>
            <p:nvPr/>
          </p:nvSpPr>
          <p:spPr>
            <a:xfrm>
              <a:off x="1057003" y="650676"/>
              <a:ext cx="7198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59" name="Line"/>
            <p:cNvSpPr/>
            <p:nvPr/>
          </p:nvSpPr>
          <p:spPr>
            <a:xfrm>
              <a:off x="1052769" y="691753"/>
              <a:ext cx="71985"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60" name="Line"/>
            <p:cNvSpPr/>
            <p:nvPr/>
          </p:nvSpPr>
          <p:spPr>
            <a:xfrm>
              <a:off x="1052769" y="738187"/>
              <a:ext cx="71985"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61" name="Line"/>
            <p:cNvSpPr/>
            <p:nvPr/>
          </p:nvSpPr>
          <p:spPr>
            <a:xfrm>
              <a:off x="1052769" y="779264"/>
              <a:ext cx="71985"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62" name="Line"/>
            <p:cNvSpPr/>
            <p:nvPr/>
          </p:nvSpPr>
          <p:spPr>
            <a:xfrm>
              <a:off x="1052769" y="822721"/>
              <a:ext cx="71985"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63" name="Line"/>
            <p:cNvSpPr/>
            <p:nvPr/>
          </p:nvSpPr>
          <p:spPr>
            <a:xfrm>
              <a:off x="438256" y="475059"/>
              <a:ext cx="1" cy="4405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64" name="Line"/>
            <p:cNvSpPr/>
            <p:nvPr/>
          </p:nvSpPr>
          <p:spPr>
            <a:xfrm>
              <a:off x="546233" y="475059"/>
              <a:ext cx="1" cy="4405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65" name="Line"/>
            <p:cNvSpPr/>
            <p:nvPr/>
          </p:nvSpPr>
          <p:spPr>
            <a:xfrm>
              <a:off x="654738" y="475059"/>
              <a:ext cx="1" cy="4405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66" name="Line"/>
            <p:cNvSpPr/>
            <p:nvPr/>
          </p:nvSpPr>
          <p:spPr>
            <a:xfrm>
              <a:off x="763244" y="475059"/>
              <a:ext cx="1" cy="4405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67" name="Line"/>
            <p:cNvSpPr/>
            <p:nvPr/>
          </p:nvSpPr>
          <p:spPr>
            <a:xfrm>
              <a:off x="871750" y="475059"/>
              <a:ext cx="1" cy="4405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68" name="Line"/>
            <p:cNvSpPr/>
            <p:nvPr/>
          </p:nvSpPr>
          <p:spPr>
            <a:xfrm>
              <a:off x="980785" y="475059"/>
              <a:ext cx="1" cy="4405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69" name="Line"/>
            <p:cNvSpPr/>
            <p:nvPr/>
          </p:nvSpPr>
          <p:spPr>
            <a:xfrm>
              <a:off x="1241728" y="475059"/>
              <a:ext cx="1" cy="4405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70" name="Line"/>
            <p:cNvSpPr/>
            <p:nvPr/>
          </p:nvSpPr>
          <p:spPr>
            <a:xfrm>
              <a:off x="1350233" y="475059"/>
              <a:ext cx="1" cy="4405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71" name="Line"/>
            <p:cNvSpPr/>
            <p:nvPr/>
          </p:nvSpPr>
          <p:spPr>
            <a:xfrm>
              <a:off x="1450270" y="475059"/>
              <a:ext cx="1" cy="4405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72" name="Line"/>
            <p:cNvSpPr/>
            <p:nvPr/>
          </p:nvSpPr>
          <p:spPr>
            <a:xfrm>
              <a:off x="1550836" y="475059"/>
              <a:ext cx="1" cy="4405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73" name="Line"/>
            <p:cNvSpPr/>
            <p:nvPr/>
          </p:nvSpPr>
          <p:spPr>
            <a:xfrm>
              <a:off x="1647168" y="475059"/>
              <a:ext cx="1" cy="4405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74" name="Line"/>
            <p:cNvSpPr/>
            <p:nvPr/>
          </p:nvSpPr>
          <p:spPr>
            <a:xfrm>
              <a:off x="1747734" y="475059"/>
              <a:ext cx="1" cy="4405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75" name="Line"/>
            <p:cNvSpPr/>
            <p:nvPr/>
          </p:nvSpPr>
          <p:spPr>
            <a:xfrm flipV="1">
              <a:off x="1077646" y="143470"/>
              <a:ext cx="724607" cy="356593"/>
            </a:xfrm>
            <a:prstGeom prst="line">
              <a:avLst/>
            </a:prstGeom>
            <a:noFill/>
            <a:ln w="76200" cap="flat">
              <a:solidFill>
                <a:srgbClr val="FF0000"/>
              </a:solidFill>
              <a:prstDash val="solid"/>
              <a:round/>
              <a:tailEnd type="triangle" w="med" len="med"/>
            </a:ln>
            <a:effectLst/>
          </p:spPr>
          <p:txBody>
            <a:bodyPr wrap="square" lIns="45719" tIns="45719" rIns="45719" bIns="45719" numCol="1" anchor="t">
              <a:noAutofit/>
            </a:bodyPr>
            <a:lstStyle/>
            <a:p>
              <a:endParaRPr/>
            </a:p>
          </p:txBody>
        </p:sp>
        <p:sp>
          <p:nvSpPr>
            <p:cNvPr id="976" name="Line"/>
            <p:cNvSpPr/>
            <p:nvPr/>
          </p:nvSpPr>
          <p:spPr>
            <a:xfrm flipV="1">
              <a:off x="865641" y="320267"/>
              <a:ext cx="218644" cy="168496"/>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77" name="Line"/>
            <p:cNvSpPr/>
            <p:nvPr/>
          </p:nvSpPr>
          <p:spPr>
            <a:xfrm flipV="1">
              <a:off x="1085389" y="491865"/>
              <a:ext cx="470408" cy="121765"/>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78" name="Line"/>
            <p:cNvSpPr/>
            <p:nvPr/>
          </p:nvSpPr>
          <p:spPr>
            <a:xfrm>
              <a:off x="1063132" y="337933"/>
              <a:ext cx="502219" cy="141498"/>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79" name="Line"/>
            <p:cNvSpPr/>
            <p:nvPr/>
          </p:nvSpPr>
          <p:spPr>
            <a:xfrm>
              <a:off x="850438" y="502234"/>
              <a:ext cx="256989" cy="104599"/>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grpSp>
      <p:sp>
        <p:nvSpPr>
          <p:cNvPr id="981" name="A financially strong organization that has achieved major competitive advantages in a growing and stable industry segmens"/>
          <p:cNvSpPr txBox="1"/>
          <p:nvPr/>
        </p:nvSpPr>
        <p:spPr>
          <a:xfrm>
            <a:off x="360362" y="1143000"/>
            <a:ext cx="3068638" cy="256288"/>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algn="just" defTabSz="320675">
              <a:defRPr sz="800" b="1">
                <a:solidFill>
                  <a:srgbClr val="0000FF"/>
                </a:solidFill>
                <a:latin typeface="Times New Roman"/>
                <a:ea typeface="Times New Roman"/>
                <a:cs typeface="Times New Roman"/>
                <a:sym typeface="Times New Roman"/>
              </a:defRPr>
            </a:lvl1pPr>
          </a:lstStyle>
          <a:p>
            <a:r>
              <a:t>A financially strong organization that has achieved major competitive advantages in a growing and stable industry segmens</a:t>
            </a:r>
          </a:p>
        </p:txBody>
      </p:sp>
      <p:grpSp>
        <p:nvGrpSpPr>
          <p:cNvPr id="1017" name="Group"/>
          <p:cNvGrpSpPr/>
          <p:nvPr/>
        </p:nvGrpSpPr>
        <p:grpSpPr>
          <a:xfrm>
            <a:off x="6223000" y="342899"/>
            <a:ext cx="2489200" cy="1109968"/>
            <a:chOff x="0" y="0"/>
            <a:chExt cx="2489199" cy="1109966"/>
          </a:xfrm>
        </p:grpSpPr>
        <p:sp>
          <p:nvSpPr>
            <p:cNvPr id="982" name="C  A"/>
            <p:cNvSpPr txBox="1"/>
            <p:nvPr/>
          </p:nvSpPr>
          <p:spPr>
            <a:xfrm>
              <a:off x="0" y="457200"/>
              <a:ext cx="355600" cy="141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00"/>
                  </a:solidFill>
                  <a:latin typeface="Times New Roman"/>
                  <a:ea typeface="Times New Roman"/>
                  <a:cs typeface="Times New Roman"/>
                  <a:sym typeface="Times New Roman"/>
                </a:defRPr>
              </a:lvl1pPr>
            </a:lstStyle>
            <a:p>
              <a:r>
                <a:t>C  A</a:t>
              </a:r>
            </a:p>
          </p:txBody>
        </p:sp>
        <p:sp>
          <p:nvSpPr>
            <p:cNvPr id="983" name="I  S"/>
            <p:cNvSpPr txBox="1"/>
            <p:nvPr/>
          </p:nvSpPr>
          <p:spPr>
            <a:xfrm>
              <a:off x="2209800" y="475654"/>
              <a:ext cx="279400" cy="1419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00"/>
                  </a:solidFill>
                  <a:latin typeface="Times New Roman"/>
                  <a:ea typeface="Times New Roman"/>
                  <a:cs typeface="Times New Roman"/>
                  <a:sym typeface="Times New Roman"/>
                </a:defRPr>
              </a:lvl1pPr>
            </a:lstStyle>
            <a:p>
              <a:r>
                <a:t>I  S</a:t>
              </a:r>
            </a:p>
          </p:txBody>
        </p:sp>
        <p:sp>
          <p:nvSpPr>
            <p:cNvPr id="984" name="F  S"/>
            <p:cNvSpPr txBox="1"/>
            <p:nvPr/>
          </p:nvSpPr>
          <p:spPr>
            <a:xfrm>
              <a:off x="1108604" y="0"/>
              <a:ext cx="313796" cy="141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just" defTabSz="320675">
                <a:defRPr sz="800" b="1">
                  <a:solidFill>
                    <a:srgbClr val="FF0000"/>
                  </a:solidFill>
                  <a:latin typeface="Times New Roman"/>
                  <a:ea typeface="Times New Roman"/>
                  <a:cs typeface="Times New Roman"/>
                  <a:sym typeface="Times New Roman"/>
                </a:defRPr>
              </a:lvl1pPr>
            </a:lstStyle>
            <a:p>
              <a:r>
                <a:t>F  S</a:t>
              </a:r>
            </a:p>
          </p:txBody>
        </p:sp>
        <p:sp>
          <p:nvSpPr>
            <p:cNvPr id="985" name="E  S"/>
            <p:cNvSpPr txBox="1"/>
            <p:nvPr/>
          </p:nvSpPr>
          <p:spPr>
            <a:xfrm>
              <a:off x="1117600" y="967978"/>
              <a:ext cx="304800" cy="1419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00"/>
                  </a:solidFill>
                  <a:latin typeface="Times New Roman"/>
                  <a:ea typeface="Times New Roman"/>
                  <a:cs typeface="Times New Roman"/>
                  <a:sym typeface="Times New Roman"/>
                </a:defRPr>
              </a:lvl1pPr>
            </a:lstStyle>
            <a:p>
              <a:r>
                <a:t>E  S</a:t>
              </a:r>
            </a:p>
          </p:txBody>
        </p:sp>
        <p:sp>
          <p:nvSpPr>
            <p:cNvPr id="986" name="Line"/>
            <p:cNvSpPr/>
            <p:nvPr/>
          </p:nvSpPr>
          <p:spPr>
            <a:xfrm flipH="1">
              <a:off x="1265237" y="220265"/>
              <a:ext cx="1" cy="778670"/>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987" name="Line"/>
            <p:cNvSpPr/>
            <p:nvPr/>
          </p:nvSpPr>
          <p:spPr>
            <a:xfrm>
              <a:off x="364066" y="579834"/>
              <a:ext cx="1822451" cy="1"/>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988" name="Line"/>
            <p:cNvSpPr/>
            <p:nvPr/>
          </p:nvSpPr>
          <p:spPr>
            <a:xfrm>
              <a:off x="1219729" y="263723"/>
              <a:ext cx="9101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89" name="Line"/>
            <p:cNvSpPr/>
            <p:nvPr/>
          </p:nvSpPr>
          <p:spPr>
            <a:xfrm>
              <a:off x="1219729" y="311943"/>
              <a:ext cx="9101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90" name="Line"/>
            <p:cNvSpPr/>
            <p:nvPr/>
          </p:nvSpPr>
          <p:spPr>
            <a:xfrm>
              <a:off x="1219729" y="360759"/>
              <a:ext cx="9101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91" name="Line"/>
            <p:cNvSpPr/>
            <p:nvPr/>
          </p:nvSpPr>
          <p:spPr>
            <a:xfrm>
              <a:off x="1219729" y="409575"/>
              <a:ext cx="91017" cy="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92" name="Line"/>
            <p:cNvSpPr/>
            <p:nvPr/>
          </p:nvSpPr>
          <p:spPr>
            <a:xfrm>
              <a:off x="1219729" y="457795"/>
              <a:ext cx="9101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93" name="Line"/>
            <p:cNvSpPr/>
            <p:nvPr/>
          </p:nvSpPr>
          <p:spPr>
            <a:xfrm>
              <a:off x="1219729" y="520303"/>
              <a:ext cx="9101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94" name="Line"/>
            <p:cNvSpPr/>
            <p:nvPr/>
          </p:nvSpPr>
          <p:spPr>
            <a:xfrm>
              <a:off x="1219729" y="698896"/>
              <a:ext cx="9101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95" name="Line"/>
            <p:cNvSpPr/>
            <p:nvPr/>
          </p:nvSpPr>
          <p:spPr>
            <a:xfrm>
              <a:off x="1225020" y="750093"/>
              <a:ext cx="91018"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96" name="Line"/>
            <p:cNvSpPr/>
            <p:nvPr/>
          </p:nvSpPr>
          <p:spPr>
            <a:xfrm>
              <a:off x="1219729" y="795932"/>
              <a:ext cx="9101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97" name="Line"/>
            <p:cNvSpPr/>
            <p:nvPr/>
          </p:nvSpPr>
          <p:spPr>
            <a:xfrm>
              <a:off x="1219729" y="847725"/>
              <a:ext cx="91017" cy="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98" name="Line"/>
            <p:cNvSpPr/>
            <p:nvPr/>
          </p:nvSpPr>
          <p:spPr>
            <a:xfrm>
              <a:off x="1219729" y="893564"/>
              <a:ext cx="9101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999" name="Line"/>
            <p:cNvSpPr/>
            <p:nvPr/>
          </p:nvSpPr>
          <p:spPr>
            <a:xfrm>
              <a:off x="1219729" y="942379"/>
              <a:ext cx="9101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00" name="Line"/>
            <p:cNvSpPr/>
            <p:nvPr/>
          </p:nvSpPr>
          <p:spPr>
            <a:xfrm>
              <a:off x="445029" y="555426"/>
              <a:ext cx="1" cy="4881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01" name="Line"/>
            <p:cNvSpPr/>
            <p:nvPr/>
          </p:nvSpPr>
          <p:spPr>
            <a:xfrm>
              <a:off x="582083" y="555426"/>
              <a:ext cx="1" cy="4881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02" name="Line"/>
            <p:cNvSpPr/>
            <p:nvPr/>
          </p:nvSpPr>
          <p:spPr>
            <a:xfrm>
              <a:off x="718608" y="555426"/>
              <a:ext cx="1" cy="4881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03" name="Line"/>
            <p:cNvSpPr/>
            <p:nvPr/>
          </p:nvSpPr>
          <p:spPr>
            <a:xfrm>
              <a:off x="855133" y="555426"/>
              <a:ext cx="1" cy="4881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04" name="Line"/>
            <p:cNvSpPr/>
            <p:nvPr/>
          </p:nvSpPr>
          <p:spPr>
            <a:xfrm>
              <a:off x="991658" y="555426"/>
              <a:ext cx="1" cy="4881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05" name="Line"/>
            <p:cNvSpPr/>
            <p:nvPr/>
          </p:nvSpPr>
          <p:spPr>
            <a:xfrm>
              <a:off x="1128712" y="555426"/>
              <a:ext cx="1" cy="4881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06" name="Line"/>
            <p:cNvSpPr/>
            <p:nvPr/>
          </p:nvSpPr>
          <p:spPr>
            <a:xfrm>
              <a:off x="1457854" y="555426"/>
              <a:ext cx="1" cy="4881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07" name="Line"/>
            <p:cNvSpPr/>
            <p:nvPr/>
          </p:nvSpPr>
          <p:spPr>
            <a:xfrm>
              <a:off x="1594379" y="555426"/>
              <a:ext cx="1" cy="4881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08" name="Line"/>
            <p:cNvSpPr/>
            <p:nvPr/>
          </p:nvSpPr>
          <p:spPr>
            <a:xfrm>
              <a:off x="1720850" y="555426"/>
              <a:ext cx="0" cy="4881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09" name="Line"/>
            <p:cNvSpPr/>
            <p:nvPr/>
          </p:nvSpPr>
          <p:spPr>
            <a:xfrm>
              <a:off x="1847320" y="555426"/>
              <a:ext cx="1" cy="4881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10" name="Line"/>
            <p:cNvSpPr/>
            <p:nvPr/>
          </p:nvSpPr>
          <p:spPr>
            <a:xfrm>
              <a:off x="1969029" y="555426"/>
              <a:ext cx="1" cy="4881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11" name="Line"/>
            <p:cNvSpPr/>
            <p:nvPr/>
          </p:nvSpPr>
          <p:spPr>
            <a:xfrm>
              <a:off x="2095500" y="555426"/>
              <a:ext cx="0" cy="48817"/>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12" name="Line"/>
            <p:cNvSpPr/>
            <p:nvPr/>
          </p:nvSpPr>
          <p:spPr>
            <a:xfrm flipV="1">
              <a:off x="1256085" y="61508"/>
              <a:ext cx="389780" cy="521112"/>
            </a:xfrm>
            <a:prstGeom prst="line">
              <a:avLst/>
            </a:prstGeom>
            <a:noFill/>
            <a:ln w="76200" cap="flat">
              <a:solidFill>
                <a:srgbClr val="FF0000"/>
              </a:solidFill>
              <a:prstDash val="solid"/>
              <a:round/>
              <a:tailEnd type="triangle" w="med" len="med"/>
            </a:ln>
            <a:effectLst/>
          </p:spPr>
          <p:txBody>
            <a:bodyPr wrap="square" lIns="45719" tIns="45719" rIns="45719" bIns="45719" numCol="1" anchor="t">
              <a:noAutofit/>
            </a:bodyPr>
            <a:lstStyle/>
            <a:p>
              <a:endParaRPr/>
            </a:p>
          </p:txBody>
        </p:sp>
        <p:sp>
          <p:nvSpPr>
            <p:cNvPr id="1013" name="Line"/>
            <p:cNvSpPr/>
            <p:nvPr/>
          </p:nvSpPr>
          <p:spPr>
            <a:xfrm flipV="1">
              <a:off x="989375" y="367839"/>
              <a:ext cx="234225" cy="188843"/>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014" name="Line"/>
            <p:cNvSpPr/>
            <p:nvPr/>
          </p:nvSpPr>
          <p:spPr>
            <a:xfrm flipV="1">
              <a:off x="1244179" y="588539"/>
              <a:ext cx="643780" cy="175472"/>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015" name="Line"/>
            <p:cNvSpPr/>
            <p:nvPr/>
          </p:nvSpPr>
          <p:spPr>
            <a:xfrm>
              <a:off x="1272774" y="344312"/>
              <a:ext cx="599819" cy="243635"/>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016" name="Line"/>
            <p:cNvSpPr/>
            <p:nvPr/>
          </p:nvSpPr>
          <p:spPr>
            <a:xfrm>
              <a:off x="986241" y="569120"/>
              <a:ext cx="278593" cy="192284"/>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grpSp>
      <p:sp>
        <p:nvSpPr>
          <p:cNvPr id="1018" name="An organization whose financial strength is a dominating factor in the industry segment"/>
          <p:cNvSpPr txBox="1"/>
          <p:nvPr/>
        </p:nvSpPr>
        <p:spPr>
          <a:xfrm>
            <a:off x="5537200" y="1470025"/>
            <a:ext cx="3149600" cy="256288"/>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algn="just" defTabSz="320675">
              <a:defRPr sz="800" b="1">
                <a:solidFill>
                  <a:srgbClr val="0000FF"/>
                </a:solidFill>
                <a:latin typeface="Times New Roman"/>
                <a:ea typeface="Times New Roman"/>
                <a:cs typeface="Times New Roman"/>
                <a:sym typeface="Times New Roman"/>
              </a:defRPr>
            </a:lvl1pPr>
          </a:lstStyle>
          <a:p>
            <a:r>
              <a:t>An organization whose financial strength is a dominating factor in the industry segment</a:t>
            </a:r>
          </a:p>
        </p:txBody>
      </p:sp>
      <p:grpSp>
        <p:nvGrpSpPr>
          <p:cNvPr id="1054" name="Group"/>
          <p:cNvGrpSpPr/>
          <p:nvPr/>
        </p:nvGrpSpPr>
        <p:grpSpPr>
          <a:xfrm>
            <a:off x="654050" y="1793874"/>
            <a:ext cx="1835151" cy="1096838"/>
            <a:chOff x="0" y="0"/>
            <a:chExt cx="1835150" cy="1096836"/>
          </a:xfrm>
        </p:grpSpPr>
        <p:sp>
          <p:nvSpPr>
            <p:cNvPr id="1019" name="C  A"/>
            <p:cNvSpPr txBox="1"/>
            <p:nvPr/>
          </p:nvSpPr>
          <p:spPr>
            <a:xfrm>
              <a:off x="0" y="456304"/>
              <a:ext cx="260350" cy="1419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00"/>
                  </a:solidFill>
                  <a:latin typeface="Times New Roman"/>
                  <a:ea typeface="Times New Roman"/>
                  <a:cs typeface="Times New Roman"/>
                  <a:sym typeface="Times New Roman"/>
                </a:defRPr>
              </a:lvl1pPr>
            </a:lstStyle>
            <a:p>
              <a:r>
                <a:t>C  A</a:t>
              </a:r>
            </a:p>
          </p:txBody>
        </p:sp>
        <p:sp>
          <p:nvSpPr>
            <p:cNvPr id="1020" name="I  S"/>
            <p:cNvSpPr txBox="1"/>
            <p:nvPr/>
          </p:nvSpPr>
          <p:spPr>
            <a:xfrm>
              <a:off x="1584854" y="463443"/>
              <a:ext cx="250297" cy="1419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00"/>
                  </a:solidFill>
                  <a:latin typeface="Times New Roman"/>
                  <a:ea typeface="Times New Roman"/>
                  <a:cs typeface="Times New Roman"/>
                  <a:sym typeface="Times New Roman"/>
                </a:defRPr>
              </a:lvl1pPr>
            </a:lstStyle>
            <a:p>
              <a:r>
                <a:t>I  S</a:t>
              </a:r>
            </a:p>
          </p:txBody>
        </p:sp>
        <p:sp>
          <p:nvSpPr>
            <p:cNvPr id="1021" name="F  S"/>
            <p:cNvSpPr txBox="1"/>
            <p:nvPr/>
          </p:nvSpPr>
          <p:spPr>
            <a:xfrm>
              <a:off x="807508" y="0"/>
              <a:ext cx="233893" cy="141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just" defTabSz="320675">
                <a:defRPr sz="800" b="1">
                  <a:solidFill>
                    <a:srgbClr val="FF0000"/>
                  </a:solidFill>
                  <a:latin typeface="Times New Roman"/>
                  <a:ea typeface="Times New Roman"/>
                  <a:cs typeface="Times New Roman"/>
                  <a:sym typeface="Times New Roman"/>
                </a:defRPr>
              </a:lvl1pPr>
            </a:lstStyle>
            <a:p>
              <a:r>
                <a:t>F  S</a:t>
              </a:r>
            </a:p>
          </p:txBody>
        </p:sp>
        <p:sp>
          <p:nvSpPr>
            <p:cNvPr id="1022" name="E  S"/>
            <p:cNvSpPr txBox="1"/>
            <p:nvPr/>
          </p:nvSpPr>
          <p:spPr>
            <a:xfrm>
              <a:off x="792691" y="954848"/>
              <a:ext cx="252414" cy="1419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00"/>
                  </a:solidFill>
                  <a:latin typeface="Times New Roman"/>
                  <a:ea typeface="Times New Roman"/>
                  <a:cs typeface="Times New Roman"/>
                  <a:sym typeface="Times New Roman"/>
                </a:defRPr>
              </a:lvl1pPr>
            </a:lstStyle>
            <a:p>
              <a:r>
                <a:t>E  S</a:t>
              </a:r>
            </a:p>
          </p:txBody>
        </p:sp>
        <p:sp>
          <p:nvSpPr>
            <p:cNvPr id="1023" name="Line"/>
            <p:cNvSpPr/>
            <p:nvPr/>
          </p:nvSpPr>
          <p:spPr>
            <a:xfrm flipH="1">
              <a:off x="921808" y="173716"/>
              <a:ext cx="1" cy="827537"/>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1024" name="Line"/>
            <p:cNvSpPr/>
            <p:nvPr/>
          </p:nvSpPr>
          <p:spPr>
            <a:xfrm>
              <a:off x="261408" y="556251"/>
              <a:ext cx="1336147" cy="1"/>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1025" name="Line"/>
            <p:cNvSpPr/>
            <p:nvPr/>
          </p:nvSpPr>
          <p:spPr>
            <a:xfrm>
              <a:off x="888470" y="220120"/>
              <a:ext cx="6720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26" name="Line"/>
            <p:cNvSpPr/>
            <p:nvPr/>
          </p:nvSpPr>
          <p:spPr>
            <a:xfrm>
              <a:off x="888470" y="271878"/>
              <a:ext cx="6720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27" name="Line"/>
            <p:cNvSpPr/>
            <p:nvPr/>
          </p:nvSpPr>
          <p:spPr>
            <a:xfrm>
              <a:off x="888470" y="323042"/>
              <a:ext cx="6720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28" name="Line"/>
            <p:cNvSpPr/>
            <p:nvPr/>
          </p:nvSpPr>
          <p:spPr>
            <a:xfrm>
              <a:off x="888470" y="374800"/>
              <a:ext cx="6720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29" name="Line"/>
            <p:cNvSpPr/>
            <p:nvPr/>
          </p:nvSpPr>
          <p:spPr>
            <a:xfrm>
              <a:off x="888470" y="426558"/>
              <a:ext cx="6720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30" name="Line"/>
            <p:cNvSpPr/>
            <p:nvPr/>
          </p:nvSpPr>
          <p:spPr>
            <a:xfrm>
              <a:off x="888470" y="492594"/>
              <a:ext cx="6720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31" name="Line"/>
            <p:cNvSpPr/>
            <p:nvPr/>
          </p:nvSpPr>
          <p:spPr>
            <a:xfrm>
              <a:off x="888470" y="682374"/>
              <a:ext cx="6720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32" name="Line"/>
            <p:cNvSpPr/>
            <p:nvPr/>
          </p:nvSpPr>
          <p:spPr>
            <a:xfrm>
              <a:off x="892175" y="737107"/>
              <a:ext cx="66675"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33" name="Line"/>
            <p:cNvSpPr/>
            <p:nvPr/>
          </p:nvSpPr>
          <p:spPr>
            <a:xfrm>
              <a:off x="888470" y="785295"/>
              <a:ext cx="6720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34" name="Line"/>
            <p:cNvSpPr/>
            <p:nvPr/>
          </p:nvSpPr>
          <p:spPr>
            <a:xfrm>
              <a:off x="888470" y="840623"/>
              <a:ext cx="6720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35" name="Line"/>
            <p:cNvSpPr/>
            <p:nvPr/>
          </p:nvSpPr>
          <p:spPr>
            <a:xfrm>
              <a:off x="888470" y="889407"/>
              <a:ext cx="6720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36" name="Line"/>
            <p:cNvSpPr/>
            <p:nvPr/>
          </p:nvSpPr>
          <p:spPr>
            <a:xfrm>
              <a:off x="888470" y="941165"/>
              <a:ext cx="6720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37" name="Line"/>
            <p:cNvSpPr/>
            <p:nvPr/>
          </p:nvSpPr>
          <p:spPr>
            <a:xfrm>
              <a:off x="320675" y="530669"/>
              <a:ext cx="1" cy="5116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38" name="Line"/>
            <p:cNvSpPr/>
            <p:nvPr/>
          </p:nvSpPr>
          <p:spPr>
            <a:xfrm>
              <a:off x="420687" y="530669"/>
              <a:ext cx="1" cy="5116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39" name="Line"/>
            <p:cNvSpPr/>
            <p:nvPr/>
          </p:nvSpPr>
          <p:spPr>
            <a:xfrm>
              <a:off x="521229" y="530669"/>
              <a:ext cx="1" cy="5116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40" name="Line"/>
            <p:cNvSpPr/>
            <p:nvPr/>
          </p:nvSpPr>
          <p:spPr>
            <a:xfrm>
              <a:off x="621241" y="530669"/>
              <a:ext cx="1" cy="5116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41" name="Line"/>
            <p:cNvSpPr/>
            <p:nvPr/>
          </p:nvSpPr>
          <p:spPr>
            <a:xfrm>
              <a:off x="721254" y="530669"/>
              <a:ext cx="1" cy="5116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42" name="Line"/>
            <p:cNvSpPr/>
            <p:nvPr/>
          </p:nvSpPr>
          <p:spPr>
            <a:xfrm>
              <a:off x="821795" y="530669"/>
              <a:ext cx="1" cy="5116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43" name="Line"/>
            <p:cNvSpPr/>
            <p:nvPr/>
          </p:nvSpPr>
          <p:spPr>
            <a:xfrm>
              <a:off x="1063095" y="530669"/>
              <a:ext cx="1" cy="5116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44" name="Line"/>
            <p:cNvSpPr/>
            <p:nvPr/>
          </p:nvSpPr>
          <p:spPr>
            <a:xfrm>
              <a:off x="1163108" y="530669"/>
              <a:ext cx="1" cy="5116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45" name="Line"/>
            <p:cNvSpPr/>
            <p:nvPr/>
          </p:nvSpPr>
          <p:spPr>
            <a:xfrm>
              <a:off x="1256241" y="530669"/>
              <a:ext cx="1" cy="5116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46" name="Line"/>
            <p:cNvSpPr/>
            <p:nvPr/>
          </p:nvSpPr>
          <p:spPr>
            <a:xfrm>
              <a:off x="1348845" y="530669"/>
              <a:ext cx="1" cy="5116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47" name="Line"/>
            <p:cNvSpPr/>
            <p:nvPr/>
          </p:nvSpPr>
          <p:spPr>
            <a:xfrm>
              <a:off x="1437745" y="530669"/>
              <a:ext cx="1" cy="51164"/>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48" name="Line"/>
            <p:cNvSpPr/>
            <p:nvPr/>
          </p:nvSpPr>
          <p:spPr>
            <a:xfrm>
              <a:off x="1543050" y="521150"/>
              <a:ext cx="1" cy="5116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49" name="Line"/>
            <p:cNvSpPr/>
            <p:nvPr/>
          </p:nvSpPr>
          <p:spPr>
            <a:xfrm flipH="1" flipV="1">
              <a:off x="429330" y="172434"/>
              <a:ext cx="480132" cy="380340"/>
            </a:xfrm>
            <a:prstGeom prst="line">
              <a:avLst/>
            </a:prstGeom>
            <a:noFill/>
            <a:ln w="76200" cap="flat">
              <a:solidFill>
                <a:srgbClr val="FF0000"/>
              </a:solidFill>
              <a:prstDash val="solid"/>
              <a:round/>
              <a:tailEnd type="triangle" w="med" len="med"/>
            </a:ln>
            <a:effectLst/>
          </p:spPr>
          <p:txBody>
            <a:bodyPr wrap="square" lIns="45719" tIns="45719" rIns="45719" bIns="45719" numCol="1" anchor="t">
              <a:noAutofit/>
            </a:bodyPr>
            <a:lstStyle/>
            <a:p>
              <a:endParaRPr/>
            </a:p>
          </p:txBody>
        </p:sp>
        <p:sp>
          <p:nvSpPr>
            <p:cNvPr id="1050" name="Line"/>
            <p:cNvSpPr/>
            <p:nvPr/>
          </p:nvSpPr>
          <p:spPr>
            <a:xfrm flipV="1">
              <a:off x="613496" y="353784"/>
              <a:ext cx="327171" cy="196713"/>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051" name="Line"/>
            <p:cNvSpPr/>
            <p:nvPr/>
          </p:nvSpPr>
          <p:spPr>
            <a:xfrm flipV="1">
              <a:off x="917842" y="548919"/>
              <a:ext cx="250820" cy="198495"/>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052" name="Line"/>
            <p:cNvSpPr/>
            <p:nvPr/>
          </p:nvSpPr>
          <p:spPr>
            <a:xfrm>
              <a:off x="909299" y="360475"/>
              <a:ext cx="266848" cy="198203"/>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053" name="Line"/>
            <p:cNvSpPr/>
            <p:nvPr/>
          </p:nvSpPr>
          <p:spPr>
            <a:xfrm>
              <a:off x="596905" y="554356"/>
              <a:ext cx="331249" cy="167988"/>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grpSp>
      <p:sp>
        <p:nvSpPr>
          <p:cNvPr id="1055" name="An organization that has achieved financial strenght in a stable industry segment that is not growing : the organization has no major competitive advantages"/>
          <p:cNvSpPr txBox="1"/>
          <p:nvPr/>
        </p:nvSpPr>
        <p:spPr>
          <a:xfrm>
            <a:off x="320675" y="2865437"/>
            <a:ext cx="2371725" cy="370589"/>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algn="just" defTabSz="320675">
              <a:defRPr sz="800" b="1">
                <a:solidFill>
                  <a:srgbClr val="0000FF"/>
                </a:solidFill>
                <a:latin typeface="Times New Roman"/>
                <a:ea typeface="Times New Roman"/>
                <a:cs typeface="Times New Roman"/>
                <a:sym typeface="Times New Roman"/>
              </a:defRPr>
            </a:lvl1pPr>
          </a:lstStyle>
          <a:p>
            <a:r>
              <a:t>An organization that has achieved financial strenght in a stable industry segment that is not growing : the organization has no major competitive advantages </a:t>
            </a:r>
          </a:p>
        </p:txBody>
      </p:sp>
      <p:grpSp>
        <p:nvGrpSpPr>
          <p:cNvPr id="1091" name="Group"/>
          <p:cNvGrpSpPr/>
          <p:nvPr/>
        </p:nvGrpSpPr>
        <p:grpSpPr>
          <a:xfrm>
            <a:off x="6578600" y="1685924"/>
            <a:ext cx="1828800" cy="1053921"/>
            <a:chOff x="0" y="0"/>
            <a:chExt cx="1828799" cy="1053919"/>
          </a:xfrm>
        </p:grpSpPr>
        <p:sp>
          <p:nvSpPr>
            <p:cNvPr id="1056" name="I  S"/>
            <p:cNvSpPr txBox="1"/>
            <p:nvPr/>
          </p:nvSpPr>
          <p:spPr>
            <a:xfrm>
              <a:off x="1583301" y="407789"/>
              <a:ext cx="245499" cy="1419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800" b="1">
                  <a:solidFill>
                    <a:srgbClr val="FF0000"/>
                  </a:solidFill>
                  <a:latin typeface="Times New Roman"/>
                  <a:ea typeface="Times New Roman"/>
                  <a:cs typeface="Times New Roman"/>
                  <a:sym typeface="Times New Roman"/>
                </a:defRPr>
              </a:lvl1pPr>
            </a:lstStyle>
            <a:p>
              <a:r>
                <a:t>I  S</a:t>
              </a:r>
            </a:p>
          </p:txBody>
        </p:sp>
        <p:sp>
          <p:nvSpPr>
            <p:cNvPr id="1057" name="F  S"/>
            <p:cNvSpPr txBox="1"/>
            <p:nvPr/>
          </p:nvSpPr>
          <p:spPr>
            <a:xfrm>
              <a:off x="830584" y="0"/>
              <a:ext cx="314174" cy="141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just" defTabSz="320675">
                <a:defRPr sz="800" b="1">
                  <a:solidFill>
                    <a:srgbClr val="FF0000"/>
                  </a:solidFill>
                  <a:latin typeface="Times New Roman"/>
                  <a:ea typeface="Times New Roman"/>
                  <a:cs typeface="Times New Roman"/>
                  <a:sym typeface="Times New Roman"/>
                </a:defRPr>
              </a:lvl1pPr>
            </a:lstStyle>
            <a:p>
              <a:r>
                <a:t>F  S</a:t>
              </a:r>
            </a:p>
          </p:txBody>
        </p:sp>
        <p:sp>
          <p:nvSpPr>
            <p:cNvPr id="1058" name="E  S"/>
            <p:cNvSpPr txBox="1"/>
            <p:nvPr/>
          </p:nvSpPr>
          <p:spPr>
            <a:xfrm>
              <a:off x="702427" y="887610"/>
              <a:ext cx="522902"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000" b="1">
                  <a:solidFill>
                    <a:srgbClr val="FF0000"/>
                  </a:solidFill>
                  <a:latin typeface="Times New Roman"/>
                  <a:ea typeface="Times New Roman"/>
                  <a:cs typeface="Times New Roman"/>
                  <a:sym typeface="Times New Roman"/>
                </a:defRPr>
              </a:lvl1pPr>
            </a:lstStyle>
            <a:p>
              <a:r>
                <a:t>E  S</a:t>
              </a:r>
            </a:p>
          </p:txBody>
        </p:sp>
        <p:sp>
          <p:nvSpPr>
            <p:cNvPr id="1059" name="Line"/>
            <p:cNvSpPr/>
            <p:nvPr/>
          </p:nvSpPr>
          <p:spPr>
            <a:xfrm flipH="1">
              <a:off x="962526" y="158353"/>
              <a:ext cx="1" cy="759024"/>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1060" name="Line"/>
            <p:cNvSpPr/>
            <p:nvPr/>
          </p:nvSpPr>
          <p:spPr>
            <a:xfrm>
              <a:off x="341750" y="508992"/>
              <a:ext cx="1255612" cy="1"/>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1061" name="Line"/>
            <p:cNvSpPr/>
            <p:nvPr/>
          </p:nvSpPr>
          <p:spPr>
            <a:xfrm>
              <a:off x="931163" y="200620"/>
              <a:ext cx="627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62" name="Line"/>
            <p:cNvSpPr/>
            <p:nvPr/>
          </p:nvSpPr>
          <p:spPr>
            <a:xfrm>
              <a:off x="931163" y="248245"/>
              <a:ext cx="627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63" name="Line"/>
            <p:cNvSpPr/>
            <p:nvPr/>
          </p:nvSpPr>
          <p:spPr>
            <a:xfrm>
              <a:off x="931163" y="295275"/>
              <a:ext cx="62727" cy="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64" name="Line"/>
            <p:cNvSpPr/>
            <p:nvPr/>
          </p:nvSpPr>
          <p:spPr>
            <a:xfrm>
              <a:off x="931163" y="342900"/>
              <a:ext cx="62727" cy="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65" name="Line"/>
            <p:cNvSpPr/>
            <p:nvPr/>
          </p:nvSpPr>
          <p:spPr>
            <a:xfrm>
              <a:off x="931163" y="389929"/>
              <a:ext cx="627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66" name="Line"/>
            <p:cNvSpPr/>
            <p:nvPr/>
          </p:nvSpPr>
          <p:spPr>
            <a:xfrm>
              <a:off x="931163" y="450651"/>
              <a:ext cx="627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67" name="Line"/>
            <p:cNvSpPr/>
            <p:nvPr/>
          </p:nvSpPr>
          <p:spPr>
            <a:xfrm>
              <a:off x="931163" y="624482"/>
              <a:ext cx="627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68" name="Line"/>
            <p:cNvSpPr/>
            <p:nvPr/>
          </p:nvSpPr>
          <p:spPr>
            <a:xfrm>
              <a:off x="934407" y="675084"/>
              <a:ext cx="627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69" name="Line"/>
            <p:cNvSpPr/>
            <p:nvPr/>
          </p:nvSpPr>
          <p:spPr>
            <a:xfrm>
              <a:off x="931163" y="719732"/>
              <a:ext cx="627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70" name="Line"/>
            <p:cNvSpPr/>
            <p:nvPr/>
          </p:nvSpPr>
          <p:spPr>
            <a:xfrm>
              <a:off x="931163" y="770334"/>
              <a:ext cx="627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71" name="Line"/>
            <p:cNvSpPr/>
            <p:nvPr/>
          </p:nvSpPr>
          <p:spPr>
            <a:xfrm>
              <a:off x="931163" y="814982"/>
              <a:ext cx="627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72" name="Line"/>
            <p:cNvSpPr/>
            <p:nvPr/>
          </p:nvSpPr>
          <p:spPr>
            <a:xfrm>
              <a:off x="931163" y="862012"/>
              <a:ext cx="627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73" name="Line"/>
            <p:cNvSpPr/>
            <p:nvPr/>
          </p:nvSpPr>
          <p:spPr>
            <a:xfrm>
              <a:off x="397447" y="485179"/>
              <a:ext cx="1" cy="4762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74" name="Line"/>
            <p:cNvSpPr/>
            <p:nvPr/>
          </p:nvSpPr>
          <p:spPr>
            <a:xfrm>
              <a:off x="492078" y="485179"/>
              <a:ext cx="1" cy="4762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75" name="Line"/>
            <p:cNvSpPr/>
            <p:nvPr/>
          </p:nvSpPr>
          <p:spPr>
            <a:xfrm>
              <a:off x="586167" y="485179"/>
              <a:ext cx="1" cy="4762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76" name="Line"/>
            <p:cNvSpPr/>
            <p:nvPr/>
          </p:nvSpPr>
          <p:spPr>
            <a:xfrm>
              <a:off x="680257" y="485179"/>
              <a:ext cx="1" cy="4762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77" name="Line"/>
            <p:cNvSpPr/>
            <p:nvPr/>
          </p:nvSpPr>
          <p:spPr>
            <a:xfrm>
              <a:off x="774346" y="485179"/>
              <a:ext cx="1" cy="4762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78" name="Line"/>
            <p:cNvSpPr/>
            <p:nvPr/>
          </p:nvSpPr>
          <p:spPr>
            <a:xfrm>
              <a:off x="868436" y="485179"/>
              <a:ext cx="1" cy="4762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79" name="Line"/>
            <p:cNvSpPr/>
            <p:nvPr/>
          </p:nvSpPr>
          <p:spPr>
            <a:xfrm>
              <a:off x="1095008" y="485179"/>
              <a:ext cx="1" cy="4762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80" name="Line"/>
            <p:cNvSpPr/>
            <p:nvPr/>
          </p:nvSpPr>
          <p:spPr>
            <a:xfrm>
              <a:off x="1189098" y="485179"/>
              <a:ext cx="1" cy="4762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81" name="Line"/>
            <p:cNvSpPr/>
            <p:nvPr/>
          </p:nvSpPr>
          <p:spPr>
            <a:xfrm>
              <a:off x="1276158" y="485179"/>
              <a:ext cx="1" cy="4762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82" name="Line"/>
            <p:cNvSpPr/>
            <p:nvPr/>
          </p:nvSpPr>
          <p:spPr>
            <a:xfrm>
              <a:off x="1363759" y="485179"/>
              <a:ext cx="1" cy="4762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83" name="Line"/>
            <p:cNvSpPr/>
            <p:nvPr/>
          </p:nvSpPr>
          <p:spPr>
            <a:xfrm>
              <a:off x="1447574" y="485179"/>
              <a:ext cx="1" cy="4762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84" name="Line"/>
            <p:cNvSpPr/>
            <p:nvPr/>
          </p:nvSpPr>
          <p:spPr>
            <a:xfrm>
              <a:off x="1534634" y="485179"/>
              <a:ext cx="1" cy="4762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85" name="Line"/>
            <p:cNvSpPr/>
            <p:nvPr/>
          </p:nvSpPr>
          <p:spPr>
            <a:xfrm flipH="1" flipV="1">
              <a:off x="291337" y="302389"/>
              <a:ext cx="675640" cy="215563"/>
            </a:xfrm>
            <a:prstGeom prst="line">
              <a:avLst/>
            </a:prstGeom>
            <a:noFill/>
            <a:ln w="76200" cap="flat">
              <a:solidFill>
                <a:srgbClr val="FF0000"/>
              </a:solidFill>
              <a:prstDash val="solid"/>
              <a:round/>
              <a:tailEnd type="triangle" w="med" len="med"/>
            </a:ln>
            <a:effectLst/>
          </p:spPr>
          <p:txBody>
            <a:bodyPr wrap="square" lIns="45719" tIns="45719" rIns="45719" bIns="45719" numCol="1" anchor="t">
              <a:noAutofit/>
            </a:bodyPr>
            <a:lstStyle/>
            <a:p>
              <a:endParaRPr/>
            </a:p>
          </p:txBody>
        </p:sp>
        <p:sp>
          <p:nvSpPr>
            <p:cNvPr id="1086" name="Line"/>
            <p:cNvSpPr/>
            <p:nvPr/>
          </p:nvSpPr>
          <p:spPr>
            <a:xfrm flipV="1">
              <a:off x="481572" y="288602"/>
              <a:ext cx="489297" cy="216943"/>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087" name="Line"/>
            <p:cNvSpPr/>
            <p:nvPr/>
          </p:nvSpPr>
          <p:spPr>
            <a:xfrm flipV="1">
              <a:off x="946552" y="501313"/>
              <a:ext cx="321787" cy="169545"/>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088" name="Line"/>
            <p:cNvSpPr/>
            <p:nvPr/>
          </p:nvSpPr>
          <p:spPr>
            <a:xfrm>
              <a:off x="955695" y="276557"/>
              <a:ext cx="332162" cy="236270"/>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089" name="Line"/>
            <p:cNvSpPr/>
            <p:nvPr/>
          </p:nvSpPr>
          <p:spPr>
            <a:xfrm>
              <a:off x="477983" y="517964"/>
              <a:ext cx="509453" cy="159459"/>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090" name="C  A"/>
            <p:cNvSpPr txBox="1"/>
            <p:nvPr/>
          </p:nvSpPr>
          <p:spPr>
            <a:xfrm>
              <a:off x="0" y="400050"/>
              <a:ext cx="313633" cy="1663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000" b="1">
                  <a:solidFill>
                    <a:srgbClr val="FF0000"/>
                  </a:solidFill>
                  <a:latin typeface="Times New Roman"/>
                  <a:ea typeface="Times New Roman"/>
                  <a:cs typeface="Times New Roman"/>
                  <a:sym typeface="Times New Roman"/>
                </a:defRPr>
              </a:lvl1pPr>
            </a:lstStyle>
            <a:p>
              <a:r>
                <a:t>C  A</a:t>
              </a:r>
            </a:p>
          </p:txBody>
        </p:sp>
      </p:grpSp>
      <p:sp>
        <p:nvSpPr>
          <p:cNvPr id="1092" name="An organization that suffers from major competitive disadvantages in an industry segment that is technologically stable but declining in revenue"/>
          <p:cNvSpPr txBox="1"/>
          <p:nvPr/>
        </p:nvSpPr>
        <p:spPr>
          <a:xfrm>
            <a:off x="5511800" y="2727325"/>
            <a:ext cx="3225800" cy="256288"/>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800" b="1">
                <a:solidFill>
                  <a:srgbClr val="0000FF"/>
                </a:solidFill>
                <a:latin typeface="Times New Roman"/>
                <a:ea typeface="Times New Roman"/>
                <a:cs typeface="Times New Roman"/>
                <a:sym typeface="Times New Roman"/>
              </a:defRPr>
            </a:lvl1pPr>
          </a:lstStyle>
          <a:p>
            <a:r>
              <a:t>An organization that suffers from major competitive disadvantages in an industry segment that is technologically stable but declining in revenue </a:t>
            </a:r>
          </a:p>
        </p:txBody>
      </p:sp>
      <p:grpSp>
        <p:nvGrpSpPr>
          <p:cNvPr id="1128" name="Group"/>
          <p:cNvGrpSpPr/>
          <p:nvPr/>
        </p:nvGrpSpPr>
        <p:grpSpPr>
          <a:xfrm>
            <a:off x="457200" y="3362324"/>
            <a:ext cx="1954213" cy="1075785"/>
            <a:chOff x="0" y="0"/>
            <a:chExt cx="1954212" cy="1075783"/>
          </a:xfrm>
        </p:grpSpPr>
        <p:sp>
          <p:nvSpPr>
            <p:cNvPr id="1093" name="F  S"/>
            <p:cNvSpPr txBox="1"/>
            <p:nvPr/>
          </p:nvSpPr>
          <p:spPr>
            <a:xfrm>
              <a:off x="860658" y="0"/>
              <a:ext cx="333466" cy="1663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just" defTabSz="320675">
                <a:defRPr sz="1000" b="1">
                  <a:solidFill>
                    <a:srgbClr val="FF0000"/>
                  </a:solidFill>
                  <a:latin typeface="Times New Roman"/>
                  <a:ea typeface="Times New Roman"/>
                  <a:cs typeface="Times New Roman"/>
                  <a:sym typeface="Times New Roman"/>
                </a:defRPr>
              </a:lvl1pPr>
            </a:lstStyle>
            <a:p>
              <a:r>
                <a:t>F  S</a:t>
              </a:r>
            </a:p>
          </p:txBody>
        </p:sp>
        <p:sp>
          <p:nvSpPr>
            <p:cNvPr id="1094" name="I  S"/>
            <p:cNvSpPr txBox="1"/>
            <p:nvPr/>
          </p:nvSpPr>
          <p:spPr>
            <a:xfrm>
              <a:off x="1676854" y="420810"/>
              <a:ext cx="277359"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000" b="1">
                  <a:solidFill>
                    <a:srgbClr val="FF0000"/>
                  </a:solidFill>
                  <a:latin typeface="Times New Roman"/>
                  <a:ea typeface="Times New Roman"/>
                  <a:cs typeface="Times New Roman"/>
                  <a:sym typeface="Times New Roman"/>
                </a:defRPr>
              </a:lvl1pPr>
            </a:lstStyle>
            <a:p>
              <a:r>
                <a:t>I  S</a:t>
              </a:r>
            </a:p>
          </p:txBody>
        </p:sp>
        <p:sp>
          <p:nvSpPr>
            <p:cNvPr id="1095" name="E  S"/>
            <p:cNvSpPr txBox="1"/>
            <p:nvPr/>
          </p:nvSpPr>
          <p:spPr>
            <a:xfrm>
              <a:off x="705570" y="909474"/>
              <a:ext cx="583830"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000" b="1">
                  <a:solidFill>
                    <a:srgbClr val="FF0000"/>
                  </a:solidFill>
                  <a:latin typeface="Times New Roman"/>
                  <a:ea typeface="Times New Roman"/>
                  <a:cs typeface="Times New Roman"/>
                  <a:sym typeface="Times New Roman"/>
                </a:defRPr>
              </a:lvl1pPr>
            </a:lstStyle>
            <a:p>
              <a:r>
                <a:t>E  S</a:t>
              </a:r>
            </a:p>
          </p:txBody>
        </p:sp>
        <p:sp>
          <p:nvSpPr>
            <p:cNvPr id="1096" name="Line"/>
            <p:cNvSpPr/>
            <p:nvPr/>
          </p:nvSpPr>
          <p:spPr>
            <a:xfrm flipH="1">
              <a:off x="996161" y="185704"/>
              <a:ext cx="1" cy="753531"/>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1097" name="Line"/>
            <p:cNvSpPr/>
            <p:nvPr/>
          </p:nvSpPr>
          <p:spPr>
            <a:xfrm>
              <a:off x="303294" y="533899"/>
              <a:ext cx="1424374" cy="1191"/>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1098" name="Line"/>
            <p:cNvSpPr/>
            <p:nvPr/>
          </p:nvSpPr>
          <p:spPr>
            <a:xfrm>
              <a:off x="961226" y="227368"/>
              <a:ext cx="6987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099" name="Line"/>
            <p:cNvSpPr/>
            <p:nvPr/>
          </p:nvSpPr>
          <p:spPr>
            <a:xfrm>
              <a:off x="961226" y="274389"/>
              <a:ext cx="6987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00" name="Line"/>
            <p:cNvSpPr/>
            <p:nvPr/>
          </p:nvSpPr>
          <p:spPr>
            <a:xfrm>
              <a:off x="961226" y="321411"/>
              <a:ext cx="6987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01" name="Line"/>
            <p:cNvSpPr/>
            <p:nvPr/>
          </p:nvSpPr>
          <p:spPr>
            <a:xfrm>
              <a:off x="961226" y="369027"/>
              <a:ext cx="6987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02" name="Line"/>
            <p:cNvSpPr/>
            <p:nvPr/>
          </p:nvSpPr>
          <p:spPr>
            <a:xfrm>
              <a:off x="961226" y="415453"/>
              <a:ext cx="6987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03" name="Line"/>
            <p:cNvSpPr/>
            <p:nvPr/>
          </p:nvSpPr>
          <p:spPr>
            <a:xfrm>
              <a:off x="961226" y="476164"/>
              <a:ext cx="6987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04" name="Line"/>
            <p:cNvSpPr/>
            <p:nvPr/>
          </p:nvSpPr>
          <p:spPr>
            <a:xfrm>
              <a:off x="961226" y="648774"/>
              <a:ext cx="6987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05" name="Line"/>
            <p:cNvSpPr/>
            <p:nvPr/>
          </p:nvSpPr>
          <p:spPr>
            <a:xfrm>
              <a:off x="964932" y="698176"/>
              <a:ext cx="6987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06" name="Line"/>
            <p:cNvSpPr/>
            <p:nvPr/>
          </p:nvSpPr>
          <p:spPr>
            <a:xfrm>
              <a:off x="961226" y="742816"/>
              <a:ext cx="6987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07" name="Line"/>
            <p:cNvSpPr/>
            <p:nvPr/>
          </p:nvSpPr>
          <p:spPr>
            <a:xfrm>
              <a:off x="961226" y="792814"/>
              <a:ext cx="6987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08" name="Line"/>
            <p:cNvSpPr/>
            <p:nvPr/>
          </p:nvSpPr>
          <p:spPr>
            <a:xfrm>
              <a:off x="961226" y="837454"/>
              <a:ext cx="6987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09" name="Line"/>
            <p:cNvSpPr/>
            <p:nvPr/>
          </p:nvSpPr>
          <p:spPr>
            <a:xfrm>
              <a:off x="961226" y="884475"/>
              <a:ext cx="6987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10" name="Line"/>
            <p:cNvSpPr/>
            <p:nvPr/>
          </p:nvSpPr>
          <p:spPr>
            <a:xfrm>
              <a:off x="365753" y="510091"/>
              <a:ext cx="1" cy="47022"/>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11" name="Line"/>
            <p:cNvSpPr/>
            <p:nvPr/>
          </p:nvSpPr>
          <p:spPr>
            <a:xfrm>
              <a:off x="470556" y="510091"/>
              <a:ext cx="1" cy="47022"/>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12" name="Line"/>
            <p:cNvSpPr/>
            <p:nvPr/>
          </p:nvSpPr>
          <p:spPr>
            <a:xfrm>
              <a:off x="575889" y="510091"/>
              <a:ext cx="1" cy="47022"/>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13" name="Line"/>
            <p:cNvSpPr/>
            <p:nvPr/>
          </p:nvSpPr>
          <p:spPr>
            <a:xfrm>
              <a:off x="680692" y="510091"/>
              <a:ext cx="1" cy="47022"/>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14" name="Line"/>
            <p:cNvSpPr/>
            <p:nvPr/>
          </p:nvSpPr>
          <p:spPr>
            <a:xfrm>
              <a:off x="786025" y="510091"/>
              <a:ext cx="1" cy="47022"/>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15" name="Line"/>
            <p:cNvSpPr/>
            <p:nvPr/>
          </p:nvSpPr>
          <p:spPr>
            <a:xfrm>
              <a:off x="890828" y="510091"/>
              <a:ext cx="1" cy="47022"/>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16" name="Line"/>
            <p:cNvSpPr/>
            <p:nvPr/>
          </p:nvSpPr>
          <p:spPr>
            <a:xfrm>
              <a:off x="1143838" y="510091"/>
              <a:ext cx="1" cy="47022"/>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17" name="Line"/>
            <p:cNvSpPr/>
            <p:nvPr/>
          </p:nvSpPr>
          <p:spPr>
            <a:xfrm>
              <a:off x="1249171" y="510091"/>
              <a:ext cx="1" cy="47022"/>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18" name="Line"/>
            <p:cNvSpPr/>
            <p:nvPr/>
          </p:nvSpPr>
          <p:spPr>
            <a:xfrm>
              <a:off x="1346564" y="510091"/>
              <a:ext cx="1" cy="47022"/>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19" name="Line"/>
            <p:cNvSpPr/>
            <p:nvPr/>
          </p:nvSpPr>
          <p:spPr>
            <a:xfrm>
              <a:off x="1443428" y="510091"/>
              <a:ext cx="1" cy="47022"/>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20" name="Line"/>
            <p:cNvSpPr/>
            <p:nvPr/>
          </p:nvSpPr>
          <p:spPr>
            <a:xfrm>
              <a:off x="1537116" y="510091"/>
              <a:ext cx="1" cy="47022"/>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21" name="Line"/>
            <p:cNvSpPr/>
            <p:nvPr/>
          </p:nvSpPr>
          <p:spPr>
            <a:xfrm>
              <a:off x="1634509" y="510091"/>
              <a:ext cx="1" cy="47022"/>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22" name="Line"/>
            <p:cNvSpPr/>
            <p:nvPr/>
          </p:nvSpPr>
          <p:spPr>
            <a:xfrm>
              <a:off x="963862" y="518287"/>
              <a:ext cx="798752" cy="209192"/>
            </a:xfrm>
            <a:prstGeom prst="line">
              <a:avLst/>
            </a:prstGeom>
            <a:noFill/>
            <a:ln w="76200" cap="flat">
              <a:solidFill>
                <a:srgbClr val="FF0000"/>
              </a:solidFill>
              <a:prstDash val="solid"/>
              <a:round/>
              <a:tailEnd type="triangle" w="med" len="med"/>
            </a:ln>
            <a:effectLst/>
          </p:spPr>
          <p:txBody>
            <a:bodyPr wrap="square" lIns="45719" tIns="45719" rIns="45719" bIns="45719" numCol="1" anchor="t">
              <a:noAutofit/>
            </a:bodyPr>
            <a:lstStyle/>
            <a:p>
              <a:endParaRPr/>
            </a:p>
          </p:txBody>
        </p:sp>
        <p:sp>
          <p:nvSpPr>
            <p:cNvPr id="1123" name="Line"/>
            <p:cNvSpPr/>
            <p:nvPr/>
          </p:nvSpPr>
          <p:spPr>
            <a:xfrm flipV="1">
              <a:off x="986853" y="538000"/>
              <a:ext cx="578097" cy="194169"/>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124" name="Line"/>
            <p:cNvSpPr/>
            <p:nvPr/>
          </p:nvSpPr>
          <p:spPr>
            <a:xfrm flipV="1">
              <a:off x="765644" y="355489"/>
              <a:ext cx="242430" cy="181831"/>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125" name="Line"/>
            <p:cNvSpPr/>
            <p:nvPr/>
          </p:nvSpPr>
          <p:spPr>
            <a:xfrm>
              <a:off x="771142" y="531585"/>
              <a:ext cx="216084" cy="211165"/>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126" name="Line"/>
            <p:cNvSpPr/>
            <p:nvPr/>
          </p:nvSpPr>
          <p:spPr>
            <a:xfrm>
              <a:off x="985327" y="361711"/>
              <a:ext cx="569505" cy="165816"/>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127" name="C  A"/>
            <p:cNvSpPr txBox="1"/>
            <p:nvPr/>
          </p:nvSpPr>
          <p:spPr>
            <a:xfrm>
              <a:off x="0" y="432714"/>
              <a:ext cx="304883"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000" b="1">
                  <a:solidFill>
                    <a:srgbClr val="FF0000"/>
                  </a:solidFill>
                  <a:latin typeface="Times New Roman"/>
                  <a:ea typeface="Times New Roman"/>
                  <a:cs typeface="Times New Roman"/>
                  <a:sym typeface="Times New Roman"/>
                </a:defRPr>
              </a:lvl1pPr>
            </a:lstStyle>
            <a:p>
              <a:r>
                <a:t>C  A</a:t>
              </a:r>
            </a:p>
          </p:txBody>
        </p:sp>
      </p:grpSp>
      <p:sp>
        <p:nvSpPr>
          <p:cNvPr id="1129" name="COMPETITIVE PROFILES"/>
          <p:cNvSpPr txBox="1"/>
          <p:nvPr/>
        </p:nvSpPr>
        <p:spPr>
          <a:xfrm>
            <a:off x="3559175" y="3532187"/>
            <a:ext cx="1647825" cy="166310"/>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000" b="1">
                <a:solidFill>
                  <a:srgbClr val="FF9900"/>
                </a:solidFill>
                <a:latin typeface="Times New Roman"/>
                <a:ea typeface="Times New Roman"/>
                <a:cs typeface="Times New Roman"/>
                <a:sym typeface="Times New Roman"/>
              </a:defRPr>
            </a:lvl1pPr>
          </a:lstStyle>
          <a:p>
            <a:r>
              <a:t>COMPETITIVE PROFILES</a:t>
            </a:r>
          </a:p>
        </p:txBody>
      </p:sp>
      <p:sp>
        <p:nvSpPr>
          <p:cNvPr id="1130" name="An organization with major competitive advantages but limited financial strength in a high – growth industry segment"/>
          <p:cNvSpPr txBox="1"/>
          <p:nvPr/>
        </p:nvSpPr>
        <p:spPr>
          <a:xfrm>
            <a:off x="358775" y="4432300"/>
            <a:ext cx="2562225" cy="370588"/>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algn="just" defTabSz="320675">
              <a:defRPr sz="800" b="1">
                <a:solidFill>
                  <a:srgbClr val="0000FF"/>
                </a:solidFill>
                <a:latin typeface="Times New Roman"/>
                <a:ea typeface="Times New Roman"/>
                <a:cs typeface="Times New Roman"/>
                <a:sym typeface="Times New Roman"/>
              </a:defRPr>
            </a:lvl1pPr>
          </a:lstStyle>
          <a:p>
            <a:r>
              <a:t>An organization with major competitive advantages but limited financial strength in a high – growth industry segment</a:t>
            </a:r>
          </a:p>
        </p:txBody>
      </p:sp>
      <p:grpSp>
        <p:nvGrpSpPr>
          <p:cNvPr id="1166" name="Group"/>
          <p:cNvGrpSpPr/>
          <p:nvPr/>
        </p:nvGrpSpPr>
        <p:grpSpPr>
          <a:xfrm>
            <a:off x="6629400" y="3098799"/>
            <a:ext cx="1727200" cy="1219250"/>
            <a:chOff x="0" y="0"/>
            <a:chExt cx="1727200" cy="1219248"/>
          </a:xfrm>
        </p:grpSpPr>
        <p:sp>
          <p:nvSpPr>
            <p:cNvPr id="1131" name="F  S"/>
            <p:cNvSpPr txBox="1"/>
            <p:nvPr/>
          </p:nvSpPr>
          <p:spPr>
            <a:xfrm>
              <a:off x="750358" y="0"/>
              <a:ext cx="291043" cy="1663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just" defTabSz="320675">
                <a:defRPr sz="1000" b="1">
                  <a:solidFill>
                    <a:srgbClr val="FF0000"/>
                  </a:solidFill>
                  <a:latin typeface="Times New Roman"/>
                  <a:ea typeface="Times New Roman"/>
                  <a:cs typeface="Times New Roman"/>
                  <a:sym typeface="Times New Roman"/>
                </a:defRPr>
              </a:lvl1pPr>
            </a:lstStyle>
            <a:p>
              <a:r>
                <a:t>F  S</a:t>
              </a:r>
            </a:p>
          </p:txBody>
        </p:sp>
        <p:sp>
          <p:nvSpPr>
            <p:cNvPr id="1132" name="I  S"/>
            <p:cNvSpPr txBox="1"/>
            <p:nvPr/>
          </p:nvSpPr>
          <p:spPr>
            <a:xfrm>
              <a:off x="1449387" y="494625"/>
              <a:ext cx="277813"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000" b="1">
                  <a:solidFill>
                    <a:srgbClr val="FF0000"/>
                  </a:solidFill>
                  <a:latin typeface="Times New Roman"/>
                  <a:ea typeface="Times New Roman"/>
                  <a:cs typeface="Times New Roman"/>
                  <a:sym typeface="Times New Roman"/>
                </a:defRPr>
              </a:lvl1pPr>
            </a:lstStyle>
            <a:p>
              <a:r>
                <a:t>I  S</a:t>
              </a:r>
            </a:p>
          </p:txBody>
        </p:sp>
        <p:sp>
          <p:nvSpPr>
            <p:cNvPr id="1133" name="E  S"/>
            <p:cNvSpPr txBox="1"/>
            <p:nvPr/>
          </p:nvSpPr>
          <p:spPr>
            <a:xfrm>
              <a:off x="736600" y="1052939"/>
              <a:ext cx="304800"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000" b="1">
                  <a:solidFill>
                    <a:srgbClr val="FF0000"/>
                  </a:solidFill>
                  <a:latin typeface="Times New Roman"/>
                  <a:ea typeface="Times New Roman"/>
                  <a:cs typeface="Times New Roman"/>
                  <a:sym typeface="Times New Roman"/>
                </a:defRPr>
              </a:lvl1pPr>
            </a:lstStyle>
            <a:p>
              <a:r>
                <a:t>E  S</a:t>
              </a:r>
            </a:p>
          </p:txBody>
        </p:sp>
        <p:sp>
          <p:nvSpPr>
            <p:cNvPr id="1134" name="Line"/>
            <p:cNvSpPr/>
            <p:nvPr/>
          </p:nvSpPr>
          <p:spPr>
            <a:xfrm flipH="1">
              <a:off x="897466" y="236301"/>
              <a:ext cx="1" cy="842829"/>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1135" name="Line"/>
            <p:cNvSpPr/>
            <p:nvPr/>
          </p:nvSpPr>
          <p:spPr>
            <a:xfrm>
              <a:off x="332316" y="624978"/>
              <a:ext cx="1142472" cy="1"/>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1136" name="Line"/>
            <p:cNvSpPr/>
            <p:nvPr/>
          </p:nvSpPr>
          <p:spPr>
            <a:xfrm>
              <a:off x="868362" y="282728"/>
              <a:ext cx="5768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37" name="Line"/>
            <p:cNvSpPr/>
            <p:nvPr/>
          </p:nvSpPr>
          <p:spPr>
            <a:xfrm>
              <a:off x="868362" y="335702"/>
              <a:ext cx="5768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38" name="Line"/>
            <p:cNvSpPr/>
            <p:nvPr/>
          </p:nvSpPr>
          <p:spPr>
            <a:xfrm>
              <a:off x="868362" y="388081"/>
              <a:ext cx="5768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39" name="Line"/>
            <p:cNvSpPr/>
            <p:nvPr/>
          </p:nvSpPr>
          <p:spPr>
            <a:xfrm>
              <a:off x="868362" y="441056"/>
              <a:ext cx="5768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40" name="Line"/>
            <p:cNvSpPr/>
            <p:nvPr/>
          </p:nvSpPr>
          <p:spPr>
            <a:xfrm>
              <a:off x="868362" y="493435"/>
              <a:ext cx="5768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41" name="Line"/>
            <p:cNvSpPr/>
            <p:nvPr/>
          </p:nvSpPr>
          <p:spPr>
            <a:xfrm>
              <a:off x="868362" y="560694"/>
              <a:ext cx="5768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42" name="Line"/>
            <p:cNvSpPr/>
            <p:nvPr/>
          </p:nvSpPr>
          <p:spPr>
            <a:xfrm>
              <a:off x="868362" y="754140"/>
              <a:ext cx="5768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43" name="Line"/>
            <p:cNvSpPr/>
            <p:nvPr/>
          </p:nvSpPr>
          <p:spPr>
            <a:xfrm>
              <a:off x="871537" y="809495"/>
              <a:ext cx="5768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44" name="Line"/>
            <p:cNvSpPr/>
            <p:nvPr/>
          </p:nvSpPr>
          <p:spPr>
            <a:xfrm>
              <a:off x="868362" y="859494"/>
              <a:ext cx="5768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45" name="Line"/>
            <p:cNvSpPr/>
            <p:nvPr/>
          </p:nvSpPr>
          <p:spPr>
            <a:xfrm>
              <a:off x="868362" y="915444"/>
              <a:ext cx="5768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46" name="Line"/>
            <p:cNvSpPr/>
            <p:nvPr/>
          </p:nvSpPr>
          <p:spPr>
            <a:xfrm>
              <a:off x="868362" y="965442"/>
              <a:ext cx="5768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47" name="Line"/>
            <p:cNvSpPr/>
            <p:nvPr/>
          </p:nvSpPr>
          <p:spPr>
            <a:xfrm>
              <a:off x="868362" y="1017822"/>
              <a:ext cx="57680"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48" name="Line"/>
            <p:cNvSpPr/>
            <p:nvPr/>
          </p:nvSpPr>
          <p:spPr>
            <a:xfrm>
              <a:off x="383116" y="598788"/>
              <a:ext cx="1" cy="5297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49" name="Line"/>
            <p:cNvSpPr/>
            <p:nvPr/>
          </p:nvSpPr>
          <p:spPr>
            <a:xfrm>
              <a:off x="468841" y="598788"/>
              <a:ext cx="1" cy="5297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50" name="Line"/>
            <p:cNvSpPr/>
            <p:nvPr/>
          </p:nvSpPr>
          <p:spPr>
            <a:xfrm>
              <a:off x="554566" y="598788"/>
              <a:ext cx="1" cy="5297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51" name="Line"/>
            <p:cNvSpPr/>
            <p:nvPr/>
          </p:nvSpPr>
          <p:spPr>
            <a:xfrm>
              <a:off x="639762" y="598788"/>
              <a:ext cx="1" cy="5297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52" name="Line"/>
            <p:cNvSpPr/>
            <p:nvPr/>
          </p:nvSpPr>
          <p:spPr>
            <a:xfrm>
              <a:off x="726016" y="598788"/>
              <a:ext cx="1" cy="5297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53" name="Line"/>
            <p:cNvSpPr/>
            <p:nvPr/>
          </p:nvSpPr>
          <p:spPr>
            <a:xfrm>
              <a:off x="811741" y="598788"/>
              <a:ext cx="1" cy="5297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54" name="Line"/>
            <p:cNvSpPr/>
            <p:nvPr/>
          </p:nvSpPr>
          <p:spPr>
            <a:xfrm>
              <a:off x="1017587" y="598788"/>
              <a:ext cx="1" cy="5297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55" name="Line"/>
            <p:cNvSpPr/>
            <p:nvPr/>
          </p:nvSpPr>
          <p:spPr>
            <a:xfrm>
              <a:off x="1103312" y="598788"/>
              <a:ext cx="1" cy="5297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56" name="Line"/>
            <p:cNvSpPr/>
            <p:nvPr/>
          </p:nvSpPr>
          <p:spPr>
            <a:xfrm>
              <a:off x="1182687" y="598788"/>
              <a:ext cx="1" cy="5297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57" name="Line"/>
            <p:cNvSpPr/>
            <p:nvPr/>
          </p:nvSpPr>
          <p:spPr>
            <a:xfrm>
              <a:off x="1262062" y="598788"/>
              <a:ext cx="1" cy="5297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58" name="Line"/>
            <p:cNvSpPr/>
            <p:nvPr/>
          </p:nvSpPr>
          <p:spPr>
            <a:xfrm>
              <a:off x="1338262" y="598788"/>
              <a:ext cx="1" cy="5297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59" name="Line"/>
            <p:cNvSpPr/>
            <p:nvPr/>
          </p:nvSpPr>
          <p:spPr>
            <a:xfrm>
              <a:off x="1417637" y="598788"/>
              <a:ext cx="1" cy="52976"/>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60" name="Line"/>
            <p:cNvSpPr/>
            <p:nvPr/>
          </p:nvSpPr>
          <p:spPr>
            <a:xfrm>
              <a:off x="864638" y="590548"/>
              <a:ext cx="440836" cy="531345"/>
            </a:xfrm>
            <a:prstGeom prst="line">
              <a:avLst/>
            </a:prstGeom>
            <a:noFill/>
            <a:ln w="76200" cap="flat">
              <a:solidFill>
                <a:srgbClr val="FF0000"/>
              </a:solidFill>
              <a:prstDash val="solid"/>
              <a:round/>
              <a:tailEnd type="triangle" w="med" len="med"/>
            </a:ln>
            <a:effectLst/>
          </p:spPr>
          <p:txBody>
            <a:bodyPr wrap="square" lIns="45719" tIns="45719" rIns="45719" bIns="45719" numCol="1" anchor="t">
              <a:noAutofit/>
            </a:bodyPr>
            <a:lstStyle/>
            <a:p>
              <a:endParaRPr/>
            </a:p>
          </p:txBody>
        </p:sp>
        <p:sp>
          <p:nvSpPr>
            <p:cNvPr id="1161" name="Line"/>
            <p:cNvSpPr/>
            <p:nvPr/>
          </p:nvSpPr>
          <p:spPr>
            <a:xfrm flipV="1">
              <a:off x="890092" y="620027"/>
              <a:ext cx="392045" cy="290846"/>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162" name="Line"/>
            <p:cNvSpPr/>
            <p:nvPr/>
          </p:nvSpPr>
          <p:spPr>
            <a:xfrm flipV="1">
              <a:off x="707671" y="404037"/>
              <a:ext cx="187504" cy="243080"/>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163" name="Line"/>
            <p:cNvSpPr/>
            <p:nvPr/>
          </p:nvSpPr>
          <p:spPr>
            <a:xfrm>
              <a:off x="717891" y="627801"/>
              <a:ext cx="188760" cy="281845"/>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164" name="Line"/>
            <p:cNvSpPr/>
            <p:nvPr/>
          </p:nvSpPr>
          <p:spPr>
            <a:xfrm>
              <a:off x="886853" y="424466"/>
              <a:ext cx="370477" cy="190318"/>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165" name="C  A"/>
            <p:cNvSpPr txBox="1"/>
            <p:nvPr/>
          </p:nvSpPr>
          <p:spPr>
            <a:xfrm>
              <a:off x="0" y="512482"/>
              <a:ext cx="330200"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000" b="1">
                  <a:solidFill>
                    <a:srgbClr val="FF0000"/>
                  </a:solidFill>
                  <a:latin typeface="Times New Roman"/>
                  <a:ea typeface="Times New Roman"/>
                  <a:cs typeface="Times New Roman"/>
                  <a:sym typeface="Times New Roman"/>
                </a:defRPr>
              </a:lvl1pPr>
            </a:lstStyle>
            <a:p>
              <a:r>
                <a:t>C  A</a:t>
              </a:r>
            </a:p>
          </p:txBody>
        </p:sp>
      </p:grpSp>
      <p:sp>
        <p:nvSpPr>
          <p:cNvPr id="1167" name="An organization that is competing fairly well in an industry segment where there is substantial environment  uncertainty"/>
          <p:cNvSpPr txBox="1"/>
          <p:nvPr/>
        </p:nvSpPr>
        <p:spPr>
          <a:xfrm>
            <a:off x="5689600" y="4314825"/>
            <a:ext cx="3043238" cy="256288"/>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800" b="1">
                <a:solidFill>
                  <a:srgbClr val="0000FF"/>
                </a:solidFill>
                <a:latin typeface="Times New Roman"/>
                <a:ea typeface="Times New Roman"/>
                <a:cs typeface="Times New Roman"/>
                <a:sym typeface="Times New Roman"/>
              </a:defRPr>
            </a:lvl1pPr>
          </a:lstStyle>
          <a:p>
            <a:r>
              <a:t>An organization that is competing fairly well in an industry segment where there is substantial environment  uncertainty</a:t>
            </a:r>
          </a:p>
        </p:txBody>
      </p:sp>
      <p:sp>
        <p:nvSpPr>
          <p:cNvPr id="1168" name="DEFENSIVE PROFILES"/>
          <p:cNvSpPr txBox="1"/>
          <p:nvPr/>
        </p:nvSpPr>
        <p:spPr>
          <a:xfrm>
            <a:off x="3602037" y="4938712"/>
            <a:ext cx="1528763" cy="166310"/>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000" b="1">
                <a:solidFill>
                  <a:srgbClr val="FF9900"/>
                </a:solidFill>
                <a:latin typeface="Times New Roman"/>
                <a:ea typeface="Times New Roman"/>
                <a:cs typeface="Times New Roman"/>
                <a:sym typeface="Times New Roman"/>
              </a:defRPr>
            </a:lvl1pPr>
          </a:lstStyle>
          <a:p>
            <a:r>
              <a:t>DEFENSIVE PROFILES</a:t>
            </a:r>
          </a:p>
        </p:txBody>
      </p:sp>
      <p:grpSp>
        <p:nvGrpSpPr>
          <p:cNvPr id="1204" name="Group"/>
          <p:cNvGrpSpPr/>
          <p:nvPr/>
        </p:nvGrpSpPr>
        <p:grpSpPr>
          <a:xfrm>
            <a:off x="482599" y="4825999"/>
            <a:ext cx="2286002" cy="1091751"/>
            <a:chOff x="0" y="0"/>
            <a:chExt cx="2286000" cy="1091749"/>
          </a:xfrm>
        </p:grpSpPr>
        <p:sp>
          <p:nvSpPr>
            <p:cNvPr id="1169" name="F  S"/>
            <p:cNvSpPr txBox="1"/>
            <p:nvPr/>
          </p:nvSpPr>
          <p:spPr>
            <a:xfrm>
              <a:off x="1028078" y="0"/>
              <a:ext cx="288857" cy="1663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just" defTabSz="320675">
                <a:defRPr sz="1000" b="1">
                  <a:solidFill>
                    <a:srgbClr val="FF0000"/>
                  </a:solidFill>
                  <a:latin typeface="Times New Roman"/>
                  <a:ea typeface="Times New Roman"/>
                  <a:cs typeface="Times New Roman"/>
                  <a:sym typeface="Times New Roman"/>
                </a:defRPr>
              </a:lvl1pPr>
            </a:lstStyle>
            <a:p>
              <a:r>
                <a:t>F  S</a:t>
              </a:r>
            </a:p>
          </p:txBody>
        </p:sp>
        <p:sp>
          <p:nvSpPr>
            <p:cNvPr id="1170" name="I  S"/>
            <p:cNvSpPr txBox="1"/>
            <p:nvPr/>
          </p:nvSpPr>
          <p:spPr>
            <a:xfrm>
              <a:off x="1987826" y="441613"/>
              <a:ext cx="298175"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000" b="1">
                  <a:solidFill>
                    <a:srgbClr val="FF0000"/>
                  </a:solidFill>
                  <a:latin typeface="Times New Roman"/>
                  <a:ea typeface="Times New Roman"/>
                  <a:cs typeface="Times New Roman"/>
                  <a:sym typeface="Times New Roman"/>
                </a:defRPr>
              </a:lvl1pPr>
            </a:lstStyle>
            <a:p>
              <a:r>
                <a:t>I  S</a:t>
              </a:r>
            </a:p>
          </p:txBody>
        </p:sp>
        <p:sp>
          <p:nvSpPr>
            <p:cNvPr id="1171" name="E  S"/>
            <p:cNvSpPr txBox="1"/>
            <p:nvPr/>
          </p:nvSpPr>
          <p:spPr>
            <a:xfrm>
              <a:off x="1032220" y="925440"/>
              <a:ext cx="308010"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000" b="1">
                  <a:solidFill>
                    <a:srgbClr val="FF0000"/>
                  </a:solidFill>
                  <a:latin typeface="Times New Roman"/>
                  <a:ea typeface="Times New Roman"/>
                  <a:cs typeface="Times New Roman"/>
                  <a:sym typeface="Times New Roman"/>
                </a:defRPr>
              </a:lvl1pPr>
            </a:lstStyle>
            <a:p>
              <a:r>
                <a:t>E  S</a:t>
              </a:r>
            </a:p>
          </p:txBody>
        </p:sp>
        <p:sp>
          <p:nvSpPr>
            <p:cNvPr id="1172" name="Line"/>
            <p:cNvSpPr/>
            <p:nvPr/>
          </p:nvSpPr>
          <p:spPr>
            <a:xfrm flipH="1">
              <a:off x="1177683" y="204571"/>
              <a:ext cx="1" cy="750094"/>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1173" name="Line"/>
            <p:cNvSpPr/>
            <p:nvPr/>
          </p:nvSpPr>
          <p:spPr>
            <a:xfrm>
              <a:off x="360811" y="550934"/>
              <a:ext cx="1651863" cy="1"/>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1174" name="Line"/>
            <p:cNvSpPr/>
            <p:nvPr/>
          </p:nvSpPr>
          <p:spPr>
            <a:xfrm>
              <a:off x="1136270" y="246242"/>
              <a:ext cx="828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75" name="Line"/>
            <p:cNvSpPr/>
            <p:nvPr/>
          </p:nvSpPr>
          <p:spPr>
            <a:xfrm>
              <a:off x="1136270" y="293326"/>
              <a:ext cx="828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76" name="Line"/>
            <p:cNvSpPr/>
            <p:nvPr/>
          </p:nvSpPr>
          <p:spPr>
            <a:xfrm>
              <a:off x="1136270" y="339869"/>
              <a:ext cx="828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77" name="Line"/>
            <p:cNvSpPr/>
            <p:nvPr/>
          </p:nvSpPr>
          <p:spPr>
            <a:xfrm>
              <a:off x="1136270" y="386953"/>
              <a:ext cx="828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78" name="Line"/>
            <p:cNvSpPr/>
            <p:nvPr/>
          </p:nvSpPr>
          <p:spPr>
            <a:xfrm>
              <a:off x="1136270" y="434036"/>
              <a:ext cx="828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79" name="Line"/>
            <p:cNvSpPr/>
            <p:nvPr/>
          </p:nvSpPr>
          <p:spPr>
            <a:xfrm>
              <a:off x="1136270" y="493568"/>
              <a:ext cx="828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80" name="Line"/>
            <p:cNvSpPr/>
            <p:nvPr/>
          </p:nvSpPr>
          <p:spPr>
            <a:xfrm>
              <a:off x="1136270" y="665667"/>
              <a:ext cx="828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81" name="Line"/>
            <p:cNvSpPr/>
            <p:nvPr/>
          </p:nvSpPr>
          <p:spPr>
            <a:xfrm>
              <a:off x="1140929" y="714916"/>
              <a:ext cx="82309"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82" name="Line"/>
            <p:cNvSpPr/>
            <p:nvPr/>
          </p:nvSpPr>
          <p:spPr>
            <a:xfrm>
              <a:off x="1136270" y="759294"/>
              <a:ext cx="828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83" name="Line"/>
            <p:cNvSpPr/>
            <p:nvPr/>
          </p:nvSpPr>
          <p:spPr>
            <a:xfrm>
              <a:off x="1136270" y="809083"/>
              <a:ext cx="828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84" name="Line"/>
            <p:cNvSpPr/>
            <p:nvPr/>
          </p:nvSpPr>
          <p:spPr>
            <a:xfrm>
              <a:off x="1136270" y="853461"/>
              <a:ext cx="828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85" name="Line"/>
            <p:cNvSpPr/>
            <p:nvPr/>
          </p:nvSpPr>
          <p:spPr>
            <a:xfrm>
              <a:off x="1136270" y="900004"/>
              <a:ext cx="8282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86" name="Line"/>
            <p:cNvSpPr/>
            <p:nvPr/>
          </p:nvSpPr>
          <p:spPr>
            <a:xfrm>
              <a:off x="434319" y="527663"/>
              <a:ext cx="1" cy="4708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87" name="Line"/>
            <p:cNvSpPr/>
            <p:nvPr/>
          </p:nvSpPr>
          <p:spPr>
            <a:xfrm>
              <a:off x="558558" y="527663"/>
              <a:ext cx="1" cy="4708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88" name="Line"/>
            <p:cNvSpPr/>
            <p:nvPr/>
          </p:nvSpPr>
          <p:spPr>
            <a:xfrm>
              <a:off x="682279" y="527663"/>
              <a:ext cx="1" cy="4708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89" name="Line"/>
            <p:cNvSpPr/>
            <p:nvPr/>
          </p:nvSpPr>
          <p:spPr>
            <a:xfrm>
              <a:off x="805483" y="527663"/>
              <a:ext cx="1" cy="4708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90" name="Line"/>
            <p:cNvSpPr/>
            <p:nvPr/>
          </p:nvSpPr>
          <p:spPr>
            <a:xfrm>
              <a:off x="929722" y="527663"/>
              <a:ext cx="1" cy="4708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91" name="Line"/>
            <p:cNvSpPr/>
            <p:nvPr/>
          </p:nvSpPr>
          <p:spPr>
            <a:xfrm>
              <a:off x="1053444" y="527663"/>
              <a:ext cx="1" cy="4708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92" name="Line"/>
            <p:cNvSpPr/>
            <p:nvPr/>
          </p:nvSpPr>
          <p:spPr>
            <a:xfrm>
              <a:off x="1352135" y="527663"/>
              <a:ext cx="1" cy="4708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93" name="Line"/>
            <p:cNvSpPr/>
            <p:nvPr/>
          </p:nvSpPr>
          <p:spPr>
            <a:xfrm>
              <a:off x="1475857" y="527663"/>
              <a:ext cx="1" cy="4708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94" name="Line"/>
            <p:cNvSpPr/>
            <p:nvPr/>
          </p:nvSpPr>
          <p:spPr>
            <a:xfrm>
              <a:off x="1590260" y="527663"/>
              <a:ext cx="1" cy="4708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95" name="Line"/>
            <p:cNvSpPr/>
            <p:nvPr/>
          </p:nvSpPr>
          <p:spPr>
            <a:xfrm>
              <a:off x="1705182" y="527663"/>
              <a:ext cx="1" cy="4708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96" name="Line"/>
            <p:cNvSpPr/>
            <p:nvPr/>
          </p:nvSpPr>
          <p:spPr>
            <a:xfrm>
              <a:off x="1815444" y="527663"/>
              <a:ext cx="1" cy="4708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97" name="Line"/>
            <p:cNvSpPr/>
            <p:nvPr/>
          </p:nvSpPr>
          <p:spPr>
            <a:xfrm>
              <a:off x="1930365" y="527663"/>
              <a:ext cx="1" cy="47085"/>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198" name="Line"/>
            <p:cNvSpPr/>
            <p:nvPr/>
          </p:nvSpPr>
          <p:spPr>
            <a:xfrm flipH="1">
              <a:off x="149193" y="556684"/>
              <a:ext cx="1082222" cy="226626"/>
            </a:xfrm>
            <a:prstGeom prst="line">
              <a:avLst/>
            </a:prstGeom>
            <a:noFill/>
            <a:ln w="76200" cap="flat">
              <a:solidFill>
                <a:srgbClr val="FF0000"/>
              </a:solidFill>
              <a:prstDash val="solid"/>
              <a:round/>
              <a:tailEnd type="triangle" w="med" len="med"/>
            </a:ln>
            <a:effectLst/>
          </p:spPr>
          <p:txBody>
            <a:bodyPr wrap="square" lIns="45719" tIns="45719" rIns="45719" bIns="45719" numCol="1" anchor="t">
              <a:noAutofit/>
            </a:bodyPr>
            <a:lstStyle/>
            <a:p>
              <a:endParaRPr/>
            </a:p>
          </p:txBody>
        </p:sp>
        <p:sp>
          <p:nvSpPr>
            <p:cNvPr id="1199" name="Line"/>
            <p:cNvSpPr/>
            <p:nvPr/>
          </p:nvSpPr>
          <p:spPr>
            <a:xfrm flipV="1">
              <a:off x="697330" y="385808"/>
              <a:ext cx="473068" cy="143000"/>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200" name="Line"/>
            <p:cNvSpPr/>
            <p:nvPr/>
          </p:nvSpPr>
          <p:spPr>
            <a:xfrm flipV="1">
              <a:off x="1169625" y="530243"/>
              <a:ext cx="277020" cy="180470"/>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201" name="Line"/>
            <p:cNvSpPr/>
            <p:nvPr/>
          </p:nvSpPr>
          <p:spPr>
            <a:xfrm>
              <a:off x="1180614" y="392825"/>
              <a:ext cx="258665" cy="148449"/>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202" name="Line"/>
            <p:cNvSpPr/>
            <p:nvPr/>
          </p:nvSpPr>
          <p:spPr>
            <a:xfrm>
              <a:off x="675577" y="535249"/>
              <a:ext cx="519680" cy="163963"/>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203" name="C  A"/>
            <p:cNvSpPr txBox="1"/>
            <p:nvPr/>
          </p:nvSpPr>
          <p:spPr>
            <a:xfrm>
              <a:off x="0" y="415636"/>
              <a:ext cx="372718"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000" b="1">
                  <a:solidFill>
                    <a:srgbClr val="FF0000"/>
                  </a:solidFill>
                  <a:latin typeface="Times New Roman"/>
                  <a:ea typeface="Times New Roman"/>
                  <a:cs typeface="Times New Roman"/>
                  <a:sym typeface="Times New Roman"/>
                </a:defRPr>
              </a:lvl1pPr>
            </a:lstStyle>
            <a:p>
              <a:r>
                <a:t>C  A</a:t>
              </a:r>
            </a:p>
          </p:txBody>
        </p:sp>
      </p:grpSp>
      <p:sp>
        <p:nvSpPr>
          <p:cNvPr id="1205" name="An organization that has a very weak competitive position in a negative growth, stable but weak industry segment"/>
          <p:cNvSpPr txBox="1"/>
          <p:nvPr/>
        </p:nvSpPr>
        <p:spPr>
          <a:xfrm>
            <a:off x="355600" y="5886450"/>
            <a:ext cx="2667000" cy="256288"/>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800" b="1">
                <a:solidFill>
                  <a:srgbClr val="0000FF"/>
                </a:solidFill>
                <a:latin typeface="Times New Roman"/>
                <a:ea typeface="Times New Roman"/>
                <a:cs typeface="Times New Roman"/>
                <a:sym typeface="Times New Roman"/>
              </a:defRPr>
            </a:lvl1pPr>
          </a:lstStyle>
          <a:p>
            <a:r>
              <a:t>An organization that has a very weak competitive position in a negative growth, stable but weak industry segment</a:t>
            </a:r>
          </a:p>
        </p:txBody>
      </p:sp>
      <p:grpSp>
        <p:nvGrpSpPr>
          <p:cNvPr id="1241" name="Group"/>
          <p:cNvGrpSpPr/>
          <p:nvPr/>
        </p:nvGrpSpPr>
        <p:grpSpPr>
          <a:xfrm>
            <a:off x="6604000" y="4657724"/>
            <a:ext cx="1828801" cy="1218336"/>
            <a:chOff x="0" y="0"/>
            <a:chExt cx="1828800" cy="1218334"/>
          </a:xfrm>
        </p:grpSpPr>
        <p:sp>
          <p:nvSpPr>
            <p:cNvPr id="1206" name="F  S"/>
            <p:cNvSpPr txBox="1"/>
            <p:nvPr/>
          </p:nvSpPr>
          <p:spPr>
            <a:xfrm>
              <a:off x="814387" y="0"/>
              <a:ext cx="277813" cy="141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just" defTabSz="320675">
                <a:defRPr sz="800" b="1">
                  <a:solidFill>
                    <a:srgbClr val="FF0000"/>
                  </a:solidFill>
                  <a:latin typeface="Times New Roman"/>
                  <a:ea typeface="Times New Roman"/>
                  <a:cs typeface="Times New Roman"/>
                  <a:sym typeface="Times New Roman"/>
                </a:defRPr>
              </a:lvl1pPr>
            </a:lstStyle>
            <a:p>
              <a:r>
                <a:t>F  S</a:t>
              </a:r>
            </a:p>
          </p:txBody>
        </p:sp>
        <p:sp>
          <p:nvSpPr>
            <p:cNvPr id="1207" name="I  S"/>
            <p:cNvSpPr txBox="1"/>
            <p:nvPr/>
          </p:nvSpPr>
          <p:spPr>
            <a:xfrm>
              <a:off x="1548870" y="485550"/>
              <a:ext cx="279931"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000" b="1">
                  <a:solidFill>
                    <a:srgbClr val="FF0000"/>
                  </a:solidFill>
                  <a:latin typeface="Times New Roman"/>
                  <a:ea typeface="Times New Roman"/>
                  <a:cs typeface="Times New Roman"/>
                  <a:sym typeface="Times New Roman"/>
                </a:defRPr>
              </a:lvl1pPr>
            </a:lstStyle>
            <a:p>
              <a:r>
                <a:t>I  S</a:t>
              </a:r>
            </a:p>
          </p:txBody>
        </p:sp>
        <p:sp>
          <p:nvSpPr>
            <p:cNvPr id="1208" name="E  S"/>
            <p:cNvSpPr txBox="1"/>
            <p:nvPr/>
          </p:nvSpPr>
          <p:spPr>
            <a:xfrm>
              <a:off x="695854" y="1052025"/>
              <a:ext cx="498476"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000" b="1">
                  <a:solidFill>
                    <a:srgbClr val="FF0000"/>
                  </a:solidFill>
                  <a:latin typeface="Times New Roman"/>
                  <a:ea typeface="Times New Roman"/>
                  <a:cs typeface="Times New Roman"/>
                  <a:sym typeface="Times New Roman"/>
                </a:defRPr>
              </a:lvl1pPr>
            </a:lstStyle>
            <a:p>
              <a:r>
                <a:t>E  S</a:t>
              </a:r>
            </a:p>
          </p:txBody>
        </p:sp>
        <p:sp>
          <p:nvSpPr>
            <p:cNvPr id="1209" name="Line"/>
            <p:cNvSpPr/>
            <p:nvPr/>
          </p:nvSpPr>
          <p:spPr>
            <a:xfrm flipH="1">
              <a:off x="944033" y="192196"/>
              <a:ext cx="1" cy="894937"/>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1210" name="Line"/>
            <p:cNvSpPr/>
            <p:nvPr/>
          </p:nvSpPr>
          <p:spPr>
            <a:xfrm>
              <a:off x="352424" y="605152"/>
              <a:ext cx="1196447" cy="1"/>
            </a:xfrm>
            <a:prstGeom prst="line">
              <a:avLst/>
            </a:prstGeom>
            <a:noFill/>
            <a:ln w="76200" cap="flat">
              <a:solidFill>
                <a:srgbClr val="008000"/>
              </a:solidFill>
              <a:prstDash val="solid"/>
              <a:round/>
            </a:ln>
            <a:effectLst/>
          </p:spPr>
          <p:txBody>
            <a:bodyPr wrap="square" lIns="45719" tIns="45719" rIns="45719" bIns="45719" numCol="1" anchor="t">
              <a:noAutofit/>
            </a:bodyPr>
            <a:lstStyle/>
            <a:p>
              <a:endParaRPr/>
            </a:p>
          </p:txBody>
        </p:sp>
        <p:sp>
          <p:nvSpPr>
            <p:cNvPr id="1211" name="Line"/>
            <p:cNvSpPr/>
            <p:nvPr/>
          </p:nvSpPr>
          <p:spPr>
            <a:xfrm>
              <a:off x="914400" y="241585"/>
              <a:ext cx="5979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12" name="Line"/>
            <p:cNvSpPr/>
            <p:nvPr/>
          </p:nvSpPr>
          <p:spPr>
            <a:xfrm>
              <a:off x="914400" y="297518"/>
              <a:ext cx="5979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13" name="Line"/>
            <p:cNvSpPr/>
            <p:nvPr/>
          </p:nvSpPr>
          <p:spPr>
            <a:xfrm>
              <a:off x="914400" y="353451"/>
              <a:ext cx="5979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14" name="Line"/>
            <p:cNvSpPr/>
            <p:nvPr/>
          </p:nvSpPr>
          <p:spPr>
            <a:xfrm>
              <a:off x="914400" y="409385"/>
              <a:ext cx="5979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15" name="Line"/>
            <p:cNvSpPr/>
            <p:nvPr/>
          </p:nvSpPr>
          <p:spPr>
            <a:xfrm>
              <a:off x="914400" y="465318"/>
              <a:ext cx="5979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16" name="Line"/>
            <p:cNvSpPr/>
            <p:nvPr/>
          </p:nvSpPr>
          <p:spPr>
            <a:xfrm>
              <a:off x="914400" y="536723"/>
              <a:ext cx="5979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17" name="Line"/>
            <p:cNvSpPr/>
            <p:nvPr/>
          </p:nvSpPr>
          <p:spPr>
            <a:xfrm>
              <a:off x="925512" y="722969"/>
              <a:ext cx="59797"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18" name="Line"/>
            <p:cNvSpPr/>
            <p:nvPr/>
          </p:nvSpPr>
          <p:spPr>
            <a:xfrm>
              <a:off x="917575" y="791399"/>
              <a:ext cx="5979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19" name="Line"/>
            <p:cNvSpPr/>
            <p:nvPr/>
          </p:nvSpPr>
          <p:spPr>
            <a:xfrm>
              <a:off x="914400" y="853878"/>
              <a:ext cx="5979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20" name="Line"/>
            <p:cNvSpPr/>
            <p:nvPr/>
          </p:nvSpPr>
          <p:spPr>
            <a:xfrm>
              <a:off x="914400" y="913381"/>
              <a:ext cx="5979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21" name="Line"/>
            <p:cNvSpPr/>
            <p:nvPr/>
          </p:nvSpPr>
          <p:spPr>
            <a:xfrm>
              <a:off x="914400" y="966340"/>
              <a:ext cx="5979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22" name="Line"/>
            <p:cNvSpPr/>
            <p:nvPr/>
          </p:nvSpPr>
          <p:spPr>
            <a:xfrm>
              <a:off x="914400" y="1022273"/>
              <a:ext cx="59796" cy="1"/>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23" name="Line"/>
            <p:cNvSpPr/>
            <p:nvPr/>
          </p:nvSpPr>
          <p:spPr>
            <a:xfrm>
              <a:off x="405870" y="577185"/>
              <a:ext cx="1" cy="5653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24" name="Line"/>
            <p:cNvSpPr/>
            <p:nvPr/>
          </p:nvSpPr>
          <p:spPr>
            <a:xfrm>
              <a:off x="495829" y="577185"/>
              <a:ext cx="1" cy="5653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25" name="Line"/>
            <p:cNvSpPr/>
            <p:nvPr/>
          </p:nvSpPr>
          <p:spPr>
            <a:xfrm>
              <a:off x="585258" y="577185"/>
              <a:ext cx="1" cy="5653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26" name="Line"/>
            <p:cNvSpPr/>
            <p:nvPr/>
          </p:nvSpPr>
          <p:spPr>
            <a:xfrm>
              <a:off x="675216" y="577185"/>
              <a:ext cx="1" cy="5653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27" name="Line"/>
            <p:cNvSpPr/>
            <p:nvPr/>
          </p:nvSpPr>
          <p:spPr>
            <a:xfrm>
              <a:off x="764645" y="577185"/>
              <a:ext cx="1" cy="5653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28" name="Line"/>
            <p:cNvSpPr/>
            <p:nvPr/>
          </p:nvSpPr>
          <p:spPr>
            <a:xfrm>
              <a:off x="854604" y="577185"/>
              <a:ext cx="1" cy="5653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29" name="Line"/>
            <p:cNvSpPr/>
            <p:nvPr/>
          </p:nvSpPr>
          <p:spPr>
            <a:xfrm>
              <a:off x="1070504" y="577185"/>
              <a:ext cx="1" cy="5653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30" name="Line"/>
            <p:cNvSpPr/>
            <p:nvPr/>
          </p:nvSpPr>
          <p:spPr>
            <a:xfrm>
              <a:off x="1160462" y="577185"/>
              <a:ext cx="1" cy="5653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31" name="Line"/>
            <p:cNvSpPr/>
            <p:nvPr/>
          </p:nvSpPr>
          <p:spPr>
            <a:xfrm>
              <a:off x="1243541" y="577185"/>
              <a:ext cx="1" cy="5653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32" name="Line"/>
            <p:cNvSpPr/>
            <p:nvPr/>
          </p:nvSpPr>
          <p:spPr>
            <a:xfrm>
              <a:off x="1326620" y="577185"/>
              <a:ext cx="1" cy="5653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33" name="Line"/>
            <p:cNvSpPr/>
            <p:nvPr/>
          </p:nvSpPr>
          <p:spPr>
            <a:xfrm>
              <a:off x="1405995" y="577185"/>
              <a:ext cx="1" cy="5653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34" name="Line"/>
            <p:cNvSpPr/>
            <p:nvPr/>
          </p:nvSpPr>
          <p:spPr>
            <a:xfrm>
              <a:off x="1489074" y="577185"/>
              <a:ext cx="1" cy="56530"/>
            </a:xfrm>
            <a:prstGeom prst="line">
              <a:avLst/>
            </a:prstGeom>
            <a:noFill/>
            <a:ln w="57150" cap="flat">
              <a:solidFill>
                <a:srgbClr val="FF00FF"/>
              </a:solidFill>
              <a:prstDash val="solid"/>
              <a:round/>
            </a:ln>
            <a:effectLst/>
          </p:spPr>
          <p:txBody>
            <a:bodyPr wrap="square" lIns="45719" tIns="45719" rIns="45719" bIns="45719" numCol="1" anchor="t">
              <a:noAutofit/>
            </a:bodyPr>
            <a:lstStyle/>
            <a:p>
              <a:endParaRPr/>
            </a:p>
          </p:txBody>
        </p:sp>
        <p:sp>
          <p:nvSpPr>
            <p:cNvPr id="1235" name="Line"/>
            <p:cNvSpPr/>
            <p:nvPr/>
          </p:nvSpPr>
          <p:spPr>
            <a:xfrm flipH="1">
              <a:off x="721854" y="585314"/>
              <a:ext cx="223167" cy="573425"/>
            </a:xfrm>
            <a:prstGeom prst="line">
              <a:avLst/>
            </a:prstGeom>
            <a:noFill/>
            <a:ln w="76200" cap="flat">
              <a:solidFill>
                <a:srgbClr val="FF0000"/>
              </a:solidFill>
              <a:prstDash val="solid"/>
              <a:round/>
              <a:tailEnd type="triangle" w="med" len="med"/>
            </a:ln>
            <a:effectLst/>
          </p:spPr>
          <p:txBody>
            <a:bodyPr wrap="square" lIns="45719" tIns="45719" rIns="45719" bIns="45719" numCol="1" anchor="t">
              <a:noAutofit/>
            </a:bodyPr>
            <a:lstStyle/>
            <a:p>
              <a:endParaRPr/>
            </a:p>
          </p:txBody>
        </p:sp>
        <p:sp>
          <p:nvSpPr>
            <p:cNvPr id="1236" name="Line"/>
            <p:cNvSpPr/>
            <p:nvPr/>
          </p:nvSpPr>
          <p:spPr>
            <a:xfrm flipV="1">
              <a:off x="576393" y="383342"/>
              <a:ext cx="367510" cy="211556"/>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237" name="Line"/>
            <p:cNvSpPr/>
            <p:nvPr/>
          </p:nvSpPr>
          <p:spPr>
            <a:xfrm flipV="1">
              <a:off x="938178" y="597017"/>
              <a:ext cx="242956" cy="334616"/>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238" name="Line"/>
            <p:cNvSpPr/>
            <p:nvPr/>
          </p:nvSpPr>
          <p:spPr>
            <a:xfrm>
              <a:off x="944308" y="405634"/>
              <a:ext cx="228580" cy="203865"/>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239" name="Line"/>
            <p:cNvSpPr/>
            <p:nvPr/>
          </p:nvSpPr>
          <p:spPr>
            <a:xfrm>
              <a:off x="562397" y="598746"/>
              <a:ext cx="400265" cy="334133"/>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1240" name="C  A"/>
            <p:cNvSpPr txBox="1"/>
            <p:nvPr/>
          </p:nvSpPr>
          <p:spPr>
            <a:xfrm>
              <a:off x="0" y="485550"/>
              <a:ext cx="355600" cy="166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000" b="1">
                  <a:solidFill>
                    <a:srgbClr val="FF0000"/>
                  </a:solidFill>
                  <a:latin typeface="Times New Roman"/>
                  <a:ea typeface="Times New Roman"/>
                  <a:cs typeface="Times New Roman"/>
                  <a:sym typeface="Times New Roman"/>
                </a:defRPr>
              </a:lvl1pPr>
            </a:lstStyle>
            <a:p>
              <a:r>
                <a:t>C  A</a:t>
              </a:r>
            </a:p>
          </p:txBody>
        </p:sp>
      </p:grpSp>
      <p:sp>
        <p:nvSpPr>
          <p:cNvPr id="1242" name="A financially troubled organization in a very unstable and weak industry"/>
          <p:cNvSpPr txBox="1"/>
          <p:nvPr/>
        </p:nvSpPr>
        <p:spPr>
          <a:xfrm>
            <a:off x="5486400" y="5929312"/>
            <a:ext cx="3251200" cy="141989"/>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800" b="1">
                <a:solidFill>
                  <a:srgbClr val="0000FF"/>
                </a:solidFill>
                <a:latin typeface="Times New Roman"/>
                <a:ea typeface="Times New Roman"/>
                <a:cs typeface="Times New Roman"/>
                <a:sym typeface="Times New Roman"/>
              </a:defRPr>
            </a:lvl1pPr>
          </a:lstStyle>
          <a:p>
            <a:r>
              <a:t>A financially troubled organization in a very unstable and weak industry </a:t>
            </a:r>
          </a:p>
        </p:txBody>
      </p:sp>
      <p:sp>
        <p:nvSpPr>
          <p:cNvPr id="1243" name="Source : Adapted from a summary by Fred R. David, Strategic management, 2d ed. ( Columbus, Ohio : Merril Publishing Company, 1989 ). P. 216, of Alan J. Rowe, Richard O. Mason, and Karl E. Dickel, and N. H. Snyder, Strategic Management : A Methodological Approach ( Reading, massachustts : Addison- Wesley Publising Company, 1982 ), p. 155. © 1989 by Addison-Wesley Publising Company. Reprinted with permission of the publisen."/>
          <p:cNvSpPr txBox="1"/>
          <p:nvPr/>
        </p:nvSpPr>
        <p:spPr>
          <a:xfrm>
            <a:off x="330200" y="6334125"/>
            <a:ext cx="8331200" cy="340364"/>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algn="just" defTabSz="320675">
              <a:defRPr sz="700" b="1">
                <a:solidFill>
                  <a:srgbClr val="0000FF"/>
                </a:solidFill>
                <a:latin typeface="Times New Roman"/>
                <a:ea typeface="Times New Roman"/>
                <a:cs typeface="Times New Roman"/>
                <a:sym typeface="Times New Roman"/>
              </a:defRPr>
            </a:pPr>
            <a:r>
              <a:t>Source : Adapted from a summary by Fred R. David, Strategic management, 2d ed. ( Columbus, Ohio : Merril Publishing Company, 1989 ). P. 216, of Alan J. Rowe, Richard O. Mason, and Karl E. Dickel, and N. H. Snyder, Strategic Management : A Methodological Approach ( Reading, massachustts : Addison- Wesley Publising Company, 1982 ), p. 155. </a:t>
            </a:r>
            <a:r>
              <a:rPr b="0">
                <a:latin typeface="Symbol"/>
                <a:ea typeface="Symbol"/>
                <a:cs typeface="Symbol"/>
                <a:sym typeface="Symbol"/>
              </a:rPr>
              <a:t>Ó</a:t>
            </a:r>
            <a:r>
              <a:t> 1989 by Addison-Wesley Publising Company. Reprinted with permission of the publisen.</a:t>
            </a:r>
          </a:p>
        </p:txBody>
      </p:sp>
      <p:sp>
        <p:nvSpPr>
          <p:cNvPr id="1244" name="Rectangle"/>
          <p:cNvSpPr/>
          <p:nvPr/>
        </p:nvSpPr>
        <p:spPr>
          <a:xfrm>
            <a:off x="3657600" y="-1"/>
            <a:ext cx="1676400" cy="571502"/>
          </a:xfrm>
          <a:prstGeom prst="rect">
            <a:avLst/>
          </a:prstGeom>
          <a:solidFill>
            <a:srgbClr val="FFFFFF"/>
          </a:solidFill>
          <a:ln>
            <a:solidFill>
              <a:schemeClr val="accent1"/>
            </a:solidFill>
          </a:ln>
        </p:spPr>
        <p:txBody>
          <a:bodyPr lIns="45719" rIns="45719" anchor="ctr"/>
          <a:lstStyle/>
          <a:p>
            <a:pPr algn="ctr" defTabSz="320675">
              <a:defRPr sz="1300">
                <a:latin typeface="Times New Roman"/>
                <a:ea typeface="Times New Roman"/>
                <a:cs typeface="Times New Roman"/>
                <a:sym typeface="Times New Roman"/>
              </a:defRPr>
            </a:pPr>
            <a:endParaRPr/>
          </a:p>
        </p:txBody>
      </p:sp>
      <p:sp>
        <p:nvSpPr>
          <p:cNvPr id="1245" name="EXHIBIT  7 – 12…"/>
          <p:cNvSpPr txBox="1"/>
          <p:nvPr/>
        </p:nvSpPr>
        <p:spPr>
          <a:xfrm>
            <a:off x="3708400" y="96837"/>
            <a:ext cx="1651000" cy="62043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defTabSz="320675">
              <a:defRPr sz="1100" b="1">
                <a:solidFill>
                  <a:srgbClr val="0000FF"/>
                </a:solidFill>
                <a:latin typeface="Times New Roman"/>
                <a:ea typeface="Times New Roman"/>
                <a:cs typeface="Times New Roman"/>
                <a:sym typeface="Times New Roman"/>
              </a:defRPr>
            </a:pPr>
            <a:r>
              <a:t>EXHIBIT  7 – 12</a:t>
            </a:r>
          </a:p>
          <a:p>
            <a:pPr defTabSz="320675">
              <a:defRPr sz="1100" b="1">
                <a:solidFill>
                  <a:srgbClr val="0000FF"/>
                </a:solidFill>
                <a:latin typeface="Times New Roman"/>
                <a:ea typeface="Times New Roman"/>
                <a:cs typeface="Times New Roman"/>
                <a:sym typeface="Times New Roman"/>
              </a:defRPr>
            </a:pPr>
            <a:r>
              <a:t>SPACE Strategy Profiles</a:t>
            </a:r>
          </a:p>
        </p:txBody>
      </p:sp>
      <p:sp>
        <p:nvSpPr>
          <p:cNvPr id="1246" name="Line"/>
          <p:cNvSpPr/>
          <p:nvPr/>
        </p:nvSpPr>
        <p:spPr>
          <a:xfrm>
            <a:off x="355600" y="6343650"/>
            <a:ext cx="406400" cy="0"/>
          </a:xfrm>
          <a:prstGeom prst="line">
            <a:avLst/>
          </a:prstGeom>
          <a:ln>
            <a:solidFill>
              <a:srgbClr val="FF00FF"/>
            </a:solidFill>
          </a:ln>
        </p:spPr>
        <p:txBody>
          <a:bodyPr lIns="45719" rIns="45719"/>
          <a:lstStyle/>
          <a:p>
            <a:endParaRPr/>
          </a:p>
        </p:txBody>
      </p:sp>
      <p:sp>
        <p:nvSpPr>
          <p:cNvPr id="1247"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248"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3" name="Group"/>
          <p:cNvGrpSpPr/>
          <p:nvPr/>
        </p:nvGrpSpPr>
        <p:grpSpPr>
          <a:xfrm>
            <a:off x="517525" y="400049"/>
            <a:ext cx="7991476" cy="6086476"/>
            <a:chOff x="0" y="0"/>
            <a:chExt cx="7991475" cy="6086475"/>
          </a:xfrm>
        </p:grpSpPr>
        <p:sp>
          <p:nvSpPr>
            <p:cNvPr id="1250" name="Rectangle"/>
            <p:cNvSpPr/>
            <p:nvPr/>
          </p:nvSpPr>
          <p:spPr>
            <a:xfrm>
              <a:off x="0" y="194667"/>
              <a:ext cx="7991475" cy="5891808"/>
            </a:xfrm>
            <a:prstGeom prst="rect">
              <a:avLst/>
            </a:prstGeom>
            <a:noFill/>
            <a:ln w="9525" cap="flat">
              <a:solidFill>
                <a:srgbClr val="800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1251" name="Rectangle"/>
            <p:cNvSpPr/>
            <p:nvPr/>
          </p:nvSpPr>
          <p:spPr>
            <a:xfrm>
              <a:off x="626574" y="0"/>
              <a:ext cx="3453043" cy="485775"/>
            </a:xfrm>
            <a:prstGeom prst="rect">
              <a:avLst/>
            </a:prstGeom>
            <a:solidFill>
              <a:srgbClr val="FFFFFF"/>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nvGrpSpPr>
            <p:cNvPr id="1254" name="Group"/>
            <p:cNvGrpSpPr/>
            <p:nvPr/>
          </p:nvGrpSpPr>
          <p:grpSpPr>
            <a:xfrm>
              <a:off x="626574" y="-1"/>
              <a:ext cx="3402239" cy="784834"/>
              <a:chOff x="0" y="0"/>
              <a:chExt cx="3402237" cy="784832"/>
            </a:xfrm>
          </p:grpSpPr>
          <p:sp>
            <p:nvSpPr>
              <p:cNvPr id="1252" name="Rectangle"/>
              <p:cNvSpPr/>
              <p:nvPr/>
            </p:nvSpPr>
            <p:spPr>
              <a:xfrm>
                <a:off x="0" y="0"/>
                <a:ext cx="3402238" cy="742950"/>
              </a:xfrm>
              <a:prstGeom prst="rect">
                <a:avLst/>
              </a:prstGeom>
              <a:noFill/>
              <a:ln w="9525" cap="flat">
                <a:solidFill>
                  <a:srgbClr val="00FF00"/>
                </a:solidFill>
                <a:prstDash val="solid"/>
                <a:round/>
              </a:ln>
              <a:effectLst/>
            </p:spPr>
            <p:txBody>
              <a:bodyPr wrap="square" lIns="45719" tIns="45719" rIns="45719" bIns="45719" numCol="1" anchor="t">
                <a:noAutofit/>
              </a:bodyPr>
              <a:lstStyle/>
              <a:p>
                <a:pPr defTabSz="320675">
                  <a:defRPr sz="1700" b="1">
                    <a:solidFill>
                      <a:srgbClr val="0000FF"/>
                    </a:solidFill>
                    <a:latin typeface="Times New Roman"/>
                    <a:ea typeface="Times New Roman"/>
                    <a:cs typeface="Times New Roman"/>
                    <a:sym typeface="Times New Roman"/>
                  </a:defRPr>
                </a:pPr>
                <a:endParaRPr/>
              </a:p>
            </p:txBody>
          </p:sp>
          <p:sp>
            <p:nvSpPr>
              <p:cNvPr id="1253" name="EXHIBIT  7 – 8…"/>
              <p:cNvSpPr txBox="1"/>
              <p:nvPr/>
            </p:nvSpPr>
            <p:spPr>
              <a:xfrm>
                <a:off x="0" y="0"/>
                <a:ext cx="3402238" cy="784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700" b="1">
                    <a:solidFill>
                      <a:srgbClr val="0000FF"/>
                    </a:solidFill>
                    <a:latin typeface="Times New Roman"/>
                    <a:ea typeface="Times New Roman"/>
                    <a:cs typeface="Times New Roman"/>
                    <a:sym typeface="Times New Roman"/>
                  </a:defRPr>
                </a:pPr>
                <a:r>
                  <a:t>EXHIBIT  7 – 8</a:t>
                </a:r>
              </a:p>
              <a:p>
                <a:pPr defTabSz="320675">
                  <a:defRPr sz="1700" b="1">
                    <a:solidFill>
                      <a:srgbClr val="0000FF"/>
                    </a:solidFill>
                    <a:latin typeface="Times New Roman"/>
                    <a:ea typeface="Times New Roman"/>
                    <a:cs typeface="Times New Roman"/>
                    <a:sym typeface="Times New Roman"/>
                  </a:defRPr>
                </a:pPr>
                <a:r>
                  <a:t>Expanded Product Portofolio Matrix</a:t>
                </a:r>
              </a:p>
            </p:txBody>
          </p:sp>
        </p:grpSp>
        <p:sp>
          <p:nvSpPr>
            <p:cNvPr id="1255" name="Market Share"/>
            <p:cNvSpPr txBox="1"/>
            <p:nvPr/>
          </p:nvSpPr>
          <p:spPr>
            <a:xfrm>
              <a:off x="1666456" y="1365051"/>
              <a:ext cx="1600307" cy="3011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900" b="1">
                  <a:solidFill>
                    <a:schemeClr val="accent1"/>
                  </a:solidFill>
                  <a:latin typeface="Times New Roman"/>
                  <a:ea typeface="Times New Roman"/>
                  <a:cs typeface="Times New Roman"/>
                  <a:sym typeface="Times New Roman"/>
                </a:defRPr>
              </a:lvl1pPr>
            </a:lstStyle>
            <a:p>
              <a:r>
                <a:t>Market Share</a:t>
              </a:r>
            </a:p>
          </p:txBody>
        </p:sp>
        <p:grpSp>
          <p:nvGrpSpPr>
            <p:cNvPr id="1290" name="Group"/>
            <p:cNvGrpSpPr/>
            <p:nvPr/>
          </p:nvGrpSpPr>
          <p:grpSpPr>
            <a:xfrm>
              <a:off x="0" y="1404479"/>
              <a:ext cx="7991476" cy="3376402"/>
              <a:chOff x="0" y="0"/>
              <a:chExt cx="7991475" cy="3376400"/>
            </a:xfrm>
          </p:grpSpPr>
          <p:sp>
            <p:nvSpPr>
              <p:cNvPr id="1256" name="High"/>
              <p:cNvSpPr txBox="1"/>
              <p:nvPr/>
            </p:nvSpPr>
            <p:spPr>
              <a:xfrm>
                <a:off x="899113" y="443965"/>
                <a:ext cx="783220"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High</a:t>
                </a:r>
              </a:p>
            </p:txBody>
          </p:sp>
          <p:sp>
            <p:nvSpPr>
              <p:cNvPr id="1257" name="High"/>
              <p:cNvSpPr txBox="1"/>
              <p:nvPr/>
            </p:nvSpPr>
            <p:spPr>
              <a:xfrm>
                <a:off x="313287" y="874376"/>
                <a:ext cx="783749" cy="530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High</a:t>
                </a:r>
              </a:p>
            </p:txBody>
          </p:sp>
          <p:sp>
            <p:nvSpPr>
              <p:cNvPr id="1258" name="Growt"/>
              <p:cNvSpPr txBox="1"/>
              <p:nvPr/>
            </p:nvSpPr>
            <p:spPr>
              <a:xfrm>
                <a:off x="0" y="1263711"/>
                <a:ext cx="940392"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Growt</a:t>
                </a:r>
              </a:p>
            </p:txBody>
          </p:sp>
          <p:sp>
            <p:nvSpPr>
              <p:cNvPr id="1259" name="Low"/>
              <p:cNvSpPr txBox="1"/>
              <p:nvPr/>
            </p:nvSpPr>
            <p:spPr>
              <a:xfrm>
                <a:off x="313287" y="2141201"/>
                <a:ext cx="783749"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Low</a:t>
                </a:r>
              </a:p>
            </p:txBody>
          </p:sp>
          <p:sp>
            <p:nvSpPr>
              <p:cNvPr id="1260" name="Low"/>
              <p:cNvSpPr txBox="1"/>
              <p:nvPr/>
            </p:nvSpPr>
            <p:spPr>
              <a:xfrm>
                <a:off x="3459920" y="455872"/>
                <a:ext cx="568893" cy="530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Low</a:t>
                </a:r>
              </a:p>
            </p:txBody>
          </p:sp>
          <p:grpSp>
            <p:nvGrpSpPr>
              <p:cNvPr id="1268" name="Group"/>
              <p:cNvGrpSpPr/>
              <p:nvPr/>
            </p:nvGrpSpPr>
            <p:grpSpPr>
              <a:xfrm>
                <a:off x="3760507" y="1310740"/>
                <a:ext cx="3290577" cy="1656756"/>
                <a:chOff x="0" y="0"/>
                <a:chExt cx="3290576" cy="1656754"/>
              </a:xfrm>
            </p:grpSpPr>
            <p:sp>
              <p:nvSpPr>
                <p:cNvPr id="1261" name="Rectangle"/>
                <p:cNvSpPr/>
                <p:nvPr/>
              </p:nvSpPr>
              <p:spPr>
                <a:xfrm>
                  <a:off x="0" y="0"/>
                  <a:ext cx="3290577" cy="1656755"/>
                </a:xfrm>
                <a:prstGeom prst="rect">
                  <a:avLst/>
                </a:prstGeom>
                <a:solidFill>
                  <a:srgbClr val="FFFFFF"/>
                </a:solidFill>
                <a:ln w="9525" cap="flat">
                  <a:solidFill>
                    <a:srgbClr val="FF00FF"/>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1262" name="BLACK…"/>
                <p:cNvSpPr txBox="1"/>
                <p:nvPr/>
              </p:nvSpPr>
              <p:spPr>
                <a:xfrm>
                  <a:off x="574545" y="-1"/>
                  <a:ext cx="1253553" cy="530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700" b="1">
                      <a:solidFill>
                        <a:srgbClr val="FF6600"/>
                      </a:solidFill>
                      <a:latin typeface="Times New Roman"/>
                      <a:ea typeface="Times New Roman"/>
                      <a:cs typeface="Times New Roman"/>
                      <a:sym typeface="Times New Roman"/>
                    </a:defRPr>
                  </a:pPr>
                  <a:r>
                    <a:t>BLACK</a:t>
                  </a:r>
                </a:p>
                <a:p>
                  <a:pPr algn="ctr" defTabSz="320675">
                    <a:defRPr sz="1700" b="1">
                      <a:solidFill>
                        <a:srgbClr val="FF6600"/>
                      </a:solidFill>
                      <a:latin typeface="Times New Roman"/>
                      <a:ea typeface="Times New Roman"/>
                      <a:cs typeface="Times New Roman"/>
                      <a:sym typeface="Times New Roman"/>
                    </a:defRPr>
                  </a:pPr>
                  <a:r>
                    <a:t>HOLE</a:t>
                  </a:r>
                </a:p>
              </p:txBody>
            </p:sp>
            <p:sp>
              <p:nvSpPr>
                <p:cNvPr id="1263" name="PROBLEM…"/>
                <p:cNvSpPr txBox="1"/>
                <p:nvPr/>
              </p:nvSpPr>
              <p:spPr>
                <a:xfrm>
                  <a:off x="1723635" y="97456"/>
                  <a:ext cx="1566942" cy="530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700" b="1">
                      <a:solidFill>
                        <a:srgbClr val="FF6600"/>
                      </a:solidFill>
                      <a:latin typeface="Times New Roman"/>
                      <a:ea typeface="Times New Roman"/>
                      <a:cs typeface="Times New Roman"/>
                      <a:sym typeface="Times New Roman"/>
                    </a:defRPr>
                  </a:pPr>
                  <a:r>
                    <a:t>PROBLEM</a:t>
                  </a:r>
                </a:p>
                <a:p>
                  <a:pPr algn="ctr" defTabSz="320675">
                    <a:defRPr sz="1700" b="1">
                      <a:solidFill>
                        <a:srgbClr val="FF6600"/>
                      </a:solidFill>
                      <a:latin typeface="Times New Roman"/>
                      <a:ea typeface="Times New Roman"/>
                      <a:cs typeface="Times New Roman"/>
                      <a:sym typeface="Times New Roman"/>
                    </a:defRPr>
                  </a:pPr>
                  <a:r>
                    <a:t>CHILD</a:t>
                  </a:r>
                </a:p>
              </p:txBody>
            </p:sp>
            <p:sp>
              <p:nvSpPr>
                <p:cNvPr id="1264" name="CASH…"/>
                <p:cNvSpPr txBox="1"/>
                <p:nvPr/>
              </p:nvSpPr>
              <p:spPr>
                <a:xfrm>
                  <a:off x="626776" y="779649"/>
                  <a:ext cx="1096860" cy="530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700" b="1">
                      <a:solidFill>
                        <a:srgbClr val="FF6600"/>
                      </a:solidFill>
                      <a:latin typeface="Times New Roman"/>
                      <a:ea typeface="Times New Roman"/>
                      <a:cs typeface="Times New Roman"/>
                      <a:sym typeface="Times New Roman"/>
                    </a:defRPr>
                  </a:pPr>
                  <a:r>
                    <a:t>CASH</a:t>
                  </a:r>
                </a:p>
                <a:p>
                  <a:pPr algn="ctr" defTabSz="320675">
                    <a:defRPr sz="1700" b="1">
                      <a:solidFill>
                        <a:srgbClr val="FF6600"/>
                      </a:solidFill>
                      <a:latin typeface="Times New Roman"/>
                      <a:ea typeface="Times New Roman"/>
                      <a:cs typeface="Times New Roman"/>
                      <a:sym typeface="Times New Roman"/>
                    </a:defRPr>
                  </a:pPr>
                  <a:r>
                    <a:t>PIG</a:t>
                  </a:r>
                </a:p>
              </p:txBody>
            </p:sp>
            <p:sp>
              <p:nvSpPr>
                <p:cNvPr id="1265" name="MANGY…"/>
                <p:cNvSpPr txBox="1"/>
                <p:nvPr/>
              </p:nvSpPr>
              <p:spPr>
                <a:xfrm>
                  <a:off x="1880329" y="779649"/>
                  <a:ext cx="1253554" cy="530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700" b="1">
                      <a:solidFill>
                        <a:srgbClr val="FF6600"/>
                      </a:solidFill>
                      <a:latin typeface="Times New Roman"/>
                      <a:ea typeface="Times New Roman"/>
                      <a:cs typeface="Times New Roman"/>
                      <a:sym typeface="Times New Roman"/>
                    </a:defRPr>
                  </a:pPr>
                  <a:r>
                    <a:t>MANGY</a:t>
                  </a:r>
                </a:p>
                <a:p>
                  <a:pPr algn="ctr" defTabSz="320675">
                    <a:defRPr sz="1700" b="1">
                      <a:solidFill>
                        <a:srgbClr val="FF6600"/>
                      </a:solidFill>
                      <a:latin typeface="Times New Roman"/>
                      <a:ea typeface="Times New Roman"/>
                      <a:cs typeface="Times New Roman"/>
                      <a:sym typeface="Times New Roman"/>
                    </a:defRPr>
                  </a:pPr>
                  <a:r>
                    <a:t>DOG</a:t>
                  </a:r>
                </a:p>
              </p:txBody>
            </p:sp>
            <p:sp>
              <p:nvSpPr>
                <p:cNvPr id="1266" name="Line"/>
                <p:cNvSpPr/>
                <p:nvPr/>
              </p:nvSpPr>
              <p:spPr>
                <a:xfrm>
                  <a:off x="0" y="682193"/>
                  <a:ext cx="3290577" cy="1"/>
                </a:xfrm>
                <a:prstGeom prst="line">
                  <a:avLst/>
                </a:prstGeom>
                <a:noFill/>
                <a:ln w="9525" cap="flat">
                  <a:solidFill>
                    <a:srgbClr val="00FF00"/>
                  </a:solidFill>
                  <a:prstDash val="solid"/>
                  <a:round/>
                </a:ln>
                <a:effectLst/>
              </p:spPr>
              <p:txBody>
                <a:bodyPr wrap="square" lIns="45719" tIns="45719" rIns="45719" bIns="45719" numCol="1" anchor="t">
                  <a:noAutofit/>
                </a:bodyPr>
                <a:lstStyle/>
                <a:p>
                  <a:endParaRPr/>
                </a:p>
              </p:txBody>
            </p:sp>
            <p:sp>
              <p:nvSpPr>
                <p:cNvPr id="1267" name="Line"/>
                <p:cNvSpPr/>
                <p:nvPr/>
              </p:nvSpPr>
              <p:spPr>
                <a:xfrm flipH="1">
                  <a:off x="1723635" y="0"/>
                  <a:ext cx="1" cy="1656755"/>
                </a:xfrm>
                <a:prstGeom prst="line">
                  <a:avLst/>
                </a:prstGeom>
                <a:noFill/>
                <a:ln w="9525" cap="flat">
                  <a:solidFill>
                    <a:srgbClr val="00FF00"/>
                  </a:solidFill>
                  <a:prstDash val="solid"/>
                  <a:round/>
                </a:ln>
                <a:effectLst/>
              </p:spPr>
              <p:txBody>
                <a:bodyPr wrap="square" lIns="45719" tIns="45719" rIns="45719" bIns="45719" numCol="1" anchor="t">
                  <a:noAutofit/>
                </a:bodyPr>
                <a:lstStyle/>
                <a:p>
                  <a:endParaRPr/>
                </a:p>
              </p:txBody>
            </p:sp>
          </p:grpSp>
          <p:grpSp>
            <p:nvGrpSpPr>
              <p:cNvPr id="1276" name="Group"/>
              <p:cNvGrpSpPr/>
              <p:nvPr/>
            </p:nvGrpSpPr>
            <p:grpSpPr>
              <a:xfrm>
                <a:off x="845135" y="744003"/>
                <a:ext cx="3151397" cy="1559124"/>
                <a:chOff x="0" y="0"/>
                <a:chExt cx="3151396" cy="1559123"/>
              </a:xfrm>
            </p:grpSpPr>
            <p:sp>
              <p:nvSpPr>
                <p:cNvPr id="1269" name="Rectangle"/>
                <p:cNvSpPr/>
                <p:nvPr/>
              </p:nvSpPr>
              <p:spPr>
                <a:xfrm>
                  <a:off x="-1" y="0"/>
                  <a:ext cx="3133987" cy="1559124"/>
                </a:xfrm>
                <a:prstGeom prst="rect">
                  <a:avLst/>
                </a:prstGeom>
                <a:solidFill>
                  <a:srgbClr val="FFFFFF"/>
                </a:solidFill>
                <a:ln w="9525" cap="flat">
                  <a:solidFill>
                    <a:srgbClr val="FF00FF"/>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1270" name="SHINING STAR"/>
                <p:cNvSpPr txBox="1"/>
                <p:nvPr/>
              </p:nvSpPr>
              <p:spPr>
                <a:xfrm>
                  <a:off x="52233" y="129926"/>
                  <a:ext cx="1514760" cy="784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700" b="1">
                      <a:solidFill>
                        <a:srgbClr val="FF6600"/>
                      </a:solidFill>
                      <a:latin typeface="Times New Roman"/>
                      <a:ea typeface="Times New Roman"/>
                      <a:cs typeface="Times New Roman"/>
                      <a:sym typeface="Times New Roman"/>
                    </a:defRPr>
                  </a:lvl1pPr>
                </a:lstStyle>
                <a:p>
                  <a:r>
                    <a:t>SHINING STAR</a:t>
                  </a:r>
                </a:p>
              </p:txBody>
            </p:sp>
            <p:sp>
              <p:nvSpPr>
                <p:cNvPr id="1271" name="HEALTY CHILD"/>
                <p:cNvSpPr txBox="1"/>
                <p:nvPr/>
              </p:nvSpPr>
              <p:spPr>
                <a:xfrm>
                  <a:off x="1584403" y="162408"/>
                  <a:ext cx="1566994" cy="530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700" b="1">
                      <a:solidFill>
                        <a:srgbClr val="FF6600"/>
                      </a:solidFill>
                      <a:latin typeface="Times New Roman"/>
                      <a:ea typeface="Times New Roman"/>
                      <a:cs typeface="Times New Roman"/>
                      <a:sym typeface="Times New Roman"/>
                    </a:defRPr>
                  </a:lvl1pPr>
                </a:lstStyle>
                <a:p>
                  <a:r>
                    <a:t>HEALTY CHILD</a:t>
                  </a:r>
                </a:p>
              </p:txBody>
            </p:sp>
            <p:sp>
              <p:nvSpPr>
                <p:cNvPr id="1272" name="CASH…"/>
                <p:cNvSpPr txBox="1"/>
                <p:nvPr/>
              </p:nvSpPr>
              <p:spPr>
                <a:xfrm>
                  <a:off x="278576" y="822870"/>
                  <a:ext cx="1096896" cy="530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700" b="1">
                      <a:solidFill>
                        <a:srgbClr val="FF6600"/>
                      </a:solidFill>
                      <a:latin typeface="Times New Roman"/>
                      <a:ea typeface="Times New Roman"/>
                      <a:cs typeface="Times New Roman"/>
                      <a:sym typeface="Times New Roman"/>
                    </a:defRPr>
                  </a:pPr>
                  <a:r>
                    <a:t>CASH </a:t>
                  </a:r>
                </a:p>
                <a:p>
                  <a:pPr algn="ctr" defTabSz="320675">
                    <a:defRPr sz="1700" b="1">
                      <a:solidFill>
                        <a:srgbClr val="FF6600"/>
                      </a:solidFill>
                      <a:latin typeface="Times New Roman"/>
                      <a:ea typeface="Times New Roman"/>
                      <a:cs typeface="Times New Roman"/>
                      <a:sym typeface="Times New Roman"/>
                    </a:defRPr>
                  </a:pPr>
                  <a:r>
                    <a:t>COW</a:t>
                  </a:r>
                </a:p>
              </p:txBody>
            </p:sp>
            <p:sp>
              <p:nvSpPr>
                <p:cNvPr id="1273" name="FAITHFUL DOG"/>
                <p:cNvSpPr txBox="1"/>
                <p:nvPr/>
              </p:nvSpPr>
              <p:spPr>
                <a:xfrm>
                  <a:off x="1619225" y="833697"/>
                  <a:ext cx="1410294" cy="530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algn="ctr" defTabSz="320675">
                    <a:defRPr sz="1700" b="1">
                      <a:solidFill>
                        <a:srgbClr val="FF6600"/>
                      </a:solidFill>
                      <a:latin typeface="Times New Roman"/>
                      <a:ea typeface="Times New Roman"/>
                      <a:cs typeface="Times New Roman"/>
                      <a:sym typeface="Times New Roman"/>
                    </a:defRPr>
                  </a:lvl1pPr>
                </a:lstStyle>
                <a:p>
                  <a:r>
                    <a:t>FAITHFUL DOG</a:t>
                  </a:r>
                </a:p>
              </p:txBody>
            </p:sp>
            <p:sp>
              <p:nvSpPr>
                <p:cNvPr id="1274" name="Line"/>
                <p:cNvSpPr/>
                <p:nvPr/>
              </p:nvSpPr>
              <p:spPr>
                <a:xfrm flipH="1">
                  <a:off x="1566992" y="0"/>
                  <a:ext cx="1" cy="1559124"/>
                </a:xfrm>
                <a:prstGeom prst="line">
                  <a:avLst/>
                </a:prstGeom>
                <a:noFill/>
                <a:ln w="9525" cap="flat">
                  <a:solidFill>
                    <a:srgbClr val="00FF00"/>
                  </a:solidFill>
                  <a:prstDash val="solid"/>
                  <a:round/>
                </a:ln>
                <a:effectLst/>
              </p:spPr>
              <p:txBody>
                <a:bodyPr wrap="square" lIns="45719" tIns="45719" rIns="45719" bIns="45719" numCol="1" anchor="t">
                  <a:noAutofit/>
                </a:bodyPr>
                <a:lstStyle/>
                <a:p>
                  <a:endParaRPr/>
                </a:p>
              </p:txBody>
            </p:sp>
            <p:sp>
              <p:nvSpPr>
                <p:cNvPr id="1275" name="Line"/>
                <p:cNvSpPr/>
                <p:nvPr/>
              </p:nvSpPr>
              <p:spPr>
                <a:xfrm>
                  <a:off x="-1" y="682116"/>
                  <a:ext cx="3133987" cy="1"/>
                </a:xfrm>
                <a:prstGeom prst="line">
                  <a:avLst/>
                </a:prstGeom>
                <a:noFill/>
                <a:ln w="9525" cap="flat">
                  <a:solidFill>
                    <a:srgbClr val="00FF00"/>
                  </a:solidFill>
                  <a:prstDash val="solid"/>
                  <a:round/>
                </a:ln>
                <a:effectLst/>
              </p:spPr>
              <p:txBody>
                <a:bodyPr wrap="square" lIns="45719" tIns="45719" rIns="45719" bIns="45719" numCol="1" anchor="t">
                  <a:noAutofit/>
                </a:bodyPr>
                <a:lstStyle/>
                <a:p>
                  <a:endParaRPr/>
                </a:p>
              </p:txBody>
            </p:sp>
          </p:grpSp>
          <p:sp>
            <p:nvSpPr>
              <p:cNvPr id="1277" name="Line"/>
              <p:cNvSpPr/>
              <p:nvPr/>
            </p:nvSpPr>
            <p:spPr>
              <a:xfrm>
                <a:off x="3978009" y="1453020"/>
                <a:ext cx="3073604" cy="514351"/>
              </a:xfrm>
              <a:prstGeom prst="line">
                <a:avLst/>
              </a:prstGeom>
              <a:noFill/>
              <a:ln w="9525" cap="flat">
                <a:solidFill>
                  <a:srgbClr val="000000"/>
                </a:solidFill>
                <a:prstDash val="lgDash"/>
                <a:round/>
              </a:ln>
              <a:effectLst/>
            </p:spPr>
            <p:txBody>
              <a:bodyPr wrap="square" lIns="45719" tIns="45719" rIns="45719" bIns="45719" numCol="1" anchor="t">
                <a:noAutofit/>
              </a:bodyPr>
              <a:lstStyle/>
              <a:p>
                <a:endParaRPr/>
              </a:p>
            </p:txBody>
          </p:sp>
          <p:sp>
            <p:nvSpPr>
              <p:cNvPr id="1278" name="Line"/>
              <p:cNvSpPr/>
              <p:nvPr/>
            </p:nvSpPr>
            <p:spPr>
              <a:xfrm>
                <a:off x="3952607" y="2338845"/>
                <a:ext cx="3073604" cy="600076"/>
              </a:xfrm>
              <a:prstGeom prst="line">
                <a:avLst/>
              </a:prstGeom>
              <a:noFill/>
              <a:ln w="9525" cap="flat">
                <a:solidFill>
                  <a:srgbClr val="000000"/>
                </a:solidFill>
                <a:prstDash val="lgDash"/>
                <a:round/>
              </a:ln>
              <a:effectLst/>
            </p:spPr>
            <p:txBody>
              <a:bodyPr wrap="square" lIns="45719" tIns="45719" rIns="45719" bIns="45719" numCol="1" anchor="t">
                <a:noAutofit/>
              </a:bodyPr>
              <a:lstStyle/>
              <a:p>
                <a:endParaRPr/>
              </a:p>
            </p:txBody>
          </p:sp>
          <p:sp>
            <p:nvSpPr>
              <p:cNvPr id="1279" name="Line"/>
              <p:cNvSpPr/>
              <p:nvPr/>
            </p:nvSpPr>
            <p:spPr>
              <a:xfrm>
                <a:off x="904405" y="2314437"/>
                <a:ext cx="2844990" cy="653059"/>
              </a:xfrm>
              <a:prstGeom prst="line">
                <a:avLst/>
              </a:prstGeom>
              <a:noFill/>
              <a:ln w="9525" cap="flat">
                <a:solidFill>
                  <a:srgbClr val="000000"/>
                </a:solidFill>
                <a:prstDash val="lgDash"/>
                <a:round/>
              </a:ln>
              <a:effectLst/>
            </p:spPr>
            <p:txBody>
              <a:bodyPr wrap="square" lIns="45719" tIns="45719" rIns="45719" bIns="45719" numCol="1" anchor="t">
                <a:noAutofit/>
              </a:bodyPr>
              <a:lstStyle/>
              <a:p>
                <a:endParaRPr/>
              </a:p>
            </p:txBody>
          </p:sp>
          <p:sp>
            <p:nvSpPr>
              <p:cNvPr id="1280" name="Line"/>
              <p:cNvSpPr/>
              <p:nvPr/>
            </p:nvSpPr>
            <p:spPr>
              <a:xfrm>
                <a:off x="2403104" y="2325153"/>
                <a:ext cx="3099006" cy="642343"/>
              </a:xfrm>
              <a:prstGeom prst="line">
                <a:avLst/>
              </a:prstGeom>
              <a:noFill/>
              <a:ln w="9525" cap="flat">
                <a:solidFill>
                  <a:srgbClr val="000000"/>
                </a:solidFill>
                <a:prstDash val="lgDash"/>
                <a:round/>
              </a:ln>
              <a:effectLst/>
            </p:spPr>
            <p:txBody>
              <a:bodyPr wrap="square" lIns="45719" tIns="45719" rIns="45719" bIns="45719" numCol="1" anchor="t">
                <a:noAutofit/>
              </a:bodyPr>
              <a:lstStyle/>
              <a:p>
                <a:endParaRPr/>
              </a:p>
            </p:txBody>
          </p:sp>
          <p:sp>
            <p:nvSpPr>
              <p:cNvPr id="1281" name="High"/>
              <p:cNvSpPr txBox="1"/>
              <p:nvPr/>
            </p:nvSpPr>
            <p:spPr>
              <a:xfrm>
                <a:off x="3760507" y="2725798"/>
                <a:ext cx="783748" cy="530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High</a:t>
                </a:r>
              </a:p>
            </p:txBody>
          </p:sp>
          <p:sp>
            <p:nvSpPr>
              <p:cNvPr id="1282" name="Low"/>
              <p:cNvSpPr txBox="1"/>
              <p:nvPr/>
            </p:nvSpPr>
            <p:spPr>
              <a:xfrm>
                <a:off x="6267864" y="2725798"/>
                <a:ext cx="783220" cy="530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Low</a:t>
                </a:r>
              </a:p>
            </p:txBody>
          </p:sp>
          <p:sp>
            <p:nvSpPr>
              <p:cNvPr id="1283" name="Low"/>
              <p:cNvSpPr txBox="1"/>
              <p:nvPr/>
            </p:nvSpPr>
            <p:spPr>
              <a:xfrm>
                <a:off x="7138401" y="2433500"/>
                <a:ext cx="783220" cy="530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Low</a:t>
                </a:r>
              </a:p>
            </p:txBody>
          </p:sp>
          <p:sp>
            <p:nvSpPr>
              <p:cNvPr id="1284" name="Growt"/>
              <p:cNvSpPr txBox="1"/>
              <p:nvPr/>
            </p:nvSpPr>
            <p:spPr>
              <a:xfrm>
                <a:off x="7051083" y="1653640"/>
                <a:ext cx="940392"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Growt</a:t>
                </a:r>
              </a:p>
            </p:txBody>
          </p:sp>
          <p:sp>
            <p:nvSpPr>
              <p:cNvPr id="1285" name="High"/>
              <p:cNvSpPr txBox="1"/>
              <p:nvPr/>
            </p:nvSpPr>
            <p:spPr>
              <a:xfrm>
                <a:off x="7034148" y="1025586"/>
                <a:ext cx="783220" cy="276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High</a:t>
                </a:r>
              </a:p>
            </p:txBody>
          </p:sp>
          <p:sp>
            <p:nvSpPr>
              <p:cNvPr id="1286" name="Profit"/>
              <p:cNvSpPr txBox="1"/>
              <p:nvPr/>
            </p:nvSpPr>
            <p:spPr>
              <a:xfrm rot="571549">
                <a:off x="5172259" y="739712"/>
                <a:ext cx="1097036"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Profit</a:t>
                </a:r>
              </a:p>
            </p:txBody>
          </p:sp>
          <p:sp>
            <p:nvSpPr>
              <p:cNvPr id="1287" name="High"/>
              <p:cNvSpPr txBox="1"/>
              <p:nvPr/>
            </p:nvSpPr>
            <p:spPr>
              <a:xfrm rot="754087">
                <a:off x="4205225" y="85821"/>
                <a:ext cx="847253" cy="530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High</a:t>
                </a:r>
              </a:p>
            </p:txBody>
          </p:sp>
          <p:sp>
            <p:nvSpPr>
              <p:cNvPr id="1288" name="Low"/>
              <p:cNvSpPr txBox="1"/>
              <p:nvPr/>
            </p:nvSpPr>
            <p:spPr>
              <a:xfrm rot="943795">
                <a:off x="6689164" y="561134"/>
                <a:ext cx="839315" cy="2768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700" b="1">
                    <a:solidFill>
                      <a:srgbClr val="0000FF"/>
                    </a:solidFill>
                    <a:latin typeface="Times New Roman"/>
                    <a:ea typeface="Times New Roman"/>
                    <a:cs typeface="Times New Roman"/>
                    <a:sym typeface="Times New Roman"/>
                  </a:defRPr>
                </a:lvl1pPr>
              </a:lstStyle>
              <a:p>
                <a:r>
                  <a:t>Low</a:t>
                </a:r>
              </a:p>
            </p:txBody>
          </p:sp>
          <p:sp>
            <p:nvSpPr>
              <p:cNvPr id="1289" name="Market Share"/>
              <p:cNvSpPr txBox="1"/>
              <p:nvPr/>
            </p:nvSpPr>
            <p:spPr>
              <a:xfrm>
                <a:off x="4544254" y="3075247"/>
                <a:ext cx="2036899" cy="3011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lvl1pPr defTabSz="320675">
                  <a:defRPr sz="1900" b="1">
                    <a:solidFill>
                      <a:schemeClr val="accent1"/>
                    </a:solidFill>
                    <a:latin typeface="Times New Roman"/>
                    <a:ea typeface="Times New Roman"/>
                    <a:cs typeface="Times New Roman"/>
                    <a:sym typeface="Times New Roman"/>
                  </a:defRPr>
                </a:lvl1pPr>
              </a:lstStyle>
              <a:p>
                <a:r>
                  <a:t>Market Share</a:t>
                </a:r>
              </a:p>
            </p:txBody>
          </p:sp>
        </p:grpSp>
        <p:sp>
          <p:nvSpPr>
            <p:cNvPr id="1291" name="Source : Gary McCain, “ Black Holes, Cash Pigs, and other Hospital Portofolio Analysis Problems, “ Journal of Health Care Marketing 7, no.2 ( June 1987 ), p. 58, © by the American Marketing Association"/>
            <p:cNvSpPr txBox="1"/>
            <p:nvPr/>
          </p:nvSpPr>
          <p:spPr>
            <a:xfrm>
              <a:off x="313287" y="5037534"/>
              <a:ext cx="7364901" cy="8026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700" b="1">
                  <a:solidFill>
                    <a:srgbClr val="0000FF"/>
                  </a:solidFill>
                  <a:latin typeface="Times New Roman"/>
                  <a:ea typeface="Times New Roman"/>
                  <a:cs typeface="Times New Roman"/>
                  <a:sym typeface="Times New Roman"/>
                </a:defRPr>
              </a:pPr>
              <a:r>
                <a:t>Source : Gary McCain, “ Black Holes, Cash Pigs, and other Hospital Portofolio Analysis Problems, “ Journal of Health Care Marketing 7, no.2 ( June 1987 ), p. 58, </a:t>
              </a:r>
              <a:r>
                <a:rPr b="0">
                  <a:latin typeface="Symbol"/>
                  <a:ea typeface="Symbol"/>
                  <a:cs typeface="Symbol"/>
                  <a:sym typeface="Symbol"/>
                </a:rPr>
                <a:t>Ó</a:t>
              </a:r>
              <a:r>
                <a:t> by the American Marketing Association </a:t>
              </a:r>
            </a:p>
          </p:txBody>
        </p:sp>
        <p:sp>
          <p:nvSpPr>
            <p:cNvPr id="1292" name="Line"/>
            <p:cNvSpPr/>
            <p:nvPr/>
          </p:nvSpPr>
          <p:spPr>
            <a:xfrm>
              <a:off x="370970" y="5029200"/>
              <a:ext cx="783749" cy="0"/>
            </a:xfrm>
            <a:prstGeom prst="line">
              <a:avLst/>
            </a:prstGeom>
            <a:noFill/>
            <a:ln w="9525" cap="flat">
              <a:solidFill>
                <a:srgbClr val="339966"/>
              </a:solidFill>
              <a:prstDash val="solid"/>
              <a:round/>
            </a:ln>
            <a:effectLst/>
          </p:spPr>
          <p:txBody>
            <a:bodyPr wrap="square" lIns="45719" tIns="45719" rIns="45719" bIns="45719" numCol="1" anchor="t">
              <a:noAutofit/>
            </a:bodyPr>
            <a:lstStyle/>
            <a:p>
              <a:endParaRPr/>
            </a:p>
          </p:txBody>
        </p:sp>
      </p:grpSp>
      <p:sp>
        <p:nvSpPr>
          <p:cNvPr id="1294" name="Line"/>
          <p:cNvSpPr/>
          <p:nvPr/>
        </p:nvSpPr>
        <p:spPr>
          <a:xfrm flipH="1" flipV="1">
            <a:off x="4495799" y="2828924"/>
            <a:ext cx="1498602" cy="285752"/>
          </a:xfrm>
          <a:prstGeom prst="line">
            <a:avLst/>
          </a:prstGeom>
          <a:ln>
            <a:solidFill>
              <a:srgbClr val="000000"/>
            </a:solidFill>
            <a:prstDash val="dash"/>
          </a:ln>
        </p:spPr>
        <p:txBody>
          <a:bodyPr lIns="45719" rIns="45719"/>
          <a:lstStyle/>
          <a:p>
            <a:endParaRPr/>
          </a:p>
        </p:txBody>
      </p:sp>
      <p:sp>
        <p:nvSpPr>
          <p:cNvPr id="1295" name="Line"/>
          <p:cNvSpPr/>
          <p:nvPr/>
        </p:nvSpPr>
        <p:spPr>
          <a:xfrm flipH="1" flipV="1">
            <a:off x="4470399" y="2543174"/>
            <a:ext cx="3098801" cy="571502"/>
          </a:xfrm>
          <a:prstGeom prst="line">
            <a:avLst/>
          </a:prstGeom>
          <a:ln>
            <a:solidFill>
              <a:srgbClr val="000000"/>
            </a:solidFill>
            <a:prstDash val="dash"/>
          </a:ln>
        </p:spPr>
        <p:txBody>
          <a:bodyPr lIns="45719" rIns="45719"/>
          <a:lstStyle/>
          <a:p>
            <a:endParaRPr/>
          </a:p>
        </p:txBody>
      </p:sp>
      <p:sp>
        <p:nvSpPr>
          <p:cNvPr id="1296" name="Line"/>
          <p:cNvSpPr/>
          <p:nvPr/>
        </p:nvSpPr>
        <p:spPr>
          <a:xfrm>
            <a:off x="5232400" y="2085975"/>
            <a:ext cx="1981201" cy="428625"/>
          </a:xfrm>
          <a:prstGeom prst="line">
            <a:avLst/>
          </a:prstGeom>
          <a:ln>
            <a:solidFill>
              <a:srgbClr val="000000"/>
            </a:solidFill>
          </a:ln>
        </p:spPr>
        <p:txBody>
          <a:bodyPr lIns="45719" rIns="45719"/>
          <a:lstStyle/>
          <a:p>
            <a:endParaRPr/>
          </a:p>
        </p:txBody>
      </p:sp>
      <p:sp>
        <p:nvSpPr>
          <p:cNvPr id="1297"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298"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55</a:t>
            </a:fld>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Source : Adapted form Heinz Weihrich, “ The TOWS Matrix : A Tool for Situational Analysis, “ Long Range Planning 15, no. 2 (1982), p. 60."/>
          <p:cNvSpPr txBox="1"/>
          <p:nvPr/>
        </p:nvSpPr>
        <p:spPr>
          <a:xfrm>
            <a:off x="457199" y="6315075"/>
            <a:ext cx="8585202" cy="178470"/>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100" b="1">
                <a:solidFill>
                  <a:srgbClr val="0000FF"/>
                </a:solidFill>
                <a:latin typeface="Times New Roman"/>
                <a:ea typeface="Times New Roman"/>
                <a:cs typeface="Times New Roman"/>
                <a:sym typeface="Times New Roman"/>
              </a:defRPr>
            </a:lvl1pPr>
          </a:lstStyle>
          <a:p>
            <a:r>
              <a:t>Source : Adapted form Heinz Weihrich, “ The TOWS Matrix : A Tool for Situational Analysis, “ Long Range Planning 15, no. 2 (1982), p. 60.</a:t>
            </a:r>
          </a:p>
        </p:txBody>
      </p:sp>
      <p:grpSp>
        <p:nvGrpSpPr>
          <p:cNvPr id="1316" name="Group"/>
          <p:cNvGrpSpPr/>
          <p:nvPr/>
        </p:nvGrpSpPr>
        <p:grpSpPr>
          <a:xfrm>
            <a:off x="274637" y="114299"/>
            <a:ext cx="8564563" cy="6543676"/>
            <a:chOff x="0" y="0"/>
            <a:chExt cx="8564562" cy="6543675"/>
          </a:xfrm>
        </p:grpSpPr>
        <p:sp>
          <p:nvSpPr>
            <p:cNvPr id="1301" name="List Internal Strengths…"/>
            <p:cNvSpPr txBox="1"/>
            <p:nvPr/>
          </p:nvSpPr>
          <p:spPr>
            <a:xfrm>
              <a:off x="3128626" y="485775"/>
              <a:ext cx="1832089" cy="10404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400" b="1">
                  <a:solidFill>
                    <a:srgbClr val="0000FF"/>
                  </a:solidFill>
                  <a:latin typeface="Times New Roman"/>
                  <a:ea typeface="Times New Roman"/>
                  <a:cs typeface="Times New Roman"/>
                  <a:sym typeface="Times New Roman"/>
                </a:defRPr>
              </a:pPr>
              <a:r>
                <a:t>List Internal Strengths</a:t>
              </a:r>
            </a:p>
            <a:p>
              <a:pPr defTabSz="320675">
                <a:defRPr sz="1400" b="1">
                  <a:solidFill>
                    <a:srgbClr val="0000FF"/>
                  </a:solidFill>
                  <a:latin typeface="Times New Roman"/>
                  <a:ea typeface="Times New Roman"/>
                  <a:cs typeface="Times New Roman"/>
                  <a:sym typeface="Times New Roman"/>
                </a:defRPr>
              </a:pPr>
              <a:r>
                <a:t>1.</a:t>
              </a:r>
            </a:p>
            <a:p>
              <a:pPr defTabSz="320675">
                <a:defRPr sz="1400" b="1">
                  <a:solidFill>
                    <a:srgbClr val="0000FF"/>
                  </a:solidFill>
                  <a:latin typeface="Times New Roman"/>
                  <a:ea typeface="Times New Roman"/>
                  <a:cs typeface="Times New Roman"/>
                  <a:sym typeface="Times New Roman"/>
                </a:defRPr>
              </a:pPr>
              <a:r>
                <a:t>2.</a:t>
              </a:r>
            </a:p>
            <a:p>
              <a:pPr defTabSz="320675">
                <a:defRPr sz="1400" b="1">
                  <a:solidFill>
                    <a:srgbClr val="0000FF"/>
                  </a:solidFill>
                  <a:latin typeface="Times New Roman"/>
                  <a:ea typeface="Times New Roman"/>
                  <a:cs typeface="Times New Roman"/>
                  <a:sym typeface="Times New Roman"/>
                </a:defRPr>
              </a:pPr>
              <a:r>
                <a:t>3.</a:t>
              </a:r>
            </a:p>
            <a:p>
              <a:pPr defTabSz="320675">
                <a:defRPr sz="1400" b="1">
                  <a:solidFill>
                    <a:srgbClr val="0000FF"/>
                  </a:solidFill>
                  <a:latin typeface="Times New Roman"/>
                  <a:ea typeface="Times New Roman"/>
                  <a:cs typeface="Times New Roman"/>
                  <a:sym typeface="Times New Roman"/>
                </a:defRPr>
              </a:pPr>
              <a:r>
                <a:t>4.</a:t>
              </a:r>
            </a:p>
          </p:txBody>
        </p:sp>
        <p:sp>
          <p:nvSpPr>
            <p:cNvPr id="1302" name="List Internal Weaknesses…"/>
            <p:cNvSpPr txBox="1"/>
            <p:nvPr/>
          </p:nvSpPr>
          <p:spPr>
            <a:xfrm>
              <a:off x="5988420" y="485775"/>
              <a:ext cx="1991907" cy="10404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400" b="1">
                  <a:solidFill>
                    <a:srgbClr val="0000FF"/>
                  </a:solidFill>
                  <a:latin typeface="Times New Roman"/>
                  <a:ea typeface="Times New Roman"/>
                  <a:cs typeface="Times New Roman"/>
                  <a:sym typeface="Times New Roman"/>
                </a:defRPr>
              </a:pPr>
              <a:r>
                <a:t>List Internal Weaknesses</a:t>
              </a:r>
            </a:p>
            <a:p>
              <a:pPr defTabSz="320675">
                <a:defRPr sz="1400" b="1">
                  <a:solidFill>
                    <a:srgbClr val="0000FF"/>
                  </a:solidFill>
                  <a:latin typeface="Times New Roman"/>
                  <a:ea typeface="Times New Roman"/>
                  <a:cs typeface="Times New Roman"/>
                  <a:sym typeface="Times New Roman"/>
                </a:defRPr>
              </a:pPr>
              <a:r>
                <a:t>1.</a:t>
              </a:r>
            </a:p>
            <a:p>
              <a:pPr defTabSz="320675">
                <a:defRPr sz="1400" b="1">
                  <a:solidFill>
                    <a:srgbClr val="0000FF"/>
                  </a:solidFill>
                  <a:latin typeface="Times New Roman"/>
                  <a:ea typeface="Times New Roman"/>
                  <a:cs typeface="Times New Roman"/>
                  <a:sym typeface="Times New Roman"/>
                </a:defRPr>
              </a:pPr>
              <a:r>
                <a:t>2.</a:t>
              </a:r>
            </a:p>
            <a:p>
              <a:pPr defTabSz="320675">
                <a:defRPr sz="1400" b="1">
                  <a:solidFill>
                    <a:srgbClr val="0000FF"/>
                  </a:solidFill>
                  <a:latin typeface="Times New Roman"/>
                  <a:ea typeface="Times New Roman"/>
                  <a:cs typeface="Times New Roman"/>
                  <a:sym typeface="Times New Roman"/>
                </a:defRPr>
              </a:pPr>
              <a:r>
                <a:t>3.</a:t>
              </a:r>
            </a:p>
            <a:p>
              <a:pPr defTabSz="320675">
                <a:defRPr sz="1400" b="1">
                  <a:solidFill>
                    <a:srgbClr val="0000FF"/>
                  </a:solidFill>
                  <a:latin typeface="Times New Roman"/>
                  <a:ea typeface="Times New Roman"/>
                  <a:cs typeface="Times New Roman"/>
                  <a:sym typeface="Times New Roman"/>
                </a:defRPr>
              </a:pPr>
              <a:r>
                <a:t>4.</a:t>
              </a:r>
            </a:p>
          </p:txBody>
        </p:sp>
        <p:sp>
          <p:nvSpPr>
            <p:cNvPr id="1303" name="List External Opportunities…"/>
            <p:cNvSpPr txBox="1"/>
            <p:nvPr/>
          </p:nvSpPr>
          <p:spPr>
            <a:xfrm>
              <a:off x="320165" y="1971675"/>
              <a:ext cx="2148021" cy="12436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400" b="1">
                  <a:solidFill>
                    <a:srgbClr val="0000FF"/>
                  </a:solidFill>
                  <a:latin typeface="Times New Roman"/>
                  <a:ea typeface="Times New Roman"/>
                  <a:cs typeface="Times New Roman"/>
                  <a:sym typeface="Times New Roman"/>
                </a:defRPr>
              </a:pPr>
              <a:r>
                <a:t>List External Opportunities</a:t>
              </a:r>
            </a:p>
            <a:p>
              <a:pPr defTabSz="320675">
                <a:defRPr sz="1400" b="1">
                  <a:solidFill>
                    <a:srgbClr val="0000FF"/>
                  </a:solidFill>
                  <a:latin typeface="Times New Roman"/>
                  <a:ea typeface="Times New Roman"/>
                  <a:cs typeface="Times New Roman"/>
                  <a:sym typeface="Times New Roman"/>
                </a:defRPr>
              </a:pPr>
              <a:r>
                <a:t>1.</a:t>
              </a:r>
            </a:p>
            <a:p>
              <a:pPr defTabSz="320675">
                <a:defRPr sz="1400" b="1">
                  <a:solidFill>
                    <a:srgbClr val="0000FF"/>
                  </a:solidFill>
                  <a:latin typeface="Times New Roman"/>
                  <a:ea typeface="Times New Roman"/>
                  <a:cs typeface="Times New Roman"/>
                  <a:sym typeface="Times New Roman"/>
                </a:defRPr>
              </a:pPr>
              <a:r>
                <a:t>2.</a:t>
              </a:r>
            </a:p>
            <a:p>
              <a:pPr defTabSz="320675">
                <a:defRPr sz="1400" b="1">
                  <a:solidFill>
                    <a:srgbClr val="0000FF"/>
                  </a:solidFill>
                  <a:latin typeface="Times New Roman"/>
                  <a:ea typeface="Times New Roman"/>
                  <a:cs typeface="Times New Roman"/>
                  <a:sym typeface="Times New Roman"/>
                </a:defRPr>
              </a:pPr>
              <a:r>
                <a:t>3.</a:t>
              </a:r>
            </a:p>
            <a:p>
              <a:pPr defTabSz="320675">
                <a:defRPr sz="1400" b="1">
                  <a:solidFill>
                    <a:srgbClr val="0000FF"/>
                  </a:solidFill>
                  <a:latin typeface="Times New Roman"/>
                  <a:ea typeface="Times New Roman"/>
                  <a:cs typeface="Times New Roman"/>
                  <a:sym typeface="Times New Roman"/>
                </a:defRPr>
              </a:pPr>
              <a:r>
                <a:t>4.</a:t>
              </a:r>
            </a:p>
          </p:txBody>
        </p:sp>
        <p:sp>
          <p:nvSpPr>
            <p:cNvPr id="1304" name="List External Threats…"/>
            <p:cNvSpPr txBox="1"/>
            <p:nvPr/>
          </p:nvSpPr>
          <p:spPr>
            <a:xfrm>
              <a:off x="359855" y="4110037"/>
              <a:ext cx="1803512" cy="12436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400" b="1">
                  <a:solidFill>
                    <a:srgbClr val="0000FF"/>
                  </a:solidFill>
                  <a:latin typeface="Times New Roman"/>
                  <a:ea typeface="Times New Roman"/>
                  <a:cs typeface="Times New Roman"/>
                  <a:sym typeface="Times New Roman"/>
                </a:defRPr>
              </a:pPr>
              <a:r>
                <a:t>List External Threats</a:t>
              </a:r>
            </a:p>
            <a:p>
              <a:pPr defTabSz="320675">
                <a:defRPr sz="1400" b="1">
                  <a:solidFill>
                    <a:srgbClr val="0000FF"/>
                  </a:solidFill>
                  <a:latin typeface="Times New Roman"/>
                  <a:ea typeface="Times New Roman"/>
                  <a:cs typeface="Times New Roman"/>
                  <a:sym typeface="Times New Roman"/>
                </a:defRPr>
              </a:pPr>
              <a:r>
                <a:t>1.</a:t>
              </a:r>
            </a:p>
            <a:p>
              <a:pPr defTabSz="320675">
                <a:defRPr sz="1400" b="1">
                  <a:solidFill>
                    <a:srgbClr val="0000FF"/>
                  </a:solidFill>
                  <a:latin typeface="Times New Roman"/>
                  <a:ea typeface="Times New Roman"/>
                  <a:cs typeface="Times New Roman"/>
                  <a:sym typeface="Times New Roman"/>
                </a:defRPr>
              </a:pPr>
              <a:r>
                <a:t>2.</a:t>
              </a:r>
            </a:p>
            <a:p>
              <a:pPr defTabSz="320675">
                <a:defRPr sz="1400" b="1">
                  <a:solidFill>
                    <a:srgbClr val="0000FF"/>
                  </a:solidFill>
                  <a:latin typeface="Times New Roman"/>
                  <a:ea typeface="Times New Roman"/>
                  <a:cs typeface="Times New Roman"/>
                  <a:sym typeface="Times New Roman"/>
                </a:defRPr>
              </a:pPr>
              <a:r>
                <a:t>3.</a:t>
              </a:r>
            </a:p>
            <a:p>
              <a:pPr defTabSz="320675">
                <a:defRPr sz="1400" b="1">
                  <a:solidFill>
                    <a:srgbClr val="0000FF"/>
                  </a:solidFill>
                  <a:latin typeface="Times New Roman"/>
                  <a:ea typeface="Times New Roman"/>
                  <a:cs typeface="Times New Roman"/>
                  <a:sym typeface="Times New Roman"/>
                </a:defRPr>
              </a:pPr>
              <a:r>
                <a:t>4.</a:t>
              </a:r>
            </a:p>
          </p:txBody>
        </p:sp>
        <p:sp>
          <p:nvSpPr>
            <p:cNvPr id="1305" name="Rectangle"/>
            <p:cNvSpPr/>
            <p:nvPr/>
          </p:nvSpPr>
          <p:spPr>
            <a:xfrm>
              <a:off x="0" y="185737"/>
              <a:ext cx="8564563" cy="6357938"/>
            </a:xfrm>
            <a:prstGeom prst="rect">
              <a:avLst/>
            </a:prstGeom>
            <a:noFill/>
            <a:ln w="9525" cap="flat">
              <a:solidFill>
                <a:srgbClr val="9900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1306" name="Rectangle"/>
            <p:cNvSpPr/>
            <p:nvPr/>
          </p:nvSpPr>
          <p:spPr>
            <a:xfrm>
              <a:off x="334453" y="85725"/>
              <a:ext cx="1625702" cy="457200"/>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1307" name="EXHIBIT  7 – 1…"/>
            <p:cNvSpPr txBox="1"/>
            <p:nvPr/>
          </p:nvSpPr>
          <p:spPr>
            <a:xfrm>
              <a:off x="359855" y="0"/>
              <a:ext cx="1574898" cy="540358"/>
            </a:xfrm>
            <a:prstGeom prst="rect">
              <a:avLst/>
            </a:prstGeom>
            <a:noFill/>
            <a:ln w="9525" cap="flat">
              <a:solidFill>
                <a:srgbClr val="00CC00"/>
              </a:solidFill>
              <a:prstDash val="solid"/>
              <a:round/>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700" b="1">
                  <a:solidFill>
                    <a:srgbClr val="0000FF"/>
                  </a:solidFill>
                  <a:latin typeface="Times New Roman"/>
                  <a:ea typeface="Times New Roman"/>
                  <a:cs typeface="Times New Roman"/>
                  <a:sym typeface="Times New Roman"/>
                </a:defRPr>
              </a:pPr>
              <a:r>
                <a:t>EXHIBIT  7 – 1</a:t>
              </a:r>
            </a:p>
            <a:p>
              <a:pPr defTabSz="320675">
                <a:defRPr sz="1700" b="1">
                  <a:solidFill>
                    <a:srgbClr val="0000FF"/>
                  </a:solidFill>
                  <a:latin typeface="Times New Roman"/>
                  <a:ea typeface="Times New Roman"/>
                  <a:cs typeface="Times New Roman"/>
                  <a:sym typeface="Times New Roman"/>
                </a:defRPr>
              </a:pPr>
              <a:r>
                <a:t>TOWS  Matrix</a:t>
              </a:r>
            </a:p>
          </p:txBody>
        </p:sp>
        <p:grpSp>
          <p:nvGrpSpPr>
            <p:cNvPr id="1315" name="Group"/>
            <p:cNvGrpSpPr/>
            <p:nvPr/>
          </p:nvGrpSpPr>
          <p:grpSpPr>
            <a:xfrm>
              <a:off x="3009556" y="1685925"/>
              <a:ext cx="5377196" cy="4344758"/>
              <a:chOff x="0" y="0"/>
              <a:chExt cx="5377194" cy="4344757"/>
            </a:xfrm>
          </p:grpSpPr>
          <p:sp>
            <p:nvSpPr>
              <p:cNvPr id="1308" name="Rectangle"/>
              <p:cNvSpPr/>
              <p:nvPr/>
            </p:nvSpPr>
            <p:spPr>
              <a:xfrm>
                <a:off x="42864" y="0"/>
                <a:ext cx="5275590" cy="4314825"/>
              </a:xfrm>
              <a:prstGeom prst="rect">
                <a:avLst/>
              </a:prstGeom>
              <a:solidFill>
                <a:srgbClr val="FFFFFF"/>
              </a:solidFill>
              <a:ln w="9525" cap="flat">
                <a:solidFill>
                  <a:srgbClr val="CC6600"/>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1309" name="4…"/>
              <p:cNvSpPr txBox="1"/>
              <p:nvPr/>
            </p:nvSpPr>
            <p:spPr>
              <a:xfrm>
                <a:off x="183631" y="28575"/>
                <a:ext cx="2018368" cy="17234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400" b="1">
                    <a:solidFill>
                      <a:srgbClr val="0000FF"/>
                    </a:solidFill>
                    <a:latin typeface="Times New Roman"/>
                    <a:ea typeface="Times New Roman"/>
                    <a:cs typeface="Times New Roman"/>
                    <a:sym typeface="Times New Roman"/>
                  </a:defRPr>
                </a:pPr>
                <a:r>
                  <a:t>4</a:t>
                </a:r>
              </a:p>
              <a:p>
                <a:pPr algn="ctr" defTabSz="320675">
                  <a:defRPr sz="1400" b="1">
                    <a:solidFill>
                      <a:srgbClr val="0000FF"/>
                    </a:solidFill>
                    <a:latin typeface="Times New Roman"/>
                    <a:ea typeface="Times New Roman"/>
                    <a:cs typeface="Times New Roman"/>
                    <a:sym typeface="Times New Roman"/>
                  </a:defRPr>
                </a:pPr>
                <a:r>
                  <a:t>Future Quadrant</a:t>
                </a:r>
              </a:p>
              <a:p>
                <a:pPr defTabSz="320675">
                  <a:defRPr sz="1400" b="1">
                    <a:solidFill>
                      <a:srgbClr val="0000FF"/>
                    </a:solidFill>
                    <a:latin typeface="Times New Roman"/>
                    <a:ea typeface="Times New Roman"/>
                    <a:cs typeface="Times New Roman"/>
                    <a:sym typeface="Times New Roman"/>
                  </a:defRPr>
                </a:pPr>
                <a:endParaRP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Related diversification</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Vertical integration</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Market development</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Product development</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Penetration</a:t>
                </a:r>
              </a:p>
            </p:txBody>
          </p:sp>
          <p:sp>
            <p:nvSpPr>
              <p:cNvPr id="1310" name="2…"/>
              <p:cNvSpPr txBox="1"/>
              <p:nvPr/>
            </p:nvSpPr>
            <p:spPr>
              <a:xfrm>
                <a:off x="2953461" y="28575"/>
                <a:ext cx="2423734" cy="21444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400" b="1">
                    <a:solidFill>
                      <a:srgbClr val="0000FF"/>
                    </a:solidFill>
                    <a:latin typeface="Times New Roman"/>
                    <a:ea typeface="Times New Roman"/>
                    <a:cs typeface="Times New Roman"/>
                    <a:sym typeface="Times New Roman"/>
                  </a:defRPr>
                </a:pPr>
                <a:r>
                  <a:t>2</a:t>
                </a:r>
              </a:p>
              <a:p>
                <a:pPr algn="ctr" defTabSz="320675">
                  <a:defRPr sz="1400" b="1">
                    <a:solidFill>
                      <a:srgbClr val="0000FF"/>
                    </a:solidFill>
                    <a:latin typeface="Times New Roman"/>
                    <a:ea typeface="Times New Roman"/>
                    <a:cs typeface="Times New Roman"/>
                    <a:sym typeface="Times New Roman"/>
                  </a:defRPr>
                </a:pPr>
                <a:r>
                  <a:t>Internal Fix-it Quadrant</a:t>
                </a:r>
              </a:p>
              <a:p>
                <a:pPr defTabSz="320675">
                  <a:defRPr sz="1400" b="1">
                    <a:solidFill>
                      <a:srgbClr val="0000FF"/>
                    </a:solidFill>
                    <a:latin typeface="Times New Roman"/>
                    <a:ea typeface="Times New Roman"/>
                    <a:cs typeface="Times New Roman"/>
                    <a:sym typeface="Times New Roman"/>
                  </a:defRPr>
                </a:pPr>
                <a:endParaRP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Retrenchment</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Enhancement</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Market development</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Product development</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Vertical integration</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Related diversivication</a:t>
                </a:r>
              </a:p>
            </p:txBody>
          </p:sp>
          <p:sp>
            <p:nvSpPr>
              <p:cNvPr id="1311" name="3…"/>
              <p:cNvSpPr txBox="1"/>
              <p:nvPr/>
            </p:nvSpPr>
            <p:spPr>
              <a:xfrm>
                <a:off x="195274" y="2200275"/>
                <a:ext cx="2159134" cy="21444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400" b="1">
                    <a:solidFill>
                      <a:srgbClr val="0000FF"/>
                    </a:solidFill>
                    <a:latin typeface="Times New Roman"/>
                    <a:ea typeface="Times New Roman"/>
                    <a:cs typeface="Times New Roman"/>
                    <a:sym typeface="Times New Roman"/>
                  </a:defRPr>
                </a:pPr>
                <a:r>
                  <a:t>3</a:t>
                </a:r>
              </a:p>
              <a:p>
                <a:pPr algn="ctr" defTabSz="320675">
                  <a:defRPr sz="1400" b="1">
                    <a:solidFill>
                      <a:srgbClr val="0000FF"/>
                    </a:solidFill>
                    <a:latin typeface="Times New Roman"/>
                    <a:ea typeface="Times New Roman"/>
                    <a:cs typeface="Times New Roman"/>
                    <a:sym typeface="Times New Roman"/>
                  </a:defRPr>
                </a:pPr>
                <a:r>
                  <a:t>External Fix-it Quadrant</a:t>
                </a:r>
              </a:p>
              <a:p>
                <a:pPr algn="ctr" defTabSz="320675">
                  <a:defRPr sz="1400">
                    <a:latin typeface="Times New Roman"/>
                    <a:ea typeface="Times New Roman"/>
                    <a:cs typeface="Times New Roman"/>
                    <a:sym typeface="Times New Roman"/>
                  </a:defRPr>
                </a:pPr>
                <a:endParaRP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Related diversification</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Unrelated diversification</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Market development</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Product development</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Enhancement</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Status Quo</a:t>
                </a:r>
              </a:p>
            </p:txBody>
          </p:sp>
          <p:sp>
            <p:nvSpPr>
              <p:cNvPr id="1312" name="1…"/>
              <p:cNvSpPr txBox="1"/>
              <p:nvPr/>
            </p:nvSpPr>
            <p:spPr>
              <a:xfrm>
                <a:off x="3018552" y="2228850"/>
                <a:ext cx="2206234" cy="17234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algn="ctr" defTabSz="320675">
                  <a:defRPr sz="1400" b="1">
                    <a:solidFill>
                      <a:srgbClr val="0000FF"/>
                    </a:solidFill>
                    <a:latin typeface="Times New Roman"/>
                    <a:ea typeface="Times New Roman"/>
                    <a:cs typeface="Times New Roman"/>
                    <a:sym typeface="Times New Roman"/>
                  </a:defRPr>
                </a:pPr>
                <a:r>
                  <a:t>1</a:t>
                </a:r>
              </a:p>
              <a:p>
                <a:pPr algn="ctr" defTabSz="320675">
                  <a:defRPr sz="1400" b="1">
                    <a:solidFill>
                      <a:srgbClr val="0000FF"/>
                    </a:solidFill>
                    <a:latin typeface="Times New Roman"/>
                    <a:ea typeface="Times New Roman"/>
                    <a:cs typeface="Times New Roman"/>
                    <a:sym typeface="Times New Roman"/>
                  </a:defRPr>
                </a:pPr>
                <a:r>
                  <a:t>Survival Quadrant</a:t>
                </a:r>
              </a:p>
              <a:p>
                <a:pPr defTabSz="320675">
                  <a:defRPr sz="1400">
                    <a:latin typeface="Times New Roman"/>
                    <a:ea typeface="Times New Roman"/>
                    <a:cs typeface="Times New Roman"/>
                    <a:sym typeface="Times New Roman"/>
                  </a:defRPr>
                </a:pPr>
                <a:endParaRP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Unrelated diversification</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Divestiture</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Liquidation</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Harvesting</a:t>
                </a:r>
              </a:p>
              <a:p>
                <a:pPr defTabSz="320675">
                  <a:defRPr sz="1400" b="1">
                    <a:solidFill>
                      <a:srgbClr val="0000FF"/>
                    </a:solidFill>
                    <a:latin typeface="Times New Roman"/>
                    <a:ea typeface="Times New Roman"/>
                    <a:cs typeface="Times New Roman"/>
                    <a:sym typeface="Times New Roman"/>
                  </a:defRPr>
                </a:pPr>
                <a:r>
                  <a:rPr b="0">
                    <a:latin typeface="Symbol"/>
                    <a:ea typeface="Symbol"/>
                    <a:cs typeface="Symbol"/>
                    <a:sym typeface="Symbol"/>
                  </a:rPr>
                  <a:t>¨</a:t>
                </a:r>
                <a:r>
                  <a:t>  Retrenchment</a:t>
                </a:r>
              </a:p>
            </p:txBody>
          </p:sp>
          <p:sp>
            <p:nvSpPr>
              <p:cNvPr id="1313" name="Line"/>
              <p:cNvSpPr/>
              <p:nvPr/>
            </p:nvSpPr>
            <p:spPr>
              <a:xfrm>
                <a:off x="0" y="2143125"/>
                <a:ext cx="5351793" cy="0"/>
              </a:xfrm>
              <a:prstGeom prst="line">
                <a:avLst/>
              </a:prstGeom>
              <a:noFill/>
              <a:ln w="9525" cap="flat">
                <a:solidFill>
                  <a:srgbClr val="CC6600"/>
                </a:solidFill>
                <a:prstDash val="solid"/>
                <a:round/>
              </a:ln>
              <a:effectLst/>
            </p:spPr>
            <p:txBody>
              <a:bodyPr wrap="square" lIns="45719" tIns="45719" rIns="45719" bIns="45719" numCol="1" anchor="t">
                <a:noAutofit/>
              </a:bodyPr>
              <a:lstStyle/>
              <a:p>
                <a:endParaRPr/>
              </a:p>
            </p:txBody>
          </p:sp>
          <p:sp>
            <p:nvSpPr>
              <p:cNvPr id="1314" name="Line"/>
              <p:cNvSpPr/>
              <p:nvPr/>
            </p:nvSpPr>
            <p:spPr>
              <a:xfrm flipH="1">
                <a:off x="2557620" y="0"/>
                <a:ext cx="1" cy="4314825"/>
              </a:xfrm>
              <a:prstGeom prst="line">
                <a:avLst/>
              </a:prstGeom>
              <a:noFill/>
              <a:ln w="9525" cap="flat">
                <a:solidFill>
                  <a:srgbClr val="CC6600"/>
                </a:solidFill>
                <a:prstDash val="solid"/>
                <a:round/>
              </a:ln>
              <a:effectLst/>
            </p:spPr>
            <p:txBody>
              <a:bodyPr wrap="square" lIns="45719" tIns="45719" rIns="45719" bIns="45719" numCol="1" anchor="t">
                <a:noAutofit/>
              </a:bodyPr>
              <a:lstStyle/>
              <a:p>
                <a:endParaRPr/>
              </a:p>
            </p:txBody>
          </p:sp>
        </p:grpSp>
      </p:grpSp>
      <p:sp>
        <p:nvSpPr>
          <p:cNvPr id="1317"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318"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56</a:t>
            </a:fld>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Rectangle"/>
          <p:cNvSpPr/>
          <p:nvPr/>
        </p:nvSpPr>
        <p:spPr>
          <a:xfrm>
            <a:off x="319087" y="319087"/>
            <a:ext cx="8534401" cy="6302376"/>
          </a:xfrm>
          <a:prstGeom prst="rect">
            <a:avLst/>
          </a:prstGeom>
          <a:ln>
            <a:solidFill>
              <a:srgbClr val="FF6600"/>
            </a:solidFill>
          </a:ln>
        </p:spPr>
        <p:txBody>
          <a:bodyPr lIns="45719" rIns="45719"/>
          <a:lstStyle/>
          <a:p>
            <a:pPr>
              <a:defRPr>
                <a:latin typeface="Tahoma"/>
                <a:ea typeface="Tahoma"/>
                <a:cs typeface="Tahoma"/>
                <a:sym typeface="Tahoma"/>
              </a:defRPr>
            </a:pPr>
            <a:endParaRPr/>
          </a:p>
        </p:txBody>
      </p:sp>
      <p:sp>
        <p:nvSpPr>
          <p:cNvPr id="1321" name="Rectangle"/>
          <p:cNvSpPr/>
          <p:nvPr/>
        </p:nvSpPr>
        <p:spPr>
          <a:xfrm>
            <a:off x="701675" y="214312"/>
            <a:ext cx="3478213" cy="546101"/>
          </a:xfrm>
          <a:prstGeom prst="rect">
            <a:avLst/>
          </a:prstGeom>
          <a:solidFill>
            <a:srgbClr val="FFFFFF"/>
          </a:solidFill>
          <a:ln w="12700">
            <a:miter lim="400000"/>
          </a:ln>
        </p:spPr>
        <p:txBody>
          <a:bodyPr lIns="45719" rIns="45719"/>
          <a:lstStyle/>
          <a:p>
            <a:pPr>
              <a:defRPr>
                <a:latin typeface="Tahoma"/>
                <a:ea typeface="Tahoma"/>
                <a:cs typeface="Tahoma"/>
                <a:sym typeface="Tahoma"/>
              </a:defRPr>
            </a:pPr>
            <a:endParaRPr/>
          </a:p>
        </p:txBody>
      </p:sp>
      <p:grpSp>
        <p:nvGrpSpPr>
          <p:cNvPr id="1324" name="Group"/>
          <p:cNvGrpSpPr/>
          <p:nvPr/>
        </p:nvGrpSpPr>
        <p:grpSpPr>
          <a:xfrm>
            <a:off x="688975" y="203199"/>
            <a:ext cx="3440113" cy="560389"/>
            <a:chOff x="0" y="0"/>
            <a:chExt cx="3440112" cy="560387"/>
          </a:xfrm>
        </p:grpSpPr>
        <p:sp>
          <p:nvSpPr>
            <p:cNvPr id="1322" name="Rectangle"/>
            <p:cNvSpPr/>
            <p:nvPr/>
          </p:nvSpPr>
          <p:spPr>
            <a:xfrm>
              <a:off x="0" y="-1"/>
              <a:ext cx="3440113" cy="560389"/>
            </a:xfrm>
            <a:prstGeom prst="rect">
              <a:avLst/>
            </a:prstGeom>
            <a:noFill/>
            <a:ln w="9525" cap="flat">
              <a:solidFill>
                <a:srgbClr val="00FF00"/>
              </a:solidFill>
              <a:prstDash val="solid"/>
              <a:round/>
            </a:ln>
            <a:effectLst/>
          </p:spPr>
          <p:txBody>
            <a:bodyPr wrap="square" lIns="45719" tIns="45719" rIns="45719" bIns="45719" numCol="1" anchor="t">
              <a:noAutofit/>
            </a:bodyPr>
            <a:lstStyle/>
            <a:p>
              <a:pPr defTabSz="320675">
                <a:defRPr sz="1400" b="1">
                  <a:solidFill>
                    <a:srgbClr val="0000FF"/>
                  </a:solidFill>
                  <a:latin typeface="Times New Roman"/>
                  <a:ea typeface="Times New Roman"/>
                  <a:cs typeface="Times New Roman"/>
                  <a:sym typeface="Times New Roman"/>
                </a:defRPr>
              </a:pPr>
              <a:endParaRPr/>
            </a:p>
          </p:txBody>
        </p:sp>
        <p:sp>
          <p:nvSpPr>
            <p:cNvPr id="1323" name="EXHIBIT  7 – 13…"/>
            <p:cNvSpPr txBox="1"/>
            <p:nvPr/>
          </p:nvSpPr>
          <p:spPr>
            <a:xfrm>
              <a:off x="0" y="-1"/>
              <a:ext cx="3440113" cy="4308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6001" tIns="16001" rIns="16001" bIns="16001" numCol="1" anchor="t">
              <a:spAutoFit/>
            </a:bodyPr>
            <a:lstStyle/>
            <a:p>
              <a:pPr defTabSz="320675">
                <a:defRPr sz="1400" b="1">
                  <a:solidFill>
                    <a:srgbClr val="0000FF"/>
                  </a:solidFill>
                  <a:latin typeface="Times New Roman"/>
                  <a:ea typeface="Times New Roman"/>
                  <a:cs typeface="Times New Roman"/>
                  <a:sym typeface="Times New Roman"/>
                </a:defRPr>
              </a:pPr>
              <a:r>
                <a:t>EXHIBIT  7 – 13</a:t>
              </a:r>
            </a:p>
            <a:p>
              <a:pPr defTabSz="320675">
                <a:defRPr sz="1400" b="1">
                  <a:solidFill>
                    <a:srgbClr val="0000FF"/>
                  </a:solidFill>
                  <a:latin typeface="Times New Roman"/>
                  <a:ea typeface="Times New Roman"/>
                  <a:cs typeface="Times New Roman"/>
                  <a:sym typeface="Times New Roman"/>
                </a:defRPr>
              </a:pPr>
              <a:r>
                <a:t>Strategic Alternatives for SPACE Quadrants</a:t>
              </a:r>
            </a:p>
          </p:txBody>
        </p:sp>
      </p:grpSp>
      <p:sp>
        <p:nvSpPr>
          <p:cNvPr id="1325" name="CONSERVATIVE            AGGRESSIVE…"/>
          <p:cNvSpPr txBox="1"/>
          <p:nvPr/>
        </p:nvSpPr>
        <p:spPr>
          <a:xfrm>
            <a:off x="2478087" y="2143125"/>
            <a:ext cx="4088176" cy="16500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defTabSz="320675">
              <a:defRPr sz="1400" b="1">
                <a:solidFill>
                  <a:srgbClr val="0000FF"/>
                </a:solidFill>
                <a:latin typeface="Times New Roman"/>
                <a:ea typeface="Times New Roman"/>
                <a:cs typeface="Times New Roman"/>
                <a:sym typeface="Times New Roman"/>
              </a:defRPr>
            </a:pPr>
            <a:endParaRPr/>
          </a:p>
          <a:p>
            <a:pPr defTabSz="320675">
              <a:defRPr sz="1400" b="1">
                <a:solidFill>
                  <a:srgbClr val="0000FF"/>
                </a:solidFill>
                <a:latin typeface="Times New Roman"/>
                <a:ea typeface="Times New Roman"/>
                <a:cs typeface="Times New Roman"/>
                <a:sym typeface="Times New Roman"/>
              </a:defRPr>
            </a:pPr>
            <a:endParaRPr/>
          </a:p>
          <a:p>
            <a:pPr defTabSz="320675">
              <a:defRPr sz="1400" b="1">
                <a:solidFill>
                  <a:srgbClr val="0000FF"/>
                </a:solidFill>
                <a:latin typeface="Times New Roman"/>
                <a:ea typeface="Times New Roman"/>
                <a:cs typeface="Times New Roman"/>
                <a:sym typeface="Times New Roman"/>
              </a:defRPr>
            </a:pPr>
            <a:r>
              <a:t>         CONSERVATIVE            AGGRESSIVE</a:t>
            </a:r>
          </a:p>
          <a:p>
            <a:pPr defTabSz="320675">
              <a:defRPr sz="1400" b="1">
                <a:solidFill>
                  <a:srgbClr val="0000FF"/>
                </a:solidFill>
                <a:latin typeface="Times New Roman"/>
                <a:ea typeface="Times New Roman"/>
                <a:cs typeface="Times New Roman"/>
                <a:sym typeface="Times New Roman"/>
              </a:defRPr>
            </a:pPr>
            <a:endParaRPr/>
          </a:p>
          <a:p>
            <a:pPr defTabSz="320675">
              <a:defRPr sz="1400" b="1">
                <a:solidFill>
                  <a:srgbClr val="0000FF"/>
                </a:solidFill>
                <a:latin typeface="Times New Roman"/>
                <a:ea typeface="Times New Roman"/>
                <a:cs typeface="Times New Roman"/>
                <a:sym typeface="Times New Roman"/>
              </a:defRPr>
            </a:pPr>
            <a:endParaRPr/>
          </a:p>
          <a:p>
            <a:pPr defTabSz="320675">
              <a:defRPr sz="1400" b="1">
                <a:solidFill>
                  <a:srgbClr val="0000FF"/>
                </a:solidFill>
                <a:latin typeface="Times New Roman"/>
                <a:ea typeface="Times New Roman"/>
                <a:cs typeface="Times New Roman"/>
                <a:sym typeface="Times New Roman"/>
              </a:defRPr>
            </a:pPr>
            <a:r>
              <a:t>               </a:t>
            </a:r>
          </a:p>
          <a:p>
            <a:pPr defTabSz="320675">
              <a:defRPr sz="1400" b="1">
                <a:solidFill>
                  <a:srgbClr val="0000FF"/>
                </a:solidFill>
                <a:latin typeface="Times New Roman"/>
                <a:ea typeface="Times New Roman"/>
                <a:cs typeface="Times New Roman"/>
                <a:sym typeface="Times New Roman"/>
              </a:defRPr>
            </a:pPr>
            <a:r>
              <a:t>              DEFENSIVE                   COMPETITIVE</a:t>
            </a:r>
          </a:p>
        </p:txBody>
      </p:sp>
      <p:sp>
        <p:nvSpPr>
          <p:cNvPr id="1326" name="Financial…"/>
          <p:cNvSpPr txBox="1"/>
          <p:nvPr/>
        </p:nvSpPr>
        <p:spPr>
          <a:xfrm>
            <a:off x="4044950" y="800100"/>
            <a:ext cx="1035050" cy="4557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algn="ctr" defTabSz="320675">
              <a:defRPr sz="1500" b="1">
                <a:solidFill>
                  <a:srgbClr val="FF9900"/>
                </a:solidFill>
                <a:latin typeface="Times New Roman"/>
                <a:ea typeface="Times New Roman"/>
                <a:cs typeface="Times New Roman"/>
                <a:sym typeface="Times New Roman"/>
              </a:defRPr>
            </a:pPr>
            <a:r>
              <a:t>Financial</a:t>
            </a:r>
          </a:p>
          <a:p>
            <a:pPr algn="ctr" defTabSz="320675">
              <a:defRPr sz="1500" b="1">
                <a:solidFill>
                  <a:srgbClr val="FF9900"/>
                </a:solidFill>
                <a:latin typeface="Times New Roman"/>
                <a:ea typeface="Times New Roman"/>
                <a:cs typeface="Times New Roman"/>
                <a:sym typeface="Times New Roman"/>
              </a:defRPr>
            </a:pPr>
            <a:r>
              <a:t>Strength</a:t>
            </a:r>
          </a:p>
        </p:txBody>
      </p:sp>
      <p:grpSp>
        <p:nvGrpSpPr>
          <p:cNvPr id="1330" name="Group"/>
          <p:cNvGrpSpPr/>
          <p:nvPr/>
        </p:nvGrpSpPr>
        <p:grpSpPr>
          <a:xfrm>
            <a:off x="2605087" y="1328836"/>
            <a:ext cx="3795713" cy="3711576"/>
            <a:chOff x="0" y="0"/>
            <a:chExt cx="3795712" cy="3711575"/>
          </a:xfrm>
        </p:grpSpPr>
        <p:sp>
          <p:nvSpPr>
            <p:cNvPr id="1327" name="Oval"/>
            <p:cNvSpPr/>
            <p:nvPr/>
          </p:nvSpPr>
          <p:spPr>
            <a:xfrm>
              <a:off x="0" y="0"/>
              <a:ext cx="3795713" cy="3711575"/>
            </a:xfrm>
            <a:prstGeom prst="ellipse">
              <a:avLst/>
            </a:prstGeom>
            <a:noFill/>
            <a:ln w="57150" cap="flat">
              <a:solidFill>
                <a:srgbClr val="0000FF"/>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1328" name="Line"/>
            <p:cNvSpPr/>
            <p:nvPr/>
          </p:nvSpPr>
          <p:spPr>
            <a:xfrm flipH="1">
              <a:off x="1959201" y="0"/>
              <a:ext cx="1" cy="3711575"/>
            </a:xfrm>
            <a:prstGeom prst="line">
              <a:avLst/>
            </a:prstGeom>
            <a:noFill/>
            <a:ln w="57150" cap="flat">
              <a:solidFill>
                <a:srgbClr val="FF0000"/>
              </a:solidFill>
              <a:prstDash val="solid"/>
              <a:round/>
            </a:ln>
            <a:effectLst/>
          </p:spPr>
          <p:txBody>
            <a:bodyPr wrap="square" lIns="45719" tIns="45719" rIns="45719" bIns="45719" numCol="1" anchor="t">
              <a:noAutofit/>
            </a:bodyPr>
            <a:lstStyle/>
            <a:p>
              <a:endParaRPr/>
            </a:p>
          </p:txBody>
        </p:sp>
        <p:sp>
          <p:nvSpPr>
            <p:cNvPr id="1329" name="Line"/>
            <p:cNvSpPr/>
            <p:nvPr/>
          </p:nvSpPr>
          <p:spPr>
            <a:xfrm>
              <a:off x="0" y="1746017"/>
              <a:ext cx="3795713" cy="1"/>
            </a:xfrm>
            <a:prstGeom prst="line">
              <a:avLst/>
            </a:prstGeom>
            <a:noFill/>
            <a:ln w="57150" cap="flat">
              <a:solidFill>
                <a:srgbClr val="FF0000"/>
              </a:solidFill>
              <a:prstDash val="solid"/>
              <a:round/>
            </a:ln>
            <a:effectLst/>
          </p:spPr>
          <p:txBody>
            <a:bodyPr wrap="square" lIns="45719" tIns="45719" rIns="45719" bIns="45719" numCol="1" anchor="t">
              <a:noAutofit/>
            </a:bodyPr>
            <a:lstStyle/>
            <a:p>
              <a:endParaRPr/>
            </a:p>
          </p:txBody>
        </p:sp>
      </p:grpSp>
      <p:sp>
        <p:nvSpPr>
          <p:cNvPr id="1331" name="Status Quo"/>
          <p:cNvSpPr txBox="1"/>
          <p:nvPr/>
        </p:nvSpPr>
        <p:spPr>
          <a:xfrm>
            <a:off x="2819400" y="1285875"/>
            <a:ext cx="1035050" cy="2276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400" b="1">
                <a:solidFill>
                  <a:srgbClr val="0000FF"/>
                </a:solidFill>
                <a:latin typeface="Times New Roman"/>
                <a:ea typeface="Times New Roman"/>
                <a:cs typeface="Times New Roman"/>
                <a:sym typeface="Times New Roman"/>
              </a:defRPr>
            </a:lvl1pPr>
          </a:lstStyle>
          <a:p>
            <a:r>
              <a:t>Status Quo</a:t>
            </a:r>
          </a:p>
        </p:txBody>
      </p:sp>
      <p:sp>
        <p:nvSpPr>
          <p:cNvPr id="1332" name="Unrelated…"/>
          <p:cNvSpPr txBox="1"/>
          <p:nvPr/>
        </p:nvSpPr>
        <p:spPr>
          <a:xfrm>
            <a:off x="1651000" y="1571625"/>
            <a:ext cx="1379538" cy="4308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algn="ctr" defTabSz="320675">
              <a:defRPr sz="1400" b="1">
                <a:solidFill>
                  <a:srgbClr val="0000FF"/>
                </a:solidFill>
                <a:latin typeface="Times New Roman"/>
                <a:ea typeface="Times New Roman"/>
                <a:cs typeface="Times New Roman"/>
                <a:sym typeface="Times New Roman"/>
              </a:defRPr>
            </a:pPr>
            <a:r>
              <a:t>Unrelated</a:t>
            </a:r>
          </a:p>
          <a:p>
            <a:pPr algn="ctr" defTabSz="320675">
              <a:defRPr sz="1400" b="1">
                <a:solidFill>
                  <a:srgbClr val="0000FF"/>
                </a:solidFill>
                <a:latin typeface="Times New Roman"/>
                <a:ea typeface="Times New Roman"/>
                <a:cs typeface="Times New Roman"/>
                <a:sym typeface="Times New Roman"/>
              </a:defRPr>
            </a:pPr>
            <a:r>
              <a:t>Diversification</a:t>
            </a:r>
          </a:p>
        </p:txBody>
      </p:sp>
      <p:sp>
        <p:nvSpPr>
          <p:cNvPr id="1333" name="Harvesting"/>
          <p:cNvSpPr txBox="1"/>
          <p:nvPr/>
        </p:nvSpPr>
        <p:spPr>
          <a:xfrm>
            <a:off x="1719262" y="2286000"/>
            <a:ext cx="1150938" cy="2276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400" b="1">
                <a:solidFill>
                  <a:srgbClr val="0000FF"/>
                </a:solidFill>
                <a:latin typeface="Times New Roman"/>
                <a:ea typeface="Times New Roman"/>
                <a:cs typeface="Times New Roman"/>
                <a:sym typeface="Times New Roman"/>
              </a:defRPr>
            </a:lvl1pPr>
          </a:lstStyle>
          <a:p>
            <a:r>
              <a:t>Harvesting</a:t>
            </a:r>
          </a:p>
        </p:txBody>
      </p:sp>
      <p:sp>
        <p:nvSpPr>
          <p:cNvPr id="1334" name="Competitive…"/>
          <p:cNvSpPr txBox="1"/>
          <p:nvPr/>
        </p:nvSpPr>
        <p:spPr>
          <a:xfrm>
            <a:off x="1422400" y="2828925"/>
            <a:ext cx="1149350" cy="4557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algn="ctr" defTabSz="320675">
              <a:defRPr sz="1500" b="1">
                <a:solidFill>
                  <a:srgbClr val="FF9900"/>
                </a:solidFill>
                <a:latin typeface="Times New Roman"/>
                <a:ea typeface="Times New Roman"/>
                <a:cs typeface="Times New Roman"/>
                <a:sym typeface="Times New Roman"/>
              </a:defRPr>
            </a:pPr>
            <a:r>
              <a:t>Competitive</a:t>
            </a:r>
          </a:p>
          <a:p>
            <a:pPr algn="ctr" defTabSz="320675">
              <a:defRPr sz="1500" b="1">
                <a:solidFill>
                  <a:srgbClr val="FF9900"/>
                </a:solidFill>
                <a:latin typeface="Times New Roman"/>
                <a:ea typeface="Times New Roman"/>
                <a:cs typeface="Times New Roman"/>
                <a:sym typeface="Times New Roman"/>
              </a:defRPr>
            </a:pPr>
            <a:r>
              <a:t>Advantage</a:t>
            </a:r>
          </a:p>
        </p:txBody>
      </p:sp>
      <p:sp>
        <p:nvSpPr>
          <p:cNvPr id="1335" name="Divestiture"/>
          <p:cNvSpPr txBox="1"/>
          <p:nvPr/>
        </p:nvSpPr>
        <p:spPr>
          <a:xfrm>
            <a:off x="1733550" y="3730625"/>
            <a:ext cx="1035050" cy="2276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400" b="1">
                <a:solidFill>
                  <a:srgbClr val="0000FF"/>
                </a:solidFill>
                <a:latin typeface="Times New Roman"/>
                <a:ea typeface="Times New Roman"/>
                <a:cs typeface="Times New Roman"/>
                <a:sym typeface="Times New Roman"/>
              </a:defRPr>
            </a:lvl1pPr>
          </a:lstStyle>
          <a:p>
            <a:r>
              <a:t>Divestiture</a:t>
            </a:r>
          </a:p>
        </p:txBody>
      </p:sp>
      <p:sp>
        <p:nvSpPr>
          <p:cNvPr id="1336" name="Liquidation"/>
          <p:cNvSpPr txBox="1"/>
          <p:nvPr/>
        </p:nvSpPr>
        <p:spPr>
          <a:xfrm>
            <a:off x="1905000" y="4314825"/>
            <a:ext cx="1149350" cy="2276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400" b="1">
                <a:solidFill>
                  <a:srgbClr val="0000FF"/>
                </a:solidFill>
                <a:latin typeface="Times New Roman"/>
                <a:ea typeface="Times New Roman"/>
                <a:cs typeface="Times New Roman"/>
                <a:sym typeface="Times New Roman"/>
              </a:defRPr>
            </a:lvl1pPr>
          </a:lstStyle>
          <a:p>
            <a:r>
              <a:t>Liquidation</a:t>
            </a:r>
          </a:p>
        </p:txBody>
      </p:sp>
      <p:sp>
        <p:nvSpPr>
          <p:cNvPr id="1337" name="Retrenchment"/>
          <p:cNvSpPr txBox="1"/>
          <p:nvPr/>
        </p:nvSpPr>
        <p:spPr>
          <a:xfrm>
            <a:off x="2286000" y="4886325"/>
            <a:ext cx="1381125" cy="2276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400" b="1">
                <a:solidFill>
                  <a:srgbClr val="0000FF"/>
                </a:solidFill>
                <a:latin typeface="Times New Roman"/>
                <a:ea typeface="Times New Roman"/>
                <a:cs typeface="Times New Roman"/>
                <a:sym typeface="Times New Roman"/>
              </a:defRPr>
            </a:lvl1pPr>
          </a:lstStyle>
          <a:p>
            <a:r>
              <a:t>Retrenchment</a:t>
            </a:r>
          </a:p>
        </p:txBody>
      </p:sp>
      <p:sp>
        <p:nvSpPr>
          <p:cNvPr id="1338" name="Environmental…"/>
          <p:cNvSpPr txBox="1"/>
          <p:nvPr/>
        </p:nvSpPr>
        <p:spPr>
          <a:xfrm>
            <a:off x="3784600" y="5114925"/>
            <a:ext cx="1379538" cy="4557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p>
            <a:pPr algn="ctr" defTabSz="320675">
              <a:defRPr sz="1500" b="1">
                <a:solidFill>
                  <a:srgbClr val="FF9900"/>
                </a:solidFill>
                <a:latin typeface="Times New Roman"/>
                <a:ea typeface="Times New Roman"/>
                <a:cs typeface="Times New Roman"/>
                <a:sym typeface="Times New Roman"/>
              </a:defRPr>
            </a:pPr>
            <a:r>
              <a:t>Environmental</a:t>
            </a:r>
          </a:p>
          <a:p>
            <a:pPr algn="ctr" defTabSz="320675">
              <a:defRPr sz="1500" b="1">
                <a:solidFill>
                  <a:srgbClr val="FF9900"/>
                </a:solidFill>
                <a:latin typeface="Times New Roman"/>
                <a:ea typeface="Times New Roman"/>
                <a:cs typeface="Times New Roman"/>
                <a:sym typeface="Times New Roman"/>
              </a:defRPr>
            </a:pPr>
            <a:r>
              <a:t>Stability</a:t>
            </a:r>
          </a:p>
        </p:txBody>
      </p:sp>
      <p:sp>
        <p:nvSpPr>
          <p:cNvPr id="1339" name="Related Diversification"/>
          <p:cNvSpPr txBox="1"/>
          <p:nvPr/>
        </p:nvSpPr>
        <p:spPr>
          <a:xfrm>
            <a:off x="5295900" y="1343025"/>
            <a:ext cx="2070100" cy="22819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algn="just" defTabSz="320675">
              <a:defRPr sz="1300" b="1">
                <a:solidFill>
                  <a:srgbClr val="0000FF"/>
                </a:solidFill>
                <a:latin typeface="Times New Roman"/>
                <a:ea typeface="Times New Roman"/>
                <a:cs typeface="Times New Roman"/>
                <a:sym typeface="Times New Roman"/>
              </a:defRPr>
            </a:lvl1pPr>
          </a:lstStyle>
          <a:p>
            <a:r>
              <a:t>Related Diversification</a:t>
            </a:r>
          </a:p>
        </p:txBody>
      </p:sp>
      <p:sp>
        <p:nvSpPr>
          <p:cNvPr id="1340" name="Market Development"/>
          <p:cNvSpPr txBox="1"/>
          <p:nvPr/>
        </p:nvSpPr>
        <p:spPr>
          <a:xfrm>
            <a:off x="5842000" y="1743075"/>
            <a:ext cx="1955800" cy="2276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400" b="1">
                <a:solidFill>
                  <a:srgbClr val="0000FF"/>
                </a:solidFill>
                <a:latin typeface="Times New Roman"/>
                <a:ea typeface="Times New Roman"/>
                <a:cs typeface="Times New Roman"/>
                <a:sym typeface="Times New Roman"/>
              </a:defRPr>
            </a:lvl1pPr>
          </a:lstStyle>
          <a:p>
            <a:r>
              <a:t>Market Development</a:t>
            </a:r>
          </a:p>
        </p:txBody>
      </p:sp>
      <p:sp>
        <p:nvSpPr>
          <p:cNvPr id="1341" name="Product Development"/>
          <p:cNvSpPr txBox="1"/>
          <p:nvPr/>
        </p:nvSpPr>
        <p:spPr>
          <a:xfrm>
            <a:off x="6248400" y="2114550"/>
            <a:ext cx="1955800" cy="4308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400" b="1">
                <a:solidFill>
                  <a:srgbClr val="0000FF"/>
                </a:solidFill>
                <a:latin typeface="Times New Roman"/>
                <a:ea typeface="Times New Roman"/>
                <a:cs typeface="Times New Roman"/>
                <a:sym typeface="Times New Roman"/>
              </a:defRPr>
            </a:lvl1pPr>
          </a:lstStyle>
          <a:p>
            <a:r>
              <a:t>Product Development</a:t>
            </a:r>
          </a:p>
        </p:txBody>
      </p:sp>
      <p:sp>
        <p:nvSpPr>
          <p:cNvPr id="1342" name="Vertical Integration"/>
          <p:cNvSpPr txBox="1"/>
          <p:nvPr/>
        </p:nvSpPr>
        <p:spPr>
          <a:xfrm>
            <a:off x="6453187" y="2514600"/>
            <a:ext cx="1725613" cy="2276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400" b="1">
                <a:solidFill>
                  <a:srgbClr val="0000FF"/>
                </a:solidFill>
                <a:latin typeface="Times New Roman"/>
                <a:ea typeface="Times New Roman"/>
                <a:cs typeface="Times New Roman"/>
                <a:sym typeface="Times New Roman"/>
              </a:defRPr>
            </a:lvl1pPr>
          </a:lstStyle>
          <a:p>
            <a:r>
              <a:t>Vertical Integration</a:t>
            </a:r>
          </a:p>
        </p:txBody>
      </p:sp>
      <p:sp>
        <p:nvSpPr>
          <p:cNvPr id="1343" name="Industry  Strength"/>
          <p:cNvSpPr txBox="1"/>
          <p:nvPr/>
        </p:nvSpPr>
        <p:spPr>
          <a:xfrm>
            <a:off x="6400800" y="3000375"/>
            <a:ext cx="1609725" cy="2398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500" b="1">
                <a:solidFill>
                  <a:srgbClr val="FF9900"/>
                </a:solidFill>
                <a:latin typeface="Times New Roman"/>
                <a:ea typeface="Times New Roman"/>
                <a:cs typeface="Times New Roman"/>
                <a:sym typeface="Times New Roman"/>
              </a:defRPr>
            </a:lvl1pPr>
          </a:lstStyle>
          <a:p>
            <a:r>
              <a:t>Industry  Strength</a:t>
            </a:r>
          </a:p>
        </p:txBody>
      </p:sp>
      <p:sp>
        <p:nvSpPr>
          <p:cNvPr id="1344" name="Penetration"/>
          <p:cNvSpPr txBox="1"/>
          <p:nvPr/>
        </p:nvSpPr>
        <p:spPr>
          <a:xfrm>
            <a:off x="6400800" y="3400425"/>
            <a:ext cx="1150938" cy="2276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400" b="1">
                <a:solidFill>
                  <a:srgbClr val="0000FF"/>
                </a:solidFill>
                <a:latin typeface="Times New Roman"/>
                <a:ea typeface="Times New Roman"/>
                <a:cs typeface="Times New Roman"/>
                <a:sym typeface="Times New Roman"/>
              </a:defRPr>
            </a:lvl1pPr>
          </a:lstStyle>
          <a:p>
            <a:r>
              <a:t>Penetration</a:t>
            </a:r>
          </a:p>
        </p:txBody>
      </p:sp>
      <p:sp>
        <p:nvSpPr>
          <p:cNvPr id="1345" name="Enhancement"/>
          <p:cNvSpPr txBox="1"/>
          <p:nvPr/>
        </p:nvSpPr>
        <p:spPr>
          <a:xfrm>
            <a:off x="6367462" y="3816350"/>
            <a:ext cx="1379538" cy="2276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400" b="1">
                <a:solidFill>
                  <a:srgbClr val="0000FF"/>
                </a:solidFill>
                <a:latin typeface="Times New Roman"/>
                <a:ea typeface="Times New Roman"/>
                <a:cs typeface="Times New Roman"/>
                <a:sym typeface="Times New Roman"/>
              </a:defRPr>
            </a:lvl1pPr>
          </a:lstStyle>
          <a:p>
            <a:r>
              <a:t>Enhancement</a:t>
            </a:r>
          </a:p>
        </p:txBody>
      </p:sp>
      <p:sp>
        <p:nvSpPr>
          <p:cNvPr id="1346" name="Product Development"/>
          <p:cNvSpPr txBox="1"/>
          <p:nvPr/>
        </p:nvSpPr>
        <p:spPr>
          <a:xfrm>
            <a:off x="6146800" y="4187825"/>
            <a:ext cx="1955800" cy="2276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400" b="1">
                <a:solidFill>
                  <a:srgbClr val="0000FF"/>
                </a:solidFill>
                <a:latin typeface="Times New Roman"/>
                <a:ea typeface="Times New Roman"/>
                <a:cs typeface="Times New Roman"/>
                <a:sym typeface="Times New Roman"/>
              </a:defRPr>
            </a:lvl1pPr>
          </a:lstStyle>
          <a:p>
            <a:r>
              <a:t>Product Development</a:t>
            </a:r>
          </a:p>
        </p:txBody>
      </p:sp>
      <p:sp>
        <p:nvSpPr>
          <p:cNvPr id="1347" name="Market Development"/>
          <p:cNvSpPr txBox="1"/>
          <p:nvPr/>
        </p:nvSpPr>
        <p:spPr>
          <a:xfrm>
            <a:off x="5907087" y="4543425"/>
            <a:ext cx="1839913" cy="43085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400" b="1">
                <a:solidFill>
                  <a:srgbClr val="0000FF"/>
                </a:solidFill>
                <a:latin typeface="Times New Roman"/>
                <a:ea typeface="Times New Roman"/>
                <a:cs typeface="Times New Roman"/>
                <a:sym typeface="Times New Roman"/>
              </a:defRPr>
            </a:lvl1pPr>
          </a:lstStyle>
          <a:p>
            <a:r>
              <a:t>Market Development</a:t>
            </a:r>
          </a:p>
        </p:txBody>
      </p:sp>
      <p:sp>
        <p:nvSpPr>
          <p:cNvPr id="1348" name="Status Quo"/>
          <p:cNvSpPr txBox="1"/>
          <p:nvPr/>
        </p:nvSpPr>
        <p:spPr>
          <a:xfrm>
            <a:off x="5391150" y="4800600"/>
            <a:ext cx="1035050" cy="239812"/>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defTabSz="320675">
              <a:defRPr sz="1500" b="1">
                <a:solidFill>
                  <a:srgbClr val="0000FF"/>
                </a:solidFill>
                <a:latin typeface="Times New Roman"/>
                <a:ea typeface="Times New Roman"/>
                <a:cs typeface="Times New Roman"/>
                <a:sym typeface="Times New Roman"/>
              </a:defRPr>
            </a:lvl1pPr>
          </a:lstStyle>
          <a:p>
            <a:r>
              <a:t>Status Quo</a:t>
            </a:r>
          </a:p>
        </p:txBody>
      </p:sp>
      <p:sp>
        <p:nvSpPr>
          <p:cNvPr id="1349" name="Source : Adapted from Alan J. Rowe, Richard D. Mason, Karl E. Dickel, and Neil H. Snyder, Strategic Management : A Methodological Approach, 3d ed. (Reading, Massachusetts : Addison-Wesley Publishing Company, 1989), p. 157. Reprinted with permission of the publisher."/>
          <p:cNvSpPr txBox="1"/>
          <p:nvPr/>
        </p:nvSpPr>
        <p:spPr>
          <a:xfrm>
            <a:off x="623887" y="5794375"/>
            <a:ext cx="8051801" cy="634591"/>
          </a:xfrm>
          <a:prstGeom prst="rect">
            <a:avLst/>
          </a:prstGeom>
          <a:ln w="12700">
            <a:miter lim="400000"/>
          </a:ln>
          <a:extLst>
            <a:ext uri="{C572A759-6A51-4108-AA02-DFA0A04FC94B}">
              <ma14:wrappingTextBoxFlag xmlns:ma14="http://schemas.microsoft.com/office/mac/drawingml/2011/main" xmlns="" val="1"/>
            </a:ext>
          </a:extLst>
        </p:spPr>
        <p:txBody>
          <a:bodyPr lIns="16001" tIns="16001" rIns="16001" bIns="16001">
            <a:spAutoFit/>
          </a:bodyPr>
          <a:lstStyle>
            <a:lvl1pPr algn="just" defTabSz="320675">
              <a:defRPr sz="1300" b="1">
                <a:solidFill>
                  <a:srgbClr val="0000FF"/>
                </a:solidFill>
                <a:latin typeface="Times New Roman"/>
                <a:ea typeface="Times New Roman"/>
                <a:cs typeface="Times New Roman"/>
                <a:sym typeface="Times New Roman"/>
              </a:defRPr>
            </a:lvl1pPr>
          </a:lstStyle>
          <a:p>
            <a:r>
              <a:t>Source : Adapted from Alan J. Rowe, Richard D. Mason, Karl E. Dickel, and Neil H. Snyder, Strategic Management : A Methodological Approach, 3d ed. (Reading, Massachusetts : Addison-Wesley Publishing Company, 1989), p. 157. Reprinted with permission of the publisher.</a:t>
            </a:r>
          </a:p>
        </p:txBody>
      </p:sp>
      <p:sp>
        <p:nvSpPr>
          <p:cNvPr id="1350"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351"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57</a:t>
            </a:fld>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5" name="Group"/>
          <p:cNvGrpSpPr/>
          <p:nvPr/>
        </p:nvGrpSpPr>
        <p:grpSpPr>
          <a:xfrm>
            <a:off x="2362200" y="381000"/>
            <a:ext cx="3810000" cy="533400"/>
            <a:chOff x="0" y="0"/>
            <a:chExt cx="3810000" cy="533400"/>
          </a:xfrm>
        </p:grpSpPr>
        <p:sp>
          <p:nvSpPr>
            <p:cNvPr id="1353" name="Rectangle"/>
            <p:cNvSpPr/>
            <p:nvPr/>
          </p:nvSpPr>
          <p:spPr>
            <a:xfrm>
              <a:off x="0" y="0"/>
              <a:ext cx="3810000" cy="533400"/>
            </a:xfrm>
            <a:prstGeom prst="rect">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354" name="MATRIKS TOWS"/>
            <p:cNvSpPr txBox="1"/>
            <p:nvPr/>
          </p:nvSpPr>
          <p:spPr>
            <a:xfrm>
              <a:off x="906215" y="62230"/>
              <a:ext cx="1997570"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MATRIKS TOWS</a:t>
              </a:r>
            </a:p>
          </p:txBody>
        </p:sp>
      </p:grpSp>
      <p:grpSp>
        <p:nvGrpSpPr>
          <p:cNvPr id="1358" name="Group"/>
          <p:cNvGrpSpPr/>
          <p:nvPr/>
        </p:nvGrpSpPr>
        <p:grpSpPr>
          <a:xfrm>
            <a:off x="2514600" y="2133600"/>
            <a:ext cx="3048000" cy="1828800"/>
            <a:chOff x="0" y="0"/>
            <a:chExt cx="3048000" cy="1828800"/>
          </a:xfrm>
        </p:grpSpPr>
        <p:sp>
          <p:nvSpPr>
            <p:cNvPr id="1356" name="Rectangle"/>
            <p:cNvSpPr/>
            <p:nvPr/>
          </p:nvSpPr>
          <p:spPr>
            <a:xfrm>
              <a:off x="0" y="0"/>
              <a:ext cx="3048000" cy="1828800"/>
            </a:xfrm>
            <a:prstGeom prst="rect">
              <a:avLst/>
            </a:prstGeom>
            <a:solidFill>
              <a:srgbClr val="FFFF00"/>
            </a:solidFill>
            <a:ln w="9525" cap="flat">
              <a:solidFill>
                <a:srgbClr val="000000"/>
              </a:solidFill>
              <a:prstDash val="solid"/>
              <a:round/>
            </a:ln>
            <a:effectLst/>
          </p:spPr>
          <p:txBody>
            <a:bodyPr wrap="square" lIns="45719" tIns="45719" rIns="45719" bIns="45719" numCol="1" anchor="ctr">
              <a:noAutofit/>
            </a:bodyPr>
            <a:lstStyle/>
            <a:p>
              <a:pPr>
                <a:defRPr sz="1400" b="1">
                  <a:solidFill>
                    <a:srgbClr val="003300"/>
                  </a:solidFill>
                  <a:latin typeface="Comic Sans MS"/>
                  <a:ea typeface="Comic Sans MS"/>
                  <a:cs typeface="Comic Sans MS"/>
                  <a:sym typeface="Comic Sans MS"/>
                </a:defRPr>
              </a:pPr>
              <a:endParaRPr/>
            </a:p>
          </p:txBody>
        </p:sp>
        <p:sp>
          <p:nvSpPr>
            <p:cNvPr id="1357" name="FUTURE QUADRANT…"/>
            <p:cNvSpPr txBox="1"/>
            <p:nvPr/>
          </p:nvSpPr>
          <p:spPr>
            <a:xfrm>
              <a:off x="0" y="144780"/>
              <a:ext cx="2461417" cy="1539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400" b="1">
                  <a:solidFill>
                    <a:srgbClr val="003300"/>
                  </a:solidFill>
                  <a:latin typeface="Comic Sans MS"/>
                  <a:ea typeface="Comic Sans MS"/>
                  <a:cs typeface="Comic Sans MS"/>
                  <a:sym typeface="Comic Sans MS"/>
                </a:defRPr>
              </a:pPr>
              <a:r>
                <a:t>FUTURE QUADRANT</a:t>
              </a:r>
            </a:p>
            <a:p>
              <a:pPr>
                <a:buSzPct val="100000"/>
                <a:buChar char="▪"/>
                <a:defRPr sz="1400" b="1">
                  <a:solidFill>
                    <a:srgbClr val="003300"/>
                  </a:solidFill>
                  <a:latin typeface="Comic Sans MS"/>
                  <a:ea typeface="Comic Sans MS"/>
                  <a:cs typeface="Comic Sans MS"/>
                  <a:sym typeface="Comic Sans MS"/>
                </a:defRPr>
              </a:pPr>
              <a:r>
                <a:t> Related Diversification</a:t>
              </a:r>
            </a:p>
            <a:p>
              <a:pPr>
                <a:buSzPct val="100000"/>
                <a:buChar char="▪"/>
                <a:defRPr sz="1400" b="1">
                  <a:solidFill>
                    <a:srgbClr val="003300"/>
                  </a:solidFill>
                  <a:latin typeface="Comic Sans MS"/>
                  <a:ea typeface="Comic Sans MS"/>
                  <a:cs typeface="Comic Sans MS"/>
                  <a:sym typeface="Comic Sans MS"/>
                </a:defRPr>
              </a:pPr>
              <a:r>
                <a:t> Vertical Integration</a:t>
              </a:r>
            </a:p>
            <a:p>
              <a:pPr>
                <a:buSzPct val="100000"/>
                <a:buChar char="▪"/>
                <a:defRPr sz="1400" b="1">
                  <a:solidFill>
                    <a:srgbClr val="003300"/>
                  </a:solidFill>
                  <a:latin typeface="Comic Sans MS"/>
                  <a:ea typeface="Comic Sans MS"/>
                  <a:cs typeface="Comic Sans MS"/>
                  <a:sym typeface="Comic Sans MS"/>
                </a:defRPr>
              </a:pPr>
              <a:r>
                <a:t> Market Development</a:t>
              </a:r>
            </a:p>
            <a:p>
              <a:pPr>
                <a:buSzPct val="100000"/>
                <a:buChar char="▪"/>
                <a:defRPr sz="1400" b="1">
                  <a:solidFill>
                    <a:srgbClr val="003300"/>
                  </a:solidFill>
                  <a:latin typeface="Comic Sans MS"/>
                  <a:ea typeface="Comic Sans MS"/>
                  <a:cs typeface="Comic Sans MS"/>
                  <a:sym typeface="Comic Sans MS"/>
                </a:defRPr>
              </a:pPr>
              <a:r>
                <a:t> Product Development</a:t>
              </a:r>
            </a:p>
            <a:p>
              <a:pPr>
                <a:buSzPct val="100000"/>
                <a:buChar char="▪"/>
                <a:defRPr sz="1400" b="1">
                  <a:solidFill>
                    <a:srgbClr val="003300"/>
                  </a:solidFill>
                  <a:latin typeface="Comic Sans MS"/>
                  <a:ea typeface="Comic Sans MS"/>
                  <a:cs typeface="Comic Sans MS"/>
                  <a:sym typeface="Comic Sans MS"/>
                </a:defRPr>
              </a:pPr>
              <a:r>
                <a:t> Penetration</a:t>
              </a:r>
            </a:p>
          </p:txBody>
        </p:sp>
      </p:grpSp>
      <p:grpSp>
        <p:nvGrpSpPr>
          <p:cNvPr id="1361" name="Group"/>
          <p:cNvGrpSpPr/>
          <p:nvPr/>
        </p:nvGrpSpPr>
        <p:grpSpPr>
          <a:xfrm>
            <a:off x="5562600" y="2133600"/>
            <a:ext cx="3124200" cy="1828800"/>
            <a:chOff x="0" y="0"/>
            <a:chExt cx="3124200" cy="1828800"/>
          </a:xfrm>
        </p:grpSpPr>
        <p:sp>
          <p:nvSpPr>
            <p:cNvPr id="1359" name="Rectangle"/>
            <p:cNvSpPr/>
            <p:nvPr/>
          </p:nvSpPr>
          <p:spPr>
            <a:xfrm>
              <a:off x="0" y="0"/>
              <a:ext cx="3124200" cy="1828800"/>
            </a:xfrm>
            <a:prstGeom prst="rect">
              <a:avLst/>
            </a:prstGeom>
            <a:solidFill>
              <a:schemeClr val="accent2"/>
            </a:solidFill>
            <a:ln w="9525" cap="flat">
              <a:solidFill>
                <a:srgbClr val="000000"/>
              </a:solidFill>
              <a:prstDash val="solid"/>
              <a:round/>
            </a:ln>
            <a:effectLst/>
          </p:spPr>
          <p:txBody>
            <a:bodyPr wrap="square" lIns="45719" tIns="45719" rIns="45719" bIns="45719" numCol="1" anchor="ctr">
              <a:noAutofit/>
            </a:bodyPr>
            <a:lstStyle/>
            <a:p>
              <a:pPr>
                <a:defRPr sz="1400" b="1">
                  <a:latin typeface="Comic Sans MS"/>
                  <a:ea typeface="Comic Sans MS"/>
                  <a:cs typeface="Comic Sans MS"/>
                  <a:sym typeface="Comic Sans MS"/>
                </a:defRPr>
              </a:pPr>
              <a:endParaRPr/>
            </a:p>
          </p:txBody>
        </p:sp>
        <p:sp>
          <p:nvSpPr>
            <p:cNvPr id="1360" name="INTERNAL FIX – It QUADRANT…"/>
            <p:cNvSpPr txBox="1"/>
            <p:nvPr/>
          </p:nvSpPr>
          <p:spPr>
            <a:xfrm>
              <a:off x="0" y="24129"/>
              <a:ext cx="3102866" cy="1780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400" b="1">
                  <a:latin typeface="Comic Sans MS"/>
                  <a:ea typeface="Comic Sans MS"/>
                  <a:cs typeface="Comic Sans MS"/>
                  <a:sym typeface="Comic Sans MS"/>
                </a:defRPr>
              </a:pPr>
              <a:r>
                <a:t>INTERNAL FIX – It QUADRANT</a:t>
              </a:r>
            </a:p>
            <a:p>
              <a:pPr>
                <a:buSzPct val="100000"/>
                <a:buChar char="▪"/>
                <a:defRPr sz="1400" b="1">
                  <a:latin typeface="Comic Sans MS"/>
                  <a:ea typeface="Comic Sans MS"/>
                  <a:cs typeface="Comic Sans MS"/>
                  <a:sym typeface="Comic Sans MS"/>
                </a:defRPr>
              </a:pPr>
              <a:r>
                <a:t> Retrenchment</a:t>
              </a:r>
            </a:p>
            <a:p>
              <a:pPr>
                <a:buSzPct val="100000"/>
                <a:buChar char="▪"/>
                <a:defRPr sz="1400" b="1">
                  <a:latin typeface="Comic Sans MS"/>
                  <a:ea typeface="Comic Sans MS"/>
                  <a:cs typeface="Comic Sans MS"/>
                  <a:sym typeface="Comic Sans MS"/>
                </a:defRPr>
              </a:pPr>
              <a:r>
                <a:t> Enhancement</a:t>
              </a:r>
            </a:p>
            <a:p>
              <a:pPr>
                <a:buSzPct val="100000"/>
                <a:buChar char="▪"/>
                <a:defRPr sz="1400" b="1">
                  <a:latin typeface="Comic Sans MS"/>
                  <a:ea typeface="Comic Sans MS"/>
                  <a:cs typeface="Comic Sans MS"/>
                  <a:sym typeface="Comic Sans MS"/>
                </a:defRPr>
              </a:pPr>
              <a:r>
                <a:t> Market Development</a:t>
              </a:r>
            </a:p>
            <a:p>
              <a:pPr>
                <a:buSzPct val="100000"/>
                <a:buChar char="▪"/>
                <a:defRPr sz="1400" b="1">
                  <a:latin typeface="Comic Sans MS"/>
                  <a:ea typeface="Comic Sans MS"/>
                  <a:cs typeface="Comic Sans MS"/>
                  <a:sym typeface="Comic Sans MS"/>
                </a:defRPr>
              </a:pPr>
              <a:r>
                <a:t> Product Development</a:t>
              </a:r>
            </a:p>
            <a:p>
              <a:pPr>
                <a:buSzPct val="100000"/>
                <a:buChar char="▪"/>
                <a:defRPr sz="1400" b="1">
                  <a:latin typeface="Comic Sans MS"/>
                  <a:ea typeface="Comic Sans MS"/>
                  <a:cs typeface="Comic Sans MS"/>
                  <a:sym typeface="Comic Sans MS"/>
                </a:defRPr>
              </a:pPr>
              <a:r>
                <a:t> Vertical Integration</a:t>
              </a:r>
            </a:p>
            <a:p>
              <a:pPr>
                <a:buSzPct val="100000"/>
                <a:buChar char="▪"/>
                <a:defRPr sz="1400" b="1">
                  <a:latin typeface="Comic Sans MS"/>
                  <a:ea typeface="Comic Sans MS"/>
                  <a:cs typeface="Comic Sans MS"/>
                  <a:sym typeface="Comic Sans MS"/>
                </a:defRPr>
              </a:pPr>
              <a:r>
                <a:t> Related Diversification</a:t>
              </a:r>
            </a:p>
          </p:txBody>
        </p:sp>
      </p:grpSp>
      <p:grpSp>
        <p:nvGrpSpPr>
          <p:cNvPr id="1364" name="Group"/>
          <p:cNvGrpSpPr/>
          <p:nvPr/>
        </p:nvGrpSpPr>
        <p:grpSpPr>
          <a:xfrm>
            <a:off x="2514600" y="3962400"/>
            <a:ext cx="3100869" cy="1905000"/>
            <a:chOff x="0" y="0"/>
            <a:chExt cx="3100868" cy="1905000"/>
          </a:xfrm>
        </p:grpSpPr>
        <p:sp>
          <p:nvSpPr>
            <p:cNvPr id="1362" name="Rectangle"/>
            <p:cNvSpPr/>
            <p:nvPr/>
          </p:nvSpPr>
          <p:spPr>
            <a:xfrm>
              <a:off x="0" y="0"/>
              <a:ext cx="3048000" cy="1905000"/>
            </a:xfrm>
            <a:prstGeom prst="rect">
              <a:avLst/>
            </a:prstGeom>
            <a:solidFill>
              <a:srgbClr val="009900"/>
            </a:solidFill>
            <a:ln w="9525" cap="flat">
              <a:solidFill>
                <a:srgbClr val="000000"/>
              </a:solidFill>
              <a:prstDash val="solid"/>
              <a:round/>
            </a:ln>
            <a:effectLst/>
          </p:spPr>
          <p:txBody>
            <a:bodyPr wrap="square" lIns="45719" tIns="45719" rIns="45719" bIns="45719" numCol="1" anchor="ctr">
              <a:noAutofit/>
            </a:bodyPr>
            <a:lstStyle/>
            <a:p>
              <a:pPr>
                <a:defRPr sz="1400" b="1">
                  <a:latin typeface="Comic Sans MS"/>
                  <a:ea typeface="Comic Sans MS"/>
                  <a:cs typeface="Comic Sans MS"/>
                  <a:sym typeface="Comic Sans MS"/>
                </a:defRPr>
              </a:pPr>
              <a:endParaRPr/>
            </a:p>
          </p:txBody>
        </p:sp>
        <p:sp>
          <p:nvSpPr>
            <p:cNvPr id="1363" name="EXTERNAL FIX – It QUADRANT…"/>
            <p:cNvSpPr txBox="1"/>
            <p:nvPr/>
          </p:nvSpPr>
          <p:spPr>
            <a:xfrm>
              <a:off x="0" y="182879"/>
              <a:ext cx="3100869" cy="1539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400" b="1">
                  <a:latin typeface="Comic Sans MS"/>
                  <a:ea typeface="Comic Sans MS"/>
                  <a:cs typeface="Comic Sans MS"/>
                  <a:sym typeface="Comic Sans MS"/>
                </a:defRPr>
              </a:pPr>
              <a:r>
                <a:t>EXTERNAL FIX – It QUADRANT</a:t>
              </a:r>
            </a:p>
            <a:p>
              <a:pPr>
                <a:buSzPct val="100000"/>
                <a:buChar char="▪"/>
                <a:defRPr sz="1400" b="1">
                  <a:latin typeface="Comic Sans MS"/>
                  <a:ea typeface="Comic Sans MS"/>
                  <a:cs typeface="Comic Sans MS"/>
                  <a:sym typeface="Comic Sans MS"/>
                </a:defRPr>
              </a:pPr>
              <a:r>
                <a:t> Related Diversification</a:t>
              </a:r>
            </a:p>
            <a:p>
              <a:pPr>
                <a:buSzPct val="100000"/>
                <a:buChar char="▪"/>
                <a:defRPr sz="1400" b="1">
                  <a:latin typeface="Comic Sans MS"/>
                  <a:ea typeface="Comic Sans MS"/>
                  <a:cs typeface="Comic Sans MS"/>
                  <a:sym typeface="Comic Sans MS"/>
                </a:defRPr>
              </a:pPr>
              <a:r>
                <a:t> Unrelated Diversification</a:t>
              </a:r>
            </a:p>
            <a:p>
              <a:pPr>
                <a:buSzPct val="100000"/>
                <a:buChar char="▪"/>
                <a:defRPr sz="1400" b="1">
                  <a:latin typeface="Comic Sans MS"/>
                  <a:ea typeface="Comic Sans MS"/>
                  <a:cs typeface="Comic Sans MS"/>
                  <a:sym typeface="Comic Sans MS"/>
                </a:defRPr>
              </a:pPr>
              <a:r>
                <a:t> Market Development</a:t>
              </a:r>
            </a:p>
            <a:p>
              <a:pPr>
                <a:buSzPct val="100000"/>
                <a:buChar char="▪"/>
                <a:defRPr sz="1400" b="1">
                  <a:latin typeface="Comic Sans MS"/>
                  <a:ea typeface="Comic Sans MS"/>
                  <a:cs typeface="Comic Sans MS"/>
                  <a:sym typeface="Comic Sans MS"/>
                </a:defRPr>
              </a:pPr>
              <a:r>
                <a:t> Product Development</a:t>
              </a:r>
            </a:p>
            <a:p>
              <a:pPr>
                <a:buSzPct val="100000"/>
                <a:buChar char="▪"/>
                <a:defRPr sz="1400" b="1">
                  <a:latin typeface="Comic Sans MS"/>
                  <a:ea typeface="Comic Sans MS"/>
                  <a:cs typeface="Comic Sans MS"/>
                  <a:sym typeface="Comic Sans MS"/>
                </a:defRPr>
              </a:pPr>
              <a:r>
                <a:t> Status Quo</a:t>
              </a:r>
            </a:p>
          </p:txBody>
        </p:sp>
      </p:grpSp>
      <p:grpSp>
        <p:nvGrpSpPr>
          <p:cNvPr id="1367" name="Group"/>
          <p:cNvGrpSpPr/>
          <p:nvPr/>
        </p:nvGrpSpPr>
        <p:grpSpPr>
          <a:xfrm>
            <a:off x="5562600" y="3962400"/>
            <a:ext cx="3124200" cy="1905000"/>
            <a:chOff x="0" y="0"/>
            <a:chExt cx="3124200" cy="1905000"/>
          </a:xfrm>
        </p:grpSpPr>
        <p:sp>
          <p:nvSpPr>
            <p:cNvPr id="1365" name="Rectangle"/>
            <p:cNvSpPr/>
            <p:nvPr/>
          </p:nvSpPr>
          <p:spPr>
            <a:xfrm>
              <a:off x="0" y="0"/>
              <a:ext cx="3124200" cy="1905000"/>
            </a:xfrm>
            <a:prstGeom prst="rect">
              <a:avLst/>
            </a:prstGeom>
            <a:solidFill>
              <a:srgbClr val="887540"/>
            </a:solidFill>
            <a:ln w="9525" cap="flat">
              <a:solidFill>
                <a:srgbClr val="000000"/>
              </a:solidFill>
              <a:prstDash val="solid"/>
              <a:round/>
            </a:ln>
            <a:effectLst/>
          </p:spPr>
          <p:txBody>
            <a:bodyPr wrap="square" lIns="45719" tIns="45719" rIns="45719" bIns="45719" numCol="1" anchor="ctr">
              <a:noAutofit/>
            </a:bodyPr>
            <a:lstStyle/>
            <a:p>
              <a:pPr>
                <a:defRPr sz="1400" b="1">
                  <a:latin typeface="Comic Sans MS"/>
                  <a:ea typeface="Comic Sans MS"/>
                  <a:cs typeface="Comic Sans MS"/>
                  <a:sym typeface="Comic Sans MS"/>
                </a:defRPr>
              </a:pPr>
              <a:endParaRPr/>
            </a:p>
          </p:txBody>
        </p:sp>
        <p:sp>
          <p:nvSpPr>
            <p:cNvPr id="1366" name="SURVIVAL QUADRANT…"/>
            <p:cNvSpPr txBox="1"/>
            <p:nvPr/>
          </p:nvSpPr>
          <p:spPr>
            <a:xfrm>
              <a:off x="0" y="182879"/>
              <a:ext cx="2657101" cy="1539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400" b="1">
                  <a:latin typeface="Comic Sans MS"/>
                  <a:ea typeface="Comic Sans MS"/>
                  <a:cs typeface="Comic Sans MS"/>
                  <a:sym typeface="Comic Sans MS"/>
                </a:defRPr>
              </a:pPr>
              <a:r>
                <a:t>SURVIVAL QUADRANT</a:t>
              </a:r>
            </a:p>
            <a:p>
              <a:pPr>
                <a:buSzPct val="100000"/>
                <a:buChar char="▪"/>
                <a:defRPr sz="1400" b="1">
                  <a:latin typeface="Comic Sans MS"/>
                  <a:ea typeface="Comic Sans MS"/>
                  <a:cs typeface="Comic Sans MS"/>
                  <a:sym typeface="Comic Sans MS"/>
                </a:defRPr>
              </a:pPr>
              <a:r>
                <a:t> Unrelated Diversification</a:t>
              </a:r>
            </a:p>
            <a:p>
              <a:pPr>
                <a:buSzPct val="100000"/>
                <a:buChar char="▪"/>
                <a:defRPr sz="1400" b="1">
                  <a:latin typeface="Comic Sans MS"/>
                  <a:ea typeface="Comic Sans MS"/>
                  <a:cs typeface="Comic Sans MS"/>
                  <a:sym typeface="Comic Sans MS"/>
                </a:defRPr>
              </a:pPr>
              <a:r>
                <a:t> Divesture</a:t>
              </a:r>
            </a:p>
            <a:p>
              <a:pPr>
                <a:buSzPct val="100000"/>
                <a:buChar char="▪"/>
                <a:defRPr sz="1400" b="1">
                  <a:latin typeface="Comic Sans MS"/>
                  <a:ea typeface="Comic Sans MS"/>
                  <a:cs typeface="Comic Sans MS"/>
                  <a:sym typeface="Comic Sans MS"/>
                </a:defRPr>
              </a:pPr>
              <a:r>
                <a:t> Liquidation</a:t>
              </a:r>
            </a:p>
            <a:p>
              <a:pPr>
                <a:buSzPct val="100000"/>
                <a:buChar char="▪"/>
                <a:defRPr sz="1400" b="1">
                  <a:latin typeface="Comic Sans MS"/>
                  <a:ea typeface="Comic Sans MS"/>
                  <a:cs typeface="Comic Sans MS"/>
                  <a:sym typeface="Comic Sans MS"/>
                </a:defRPr>
              </a:pPr>
              <a:r>
                <a:t> Harvesting</a:t>
              </a:r>
            </a:p>
            <a:p>
              <a:pPr>
                <a:buSzPct val="100000"/>
                <a:buChar char="▪"/>
                <a:defRPr sz="1400" b="1">
                  <a:latin typeface="Comic Sans MS"/>
                  <a:ea typeface="Comic Sans MS"/>
                  <a:cs typeface="Comic Sans MS"/>
                  <a:sym typeface="Comic Sans MS"/>
                </a:defRPr>
              </a:pPr>
              <a:r>
                <a:t> Retrenchment</a:t>
              </a:r>
            </a:p>
          </p:txBody>
        </p:sp>
      </p:grpSp>
      <p:grpSp>
        <p:nvGrpSpPr>
          <p:cNvPr id="1370" name="Group"/>
          <p:cNvGrpSpPr/>
          <p:nvPr/>
        </p:nvGrpSpPr>
        <p:grpSpPr>
          <a:xfrm>
            <a:off x="381000" y="-1811021"/>
            <a:ext cx="1905000" cy="10708642"/>
            <a:chOff x="0" y="0"/>
            <a:chExt cx="1905000" cy="10708640"/>
          </a:xfrm>
        </p:grpSpPr>
        <p:sp>
          <p:nvSpPr>
            <p:cNvPr id="1368" name="Rectangle"/>
            <p:cNvSpPr/>
            <p:nvPr/>
          </p:nvSpPr>
          <p:spPr>
            <a:xfrm>
              <a:off x="0" y="3030220"/>
              <a:ext cx="1905000" cy="4648201"/>
            </a:xfrm>
            <a:prstGeom prst="rect">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defRPr sz="1400">
                  <a:latin typeface="Comic Sans MS"/>
                  <a:ea typeface="Comic Sans MS"/>
                  <a:cs typeface="Comic Sans MS"/>
                  <a:sym typeface="Comic Sans MS"/>
                </a:defRPr>
              </a:pPr>
              <a:endParaRPr/>
            </a:p>
          </p:txBody>
        </p:sp>
        <p:sp>
          <p:nvSpPr>
            <p:cNvPr id="1369" name="LIST EXTERNAL…"/>
            <p:cNvSpPr txBox="1"/>
            <p:nvPr/>
          </p:nvSpPr>
          <p:spPr>
            <a:xfrm>
              <a:off x="0" y="0"/>
              <a:ext cx="1680987" cy="10708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LIST EXTERNAL</a:t>
              </a:r>
            </a:p>
            <a:p>
              <a:pPr>
                <a:defRPr sz="1400">
                  <a:latin typeface="Comic Sans MS"/>
                  <a:ea typeface="Comic Sans MS"/>
                  <a:cs typeface="Comic Sans MS"/>
                  <a:sym typeface="Comic Sans MS"/>
                </a:defRPr>
              </a:pPr>
              <a:r>
                <a:t>OPPORTUNITIES</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1.</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2.</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3.</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LIST EXTERNAL</a:t>
              </a:r>
            </a:p>
            <a:p>
              <a:pPr>
                <a:defRPr sz="1400">
                  <a:latin typeface="Comic Sans MS"/>
                  <a:ea typeface="Comic Sans MS"/>
                  <a:cs typeface="Comic Sans MS"/>
                  <a:sym typeface="Comic Sans MS"/>
                </a:defRPr>
              </a:pPr>
              <a:r>
                <a:t>THREATS</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1.</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2.</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3.</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p:txBody>
        </p:sp>
      </p:grpSp>
      <p:grpSp>
        <p:nvGrpSpPr>
          <p:cNvPr id="1373" name="Group"/>
          <p:cNvGrpSpPr/>
          <p:nvPr/>
        </p:nvGrpSpPr>
        <p:grpSpPr>
          <a:xfrm>
            <a:off x="5638800" y="1021080"/>
            <a:ext cx="2895600" cy="1310641"/>
            <a:chOff x="0" y="0"/>
            <a:chExt cx="2895599" cy="1310639"/>
          </a:xfrm>
        </p:grpSpPr>
        <p:sp>
          <p:nvSpPr>
            <p:cNvPr id="1371" name="Rectangle"/>
            <p:cNvSpPr/>
            <p:nvPr/>
          </p:nvSpPr>
          <p:spPr>
            <a:xfrm>
              <a:off x="0" y="274320"/>
              <a:ext cx="2895600" cy="762001"/>
            </a:xfrm>
            <a:prstGeom prst="rect">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defRPr sz="1200">
                  <a:latin typeface="Comic Sans MS"/>
                  <a:ea typeface="Comic Sans MS"/>
                  <a:cs typeface="Comic Sans MS"/>
                  <a:sym typeface="Comic Sans MS"/>
                </a:defRPr>
              </a:pPr>
              <a:endParaRPr/>
            </a:p>
          </p:txBody>
        </p:sp>
        <p:sp>
          <p:nvSpPr>
            <p:cNvPr id="1372" name="LIST INTERNAL WEAKNESS…"/>
            <p:cNvSpPr txBox="1"/>
            <p:nvPr/>
          </p:nvSpPr>
          <p:spPr>
            <a:xfrm>
              <a:off x="0" y="0"/>
              <a:ext cx="2319447" cy="1310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200">
                  <a:latin typeface="Comic Sans MS"/>
                  <a:ea typeface="Comic Sans MS"/>
                  <a:cs typeface="Comic Sans MS"/>
                  <a:sym typeface="Comic Sans MS"/>
                </a:defRPr>
              </a:pPr>
              <a:endParaRPr/>
            </a:p>
            <a:p>
              <a:pPr>
                <a:defRPr sz="1200">
                  <a:latin typeface="Comic Sans MS"/>
                  <a:ea typeface="Comic Sans MS"/>
                  <a:cs typeface="Comic Sans MS"/>
                  <a:sym typeface="Comic Sans MS"/>
                </a:defRPr>
              </a:pPr>
              <a:r>
                <a:t>LIST INTERNAL WEAKNESS</a:t>
              </a:r>
            </a:p>
            <a:p>
              <a:pPr>
                <a:defRPr sz="1200">
                  <a:latin typeface="Comic Sans MS"/>
                  <a:ea typeface="Comic Sans MS"/>
                  <a:cs typeface="Comic Sans MS"/>
                  <a:sym typeface="Comic Sans MS"/>
                </a:defRPr>
              </a:pPr>
              <a:r>
                <a:t>1.</a:t>
              </a:r>
            </a:p>
            <a:p>
              <a:pPr>
                <a:defRPr sz="1200">
                  <a:latin typeface="Comic Sans MS"/>
                  <a:ea typeface="Comic Sans MS"/>
                  <a:cs typeface="Comic Sans MS"/>
                  <a:sym typeface="Comic Sans MS"/>
                </a:defRPr>
              </a:pPr>
              <a:r>
                <a:t>2.</a:t>
              </a:r>
            </a:p>
            <a:p>
              <a:pPr>
                <a:defRPr sz="1200">
                  <a:latin typeface="Comic Sans MS"/>
                  <a:ea typeface="Comic Sans MS"/>
                  <a:cs typeface="Comic Sans MS"/>
                  <a:sym typeface="Comic Sans MS"/>
                </a:defRPr>
              </a:pPr>
              <a:r>
                <a:t>3.</a:t>
              </a:r>
            </a:p>
          </p:txBody>
        </p:sp>
      </p:grpSp>
      <p:grpSp>
        <p:nvGrpSpPr>
          <p:cNvPr id="1376" name="Group"/>
          <p:cNvGrpSpPr/>
          <p:nvPr/>
        </p:nvGrpSpPr>
        <p:grpSpPr>
          <a:xfrm>
            <a:off x="2514600" y="1224280"/>
            <a:ext cx="2971800" cy="904241"/>
            <a:chOff x="0" y="0"/>
            <a:chExt cx="2971800" cy="904239"/>
          </a:xfrm>
        </p:grpSpPr>
        <p:sp>
          <p:nvSpPr>
            <p:cNvPr id="1374" name="Rectangle"/>
            <p:cNvSpPr/>
            <p:nvPr/>
          </p:nvSpPr>
          <p:spPr>
            <a:xfrm>
              <a:off x="0" y="71119"/>
              <a:ext cx="2971800" cy="762001"/>
            </a:xfrm>
            <a:prstGeom prst="rect">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defRPr sz="1200">
                  <a:latin typeface="Comic Sans MS"/>
                  <a:ea typeface="Comic Sans MS"/>
                  <a:cs typeface="Comic Sans MS"/>
                  <a:sym typeface="Comic Sans MS"/>
                </a:defRPr>
              </a:pPr>
              <a:endParaRPr/>
            </a:p>
          </p:txBody>
        </p:sp>
        <p:sp>
          <p:nvSpPr>
            <p:cNvPr id="1375" name="LIST INTERNAL STRENGHTS…"/>
            <p:cNvSpPr txBox="1"/>
            <p:nvPr/>
          </p:nvSpPr>
          <p:spPr>
            <a:xfrm>
              <a:off x="0" y="0"/>
              <a:ext cx="2384857" cy="904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200">
                  <a:latin typeface="Comic Sans MS"/>
                  <a:ea typeface="Comic Sans MS"/>
                  <a:cs typeface="Comic Sans MS"/>
                  <a:sym typeface="Comic Sans MS"/>
                </a:defRPr>
              </a:pPr>
              <a:r>
                <a:t>LIST INTERNAL STRENGHTS</a:t>
              </a:r>
            </a:p>
            <a:p>
              <a:pPr>
                <a:defRPr sz="1200">
                  <a:latin typeface="Comic Sans MS"/>
                  <a:ea typeface="Comic Sans MS"/>
                  <a:cs typeface="Comic Sans MS"/>
                  <a:sym typeface="Comic Sans MS"/>
                </a:defRPr>
              </a:pPr>
              <a:r>
                <a:t>1.</a:t>
              </a:r>
            </a:p>
            <a:p>
              <a:pPr>
                <a:defRPr sz="1200">
                  <a:latin typeface="Comic Sans MS"/>
                  <a:ea typeface="Comic Sans MS"/>
                  <a:cs typeface="Comic Sans MS"/>
                  <a:sym typeface="Comic Sans MS"/>
                </a:defRPr>
              </a:pPr>
              <a:r>
                <a:t>2.</a:t>
              </a:r>
            </a:p>
            <a:p>
              <a:pPr>
                <a:defRPr sz="1200">
                  <a:latin typeface="Comic Sans MS"/>
                  <a:ea typeface="Comic Sans MS"/>
                  <a:cs typeface="Comic Sans MS"/>
                  <a:sym typeface="Comic Sans MS"/>
                </a:defRPr>
              </a:pPr>
              <a:r>
                <a:t>3.</a:t>
              </a:r>
            </a:p>
          </p:txBody>
        </p:sp>
      </p:grpSp>
      <p:pic>
        <p:nvPicPr>
          <p:cNvPr id="1377" name="image.pdf" descr="image.pdf"/>
          <p:cNvPicPr>
            <a:picLocks noChangeAspect="1"/>
          </p:cNvPicPr>
          <p:nvPr/>
        </p:nvPicPr>
        <p:blipFill>
          <a:blip r:embed="rId2">
            <a:extLst/>
          </a:blip>
          <a:stretch>
            <a:fillRect/>
          </a:stretch>
        </p:blipFill>
        <p:spPr>
          <a:xfrm>
            <a:off x="8518525" y="5945187"/>
            <a:ext cx="153988" cy="168276"/>
          </a:xfrm>
          <a:prstGeom prst="rect">
            <a:avLst/>
          </a:prstGeom>
          <a:ln w="12700">
            <a:miter lim="400000"/>
          </a:ln>
        </p:spPr>
      </p:pic>
      <p:pic>
        <p:nvPicPr>
          <p:cNvPr id="1378" name="image.pdf" descr="image.pdf"/>
          <p:cNvPicPr>
            <a:picLocks noChangeAspect="1"/>
          </p:cNvPicPr>
          <p:nvPr/>
        </p:nvPicPr>
        <p:blipFill>
          <a:blip r:embed="rId3">
            <a:extLst/>
          </a:blip>
          <a:stretch>
            <a:fillRect/>
          </a:stretch>
        </p:blipFill>
        <p:spPr>
          <a:xfrm>
            <a:off x="5418137" y="5978525"/>
            <a:ext cx="379413" cy="171450"/>
          </a:xfrm>
          <a:prstGeom prst="rect">
            <a:avLst/>
          </a:prstGeom>
          <a:ln w="12700">
            <a:miter lim="400000"/>
          </a:ln>
        </p:spPr>
      </p:pic>
      <p:pic>
        <p:nvPicPr>
          <p:cNvPr id="1379" name="image.pdf" descr="image.pdf"/>
          <p:cNvPicPr>
            <a:picLocks noChangeAspect="1"/>
          </p:cNvPicPr>
          <p:nvPr/>
        </p:nvPicPr>
        <p:blipFill>
          <a:blip r:embed="rId4">
            <a:extLst/>
          </a:blip>
          <a:stretch>
            <a:fillRect/>
          </a:stretch>
        </p:blipFill>
        <p:spPr>
          <a:xfrm>
            <a:off x="2446337" y="5959475"/>
            <a:ext cx="396876" cy="165100"/>
          </a:xfrm>
          <a:prstGeom prst="rect">
            <a:avLst/>
          </a:prstGeom>
          <a:ln w="12700">
            <a:miter lim="400000"/>
          </a:ln>
        </p:spPr>
      </p:pic>
      <p:pic>
        <p:nvPicPr>
          <p:cNvPr id="1380" name="image.pdf" descr="image.pdf"/>
          <p:cNvPicPr>
            <a:picLocks noChangeAspect="1"/>
          </p:cNvPicPr>
          <p:nvPr/>
        </p:nvPicPr>
        <p:blipFill>
          <a:blip r:embed="rId5">
            <a:extLst/>
          </a:blip>
          <a:stretch>
            <a:fillRect/>
          </a:stretch>
        </p:blipFill>
        <p:spPr>
          <a:xfrm>
            <a:off x="2289175" y="5705475"/>
            <a:ext cx="142875" cy="142875"/>
          </a:xfrm>
          <a:prstGeom prst="rect">
            <a:avLst/>
          </a:prstGeom>
          <a:ln w="12700">
            <a:miter lim="400000"/>
          </a:ln>
        </p:spPr>
      </p:pic>
      <p:pic>
        <p:nvPicPr>
          <p:cNvPr id="1381" name="image.pdf" descr="image.pdf"/>
          <p:cNvPicPr>
            <a:picLocks noChangeAspect="1"/>
          </p:cNvPicPr>
          <p:nvPr/>
        </p:nvPicPr>
        <p:blipFill>
          <a:blip r:embed="rId6">
            <a:extLst/>
          </a:blip>
          <a:stretch>
            <a:fillRect/>
          </a:stretch>
        </p:blipFill>
        <p:spPr>
          <a:xfrm>
            <a:off x="2184400" y="3941762"/>
            <a:ext cx="284163" cy="138113"/>
          </a:xfrm>
          <a:prstGeom prst="rect">
            <a:avLst/>
          </a:prstGeom>
          <a:ln w="12700">
            <a:miter lim="400000"/>
          </a:ln>
        </p:spPr>
      </p:pic>
      <p:pic>
        <p:nvPicPr>
          <p:cNvPr id="1382" name="image.pdf" descr="image.pdf"/>
          <p:cNvPicPr>
            <a:picLocks noChangeAspect="1"/>
          </p:cNvPicPr>
          <p:nvPr/>
        </p:nvPicPr>
        <p:blipFill>
          <a:blip r:embed="rId7">
            <a:extLst/>
          </a:blip>
          <a:stretch>
            <a:fillRect/>
          </a:stretch>
        </p:blipFill>
        <p:spPr>
          <a:xfrm>
            <a:off x="2181225" y="1247775"/>
            <a:ext cx="303213" cy="219075"/>
          </a:xfrm>
          <a:prstGeom prst="rect">
            <a:avLst/>
          </a:prstGeom>
          <a:ln w="12700">
            <a:miter lim="400000"/>
          </a:ln>
        </p:spPr>
      </p:pic>
      <p:sp>
        <p:nvSpPr>
          <p:cNvPr id="1383"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384"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58</a:t>
            </a:fld>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 name="TAHAP PENGUMPULAN DATA"/>
          <p:cNvSpPr txBox="1">
            <a:spLocks noGrp="1"/>
          </p:cNvSpPr>
          <p:nvPr>
            <p:ph type="title" idx="4294967295"/>
          </p:nvPr>
        </p:nvSpPr>
        <p:spPr>
          <a:xfrm>
            <a:off x="609599" y="609600"/>
            <a:ext cx="6348414" cy="1320800"/>
          </a:xfrm>
          <a:prstGeom prst="rect">
            <a:avLst/>
          </a:prstGeom>
          <a:solidFill>
            <a:srgbClr val="B9D181"/>
          </a:solidFill>
        </p:spPr>
        <p:txBody>
          <a:bodyPr>
            <a:normAutofit/>
          </a:bodyPr>
          <a:lstStyle>
            <a:lvl1pPr>
              <a:defRPr>
                <a:solidFill>
                  <a:srgbClr val="003300"/>
                </a:solidFill>
              </a:defRPr>
            </a:lvl1pPr>
          </a:lstStyle>
          <a:p>
            <a:r>
              <a:t>TAHAP PENGUMPULAN DATA</a:t>
            </a:r>
          </a:p>
        </p:txBody>
      </p:sp>
      <p:sp>
        <p:nvSpPr>
          <p:cNvPr id="1387" name="MENCARI DATA…"/>
          <p:cNvSpPr txBox="1">
            <a:spLocks noGrp="1"/>
          </p:cNvSpPr>
          <p:nvPr>
            <p:ph type="body" sz="half" idx="4294967295"/>
          </p:nvPr>
        </p:nvSpPr>
        <p:spPr>
          <a:xfrm>
            <a:off x="609599" y="2160587"/>
            <a:ext cx="6348414" cy="3881438"/>
          </a:xfrm>
          <a:prstGeom prst="rect">
            <a:avLst/>
          </a:prstGeom>
        </p:spPr>
        <p:txBody>
          <a:bodyPr>
            <a:normAutofit/>
          </a:bodyPr>
          <a:lstStyle/>
          <a:p>
            <a:pPr marL="514350" indent="-514350">
              <a:defRPr sz="2700" b="1"/>
            </a:pPr>
            <a:r>
              <a:t>MENCARI DATA</a:t>
            </a:r>
          </a:p>
          <a:p>
            <a:pPr marL="514350" indent="-514350">
              <a:defRPr sz="2700" b="1"/>
            </a:pPr>
            <a:r>
              <a:t>KLASIFIKASI DATA</a:t>
            </a:r>
          </a:p>
          <a:p>
            <a:pPr marL="514350" indent="-514350">
              <a:defRPr sz="2700" b="1"/>
            </a:pPr>
            <a:r>
              <a:t>PRA – ANALISIS DATA</a:t>
            </a:r>
          </a:p>
          <a:p>
            <a:pPr marL="514350" indent="-514350">
              <a:defRPr sz="2700" b="1"/>
            </a:pPr>
            <a:endParaRPr/>
          </a:p>
          <a:p>
            <a:pPr marL="514350" indent="-514350">
              <a:defRPr sz="2700" b="1"/>
            </a:pPr>
            <a:r>
              <a:t>DATA DI BEDAKAN :</a:t>
            </a:r>
          </a:p>
          <a:p>
            <a:pPr>
              <a:buSzTx/>
              <a:buFont typeface="Wingdings 3"/>
              <a:buNone/>
              <a:defRPr sz="2700" b="1"/>
            </a:pPr>
            <a:r>
              <a:t>      - DATA EKSTERNAL</a:t>
            </a:r>
          </a:p>
          <a:p>
            <a:pPr>
              <a:buSzTx/>
              <a:buFont typeface="Wingdings 3"/>
              <a:buNone/>
              <a:defRPr sz="2700" b="1"/>
            </a:pPr>
            <a:r>
              <a:t>      - DATA INTERNAL</a:t>
            </a:r>
          </a:p>
        </p:txBody>
      </p:sp>
      <p:sp>
        <p:nvSpPr>
          <p:cNvPr id="1388"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389"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59</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MENTAL SET MENGHADAPI ABAD 21 ( Yoel Arthur Barker )"/>
          <p:cNvSpPr txBox="1">
            <a:spLocks noGrp="1"/>
          </p:cNvSpPr>
          <p:nvPr>
            <p:ph type="title" idx="4294967295"/>
          </p:nvPr>
        </p:nvSpPr>
        <p:spPr>
          <a:xfrm>
            <a:off x="609599" y="609600"/>
            <a:ext cx="6348414" cy="1320800"/>
          </a:xfrm>
          <a:prstGeom prst="rect">
            <a:avLst/>
          </a:prstGeom>
        </p:spPr>
        <p:txBody>
          <a:bodyPr>
            <a:normAutofit/>
          </a:bodyPr>
          <a:lstStyle/>
          <a:p>
            <a:r>
              <a:t>MENTAL SET MENGHADAPI ABAD 21 ( Yoel Arthur Barker )</a:t>
            </a:r>
          </a:p>
        </p:txBody>
      </p:sp>
      <p:sp>
        <p:nvSpPr>
          <p:cNvPr id="114" name="ANTISIPASI…"/>
          <p:cNvSpPr txBox="1">
            <a:spLocks noGrp="1"/>
          </p:cNvSpPr>
          <p:nvPr>
            <p:ph type="body" sz="half" idx="4294967295"/>
          </p:nvPr>
        </p:nvSpPr>
        <p:spPr>
          <a:xfrm>
            <a:off x="609599" y="2160587"/>
            <a:ext cx="6348414" cy="3881438"/>
          </a:xfrm>
          <a:prstGeom prst="rect">
            <a:avLst/>
          </a:prstGeom>
          <a:solidFill>
            <a:srgbClr val="84EB5B"/>
          </a:solidFill>
        </p:spPr>
        <p:txBody>
          <a:bodyPr>
            <a:normAutofit/>
          </a:bodyPr>
          <a:lstStyle/>
          <a:p>
            <a:pPr>
              <a:lnSpc>
                <a:spcPct val="70000"/>
              </a:lnSpc>
              <a:defRPr sz="2800">
                <a:solidFill>
                  <a:srgbClr val="FFFFFF"/>
                </a:solidFill>
              </a:defRPr>
            </a:pPr>
            <a:endParaRPr/>
          </a:p>
          <a:p>
            <a:pPr>
              <a:lnSpc>
                <a:spcPct val="70000"/>
              </a:lnSpc>
              <a:defRPr sz="2800">
                <a:solidFill>
                  <a:srgbClr val="FFFFFF"/>
                </a:solidFill>
              </a:defRPr>
            </a:pPr>
            <a:r>
              <a:t>       </a:t>
            </a:r>
            <a:r>
              <a:rPr>
                <a:solidFill>
                  <a:srgbClr val="000066"/>
                </a:solidFill>
              </a:rPr>
              <a:t>ANTISIPASI</a:t>
            </a:r>
          </a:p>
          <a:p>
            <a:pPr>
              <a:lnSpc>
                <a:spcPct val="70000"/>
              </a:lnSpc>
              <a:defRPr sz="2800">
                <a:solidFill>
                  <a:srgbClr val="000066"/>
                </a:solidFill>
              </a:defRPr>
            </a:pPr>
            <a:endParaRPr>
              <a:solidFill>
                <a:srgbClr val="000066"/>
              </a:solidFill>
            </a:endParaRPr>
          </a:p>
          <a:p>
            <a:pPr>
              <a:lnSpc>
                <a:spcPct val="70000"/>
              </a:lnSpc>
              <a:defRPr sz="2800">
                <a:solidFill>
                  <a:srgbClr val="000066"/>
                </a:solidFill>
              </a:defRPr>
            </a:pPr>
            <a:r>
              <a:t>       INOVASI</a:t>
            </a:r>
          </a:p>
          <a:p>
            <a:pPr>
              <a:lnSpc>
                <a:spcPct val="70000"/>
              </a:lnSpc>
              <a:defRPr sz="2800">
                <a:solidFill>
                  <a:srgbClr val="000066"/>
                </a:solidFill>
              </a:defRPr>
            </a:pPr>
            <a:endParaRPr/>
          </a:p>
          <a:p>
            <a:pPr>
              <a:lnSpc>
                <a:spcPct val="70000"/>
              </a:lnSpc>
              <a:defRPr sz="2800">
                <a:solidFill>
                  <a:srgbClr val="000066"/>
                </a:solidFill>
              </a:defRPr>
            </a:pPr>
            <a:r>
              <a:t>       EXCELLENT</a:t>
            </a:r>
          </a:p>
          <a:p>
            <a:pPr>
              <a:lnSpc>
                <a:spcPct val="70000"/>
              </a:lnSpc>
              <a:buSzTx/>
              <a:buFont typeface="Wingdings 3"/>
              <a:buNone/>
              <a:defRPr sz="2800">
                <a:solidFill>
                  <a:srgbClr val="000066"/>
                </a:solidFill>
              </a:defRPr>
            </a:pPr>
            <a:endParaRPr/>
          </a:p>
          <a:p>
            <a:pPr>
              <a:lnSpc>
                <a:spcPct val="70000"/>
              </a:lnSpc>
              <a:buSzTx/>
              <a:buFont typeface="Wingdings 3"/>
              <a:buNone/>
              <a:defRPr sz="2800">
                <a:solidFill>
                  <a:srgbClr val="000066"/>
                </a:solidFill>
              </a:defRPr>
            </a:pPr>
            <a:r>
              <a:t>Diperlukan jiwa: </a:t>
            </a:r>
          </a:p>
          <a:p>
            <a:pPr>
              <a:lnSpc>
                <a:spcPct val="70000"/>
              </a:lnSpc>
              <a:buSzTx/>
              <a:buFont typeface="Wingdings 3"/>
              <a:buNone/>
              <a:defRPr sz="2800">
                <a:solidFill>
                  <a:srgbClr val="000066"/>
                </a:solidFill>
              </a:defRPr>
            </a:pPr>
            <a:r>
              <a:t>             ENTERPREUNERSHIP</a:t>
            </a:r>
          </a:p>
        </p:txBody>
      </p:sp>
      <p:sp>
        <p:nvSpPr>
          <p:cNvPr id="115"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FFFFFF"/>
                </a:solidFill>
              </a:defRPr>
            </a:lvl1pPr>
          </a:lstStyle>
          <a:p>
            <a:r>
              <a:t>2/12/16</a:t>
            </a:r>
          </a:p>
        </p:txBody>
      </p:sp>
      <p:sp>
        <p:nvSpPr>
          <p:cNvPr id="116" name="Slide Number"/>
          <p:cNvSpPr txBox="1">
            <a:spLocks noGrp="1"/>
          </p:cNvSpPr>
          <p:nvPr>
            <p:ph type="sldNum" sz="quarter" idx="2"/>
          </p:nvPr>
        </p:nvSpPr>
        <p:spPr>
          <a:xfrm>
            <a:off x="6791476" y="6109017"/>
            <a:ext cx="166537"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6</a:t>
            </a:fld>
            <a:endParaRPr/>
          </a:p>
        </p:txBody>
      </p:sp>
    </p:spTree>
  </p:cSld>
  <p:clrMapOvr>
    <a:masterClrMapping/>
  </p:clrMapOvr>
  <mc:AlternateContent xmlns:mc="http://schemas.openxmlformats.org/markup-compatibility/2006" xmlns:p14="http://schemas.microsoft.com/office/powerpoint/2010/main">
    <mc:Choice Requires="p14">
      <p:transition>
        <p:pull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9" fill="hold" grpId="1" nodeType="afterEffect">
                                  <p:stCondLst>
                                    <p:cond delay="0"/>
                                  </p:stCondLst>
                                  <p:iterate>
                                    <p:tmAbs val="0"/>
                                  </p:iterate>
                                  <p:childTnLst>
                                    <p:set>
                                      <p:cBhvr>
                                        <p:cTn id="6" fill="hold"/>
                                        <p:tgtEl>
                                          <p:spTgt spid="113"/>
                                        </p:tgtEl>
                                        <p:attrNameLst>
                                          <p:attrName>style.visibility</p:attrName>
                                        </p:attrNameLst>
                                      </p:cBhvr>
                                      <p:to>
                                        <p:strVal val="visible"/>
                                      </p:to>
                                    </p:set>
                                    <p:anim calcmode="lin" valueType="num">
                                      <p:cBhvr>
                                        <p:cTn id="7" dur="1000" fill="hold"/>
                                        <p:tgtEl>
                                          <p:spTgt spid="113"/>
                                        </p:tgtEl>
                                        <p:attrNameLst>
                                          <p:attrName>ppt_w</p:attrName>
                                        </p:attrNameLst>
                                      </p:cBhvr>
                                      <p:tavLst>
                                        <p:tav tm="0">
                                          <p:val>
                                            <p:fltVal val="0"/>
                                          </p:val>
                                        </p:tav>
                                        <p:tav tm="100000">
                                          <p:val>
                                            <p:strVal val="#ppt_w"/>
                                          </p:val>
                                        </p:tav>
                                      </p:tavLst>
                                    </p:anim>
                                    <p:anim calcmode="lin" valueType="num">
                                      <p:cBhvr>
                                        <p:cTn id="8" dur="1000" fill="hold"/>
                                        <p:tgtEl>
                                          <p:spTgt spid="113"/>
                                        </p:tgtEl>
                                        <p:attrNameLst>
                                          <p:attrName>ppt_h</p:attrName>
                                        </p:attrNameLst>
                                      </p:cBhvr>
                                      <p:tavLst>
                                        <p:tav tm="0">
                                          <p:val>
                                            <p:fltVal val="0"/>
                                          </p:val>
                                        </p:tav>
                                        <p:tav tm="100000">
                                          <p:val>
                                            <p:strVal val="#ppt_h"/>
                                          </p:val>
                                        </p:tav>
                                      </p:tavLst>
                                    </p:anim>
                                    <p:anim calcmode="lin" valueType="num">
                                      <p:cBhvr>
                                        <p:cTn id="9" dur="1000" fill="hold"/>
                                        <p:tgtEl>
                                          <p:spTgt spid="1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2" nodeType="clickEffect">
                                  <p:stCondLst>
                                    <p:cond delay="0"/>
                                  </p:stCondLst>
                                  <p:iterate>
                                    <p:tmAbs val="0"/>
                                  </p:iterate>
                                  <p:childTnLst>
                                    <p:set>
                                      <p:cBhvr>
                                        <p:cTn id="14" fill="hold"/>
                                        <p:tgtEl>
                                          <p:spTgt spid="114">
                                            <p:bg/>
                                          </p:spTgt>
                                        </p:tgtEl>
                                        <p:attrNameLst>
                                          <p:attrName>style.visibility</p:attrName>
                                        </p:attrNameLst>
                                      </p:cBhvr>
                                      <p:to>
                                        <p:strVal val="visible"/>
                                      </p:to>
                                    </p:set>
                                    <p:anim calcmode="lin" valueType="num">
                                      <p:cBhvr>
                                        <p:cTn id="15" dur="500" fill="hold"/>
                                        <p:tgtEl>
                                          <p:spTgt spid="114">
                                            <p:bg/>
                                          </p:spTgt>
                                        </p:tgtEl>
                                        <p:attrNameLst>
                                          <p:attrName>ppt_x</p:attrName>
                                        </p:attrNameLst>
                                      </p:cBhvr>
                                      <p:tavLst>
                                        <p:tav tm="0">
                                          <p:val>
                                            <p:strVal val="0-#ppt_w/2"/>
                                          </p:val>
                                        </p:tav>
                                        <p:tav tm="100000">
                                          <p:val>
                                            <p:strVal val="#ppt_x"/>
                                          </p:val>
                                        </p:tav>
                                      </p:tavLst>
                                    </p:anim>
                                    <p:anim calcmode="lin" valueType="num">
                                      <p:cBhvr>
                                        <p:cTn id="16" dur="500" fill="hold"/>
                                        <p:tgtEl>
                                          <p:spTgt spid="114">
                                            <p:bg/>
                                          </p:spTgt>
                                        </p:tgtEl>
                                        <p:attrNameLst>
                                          <p:attrName>ppt_y</p:attrName>
                                        </p:attrNameLst>
                                      </p:cBhvr>
                                      <p:tavLst>
                                        <p:tav tm="0">
                                          <p:val>
                                            <p:strVal val="#ppt_y"/>
                                          </p:val>
                                        </p:tav>
                                        <p:tav tm="100000">
                                          <p:val>
                                            <p:strVal val="#ppt_y"/>
                                          </p:val>
                                        </p:tav>
                                      </p:tavLst>
                                    </p:anim>
                                  </p:childTnLst>
                                </p:cTn>
                              </p:par>
                              <p:par>
                                <p:cTn id="17" presetID="2" presetClass="entr" presetSubtype="8" fill="hold" grpId="2" nodeType="withEffect">
                                  <p:stCondLst>
                                    <p:cond delay="0"/>
                                  </p:stCondLst>
                                  <p:iterate>
                                    <p:tmAbs val="0"/>
                                  </p:iterate>
                                  <p:childTnLst>
                                    <p:set>
                                      <p:cBhvr>
                                        <p:cTn id="18" fill="hold"/>
                                        <p:tgtEl>
                                          <p:spTgt spid="114">
                                            <p:txEl>
                                              <p:pRg st="0" end="0"/>
                                            </p:txEl>
                                          </p:spTgt>
                                        </p:tgtEl>
                                        <p:attrNameLst>
                                          <p:attrName>style.visibility</p:attrName>
                                        </p:attrNameLst>
                                      </p:cBhvr>
                                      <p:to>
                                        <p:strVal val="visible"/>
                                      </p:to>
                                    </p:set>
                                    <p:anim calcmode="lin" valueType="num">
                                      <p:cBhvr>
                                        <p:cTn id="19" dur="500" fill="hold"/>
                                        <p:tgtEl>
                                          <p:spTgt spid="114">
                                            <p:txEl>
                                              <p:pRg st="0" end="0"/>
                                            </p:txEl>
                                          </p:spTgt>
                                        </p:tgtEl>
                                        <p:attrNameLst>
                                          <p:attrName>ppt_x</p:attrName>
                                        </p:attrNameLst>
                                      </p:cBhvr>
                                      <p:tavLst>
                                        <p:tav tm="0">
                                          <p:val>
                                            <p:strVal val="0-#ppt_w/2"/>
                                          </p:val>
                                        </p:tav>
                                        <p:tav tm="100000">
                                          <p:val>
                                            <p:strVal val="#ppt_x"/>
                                          </p:val>
                                        </p:tav>
                                      </p:tavLst>
                                    </p:anim>
                                    <p:anim calcmode="lin" valueType="num">
                                      <p:cBhvr>
                                        <p:cTn id="20" dur="500" fill="hold"/>
                                        <p:tgtEl>
                                          <p:spTgt spid="1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2" nodeType="clickEffect">
                                  <p:stCondLst>
                                    <p:cond delay="0"/>
                                  </p:stCondLst>
                                  <p:iterate>
                                    <p:tmAbs val="0"/>
                                  </p:iterate>
                                  <p:childTnLst>
                                    <p:set>
                                      <p:cBhvr>
                                        <p:cTn id="24" fill="hold"/>
                                        <p:tgtEl>
                                          <p:spTgt spid="114">
                                            <p:txEl>
                                              <p:pRg st="1" end="1"/>
                                            </p:txEl>
                                          </p:spTgt>
                                        </p:tgtEl>
                                        <p:attrNameLst>
                                          <p:attrName>style.visibility</p:attrName>
                                        </p:attrNameLst>
                                      </p:cBhvr>
                                      <p:to>
                                        <p:strVal val="visible"/>
                                      </p:to>
                                    </p:set>
                                    <p:anim calcmode="lin" valueType="num">
                                      <p:cBhvr>
                                        <p:cTn id="25" dur="500" fill="hold"/>
                                        <p:tgtEl>
                                          <p:spTgt spid="114">
                                            <p:txEl>
                                              <p:pRg st="1" end="1"/>
                                            </p:txEl>
                                          </p:spTgt>
                                        </p:tgtEl>
                                        <p:attrNameLst>
                                          <p:attrName>ppt_x</p:attrName>
                                        </p:attrNameLst>
                                      </p:cBhvr>
                                      <p:tavLst>
                                        <p:tav tm="0">
                                          <p:val>
                                            <p:strVal val="0-#ppt_w/2"/>
                                          </p:val>
                                        </p:tav>
                                        <p:tav tm="100000">
                                          <p:val>
                                            <p:strVal val="#ppt_x"/>
                                          </p:val>
                                        </p:tav>
                                      </p:tavLst>
                                    </p:anim>
                                    <p:anim calcmode="lin" valueType="num">
                                      <p:cBhvr>
                                        <p:cTn id="26" dur="500" fill="hold"/>
                                        <p:tgtEl>
                                          <p:spTgt spid="1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xit" presetSubtype="6" fill="hold" grpId="3" nodeType="clickEffect">
                                  <p:stCondLst>
                                    <p:cond delay="0"/>
                                  </p:stCondLst>
                                  <p:iterate>
                                    <p:tmAbs val="0"/>
                                  </p:iterate>
                                  <p:childTnLst>
                                    <p:anim calcmode="lin" valueType="num">
                                      <p:cBhvr>
                                        <p:cTn id="30" dur="2000" fill="hold"/>
                                        <p:tgtEl>
                                          <p:spTgt spid="113"/>
                                        </p:tgtEl>
                                        <p:attrNameLst>
                                          <p:attrName>ppt_w</p:attrName>
                                        </p:attrNameLst>
                                      </p:cBhvr>
                                      <p:tavLst>
                                        <p:tav tm="0">
                                          <p:val>
                                            <p:strVal val="ppt_w"/>
                                          </p:val>
                                        </p:tav>
                                        <p:tav tm="100000">
                                          <p:val>
                                            <p:fltVal val="0"/>
                                          </p:val>
                                        </p:tav>
                                      </p:tavLst>
                                    </p:anim>
                                    <p:anim calcmode="lin" valueType="num">
                                      <p:cBhvr>
                                        <p:cTn id="31" dur="2000" fill="hold"/>
                                        <p:tgtEl>
                                          <p:spTgt spid="113"/>
                                        </p:tgtEl>
                                        <p:attrNameLst>
                                          <p:attrName>ppt_h</p:attrName>
                                        </p:attrNameLst>
                                      </p:cBhvr>
                                      <p:tavLst>
                                        <p:tav tm="0">
                                          <p:val>
                                            <p:strVal val="ppt_h"/>
                                          </p:val>
                                        </p:tav>
                                        <p:tav tm="100000">
                                          <p:val>
                                            <p:fltVal val="0"/>
                                          </p:val>
                                        </p:tav>
                                      </p:tavLst>
                                    </p:anim>
                                    <p:anim calcmode="lin" valueType="num">
                                      <p:cBhvr>
                                        <p:cTn id="32" dur="2000" fill="hold"/>
                                        <p:tgtEl>
                                          <p:spTgt spid="11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3" dur="2000" fill="hold"/>
                                        <p:tgtEl>
                                          <p:spTgt spid="11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4" fill="hold">
                                          <p:stCondLst>
                                            <p:cond delay="1999"/>
                                          </p:stCondLst>
                                        </p:cTn>
                                        <p:tgtEl>
                                          <p:spTgt spid="113"/>
                                        </p:tgtEl>
                                        <p:attrNameLst>
                                          <p:attrName>style.visibility</p:attrName>
                                        </p:attrNameLst>
                                      </p:cBhvr>
                                      <p:to>
                                        <p:strVal val="hidden"/>
                                      </p:to>
                                    </p:set>
                                  </p:childTnLst>
                                </p:cTn>
                              </p:par>
                            </p:childTnLst>
                          </p:cTn>
                        </p:par>
                        <p:par>
                          <p:cTn id="35" fill="hold">
                            <p:stCondLst>
                              <p:cond delay="2000"/>
                            </p:stCondLst>
                            <p:childTnLst>
                              <p:par>
                                <p:cTn id="36" presetID="22" presetClass="exit" presetSubtype="8" fill="hold" grpId="4" nodeType="afterEffect">
                                  <p:stCondLst>
                                    <p:cond delay="0"/>
                                  </p:stCondLst>
                                  <p:iterate>
                                    <p:tmAbs val="0"/>
                                  </p:iterate>
                                  <p:childTnLst>
                                    <p:animEffect transition="out" filter="wipe(left)">
                                      <p:cBhvr>
                                        <p:cTn id="37" dur="500" fill="hold"/>
                                        <p:tgtEl>
                                          <p:spTgt spid="114">
                                            <p:txEl>
                                              <p:pRg st="0" end="0"/>
                                            </p:txEl>
                                          </p:spTgt>
                                        </p:tgtEl>
                                      </p:cBhvr>
                                    </p:animEffect>
                                    <p:set>
                                      <p:cBhvr>
                                        <p:cTn id="38" fill="hold">
                                          <p:stCondLst>
                                            <p:cond delay="499"/>
                                          </p:stCondLst>
                                        </p:cTn>
                                        <p:tgtEl>
                                          <p:spTgt spid="114">
                                            <p:txEl>
                                              <p:pRg st="0" end="0"/>
                                            </p:txEl>
                                          </p:spTgt>
                                        </p:tgtEl>
                                        <p:attrNameLst>
                                          <p:attrName>style.visibility</p:attrName>
                                        </p:attrNameLst>
                                      </p:cBhvr>
                                      <p:to>
                                        <p:strVal val="hidden"/>
                                      </p:to>
                                    </p:set>
                                  </p:childTnLst>
                                </p:cTn>
                              </p:par>
                              <p:par>
                                <p:cTn id="39" presetID="22" presetClass="exit" presetSubtype="8" fill="hold" grpId="4" nodeType="withEffect">
                                  <p:stCondLst>
                                    <p:cond delay="0"/>
                                  </p:stCondLst>
                                  <p:iterate>
                                    <p:tmAbs val="0"/>
                                  </p:iterate>
                                  <p:childTnLst>
                                    <p:animEffect transition="out" filter="wipe(left)">
                                      <p:cBhvr>
                                        <p:cTn id="40" dur="500" fill="hold"/>
                                        <p:tgtEl>
                                          <p:spTgt spid="114">
                                            <p:txEl>
                                              <p:pRg st="1" end="1"/>
                                            </p:txEl>
                                          </p:spTgt>
                                        </p:tgtEl>
                                      </p:cBhvr>
                                    </p:animEffect>
                                    <p:set>
                                      <p:cBhvr>
                                        <p:cTn id="41" fill="hold">
                                          <p:stCondLst>
                                            <p:cond delay="499"/>
                                          </p:stCondLst>
                                        </p:cTn>
                                        <p:tgtEl>
                                          <p:spTgt spid="114">
                                            <p:txEl>
                                              <p:pRg st="1" end="1"/>
                                            </p:txEl>
                                          </p:spTgt>
                                        </p:tgtEl>
                                        <p:attrNameLst>
                                          <p:attrName>style.visibility</p:attrName>
                                        </p:attrNameLst>
                                      </p:cBhvr>
                                      <p:to>
                                        <p:strVal val="hidden"/>
                                      </p:to>
                                    </p:set>
                                  </p:childTnLst>
                                </p:cTn>
                              </p:par>
                              <p:par>
                                <p:cTn id="42" presetID="22" presetClass="exit" presetSubtype="8" fill="hold" grpId="4" nodeType="withEffect">
                                  <p:stCondLst>
                                    <p:cond delay="0"/>
                                  </p:stCondLst>
                                  <p:iterate>
                                    <p:tmAbs val="0"/>
                                  </p:iterate>
                                  <p:childTnLst>
                                    <p:animEffect transition="out" filter="wipe(left)">
                                      <p:cBhvr>
                                        <p:cTn id="43" dur="500" fill="hold"/>
                                        <p:tgtEl>
                                          <p:spTgt spid="114">
                                            <p:txEl>
                                              <p:pRg st="2" end="2"/>
                                            </p:txEl>
                                          </p:spTgt>
                                        </p:tgtEl>
                                      </p:cBhvr>
                                    </p:animEffect>
                                    <p:set>
                                      <p:cBhvr>
                                        <p:cTn id="44" fill="hold">
                                          <p:stCondLst>
                                            <p:cond delay="499"/>
                                          </p:stCondLst>
                                        </p:cTn>
                                        <p:tgtEl>
                                          <p:spTgt spid="114">
                                            <p:txEl>
                                              <p:pRg st="2" end="2"/>
                                            </p:txEl>
                                          </p:spTgt>
                                        </p:tgtEl>
                                        <p:attrNameLst>
                                          <p:attrName>style.visibility</p:attrName>
                                        </p:attrNameLst>
                                      </p:cBhvr>
                                      <p:to>
                                        <p:strVal val="hidden"/>
                                      </p:to>
                                    </p:set>
                                  </p:childTnLst>
                                </p:cTn>
                              </p:par>
                              <p:par>
                                <p:cTn id="45" presetID="22" presetClass="exit" presetSubtype="8" fill="hold" grpId="4" nodeType="withEffect">
                                  <p:stCondLst>
                                    <p:cond delay="0"/>
                                  </p:stCondLst>
                                  <p:iterate>
                                    <p:tmAbs val="0"/>
                                  </p:iterate>
                                  <p:childTnLst>
                                    <p:animEffect transition="out" filter="wipe(left)">
                                      <p:cBhvr>
                                        <p:cTn id="46" dur="500" fill="hold"/>
                                        <p:tgtEl>
                                          <p:spTgt spid="114">
                                            <p:txEl>
                                              <p:pRg st="3" end="3"/>
                                            </p:txEl>
                                          </p:spTgt>
                                        </p:tgtEl>
                                      </p:cBhvr>
                                    </p:animEffect>
                                    <p:set>
                                      <p:cBhvr>
                                        <p:cTn id="47" fill="hold">
                                          <p:stCondLst>
                                            <p:cond delay="499"/>
                                          </p:stCondLst>
                                        </p:cTn>
                                        <p:tgtEl>
                                          <p:spTgt spid="114">
                                            <p:txEl>
                                              <p:pRg st="3" end="3"/>
                                            </p:txEl>
                                          </p:spTgt>
                                        </p:tgtEl>
                                        <p:attrNameLst>
                                          <p:attrName>style.visibility</p:attrName>
                                        </p:attrNameLst>
                                      </p:cBhvr>
                                      <p:to>
                                        <p:strVal val="hidden"/>
                                      </p:to>
                                    </p:set>
                                  </p:childTnLst>
                                </p:cTn>
                              </p:par>
                              <p:par>
                                <p:cTn id="48" presetID="22" presetClass="exit" presetSubtype="8" fill="hold" grpId="4" nodeType="withEffect">
                                  <p:stCondLst>
                                    <p:cond delay="0"/>
                                  </p:stCondLst>
                                  <p:iterate>
                                    <p:tmAbs val="0"/>
                                  </p:iterate>
                                  <p:childTnLst>
                                    <p:animEffect transition="out" filter="wipe(left)">
                                      <p:cBhvr>
                                        <p:cTn id="49" dur="500" fill="hold"/>
                                        <p:tgtEl>
                                          <p:spTgt spid="114">
                                            <p:txEl>
                                              <p:pRg st="4" end="4"/>
                                            </p:txEl>
                                          </p:spTgt>
                                        </p:tgtEl>
                                      </p:cBhvr>
                                    </p:animEffect>
                                    <p:set>
                                      <p:cBhvr>
                                        <p:cTn id="50" fill="hold">
                                          <p:stCondLst>
                                            <p:cond delay="499"/>
                                          </p:stCondLst>
                                        </p:cTn>
                                        <p:tgtEl>
                                          <p:spTgt spid="114">
                                            <p:txEl>
                                              <p:pRg st="4" end="4"/>
                                            </p:txEl>
                                          </p:spTgt>
                                        </p:tgtEl>
                                        <p:attrNameLst>
                                          <p:attrName>style.visibility</p:attrName>
                                        </p:attrNameLst>
                                      </p:cBhvr>
                                      <p:to>
                                        <p:strVal val="hidden"/>
                                      </p:to>
                                    </p:set>
                                  </p:childTnLst>
                                </p:cTn>
                              </p:par>
                              <p:par>
                                <p:cTn id="51" presetID="22" presetClass="exit" presetSubtype="8" fill="hold" grpId="4" nodeType="withEffect">
                                  <p:stCondLst>
                                    <p:cond delay="0"/>
                                  </p:stCondLst>
                                  <p:iterate>
                                    <p:tmAbs val="0"/>
                                  </p:iterate>
                                  <p:childTnLst>
                                    <p:animEffect transition="out" filter="wipe(left)">
                                      <p:cBhvr>
                                        <p:cTn id="52" dur="500" fill="hold"/>
                                        <p:tgtEl>
                                          <p:spTgt spid="114">
                                            <p:txEl>
                                              <p:pRg st="5" end="5"/>
                                            </p:txEl>
                                          </p:spTgt>
                                        </p:tgtEl>
                                      </p:cBhvr>
                                    </p:animEffect>
                                    <p:set>
                                      <p:cBhvr>
                                        <p:cTn id="53" fill="hold">
                                          <p:stCondLst>
                                            <p:cond delay="499"/>
                                          </p:stCondLst>
                                        </p:cTn>
                                        <p:tgtEl>
                                          <p:spTgt spid="114">
                                            <p:txEl>
                                              <p:pRg st="5" end="5"/>
                                            </p:txEl>
                                          </p:spTgt>
                                        </p:tgtEl>
                                        <p:attrNameLst>
                                          <p:attrName>style.visibility</p:attrName>
                                        </p:attrNameLst>
                                      </p:cBhvr>
                                      <p:to>
                                        <p:strVal val="hidden"/>
                                      </p:to>
                                    </p:set>
                                  </p:childTnLst>
                                </p:cTn>
                              </p:par>
                              <p:par>
                                <p:cTn id="54" presetID="22" presetClass="exit" presetSubtype="8" fill="hold" grpId="4" nodeType="withEffect">
                                  <p:stCondLst>
                                    <p:cond delay="0"/>
                                  </p:stCondLst>
                                  <p:iterate>
                                    <p:tmAbs val="0"/>
                                  </p:iterate>
                                  <p:childTnLst>
                                    <p:animEffect transition="out" filter="wipe(left)">
                                      <p:cBhvr>
                                        <p:cTn id="55" dur="500" fill="hold"/>
                                        <p:tgtEl>
                                          <p:spTgt spid="114">
                                            <p:txEl>
                                              <p:pRg st="6" end="6"/>
                                            </p:txEl>
                                          </p:spTgt>
                                        </p:tgtEl>
                                      </p:cBhvr>
                                    </p:animEffect>
                                    <p:set>
                                      <p:cBhvr>
                                        <p:cTn id="56" fill="hold">
                                          <p:stCondLst>
                                            <p:cond delay="499"/>
                                          </p:stCondLst>
                                        </p:cTn>
                                        <p:tgtEl>
                                          <p:spTgt spid="114">
                                            <p:txEl>
                                              <p:pRg st="6" end="6"/>
                                            </p:txEl>
                                          </p:spTgt>
                                        </p:tgtEl>
                                        <p:attrNameLst>
                                          <p:attrName>style.visibility</p:attrName>
                                        </p:attrNameLst>
                                      </p:cBhvr>
                                      <p:to>
                                        <p:strVal val="hidden"/>
                                      </p:to>
                                    </p:set>
                                  </p:childTnLst>
                                </p:cTn>
                              </p:par>
                              <p:par>
                                <p:cTn id="57" presetID="22" presetClass="exit" presetSubtype="8" fill="hold" grpId="4" nodeType="withEffect">
                                  <p:stCondLst>
                                    <p:cond delay="0"/>
                                  </p:stCondLst>
                                  <p:iterate>
                                    <p:tmAbs val="0"/>
                                  </p:iterate>
                                  <p:childTnLst>
                                    <p:animEffect transition="out" filter="wipe(left)">
                                      <p:cBhvr>
                                        <p:cTn id="58" dur="500" fill="hold"/>
                                        <p:tgtEl>
                                          <p:spTgt spid="114">
                                            <p:txEl>
                                              <p:pRg st="7" end="7"/>
                                            </p:txEl>
                                          </p:spTgt>
                                        </p:tgtEl>
                                      </p:cBhvr>
                                    </p:animEffect>
                                    <p:set>
                                      <p:cBhvr>
                                        <p:cTn id="59" fill="hold">
                                          <p:stCondLst>
                                            <p:cond delay="499"/>
                                          </p:stCondLst>
                                        </p:cTn>
                                        <p:tgtEl>
                                          <p:spTgt spid="114">
                                            <p:txEl>
                                              <p:pRg st="7" end="7"/>
                                            </p:txEl>
                                          </p:spTgt>
                                        </p:tgtEl>
                                        <p:attrNameLst>
                                          <p:attrName>style.visibility</p:attrName>
                                        </p:attrNameLst>
                                      </p:cBhvr>
                                      <p:to>
                                        <p:strVal val="hidden"/>
                                      </p:to>
                                    </p:set>
                                  </p:childTnLst>
                                </p:cTn>
                              </p:par>
                              <p:par>
                                <p:cTn id="60" presetID="22" presetClass="exit" presetSubtype="8" fill="hold" grpId="4" nodeType="withEffect">
                                  <p:stCondLst>
                                    <p:cond delay="0"/>
                                  </p:stCondLst>
                                  <p:iterate>
                                    <p:tmAbs val="0"/>
                                  </p:iterate>
                                  <p:childTnLst>
                                    <p:animEffect transition="out" filter="wipe(left)">
                                      <p:cBhvr>
                                        <p:cTn id="61" dur="500" fill="hold"/>
                                        <p:tgtEl>
                                          <p:spTgt spid="114">
                                            <p:txEl>
                                              <p:pRg st="8" end="8"/>
                                            </p:txEl>
                                          </p:spTgt>
                                        </p:tgtEl>
                                      </p:cBhvr>
                                    </p:animEffect>
                                    <p:set>
                                      <p:cBhvr>
                                        <p:cTn id="62" fill="hold">
                                          <p:stCondLst>
                                            <p:cond delay="499"/>
                                          </p:stCondLst>
                                        </p:cTn>
                                        <p:tgtEl>
                                          <p:spTgt spid="114">
                                            <p:txEl>
                                              <p:pRg st="8" end="8"/>
                                            </p:txEl>
                                          </p:spTgt>
                                        </p:tgtEl>
                                        <p:attrNameLst>
                                          <p:attrName>style.visibility</p:attrName>
                                        </p:attrNameLst>
                                      </p:cBhvr>
                                      <p:to>
                                        <p:strVal val="hidden"/>
                                      </p:to>
                                    </p:set>
                                  </p:childTnLst>
                                </p:cTn>
                              </p:par>
                              <p:par>
                                <p:cTn id="63" presetID="22" presetClass="exit" presetSubtype="8" fill="hold" grpId="4" nodeType="withEffect">
                                  <p:stCondLst>
                                    <p:cond delay="0"/>
                                  </p:stCondLst>
                                  <p:iterate>
                                    <p:tmAbs val="0"/>
                                  </p:iterate>
                                  <p:childTnLst>
                                    <p:animEffect transition="out" filter="wipe(left)">
                                      <p:cBhvr>
                                        <p:cTn id="64" dur="500" fill="hold"/>
                                        <p:tgtEl>
                                          <p:spTgt spid="114">
                                            <p:bg/>
                                          </p:spTgt>
                                        </p:tgtEl>
                                      </p:cBhvr>
                                    </p:animEffect>
                                    <p:set>
                                      <p:cBhvr>
                                        <p:cTn id="65" fill="hold">
                                          <p:stCondLst>
                                            <p:cond delay="499"/>
                                          </p:stCondLst>
                                        </p:cTn>
                                        <p:tgtEl>
                                          <p:spTgt spid="114">
                                            <p:bg/>
                                          </p:spTgt>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grpId="2" nodeType="clickEffect">
                                  <p:stCondLst>
                                    <p:cond delay="0"/>
                                  </p:stCondLst>
                                  <p:iterate>
                                    <p:tmAbs val="0"/>
                                  </p:iterate>
                                  <p:childTnLst>
                                    <p:set>
                                      <p:cBhvr>
                                        <p:cTn id="69" fill="hold"/>
                                        <p:tgtEl>
                                          <p:spTgt spid="114">
                                            <p:txEl>
                                              <p:pRg st="2" end="2"/>
                                            </p:txEl>
                                          </p:spTgt>
                                        </p:tgtEl>
                                        <p:attrNameLst>
                                          <p:attrName>style.visibility</p:attrName>
                                        </p:attrNameLst>
                                      </p:cBhvr>
                                      <p:to>
                                        <p:strVal val="visible"/>
                                      </p:to>
                                    </p:set>
                                    <p:anim calcmode="lin" valueType="num">
                                      <p:cBhvr>
                                        <p:cTn id="70" dur="500" fill="hold"/>
                                        <p:tgtEl>
                                          <p:spTgt spid="114">
                                            <p:txEl>
                                              <p:pRg st="2" end="2"/>
                                            </p:txEl>
                                          </p:spTgt>
                                        </p:tgtEl>
                                        <p:attrNameLst>
                                          <p:attrName>ppt_x</p:attrName>
                                        </p:attrNameLst>
                                      </p:cBhvr>
                                      <p:tavLst>
                                        <p:tav tm="0">
                                          <p:val>
                                            <p:strVal val="0-#ppt_w/2"/>
                                          </p:val>
                                        </p:tav>
                                        <p:tav tm="100000">
                                          <p:val>
                                            <p:strVal val="#ppt_x"/>
                                          </p:val>
                                        </p:tav>
                                      </p:tavLst>
                                    </p:anim>
                                    <p:anim calcmode="lin" valueType="num">
                                      <p:cBhvr>
                                        <p:cTn id="71" dur="500" fill="hold"/>
                                        <p:tgtEl>
                                          <p:spTgt spid="1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grpId="2" nodeType="clickEffect">
                                  <p:stCondLst>
                                    <p:cond delay="0"/>
                                  </p:stCondLst>
                                  <p:iterate>
                                    <p:tmAbs val="0"/>
                                  </p:iterate>
                                  <p:childTnLst>
                                    <p:set>
                                      <p:cBhvr>
                                        <p:cTn id="75" fill="hold"/>
                                        <p:tgtEl>
                                          <p:spTgt spid="114">
                                            <p:txEl>
                                              <p:pRg st="3" end="3"/>
                                            </p:txEl>
                                          </p:spTgt>
                                        </p:tgtEl>
                                        <p:attrNameLst>
                                          <p:attrName>style.visibility</p:attrName>
                                        </p:attrNameLst>
                                      </p:cBhvr>
                                      <p:to>
                                        <p:strVal val="visible"/>
                                      </p:to>
                                    </p:set>
                                    <p:anim calcmode="lin" valueType="num">
                                      <p:cBhvr>
                                        <p:cTn id="76" dur="500" fill="hold"/>
                                        <p:tgtEl>
                                          <p:spTgt spid="114">
                                            <p:txEl>
                                              <p:pRg st="3" end="3"/>
                                            </p:txEl>
                                          </p:spTgt>
                                        </p:tgtEl>
                                        <p:attrNameLst>
                                          <p:attrName>ppt_x</p:attrName>
                                        </p:attrNameLst>
                                      </p:cBhvr>
                                      <p:tavLst>
                                        <p:tav tm="0">
                                          <p:val>
                                            <p:strVal val="0-#ppt_w/2"/>
                                          </p:val>
                                        </p:tav>
                                        <p:tav tm="100000">
                                          <p:val>
                                            <p:strVal val="#ppt_x"/>
                                          </p:val>
                                        </p:tav>
                                      </p:tavLst>
                                    </p:anim>
                                    <p:anim calcmode="lin" valueType="num">
                                      <p:cBhvr>
                                        <p:cTn id="77" dur="500" fill="hold"/>
                                        <p:tgtEl>
                                          <p:spTgt spid="1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grpId="2" nodeType="clickEffect">
                                  <p:stCondLst>
                                    <p:cond delay="0"/>
                                  </p:stCondLst>
                                  <p:iterate>
                                    <p:tmAbs val="0"/>
                                  </p:iterate>
                                  <p:childTnLst>
                                    <p:set>
                                      <p:cBhvr>
                                        <p:cTn id="81" fill="hold"/>
                                        <p:tgtEl>
                                          <p:spTgt spid="114">
                                            <p:txEl>
                                              <p:pRg st="4" end="4"/>
                                            </p:txEl>
                                          </p:spTgt>
                                        </p:tgtEl>
                                        <p:attrNameLst>
                                          <p:attrName>style.visibility</p:attrName>
                                        </p:attrNameLst>
                                      </p:cBhvr>
                                      <p:to>
                                        <p:strVal val="visible"/>
                                      </p:to>
                                    </p:set>
                                    <p:anim calcmode="lin" valueType="num">
                                      <p:cBhvr>
                                        <p:cTn id="82" dur="500" fill="hold"/>
                                        <p:tgtEl>
                                          <p:spTgt spid="114">
                                            <p:txEl>
                                              <p:pRg st="4" end="4"/>
                                            </p:txEl>
                                          </p:spTgt>
                                        </p:tgtEl>
                                        <p:attrNameLst>
                                          <p:attrName>ppt_x</p:attrName>
                                        </p:attrNameLst>
                                      </p:cBhvr>
                                      <p:tavLst>
                                        <p:tav tm="0">
                                          <p:val>
                                            <p:strVal val="0-#ppt_w/2"/>
                                          </p:val>
                                        </p:tav>
                                        <p:tav tm="100000">
                                          <p:val>
                                            <p:strVal val="#ppt_x"/>
                                          </p:val>
                                        </p:tav>
                                      </p:tavLst>
                                    </p:anim>
                                    <p:anim calcmode="lin" valueType="num">
                                      <p:cBhvr>
                                        <p:cTn id="83" dur="500" fill="hold"/>
                                        <p:tgtEl>
                                          <p:spTgt spid="1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grpId="2" nodeType="clickEffect">
                                  <p:stCondLst>
                                    <p:cond delay="0"/>
                                  </p:stCondLst>
                                  <p:iterate>
                                    <p:tmAbs val="0"/>
                                  </p:iterate>
                                  <p:childTnLst>
                                    <p:set>
                                      <p:cBhvr>
                                        <p:cTn id="87" fill="hold"/>
                                        <p:tgtEl>
                                          <p:spTgt spid="114">
                                            <p:txEl>
                                              <p:pRg st="5" end="5"/>
                                            </p:txEl>
                                          </p:spTgt>
                                        </p:tgtEl>
                                        <p:attrNameLst>
                                          <p:attrName>style.visibility</p:attrName>
                                        </p:attrNameLst>
                                      </p:cBhvr>
                                      <p:to>
                                        <p:strVal val="visible"/>
                                      </p:to>
                                    </p:set>
                                    <p:anim calcmode="lin" valueType="num">
                                      <p:cBhvr>
                                        <p:cTn id="88" dur="500" fill="hold"/>
                                        <p:tgtEl>
                                          <p:spTgt spid="114">
                                            <p:txEl>
                                              <p:pRg st="5" end="5"/>
                                            </p:txEl>
                                          </p:spTgt>
                                        </p:tgtEl>
                                        <p:attrNameLst>
                                          <p:attrName>ppt_x</p:attrName>
                                        </p:attrNameLst>
                                      </p:cBhvr>
                                      <p:tavLst>
                                        <p:tav tm="0">
                                          <p:val>
                                            <p:strVal val="0-#ppt_w/2"/>
                                          </p:val>
                                        </p:tav>
                                        <p:tav tm="100000">
                                          <p:val>
                                            <p:strVal val="#ppt_x"/>
                                          </p:val>
                                        </p:tav>
                                      </p:tavLst>
                                    </p:anim>
                                    <p:anim calcmode="lin" valueType="num">
                                      <p:cBhvr>
                                        <p:cTn id="89" dur="500" fill="hold"/>
                                        <p:tgtEl>
                                          <p:spTgt spid="11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grpId="2" nodeType="clickEffect">
                                  <p:stCondLst>
                                    <p:cond delay="0"/>
                                  </p:stCondLst>
                                  <p:iterate>
                                    <p:tmAbs val="0"/>
                                  </p:iterate>
                                  <p:childTnLst>
                                    <p:set>
                                      <p:cBhvr>
                                        <p:cTn id="93" fill="hold"/>
                                        <p:tgtEl>
                                          <p:spTgt spid="114">
                                            <p:txEl>
                                              <p:pRg st="6" end="6"/>
                                            </p:txEl>
                                          </p:spTgt>
                                        </p:tgtEl>
                                        <p:attrNameLst>
                                          <p:attrName>style.visibility</p:attrName>
                                        </p:attrNameLst>
                                      </p:cBhvr>
                                      <p:to>
                                        <p:strVal val="visible"/>
                                      </p:to>
                                    </p:set>
                                    <p:anim calcmode="lin" valueType="num">
                                      <p:cBhvr>
                                        <p:cTn id="94" dur="500" fill="hold"/>
                                        <p:tgtEl>
                                          <p:spTgt spid="114">
                                            <p:txEl>
                                              <p:pRg st="6" end="6"/>
                                            </p:txEl>
                                          </p:spTgt>
                                        </p:tgtEl>
                                        <p:attrNameLst>
                                          <p:attrName>ppt_x</p:attrName>
                                        </p:attrNameLst>
                                      </p:cBhvr>
                                      <p:tavLst>
                                        <p:tav tm="0">
                                          <p:val>
                                            <p:strVal val="0-#ppt_w/2"/>
                                          </p:val>
                                        </p:tav>
                                        <p:tav tm="100000">
                                          <p:val>
                                            <p:strVal val="#ppt_x"/>
                                          </p:val>
                                        </p:tav>
                                      </p:tavLst>
                                    </p:anim>
                                    <p:anim calcmode="lin" valueType="num">
                                      <p:cBhvr>
                                        <p:cTn id="95" dur="500" fill="hold"/>
                                        <p:tgtEl>
                                          <p:spTgt spid="11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8" fill="hold" grpId="2" nodeType="clickEffect">
                                  <p:stCondLst>
                                    <p:cond delay="0"/>
                                  </p:stCondLst>
                                  <p:iterate>
                                    <p:tmAbs val="0"/>
                                  </p:iterate>
                                  <p:childTnLst>
                                    <p:set>
                                      <p:cBhvr>
                                        <p:cTn id="99" fill="hold"/>
                                        <p:tgtEl>
                                          <p:spTgt spid="114">
                                            <p:txEl>
                                              <p:pRg st="7" end="7"/>
                                            </p:txEl>
                                          </p:spTgt>
                                        </p:tgtEl>
                                        <p:attrNameLst>
                                          <p:attrName>style.visibility</p:attrName>
                                        </p:attrNameLst>
                                      </p:cBhvr>
                                      <p:to>
                                        <p:strVal val="visible"/>
                                      </p:to>
                                    </p:set>
                                    <p:anim calcmode="lin" valueType="num">
                                      <p:cBhvr>
                                        <p:cTn id="100" dur="500" fill="hold"/>
                                        <p:tgtEl>
                                          <p:spTgt spid="114">
                                            <p:txEl>
                                              <p:pRg st="7" end="7"/>
                                            </p:txEl>
                                          </p:spTgt>
                                        </p:tgtEl>
                                        <p:attrNameLst>
                                          <p:attrName>ppt_x</p:attrName>
                                        </p:attrNameLst>
                                      </p:cBhvr>
                                      <p:tavLst>
                                        <p:tav tm="0">
                                          <p:val>
                                            <p:strVal val="0-#ppt_w/2"/>
                                          </p:val>
                                        </p:tav>
                                        <p:tav tm="100000">
                                          <p:val>
                                            <p:strVal val="#ppt_x"/>
                                          </p:val>
                                        </p:tav>
                                      </p:tavLst>
                                    </p:anim>
                                    <p:anim calcmode="lin" valueType="num">
                                      <p:cBhvr>
                                        <p:cTn id="101" dur="500" fill="hold"/>
                                        <p:tgtEl>
                                          <p:spTgt spid="11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grpId="2" nodeType="clickEffect">
                                  <p:stCondLst>
                                    <p:cond delay="0"/>
                                  </p:stCondLst>
                                  <p:iterate>
                                    <p:tmAbs val="0"/>
                                  </p:iterate>
                                  <p:childTnLst>
                                    <p:set>
                                      <p:cBhvr>
                                        <p:cTn id="105" fill="hold"/>
                                        <p:tgtEl>
                                          <p:spTgt spid="114">
                                            <p:txEl>
                                              <p:pRg st="8" end="8"/>
                                            </p:txEl>
                                          </p:spTgt>
                                        </p:tgtEl>
                                        <p:attrNameLst>
                                          <p:attrName>style.visibility</p:attrName>
                                        </p:attrNameLst>
                                      </p:cBhvr>
                                      <p:to>
                                        <p:strVal val="visible"/>
                                      </p:to>
                                    </p:set>
                                    <p:anim calcmode="lin" valueType="num">
                                      <p:cBhvr>
                                        <p:cTn id="106" dur="500" fill="hold"/>
                                        <p:tgtEl>
                                          <p:spTgt spid="114">
                                            <p:txEl>
                                              <p:pRg st="8" end="8"/>
                                            </p:txEl>
                                          </p:spTgt>
                                        </p:tgtEl>
                                        <p:attrNameLst>
                                          <p:attrName>ppt_x</p:attrName>
                                        </p:attrNameLst>
                                      </p:cBhvr>
                                      <p:tavLst>
                                        <p:tav tm="0">
                                          <p:val>
                                            <p:strVal val="0-#ppt_w/2"/>
                                          </p:val>
                                        </p:tav>
                                        <p:tav tm="100000">
                                          <p:val>
                                            <p:strVal val="#ppt_x"/>
                                          </p:val>
                                        </p:tav>
                                      </p:tavLst>
                                    </p:anim>
                                    <p:anim calcmode="lin" valueType="num">
                                      <p:cBhvr>
                                        <p:cTn id="107" dur="500" fill="hold"/>
                                        <p:tgtEl>
                                          <p:spTgt spid="11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1" animBg="1" advAuto="0"/>
      <p:bldP spid="113" grpId="3" animBg="1" advAuto="0"/>
      <p:bldP spid="114" grpId="2" build="p" bldLvl="5" animBg="1" advAuto="0"/>
      <p:bldP spid="114" grpId="4" build="p" bldLvl="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 name="SUMBER DATA"/>
          <p:cNvSpPr txBox="1">
            <a:spLocks noGrp="1"/>
          </p:cNvSpPr>
          <p:nvPr>
            <p:ph type="title" idx="4294967295"/>
          </p:nvPr>
        </p:nvSpPr>
        <p:spPr>
          <a:xfrm>
            <a:off x="609599" y="609600"/>
            <a:ext cx="6348414" cy="1320800"/>
          </a:xfrm>
          <a:prstGeom prst="rect">
            <a:avLst/>
          </a:prstGeom>
        </p:spPr>
        <p:txBody>
          <a:bodyPr>
            <a:normAutofit/>
          </a:bodyPr>
          <a:lstStyle/>
          <a:p>
            <a:r>
              <a:t>SUMBER DATA</a:t>
            </a:r>
          </a:p>
        </p:txBody>
      </p:sp>
      <p:sp>
        <p:nvSpPr>
          <p:cNvPr id="1392" name="DATA EKSTERNAL, al dari :…"/>
          <p:cNvSpPr txBox="1">
            <a:spLocks noGrp="1"/>
          </p:cNvSpPr>
          <p:nvPr>
            <p:ph type="body" sz="half" idx="4294967295"/>
          </p:nvPr>
        </p:nvSpPr>
        <p:spPr>
          <a:xfrm>
            <a:off x="609599" y="2160587"/>
            <a:ext cx="6348414" cy="3881438"/>
          </a:xfrm>
          <a:prstGeom prst="rect">
            <a:avLst/>
          </a:prstGeom>
        </p:spPr>
        <p:txBody>
          <a:bodyPr>
            <a:normAutofit/>
          </a:bodyPr>
          <a:lstStyle/>
          <a:p>
            <a:pPr marL="457200" indent="-457200">
              <a:lnSpc>
                <a:spcPct val="90000"/>
              </a:lnSpc>
              <a:defRPr sz="2400" b="1"/>
            </a:pPr>
            <a:r>
              <a:t>DATA EKSTERNAL, al dari :</a:t>
            </a:r>
          </a:p>
          <a:p>
            <a:pPr>
              <a:lnSpc>
                <a:spcPct val="90000"/>
              </a:lnSpc>
              <a:buSzTx/>
              <a:buFont typeface="Wingdings 3"/>
              <a:buNone/>
              <a:defRPr sz="2400" b="1"/>
            </a:pPr>
            <a:r>
              <a:t>   - analisis kebijakan pemerintah &amp; pemilik</a:t>
            </a:r>
          </a:p>
          <a:p>
            <a:pPr>
              <a:lnSpc>
                <a:spcPct val="90000"/>
              </a:lnSpc>
              <a:buSzTx/>
              <a:buFont typeface="Wingdings 3"/>
              <a:buNone/>
              <a:defRPr sz="2400" b="1"/>
            </a:pPr>
            <a:r>
              <a:t>   - analisis pasar</a:t>
            </a:r>
          </a:p>
          <a:p>
            <a:pPr>
              <a:lnSpc>
                <a:spcPct val="90000"/>
              </a:lnSpc>
              <a:buSzTx/>
              <a:buFont typeface="Wingdings 3"/>
              <a:buNone/>
              <a:defRPr sz="2400" b="1"/>
            </a:pPr>
            <a:r>
              <a:t>   - analisis kompetitor</a:t>
            </a:r>
          </a:p>
          <a:p>
            <a:pPr>
              <a:lnSpc>
                <a:spcPct val="90000"/>
              </a:lnSpc>
              <a:buSzTx/>
              <a:buFont typeface="Wingdings 3"/>
              <a:buNone/>
              <a:defRPr sz="2400" b="1"/>
            </a:pPr>
            <a:r>
              <a:t>   - analisis komunitas</a:t>
            </a:r>
          </a:p>
          <a:p>
            <a:pPr>
              <a:lnSpc>
                <a:spcPct val="90000"/>
              </a:lnSpc>
              <a:buSzTx/>
              <a:buFont typeface="Wingdings 3"/>
              <a:buNone/>
              <a:defRPr sz="2400" b="1"/>
            </a:pPr>
            <a:r>
              <a:t>   - analisis pemasok</a:t>
            </a:r>
          </a:p>
          <a:p>
            <a:pPr>
              <a:lnSpc>
                <a:spcPct val="90000"/>
              </a:lnSpc>
              <a:buSzTx/>
              <a:buFont typeface="Wingdings 3"/>
              <a:buNone/>
              <a:defRPr sz="2400" b="1"/>
            </a:pPr>
            <a:r>
              <a:t>   - analisis stakeholder lain</a:t>
            </a:r>
          </a:p>
          <a:p>
            <a:pPr>
              <a:lnSpc>
                <a:spcPct val="90000"/>
              </a:lnSpc>
              <a:buSzTx/>
              <a:buFont typeface="Wingdings 3"/>
              <a:buNone/>
              <a:defRPr sz="2400" b="1"/>
            </a:pPr>
            <a:r>
              <a:t>   - dll</a:t>
            </a:r>
          </a:p>
        </p:txBody>
      </p:sp>
      <p:sp>
        <p:nvSpPr>
          <p:cNvPr id="1393"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394"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60</a:t>
            </a:fld>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sp>
        <p:nvSpPr>
          <p:cNvPr id="1397" name="DATA INTERNAL al dari :…"/>
          <p:cNvSpPr txBox="1">
            <a:spLocks noGrp="1"/>
          </p:cNvSpPr>
          <p:nvPr>
            <p:ph type="body" sz="half" idx="4294967295"/>
          </p:nvPr>
        </p:nvSpPr>
        <p:spPr>
          <a:xfrm>
            <a:off x="609599" y="2160587"/>
            <a:ext cx="6348414" cy="3881438"/>
          </a:xfrm>
          <a:prstGeom prst="rect">
            <a:avLst/>
          </a:prstGeom>
        </p:spPr>
        <p:txBody>
          <a:bodyPr>
            <a:normAutofit/>
          </a:bodyPr>
          <a:lstStyle/>
          <a:p>
            <a:pPr marL="495300" indent="-495300">
              <a:defRPr sz="2600" b="1"/>
            </a:pPr>
            <a:r>
              <a:t>DATA INTERNAL al dari :</a:t>
            </a:r>
          </a:p>
          <a:p>
            <a:pPr>
              <a:buSzTx/>
              <a:buFont typeface="Wingdings 3"/>
              <a:buNone/>
              <a:defRPr sz="2600" b="1"/>
            </a:pPr>
            <a:r>
              <a:t>   - laporan operasional</a:t>
            </a:r>
          </a:p>
          <a:p>
            <a:pPr>
              <a:buSzTx/>
              <a:buFont typeface="Wingdings 3"/>
              <a:buNone/>
              <a:defRPr sz="2600" b="1"/>
            </a:pPr>
            <a:r>
              <a:t>   - laporan keuangan</a:t>
            </a:r>
          </a:p>
          <a:p>
            <a:pPr>
              <a:buSzTx/>
              <a:buFont typeface="Wingdings 3"/>
              <a:buNone/>
              <a:defRPr sz="2600" b="1"/>
            </a:pPr>
            <a:r>
              <a:t>   - kegiatan/kemampuan SDM</a:t>
            </a:r>
          </a:p>
          <a:p>
            <a:pPr>
              <a:buSzTx/>
              <a:buFont typeface="Wingdings 3"/>
              <a:buNone/>
              <a:defRPr sz="2600" b="1"/>
            </a:pPr>
            <a:r>
              <a:t>   - kemampuan sarana/prasarana</a:t>
            </a:r>
          </a:p>
          <a:p>
            <a:pPr>
              <a:buSzTx/>
              <a:buFont typeface="Wingdings 3"/>
              <a:buNone/>
              <a:defRPr sz="2600" b="1"/>
            </a:pPr>
            <a:r>
              <a:t>   - dll</a:t>
            </a:r>
          </a:p>
        </p:txBody>
      </p:sp>
      <p:sp>
        <p:nvSpPr>
          <p:cNvPr id="1398"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399"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61</a:t>
            </a:fld>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 name="PERBANDINGAN FAKTOR – FAKTOR YANG DIANLISIS DALAM LINGKUNGAN EKSTERNAL MENURUT HILL &amp; JONES, DUNCAN, SERTA PEARCE &amp; ROBINSON"/>
          <p:cNvSpPr txBox="1">
            <a:spLocks noGrp="1"/>
          </p:cNvSpPr>
          <p:nvPr>
            <p:ph type="title" idx="4294967295"/>
          </p:nvPr>
        </p:nvSpPr>
        <p:spPr>
          <a:xfrm>
            <a:off x="457200" y="274637"/>
            <a:ext cx="8229600" cy="1020763"/>
          </a:xfrm>
          <a:prstGeom prst="rect">
            <a:avLst/>
          </a:prstGeom>
          <a:solidFill>
            <a:srgbClr val="EFF98F"/>
          </a:solidFill>
          <a:ln w="9525">
            <a:solidFill>
              <a:srgbClr val="000000"/>
            </a:solidFill>
            <a:round/>
          </a:ln>
        </p:spPr>
        <p:txBody>
          <a:bodyPr>
            <a:normAutofit/>
          </a:bodyPr>
          <a:lstStyle>
            <a:lvl1pPr defTabSz="768095">
              <a:defRPr sz="1932">
                <a:solidFill>
                  <a:srgbClr val="000000"/>
                </a:solidFill>
                <a:latin typeface="Tahoma"/>
                <a:ea typeface="Tahoma"/>
                <a:cs typeface="Tahoma"/>
                <a:sym typeface="Tahoma"/>
              </a:defRPr>
            </a:lvl1pPr>
          </a:lstStyle>
          <a:p>
            <a:r>
              <a:t>PERBANDINGAN FAKTOR – FAKTOR YANG DIANLISIS DALAM LINGKUNGAN EKSTERNAL MENURUT HILL &amp; JONES, DUNCAN, SERTA PEARCE &amp; ROBINSON</a:t>
            </a:r>
          </a:p>
        </p:txBody>
      </p:sp>
      <p:sp>
        <p:nvSpPr>
          <p:cNvPr id="1402" name="Body"/>
          <p:cNvSpPr txBox="1">
            <a:spLocks noGrp="1"/>
          </p:cNvSpPr>
          <p:nvPr>
            <p:ph type="body" sz="quarter" idx="4294967295"/>
          </p:nvPr>
        </p:nvSpPr>
        <p:spPr>
          <a:xfrm>
            <a:off x="0" y="1600200"/>
            <a:ext cx="1447800" cy="4525963"/>
          </a:xfrm>
          <a:prstGeom prst="rect">
            <a:avLst/>
          </a:prstGeom>
        </p:spPr>
        <p:txBody>
          <a:bodyPr>
            <a:normAutofit/>
          </a:bodyPr>
          <a:lstStyle>
            <a:lvl1pPr algn="ctr">
              <a:buSzTx/>
              <a:buFont typeface="Wingdings 3"/>
              <a:buNone/>
              <a:defRPr sz="2000">
                <a:latin typeface="Comic Sans MS"/>
                <a:ea typeface="Comic Sans MS"/>
                <a:cs typeface="Comic Sans MS"/>
                <a:sym typeface="Comic Sans MS"/>
              </a:defRPr>
            </a:lvl1pPr>
          </a:lstStyle>
          <a:p>
            <a:r>
              <a:t> </a:t>
            </a:r>
          </a:p>
        </p:txBody>
      </p:sp>
      <p:sp>
        <p:nvSpPr>
          <p:cNvPr id="1403" name="Rectangle"/>
          <p:cNvSpPr/>
          <p:nvPr/>
        </p:nvSpPr>
        <p:spPr>
          <a:xfrm>
            <a:off x="381000" y="2209800"/>
            <a:ext cx="685800" cy="43434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406" name="Group"/>
          <p:cNvGrpSpPr/>
          <p:nvPr/>
        </p:nvGrpSpPr>
        <p:grpSpPr>
          <a:xfrm>
            <a:off x="1066800" y="2043429"/>
            <a:ext cx="2667000" cy="4676142"/>
            <a:chOff x="0" y="0"/>
            <a:chExt cx="2667000" cy="4676140"/>
          </a:xfrm>
        </p:grpSpPr>
        <p:sp>
          <p:nvSpPr>
            <p:cNvPr id="1404" name="Rectangle"/>
            <p:cNvSpPr/>
            <p:nvPr/>
          </p:nvSpPr>
          <p:spPr>
            <a:xfrm>
              <a:off x="0" y="166369"/>
              <a:ext cx="2667000" cy="43434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sz="1400">
                  <a:latin typeface="Comic Sans MS"/>
                  <a:ea typeface="Comic Sans MS"/>
                  <a:cs typeface="Comic Sans MS"/>
                  <a:sym typeface="Comic Sans MS"/>
                </a:defRPr>
              </a:pPr>
              <a:endParaRPr/>
            </a:p>
          </p:txBody>
        </p:sp>
        <p:sp>
          <p:nvSpPr>
            <p:cNvPr id="1405" name="Lingkunagn Makro :…"/>
            <p:cNvSpPr txBox="1"/>
            <p:nvPr/>
          </p:nvSpPr>
          <p:spPr>
            <a:xfrm>
              <a:off x="0" y="0"/>
              <a:ext cx="2248655" cy="4676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342900" indent="-342900">
                <a:defRPr>
                  <a:latin typeface="Comic Sans MS"/>
                  <a:ea typeface="Comic Sans MS"/>
                  <a:cs typeface="Comic Sans MS"/>
                  <a:sym typeface="Comic Sans MS"/>
                </a:defRPr>
              </a:pPr>
              <a:endParaRPr/>
            </a:p>
            <a:p>
              <a:pPr marL="342900" indent="-342900">
                <a:defRPr sz="1600">
                  <a:latin typeface="Comic Sans MS"/>
                  <a:ea typeface="Comic Sans MS"/>
                  <a:cs typeface="Comic Sans MS"/>
                  <a:sym typeface="Comic Sans MS"/>
                </a:defRPr>
              </a:pPr>
              <a:r>
                <a:t>Lingkunagn Makro :</a:t>
              </a:r>
            </a:p>
            <a:p>
              <a:pPr marL="342900" indent="-342900">
                <a:buSzPct val="100000"/>
                <a:buAutoNum type="arabicPeriod"/>
                <a:defRPr sz="1600">
                  <a:latin typeface="Comic Sans MS"/>
                  <a:ea typeface="Comic Sans MS"/>
                  <a:cs typeface="Comic Sans MS"/>
                  <a:sym typeface="Comic Sans MS"/>
                </a:defRPr>
              </a:pPr>
              <a:r>
                <a:t>Demografi</a:t>
              </a:r>
            </a:p>
            <a:p>
              <a:pPr marL="342900" indent="-342900">
                <a:buSzPct val="100000"/>
                <a:buAutoNum type="arabicPeriod"/>
                <a:defRPr sz="1600">
                  <a:latin typeface="Comic Sans MS"/>
                  <a:ea typeface="Comic Sans MS"/>
                  <a:cs typeface="Comic Sans MS"/>
                  <a:sym typeface="Comic Sans MS"/>
                </a:defRPr>
              </a:pPr>
              <a:r>
                <a:t>Global</a:t>
              </a:r>
            </a:p>
            <a:p>
              <a:pPr marL="342900" indent="-342900">
                <a:buSzPct val="100000"/>
                <a:buAutoNum type="arabicPeriod"/>
                <a:defRPr sz="1600">
                  <a:latin typeface="Comic Sans MS"/>
                  <a:ea typeface="Comic Sans MS"/>
                  <a:cs typeface="Comic Sans MS"/>
                  <a:sym typeface="Comic Sans MS"/>
                </a:defRPr>
              </a:pPr>
              <a:r>
                <a:t>Teknologi </a:t>
              </a:r>
            </a:p>
            <a:p>
              <a:pPr marL="342900" indent="-342900">
                <a:buSzPct val="100000"/>
                <a:buAutoNum type="arabicPeriod"/>
                <a:defRPr sz="1600">
                  <a:latin typeface="Comic Sans MS"/>
                  <a:ea typeface="Comic Sans MS"/>
                  <a:cs typeface="Comic Sans MS"/>
                  <a:sym typeface="Comic Sans MS"/>
                </a:defRPr>
              </a:pPr>
              <a:r>
                <a:t>Sosial</a:t>
              </a:r>
            </a:p>
            <a:p>
              <a:pPr marL="342900" indent="-342900">
                <a:buSzPct val="100000"/>
                <a:buAutoNum type="arabicPeriod"/>
                <a:defRPr sz="1600">
                  <a:latin typeface="Comic Sans MS"/>
                  <a:ea typeface="Comic Sans MS"/>
                  <a:cs typeface="Comic Sans MS"/>
                  <a:sym typeface="Comic Sans MS"/>
                </a:defRPr>
              </a:pPr>
              <a:r>
                <a:t>Ekonomi</a:t>
              </a:r>
            </a:p>
            <a:p>
              <a:pPr marL="342900" indent="-342900">
                <a:buSzPct val="100000"/>
                <a:buAutoNum type="arabicPeriod"/>
                <a:defRPr sz="1600">
                  <a:latin typeface="Comic Sans MS"/>
                  <a:ea typeface="Comic Sans MS"/>
                  <a:cs typeface="Comic Sans MS"/>
                  <a:sym typeface="Comic Sans MS"/>
                </a:defRPr>
              </a:pPr>
              <a:r>
                <a:t>Politik / hukum</a:t>
              </a:r>
            </a:p>
            <a:p>
              <a:pPr marL="342900" indent="-342900">
                <a:defRPr sz="1600">
                  <a:latin typeface="Comic Sans MS"/>
                  <a:ea typeface="Comic Sans MS"/>
                  <a:cs typeface="Comic Sans MS"/>
                  <a:sym typeface="Comic Sans MS"/>
                </a:defRPr>
              </a:pPr>
              <a:endParaRPr/>
            </a:p>
            <a:p>
              <a:pPr marL="342900" indent="-342900">
                <a:defRPr sz="1600">
                  <a:latin typeface="Tahoma"/>
                  <a:ea typeface="Tahoma"/>
                  <a:cs typeface="Tahoma"/>
                  <a:sym typeface="Tahoma"/>
                </a:defRPr>
              </a:pPr>
              <a:r>
                <a:t>Lingkunagn Mikro :</a:t>
              </a:r>
            </a:p>
            <a:p>
              <a:pPr marL="342900" indent="-342900">
                <a:buSzPct val="100000"/>
                <a:buAutoNum type="arabicPeriod"/>
                <a:defRPr sz="1600">
                  <a:latin typeface="Tahoma"/>
                  <a:ea typeface="Tahoma"/>
                  <a:cs typeface="Tahoma"/>
                  <a:sym typeface="Tahoma"/>
                </a:defRPr>
              </a:pPr>
              <a:r>
                <a:t>   Kompetitor</a:t>
              </a:r>
            </a:p>
            <a:p>
              <a:pPr marL="342900" indent="-342900">
                <a:buSzPct val="100000"/>
                <a:buAutoNum type="arabicPeriod"/>
                <a:defRPr sz="1600">
                  <a:latin typeface="Tahoma"/>
                  <a:ea typeface="Tahoma"/>
                  <a:cs typeface="Tahoma"/>
                  <a:sym typeface="Tahoma"/>
                </a:defRPr>
              </a:pPr>
              <a:r>
                <a:t>   Suppliers</a:t>
              </a:r>
            </a:p>
            <a:p>
              <a:pPr marL="342900" indent="-342900">
                <a:buSzPct val="100000"/>
                <a:buAutoNum type="arabicPeriod"/>
                <a:defRPr sz="1600">
                  <a:latin typeface="Tahoma"/>
                  <a:ea typeface="Tahoma"/>
                  <a:cs typeface="Tahoma"/>
                  <a:sym typeface="Tahoma"/>
                </a:defRPr>
              </a:pPr>
              <a:r>
                <a:t>   Produk Substitusi</a:t>
              </a:r>
            </a:p>
            <a:p>
              <a:pPr marL="342900" indent="-342900">
                <a:buSzPct val="100000"/>
                <a:buAutoNum type="arabicPeriod"/>
                <a:defRPr sz="1600">
                  <a:latin typeface="Tahoma"/>
                  <a:ea typeface="Tahoma"/>
                  <a:cs typeface="Tahoma"/>
                  <a:sym typeface="Tahoma"/>
                </a:defRPr>
              </a:pPr>
              <a:r>
                <a:t>   Pelanggan</a:t>
              </a:r>
              <a:endParaRPr>
                <a:latin typeface="Comic Sans MS"/>
                <a:ea typeface="Comic Sans MS"/>
                <a:cs typeface="Comic Sans MS"/>
                <a:sym typeface="Comic Sans MS"/>
              </a:endParaRPr>
            </a:p>
            <a:p>
              <a:pPr marL="342900" indent="-342900">
                <a:buSzPct val="100000"/>
                <a:buAutoNum type="arabicPeriod"/>
                <a:defRPr sz="1400">
                  <a:latin typeface="Comic Sans MS"/>
                  <a:ea typeface="Comic Sans MS"/>
                  <a:cs typeface="Comic Sans MS"/>
                  <a:sym typeface="Comic Sans MS"/>
                </a:defRPr>
              </a:pPr>
              <a:endParaRPr>
                <a:latin typeface="Comic Sans MS"/>
                <a:ea typeface="Comic Sans MS"/>
                <a:cs typeface="Comic Sans MS"/>
                <a:sym typeface="Comic Sans MS"/>
              </a:endParaRPr>
            </a:p>
            <a:p>
              <a:pPr marL="342900" indent="-342900">
                <a:buSzPct val="100000"/>
                <a:buAutoNum type="arabicPeriod" startAt="6"/>
                <a:defRPr sz="1400">
                  <a:latin typeface="Comic Sans MS"/>
                  <a:ea typeface="Comic Sans MS"/>
                  <a:cs typeface="Comic Sans MS"/>
                  <a:sym typeface="Comic Sans MS"/>
                </a:defRPr>
              </a:pPr>
              <a:endParaRPr>
                <a:latin typeface="Comic Sans MS"/>
                <a:ea typeface="Comic Sans MS"/>
                <a:cs typeface="Comic Sans MS"/>
                <a:sym typeface="Comic Sans MS"/>
              </a:endParaRPr>
            </a:p>
          </p:txBody>
        </p:sp>
      </p:grpSp>
      <p:sp>
        <p:nvSpPr>
          <p:cNvPr id="1407" name="L…"/>
          <p:cNvSpPr txBox="1"/>
          <p:nvPr/>
        </p:nvSpPr>
        <p:spPr>
          <a:xfrm>
            <a:off x="381000" y="2209800"/>
            <a:ext cx="685800" cy="45872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latin typeface="Comic Sans MS"/>
                <a:ea typeface="Comic Sans MS"/>
                <a:cs typeface="Comic Sans MS"/>
                <a:sym typeface="Comic Sans MS"/>
              </a:defRPr>
            </a:pPr>
            <a:endParaRPr/>
          </a:p>
          <a:p>
            <a:pPr algn="ctr">
              <a:defRPr>
                <a:latin typeface="Comic Sans MS"/>
                <a:ea typeface="Comic Sans MS"/>
                <a:cs typeface="Comic Sans MS"/>
                <a:sym typeface="Comic Sans MS"/>
              </a:defRPr>
            </a:pPr>
            <a:r>
              <a:t>L</a:t>
            </a:r>
            <a:endParaRPr sz="1200"/>
          </a:p>
          <a:p>
            <a:pPr algn="ctr">
              <a:defRPr sz="1200">
                <a:latin typeface="Comic Sans MS"/>
                <a:ea typeface="Comic Sans MS"/>
                <a:cs typeface="Comic Sans MS"/>
                <a:sym typeface="Comic Sans MS"/>
              </a:defRPr>
            </a:pPr>
            <a:r>
              <a:t>I</a:t>
            </a:r>
          </a:p>
          <a:p>
            <a:pPr algn="ctr">
              <a:defRPr sz="1200">
                <a:latin typeface="Comic Sans MS"/>
                <a:ea typeface="Comic Sans MS"/>
                <a:cs typeface="Comic Sans MS"/>
                <a:sym typeface="Comic Sans MS"/>
              </a:defRPr>
            </a:pPr>
            <a:r>
              <a:t>N</a:t>
            </a:r>
          </a:p>
          <a:p>
            <a:pPr algn="ctr">
              <a:defRPr sz="1200">
                <a:latin typeface="Comic Sans MS"/>
                <a:ea typeface="Comic Sans MS"/>
                <a:cs typeface="Comic Sans MS"/>
                <a:sym typeface="Comic Sans MS"/>
              </a:defRPr>
            </a:pPr>
            <a:r>
              <a:t>G</a:t>
            </a:r>
          </a:p>
          <a:p>
            <a:pPr algn="ctr">
              <a:defRPr sz="1200">
                <a:latin typeface="Comic Sans MS"/>
                <a:ea typeface="Comic Sans MS"/>
                <a:cs typeface="Comic Sans MS"/>
                <a:sym typeface="Comic Sans MS"/>
              </a:defRPr>
            </a:pPr>
            <a:r>
              <a:t>K</a:t>
            </a:r>
          </a:p>
          <a:p>
            <a:pPr algn="ctr">
              <a:defRPr sz="1200">
                <a:latin typeface="Comic Sans MS"/>
                <a:ea typeface="Comic Sans MS"/>
                <a:cs typeface="Comic Sans MS"/>
                <a:sym typeface="Comic Sans MS"/>
              </a:defRPr>
            </a:pPr>
            <a:r>
              <a:t>U</a:t>
            </a:r>
          </a:p>
          <a:p>
            <a:pPr algn="ctr">
              <a:defRPr sz="1200">
                <a:latin typeface="Comic Sans MS"/>
                <a:ea typeface="Comic Sans MS"/>
                <a:cs typeface="Comic Sans MS"/>
                <a:sym typeface="Comic Sans MS"/>
              </a:defRPr>
            </a:pPr>
            <a:r>
              <a:t>N</a:t>
            </a:r>
          </a:p>
          <a:p>
            <a:pPr algn="ctr">
              <a:defRPr sz="1200">
                <a:latin typeface="Comic Sans MS"/>
                <a:ea typeface="Comic Sans MS"/>
                <a:cs typeface="Comic Sans MS"/>
                <a:sym typeface="Comic Sans MS"/>
              </a:defRPr>
            </a:pPr>
            <a:r>
              <a:t>G</a:t>
            </a:r>
          </a:p>
          <a:p>
            <a:pPr algn="ctr">
              <a:defRPr sz="1200">
                <a:latin typeface="Comic Sans MS"/>
                <a:ea typeface="Comic Sans MS"/>
                <a:cs typeface="Comic Sans MS"/>
                <a:sym typeface="Comic Sans MS"/>
              </a:defRPr>
            </a:pPr>
            <a:r>
              <a:t>A</a:t>
            </a:r>
          </a:p>
          <a:p>
            <a:pPr algn="ctr">
              <a:defRPr sz="1200">
                <a:latin typeface="Comic Sans MS"/>
                <a:ea typeface="Comic Sans MS"/>
                <a:cs typeface="Comic Sans MS"/>
                <a:sym typeface="Comic Sans MS"/>
              </a:defRPr>
            </a:pPr>
            <a:r>
              <a:t>N</a:t>
            </a:r>
          </a:p>
          <a:p>
            <a:pPr algn="ctr">
              <a:defRPr sz="1200">
                <a:latin typeface="Comic Sans MS"/>
                <a:ea typeface="Comic Sans MS"/>
                <a:cs typeface="Comic Sans MS"/>
                <a:sym typeface="Comic Sans MS"/>
              </a:defRPr>
            </a:pPr>
            <a:endParaRPr/>
          </a:p>
          <a:p>
            <a:pPr algn="ctr">
              <a:defRPr sz="1200">
                <a:latin typeface="Comic Sans MS"/>
                <a:ea typeface="Comic Sans MS"/>
                <a:cs typeface="Comic Sans MS"/>
                <a:sym typeface="Comic Sans MS"/>
              </a:defRPr>
            </a:pPr>
            <a:r>
              <a:t>E</a:t>
            </a:r>
          </a:p>
          <a:p>
            <a:pPr algn="ctr">
              <a:defRPr sz="1200">
                <a:latin typeface="Comic Sans MS"/>
                <a:ea typeface="Comic Sans MS"/>
                <a:cs typeface="Comic Sans MS"/>
                <a:sym typeface="Comic Sans MS"/>
              </a:defRPr>
            </a:pPr>
            <a:r>
              <a:t>K</a:t>
            </a:r>
          </a:p>
          <a:p>
            <a:pPr algn="ctr">
              <a:defRPr sz="1200">
                <a:latin typeface="Comic Sans MS"/>
                <a:ea typeface="Comic Sans MS"/>
                <a:cs typeface="Comic Sans MS"/>
                <a:sym typeface="Comic Sans MS"/>
              </a:defRPr>
            </a:pPr>
            <a:r>
              <a:t>S</a:t>
            </a:r>
          </a:p>
          <a:p>
            <a:pPr algn="ctr">
              <a:defRPr sz="1200">
                <a:latin typeface="Comic Sans MS"/>
                <a:ea typeface="Comic Sans MS"/>
                <a:cs typeface="Comic Sans MS"/>
                <a:sym typeface="Comic Sans MS"/>
              </a:defRPr>
            </a:pPr>
            <a:r>
              <a:t>T</a:t>
            </a:r>
          </a:p>
          <a:p>
            <a:pPr algn="ctr">
              <a:defRPr sz="1200">
                <a:latin typeface="Comic Sans MS"/>
                <a:ea typeface="Comic Sans MS"/>
                <a:cs typeface="Comic Sans MS"/>
                <a:sym typeface="Comic Sans MS"/>
              </a:defRPr>
            </a:pPr>
            <a:r>
              <a:t>E</a:t>
            </a:r>
          </a:p>
          <a:p>
            <a:pPr algn="ctr">
              <a:defRPr sz="1200">
                <a:latin typeface="Comic Sans MS"/>
                <a:ea typeface="Comic Sans MS"/>
                <a:cs typeface="Comic Sans MS"/>
                <a:sym typeface="Comic Sans MS"/>
              </a:defRPr>
            </a:pPr>
            <a:r>
              <a:t>R</a:t>
            </a:r>
          </a:p>
          <a:p>
            <a:pPr algn="ctr">
              <a:defRPr sz="1200">
                <a:latin typeface="Comic Sans MS"/>
                <a:ea typeface="Comic Sans MS"/>
                <a:cs typeface="Comic Sans MS"/>
                <a:sym typeface="Comic Sans MS"/>
              </a:defRPr>
            </a:pPr>
            <a:r>
              <a:t>N</a:t>
            </a:r>
          </a:p>
          <a:p>
            <a:pPr algn="ctr">
              <a:defRPr sz="1200">
                <a:latin typeface="Comic Sans MS"/>
                <a:ea typeface="Comic Sans MS"/>
                <a:cs typeface="Comic Sans MS"/>
                <a:sym typeface="Comic Sans MS"/>
              </a:defRPr>
            </a:pPr>
            <a:r>
              <a:t>A</a:t>
            </a:r>
          </a:p>
          <a:p>
            <a:pPr algn="ctr">
              <a:defRPr sz="1200">
                <a:latin typeface="Comic Sans MS"/>
                <a:ea typeface="Comic Sans MS"/>
                <a:cs typeface="Comic Sans MS"/>
                <a:sym typeface="Comic Sans MS"/>
              </a:defRPr>
            </a:pPr>
            <a:r>
              <a:t>L</a:t>
            </a:r>
          </a:p>
        </p:txBody>
      </p:sp>
      <p:grpSp>
        <p:nvGrpSpPr>
          <p:cNvPr id="1410" name="Group"/>
          <p:cNvGrpSpPr/>
          <p:nvPr/>
        </p:nvGrpSpPr>
        <p:grpSpPr>
          <a:xfrm>
            <a:off x="3733800" y="1998979"/>
            <a:ext cx="2514600" cy="4765042"/>
            <a:chOff x="0" y="0"/>
            <a:chExt cx="2514599" cy="4765040"/>
          </a:xfrm>
        </p:grpSpPr>
        <p:sp>
          <p:nvSpPr>
            <p:cNvPr id="1408" name="Rectangle"/>
            <p:cNvSpPr/>
            <p:nvPr/>
          </p:nvSpPr>
          <p:spPr>
            <a:xfrm>
              <a:off x="0" y="210820"/>
              <a:ext cx="2514600" cy="43434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marL="342900" indent="-342900">
                <a:defRPr sz="1600">
                  <a:latin typeface="Comic Sans MS"/>
                  <a:ea typeface="Comic Sans MS"/>
                  <a:cs typeface="Comic Sans MS"/>
                  <a:sym typeface="Comic Sans MS"/>
                </a:defRPr>
              </a:pPr>
              <a:endParaRPr/>
            </a:p>
          </p:txBody>
        </p:sp>
        <p:sp>
          <p:nvSpPr>
            <p:cNvPr id="1409" name="Lingkungan Umum…"/>
            <p:cNvSpPr txBox="1"/>
            <p:nvPr/>
          </p:nvSpPr>
          <p:spPr>
            <a:xfrm>
              <a:off x="0" y="0"/>
              <a:ext cx="2362756" cy="47650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342900" indent="-342900">
                <a:defRPr sz="1600">
                  <a:latin typeface="Comic Sans MS"/>
                  <a:ea typeface="Comic Sans MS"/>
                  <a:cs typeface="Comic Sans MS"/>
                  <a:sym typeface="Comic Sans MS"/>
                </a:defRPr>
              </a:pPr>
              <a:r>
                <a:t>Lingkungan Umum</a:t>
              </a:r>
            </a:p>
            <a:p>
              <a:pPr marL="342900" indent="-342900">
                <a:defRPr sz="1600">
                  <a:latin typeface="Comic Sans MS"/>
                  <a:ea typeface="Comic Sans MS"/>
                  <a:cs typeface="Comic Sans MS"/>
                  <a:sym typeface="Comic Sans MS"/>
                </a:defRPr>
              </a:pPr>
              <a:r>
                <a:t>Pelayanan Kesehatan :</a:t>
              </a:r>
            </a:p>
            <a:p>
              <a:pPr marL="342900" indent="-342900">
                <a:buSzPct val="100000"/>
                <a:buAutoNum type="arabicPeriod"/>
                <a:defRPr sz="1600">
                  <a:latin typeface="Comic Sans MS"/>
                  <a:ea typeface="Comic Sans MS"/>
                  <a:cs typeface="Comic Sans MS"/>
                  <a:sym typeface="Comic Sans MS"/>
                </a:defRPr>
              </a:pPr>
              <a:r>
                <a:t>Peraturan</a:t>
              </a:r>
            </a:p>
            <a:p>
              <a:pPr marL="342900" indent="-342900">
                <a:buSzPct val="100000"/>
                <a:buAutoNum type="arabicPeriod"/>
                <a:defRPr sz="1600">
                  <a:latin typeface="Comic Sans MS"/>
                  <a:ea typeface="Comic Sans MS"/>
                  <a:cs typeface="Comic Sans MS"/>
                  <a:sym typeface="Comic Sans MS"/>
                </a:defRPr>
              </a:pPr>
              <a:r>
                <a:t>Pemasok Utama</a:t>
              </a:r>
            </a:p>
            <a:p>
              <a:pPr marL="342900" indent="-342900">
                <a:buSzPct val="100000"/>
                <a:buAutoNum type="arabicPeriod"/>
                <a:defRPr sz="1600">
                  <a:latin typeface="Comic Sans MS"/>
                  <a:ea typeface="Comic Sans MS"/>
                  <a:cs typeface="Comic Sans MS"/>
                  <a:sym typeface="Comic Sans MS"/>
                </a:defRPr>
              </a:pPr>
              <a:r>
                <a:t>Pemasok kedua</a:t>
              </a:r>
            </a:p>
            <a:p>
              <a:pPr marL="342900" indent="-342900">
                <a:buSzPct val="100000"/>
                <a:buAutoNum type="arabicPeriod"/>
                <a:defRPr sz="1600">
                  <a:latin typeface="Comic Sans MS"/>
                  <a:ea typeface="Comic Sans MS"/>
                  <a:cs typeface="Comic Sans MS"/>
                  <a:sym typeface="Comic Sans MS"/>
                </a:defRPr>
              </a:pPr>
              <a:r>
                <a:t>Wakil dari pemasok</a:t>
              </a:r>
            </a:p>
            <a:p>
              <a:pPr marL="342900" indent="-342900">
                <a:buSzPct val="100000"/>
                <a:buAutoNum type="arabicPeriod"/>
                <a:defRPr sz="1600">
                  <a:latin typeface="Comic Sans MS"/>
                  <a:ea typeface="Comic Sans MS"/>
                  <a:cs typeface="Comic Sans MS"/>
                  <a:sym typeface="Comic Sans MS"/>
                </a:defRPr>
              </a:pPr>
              <a:r>
                <a:t>Teknologi</a:t>
              </a:r>
            </a:p>
            <a:p>
              <a:pPr marL="342900" indent="-342900">
                <a:buSzPct val="100000"/>
                <a:buAutoNum type="arabicPeriod"/>
                <a:defRPr sz="1600">
                  <a:latin typeface="Comic Sans MS"/>
                  <a:ea typeface="Comic Sans MS"/>
                  <a:cs typeface="Comic Sans MS"/>
                  <a:sym typeface="Comic Sans MS"/>
                </a:defRPr>
              </a:pPr>
              <a:r>
                <a:t>Pelanggan / individu</a:t>
              </a:r>
            </a:p>
            <a:p>
              <a:pPr marL="342900" indent="-342900">
                <a:buSzPct val="100000"/>
                <a:buAutoNum type="arabicPeriod"/>
                <a:defRPr sz="1600">
                  <a:latin typeface="Comic Sans MS"/>
                  <a:ea typeface="Comic Sans MS"/>
                  <a:cs typeface="Comic Sans MS"/>
                  <a:sym typeface="Comic Sans MS"/>
                </a:defRPr>
              </a:pPr>
              <a:r>
                <a:t>Sosial</a:t>
              </a:r>
            </a:p>
            <a:p>
              <a:pPr marL="342900" indent="-342900">
                <a:buSzPct val="100000"/>
                <a:buAutoNum type="arabicPeriod"/>
                <a:defRPr sz="1600">
                  <a:latin typeface="Comic Sans MS"/>
                  <a:ea typeface="Comic Sans MS"/>
                  <a:cs typeface="Comic Sans MS"/>
                  <a:sym typeface="Comic Sans MS"/>
                </a:defRPr>
              </a:pPr>
              <a:r>
                <a:t>Politik</a:t>
              </a:r>
            </a:p>
            <a:p>
              <a:pPr marL="342900" indent="-342900">
                <a:buSzPct val="100000"/>
                <a:buAutoNum type="arabicPeriod"/>
                <a:defRPr sz="1600">
                  <a:latin typeface="Comic Sans MS"/>
                  <a:ea typeface="Comic Sans MS"/>
                  <a:cs typeface="Comic Sans MS"/>
                  <a:sym typeface="Comic Sans MS"/>
                </a:defRPr>
              </a:pPr>
              <a:r>
                <a:t>Ekonomi</a:t>
              </a:r>
            </a:p>
            <a:p>
              <a:pPr marL="342900" indent="-342900">
                <a:buSzPct val="100000"/>
                <a:buAutoNum type="arabicPeriod"/>
                <a:defRPr sz="1600">
                  <a:latin typeface="Comic Sans MS"/>
                  <a:ea typeface="Comic Sans MS"/>
                  <a:cs typeface="Comic Sans MS"/>
                  <a:sym typeface="Comic Sans MS"/>
                </a:defRPr>
              </a:pPr>
              <a:r>
                <a:t>Kompetitor</a:t>
              </a:r>
            </a:p>
            <a:p>
              <a:pPr marL="342900" indent="-342900">
                <a:buSzPct val="100000"/>
                <a:buAutoNum type="arabicPeriod"/>
                <a:defRPr sz="1600">
                  <a:latin typeface="Comic Sans MS"/>
                  <a:ea typeface="Comic Sans MS"/>
                  <a:cs typeface="Comic Sans MS"/>
                  <a:sym typeface="Comic Sans MS"/>
                </a:defRPr>
              </a:pPr>
              <a:endParaRPr/>
            </a:p>
            <a:p>
              <a:pPr marL="342900" indent="-342900">
                <a:defRPr sz="1600">
                  <a:latin typeface="Comic Sans MS"/>
                  <a:ea typeface="Comic Sans MS"/>
                  <a:cs typeface="Comic Sans MS"/>
                  <a:sym typeface="Comic Sans MS"/>
                </a:defRPr>
              </a:pPr>
              <a:endParaRPr/>
            </a:p>
            <a:p>
              <a:pPr marL="342900" indent="-342900">
                <a:defRPr sz="1600">
                  <a:latin typeface="Comic Sans MS"/>
                  <a:ea typeface="Comic Sans MS"/>
                  <a:cs typeface="Comic Sans MS"/>
                  <a:sym typeface="Comic Sans MS"/>
                </a:defRPr>
              </a:pPr>
              <a:endParaRPr/>
            </a:p>
          </p:txBody>
        </p:sp>
      </p:grpSp>
      <p:grpSp>
        <p:nvGrpSpPr>
          <p:cNvPr id="1413" name="Group"/>
          <p:cNvGrpSpPr/>
          <p:nvPr/>
        </p:nvGrpSpPr>
        <p:grpSpPr>
          <a:xfrm>
            <a:off x="6248400" y="2100579"/>
            <a:ext cx="2514600" cy="4561842"/>
            <a:chOff x="0" y="0"/>
            <a:chExt cx="2514599" cy="4561840"/>
          </a:xfrm>
        </p:grpSpPr>
        <p:sp>
          <p:nvSpPr>
            <p:cNvPr id="1411" name="Rectangle"/>
            <p:cNvSpPr/>
            <p:nvPr/>
          </p:nvSpPr>
          <p:spPr>
            <a:xfrm>
              <a:off x="0" y="109219"/>
              <a:ext cx="2514600" cy="4343401"/>
            </a:xfrm>
            <a:prstGeom prst="rect">
              <a:avLst/>
            </a:prstGeom>
            <a:solidFill>
              <a:schemeClr val="accent1"/>
            </a:solidFill>
            <a:ln w="9525" cap="flat">
              <a:solidFill>
                <a:schemeClr val="accent2"/>
              </a:solidFill>
              <a:prstDash val="solid"/>
              <a:round/>
            </a:ln>
            <a:effectLst/>
          </p:spPr>
          <p:txBody>
            <a:bodyPr wrap="square" lIns="45719" tIns="45719" rIns="45719" bIns="45719" numCol="1" anchor="ctr">
              <a:noAutofit/>
            </a:bodyPr>
            <a:lstStyle/>
            <a:p>
              <a:pPr>
                <a:defRPr sz="1200">
                  <a:solidFill>
                    <a:srgbClr val="2C3C43"/>
                  </a:solidFill>
                  <a:latin typeface="Comic Sans MS"/>
                  <a:ea typeface="Comic Sans MS"/>
                  <a:cs typeface="Comic Sans MS"/>
                  <a:sym typeface="Comic Sans MS"/>
                </a:defRPr>
              </a:pPr>
              <a:endParaRPr/>
            </a:p>
          </p:txBody>
        </p:sp>
        <p:sp>
          <p:nvSpPr>
            <p:cNvPr id="1412" name="Lingkungan Jauh…"/>
            <p:cNvSpPr txBox="1"/>
            <p:nvPr/>
          </p:nvSpPr>
          <p:spPr>
            <a:xfrm>
              <a:off x="0" y="-1"/>
              <a:ext cx="1808818" cy="4561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342900" indent="-342900">
                <a:defRPr sz="1200">
                  <a:solidFill>
                    <a:srgbClr val="2C3C43"/>
                  </a:solidFill>
                  <a:latin typeface="Comic Sans MS"/>
                  <a:ea typeface="Comic Sans MS"/>
                  <a:cs typeface="Comic Sans MS"/>
                  <a:sym typeface="Comic Sans MS"/>
                </a:defRPr>
              </a:pPr>
              <a:r>
                <a:t>Lingkungan Jauh</a:t>
              </a:r>
            </a:p>
            <a:p>
              <a:pPr marL="342900" indent="-342900">
                <a:buSzPct val="100000"/>
                <a:buAutoNum type="arabicPeriod"/>
                <a:defRPr sz="1200">
                  <a:solidFill>
                    <a:srgbClr val="2C3C43"/>
                  </a:solidFill>
                  <a:latin typeface="Comic Sans MS"/>
                  <a:ea typeface="Comic Sans MS"/>
                  <a:cs typeface="Comic Sans MS"/>
                  <a:sym typeface="Comic Sans MS"/>
                </a:defRPr>
              </a:pPr>
              <a:r>
                <a:t>Ekonomi</a:t>
              </a:r>
            </a:p>
            <a:p>
              <a:pPr marL="342900" indent="-342900">
                <a:buSzPct val="100000"/>
                <a:buAutoNum type="arabicPeriod"/>
                <a:defRPr sz="1200">
                  <a:solidFill>
                    <a:srgbClr val="2C3C43"/>
                  </a:solidFill>
                  <a:latin typeface="Comic Sans MS"/>
                  <a:ea typeface="Comic Sans MS"/>
                  <a:cs typeface="Comic Sans MS"/>
                  <a:sym typeface="Comic Sans MS"/>
                </a:defRPr>
              </a:pPr>
              <a:r>
                <a:t>Sosial</a:t>
              </a:r>
            </a:p>
            <a:p>
              <a:pPr marL="342900" indent="-342900">
                <a:buSzPct val="100000"/>
                <a:buAutoNum type="arabicPeriod"/>
                <a:defRPr sz="1200">
                  <a:solidFill>
                    <a:srgbClr val="2C3C43"/>
                  </a:solidFill>
                  <a:latin typeface="Comic Sans MS"/>
                  <a:ea typeface="Comic Sans MS"/>
                  <a:cs typeface="Comic Sans MS"/>
                  <a:sym typeface="Comic Sans MS"/>
                </a:defRPr>
              </a:pPr>
              <a:r>
                <a:t>Politik</a:t>
              </a:r>
            </a:p>
            <a:p>
              <a:pPr marL="342900" indent="-342900">
                <a:buSzPct val="100000"/>
                <a:buAutoNum type="arabicPeriod"/>
                <a:defRPr sz="1200">
                  <a:solidFill>
                    <a:srgbClr val="2C3C43"/>
                  </a:solidFill>
                  <a:latin typeface="Comic Sans MS"/>
                  <a:ea typeface="Comic Sans MS"/>
                  <a:cs typeface="Comic Sans MS"/>
                  <a:sym typeface="Comic Sans MS"/>
                </a:defRPr>
              </a:pPr>
              <a:r>
                <a:t>Teknologi</a:t>
              </a:r>
            </a:p>
            <a:p>
              <a:pPr marL="342900" indent="-342900">
                <a:buSzPct val="100000"/>
                <a:buAutoNum type="arabicPeriod"/>
                <a:defRPr sz="1200">
                  <a:solidFill>
                    <a:srgbClr val="2C3C43"/>
                  </a:solidFill>
                  <a:latin typeface="Comic Sans MS"/>
                  <a:ea typeface="Comic Sans MS"/>
                  <a:cs typeface="Comic Sans MS"/>
                  <a:sym typeface="Comic Sans MS"/>
                </a:defRPr>
              </a:pPr>
              <a:r>
                <a:t>Ekologi</a:t>
              </a:r>
            </a:p>
            <a:p>
              <a:pPr marL="342900" indent="-342900">
                <a:buSzPct val="100000"/>
                <a:buAutoNum type="arabicPeriod"/>
                <a:defRPr sz="1200">
                  <a:solidFill>
                    <a:srgbClr val="2C3C43"/>
                  </a:solidFill>
                  <a:latin typeface="Comic Sans MS"/>
                  <a:ea typeface="Comic Sans MS"/>
                  <a:cs typeface="Comic Sans MS"/>
                  <a:sym typeface="Comic Sans MS"/>
                </a:defRPr>
              </a:pPr>
              <a:endParaRPr/>
            </a:p>
            <a:p>
              <a:pPr marL="342900" indent="-342900">
                <a:defRPr sz="1200">
                  <a:solidFill>
                    <a:srgbClr val="2C3C43"/>
                  </a:solidFill>
                  <a:latin typeface="Comic Sans MS"/>
                  <a:ea typeface="Comic Sans MS"/>
                  <a:cs typeface="Comic Sans MS"/>
                  <a:sym typeface="Comic Sans MS"/>
                </a:defRPr>
              </a:pPr>
              <a:r>
                <a:t>Lingkungan Industri :</a:t>
              </a:r>
            </a:p>
            <a:p>
              <a:pPr marL="342900" indent="-342900">
                <a:buSzPct val="100000"/>
                <a:buAutoNum type="arabicPeriod"/>
                <a:defRPr sz="1200">
                  <a:solidFill>
                    <a:srgbClr val="2C3C43"/>
                  </a:solidFill>
                  <a:latin typeface="Comic Sans MS"/>
                  <a:ea typeface="Comic Sans MS"/>
                  <a:cs typeface="Comic Sans MS"/>
                  <a:sym typeface="Comic Sans MS"/>
                </a:defRPr>
              </a:pPr>
              <a:r>
                <a:t>Ancaman masuk </a:t>
              </a:r>
            </a:p>
            <a:p>
              <a:pPr marL="342900" indent="-342900">
                <a:defRPr sz="1200">
                  <a:solidFill>
                    <a:srgbClr val="2C3C43"/>
                  </a:solidFill>
                  <a:latin typeface="Comic Sans MS"/>
                  <a:ea typeface="Comic Sans MS"/>
                  <a:cs typeface="Comic Sans MS"/>
                  <a:sym typeface="Comic Sans MS"/>
                </a:defRPr>
              </a:pPr>
              <a:r>
                <a:t> 	Pendatang baru</a:t>
              </a:r>
            </a:p>
            <a:p>
              <a:pPr marL="342900" indent="-342900">
                <a:defRPr sz="1200">
                  <a:solidFill>
                    <a:srgbClr val="2C3C43"/>
                  </a:solidFill>
                  <a:latin typeface="Comic Sans MS"/>
                  <a:ea typeface="Comic Sans MS"/>
                  <a:cs typeface="Comic Sans MS"/>
                  <a:sym typeface="Comic Sans MS"/>
                </a:defRPr>
              </a:pPr>
              <a:r>
                <a:t>2.	Pemasok yang kuat</a:t>
              </a:r>
            </a:p>
            <a:p>
              <a:pPr marL="342900" indent="-342900">
                <a:defRPr sz="1200">
                  <a:solidFill>
                    <a:srgbClr val="2C3C43"/>
                  </a:solidFill>
                  <a:latin typeface="Comic Sans MS"/>
                  <a:ea typeface="Comic Sans MS"/>
                  <a:cs typeface="Comic Sans MS"/>
                  <a:sym typeface="Comic Sans MS"/>
                </a:defRPr>
              </a:pPr>
              <a:r>
                <a:t>3.	Pembeli kuat</a:t>
              </a:r>
            </a:p>
            <a:p>
              <a:pPr marL="342900" indent="-342900">
                <a:defRPr sz="1200">
                  <a:solidFill>
                    <a:srgbClr val="2C3C43"/>
                  </a:solidFill>
                  <a:latin typeface="Comic Sans MS"/>
                  <a:ea typeface="Comic Sans MS"/>
                  <a:cs typeface="Comic Sans MS"/>
                  <a:sym typeface="Comic Sans MS"/>
                </a:defRPr>
              </a:pPr>
              <a:r>
                <a:t>4.	Produk substitusi</a:t>
              </a:r>
            </a:p>
            <a:p>
              <a:pPr marL="342900" indent="-342900">
                <a:defRPr sz="1200">
                  <a:solidFill>
                    <a:srgbClr val="2C3C43"/>
                  </a:solidFill>
                  <a:latin typeface="Comic Sans MS"/>
                  <a:ea typeface="Comic Sans MS"/>
                  <a:cs typeface="Comic Sans MS"/>
                  <a:sym typeface="Comic Sans MS"/>
                </a:defRPr>
              </a:pPr>
              <a:r>
                <a:t>5.	Persaingan sesama</a:t>
              </a:r>
            </a:p>
            <a:p>
              <a:pPr marL="342900" indent="-342900">
                <a:defRPr sz="1200">
                  <a:solidFill>
                    <a:srgbClr val="2C3C43"/>
                  </a:solidFill>
                  <a:latin typeface="Comic Sans MS"/>
                  <a:ea typeface="Comic Sans MS"/>
                  <a:cs typeface="Comic Sans MS"/>
                  <a:sym typeface="Comic Sans MS"/>
                </a:defRPr>
              </a:pPr>
              <a:r>
                <a:t>	industri</a:t>
              </a:r>
            </a:p>
            <a:p>
              <a:pPr marL="342900" indent="-342900">
                <a:defRPr sz="1200">
                  <a:solidFill>
                    <a:srgbClr val="2C3C43"/>
                  </a:solidFill>
                  <a:latin typeface="Comic Sans MS"/>
                  <a:ea typeface="Comic Sans MS"/>
                  <a:cs typeface="Comic Sans MS"/>
                  <a:sym typeface="Comic Sans MS"/>
                </a:defRPr>
              </a:pPr>
              <a:endParaRPr/>
            </a:p>
            <a:p>
              <a:pPr marL="342900" indent="-342900">
                <a:defRPr sz="1200">
                  <a:solidFill>
                    <a:srgbClr val="2C3C43"/>
                  </a:solidFill>
                  <a:latin typeface="Comic Sans MS"/>
                  <a:ea typeface="Comic Sans MS"/>
                  <a:cs typeface="Comic Sans MS"/>
                  <a:sym typeface="Comic Sans MS"/>
                </a:defRPr>
              </a:pPr>
              <a:r>
                <a:t>Lingkungan industrial :</a:t>
              </a:r>
            </a:p>
            <a:p>
              <a:pPr marL="342900" indent="-342900">
                <a:buSzPct val="100000"/>
                <a:buAutoNum type="arabicPeriod"/>
                <a:defRPr sz="1200">
                  <a:solidFill>
                    <a:srgbClr val="2C3C43"/>
                  </a:solidFill>
                  <a:latin typeface="Comic Sans MS"/>
                  <a:ea typeface="Comic Sans MS"/>
                  <a:cs typeface="Comic Sans MS"/>
                  <a:sym typeface="Comic Sans MS"/>
                </a:defRPr>
              </a:pPr>
              <a:r>
                <a:t>Posisi bersaing</a:t>
              </a:r>
            </a:p>
            <a:p>
              <a:pPr marL="342900" indent="-342900">
                <a:buSzPct val="100000"/>
                <a:buAutoNum type="arabicPeriod"/>
                <a:defRPr sz="1200">
                  <a:solidFill>
                    <a:srgbClr val="2C3C43"/>
                  </a:solidFill>
                  <a:latin typeface="Comic Sans MS"/>
                  <a:ea typeface="Comic Sans MS"/>
                  <a:cs typeface="Comic Sans MS"/>
                  <a:sym typeface="Comic Sans MS"/>
                </a:defRPr>
              </a:pPr>
              <a:r>
                <a:t>Profil pelanggan</a:t>
              </a:r>
            </a:p>
            <a:p>
              <a:pPr marL="342900" indent="-342900">
                <a:buSzPct val="100000"/>
                <a:buAutoNum type="arabicPeriod"/>
                <a:defRPr sz="1200">
                  <a:solidFill>
                    <a:srgbClr val="2C3C43"/>
                  </a:solidFill>
                  <a:latin typeface="Comic Sans MS"/>
                  <a:ea typeface="Comic Sans MS"/>
                  <a:cs typeface="Comic Sans MS"/>
                  <a:sym typeface="Comic Sans MS"/>
                </a:defRPr>
              </a:pPr>
              <a:r>
                <a:t>Penyandang dana</a:t>
              </a:r>
            </a:p>
            <a:p>
              <a:pPr marL="342900" indent="-342900">
                <a:buSzPct val="100000"/>
                <a:buAutoNum type="arabicPeriod"/>
                <a:defRPr sz="1200">
                  <a:solidFill>
                    <a:srgbClr val="2C3C43"/>
                  </a:solidFill>
                  <a:latin typeface="Comic Sans MS"/>
                  <a:ea typeface="Comic Sans MS"/>
                  <a:cs typeface="Comic Sans MS"/>
                  <a:sym typeface="Comic Sans MS"/>
                </a:defRPr>
              </a:pPr>
              <a:r>
                <a:t>Pelanggan</a:t>
              </a:r>
            </a:p>
            <a:p>
              <a:pPr marL="342900" indent="-342900">
                <a:buSzPct val="100000"/>
                <a:buAutoNum type="arabicPeriod"/>
                <a:defRPr sz="1200">
                  <a:solidFill>
                    <a:srgbClr val="2C3C43"/>
                  </a:solidFill>
                  <a:latin typeface="Comic Sans MS"/>
                  <a:ea typeface="Comic Sans MS"/>
                  <a:cs typeface="Comic Sans MS"/>
                  <a:sym typeface="Comic Sans MS"/>
                </a:defRPr>
              </a:pPr>
              <a:r>
                <a:t>Epidemiologi</a:t>
              </a:r>
            </a:p>
          </p:txBody>
        </p:sp>
      </p:grpSp>
      <p:grpSp>
        <p:nvGrpSpPr>
          <p:cNvPr id="1416" name="Group"/>
          <p:cNvGrpSpPr/>
          <p:nvPr/>
        </p:nvGrpSpPr>
        <p:grpSpPr>
          <a:xfrm>
            <a:off x="1066800" y="1503680"/>
            <a:ext cx="2667000" cy="726441"/>
            <a:chOff x="0" y="0"/>
            <a:chExt cx="2667000" cy="726440"/>
          </a:xfrm>
        </p:grpSpPr>
        <p:sp>
          <p:nvSpPr>
            <p:cNvPr id="1414" name="Rectangle"/>
            <p:cNvSpPr/>
            <p:nvPr/>
          </p:nvSpPr>
          <p:spPr>
            <a:xfrm>
              <a:off x="0" y="20320"/>
              <a:ext cx="2667000" cy="685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415" name="Hill &amp; Jones…"/>
            <p:cNvSpPr txBox="1"/>
            <p:nvPr/>
          </p:nvSpPr>
          <p:spPr>
            <a:xfrm>
              <a:off x="607517" y="-1"/>
              <a:ext cx="1451966"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Hill &amp; Jones</a:t>
              </a:r>
            </a:p>
            <a:p>
              <a:pPr algn="ctr">
                <a:defRPr>
                  <a:latin typeface="Comic Sans MS"/>
                  <a:ea typeface="Comic Sans MS"/>
                  <a:cs typeface="Comic Sans MS"/>
                  <a:sym typeface="Comic Sans MS"/>
                </a:defRPr>
              </a:pPr>
              <a:r>
                <a:t>( 1989 )</a:t>
              </a:r>
            </a:p>
          </p:txBody>
        </p:sp>
      </p:grpSp>
      <p:grpSp>
        <p:nvGrpSpPr>
          <p:cNvPr id="1419" name="Group"/>
          <p:cNvGrpSpPr/>
          <p:nvPr/>
        </p:nvGrpSpPr>
        <p:grpSpPr>
          <a:xfrm>
            <a:off x="3733800" y="1503680"/>
            <a:ext cx="2514600" cy="726441"/>
            <a:chOff x="0" y="0"/>
            <a:chExt cx="2514599" cy="726440"/>
          </a:xfrm>
        </p:grpSpPr>
        <p:sp>
          <p:nvSpPr>
            <p:cNvPr id="1417" name="Rectangle"/>
            <p:cNvSpPr/>
            <p:nvPr/>
          </p:nvSpPr>
          <p:spPr>
            <a:xfrm>
              <a:off x="0" y="20320"/>
              <a:ext cx="2514600" cy="685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418" name="Duncan…"/>
            <p:cNvSpPr txBox="1"/>
            <p:nvPr/>
          </p:nvSpPr>
          <p:spPr>
            <a:xfrm>
              <a:off x="792287" y="-1"/>
              <a:ext cx="930026"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Duncan</a:t>
              </a:r>
            </a:p>
            <a:p>
              <a:pPr algn="ctr">
                <a:defRPr>
                  <a:latin typeface="Comic Sans MS"/>
                  <a:ea typeface="Comic Sans MS"/>
                  <a:cs typeface="Comic Sans MS"/>
                  <a:sym typeface="Comic Sans MS"/>
                </a:defRPr>
              </a:pPr>
              <a:r>
                <a:t>( 1995 )</a:t>
              </a:r>
            </a:p>
          </p:txBody>
        </p:sp>
      </p:grpSp>
      <p:grpSp>
        <p:nvGrpSpPr>
          <p:cNvPr id="1422" name="Group"/>
          <p:cNvGrpSpPr/>
          <p:nvPr/>
        </p:nvGrpSpPr>
        <p:grpSpPr>
          <a:xfrm>
            <a:off x="6248400" y="1503680"/>
            <a:ext cx="2514600" cy="726441"/>
            <a:chOff x="0" y="0"/>
            <a:chExt cx="2514599" cy="726440"/>
          </a:xfrm>
        </p:grpSpPr>
        <p:sp>
          <p:nvSpPr>
            <p:cNvPr id="1420" name="Rectangle"/>
            <p:cNvSpPr/>
            <p:nvPr/>
          </p:nvSpPr>
          <p:spPr>
            <a:xfrm>
              <a:off x="0" y="20320"/>
              <a:ext cx="2514600" cy="685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421" name="Pearce &amp; Robinson…"/>
            <p:cNvSpPr txBox="1"/>
            <p:nvPr/>
          </p:nvSpPr>
          <p:spPr>
            <a:xfrm>
              <a:off x="203932" y="-1"/>
              <a:ext cx="2106735"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Pearce &amp; Robinson</a:t>
              </a:r>
            </a:p>
            <a:p>
              <a:pPr algn="ctr">
                <a:defRPr>
                  <a:latin typeface="Comic Sans MS"/>
                  <a:ea typeface="Comic Sans MS"/>
                  <a:cs typeface="Comic Sans MS"/>
                  <a:sym typeface="Comic Sans MS"/>
                </a:defRPr>
              </a:pPr>
              <a:r>
                <a:t>( 1997 )</a:t>
              </a:r>
            </a:p>
          </p:txBody>
        </p:sp>
      </p:grpSp>
      <p:sp>
        <p:nvSpPr>
          <p:cNvPr id="1423"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424"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62</a:t>
            </a:fld>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 name="PERBANDINGAN FAKTOR – FAKTOR YANG DIANLISIS DALAM LINGKUNGAN INTERNAL MENURUT HILL &amp; JONES, DUNCAN, SERTA PEARCE &amp; ROBINSON"/>
          <p:cNvSpPr txBox="1">
            <a:spLocks noGrp="1"/>
          </p:cNvSpPr>
          <p:nvPr>
            <p:ph type="title" idx="4294967295"/>
          </p:nvPr>
        </p:nvSpPr>
        <p:spPr>
          <a:xfrm>
            <a:off x="457200" y="274637"/>
            <a:ext cx="8229600" cy="1020763"/>
          </a:xfrm>
          <a:prstGeom prst="rect">
            <a:avLst/>
          </a:prstGeom>
        </p:spPr>
        <p:txBody>
          <a:bodyPr>
            <a:normAutofit/>
          </a:bodyPr>
          <a:lstStyle>
            <a:lvl1pPr>
              <a:defRPr sz="1600">
                <a:latin typeface="Comic Sans MS"/>
                <a:ea typeface="Comic Sans MS"/>
                <a:cs typeface="Comic Sans MS"/>
                <a:sym typeface="Comic Sans MS"/>
              </a:defRPr>
            </a:lvl1pPr>
          </a:lstStyle>
          <a:p>
            <a:r>
              <a:t>PERBANDINGAN FAKTOR – FAKTOR YANG DIANLISIS DALAM LINGKUNGAN INTERNAL MENURUT HILL &amp; JONES, DUNCAN, SERTA PEARCE &amp; ROBINSON</a:t>
            </a:r>
          </a:p>
        </p:txBody>
      </p:sp>
      <p:sp>
        <p:nvSpPr>
          <p:cNvPr id="1427" name="Body"/>
          <p:cNvSpPr txBox="1">
            <a:spLocks noGrp="1"/>
          </p:cNvSpPr>
          <p:nvPr>
            <p:ph type="body" sz="quarter" idx="4294967295"/>
          </p:nvPr>
        </p:nvSpPr>
        <p:spPr>
          <a:xfrm>
            <a:off x="0" y="1600200"/>
            <a:ext cx="1447800" cy="4525963"/>
          </a:xfrm>
          <a:prstGeom prst="rect">
            <a:avLst/>
          </a:prstGeom>
        </p:spPr>
        <p:txBody>
          <a:bodyPr>
            <a:normAutofit/>
          </a:bodyPr>
          <a:lstStyle>
            <a:lvl1pPr algn="ctr">
              <a:buSzTx/>
              <a:buFont typeface="Wingdings 3"/>
              <a:buNone/>
              <a:defRPr sz="2000">
                <a:latin typeface="Comic Sans MS"/>
                <a:ea typeface="Comic Sans MS"/>
                <a:cs typeface="Comic Sans MS"/>
                <a:sym typeface="Comic Sans MS"/>
              </a:defRPr>
            </a:lvl1pPr>
          </a:lstStyle>
          <a:p>
            <a:r>
              <a:t> </a:t>
            </a:r>
          </a:p>
        </p:txBody>
      </p:sp>
      <p:sp>
        <p:nvSpPr>
          <p:cNvPr id="1428" name="Rectangle"/>
          <p:cNvSpPr/>
          <p:nvPr/>
        </p:nvSpPr>
        <p:spPr>
          <a:xfrm>
            <a:off x="381000" y="2209800"/>
            <a:ext cx="685800" cy="35814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431" name="Group"/>
          <p:cNvGrpSpPr/>
          <p:nvPr/>
        </p:nvGrpSpPr>
        <p:grpSpPr>
          <a:xfrm>
            <a:off x="1066800" y="1840229"/>
            <a:ext cx="2674105" cy="4320542"/>
            <a:chOff x="0" y="0"/>
            <a:chExt cx="2674104" cy="4320540"/>
          </a:xfrm>
        </p:grpSpPr>
        <p:sp>
          <p:nvSpPr>
            <p:cNvPr id="1429" name="Rectangle"/>
            <p:cNvSpPr/>
            <p:nvPr/>
          </p:nvSpPr>
          <p:spPr>
            <a:xfrm>
              <a:off x="0" y="369570"/>
              <a:ext cx="2667000" cy="35814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sz="1400">
                  <a:latin typeface="Comic Sans MS"/>
                  <a:ea typeface="Comic Sans MS"/>
                  <a:cs typeface="Comic Sans MS"/>
                  <a:sym typeface="Comic Sans MS"/>
                </a:defRPr>
              </a:pPr>
              <a:endParaRPr/>
            </a:p>
          </p:txBody>
        </p:sp>
        <p:sp>
          <p:nvSpPr>
            <p:cNvPr id="1430" name="Marketing…"/>
            <p:cNvSpPr txBox="1"/>
            <p:nvPr/>
          </p:nvSpPr>
          <p:spPr>
            <a:xfrm>
              <a:off x="0" y="0"/>
              <a:ext cx="2674105" cy="4320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342900" indent="-342900">
                <a:defRPr sz="1600">
                  <a:latin typeface="Comic Sans MS"/>
                  <a:ea typeface="Comic Sans MS"/>
                  <a:cs typeface="Comic Sans MS"/>
                  <a:sym typeface="Comic Sans MS"/>
                </a:defRPr>
              </a:pPr>
              <a:endParaRPr/>
            </a:p>
            <a:p>
              <a:pPr marL="342900" indent="-342900">
                <a:buSzPct val="100000"/>
                <a:buAutoNum type="arabicPeriod"/>
                <a:defRPr sz="1600">
                  <a:latin typeface="Comic Sans MS"/>
                  <a:ea typeface="Comic Sans MS"/>
                  <a:cs typeface="Comic Sans MS"/>
                  <a:sym typeface="Comic Sans MS"/>
                </a:defRPr>
              </a:pPr>
              <a:r>
                <a:t>Marketing</a:t>
              </a:r>
            </a:p>
            <a:p>
              <a:pPr marL="342900" indent="-342900">
                <a:buSzPct val="100000"/>
                <a:buAutoNum type="arabicPeriod"/>
                <a:defRPr sz="1600">
                  <a:latin typeface="Comic Sans MS"/>
                  <a:ea typeface="Comic Sans MS"/>
                  <a:cs typeface="Comic Sans MS"/>
                  <a:sym typeface="Comic Sans MS"/>
                </a:defRPr>
              </a:pPr>
              <a:r>
                <a:t>Manufakturing</a:t>
              </a:r>
            </a:p>
            <a:p>
              <a:pPr marL="342900" indent="-342900">
                <a:buSzPct val="100000"/>
                <a:buAutoNum type="arabicPeriod"/>
                <a:defRPr sz="1600">
                  <a:latin typeface="Comic Sans MS"/>
                  <a:ea typeface="Comic Sans MS"/>
                  <a:cs typeface="Comic Sans MS"/>
                  <a:sym typeface="Comic Sans MS"/>
                </a:defRPr>
              </a:pPr>
              <a:r>
                <a:t>Manajemen</a:t>
              </a:r>
            </a:p>
            <a:p>
              <a:pPr marL="342900" indent="-342900">
                <a:buSzPct val="100000"/>
                <a:buAutoNum type="arabicPeriod"/>
                <a:defRPr sz="1600">
                  <a:latin typeface="Comic Sans MS"/>
                  <a:ea typeface="Comic Sans MS"/>
                  <a:cs typeface="Comic Sans MS"/>
                  <a:sym typeface="Comic Sans MS"/>
                </a:defRPr>
              </a:pPr>
              <a:r>
                <a:t>Sumber daya manusia</a:t>
              </a:r>
            </a:p>
            <a:p>
              <a:pPr marL="342900" indent="-342900">
                <a:buSzPct val="100000"/>
                <a:buAutoNum type="arabicPeriod"/>
                <a:defRPr sz="1600">
                  <a:latin typeface="Comic Sans MS"/>
                  <a:ea typeface="Comic Sans MS"/>
                  <a:cs typeface="Comic Sans MS"/>
                  <a:sym typeface="Comic Sans MS"/>
                </a:defRPr>
              </a:pPr>
              <a:r>
                <a:t>Penelitian &amp; pengem –</a:t>
              </a:r>
            </a:p>
            <a:p>
              <a:pPr marL="342900" indent="-342900">
                <a:defRPr sz="1600">
                  <a:latin typeface="Comic Sans MS"/>
                  <a:ea typeface="Comic Sans MS"/>
                  <a:cs typeface="Comic Sans MS"/>
                  <a:sym typeface="Comic Sans MS"/>
                </a:defRPr>
              </a:pPr>
              <a:r>
                <a:t>	bangan</a:t>
              </a:r>
            </a:p>
            <a:p>
              <a:pPr marL="342900" indent="-342900">
                <a:buSzPct val="100000"/>
                <a:buAutoNum type="arabicPeriod" startAt="6"/>
                <a:defRPr sz="1600">
                  <a:latin typeface="Comic Sans MS"/>
                  <a:ea typeface="Comic Sans MS"/>
                  <a:cs typeface="Comic Sans MS"/>
                  <a:sym typeface="Comic Sans MS"/>
                </a:defRPr>
              </a:pPr>
              <a:r>
                <a:t>Sistem informasi</a:t>
              </a:r>
            </a:p>
            <a:p>
              <a:pPr marL="342900" indent="-342900">
                <a:buSzPct val="100000"/>
                <a:buAutoNum type="arabicPeriod" startAt="6"/>
                <a:defRPr sz="1600">
                  <a:latin typeface="Comic Sans MS"/>
                  <a:ea typeface="Comic Sans MS"/>
                  <a:cs typeface="Comic Sans MS"/>
                  <a:sym typeface="Comic Sans MS"/>
                </a:defRPr>
              </a:pPr>
              <a:r>
                <a:t>Infrastruktur perusa –</a:t>
              </a:r>
            </a:p>
            <a:p>
              <a:pPr marL="342900" indent="-342900">
                <a:defRPr sz="1600">
                  <a:latin typeface="Comic Sans MS"/>
                  <a:ea typeface="Comic Sans MS"/>
                  <a:cs typeface="Comic Sans MS"/>
                  <a:sym typeface="Comic Sans MS"/>
                </a:defRPr>
              </a:pPr>
              <a:r>
                <a:t>	haan</a:t>
              </a:r>
            </a:p>
            <a:p>
              <a:pPr marL="342900" indent="-342900">
                <a:defRPr sz="1600">
                  <a:latin typeface="Comic Sans MS"/>
                  <a:ea typeface="Comic Sans MS"/>
                  <a:cs typeface="Comic Sans MS"/>
                  <a:sym typeface="Comic Sans MS"/>
                </a:defRPr>
              </a:pPr>
              <a:r>
                <a:t>8.   Sumber dana</a:t>
              </a:r>
            </a:p>
            <a:p>
              <a:pPr marL="342900" indent="-342900">
                <a:buSzPct val="100000"/>
                <a:buAutoNum type="arabicPeriod"/>
                <a:defRPr sz="1600">
                  <a:latin typeface="Comic Sans MS"/>
                  <a:ea typeface="Comic Sans MS"/>
                  <a:cs typeface="Comic Sans MS"/>
                  <a:sym typeface="Comic Sans MS"/>
                </a:defRPr>
              </a:pPr>
              <a:endParaRPr/>
            </a:p>
            <a:p>
              <a:pPr marL="342900" indent="-342900">
                <a:buSzPct val="100000"/>
                <a:buAutoNum type="arabicPeriod"/>
                <a:defRPr sz="1400">
                  <a:latin typeface="Comic Sans MS"/>
                  <a:ea typeface="Comic Sans MS"/>
                  <a:cs typeface="Comic Sans MS"/>
                  <a:sym typeface="Comic Sans MS"/>
                </a:defRPr>
              </a:pPr>
              <a:endParaRPr/>
            </a:p>
            <a:p>
              <a:pPr marL="342900" indent="-342900">
                <a:buSzPct val="100000"/>
                <a:buAutoNum type="arabicPeriod" startAt="2"/>
                <a:defRPr sz="1400">
                  <a:latin typeface="Comic Sans MS"/>
                  <a:ea typeface="Comic Sans MS"/>
                  <a:cs typeface="Comic Sans MS"/>
                  <a:sym typeface="Comic Sans MS"/>
                </a:defRPr>
              </a:pPr>
              <a:endParaRPr/>
            </a:p>
          </p:txBody>
        </p:sp>
      </p:grpSp>
      <p:sp>
        <p:nvSpPr>
          <p:cNvPr id="1432" name="L…"/>
          <p:cNvSpPr txBox="1"/>
          <p:nvPr/>
        </p:nvSpPr>
        <p:spPr>
          <a:xfrm>
            <a:off x="381000" y="2286000"/>
            <a:ext cx="685800" cy="37871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latin typeface="Comic Sans MS"/>
                <a:ea typeface="Comic Sans MS"/>
                <a:cs typeface="Comic Sans MS"/>
                <a:sym typeface="Comic Sans MS"/>
              </a:defRPr>
            </a:pPr>
            <a:endParaRPr/>
          </a:p>
          <a:p>
            <a:pPr algn="ctr">
              <a:defRPr sz="1000">
                <a:latin typeface="Comic Sans MS"/>
                <a:ea typeface="Comic Sans MS"/>
                <a:cs typeface="Comic Sans MS"/>
                <a:sym typeface="Comic Sans MS"/>
              </a:defRPr>
            </a:pPr>
            <a:r>
              <a:t>L</a:t>
            </a:r>
          </a:p>
          <a:p>
            <a:pPr algn="ctr">
              <a:defRPr sz="1000">
                <a:latin typeface="Comic Sans MS"/>
                <a:ea typeface="Comic Sans MS"/>
                <a:cs typeface="Comic Sans MS"/>
                <a:sym typeface="Comic Sans MS"/>
              </a:defRPr>
            </a:pPr>
            <a:r>
              <a:t>I</a:t>
            </a:r>
          </a:p>
          <a:p>
            <a:pPr algn="ctr">
              <a:defRPr sz="1000">
                <a:latin typeface="Comic Sans MS"/>
                <a:ea typeface="Comic Sans MS"/>
                <a:cs typeface="Comic Sans MS"/>
                <a:sym typeface="Comic Sans MS"/>
              </a:defRPr>
            </a:pPr>
            <a:r>
              <a:t>N</a:t>
            </a:r>
          </a:p>
          <a:p>
            <a:pPr algn="ctr">
              <a:defRPr sz="1000">
                <a:latin typeface="Comic Sans MS"/>
                <a:ea typeface="Comic Sans MS"/>
                <a:cs typeface="Comic Sans MS"/>
                <a:sym typeface="Comic Sans MS"/>
              </a:defRPr>
            </a:pPr>
            <a:r>
              <a:t>G</a:t>
            </a:r>
          </a:p>
          <a:p>
            <a:pPr algn="ctr">
              <a:defRPr sz="1000">
                <a:latin typeface="Comic Sans MS"/>
                <a:ea typeface="Comic Sans MS"/>
                <a:cs typeface="Comic Sans MS"/>
                <a:sym typeface="Comic Sans MS"/>
              </a:defRPr>
            </a:pPr>
            <a:r>
              <a:t>K</a:t>
            </a:r>
          </a:p>
          <a:p>
            <a:pPr algn="ctr">
              <a:defRPr sz="1000">
                <a:latin typeface="Comic Sans MS"/>
                <a:ea typeface="Comic Sans MS"/>
                <a:cs typeface="Comic Sans MS"/>
                <a:sym typeface="Comic Sans MS"/>
              </a:defRPr>
            </a:pPr>
            <a:r>
              <a:t>U</a:t>
            </a:r>
          </a:p>
          <a:p>
            <a:pPr algn="ctr">
              <a:defRPr sz="1000">
                <a:latin typeface="Comic Sans MS"/>
                <a:ea typeface="Comic Sans MS"/>
                <a:cs typeface="Comic Sans MS"/>
                <a:sym typeface="Comic Sans MS"/>
              </a:defRPr>
            </a:pPr>
            <a:r>
              <a:t>N</a:t>
            </a:r>
          </a:p>
          <a:p>
            <a:pPr algn="ctr">
              <a:defRPr sz="1000">
                <a:latin typeface="Comic Sans MS"/>
                <a:ea typeface="Comic Sans MS"/>
                <a:cs typeface="Comic Sans MS"/>
                <a:sym typeface="Comic Sans MS"/>
              </a:defRPr>
            </a:pPr>
            <a:r>
              <a:t>G</a:t>
            </a:r>
          </a:p>
          <a:p>
            <a:pPr algn="ctr">
              <a:defRPr sz="1000">
                <a:latin typeface="Comic Sans MS"/>
                <a:ea typeface="Comic Sans MS"/>
                <a:cs typeface="Comic Sans MS"/>
                <a:sym typeface="Comic Sans MS"/>
              </a:defRPr>
            </a:pPr>
            <a:r>
              <a:t>A</a:t>
            </a:r>
          </a:p>
          <a:p>
            <a:pPr algn="ctr">
              <a:defRPr sz="1000">
                <a:latin typeface="Comic Sans MS"/>
                <a:ea typeface="Comic Sans MS"/>
                <a:cs typeface="Comic Sans MS"/>
                <a:sym typeface="Comic Sans MS"/>
              </a:defRPr>
            </a:pPr>
            <a:r>
              <a:t>N</a:t>
            </a:r>
          </a:p>
          <a:p>
            <a:pPr algn="ctr">
              <a:defRPr sz="1000">
                <a:latin typeface="Comic Sans MS"/>
                <a:ea typeface="Comic Sans MS"/>
                <a:cs typeface="Comic Sans MS"/>
                <a:sym typeface="Comic Sans MS"/>
              </a:defRPr>
            </a:pPr>
            <a:endParaRPr/>
          </a:p>
          <a:p>
            <a:pPr algn="ctr">
              <a:defRPr sz="1000">
                <a:latin typeface="Comic Sans MS"/>
                <a:ea typeface="Comic Sans MS"/>
                <a:cs typeface="Comic Sans MS"/>
                <a:sym typeface="Comic Sans MS"/>
              </a:defRPr>
            </a:pPr>
            <a:r>
              <a:t>I</a:t>
            </a:r>
          </a:p>
          <a:p>
            <a:pPr algn="ctr">
              <a:defRPr sz="1000">
                <a:latin typeface="Comic Sans MS"/>
                <a:ea typeface="Comic Sans MS"/>
                <a:cs typeface="Comic Sans MS"/>
                <a:sym typeface="Comic Sans MS"/>
              </a:defRPr>
            </a:pPr>
            <a:r>
              <a:t>N</a:t>
            </a:r>
          </a:p>
          <a:p>
            <a:pPr algn="ctr">
              <a:defRPr sz="1000">
                <a:latin typeface="Comic Sans MS"/>
                <a:ea typeface="Comic Sans MS"/>
                <a:cs typeface="Comic Sans MS"/>
                <a:sym typeface="Comic Sans MS"/>
              </a:defRPr>
            </a:pPr>
            <a:r>
              <a:t>T</a:t>
            </a:r>
          </a:p>
          <a:p>
            <a:pPr algn="ctr">
              <a:defRPr sz="1000">
                <a:latin typeface="Comic Sans MS"/>
                <a:ea typeface="Comic Sans MS"/>
                <a:cs typeface="Comic Sans MS"/>
                <a:sym typeface="Comic Sans MS"/>
              </a:defRPr>
            </a:pPr>
            <a:r>
              <a:t>E</a:t>
            </a:r>
          </a:p>
          <a:p>
            <a:pPr algn="ctr">
              <a:defRPr sz="1000">
                <a:latin typeface="Comic Sans MS"/>
                <a:ea typeface="Comic Sans MS"/>
                <a:cs typeface="Comic Sans MS"/>
                <a:sym typeface="Comic Sans MS"/>
              </a:defRPr>
            </a:pPr>
            <a:r>
              <a:t>R</a:t>
            </a:r>
          </a:p>
          <a:p>
            <a:pPr algn="ctr">
              <a:defRPr sz="1000">
                <a:latin typeface="Comic Sans MS"/>
                <a:ea typeface="Comic Sans MS"/>
                <a:cs typeface="Comic Sans MS"/>
                <a:sym typeface="Comic Sans MS"/>
              </a:defRPr>
            </a:pPr>
            <a:r>
              <a:t>N</a:t>
            </a:r>
          </a:p>
          <a:p>
            <a:pPr algn="ctr">
              <a:defRPr sz="1000">
                <a:latin typeface="Comic Sans MS"/>
                <a:ea typeface="Comic Sans MS"/>
                <a:cs typeface="Comic Sans MS"/>
                <a:sym typeface="Comic Sans MS"/>
              </a:defRPr>
            </a:pPr>
            <a:r>
              <a:t>A</a:t>
            </a:r>
          </a:p>
          <a:p>
            <a:pPr algn="ctr">
              <a:defRPr sz="1000">
                <a:latin typeface="Comic Sans MS"/>
                <a:ea typeface="Comic Sans MS"/>
                <a:cs typeface="Comic Sans MS"/>
                <a:sym typeface="Comic Sans MS"/>
              </a:defRPr>
            </a:pPr>
            <a:r>
              <a:t>L</a:t>
            </a:r>
          </a:p>
        </p:txBody>
      </p:sp>
      <p:grpSp>
        <p:nvGrpSpPr>
          <p:cNvPr id="1435" name="Group"/>
          <p:cNvGrpSpPr/>
          <p:nvPr/>
        </p:nvGrpSpPr>
        <p:grpSpPr>
          <a:xfrm>
            <a:off x="3733800" y="1910079"/>
            <a:ext cx="2514600" cy="4180842"/>
            <a:chOff x="0" y="0"/>
            <a:chExt cx="2514599" cy="4180840"/>
          </a:xfrm>
        </p:grpSpPr>
        <p:sp>
          <p:nvSpPr>
            <p:cNvPr id="1433" name="Rectangle"/>
            <p:cNvSpPr/>
            <p:nvPr/>
          </p:nvSpPr>
          <p:spPr>
            <a:xfrm>
              <a:off x="0" y="299720"/>
              <a:ext cx="2514600" cy="35814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marL="342900" indent="-342900">
                <a:defRPr sz="1600">
                  <a:latin typeface="Comic Sans MS"/>
                  <a:ea typeface="Comic Sans MS"/>
                  <a:cs typeface="Comic Sans MS"/>
                  <a:sym typeface="Comic Sans MS"/>
                </a:defRPr>
              </a:pPr>
              <a:endParaRPr/>
            </a:p>
          </p:txBody>
        </p:sp>
        <p:sp>
          <p:nvSpPr>
            <p:cNvPr id="1434" name="Budaya organisasi…"/>
            <p:cNvSpPr txBox="1"/>
            <p:nvPr/>
          </p:nvSpPr>
          <p:spPr>
            <a:xfrm>
              <a:off x="0" y="0"/>
              <a:ext cx="2323565" cy="4180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342900" indent="-342900">
                <a:defRPr sz="1600">
                  <a:latin typeface="Comic Sans MS"/>
                  <a:ea typeface="Comic Sans MS"/>
                  <a:cs typeface="Comic Sans MS"/>
                  <a:sym typeface="Comic Sans MS"/>
                </a:defRPr>
              </a:pPr>
              <a:endParaRPr/>
            </a:p>
            <a:p>
              <a:pPr marL="342900" indent="-342900">
                <a:buSzPct val="100000"/>
                <a:buAutoNum type="arabicPeriod"/>
                <a:defRPr sz="1600">
                  <a:latin typeface="Comic Sans MS"/>
                  <a:ea typeface="Comic Sans MS"/>
                  <a:cs typeface="Comic Sans MS"/>
                  <a:sym typeface="Comic Sans MS"/>
                </a:defRPr>
              </a:pPr>
              <a:r>
                <a:t>Budaya organisasi</a:t>
              </a:r>
            </a:p>
            <a:p>
              <a:pPr marL="342900" indent="-342900">
                <a:buSzPct val="100000"/>
                <a:buAutoNum type="arabicPeriod"/>
                <a:defRPr sz="1600">
                  <a:latin typeface="Comic Sans MS"/>
                  <a:ea typeface="Comic Sans MS"/>
                  <a:cs typeface="Comic Sans MS"/>
                  <a:sym typeface="Comic Sans MS"/>
                </a:defRPr>
              </a:pPr>
              <a:r>
                <a:t>Manajemen Umum :</a:t>
              </a:r>
            </a:p>
            <a:p>
              <a:pPr marL="342900" indent="-342900">
                <a:defRPr sz="1600">
                  <a:latin typeface="Comic Sans MS"/>
                  <a:ea typeface="Comic Sans MS"/>
                  <a:cs typeface="Comic Sans MS"/>
                  <a:sym typeface="Comic Sans MS"/>
                </a:defRPr>
              </a:pPr>
              <a:r>
                <a:t>	a. Subsistem klinik</a:t>
              </a:r>
            </a:p>
            <a:p>
              <a:pPr marL="342900" indent="-342900">
                <a:defRPr sz="1600">
                  <a:latin typeface="Comic Sans MS"/>
                  <a:ea typeface="Comic Sans MS"/>
                  <a:cs typeface="Comic Sans MS"/>
                  <a:sym typeface="Comic Sans MS"/>
                </a:defRPr>
              </a:pPr>
              <a:r>
                <a:t>	b. Keuangan</a:t>
              </a:r>
            </a:p>
            <a:p>
              <a:pPr marL="342900" indent="-342900">
                <a:defRPr sz="1600">
                  <a:latin typeface="Comic Sans MS"/>
                  <a:ea typeface="Comic Sans MS"/>
                  <a:cs typeface="Comic Sans MS"/>
                  <a:sym typeface="Comic Sans MS"/>
                </a:defRPr>
              </a:pPr>
              <a:r>
                <a:t>	c. Fasilitas fisik</a:t>
              </a:r>
            </a:p>
            <a:p>
              <a:pPr marL="342900" indent="-342900">
                <a:defRPr sz="1600">
                  <a:latin typeface="Comic Sans MS"/>
                  <a:ea typeface="Comic Sans MS"/>
                  <a:cs typeface="Comic Sans MS"/>
                  <a:sym typeface="Comic Sans MS"/>
                </a:defRPr>
              </a:pPr>
              <a:r>
                <a:t>	d. Pemasaran</a:t>
              </a:r>
            </a:p>
            <a:p>
              <a:pPr marL="342900" indent="-342900">
                <a:defRPr sz="1600">
                  <a:latin typeface="Comic Sans MS"/>
                  <a:ea typeface="Comic Sans MS"/>
                  <a:cs typeface="Comic Sans MS"/>
                  <a:sym typeface="Comic Sans MS"/>
                </a:defRPr>
              </a:pPr>
              <a:r>
                <a:t>	e. Penunjang admi –</a:t>
              </a:r>
            </a:p>
            <a:p>
              <a:pPr marL="342900" indent="-342900">
                <a:defRPr sz="1600">
                  <a:latin typeface="Comic Sans MS"/>
                  <a:ea typeface="Comic Sans MS"/>
                  <a:cs typeface="Comic Sans MS"/>
                  <a:sym typeface="Comic Sans MS"/>
                </a:defRPr>
              </a:pPr>
              <a:r>
                <a:t>	   nistrasi </a:t>
              </a:r>
            </a:p>
            <a:p>
              <a:pPr marL="342900" indent="-342900">
                <a:defRPr sz="1600">
                  <a:latin typeface="Comic Sans MS"/>
                  <a:ea typeface="Comic Sans MS"/>
                  <a:cs typeface="Comic Sans MS"/>
                  <a:sym typeface="Comic Sans MS"/>
                </a:defRPr>
              </a:pPr>
              <a:r>
                <a:t>		</a:t>
              </a:r>
            </a:p>
            <a:p>
              <a:pPr marL="342900" indent="-342900">
                <a:buSzPct val="100000"/>
                <a:buAutoNum type="arabicPeriod"/>
                <a:defRPr sz="1600">
                  <a:latin typeface="Comic Sans MS"/>
                  <a:ea typeface="Comic Sans MS"/>
                  <a:cs typeface="Comic Sans MS"/>
                  <a:sym typeface="Comic Sans MS"/>
                </a:defRPr>
              </a:pPr>
              <a:endParaRPr/>
            </a:p>
            <a:p>
              <a:pPr marL="342900" indent="-342900">
                <a:defRPr sz="1600">
                  <a:latin typeface="Comic Sans MS"/>
                  <a:ea typeface="Comic Sans MS"/>
                  <a:cs typeface="Comic Sans MS"/>
                  <a:sym typeface="Comic Sans MS"/>
                </a:defRPr>
              </a:pPr>
              <a:endParaRPr/>
            </a:p>
            <a:p>
              <a:pPr marL="342900" indent="-342900">
                <a:defRPr sz="1600">
                  <a:latin typeface="Comic Sans MS"/>
                  <a:ea typeface="Comic Sans MS"/>
                  <a:cs typeface="Comic Sans MS"/>
                  <a:sym typeface="Comic Sans MS"/>
                </a:defRPr>
              </a:pPr>
              <a:endParaRPr/>
            </a:p>
          </p:txBody>
        </p:sp>
      </p:grpSp>
      <p:grpSp>
        <p:nvGrpSpPr>
          <p:cNvPr id="1438" name="Group"/>
          <p:cNvGrpSpPr/>
          <p:nvPr/>
        </p:nvGrpSpPr>
        <p:grpSpPr>
          <a:xfrm>
            <a:off x="6248400" y="2209800"/>
            <a:ext cx="2514600" cy="3581400"/>
            <a:chOff x="0" y="0"/>
            <a:chExt cx="2514599" cy="3581400"/>
          </a:xfrm>
        </p:grpSpPr>
        <p:sp>
          <p:nvSpPr>
            <p:cNvPr id="1436" name="Rectangle"/>
            <p:cNvSpPr/>
            <p:nvPr/>
          </p:nvSpPr>
          <p:spPr>
            <a:xfrm>
              <a:off x="0" y="0"/>
              <a:ext cx="2514600" cy="3581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marL="342900" indent="-342900">
                <a:defRPr sz="1600">
                  <a:latin typeface="Comic Sans MS"/>
                  <a:ea typeface="Comic Sans MS"/>
                  <a:cs typeface="Comic Sans MS"/>
                  <a:sym typeface="Comic Sans MS"/>
                </a:defRPr>
              </a:pPr>
              <a:endParaRPr/>
            </a:p>
          </p:txBody>
        </p:sp>
        <p:sp>
          <p:nvSpPr>
            <p:cNvPr id="1437" name="Pemasaran…"/>
            <p:cNvSpPr txBox="1"/>
            <p:nvPr/>
          </p:nvSpPr>
          <p:spPr>
            <a:xfrm>
              <a:off x="0" y="36829"/>
              <a:ext cx="2444116" cy="350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342900" indent="-342900">
                <a:defRPr sz="1200">
                  <a:latin typeface="Comic Sans MS"/>
                  <a:ea typeface="Comic Sans MS"/>
                  <a:cs typeface="Comic Sans MS"/>
                  <a:sym typeface="Comic Sans MS"/>
                </a:defRPr>
              </a:pPr>
              <a:endParaRPr/>
            </a:p>
            <a:p>
              <a:pPr marL="342900" indent="-342900">
                <a:buSzPct val="100000"/>
                <a:buAutoNum type="arabicPeriod"/>
                <a:defRPr sz="1600">
                  <a:latin typeface="Comic Sans MS"/>
                  <a:ea typeface="Comic Sans MS"/>
                  <a:cs typeface="Comic Sans MS"/>
                  <a:sym typeface="Comic Sans MS"/>
                </a:defRPr>
              </a:pPr>
              <a:r>
                <a:t>Pemasaran</a:t>
              </a:r>
            </a:p>
            <a:p>
              <a:pPr marL="342900" indent="-342900">
                <a:buSzPct val="100000"/>
                <a:buAutoNum type="arabicPeriod"/>
                <a:defRPr sz="1600">
                  <a:latin typeface="Comic Sans MS"/>
                  <a:ea typeface="Comic Sans MS"/>
                  <a:cs typeface="Comic Sans MS"/>
                  <a:sym typeface="Comic Sans MS"/>
                </a:defRPr>
              </a:pPr>
              <a:r>
                <a:t>Keuangan</a:t>
              </a:r>
            </a:p>
            <a:p>
              <a:pPr marL="342900" indent="-342900">
                <a:buSzPct val="100000"/>
                <a:buAutoNum type="arabicPeriod"/>
                <a:defRPr sz="1600">
                  <a:latin typeface="Comic Sans MS"/>
                  <a:ea typeface="Comic Sans MS"/>
                  <a:cs typeface="Comic Sans MS"/>
                  <a:sym typeface="Comic Sans MS"/>
                </a:defRPr>
              </a:pPr>
              <a:r>
                <a:t>Produksi operasi dan</a:t>
              </a:r>
            </a:p>
            <a:p>
              <a:pPr marL="342900" indent="-342900">
                <a:defRPr sz="1600">
                  <a:latin typeface="Comic Sans MS"/>
                  <a:ea typeface="Comic Sans MS"/>
                  <a:cs typeface="Comic Sans MS"/>
                  <a:sym typeface="Comic Sans MS"/>
                </a:defRPr>
              </a:pPr>
              <a:r>
                <a:t>	teknik</a:t>
              </a:r>
            </a:p>
            <a:p>
              <a:pPr marL="342900" indent="-342900">
                <a:buSzPct val="100000"/>
                <a:buAutoNum type="arabicPeriod" startAt="4"/>
                <a:defRPr sz="1600">
                  <a:latin typeface="Comic Sans MS"/>
                  <a:ea typeface="Comic Sans MS"/>
                  <a:cs typeface="Comic Sans MS"/>
                  <a:sym typeface="Comic Sans MS"/>
                </a:defRPr>
              </a:pPr>
              <a:r>
                <a:t>SDM</a:t>
              </a:r>
            </a:p>
            <a:p>
              <a:pPr marL="342900" indent="-342900">
                <a:buSzPct val="100000"/>
                <a:buAutoNum type="arabicPeriod" startAt="4"/>
                <a:defRPr sz="1600">
                  <a:latin typeface="Comic Sans MS"/>
                  <a:ea typeface="Comic Sans MS"/>
                  <a:cs typeface="Comic Sans MS"/>
                  <a:sym typeface="Comic Sans MS"/>
                </a:defRPr>
              </a:pPr>
              <a:r>
                <a:t>Manajemen</a:t>
              </a:r>
            </a:p>
            <a:p>
              <a:pPr marL="342900" indent="-342900">
                <a:buSzPct val="100000"/>
                <a:buAutoNum type="arabicPeriod" startAt="4"/>
                <a:defRPr sz="1600">
                  <a:latin typeface="Comic Sans MS"/>
                  <a:ea typeface="Comic Sans MS"/>
                  <a:cs typeface="Comic Sans MS"/>
                  <a:sym typeface="Comic Sans MS"/>
                </a:defRPr>
              </a:pPr>
              <a:r>
                <a:t>Sistem Informasi</a:t>
              </a:r>
            </a:p>
            <a:p>
              <a:pPr marL="342900" indent="-342900">
                <a:buSzPct val="100000"/>
                <a:buAutoNum type="arabicPeriod" startAt="4"/>
                <a:defRPr sz="1600">
                  <a:latin typeface="Comic Sans MS"/>
                  <a:ea typeface="Comic Sans MS"/>
                  <a:cs typeface="Comic Sans MS"/>
                  <a:sym typeface="Comic Sans MS"/>
                </a:defRPr>
              </a:pPr>
              <a:r>
                <a:t>Organisasi &amp;</a:t>
              </a:r>
            </a:p>
            <a:p>
              <a:pPr marL="342900" indent="-342900">
                <a:defRPr sz="1600">
                  <a:latin typeface="Comic Sans MS"/>
                  <a:ea typeface="Comic Sans MS"/>
                  <a:cs typeface="Comic Sans MS"/>
                  <a:sym typeface="Comic Sans MS"/>
                </a:defRPr>
              </a:pPr>
              <a:r>
                <a:t>	Manajemen Umum</a:t>
              </a:r>
            </a:p>
            <a:p>
              <a:pPr marL="342900" indent="-342900">
                <a:defRPr sz="1600">
                  <a:latin typeface="Comic Sans MS"/>
                  <a:ea typeface="Comic Sans MS"/>
                  <a:cs typeface="Comic Sans MS"/>
                  <a:sym typeface="Comic Sans MS"/>
                </a:defRPr>
              </a:pPr>
              <a:endParaRPr/>
            </a:p>
          </p:txBody>
        </p:sp>
      </p:grpSp>
      <p:grpSp>
        <p:nvGrpSpPr>
          <p:cNvPr id="1441" name="Group"/>
          <p:cNvGrpSpPr/>
          <p:nvPr/>
        </p:nvGrpSpPr>
        <p:grpSpPr>
          <a:xfrm>
            <a:off x="1066800" y="1503680"/>
            <a:ext cx="2667000" cy="726441"/>
            <a:chOff x="0" y="0"/>
            <a:chExt cx="2667000" cy="726440"/>
          </a:xfrm>
        </p:grpSpPr>
        <p:sp>
          <p:nvSpPr>
            <p:cNvPr id="1439" name="Rectangle"/>
            <p:cNvSpPr/>
            <p:nvPr/>
          </p:nvSpPr>
          <p:spPr>
            <a:xfrm>
              <a:off x="0" y="20320"/>
              <a:ext cx="2667000" cy="685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440" name="Hill &amp; Jones…"/>
            <p:cNvSpPr txBox="1"/>
            <p:nvPr/>
          </p:nvSpPr>
          <p:spPr>
            <a:xfrm>
              <a:off x="607517" y="-1"/>
              <a:ext cx="1451966"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Hill &amp; Jones</a:t>
              </a:r>
            </a:p>
            <a:p>
              <a:pPr algn="ctr">
                <a:defRPr>
                  <a:latin typeface="Comic Sans MS"/>
                  <a:ea typeface="Comic Sans MS"/>
                  <a:cs typeface="Comic Sans MS"/>
                  <a:sym typeface="Comic Sans MS"/>
                </a:defRPr>
              </a:pPr>
              <a:r>
                <a:t>( 1989 )</a:t>
              </a:r>
            </a:p>
          </p:txBody>
        </p:sp>
      </p:grpSp>
      <p:grpSp>
        <p:nvGrpSpPr>
          <p:cNvPr id="1444" name="Group"/>
          <p:cNvGrpSpPr/>
          <p:nvPr/>
        </p:nvGrpSpPr>
        <p:grpSpPr>
          <a:xfrm>
            <a:off x="3733800" y="1503680"/>
            <a:ext cx="2514600" cy="726441"/>
            <a:chOff x="0" y="0"/>
            <a:chExt cx="2514599" cy="726440"/>
          </a:xfrm>
        </p:grpSpPr>
        <p:sp>
          <p:nvSpPr>
            <p:cNvPr id="1442" name="Rectangle"/>
            <p:cNvSpPr/>
            <p:nvPr/>
          </p:nvSpPr>
          <p:spPr>
            <a:xfrm>
              <a:off x="0" y="20320"/>
              <a:ext cx="2514600" cy="685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443" name="Duncan…"/>
            <p:cNvSpPr txBox="1"/>
            <p:nvPr/>
          </p:nvSpPr>
          <p:spPr>
            <a:xfrm>
              <a:off x="792287" y="-1"/>
              <a:ext cx="930026"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Duncan</a:t>
              </a:r>
            </a:p>
            <a:p>
              <a:pPr algn="ctr">
                <a:defRPr>
                  <a:latin typeface="Comic Sans MS"/>
                  <a:ea typeface="Comic Sans MS"/>
                  <a:cs typeface="Comic Sans MS"/>
                  <a:sym typeface="Comic Sans MS"/>
                </a:defRPr>
              </a:pPr>
              <a:r>
                <a:t>( 1995 )</a:t>
              </a:r>
            </a:p>
          </p:txBody>
        </p:sp>
      </p:grpSp>
      <p:grpSp>
        <p:nvGrpSpPr>
          <p:cNvPr id="1447" name="Group"/>
          <p:cNvGrpSpPr/>
          <p:nvPr/>
        </p:nvGrpSpPr>
        <p:grpSpPr>
          <a:xfrm>
            <a:off x="6248400" y="1503680"/>
            <a:ext cx="2514600" cy="726441"/>
            <a:chOff x="0" y="0"/>
            <a:chExt cx="2514599" cy="726440"/>
          </a:xfrm>
        </p:grpSpPr>
        <p:sp>
          <p:nvSpPr>
            <p:cNvPr id="1445" name="Rectangle"/>
            <p:cNvSpPr/>
            <p:nvPr/>
          </p:nvSpPr>
          <p:spPr>
            <a:xfrm>
              <a:off x="0" y="20320"/>
              <a:ext cx="2514600" cy="685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446" name="Pearce &amp; Robinson…"/>
            <p:cNvSpPr txBox="1"/>
            <p:nvPr/>
          </p:nvSpPr>
          <p:spPr>
            <a:xfrm>
              <a:off x="203932" y="-1"/>
              <a:ext cx="2106735"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Pearce &amp; Robinson</a:t>
              </a:r>
            </a:p>
            <a:p>
              <a:pPr algn="ctr">
                <a:defRPr>
                  <a:latin typeface="Comic Sans MS"/>
                  <a:ea typeface="Comic Sans MS"/>
                  <a:cs typeface="Comic Sans MS"/>
                  <a:sym typeface="Comic Sans MS"/>
                </a:defRPr>
              </a:pPr>
              <a:r>
                <a:t>( 1997 )</a:t>
              </a:r>
            </a:p>
          </p:txBody>
        </p:sp>
      </p:grpSp>
      <p:grpSp>
        <p:nvGrpSpPr>
          <p:cNvPr id="1450" name="Group"/>
          <p:cNvGrpSpPr/>
          <p:nvPr/>
        </p:nvGrpSpPr>
        <p:grpSpPr>
          <a:xfrm>
            <a:off x="609600" y="6096000"/>
            <a:ext cx="5867400" cy="381000"/>
            <a:chOff x="0" y="0"/>
            <a:chExt cx="5867400" cy="381000"/>
          </a:xfrm>
        </p:grpSpPr>
        <p:sp>
          <p:nvSpPr>
            <p:cNvPr id="1448" name="Rectangle"/>
            <p:cNvSpPr/>
            <p:nvPr/>
          </p:nvSpPr>
          <p:spPr>
            <a:xfrm>
              <a:off x="0" y="0"/>
              <a:ext cx="5867400" cy="3810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200">
                  <a:latin typeface="Comic Sans MS"/>
                  <a:ea typeface="Comic Sans MS"/>
                  <a:cs typeface="Comic Sans MS"/>
                  <a:sym typeface="Comic Sans MS"/>
                </a:defRPr>
              </a:pPr>
              <a:endParaRPr/>
            </a:p>
          </p:txBody>
        </p:sp>
        <p:sp>
          <p:nvSpPr>
            <p:cNvPr id="1449" name="Sumber : Hill &amp; Jones ( 1989 ), Duncan ( 1995 ), Pearce &amp; Robinson ( 1997 )"/>
            <p:cNvSpPr txBox="1"/>
            <p:nvPr/>
          </p:nvSpPr>
          <p:spPr>
            <a:xfrm>
              <a:off x="232712" y="43180"/>
              <a:ext cx="5401976"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200">
                  <a:latin typeface="Comic Sans MS"/>
                  <a:ea typeface="Comic Sans MS"/>
                  <a:cs typeface="Comic Sans MS"/>
                  <a:sym typeface="Comic Sans MS"/>
                </a:defRPr>
              </a:lvl1pPr>
            </a:lstStyle>
            <a:p>
              <a:r>
                <a:t>Sumber : Hill &amp; Jones ( 1989 ), Duncan ( 1995 ), Pearce &amp; Robinson ( 1997 )</a:t>
              </a:r>
            </a:p>
          </p:txBody>
        </p:sp>
      </p:grpSp>
      <p:sp>
        <p:nvSpPr>
          <p:cNvPr id="145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452"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63</a:t>
            </a:fld>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 name="PERBANDINGAN FAKTOR – FAKTOR YANG DIANLISIS DALAM LINGKUNGAN EKSTERNAL MENURUT HILL &amp; JONES, DUNCAN, SERTA PEARCE &amp; ROBINSON"/>
          <p:cNvSpPr txBox="1">
            <a:spLocks noGrp="1"/>
          </p:cNvSpPr>
          <p:nvPr>
            <p:ph type="title" idx="4294967295"/>
          </p:nvPr>
        </p:nvSpPr>
        <p:spPr>
          <a:xfrm>
            <a:off x="1066800" y="304800"/>
            <a:ext cx="7543800" cy="1277938"/>
          </a:xfrm>
          <a:prstGeom prst="rect">
            <a:avLst/>
          </a:prstGeom>
        </p:spPr>
        <p:txBody>
          <a:bodyPr>
            <a:normAutofit/>
          </a:bodyPr>
          <a:lstStyle>
            <a:lvl1pPr>
              <a:defRPr sz="1600">
                <a:latin typeface="Comic Sans MS"/>
                <a:ea typeface="Comic Sans MS"/>
                <a:cs typeface="Comic Sans MS"/>
                <a:sym typeface="Comic Sans MS"/>
              </a:defRPr>
            </a:lvl1pPr>
          </a:lstStyle>
          <a:p>
            <a:r>
              <a:t>PERBANDINGAN FAKTOR – FAKTOR YANG DIANLISIS DALAM LINGKUNGAN EKSTERNAL MENURUT HILL &amp; JONES, DUNCAN, SERTA PEARCE &amp; ROBINSON</a:t>
            </a:r>
          </a:p>
        </p:txBody>
      </p:sp>
      <p:sp>
        <p:nvSpPr>
          <p:cNvPr id="1455" name="Body"/>
          <p:cNvSpPr txBox="1">
            <a:spLocks noGrp="1"/>
          </p:cNvSpPr>
          <p:nvPr>
            <p:ph type="body" sz="quarter" idx="4294967295"/>
          </p:nvPr>
        </p:nvSpPr>
        <p:spPr>
          <a:xfrm>
            <a:off x="0" y="1981200"/>
            <a:ext cx="1327150" cy="4114800"/>
          </a:xfrm>
          <a:prstGeom prst="rect">
            <a:avLst/>
          </a:prstGeom>
        </p:spPr>
        <p:txBody>
          <a:bodyPr>
            <a:normAutofit/>
          </a:bodyPr>
          <a:lstStyle>
            <a:lvl1pPr algn="ctr">
              <a:buSzTx/>
              <a:buFont typeface="Wingdings 3"/>
              <a:buNone/>
              <a:defRPr sz="2000">
                <a:latin typeface="Comic Sans MS"/>
                <a:ea typeface="Comic Sans MS"/>
                <a:cs typeface="Comic Sans MS"/>
                <a:sym typeface="Comic Sans MS"/>
              </a:defRPr>
            </a:lvl1pPr>
          </a:lstStyle>
          <a:p>
            <a:r>
              <a:t> </a:t>
            </a:r>
          </a:p>
        </p:txBody>
      </p:sp>
      <p:sp>
        <p:nvSpPr>
          <p:cNvPr id="1456" name="Rectangle"/>
          <p:cNvSpPr/>
          <p:nvPr/>
        </p:nvSpPr>
        <p:spPr>
          <a:xfrm>
            <a:off x="381000" y="2209800"/>
            <a:ext cx="685800" cy="4343400"/>
          </a:xfrm>
          <a:prstGeom prst="rect">
            <a:avLst/>
          </a:prstGeom>
          <a:solidFill>
            <a:schemeClr val="accent1"/>
          </a:solidFill>
          <a:ln>
            <a:solidFill>
              <a:srgbClr val="000000"/>
            </a:solidFill>
          </a:ln>
        </p:spPr>
        <p:txBody>
          <a:bodyPr lIns="45719" rIns="45719" anchor="ctr"/>
          <a:lstStyle/>
          <a:p>
            <a:pPr>
              <a:defRPr>
                <a:latin typeface="Arial"/>
                <a:ea typeface="Arial"/>
                <a:cs typeface="Arial"/>
                <a:sym typeface="Arial"/>
              </a:defRPr>
            </a:pPr>
            <a:endParaRPr/>
          </a:p>
        </p:txBody>
      </p:sp>
      <p:grpSp>
        <p:nvGrpSpPr>
          <p:cNvPr id="1459" name="Group"/>
          <p:cNvGrpSpPr/>
          <p:nvPr/>
        </p:nvGrpSpPr>
        <p:grpSpPr>
          <a:xfrm>
            <a:off x="1066800" y="2075179"/>
            <a:ext cx="2667000" cy="4612641"/>
            <a:chOff x="0" y="0"/>
            <a:chExt cx="2667000" cy="4612640"/>
          </a:xfrm>
        </p:grpSpPr>
        <p:sp>
          <p:nvSpPr>
            <p:cNvPr id="1457" name="Rectangle"/>
            <p:cNvSpPr/>
            <p:nvPr/>
          </p:nvSpPr>
          <p:spPr>
            <a:xfrm>
              <a:off x="0" y="134620"/>
              <a:ext cx="2667000" cy="4343401"/>
            </a:xfrm>
            <a:prstGeom prst="rect">
              <a:avLst/>
            </a:prstGeom>
            <a:solidFill>
              <a:schemeClr val="accent2"/>
            </a:solidFill>
            <a:ln w="9525" cap="flat">
              <a:solidFill>
                <a:srgbClr val="000000"/>
              </a:solidFill>
              <a:prstDash val="solid"/>
              <a:round/>
            </a:ln>
            <a:effectLst/>
          </p:spPr>
          <p:txBody>
            <a:bodyPr wrap="square" lIns="45719" tIns="45719" rIns="45719" bIns="45719" numCol="1" anchor="ctr">
              <a:noAutofit/>
            </a:bodyPr>
            <a:lstStyle/>
            <a:p>
              <a:pPr>
                <a:defRPr sz="1400">
                  <a:latin typeface="Comic Sans MS"/>
                  <a:ea typeface="Comic Sans MS"/>
                  <a:cs typeface="Comic Sans MS"/>
                  <a:sym typeface="Comic Sans MS"/>
                </a:defRPr>
              </a:pPr>
              <a:endParaRPr/>
            </a:p>
          </p:txBody>
        </p:sp>
        <p:sp>
          <p:nvSpPr>
            <p:cNvPr id="1458" name="Lingkunagn Makro :…"/>
            <p:cNvSpPr txBox="1"/>
            <p:nvPr/>
          </p:nvSpPr>
          <p:spPr>
            <a:xfrm>
              <a:off x="0" y="-1"/>
              <a:ext cx="2411473" cy="4612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342900" indent="-342900">
                <a:defRPr>
                  <a:latin typeface="Comic Sans MS"/>
                  <a:ea typeface="Comic Sans MS"/>
                  <a:cs typeface="Comic Sans MS"/>
                  <a:sym typeface="Comic Sans MS"/>
                </a:defRPr>
              </a:pPr>
              <a:endParaRPr/>
            </a:p>
            <a:p>
              <a:pPr marL="342900" indent="-342900">
                <a:defRPr sz="1600" b="1">
                  <a:latin typeface="Comic Sans MS"/>
                  <a:ea typeface="Comic Sans MS"/>
                  <a:cs typeface="Comic Sans MS"/>
                  <a:sym typeface="Comic Sans MS"/>
                </a:defRPr>
              </a:pPr>
              <a:r>
                <a:t>Lingkunagn Makro :</a:t>
              </a:r>
            </a:p>
            <a:p>
              <a:pPr marL="342900" indent="-342900">
                <a:buSzPct val="100000"/>
                <a:buAutoNum type="arabicPeriod"/>
                <a:defRPr sz="1600" b="1">
                  <a:latin typeface="Comic Sans MS"/>
                  <a:ea typeface="Comic Sans MS"/>
                  <a:cs typeface="Comic Sans MS"/>
                  <a:sym typeface="Comic Sans MS"/>
                </a:defRPr>
              </a:pPr>
              <a:r>
                <a:t>Demografi</a:t>
              </a:r>
            </a:p>
            <a:p>
              <a:pPr marL="342900" indent="-342900">
                <a:buSzPct val="100000"/>
                <a:buAutoNum type="arabicPeriod"/>
                <a:defRPr sz="1600" b="1">
                  <a:latin typeface="Comic Sans MS"/>
                  <a:ea typeface="Comic Sans MS"/>
                  <a:cs typeface="Comic Sans MS"/>
                  <a:sym typeface="Comic Sans MS"/>
                </a:defRPr>
              </a:pPr>
              <a:r>
                <a:t>Global</a:t>
              </a:r>
            </a:p>
            <a:p>
              <a:pPr marL="342900" indent="-342900">
                <a:buSzPct val="100000"/>
                <a:buAutoNum type="arabicPeriod"/>
                <a:defRPr sz="1600" b="1">
                  <a:latin typeface="Comic Sans MS"/>
                  <a:ea typeface="Comic Sans MS"/>
                  <a:cs typeface="Comic Sans MS"/>
                  <a:sym typeface="Comic Sans MS"/>
                </a:defRPr>
              </a:pPr>
              <a:r>
                <a:t>Teknologi </a:t>
              </a:r>
            </a:p>
            <a:p>
              <a:pPr marL="342900" indent="-342900">
                <a:buSzPct val="100000"/>
                <a:buAutoNum type="arabicPeriod"/>
                <a:defRPr sz="1600" b="1">
                  <a:latin typeface="Comic Sans MS"/>
                  <a:ea typeface="Comic Sans MS"/>
                  <a:cs typeface="Comic Sans MS"/>
                  <a:sym typeface="Comic Sans MS"/>
                </a:defRPr>
              </a:pPr>
              <a:r>
                <a:t>Sosial</a:t>
              </a:r>
            </a:p>
            <a:p>
              <a:pPr marL="342900" indent="-342900">
                <a:buSzPct val="100000"/>
                <a:buAutoNum type="arabicPeriod"/>
                <a:defRPr sz="1600" b="1">
                  <a:latin typeface="Comic Sans MS"/>
                  <a:ea typeface="Comic Sans MS"/>
                  <a:cs typeface="Comic Sans MS"/>
                  <a:sym typeface="Comic Sans MS"/>
                </a:defRPr>
              </a:pPr>
              <a:r>
                <a:t>Ekonomi</a:t>
              </a:r>
            </a:p>
            <a:p>
              <a:pPr marL="342900" indent="-342900">
                <a:buSzPct val="100000"/>
                <a:buAutoNum type="arabicPeriod"/>
                <a:defRPr sz="1600" b="1">
                  <a:latin typeface="Comic Sans MS"/>
                  <a:ea typeface="Comic Sans MS"/>
                  <a:cs typeface="Comic Sans MS"/>
                  <a:sym typeface="Comic Sans MS"/>
                </a:defRPr>
              </a:pPr>
              <a:r>
                <a:t>Politik / hukum</a:t>
              </a:r>
            </a:p>
            <a:p>
              <a:pPr marL="342900" indent="-342900">
                <a:defRPr sz="1600" b="1">
                  <a:latin typeface="Comic Sans MS"/>
                  <a:ea typeface="Comic Sans MS"/>
                  <a:cs typeface="Comic Sans MS"/>
                  <a:sym typeface="Comic Sans MS"/>
                </a:defRPr>
              </a:pPr>
              <a:endParaRPr/>
            </a:p>
            <a:p>
              <a:pPr marL="342900" indent="-342900">
                <a:defRPr sz="1600" b="1">
                  <a:latin typeface="Arial"/>
                  <a:ea typeface="Arial"/>
                  <a:cs typeface="Arial"/>
                  <a:sym typeface="Arial"/>
                </a:defRPr>
              </a:pPr>
              <a:r>
                <a:t>Lingkunagn Mikro :</a:t>
              </a:r>
            </a:p>
            <a:p>
              <a:pPr marL="342900" indent="-342900">
                <a:buSzPct val="100000"/>
                <a:buAutoNum type="arabicPeriod"/>
                <a:defRPr sz="1600" b="1">
                  <a:latin typeface="Arial"/>
                  <a:ea typeface="Arial"/>
                  <a:cs typeface="Arial"/>
                  <a:sym typeface="Arial"/>
                </a:defRPr>
              </a:pPr>
              <a:r>
                <a:t>   Kompetitor</a:t>
              </a:r>
            </a:p>
            <a:p>
              <a:pPr marL="342900" indent="-342900">
                <a:buSzPct val="100000"/>
                <a:buAutoNum type="arabicPeriod"/>
                <a:defRPr sz="1600" b="1">
                  <a:latin typeface="Arial"/>
                  <a:ea typeface="Arial"/>
                  <a:cs typeface="Arial"/>
                  <a:sym typeface="Arial"/>
                </a:defRPr>
              </a:pPr>
              <a:r>
                <a:t>   Suppliers</a:t>
              </a:r>
            </a:p>
            <a:p>
              <a:pPr marL="342900" indent="-342900">
                <a:buSzPct val="100000"/>
                <a:buAutoNum type="arabicPeriod"/>
                <a:defRPr sz="1600" b="1">
                  <a:latin typeface="Arial"/>
                  <a:ea typeface="Arial"/>
                  <a:cs typeface="Arial"/>
                  <a:sym typeface="Arial"/>
                </a:defRPr>
              </a:pPr>
              <a:r>
                <a:t>   Produk Substitusi</a:t>
              </a:r>
            </a:p>
            <a:p>
              <a:pPr marL="342900" indent="-342900">
                <a:buSzPct val="100000"/>
                <a:buAutoNum type="arabicPeriod"/>
                <a:defRPr sz="1600" b="1">
                  <a:latin typeface="Arial"/>
                  <a:ea typeface="Arial"/>
                  <a:cs typeface="Arial"/>
                  <a:sym typeface="Arial"/>
                </a:defRPr>
              </a:pPr>
              <a:r>
                <a:t>   Pelanggan</a:t>
              </a:r>
              <a:endParaRPr>
                <a:latin typeface="Comic Sans MS"/>
                <a:ea typeface="Comic Sans MS"/>
                <a:cs typeface="Comic Sans MS"/>
                <a:sym typeface="Comic Sans MS"/>
              </a:endParaRPr>
            </a:p>
            <a:p>
              <a:pPr marL="342900" indent="-342900">
                <a:buSzPct val="100000"/>
                <a:buAutoNum type="arabicPeriod"/>
                <a:defRPr sz="1400" b="1">
                  <a:latin typeface="Comic Sans MS"/>
                  <a:ea typeface="Comic Sans MS"/>
                  <a:cs typeface="Comic Sans MS"/>
                  <a:sym typeface="Comic Sans MS"/>
                </a:defRPr>
              </a:pPr>
              <a:endParaRPr>
                <a:latin typeface="Comic Sans MS"/>
                <a:ea typeface="Comic Sans MS"/>
                <a:cs typeface="Comic Sans MS"/>
                <a:sym typeface="Comic Sans MS"/>
              </a:endParaRPr>
            </a:p>
            <a:p>
              <a:pPr marL="342900" indent="-342900">
                <a:buSzPct val="100000"/>
                <a:buAutoNum type="arabicPeriod" startAt="6"/>
                <a:defRPr sz="1400" b="1">
                  <a:latin typeface="Comic Sans MS"/>
                  <a:ea typeface="Comic Sans MS"/>
                  <a:cs typeface="Comic Sans MS"/>
                  <a:sym typeface="Comic Sans MS"/>
                </a:defRPr>
              </a:pPr>
              <a:endParaRPr>
                <a:latin typeface="Comic Sans MS"/>
                <a:ea typeface="Comic Sans MS"/>
                <a:cs typeface="Comic Sans MS"/>
                <a:sym typeface="Comic Sans MS"/>
              </a:endParaRPr>
            </a:p>
          </p:txBody>
        </p:sp>
      </p:grpSp>
      <p:sp>
        <p:nvSpPr>
          <p:cNvPr id="1460" name="L…"/>
          <p:cNvSpPr txBox="1"/>
          <p:nvPr/>
        </p:nvSpPr>
        <p:spPr>
          <a:xfrm>
            <a:off x="381000" y="2209800"/>
            <a:ext cx="685800" cy="45872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latin typeface="Comic Sans MS"/>
                <a:ea typeface="Comic Sans MS"/>
                <a:cs typeface="Comic Sans MS"/>
                <a:sym typeface="Comic Sans MS"/>
              </a:defRPr>
            </a:pPr>
            <a:endParaRPr/>
          </a:p>
          <a:p>
            <a:pPr algn="ctr">
              <a:defRPr>
                <a:latin typeface="Comic Sans MS"/>
                <a:ea typeface="Comic Sans MS"/>
                <a:cs typeface="Comic Sans MS"/>
                <a:sym typeface="Comic Sans MS"/>
              </a:defRPr>
            </a:pPr>
            <a:r>
              <a:t>L</a:t>
            </a:r>
            <a:endParaRPr sz="1200"/>
          </a:p>
          <a:p>
            <a:pPr algn="ctr">
              <a:defRPr sz="1200">
                <a:latin typeface="Comic Sans MS"/>
                <a:ea typeface="Comic Sans MS"/>
                <a:cs typeface="Comic Sans MS"/>
                <a:sym typeface="Comic Sans MS"/>
              </a:defRPr>
            </a:pPr>
            <a:r>
              <a:t>I</a:t>
            </a:r>
          </a:p>
          <a:p>
            <a:pPr algn="ctr">
              <a:defRPr sz="1200">
                <a:latin typeface="Comic Sans MS"/>
                <a:ea typeface="Comic Sans MS"/>
                <a:cs typeface="Comic Sans MS"/>
                <a:sym typeface="Comic Sans MS"/>
              </a:defRPr>
            </a:pPr>
            <a:r>
              <a:t>N</a:t>
            </a:r>
          </a:p>
          <a:p>
            <a:pPr algn="ctr">
              <a:defRPr sz="1200">
                <a:latin typeface="Comic Sans MS"/>
                <a:ea typeface="Comic Sans MS"/>
                <a:cs typeface="Comic Sans MS"/>
                <a:sym typeface="Comic Sans MS"/>
              </a:defRPr>
            </a:pPr>
            <a:r>
              <a:t>G</a:t>
            </a:r>
          </a:p>
          <a:p>
            <a:pPr algn="ctr">
              <a:defRPr sz="1200">
                <a:latin typeface="Comic Sans MS"/>
                <a:ea typeface="Comic Sans MS"/>
                <a:cs typeface="Comic Sans MS"/>
                <a:sym typeface="Comic Sans MS"/>
              </a:defRPr>
            </a:pPr>
            <a:r>
              <a:t>K</a:t>
            </a:r>
          </a:p>
          <a:p>
            <a:pPr algn="ctr">
              <a:defRPr sz="1200">
                <a:latin typeface="Comic Sans MS"/>
                <a:ea typeface="Comic Sans MS"/>
                <a:cs typeface="Comic Sans MS"/>
                <a:sym typeface="Comic Sans MS"/>
              </a:defRPr>
            </a:pPr>
            <a:r>
              <a:t>U</a:t>
            </a:r>
          </a:p>
          <a:p>
            <a:pPr algn="ctr">
              <a:defRPr sz="1200">
                <a:latin typeface="Comic Sans MS"/>
                <a:ea typeface="Comic Sans MS"/>
                <a:cs typeface="Comic Sans MS"/>
                <a:sym typeface="Comic Sans MS"/>
              </a:defRPr>
            </a:pPr>
            <a:r>
              <a:t>N</a:t>
            </a:r>
          </a:p>
          <a:p>
            <a:pPr algn="ctr">
              <a:defRPr sz="1200">
                <a:latin typeface="Comic Sans MS"/>
                <a:ea typeface="Comic Sans MS"/>
                <a:cs typeface="Comic Sans MS"/>
                <a:sym typeface="Comic Sans MS"/>
              </a:defRPr>
            </a:pPr>
            <a:r>
              <a:t>G</a:t>
            </a:r>
          </a:p>
          <a:p>
            <a:pPr algn="ctr">
              <a:defRPr sz="1200">
                <a:latin typeface="Comic Sans MS"/>
                <a:ea typeface="Comic Sans MS"/>
                <a:cs typeface="Comic Sans MS"/>
                <a:sym typeface="Comic Sans MS"/>
              </a:defRPr>
            </a:pPr>
            <a:r>
              <a:t>A</a:t>
            </a:r>
          </a:p>
          <a:p>
            <a:pPr algn="ctr">
              <a:defRPr sz="1200">
                <a:latin typeface="Comic Sans MS"/>
                <a:ea typeface="Comic Sans MS"/>
                <a:cs typeface="Comic Sans MS"/>
                <a:sym typeface="Comic Sans MS"/>
              </a:defRPr>
            </a:pPr>
            <a:r>
              <a:t>N</a:t>
            </a:r>
          </a:p>
          <a:p>
            <a:pPr algn="ctr">
              <a:defRPr sz="1200">
                <a:latin typeface="Comic Sans MS"/>
                <a:ea typeface="Comic Sans MS"/>
                <a:cs typeface="Comic Sans MS"/>
                <a:sym typeface="Comic Sans MS"/>
              </a:defRPr>
            </a:pPr>
            <a:endParaRPr/>
          </a:p>
          <a:p>
            <a:pPr algn="ctr">
              <a:defRPr sz="1200">
                <a:latin typeface="Comic Sans MS"/>
                <a:ea typeface="Comic Sans MS"/>
                <a:cs typeface="Comic Sans MS"/>
                <a:sym typeface="Comic Sans MS"/>
              </a:defRPr>
            </a:pPr>
            <a:r>
              <a:t>E</a:t>
            </a:r>
          </a:p>
          <a:p>
            <a:pPr algn="ctr">
              <a:defRPr sz="1200">
                <a:latin typeface="Comic Sans MS"/>
                <a:ea typeface="Comic Sans MS"/>
                <a:cs typeface="Comic Sans MS"/>
                <a:sym typeface="Comic Sans MS"/>
              </a:defRPr>
            </a:pPr>
            <a:r>
              <a:t>K</a:t>
            </a:r>
          </a:p>
          <a:p>
            <a:pPr algn="ctr">
              <a:defRPr sz="1200">
                <a:latin typeface="Comic Sans MS"/>
                <a:ea typeface="Comic Sans MS"/>
                <a:cs typeface="Comic Sans MS"/>
                <a:sym typeface="Comic Sans MS"/>
              </a:defRPr>
            </a:pPr>
            <a:r>
              <a:t>S</a:t>
            </a:r>
          </a:p>
          <a:p>
            <a:pPr algn="ctr">
              <a:defRPr sz="1200">
                <a:latin typeface="Comic Sans MS"/>
                <a:ea typeface="Comic Sans MS"/>
                <a:cs typeface="Comic Sans MS"/>
                <a:sym typeface="Comic Sans MS"/>
              </a:defRPr>
            </a:pPr>
            <a:r>
              <a:t>T</a:t>
            </a:r>
          </a:p>
          <a:p>
            <a:pPr algn="ctr">
              <a:defRPr sz="1200">
                <a:latin typeface="Comic Sans MS"/>
                <a:ea typeface="Comic Sans MS"/>
                <a:cs typeface="Comic Sans MS"/>
                <a:sym typeface="Comic Sans MS"/>
              </a:defRPr>
            </a:pPr>
            <a:r>
              <a:t>E</a:t>
            </a:r>
          </a:p>
          <a:p>
            <a:pPr algn="ctr">
              <a:defRPr sz="1200">
                <a:latin typeface="Comic Sans MS"/>
                <a:ea typeface="Comic Sans MS"/>
                <a:cs typeface="Comic Sans MS"/>
                <a:sym typeface="Comic Sans MS"/>
              </a:defRPr>
            </a:pPr>
            <a:r>
              <a:t>R</a:t>
            </a:r>
          </a:p>
          <a:p>
            <a:pPr algn="ctr">
              <a:defRPr sz="1200">
                <a:latin typeface="Comic Sans MS"/>
                <a:ea typeface="Comic Sans MS"/>
                <a:cs typeface="Comic Sans MS"/>
                <a:sym typeface="Comic Sans MS"/>
              </a:defRPr>
            </a:pPr>
            <a:r>
              <a:t>N</a:t>
            </a:r>
          </a:p>
          <a:p>
            <a:pPr algn="ctr">
              <a:defRPr sz="1200">
                <a:latin typeface="Comic Sans MS"/>
                <a:ea typeface="Comic Sans MS"/>
                <a:cs typeface="Comic Sans MS"/>
                <a:sym typeface="Comic Sans MS"/>
              </a:defRPr>
            </a:pPr>
            <a:r>
              <a:t>A</a:t>
            </a:r>
          </a:p>
          <a:p>
            <a:pPr algn="ctr">
              <a:defRPr sz="1200">
                <a:latin typeface="Comic Sans MS"/>
                <a:ea typeface="Comic Sans MS"/>
                <a:cs typeface="Comic Sans MS"/>
                <a:sym typeface="Comic Sans MS"/>
              </a:defRPr>
            </a:pPr>
            <a:r>
              <a:t>L</a:t>
            </a:r>
          </a:p>
        </p:txBody>
      </p:sp>
      <p:grpSp>
        <p:nvGrpSpPr>
          <p:cNvPr id="1463" name="Group"/>
          <p:cNvGrpSpPr/>
          <p:nvPr/>
        </p:nvGrpSpPr>
        <p:grpSpPr>
          <a:xfrm>
            <a:off x="3733800" y="1998979"/>
            <a:ext cx="2514600" cy="4765042"/>
            <a:chOff x="0" y="0"/>
            <a:chExt cx="2514599" cy="4765040"/>
          </a:xfrm>
        </p:grpSpPr>
        <p:sp>
          <p:nvSpPr>
            <p:cNvPr id="1461" name="Rectangle"/>
            <p:cNvSpPr/>
            <p:nvPr/>
          </p:nvSpPr>
          <p:spPr>
            <a:xfrm>
              <a:off x="0" y="210820"/>
              <a:ext cx="2514600" cy="4343401"/>
            </a:xfrm>
            <a:prstGeom prst="rect">
              <a:avLst/>
            </a:prstGeom>
            <a:solidFill>
              <a:srgbClr val="887540"/>
            </a:solidFill>
            <a:ln w="9525" cap="flat">
              <a:solidFill>
                <a:srgbClr val="000000"/>
              </a:solidFill>
              <a:prstDash val="solid"/>
              <a:round/>
            </a:ln>
            <a:effectLst/>
          </p:spPr>
          <p:txBody>
            <a:bodyPr wrap="square" lIns="45719" tIns="45719" rIns="45719" bIns="45719" numCol="1" anchor="ctr">
              <a:noAutofit/>
            </a:bodyPr>
            <a:lstStyle/>
            <a:p>
              <a:pPr marL="342900" indent="-342900">
                <a:defRPr sz="1600">
                  <a:latin typeface="Comic Sans MS"/>
                  <a:ea typeface="Comic Sans MS"/>
                  <a:cs typeface="Comic Sans MS"/>
                  <a:sym typeface="Comic Sans MS"/>
                </a:defRPr>
              </a:pPr>
              <a:endParaRPr/>
            </a:p>
          </p:txBody>
        </p:sp>
        <p:sp>
          <p:nvSpPr>
            <p:cNvPr id="1462" name="Lingkungan Umum…"/>
            <p:cNvSpPr txBox="1"/>
            <p:nvPr/>
          </p:nvSpPr>
          <p:spPr>
            <a:xfrm>
              <a:off x="0" y="0"/>
              <a:ext cx="2467531" cy="47650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342900" indent="-342900">
                <a:defRPr sz="1600" b="1">
                  <a:solidFill>
                    <a:srgbClr val="FFFF00"/>
                  </a:solidFill>
                  <a:latin typeface="Comic Sans MS"/>
                  <a:ea typeface="Comic Sans MS"/>
                  <a:cs typeface="Comic Sans MS"/>
                  <a:sym typeface="Comic Sans MS"/>
                </a:defRPr>
              </a:pPr>
              <a:r>
                <a:t>Lingkungan Umum</a:t>
              </a:r>
            </a:p>
            <a:p>
              <a:pPr marL="342900" indent="-342900">
                <a:defRPr sz="1600" b="1">
                  <a:solidFill>
                    <a:srgbClr val="FFFF00"/>
                  </a:solidFill>
                  <a:latin typeface="Comic Sans MS"/>
                  <a:ea typeface="Comic Sans MS"/>
                  <a:cs typeface="Comic Sans MS"/>
                  <a:sym typeface="Comic Sans MS"/>
                </a:defRPr>
              </a:pPr>
              <a:r>
                <a:t>Pelayanan Kesehatan :</a:t>
              </a:r>
            </a:p>
            <a:p>
              <a:pPr marL="342900" indent="-342900">
                <a:buSzPct val="100000"/>
                <a:buAutoNum type="arabicPeriod"/>
                <a:defRPr sz="1600" b="1">
                  <a:solidFill>
                    <a:srgbClr val="FFFF00"/>
                  </a:solidFill>
                  <a:latin typeface="Comic Sans MS"/>
                  <a:ea typeface="Comic Sans MS"/>
                  <a:cs typeface="Comic Sans MS"/>
                  <a:sym typeface="Comic Sans MS"/>
                </a:defRPr>
              </a:pPr>
              <a:r>
                <a:t>Peraturan</a:t>
              </a:r>
            </a:p>
            <a:p>
              <a:pPr marL="342900" indent="-342900">
                <a:buSzPct val="100000"/>
                <a:buAutoNum type="arabicPeriod"/>
                <a:defRPr sz="1600" b="1">
                  <a:solidFill>
                    <a:srgbClr val="FFFF00"/>
                  </a:solidFill>
                  <a:latin typeface="Comic Sans MS"/>
                  <a:ea typeface="Comic Sans MS"/>
                  <a:cs typeface="Comic Sans MS"/>
                  <a:sym typeface="Comic Sans MS"/>
                </a:defRPr>
              </a:pPr>
              <a:r>
                <a:t>Pemasok Utama</a:t>
              </a:r>
            </a:p>
            <a:p>
              <a:pPr marL="342900" indent="-342900">
                <a:buSzPct val="100000"/>
                <a:buAutoNum type="arabicPeriod"/>
                <a:defRPr sz="1600" b="1">
                  <a:solidFill>
                    <a:srgbClr val="FFFF00"/>
                  </a:solidFill>
                  <a:latin typeface="Comic Sans MS"/>
                  <a:ea typeface="Comic Sans MS"/>
                  <a:cs typeface="Comic Sans MS"/>
                  <a:sym typeface="Comic Sans MS"/>
                </a:defRPr>
              </a:pPr>
              <a:r>
                <a:t>Pemasok kedua</a:t>
              </a:r>
            </a:p>
            <a:p>
              <a:pPr marL="342900" indent="-342900">
                <a:buSzPct val="100000"/>
                <a:buAutoNum type="arabicPeriod"/>
                <a:defRPr sz="1600" b="1">
                  <a:solidFill>
                    <a:srgbClr val="FFFF00"/>
                  </a:solidFill>
                  <a:latin typeface="Comic Sans MS"/>
                  <a:ea typeface="Comic Sans MS"/>
                  <a:cs typeface="Comic Sans MS"/>
                  <a:sym typeface="Comic Sans MS"/>
                </a:defRPr>
              </a:pPr>
              <a:r>
                <a:t>Wakil dari pemasok</a:t>
              </a:r>
            </a:p>
            <a:p>
              <a:pPr marL="342900" indent="-342900">
                <a:buSzPct val="100000"/>
                <a:buAutoNum type="arabicPeriod"/>
                <a:defRPr sz="1600" b="1">
                  <a:solidFill>
                    <a:srgbClr val="FFFF00"/>
                  </a:solidFill>
                  <a:latin typeface="Comic Sans MS"/>
                  <a:ea typeface="Comic Sans MS"/>
                  <a:cs typeface="Comic Sans MS"/>
                  <a:sym typeface="Comic Sans MS"/>
                </a:defRPr>
              </a:pPr>
              <a:r>
                <a:t>Teknologi</a:t>
              </a:r>
            </a:p>
            <a:p>
              <a:pPr marL="342900" indent="-342900">
                <a:buSzPct val="100000"/>
                <a:buAutoNum type="arabicPeriod"/>
                <a:defRPr sz="1600" b="1">
                  <a:solidFill>
                    <a:srgbClr val="FFFF00"/>
                  </a:solidFill>
                  <a:latin typeface="Comic Sans MS"/>
                  <a:ea typeface="Comic Sans MS"/>
                  <a:cs typeface="Comic Sans MS"/>
                  <a:sym typeface="Comic Sans MS"/>
                </a:defRPr>
              </a:pPr>
              <a:r>
                <a:t>Pelanggan / individu</a:t>
              </a:r>
            </a:p>
            <a:p>
              <a:pPr marL="342900" indent="-342900">
                <a:buSzPct val="100000"/>
                <a:buAutoNum type="arabicPeriod"/>
                <a:defRPr sz="1600" b="1">
                  <a:solidFill>
                    <a:srgbClr val="FFFF00"/>
                  </a:solidFill>
                  <a:latin typeface="Comic Sans MS"/>
                  <a:ea typeface="Comic Sans MS"/>
                  <a:cs typeface="Comic Sans MS"/>
                  <a:sym typeface="Comic Sans MS"/>
                </a:defRPr>
              </a:pPr>
              <a:r>
                <a:t>Sosial</a:t>
              </a:r>
            </a:p>
            <a:p>
              <a:pPr marL="342900" indent="-342900">
                <a:buSzPct val="100000"/>
                <a:buAutoNum type="arabicPeriod"/>
                <a:defRPr sz="1600" b="1">
                  <a:solidFill>
                    <a:srgbClr val="FFFF00"/>
                  </a:solidFill>
                  <a:latin typeface="Comic Sans MS"/>
                  <a:ea typeface="Comic Sans MS"/>
                  <a:cs typeface="Comic Sans MS"/>
                  <a:sym typeface="Comic Sans MS"/>
                </a:defRPr>
              </a:pPr>
              <a:r>
                <a:t>Politik</a:t>
              </a:r>
            </a:p>
            <a:p>
              <a:pPr marL="342900" indent="-342900">
                <a:buSzPct val="100000"/>
                <a:buAutoNum type="arabicPeriod"/>
                <a:defRPr sz="1600" b="1">
                  <a:solidFill>
                    <a:srgbClr val="FFFF00"/>
                  </a:solidFill>
                  <a:latin typeface="Comic Sans MS"/>
                  <a:ea typeface="Comic Sans MS"/>
                  <a:cs typeface="Comic Sans MS"/>
                  <a:sym typeface="Comic Sans MS"/>
                </a:defRPr>
              </a:pPr>
              <a:r>
                <a:t>Ekonomi</a:t>
              </a:r>
            </a:p>
            <a:p>
              <a:pPr marL="342900" indent="-342900">
                <a:buSzPct val="100000"/>
                <a:buAutoNum type="arabicPeriod"/>
                <a:defRPr sz="1600" b="1">
                  <a:solidFill>
                    <a:srgbClr val="FFFF00"/>
                  </a:solidFill>
                  <a:latin typeface="Comic Sans MS"/>
                  <a:ea typeface="Comic Sans MS"/>
                  <a:cs typeface="Comic Sans MS"/>
                  <a:sym typeface="Comic Sans MS"/>
                </a:defRPr>
              </a:pPr>
              <a:r>
                <a:t>Kompetitor</a:t>
              </a:r>
            </a:p>
            <a:p>
              <a:pPr marL="342900" indent="-342900">
                <a:buSzPct val="100000"/>
                <a:buAutoNum type="arabicPeriod"/>
                <a:defRPr sz="1600" b="1">
                  <a:solidFill>
                    <a:srgbClr val="FFFF00"/>
                  </a:solidFill>
                  <a:latin typeface="Comic Sans MS"/>
                  <a:ea typeface="Comic Sans MS"/>
                  <a:cs typeface="Comic Sans MS"/>
                  <a:sym typeface="Comic Sans MS"/>
                </a:defRPr>
              </a:pPr>
              <a:endParaRPr/>
            </a:p>
            <a:p>
              <a:pPr marL="342900" indent="-342900">
                <a:defRPr sz="1600" b="1">
                  <a:solidFill>
                    <a:srgbClr val="FFFF00"/>
                  </a:solidFill>
                  <a:latin typeface="Comic Sans MS"/>
                  <a:ea typeface="Comic Sans MS"/>
                  <a:cs typeface="Comic Sans MS"/>
                  <a:sym typeface="Comic Sans MS"/>
                </a:defRPr>
              </a:pPr>
              <a:endParaRPr/>
            </a:p>
            <a:p>
              <a:pPr marL="342900" indent="-342900">
                <a:defRPr sz="1600" b="1">
                  <a:solidFill>
                    <a:srgbClr val="FFFF00"/>
                  </a:solidFill>
                  <a:latin typeface="Comic Sans MS"/>
                  <a:ea typeface="Comic Sans MS"/>
                  <a:cs typeface="Comic Sans MS"/>
                  <a:sym typeface="Comic Sans MS"/>
                </a:defRPr>
              </a:pPr>
              <a:endParaRPr/>
            </a:p>
          </p:txBody>
        </p:sp>
      </p:grpSp>
      <p:sp>
        <p:nvSpPr>
          <p:cNvPr id="1464" name="Rectangle"/>
          <p:cNvSpPr/>
          <p:nvPr/>
        </p:nvSpPr>
        <p:spPr>
          <a:xfrm>
            <a:off x="6226827" y="2274516"/>
            <a:ext cx="2514601" cy="4343401"/>
          </a:xfrm>
          <a:prstGeom prst="rect">
            <a:avLst/>
          </a:prstGeom>
          <a:solidFill>
            <a:srgbClr val="FFFF00"/>
          </a:solidFill>
          <a:ln>
            <a:solidFill>
              <a:schemeClr val="accent2"/>
            </a:solidFill>
          </a:ln>
        </p:spPr>
        <p:txBody>
          <a:bodyPr lIns="45719" rIns="45719" anchor="ctr"/>
          <a:lstStyle/>
          <a:p>
            <a:pPr>
              <a:defRPr sz="1200" b="1">
                <a:latin typeface="Comic Sans MS"/>
                <a:ea typeface="Comic Sans MS"/>
                <a:cs typeface="Comic Sans MS"/>
                <a:sym typeface="Comic Sans MS"/>
              </a:defRPr>
            </a:pPr>
            <a:endParaRPr/>
          </a:p>
        </p:txBody>
      </p:sp>
      <p:sp>
        <p:nvSpPr>
          <p:cNvPr id="1465" name="Lingkungan Jauh…"/>
          <p:cNvSpPr txBox="1"/>
          <p:nvPr/>
        </p:nvSpPr>
        <p:spPr>
          <a:xfrm>
            <a:off x="6226827" y="2165296"/>
            <a:ext cx="2303486" cy="45618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marL="342900" indent="-342900">
              <a:defRPr sz="1200" b="1">
                <a:latin typeface="Comic Sans MS"/>
                <a:ea typeface="Comic Sans MS"/>
                <a:cs typeface="Comic Sans MS"/>
                <a:sym typeface="Comic Sans MS"/>
              </a:defRPr>
            </a:pPr>
            <a:r>
              <a:t>Lingkungan Jauh</a:t>
            </a:r>
          </a:p>
          <a:p>
            <a:pPr marL="342900" indent="-342900">
              <a:buSzPct val="100000"/>
              <a:buAutoNum type="arabicPeriod"/>
              <a:defRPr sz="1200" b="1">
                <a:latin typeface="Comic Sans MS"/>
                <a:ea typeface="Comic Sans MS"/>
                <a:cs typeface="Comic Sans MS"/>
                <a:sym typeface="Comic Sans MS"/>
              </a:defRPr>
            </a:pPr>
            <a:r>
              <a:t>Ekonomi</a:t>
            </a:r>
          </a:p>
          <a:p>
            <a:pPr marL="342900" indent="-342900">
              <a:buSzPct val="100000"/>
              <a:buAutoNum type="arabicPeriod"/>
              <a:defRPr sz="1200" b="1">
                <a:latin typeface="Comic Sans MS"/>
                <a:ea typeface="Comic Sans MS"/>
                <a:cs typeface="Comic Sans MS"/>
                <a:sym typeface="Comic Sans MS"/>
              </a:defRPr>
            </a:pPr>
            <a:r>
              <a:t>Sosial</a:t>
            </a:r>
          </a:p>
          <a:p>
            <a:pPr marL="342900" indent="-342900">
              <a:buSzPct val="100000"/>
              <a:buAutoNum type="arabicPeriod"/>
              <a:defRPr sz="1200" b="1">
                <a:latin typeface="Comic Sans MS"/>
                <a:ea typeface="Comic Sans MS"/>
                <a:cs typeface="Comic Sans MS"/>
                <a:sym typeface="Comic Sans MS"/>
              </a:defRPr>
            </a:pPr>
            <a:r>
              <a:t>Politik</a:t>
            </a:r>
          </a:p>
          <a:p>
            <a:pPr marL="342900" indent="-342900">
              <a:buSzPct val="100000"/>
              <a:buAutoNum type="arabicPeriod"/>
              <a:defRPr sz="1200" b="1">
                <a:latin typeface="Comic Sans MS"/>
                <a:ea typeface="Comic Sans MS"/>
                <a:cs typeface="Comic Sans MS"/>
                <a:sym typeface="Comic Sans MS"/>
              </a:defRPr>
            </a:pPr>
            <a:r>
              <a:t>Teknologi</a:t>
            </a:r>
          </a:p>
          <a:p>
            <a:pPr marL="342900" indent="-342900">
              <a:buSzPct val="100000"/>
              <a:buAutoNum type="arabicPeriod"/>
              <a:defRPr sz="1200" b="1">
                <a:latin typeface="Comic Sans MS"/>
                <a:ea typeface="Comic Sans MS"/>
                <a:cs typeface="Comic Sans MS"/>
                <a:sym typeface="Comic Sans MS"/>
              </a:defRPr>
            </a:pPr>
            <a:r>
              <a:t>Ekologi</a:t>
            </a:r>
          </a:p>
          <a:p>
            <a:pPr marL="342900" indent="-342900">
              <a:buSzPct val="100000"/>
              <a:buAutoNum type="arabicPeriod"/>
              <a:defRPr sz="1200" b="1">
                <a:latin typeface="Comic Sans MS"/>
                <a:ea typeface="Comic Sans MS"/>
                <a:cs typeface="Comic Sans MS"/>
                <a:sym typeface="Comic Sans MS"/>
              </a:defRPr>
            </a:pPr>
            <a:endParaRPr/>
          </a:p>
          <a:p>
            <a:pPr marL="342900" indent="-342900">
              <a:defRPr sz="1200" b="1">
                <a:latin typeface="Comic Sans MS"/>
                <a:ea typeface="Comic Sans MS"/>
                <a:cs typeface="Comic Sans MS"/>
                <a:sym typeface="Comic Sans MS"/>
              </a:defRPr>
            </a:pPr>
            <a:r>
              <a:t>Lingkungan Industri :</a:t>
            </a:r>
          </a:p>
          <a:p>
            <a:pPr marL="342900" indent="-342900">
              <a:buSzPct val="100000"/>
              <a:buAutoNum type="arabicPeriod"/>
              <a:defRPr sz="1200" b="1">
                <a:latin typeface="Comic Sans MS"/>
                <a:ea typeface="Comic Sans MS"/>
                <a:cs typeface="Comic Sans MS"/>
                <a:sym typeface="Comic Sans MS"/>
              </a:defRPr>
            </a:pPr>
            <a:r>
              <a:t>Ancaman masuk </a:t>
            </a:r>
          </a:p>
          <a:p>
            <a:pPr marL="342900" indent="-342900">
              <a:defRPr sz="1200" b="1">
                <a:latin typeface="Comic Sans MS"/>
                <a:ea typeface="Comic Sans MS"/>
                <a:cs typeface="Comic Sans MS"/>
                <a:sym typeface="Comic Sans MS"/>
              </a:defRPr>
            </a:pPr>
            <a:r>
              <a:t> 	Pendatang baru</a:t>
            </a:r>
          </a:p>
          <a:p>
            <a:pPr marL="342900" indent="-342900">
              <a:defRPr sz="1200" b="1">
                <a:latin typeface="Comic Sans MS"/>
                <a:ea typeface="Comic Sans MS"/>
                <a:cs typeface="Comic Sans MS"/>
                <a:sym typeface="Comic Sans MS"/>
              </a:defRPr>
            </a:pPr>
            <a:r>
              <a:t>2.	Pemasok yang kuat</a:t>
            </a:r>
          </a:p>
          <a:p>
            <a:pPr marL="342900" indent="-342900">
              <a:defRPr sz="1200" b="1">
                <a:latin typeface="Comic Sans MS"/>
                <a:ea typeface="Comic Sans MS"/>
                <a:cs typeface="Comic Sans MS"/>
                <a:sym typeface="Comic Sans MS"/>
              </a:defRPr>
            </a:pPr>
            <a:r>
              <a:t>3.	Pembeli kuat</a:t>
            </a:r>
          </a:p>
          <a:p>
            <a:pPr marL="342900" indent="-342900">
              <a:defRPr sz="1200" b="1">
                <a:latin typeface="Comic Sans MS"/>
                <a:ea typeface="Comic Sans MS"/>
                <a:cs typeface="Comic Sans MS"/>
                <a:sym typeface="Comic Sans MS"/>
              </a:defRPr>
            </a:pPr>
            <a:r>
              <a:t>4.	Produk substitusi</a:t>
            </a:r>
          </a:p>
          <a:p>
            <a:pPr marL="342900" indent="-342900">
              <a:defRPr sz="1200" b="1">
                <a:latin typeface="Comic Sans MS"/>
                <a:ea typeface="Comic Sans MS"/>
                <a:cs typeface="Comic Sans MS"/>
                <a:sym typeface="Comic Sans MS"/>
              </a:defRPr>
            </a:pPr>
            <a:r>
              <a:t>5.	Persaingan sesama</a:t>
            </a:r>
          </a:p>
          <a:p>
            <a:pPr marL="342900" indent="-342900">
              <a:defRPr sz="1200" b="1">
                <a:latin typeface="Comic Sans MS"/>
                <a:ea typeface="Comic Sans MS"/>
                <a:cs typeface="Comic Sans MS"/>
                <a:sym typeface="Comic Sans MS"/>
              </a:defRPr>
            </a:pPr>
            <a:r>
              <a:t>	industri</a:t>
            </a:r>
          </a:p>
          <a:p>
            <a:pPr marL="342900" indent="-342900">
              <a:defRPr sz="1200" b="1">
                <a:latin typeface="Comic Sans MS"/>
                <a:ea typeface="Comic Sans MS"/>
                <a:cs typeface="Comic Sans MS"/>
                <a:sym typeface="Comic Sans MS"/>
              </a:defRPr>
            </a:pPr>
            <a:endParaRPr/>
          </a:p>
          <a:p>
            <a:pPr marL="342900" indent="-342900">
              <a:defRPr sz="1200" b="1">
                <a:latin typeface="Comic Sans MS"/>
                <a:ea typeface="Comic Sans MS"/>
                <a:cs typeface="Comic Sans MS"/>
                <a:sym typeface="Comic Sans MS"/>
              </a:defRPr>
            </a:pPr>
            <a:r>
              <a:t>Lingkungan industrial :</a:t>
            </a:r>
          </a:p>
          <a:p>
            <a:pPr marL="342900" indent="-342900">
              <a:buSzPct val="100000"/>
              <a:buAutoNum type="arabicPeriod"/>
              <a:defRPr sz="1200" b="1">
                <a:latin typeface="Comic Sans MS"/>
                <a:ea typeface="Comic Sans MS"/>
                <a:cs typeface="Comic Sans MS"/>
                <a:sym typeface="Comic Sans MS"/>
              </a:defRPr>
            </a:pPr>
            <a:r>
              <a:t>Posisi bersaing</a:t>
            </a:r>
          </a:p>
          <a:p>
            <a:pPr marL="342900" indent="-342900">
              <a:buSzPct val="100000"/>
              <a:buAutoNum type="arabicPeriod"/>
              <a:defRPr sz="1200" b="1">
                <a:latin typeface="Comic Sans MS"/>
                <a:ea typeface="Comic Sans MS"/>
                <a:cs typeface="Comic Sans MS"/>
                <a:sym typeface="Comic Sans MS"/>
              </a:defRPr>
            </a:pPr>
            <a:r>
              <a:t>Profil pelanggan</a:t>
            </a:r>
          </a:p>
          <a:p>
            <a:pPr marL="342900" indent="-342900">
              <a:buSzPct val="100000"/>
              <a:buAutoNum type="arabicPeriod"/>
              <a:defRPr sz="1200" b="1">
                <a:latin typeface="Comic Sans MS"/>
                <a:ea typeface="Comic Sans MS"/>
                <a:cs typeface="Comic Sans MS"/>
                <a:sym typeface="Comic Sans MS"/>
              </a:defRPr>
            </a:pPr>
            <a:r>
              <a:t>Penyandang dana</a:t>
            </a:r>
          </a:p>
          <a:p>
            <a:pPr marL="342900" indent="-342900">
              <a:buSzPct val="100000"/>
              <a:buAutoNum type="arabicPeriod"/>
              <a:defRPr sz="1200" b="1">
                <a:latin typeface="Comic Sans MS"/>
                <a:ea typeface="Comic Sans MS"/>
                <a:cs typeface="Comic Sans MS"/>
                <a:sym typeface="Comic Sans MS"/>
              </a:defRPr>
            </a:pPr>
            <a:r>
              <a:t>Pelanggan</a:t>
            </a:r>
          </a:p>
          <a:p>
            <a:pPr marL="342900" indent="-342900">
              <a:buSzPct val="100000"/>
              <a:buAutoNum type="arabicPeriod"/>
              <a:defRPr sz="1200" b="1">
                <a:latin typeface="Comic Sans MS"/>
                <a:ea typeface="Comic Sans MS"/>
                <a:cs typeface="Comic Sans MS"/>
                <a:sym typeface="Comic Sans MS"/>
              </a:defRPr>
            </a:pPr>
            <a:r>
              <a:t>Epidemiologi</a:t>
            </a:r>
          </a:p>
        </p:txBody>
      </p:sp>
      <p:grpSp>
        <p:nvGrpSpPr>
          <p:cNvPr id="1468" name="Group"/>
          <p:cNvGrpSpPr/>
          <p:nvPr/>
        </p:nvGrpSpPr>
        <p:grpSpPr>
          <a:xfrm>
            <a:off x="1066800" y="1503680"/>
            <a:ext cx="2667000" cy="726441"/>
            <a:chOff x="0" y="0"/>
            <a:chExt cx="2667000" cy="726440"/>
          </a:xfrm>
        </p:grpSpPr>
        <p:sp>
          <p:nvSpPr>
            <p:cNvPr id="1466" name="Rectangle"/>
            <p:cNvSpPr/>
            <p:nvPr/>
          </p:nvSpPr>
          <p:spPr>
            <a:xfrm>
              <a:off x="0" y="20320"/>
              <a:ext cx="2667000" cy="685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467" name="Hill &amp; Jones…"/>
            <p:cNvSpPr txBox="1"/>
            <p:nvPr/>
          </p:nvSpPr>
          <p:spPr>
            <a:xfrm>
              <a:off x="607517" y="-1"/>
              <a:ext cx="1451966"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Hill &amp; Jones</a:t>
              </a:r>
            </a:p>
            <a:p>
              <a:pPr algn="ctr">
                <a:defRPr>
                  <a:latin typeface="Comic Sans MS"/>
                  <a:ea typeface="Comic Sans MS"/>
                  <a:cs typeface="Comic Sans MS"/>
                  <a:sym typeface="Comic Sans MS"/>
                </a:defRPr>
              </a:pPr>
              <a:r>
                <a:t>( 1989 )</a:t>
              </a:r>
            </a:p>
          </p:txBody>
        </p:sp>
      </p:grpSp>
      <p:grpSp>
        <p:nvGrpSpPr>
          <p:cNvPr id="1471" name="Group"/>
          <p:cNvGrpSpPr/>
          <p:nvPr/>
        </p:nvGrpSpPr>
        <p:grpSpPr>
          <a:xfrm>
            <a:off x="3733800" y="1503680"/>
            <a:ext cx="2514600" cy="726441"/>
            <a:chOff x="0" y="0"/>
            <a:chExt cx="2514599" cy="726440"/>
          </a:xfrm>
        </p:grpSpPr>
        <p:sp>
          <p:nvSpPr>
            <p:cNvPr id="1469" name="Rectangle"/>
            <p:cNvSpPr/>
            <p:nvPr/>
          </p:nvSpPr>
          <p:spPr>
            <a:xfrm>
              <a:off x="0" y="20320"/>
              <a:ext cx="2514600" cy="685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470" name="Duncan…"/>
            <p:cNvSpPr txBox="1"/>
            <p:nvPr/>
          </p:nvSpPr>
          <p:spPr>
            <a:xfrm>
              <a:off x="792287" y="-1"/>
              <a:ext cx="930026"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Duncan</a:t>
              </a:r>
            </a:p>
            <a:p>
              <a:pPr algn="ctr">
                <a:defRPr>
                  <a:latin typeface="Comic Sans MS"/>
                  <a:ea typeface="Comic Sans MS"/>
                  <a:cs typeface="Comic Sans MS"/>
                  <a:sym typeface="Comic Sans MS"/>
                </a:defRPr>
              </a:pPr>
              <a:r>
                <a:t>( 1995 )</a:t>
              </a:r>
            </a:p>
          </p:txBody>
        </p:sp>
      </p:grpSp>
      <p:grpSp>
        <p:nvGrpSpPr>
          <p:cNvPr id="1474" name="Group"/>
          <p:cNvGrpSpPr/>
          <p:nvPr/>
        </p:nvGrpSpPr>
        <p:grpSpPr>
          <a:xfrm>
            <a:off x="6248400" y="1503680"/>
            <a:ext cx="2514600" cy="726441"/>
            <a:chOff x="0" y="0"/>
            <a:chExt cx="2514599" cy="726440"/>
          </a:xfrm>
        </p:grpSpPr>
        <p:sp>
          <p:nvSpPr>
            <p:cNvPr id="1472" name="Rectangle"/>
            <p:cNvSpPr/>
            <p:nvPr/>
          </p:nvSpPr>
          <p:spPr>
            <a:xfrm>
              <a:off x="0" y="20320"/>
              <a:ext cx="2514600" cy="685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473" name="Pearce &amp; Robinson…"/>
            <p:cNvSpPr txBox="1"/>
            <p:nvPr/>
          </p:nvSpPr>
          <p:spPr>
            <a:xfrm>
              <a:off x="203932" y="-1"/>
              <a:ext cx="2106735"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Pearce &amp; Robinson</a:t>
              </a:r>
            </a:p>
            <a:p>
              <a:pPr algn="ctr">
                <a:defRPr>
                  <a:latin typeface="Comic Sans MS"/>
                  <a:ea typeface="Comic Sans MS"/>
                  <a:cs typeface="Comic Sans MS"/>
                  <a:sym typeface="Comic Sans MS"/>
                </a:defRPr>
              </a:pPr>
              <a:r>
                <a:t>( 1997 )</a:t>
              </a:r>
            </a:p>
          </p:txBody>
        </p:sp>
      </p:grpSp>
      <p:sp>
        <p:nvSpPr>
          <p:cNvPr id="1475"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476"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64</a:t>
            </a:fld>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 name="PERBANDINGAN FAKTOR – FAKTOR YANG DIANLISIS DALAM LINGKUNGAN INTERNAL MENURUT HILL &amp; JONES, DUNCAN, SERTA PEARCE &amp; ROBINSON"/>
          <p:cNvSpPr txBox="1">
            <a:spLocks noGrp="1"/>
          </p:cNvSpPr>
          <p:nvPr>
            <p:ph type="title" idx="4294967295"/>
          </p:nvPr>
        </p:nvSpPr>
        <p:spPr>
          <a:xfrm>
            <a:off x="1066800" y="304800"/>
            <a:ext cx="7543800" cy="1277938"/>
          </a:xfrm>
          <a:prstGeom prst="rect">
            <a:avLst/>
          </a:prstGeom>
        </p:spPr>
        <p:txBody>
          <a:bodyPr>
            <a:normAutofit/>
          </a:bodyPr>
          <a:lstStyle>
            <a:lvl1pPr>
              <a:defRPr sz="1600">
                <a:latin typeface="Comic Sans MS"/>
                <a:ea typeface="Comic Sans MS"/>
                <a:cs typeface="Comic Sans MS"/>
                <a:sym typeface="Comic Sans MS"/>
              </a:defRPr>
            </a:lvl1pPr>
          </a:lstStyle>
          <a:p>
            <a:r>
              <a:t>PERBANDINGAN FAKTOR – FAKTOR YANG DIANLISIS DALAM LINGKUNGAN INTERNAL MENURUT HILL &amp; JONES, DUNCAN, SERTA PEARCE &amp; ROBINSON</a:t>
            </a:r>
          </a:p>
        </p:txBody>
      </p:sp>
      <p:sp>
        <p:nvSpPr>
          <p:cNvPr id="1479" name="Body"/>
          <p:cNvSpPr txBox="1">
            <a:spLocks noGrp="1"/>
          </p:cNvSpPr>
          <p:nvPr>
            <p:ph type="body" sz="quarter" idx="4294967295"/>
          </p:nvPr>
        </p:nvSpPr>
        <p:spPr>
          <a:xfrm>
            <a:off x="0" y="1981200"/>
            <a:ext cx="1327150" cy="4114800"/>
          </a:xfrm>
          <a:prstGeom prst="rect">
            <a:avLst/>
          </a:prstGeom>
        </p:spPr>
        <p:txBody>
          <a:bodyPr>
            <a:normAutofit/>
          </a:bodyPr>
          <a:lstStyle>
            <a:lvl1pPr algn="ctr">
              <a:buSzTx/>
              <a:buFont typeface="Wingdings 3"/>
              <a:buNone/>
              <a:defRPr sz="2000">
                <a:latin typeface="Comic Sans MS"/>
                <a:ea typeface="Comic Sans MS"/>
                <a:cs typeface="Comic Sans MS"/>
                <a:sym typeface="Comic Sans MS"/>
              </a:defRPr>
            </a:lvl1pPr>
          </a:lstStyle>
          <a:p>
            <a:r>
              <a:t> </a:t>
            </a:r>
          </a:p>
        </p:txBody>
      </p:sp>
      <p:sp>
        <p:nvSpPr>
          <p:cNvPr id="1480" name="Rectangle"/>
          <p:cNvSpPr/>
          <p:nvPr/>
        </p:nvSpPr>
        <p:spPr>
          <a:xfrm>
            <a:off x="381000" y="2209800"/>
            <a:ext cx="685800" cy="3581400"/>
          </a:xfrm>
          <a:prstGeom prst="rect">
            <a:avLst/>
          </a:prstGeom>
          <a:solidFill>
            <a:schemeClr val="accent1"/>
          </a:solidFill>
          <a:ln>
            <a:solidFill>
              <a:srgbClr val="000000"/>
            </a:solidFill>
          </a:ln>
        </p:spPr>
        <p:txBody>
          <a:bodyPr lIns="45719" rIns="45719" anchor="ctr"/>
          <a:lstStyle/>
          <a:p>
            <a:pPr>
              <a:defRPr>
                <a:latin typeface="Arial"/>
                <a:ea typeface="Arial"/>
                <a:cs typeface="Arial"/>
                <a:sym typeface="Arial"/>
              </a:defRPr>
            </a:pPr>
            <a:endParaRPr/>
          </a:p>
        </p:txBody>
      </p:sp>
      <p:grpSp>
        <p:nvGrpSpPr>
          <p:cNvPr id="1483" name="Group"/>
          <p:cNvGrpSpPr/>
          <p:nvPr/>
        </p:nvGrpSpPr>
        <p:grpSpPr>
          <a:xfrm>
            <a:off x="1066800" y="1840229"/>
            <a:ext cx="2776399" cy="4320542"/>
            <a:chOff x="0" y="0"/>
            <a:chExt cx="2776398" cy="4320540"/>
          </a:xfrm>
        </p:grpSpPr>
        <p:sp>
          <p:nvSpPr>
            <p:cNvPr id="1481" name="Rectangle"/>
            <p:cNvSpPr/>
            <p:nvPr/>
          </p:nvSpPr>
          <p:spPr>
            <a:xfrm>
              <a:off x="0" y="369570"/>
              <a:ext cx="2667000" cy="3581401"/>
            </a:xfrm>
            <a:prstGeom prst="rect">
              <a:avLst/>
            </a:prstGeom>
            <a:solidFill>
              <a:srgbClr val="EBEBEB"/>
            </a:solidFill>
            <a:ln w="9525" cap="flat">
              <a:solidFill>
                <a:srgbClr val="000000"/>
              </a:solidFill>
              <a:prstDash val="solid"/>
              <a:round/>
            </a:ln>
            <a:effectLst/>
          </p:spPr>
          <p:txBody>
            <a:bodyPr wrap="square" lIns="45719" tIns="45719" rIns="45719" bIns="45719" numCol="1" anchor="ctr">
              <a:noAutofit/>
            </a:bodyPr>
            <a:lstStyle/>
            <a:p>
              <a:pPr>
                <a:defRPr sz="1400">
                  <a:latin typeface="Comic Sans MS"/>
                  <a:ea typeface="Comic Sans MS"/>
                  <a:cs typeface="Comic Sans MS"/>
                  <a:sym typeface="Comic Sans MS"/>
                </a:defRPr>
              </a:pPr>
              <a:endParaRPr/>
            </a:p>
          </p:txBody>
        </p:sp>
        <p:sp>
          <p:nvSpPr>
            <p:cNvPr id="1482" name="Marketing…"/>
            <p:cNvSpPr txBox="1"/>
            <p:nvPr/>
          </p:nvSpPr>
          <p:spPr>
            <a:xfrm>
              <a:off x="0" y="0"/>
              <a:ext cx="2776399" cy="4320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342900" indent="-342900">
                <a:defRPr sz="1600">
                  <a:latin typeface="Comic Sans MS"/>
                  <a:ea typeface="Comic Sans MS"/>
                  <a:cs typeface="Comic Sans MS"/>
                  <a:sym typeface="Comic Sans MS"/>
                </a:defRPr>
              </a:pPr>
              <a:endParaRPr/>
            </a:p>
            <a:p>
              <a:pPr marL="342900" indent="-342900">
                <a:buSzPct val="100000"/>
                <a:buAutoNum type="arabicPeriod"/>
                <a:defRPr sz="1600" b="1">
                  <a:latin typeface="Comic Sans MS"/>
                  <a:ea typeface="Comic Sans MS"/>
                  <a:cs typeface="Comic Sans MS"/>
                  <a:sym typeface="Comic Sans MS"/>
                </a:defRPr>
              </a:pPr>
              <a:r>
                <a:t>Marketing</a:t>
              </a:r>
            </a:p>
            <a:p>
              <a:pPr marL="342900" indent="-342900">
                <a:buSzPct val="100000"/>
                <a:buAutoNum type="arabicPeriod"/>
                <a:defRPr sz="1600" b="1">
                  <a:latin typeface="Comic Sans MS"/>
                  <a:ea typeface="Comic Sans MS"/>
                  <a:cs typeface="Comic Sans MS"/>
                  <a:sym typeface="Comic Sans MS"/>
                </a:defRPr>
              </a:pPr>
              <a:r>
                <a:t>Manufakturing</a:t>
              </a:r>
            </a:p>
            <a:p>
              <a:pPr marL="342900" indent="-342900">
                <a:buSzPct val="100000"/>
                <a:buAutoNum type="arabicPeriod"/>
                <a:defRPr sz="1600" b="1">
                  <a:latin typeface="Comic Sans MS"/>
                  <a:ea typeface="Comic Sans MS"/>
                  <a:cs typeface="Comic Sans MS"/>
                  <a:sym typeface="Comic Sans MS"/>
                </a:defRPr>
              </a:pPr>
              <a:r>
                <a:t>Manajemen</a:t>
              </a:r>
            </a:p>
            <a:p>
              <a:pPr marL="342900" indent="-342900">
                <a:buSzPct val="100000"/>
                <a:buAutoNum type="arabicPeriod"/>
                <a:defRPr sz="1600" b="1">
                  <a:latin typeface="Comic Sans MS"/>
                  <a:ea typeface="Comic Sans MS"/>
                  <a:cs typeface="Comic Sans MS"/>
                  <a:sym typeface="Comic Sans MS"/>
                </a:defRPr>
              </a:pPr>
              <a:r>
                <a:t>Sumber daya manusia</a:t>
              </a:r>
            </a:p>
            <a:p>
              <a:pPr marL="342900" indent="-342900">
                <a:buSzPct val="100000"/>
                <a:buAutoNum type="arabicPeriod"/>
                <a:defRPr sz="1600" b="1">
                  <a:latin typeface="Comic Sans MS"/>
                  <a:ea typeface="Comic Sans MS"/>
                  <a:cs typeface="Comic Sans MS"/>
                  <a:sym typeface="Comic Sans MS"/>
                </a:defRPr>
              </a:pPr>
              <a:r>
                <a:t>Penelitian &amp; pengem –</a:t>
              </a:r>
            </a:p>
            <a:p>
              <a:pPr marL="342900" indent="-342900">
                <a:defRPr sz="1600" b="1">
                  <a:latin typeface="Comic Sans MS"/>
                  <a:ea typeface="Comic Sans MS"/>
                  <a:cs typeface="Comic Sans MS"/>
                  <a:sym typeface="Comic Sans MS"/>
                </a:defRPr>
              </a:pPr>
              <a:r>
                <a:t>	bangan</a:t>
              </a:r>
            </a:p>
            <a:p>
              <a:pPr marL="342900" indent="-342900">
                <a:buSzPct val="100000"/>
                <a:buAutoNum type="arabicPeriod" startAt="6"/>
                <a:defRPr sz="1600" b="1">
                  <a:latin typeface="Comic Sans MS"/>
                  <a:ea typeface="Comic Sans MS"/>
                  <a:cs typeface="Comic Sans MS"/>
                  <a:sym typeface="Comic Sans MS"/>
                </a:defRPr>
              </a:pPr>
              <a:r>
                <a:t>Sistem informasi</a:t>
              </a:r>
            </a:p>
            <a:p>
              <a:pPr marL="342900" indent="-342900">
                <a:buSzPct val="100000"/>
                <a:buAutoNum type="arabicPeriod" startAt="6"/>
                <a:defRPr sz="1600" b="1">
                  <a:latin typeface="Comic Sans MS"/>
                  <a:ea typeface="Comic Sans MS"/>
                  <a:cs typeface="Comic Sans MS"/>
                  <a:sym typeface="Comic Sans MS"/>
                </a:defRPr>
              </a:pPr>
              <a:r>
                <a:t>Infrastruktur perusa –</a:t>
              </a:r>
            </a:p>
            <a:p>
              <a:pPr marL="342900" indent="-342900">
                <a:defRPr sz="1600" b="1">
                  <a:latin typeface="Comic Sans MS"/>
                  <a:ea typeface="Comic Sans MS"/>
                  <a:cs typeface="Comic Sans MS"/>
                  <a:sym typeface="Comic Sans MS"/>
                </a:defRPr>
              </a:pPr>
              <a:r>
                <a:t>	haan</a:t>
              </a:r>
            </a:p>
            <a:p>
              <a:pPr marL="342900" indent="-342900">
                <a:defRPr sz="1600" b="1">
                  <a:latin typeface="Comic Sans MS"/>
                  <a:ea typeface="Comic Sans MS"/>
                  <a:cs typeface="Comic Sans MS"/>
                  <a:sym typeface="Comic Sans MS"/>
                </a:defRPr>
              </a:pPr>
              <a:r>
                <a:t>8.   Sumber dana</a:t>
              </a:r>
            </a:p>
            <a:p>
              <a:pPr marL="342900" indent="-342900">
                <a:buSzPct val="100000"/>
                <a:buAutoNum type="arabicPeriod"/>
                <a:defRPr sz="1600" b="1">
                  <a:latin typeface="Comic Sans MS"/>
                  <a:ea typeface="Comic Sans MS"/>
                  <a:cs typeface="Comic Sans MS"/>
                  <a:sym typeface="Comic Sans MS"/>
                </a:defRPr>
              </a:pPr>
              <a:endParaRPr/>
            </a:p>
            <a:p>
              <a:pPr marL="342900" indent="-342900">
                <a:buSzPct val="100000"/>
                <a:buAutoNum type="arabicPeriod"/>
                <a:defRPr sz="1400" b="1">
                  <a:latin typeface="Comic Sans MS"/>
                  <a:ea typeface="Comic Sans MS"/>
                  <a:cs typeface="Comic Sans MS"/>
                  <a:sym typeface="Comic Sans MS"/>
                </a:defRPr>
              </a:pPr>
              <a:endParaRPr/>
            </a:p>
            <a:p>
              <a:pPr marL="342900" indent="-342900">
                <a:buSzPct val="100000"/>
                <a:buAutoNum type="arabicPeriod" startAt="2"/>
                <a:defRPr sz="1400" b="1">
                  <a:latin typeface="Comic Sans MS"/>
                  <a:ea typeface="Comic Sans MS"/>
                  <a:cs typeface="Comic Sans MS"/>
                  <a:sym typeface="Comic Sans MS"/>
                </a:defRPr>
              </a:pPr>
              <a:endParaRPr/>
            </a:p>
          </p:txBody>
        </p:sp>
      </p:grpSp>
      <p:sp>
        <p:nvSpPr>
          <p:cNvPr id="1484" name="L…"/>
          <p:cNvSpPr txBox="1"/>
          <p:nvPr/>
        </p:nvSpPr>
        <p:spPr>
          <a:xfrm>
            <a:off x="381000" y="2286000"/>
            <a:ext cx="685800" cy="37871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latin typeface="Comic Sans MS"/>
                <a:ea typeface="Comic Sans MS"/>
                <a:cs typeface="Comic Sans MS"/>
                <a:sym typeface="Comic Sans MS"/>
              </a:defRPr>
            </a:pPr>
            <a:endParaRPr/>
          </a:p>
          <a:p>
            <a:pPr algn="ctr">
              <a:defRPr sz="1000">
                <a:latin typeface="Comic Sans MS"/>
                <a:ea typeface="Comic Sans MS"/>
                <a:cs typeface="Comic Sans MS"/>
                <a:sym typeface="Comic Sans MS"/>
              </a:defRPr>
            </a:pPr>
            <a:r>
              <a:t>L</a:t>
            </a:r>
          </a:p>
          <a:p>
            <a:pPr algn="ctr">
              <a:defRPr sz="1000">
                <a:latin typeface="Comic Sans MS"/>
                <a:ea typeface="Comic Sans MS"/>
                <a:cs typeface="Comic Sans MS"/>
                <a:sym typeface="Comic Sans MS"/>
              </a:defRPr>
            </a:pPr>
            <a:r>
              <a:t>I</a:t>
            </a:r>
          </a:p>
          <a:p>
            <a:pPr algn="ctr">
              <a:defRPr sz="1000">
                <a:latin typeface="Comic Sans MS"/>
                <a:ea typeface="Comic Sans MS"/>
                <a:cs typeface="Comic Sans MS"/>
                <a:sym typeface="Comic Sans MS"/>
              </a:defRPr>
            </a:pPr>
            <a:r>
              <a:t>N</a:t>
            </a:r>
          </a:p>
          <a:p>
            <a:pPr algn="ctr">
              <a:defRPr sz="1000">
                <a:latin typeface="Comic Sans MS"/>
                <a:ea typeface="Comic Sans MS"/>
                <a:cs typeface="Comic Sans MS"/>
                <a:sym typeface="Comic Sans MS"/>
              </a:defRPr>
            </a:pPr>
            <a:r>
              <a:t>G</a:t>
            </a:r>
          </a:p>
          <a:p>
            <a:pPr algn="ctr">
              <a:defRPr sz="1000">
                <a:latin typeface="Comic Sans MS"/>
                <a:ea typeface="Comic Sans MS"/>
                <a:cs typeface="Comic Sans MS"/>
                <a:sym typeface="Comic Sans MS"/>
              </a:defRPr>
            </a:pPr>
            <a:r>
              <a:t>K</a:t>
            </a:r>
          </a:p>
          <a:p>
            <a:pPr algn="ctr">
              <a:defRPr sz="1000">
                <a:latin typeface="Comic Sans MS"/>
                <a:ea typeface="Comic Sans MS"/>
                <a:cs typeface="Comic Sans MS"/>
                <a:sym typeface="Comic Sans MS"/>
              </a:defRPr>
            </a:pPr>
            <a:r>
              <a:t>U</a:t>
            </a:r>
          </a:p>
          <a:p>
            <a:pPr algn="ctr">
              <a:defRPr sz="1000">
                <a:latin typeface="Comic Sans MS"/>
                <a:ea typeface="Comic Sans MS"/>
                <a:cs typeface="Comic Sans MS"/>
                <a:sym typeface="Comic Sans MS"/>
              </a:defRPr>
            </a:pPr>
            <a:r>
              <a:t>N</a:t>
            </a:r>
          </a:p>
          <a:p>
            <a:pPr algn="ctr">
              <a:defRPr sz="1000">
                <a:latin typeface="Comic Sans MS"/>
                <a:ea typeface="Comic Sans MS"/>
                <a:cs typeface="Comic Sans MS"/>
                <a:sym typeface="Comic Sans MS"/>
              </a:defRPr>
            </a:pPr>
            <a:r>
              <a:t>G</a:t>
            </a:r>
          </a:p>
          <a:p>
            <a:pPr algn="ctr">
              <a:defRPr sz="1000">
                <a:latin typeface="Comic Sans MS"/>
                <a:ea typeface="Comic Sans MS"/>
                <a:cs typeface="Comic Sans MS"/>
                <a:sym typeface="Comic Sans MS"/>
              </a:defRPr>
            </a:pPr>
            <a:r>
              <a:t>A</a:t>
            </a:r>
          </a:p>
          <a:p>
            <a:pPr algn="ctr">
              <a:defRPr sz="1000">
                <a:latin typeface="Comic Sans MS"/>
                <a:ea typeface="Comic Sans MS"/>
                <a:cs typeface="Comic Sans MS"/>
                <a:sym typeface="Comic Sans MS"/>
              </a:defRPr>
            </a:pPr>
            <a:r>
              <a:t>N</a:t>
            </a:r>
          </a:p>
          <a:p>
            <a:pPr algn="ctr">
              <a:defRPr sz="1000">
                <a:latin typeface="Comic Sans MS"/>
                <a:ea typeface="Comic Sans MS"/>
                <a:cs typeface="Comic Sans MS"/>
                <a:sym typeface="Comic Sans MS"/>
              </a:defRPr>
            </a:pPr>
            <a:endParaRPr/>
          </a:p>
          <a:p>
            <a:pPr algn="ctr">
              <a:defRPr sz="1000">
                <a:latin typeface="Comic Sans MS"/>
                <a:ea typeface="Comic Sans MS"/>
                <a:cs typeface="Comic Sans MS"/>
                <a:sym typeface="Comic Sans MS"/>
              </a:defRPr>
            </a:pPr>
            <a:r>
              <a:t>I</a:t>
            </a:r>
          </a:p>
          <a:p>
            <a:pPr algn="ctr">
              <a:defRPr sz="1000">
                <a:latin typeface="Comic Sans MS"/>
                <a:ea typeface="Comic Sans MS"/>
                <a:cs typeface="Comic Sans MS"/>
                <a:sym typeface="Comic Sans MS"/>
              </a:defRPr>
            </a:pPr>
            <a:r>
              <a:t>N</a:t>
            </a:r>
          </a:p>
          <a:p>
            <a:pPr algn="ctr">
              <a:defRPr sz="1000">
                <a:latin typeface="Comic Sans MS"/>
                <a:ea typeface="Comic Sans MS"/>
                <a:cs typeface="Comic Sans MS"/>
                <a:sym typeface="Comic Sans MS"/>
              </a:defRPr>
            </a:pPr>
            <a:r>
              <a:t>T</a:t>
            </a:r>
          </a:p>
          <a:p>
            <a:pPr algn="ctr">
              <a:defRPr sz="1000">
                <a:latin typeface="Comic Sans MS"/>
                <a:ea typeface="Comic Sans MS"/>
                <a:cs typeface="Comic Sans MS"/>
                <a:sym typeface="Comic Sans MS"/>
              </a:defRPr>
            </a:pPr>
            <a:r>
              <a:t>E</a:t>
            </a:r>
          </a:p>
          <a:p>
            <a:pPr algn="ctr">
              <a:defRPr sz="1000">
                <a:latin typeface="Comic Sans MS"/>
                <a:ea typeface="Comic Sans MS"/>
                <a:cs typeface="Comic Sans MS"/>
                <a:sym typeface="Comic Sans MS"/>
              </a:defRPr>
            </a:pPr>
            <a:r>
              <a:t>R</a:t>
            </a:r>
          </a:p>
          <a:p>
            <a:pPr algn="ctr">
              <a:defRPr sz="1000">
                <a:latin typeface="Comic Sans MS"/>
                <a:ea typeface="Comic Sans MS"/>
                <a:cs typeface="Comic Sans MS"/>
                <a:sym typeface="Comic Sans MS"/>
              </a:defRPr>
            </a:pPr>
            <a:r>
              <a:t>N</a:t>
            </a:r>
          </a:p>
          <a:p>
            <a:pPr algn="ctr">
              <a:defRPr sz="1000">
                <a:latin typeface="Comic Sans MS"/>
                <a:ea typeface="Comic Sans MS"/>
                <a:cs typeface="Comic Sans MS"/>
                <a:sym typeface="Comic Sans MS"/>
              </a:defRPr>
            </a:pPr>
            <a:r>
              <a:t>A</a:t>
            </a:r>
          </a:p>
          <a:p>
            <a:pPr algn="ctr">
              <a:defRPr sz="1000">
                <a:latin typeface="Comic Sans MS"/>
                <a:ea typeface="Comic Sans MS"/>
                <a:cs typeface="Comic Sans MS"/>
                <a:sym typeface="Comic Sans MS"/>
              </a:defRPr>
            </a:pPr>
            <a:r>
              <a:t>L</a:t>
            </a:r>
          </a:p>
        </p:txBody>
      </p:sp>
      <p:grpSp>
        <p:nvGrpSpPr>
          <p:cNvPr id="1487" name="Group"/>
          <p:cNvGrpSpPr/>
          <p:nvPr/>
        </p:nvGrpSpPr>
        <p:grpSpPr>
          <a:xfrm>
            <a:off x="3733800" y="1910079"/>
            <a:ext cx="2514600" cy="4180842"/>
            <a:chOff x="0" y="0"/>
            <a:chExt cx="2514599" cy="4180840"/>
          </a:xfrm>
        </p:grpSpPr>
        <p:sp>
          <p:nvSpPr>
            <p:cNvPr id="1485" name="Rectangle"/>
            <p:cNvSpPr/>
            <p:nvPr/>
          </p:nvSpPr>
          <p:spPr>
            <a:xfrm>
              <a:off x="0" y="299720"/>
              <a:ext cx="2514600" cy="3581401"/>
            </a:xfrm>
            <a:prstGeom prst="rect">
              <a:avLst/>
            </a:prstGeom>
            <a:solidFill>
              <a:srgbClr val="2C3C43"/>
            </a:solidFill>
            <a:ln w="9525" cap="flat">
              <a:solidFill>
                <a:srgbClr val="000000"/>
              </a:solidFill>
              <a:prstDash val="solid"/>
              <a:round/>
            </a:ln>
            <a:effectLst/>
          </p:spPr>
          <p:txBody>
            <a:bodyPr wrap="square" lIns="45719" tIns="45719" rIns="45719" bIns="45719" numCol="1" anchor="ctr">
              <a:noAutofit/>
            </a:bodyPr>
            <a:lstStyle/>
            <a:p>
              <a:pPr marL="342900" indent="-342900">
                <a:defRPr sz="1600">
                  <a:latin typeface="Comic Sans MS"/>
                  <a:ea typeface="Comic Sans MS"/>
                  <a:cs typeface="Comic Sans MS"/>
                  <a:sym typeface="Comic Sans MS"/>
                </a:defRPr>
              </a:pPr>
              <a:endParaRPr/>
            </a:p>
          </p:txBody>
        </p:sp>
        <p:sp>
          <p:nvSpPr>
            <p:cNvPr id="1486" name="Budaya organisasi…"/>
            <p:cNvSpPr txBox="1"/>
            <p:nvPr/>
          </p:nvSpPr>
          <p:spPr>
            <a:xfrm>
              <a:off x="0" y="0"/>
              <a:ext cx="2487276" cy="4180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342900" indent="-342900">
                <a:defRPr sz="1600">
                  <a:latin typeface="Comic Sans MS"/>
                  <a:ea typeface="Comic Sans MS"/>
                  <a:cs typeface="Comic Sans MS"/>
                  <a:sym typeface="Comic Sans MS"/>
                </a:defRPr>
              </a:pPr>
              <a:endParaRPr/>
            </a:p>
            <a:p>
              <a:pPr marL="342900" indent="-342900">
                <a:buSzPct val="100000"/>
                <a:buAutoNum type="arabicPeriod"/>
                <a:defRPr sz="1600" b="1">
                  <a:solidFill>
                    <a:srgbClr val="FFFFFF"/>
                  </a:solidFill>
                  <a:latin typeface="Comic Sans MS"/>
                  <a:ea typeface="Comic Sans MS"/>
                  <a:cs typeface="Comic Sans MS"/>
                  <a:sym typeface="Comic Sans MS"/>
                </a:defRPr>
              </a:pPr>
              <a:r>
                <a:t>Budaya organisasi</a:t>
              </a:r>
            </a:p>
            <a:p>
              <a:pPr marL="342900" indent="-342900">
                <a:buSzPct val="100000"/>
                <a:buAutoNum type="arabicPeriod"/>
                <a:defRPr sz="1600" b="1">
                  <a:solidFill>
                    <a:srgbClr val="FFFFFF"/>
                  </a:solidFill>
                  <a:latin typeface="Comic Sans MS"/>
                  <a:ea typeface="Comic Sans MS"/>
                  <a:cs typeface="Comic Sans MS"/>
                  <a:sym typeface="Comic Sans MS"/>
                </a:defRPr>
              </a:pPr>
              <a:r>
                <a:t>Manajemen Umum :</a:t>
              </a:r>
            </a:p>
            <a:p>
              <a:pPr marL="342900" indent="-342900">
                <a:defRPr sz="1600" b="1">
                  <a:solidFill>
                    <a:srgbClr val="FFFFFF"/>
                  </a:solidFill>
                  <a:latin typeface="Comic Sans MS"/>
                  <a:ea typeface="Comic Sans MS"/>
                  <a:cs typeface="Comic Sans MS"/>
                  <a:sym typeface="Comic Sans MS"/>
                </a:defRPr>
              </a:pPr>
              <a:r>
                <a:t>	a. Subsistem klinik</a:t>
              </a:r>
            </a:p>
            <a:p>
              <a:pPr marL="342900" indent="-342900">
                <a:defRPr sz="1600" b="1">
                  <a:solidFill>
                    <a:srgbClr val="FFFFFF"/>
                  </a:solidFill>
                  <a:latin typeface="Comic Sans MS"/>
                  <a:ea typeface="Comic Sans MS"/>
                  <a:cs typeface="Comic Sans MS"/>
                  <a:sym typeface="Comic Sans MS"/>
                </a:defRPr>
              </a:pPr>
              <a:r>
                <a:t>	b. Keuangan</a:t>
              </a:r>
            </a:p>
            <a:p>
              <a:pPr marL="342900" indent="-342900">
                <a:defRPr sz="1600" b="1">
                  <a:solidFill>
                    <a:srgbClr val="FFFFFF"/>
                  </a:solidFill>
                  <a:latin typeface="Comic Sans MS"/>
                  <a:ea typeface="Comic Sans MS"/>
                  <a:cs typeface="Comic Sans MS"/>
                  <a:sym typeface="Comic Sans MS"/>
                </a:defRPr>
              </a:pPr>
              <a:r>
                <a:t>	c. Fasilitas fisik</a:t>
              </a:r>
            </a:p>
            <a:p>
              <a:pPr marL="342900" indent="-342900">
                <a:defRPr sz="1600" b="1">
                  <a:solidFill>
                    <a:srgbClr val="FFFFFF"/>
                  </a:solidFill>
                  <a:latin typeface="Comic Sans MS"/>
                  <a:ea typeface="Comic Sans MS"/>
                  <a:cs typeface="Comic Sans MS"/>
                  <a:sym typeface="Comic Sans MS"/>
                </a:defRPr>
              </a:pPr>
              <a:r>
                <a:t>	d. Pemasaran</a:t>
              </a:r>
            </a:p>
            <a:p>
              <a:pPr marL="342900" indent="-342900">
                <a:defRPr sz="1600" b="1">
                  <a:solidFill>
                    <a:srgbClr val="FFFFFF"/>
                  </a:solidFill>
                  <a:latin typeface="Comic Sans MS"/>
                  <a:ea typeface="Comic Sans MS"/>
                  <a:cs typeface="Comic Sans MS"/>
                  <a:sym typeface="Comic Sans MS"/>
                </a:defRPr>
              </a:pPr>
              <a:r>
                <a:t>	e. Penunjang admi –</a:t>
              </a:r>
            </a:p>
            <a:p>
              <a:pPr marL="342900" indent="-342900">
                <a:defRPr sz="1600" b="1">
                  <a:solidFill>
                    <a:srgbClr val="FFFFFF"/>
                  </a:solidFill>
                  <a:latin typeface="Comic Sans MS"/>
                  <a:ea typeface="Comic Sans MS"/>
                  <a:cs typeface="Comic Sans MS"/>
                  <a:sym typeface="Comic Sans MS"/>
                </a:defRPr>
              </a:pPr>
              <a:r>
                <a:t>	   nistrasi </a:t>
              </a:r>
            </a:p>
            <a:p>
              <a:pPr marL="342900" indent="-342900">
                <a:defRPr sz="1600" b="1">
                  <a:solidFill>
                    <a:srgbClr val="FFFFFF"/>
                  </a:solidFill>
                  <a:latin typeface="Comic Sans MS"/>
                  <a:ea typeface="Comic Sans MS"/>
                  <a:cs typeface="Comic Sans MS"/>
                  <a:sym typeface="Comic Sans MS"/>
                </a:defRPr>
              </a:pPr>
              <a:r>
                <a:t>		</a:t>
              </a:r>
            </a:p>
            <a:p>
              <a:pPr marL="342900" indent="-342900">
                <a:buSzPct val="100000"/>
                <a:buAutoNum type="arabicPeriod"/>
                <a:defRPr sz="1600" b="1">
                  <a:solidFill>
                    <a:srgbClr val="FFFFFF"/>
                  </a:solidFill>
                  <a:latin typeface="Comic Sans MS"/>
                  <a:ea typeface="Comic Sans MS"/>
                  <a:cs typeface="Comic Sans MS"/>
                  <a:sym typeface="Comic Sans MS"/>
                </a:defRPr>
              </a:pPr>
              <a:endParaRPr/>
            </a:p>
            <a:p>
              <a:pPr marL="342900" indent="-342900">
                <a:defRPr sz="1600" b="1">
                  <a:solidFill>
                    <a:srgbClr val="FFFFFF"/>
                  </a:solidFill>
                  <a:latin typeface="Comic Sans MS"/>
                  <a:ea typeface="Comic Sans MS"/>
                  <a:cs typeface="Comic Sans MS"/>
                  <a:sym typeface="Comic Sans MS"/>
                </a:defRPr>
              </a:pPr>
              <a:endParaRPr/>
            </a:p>
            <a:p>
              <a:pPr marL="342900" indent="-342900">
                <a:defRPr sz="1600" b="1">
                  <a:solidFill>
                    <a:srgbClr val="FFFFFF"/>
                  </a:solidFill>
                  <a:latin typeface="Comic Sans MS"/>
                  <a:ea typeface="Comic Sans MS"/>
                  <a:cs typeface="Comic Sans MS"/>
                  <a:sym typeface="Comic Sans MS"/>
                </a:defRPr>
              </a:pPr>
              <a:endParaRPr/>
            </a:p>
          </p:txBody>
        </p:sp>
      </p:grpSp>
      <p:grpSp>
        <p:nvGrpSpPr>
          <p:cNvPr id="1490" name="Group"/>
          <p:cNvGrpSpPr/>
          <p:nvPr/>
        </p:nvGrpSpPr>
        <p:grpSpPr>
          <a:xfrm>
            <a:off x="6248400" y="2209800"/>
            <a:ext cx="2548890" cy="3581400"/>
            <a:chOff x="0" y="0"/>
            <a:chExt cx="2548889" cy="3581400"/>
          </a:xfrm>
        </p:grpSpPr>
        <p:sp>
          <p:nvSpPr>
            <p:cNvPr id="1488" name="Rectangle"/>
            <p:cNvSpPr/>
            <p:nvPr/>
          </p:nvSpPr>
          <p:spPr>
            <a:xfrm>
              <a:off x="0" y="0"/>
              <a:ext cx="2514600" cy="3581400"/>
            </a:xfrm>
            <a:prstGeom prst="rect">
              <a:avLst/>
            </a:prstGeom>
            <a:solidFill>
              <a:srgbClr val="669900"/>
            </a:solidFill>
            <a:ln w="9525" cap="flat">
              <a:solidFill>
                <a:srgbClr val="000000"/>
              </a:solidFill>
              <a:prstDash val="solid"/>
              <a:round/>
            </a:ln>
            <a:effectLst/>
          </p:spPr>
          <p:txBody>
            <a:bodyPr wrap="square" lIns="45719" tIns="45719" rIns="45719" bIns="45719" numCol="1" anchor="ctr">
              <a:noAutofit/>
            </a:bodyPr>
            <a:lstStyle/>
            <a:p>
              <a:pPr marL="342900" indent="-342900">
                <a:defRPr sz="1600" b="1">
                  <a:solidFill>
                    <a:srgbClr val="FFFF00"/>
                  </a:solidFill>
                  <a:latin typeface="Comic Sans MS"/>
                  <a:ea typeface="Comic Sans MS"/>
                  <a:cs typeface="Comic Sans MS"/>
                  <a:sym typeface="Comic Sans MS"/>
                </a:defRPr>
              </a:pPr>
              <a:endParaRPr/>
            </a:p>
          </p:txBody>
        </p:sp>
        <p:sp>
          <p:nvSpPr>
            <p:cNvPr id="1489" name="Pemasaran…"/>
            <p:cNvSpPr txBox="1"/>
            <p:nvPr/>
          </p:nvSpPr>
          <p:spPr>
            <a:xfrm>
              <a:off x="0" y="36829"/>
              <a:ext cx="2548890" cy="350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342900" indent="-342900">
                <a:defRPr sz="1200">
                  <a:latin typeface="Comic Sans MS"/>
                  <a:ea typeface="Comic Sans MS"/>
                  <a:cs typeface="Comic Sans MS"/>
                  <a:sym typeface="Comic Sans MS"/>
                </a:defRPr>
              </a:pPr>
              <a:endParaRPr/>
            </a:p>
            <a:p>
              <a:pPr marL="342900" indent="-342900">
                <a:buSzPct val="100000"/>
                <a:buAutoNum type="arabicPeriod"/>
                <a:defRPr sz="1600" b="1">
                  <a:solidFill>
                    <a:srgbClr val="FFFF00"/>
                  </a:solidFill>
                  <a:latin typeface="Comic Sans MS"/>
                  <a:ea typeface="Comic Sans MS"/>
                  <a:cs typeface="Comic Sans MS"/>
                  <a:sym typeface="Comic Sans MS"/>
                </a:defRPr>
              </a:pPr>
              <a:r>
                <a:t>Pemasaran</a:t>
              </a:r>
            </a:p>
            <a:p>
              <a:pPr marL="342900" indent="-342900">
                <a:buSzPct val="100000"/>
                <a:buAutoNum type="arabicPeriod"/>
                <a:defRPr sz="1600" b="1">
                  <a:solidFill>
                    <a:srgbClr val="FFFF00"/>
                  </a:solidFill>
                  <a:latin typeface="Comic Sans MS"/>
                  <a:ea typeface="Comic Sans MS"/>
                  <a:cs typeface="Comic Sans MS"/>
                  <a:sym typeface="Comic Sans MS"/>
                </a:defRPr>
              </a:pPr>
              <a:r>
                <a:t>Keuangan</a:t>
              </a:r>
            </a:p>
            <a:p>
              <a:pPr marL="342900" indent="-342900">
                <a:buSzPct val="100000"/>
                <a:buAutoNum type="arabicPeriod"/>
                <a:defRPr sz="1600" b="1">
                  <a:solidFill>
                    <a:srgbClr val="FFFF00"/>
                  </a:solidFill>
                  <a:latin typeface="Comic Sans MS"/>
                  <a:ea typeface="Comic Sans MS"/>
                  <a:cs typeface="Comic Sans MS"/>
                  <a:sym typeface="Comic Sans MS"/>
                </a:defRPr>
              </a:pPr>
              <a:r>
                <a:t>Produksi operasi dan</a:t>
              </a:r>
            </a:p>
            <a:p>
              <a:pPr marL="342900" indent="-342900">
                <a:defRPr sz="1600" b="1">
                  <a:solidFill>
                    <a:srgbClr val="FFFF00"/>
                  </a:solidFill>
                  <a:latin typeface="Comic Sans MS"/>
                  <a:ea typeface="Comic Sans MS"/>
                  <a:cs typeface="Comic Sans MS"/>
                  <a:sym typeface="Comic Sans MS"/>
                </a:defRPr>
              </a:pPr>
              <a:r>
                <a:t>	teknik</a:t>
              </a:r>
            </a:p>
            <a:p>
              <a:pPr marL="342900" indent="-342900">
                <a:buSzPct val="100000"/>
                <a:buAutoNum type="arabicPeriod" startAt="4"/>
                <a:defRPr sz="1600" b="1">
                  <a:solidFill>
                    <a:srgbClr val="FFFF00"/>
                  </a:solidFill>
                  <a:latin typeface="Comic Sans MS"/>
                  <a:ea typeface="Comic Sans MS"/>
                  <a:cs typeface="Comic Sans MS"/>
                  <a:sym typeface="Comic Sans MS"/>
                </a:defRPr>
              </a:pPr>
              <a:r>
                <a:t>SDM</a:t>
              </a:r>
            </a:p>
            <a:p>
              <a:pPr marL="342900" indent="-342900">
                <a:buSzPct val="100000"/>
                <a:buAutoNum type="arabicPeriod" startAt="4"/>
                <a:defRPr sz="1600" b="1">
                  <a:solidFill>
                    <a:srgbClr val="FFFF00"/>
                  </a:solidFill>
                  <a:latin typeface="Comic Sans MS"/>
                  <a:ea typeface="Comic Sans MS"/>
                  <a:cs typeface="Comic Sans MS"/>
                  <a:sym typeface="Comic Sans MS"/>
                </a:defRPr>
              </a:pPr>
              <a:r>
                <a:t>Manajemen</a:t>
              </a:r>
            </a:p>
            <a:p>
              <a:pPr marL="342900" indent="-342900">
                <a:buSzPct val="100000"/>
                <a:buAutoNum type="arabicPeriod" startAt="4"/>
                <a:defRPr sz="1600" b="1">
                  <a:solidFill>
                    <a:srgbClr val="FFFF00"/>
                  </a:solidFill>
                  <a:latin typeface="Comic Sans MS"/>
                  <a:ea typeface="Comic Sans MS"/>
                  <a:cs typeface="Comic Sans MS"/>
                  <a:sym typeface="Comic Sans MS"/>
                </a:defRPr>
              </a:pPr>
              <a:r>
                <a:t>Sistem Informasi</a:t>
              </a:r>
            </a:p>
            <a:p>
              <a:pPr marL="342900" indent="-342900">
                <a:buSzPct val="100000"/>
                <a:buAutoNum type="arabicPeriod" startAt="4"/>
                <a:defRPr sz="1600" b="1">
                  <a:solidFill>
                    <a:srgbClr val="FFFF00"/>
                  </a:solidFill>
                  <a:latin typeface="Comic Sans MS"/>
                  <a:ea typeface="Comic Sans MS"/>
                  <a:cs typeface="Comic Sans MS"/>
                  <a:sym typeface="Comic Sans MS"/>
                </a:defRPr>
              </a:pPr>
              <a:r>
                <a:t>Organisasi &amp;</a:t>
              </a:r>
            </a:p>
            <a:p>
              <a:pPr marL="342900" indent="-342900">
                <a:defRPr sz="1600" b="1">
                  <a:solidFill>
                    <a:srgbClr val="FFFF00"/>
                  </a:solidFill>
                  <a:latin typeface="Comic Sans MS"/>
                  <a:ea typeface="Comic Sans MS"/>
                  <a:cs typeface="Comic Sans MS"/>
                  <a:sym typeface="Comic Sans MS"/>
                </a:defRPr>
              </a:pPr>
              <a:r>
                <a:t>	Manajemen Umum</a:t>
              </a:r>
            </a:p>
            <a:p>
              <a:pPr marL="342900" indent="-342900">
                <a:defRPr sz="1600" b="1">
                  <a:solidFill>
                    <a:srgbClr val="FFFF00"/>
                  </a:solidFill>
                  <a:latin typeface="Comic Sans MS"/>
                  <a:ea typeface="Comic Sans MS"/>
                  <a:cs typeface="Comic Sans MS"/>
                  <a:sym typeface="Comic Sans MS"/>
                </a:defRPr>
              </a:pPr>
              <a:endParaRPr/>
            </a:p>
          </p:txBody>
        </p:sp>
      </p:grpSp>
      <p:grpSp>
        <p:nvGrpSpPr>
          <p:cNvPr id="1493" name="Group"/>
          <p:cNvGrpSpPr/>
          <p:nvPr/>
        </p:nvGrpSpPr>
        <p:grpSpPr>
          <a:xfrm>
            <a:off x="1066800" y="1503680"/>
            <a:ext cx="2667000" cy="726441"/>
            <a:chOff x="0" y="0"/>
            <a:chExt cx="2667000" cy="726440"/>
          </a:xfrm>
        </p:grpSpPr>
        <p:sp>
          <p:nvSpPr>
            <p:cNvPr id="1491" name="Rectangle"/>
            <p:cNvSpPr/>
            <p:nvPr/>
          </p:nvSpPr>
          <p:spPr>
            <a:xfrm>
              <a:off x="0" y="20320"/>
              <a:ext cx="2667000" cy="685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492" name="Hill &amp; Jones…"/>
            <p:cNvSpPr txBox="1"/>
            <p:nvPr/>
          </p:nvSpPr>
          <p:spPr>
            <a:xfrm>
              <a:off x="607517" y="-1"/>
              <a:ext cx="1451966"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Hill &amp; Jones</a:t>
              </a:r>
            </a:p>
            <a:p>
              <a:pPr algn="ctr">
                <a:defRPr>
                  <a:latin typeface="Comic Sans MS"/>
                  <a:ea typeface="Comic Sans MS"/>
                  <a:cs typeface="Comic Sans MS"/>
                  <a:sym typeface="Comic Sans MS"/>
                </a:defRPr>
              </a:pPr>
              <a:r>
                <a:t>( 1989 )</a:t>
              </a:r>
            </a:p>
          </p:txBody>
        </p:sp>
      </p:grpSp>
      <p:grpSp>
        <p:nvGrpSpPr>
          <p:cNvPr id="1496" name="Group"/>
          <p:cNvGrpSpPr/>
          <p:nvPr/>
        </p:nvGrpSpPr>
        <p:grpSpPr>
          <a:xfrm>
            <a:off x="3733800" y="1503680"/>
            <a:ext cx="2514600" cy="726441"/>
            <a:chOff x="0" y="0"/>
            <a:chExt cx="2514599" cy="726440"/>
          </a:xfrm>
        </p:grpSpPr>
        <p:sp>
          <p:nvSpPr>
            <p:cNvPr id="1494" name="Rectangle"/>
            <p:cNvSpPr/>
            <p:nvPr/>
          </p:nvSpPr>
          <p:spPr>
            <a:xfrm>
              <a:off x="0" y="20320"/>
              <a:ext cx="2514600" cy="685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495" name="Duncan…"/>
            <p:cNvSpPr txBox="1"/>
            <p:nvPr/>
          </p:nvSpPr>
          <p:spPr>
            <a:xfrm>
              <a:off x="792287" y="-1"/>
              <a:ext cx="930026"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Duncan</a:t>
              </a:r>
            </a:p>
            <a:p>
              <a:pPr algn="ctr">
                <a:defRPr>
                  <a:latin typeface="Comic Sans MS"/>
                  <a:ea typeface="Comic Sans MS"/>
                  <a:cs typeface="Comic Sans MS"/>
                  <a:sym typeface="Comic Sans MS"/>
                </a:defRPr>
              </a:pPr>
              <a:r>
                <a:t>( 1995 )</a:t>
              </a:r>
            </a:p>
          </p:txBody>
        </p:sp>
      </p:grpSp>
      <p:grpSp>
        <p:nvGrpSpPr>
          <p:cNvPr id="1499" name="Group"/>
          <p:cNvGrpSpPr/>
          <p:nvPr/>
        </p:nvGrpSpPr>
        <p:grpSpPr>
          <a:xfrm>
            <a:off x="6248400" y="1503680"/>
            <a:ext cx="2514600" cy="726441"/>
            <a:chOff x="0" y="0"/>
            <a:chExt cx="2514599" cy="726440"/>
          </a:xfrm>
        </p:grpSpPr>
        <p:sp>
          <p:nvSpPr>
            <p:cNvPr id="1497" name="Rectangle"/>
            <p:cNvSpPr/>
            <p:nvPr/>
          </p:nvSpPr>
          <p:spPr>
            <a:xfrm>
              <a:off x="0" y="20320"/>
              <a:ext cx="2514600" cy="685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498" name="Pearce &amp; Robinson…"/>
            <p:cNvSpPr txBox="1"/>
            <p:nvPr/>
          </p:nvSpPr>
          <p:spPr>
            <a:xfrm>
              <a:off x="203932" y="-1"/>
              <a:ext cx="2106735"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Pearce &amp; Robinson</a:t>
              </a:r>
            </a:p>
            <a:p>
              <a:pPr algn="ctr">
                <a:defRPr>
                  <a:latin typeface="Comic Sans MS"/>
                  <a:ea typeface="Comic Sans MS"/>
                  <a:cs typeface="Comic Sans MS"/>
                  <a:sym typeface="Comic Sans MS"/>
                </a:defRPr>
              </a:pPr>
              <a:r>
                <a:t>( 1997 )</a:t>
              </a:r>
            </a:p>
          </p:txBody>
        </p:sp>
      </p:grpSp>
      <p:grpSp>
        <p:nvGrpSpPr>
          <p:cNvPr id="1502" name="Group"/>
          <p:cNvGrpSpPr/>
          <p:nvPr/>
        </p:nvGrpSpPr>
        <p:grpSpPr>
          <a:xfrm>
            <a:off x="609600" y="6096000"/>
            <a:ext cx="5867400" cy="381000"/>
            <a:chOff x="0" y="0"/>
            <a:chExt cx="5867400" cy="381000"/>
          </a:xfrm>
        </p:grpSpPr>
        <p:sp>
          <p:nvSpPr>
            <p:cNvPr id="1500" name="Rectangle"/>
            <p:cNvSpPr/>
            <p:nvPr/>
          </p:nvSpPr>
          <p:spPr>
            <a:xfrm>
              <a:off x="0" y="0"/>
              <a:ext cx="5867400" cy="3810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200">
                  <a:latin typeface="Comic Sans MS"/>
                  <a:ea typeface="Comic Sans MS"/>
                  <a:cs typeface="Comic Sans MS"/>
                  <a:sym typeface="Comic Sans MS"/>
                </a:defRPr>
              </a:pPr>
              <a:endParaRPr/>
            </a:p>
          </p:txBody>
        </p:sp>
        <p:sp>
          <p:nvSpPr>
            <p:cNvPr id="1501" name="Sumber : Hill &amp; Jones ( 1989 ), Duncan ( 1995 ), Pearce &amp; Robinson ( 1997 )"/>
            <p:cNvSpPr txBox="1"/>
            <p:nvPr/>
          </p:nvSpPr>
          <p:spPr>
            <a:xfrm>
              <a:off x="232712" y="43180"/>
              <a:ext cx="5401976"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200">
                  <a:latin typeface="Comic Sans MS"/>
                  <a:ea typeface="Comic Sans MS"/>
                  <a:cs typeface="Comic Sans MS"/>
                  <a:sym typeface="Comic Sans MS"/>
                </a:defRPr>
              </a:lvl1pPr>
            </a:lstStyle>
            <a:p>
              <a:r>
                <a:t>Sumber : Hill &amp; Jones ( 1989 ), Duncan ( 1995 ), Pearce &amp; Robinson ( 1997 )</a:t>
              </a:r>
            </a:p>
          </p:txBody>
        </p:sp>
      </p:grpSp>
      <p:sp>
        <p:nvSpPr>
          <p:cNvPr id="1503"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504"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65</a:t>
            </a:fld>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 name="DALAM PELAKSANAAN ANALISA SWOT DIPERLUKAN ALAT BANTU DIAGRAM SEBAGAI BERIKUT :"/>
          <p:cNvSpPr txBox="1">
            <a:spLocks noGrp="1"/>
          </p:cNvSpPr>
          <p:nvPr>
            <p:ph type="title" idx="4294967295"/>
          </p:nvPr>
        </p:nvSpPr>
        <p:spPr>
          <a:xfrm>
            <a:off x="894222" y="76200"/>
            <a:ext cx="7543801" cy="1524000"/>
          </a:xfrm>
          <a:prstGeom prst="rect">
            <a:avLst/>
          </a:prstGeom>
          <a:solidFill>
            <a:srgbClr val="FFFF00"/>
          </a:solidFill>
        </p:spPr>
        <p:txBody>
          <a:bodyPr>
            <a:normAutofit/>
          </a:bodyPr>
          <a:lstStyle>
            <a:lvl1pPr algn="ctr">
              <a:defRPr sz="2300" b="1">
                <a:solidFill>
                  <a:srgbClr val="003300"/>
                </a:solidFill>
                <a:latin typeface="Comic Sans MS"/>
                <a:ea typeface="Comic Sans MS"/>
                <a:cs typeface="Comic Sans MS"/>
                <a:sym typeface="Comic Sans MS"/>
              </a:defRPr>
            </a:lvl1pPr>
          </a:lstStyle>
          <a:p>
            <a:r>
              <a:t>DALAM PELAKSANAAN ANALISA SWOT DIPERLUKAN ALAT BANTU DIAGRAM SEBAGAI BERIKUT :</a:t>
            </a:r>
          </a:p>
        </p:txBody>
      </p:sp>
      <p:sp>
        <p:nvSpPr>
          <p:cNvPr id="1507" name="Diagram Analisa SWOT"/>
          <p:cNvSpPr txBox="1">
            <a:spLocks noGrp="1"/>
          </p:cNvSpPr>
          <p:nvPr>
            <p:ph type="body" idx="4294967295"/>
          </p:nvPr>
        </p:nvSpPr>
        <p:spPr>
          <a:xfrm>
            <a:off x="457200" y="1295400"/>
            <a:ext cx="8229600" cy="4830763"/>
          </a:xfrm>
          <a:prstGeom prst="rect">
            <a:avLst/>
          </a:prstGeom>
        </p:spPr>
        <p:txBody>
          <a:bodyPr>
            <a:normAutofit/>
          </a:bodyPr>
          <a:lstStyle/>
          <a:p>
            <a:pPr algn="ctr">
              <a:buSzTx/>
              <a:buFont typeface="Wingdings 3"/>
              <a:buNone/>
              <a:defRPr sz="2000">
                <a:latin typeface="Comic Sans MS"/>
                <a:ea typeface="Comic Sans MS"/>
                <a:cs typeface="Comic Sans MS"/>
                <a:sym typeface="Comic Sans MS"/>
              </a:defRPr>
            </a:pPr>
            <a:r>
              <a:t>Diagram Analisa SWOT</a:t>
            </a:r>
          </a:p>
          <a:p>
            <a:pPr algn="ctr">
              <a:buSzTx/>
              <a:buFont typeface="Wingdings 3"/>
              <a:buNone/>
              <a:defRPr sz="2000">
                <a:latin typeface="Comic Sans MS"/>
                <a:ea typeface="Comic Sans MS"/>
                <a:cs typeface="Comic Sans MS"/>
                <a:sym typeface="Comic Sans MS"/>
              </a:defRPr>
            </a:pPr>
            <a:endParaRPr/>
          </a:p>
          <a:p>
            <a:pPr algn="ctr">
              <a:buSzTx/>
              <a:buFont typeface="Wingdings 3"/>
              <a:buNone/>
              <a:defRPr sz="2000">
                <a:latin typeface="Comic Sans MS"/>
                <a:ea typeface="Comic Sans MS"/>
                <a:cs typeface="Comic Sans MS"/>
                <a:sym typeface="Comic Sans MS"/>
              </a:defRPr>
            </a:pPr>
            <a:endParaRPr/>
          </a:p>
          <a:p>
            <a:pPr>
              <a:buSzTx/>
              <a:buFont typeface="Wingdings 3"/>
              <a:buNone/>
              <a:defRPr sz="2000">
                <a:latin typeface="Comic Sans MS"/>
                <a:ea typeface="Comic Sans MS"/>
                <a:cs typeface="Comic Sans MS"/>
                <a:sym typeface="Comic Sans MS"/>
              </a:defRPr>
            </a:pPr>
            <a:r>
              <a:t>    </a:t>
            </a:r>
          </a:p>
        </p:txBody>
      </p:sp>
      <p:sp>
        <p:nvSpPr>
          <p:cNvPr id="1508" name="Line"/>
          <p:cNvSpPr/>
          <p:nvPr/>
        </p:nvSpPr>
        <p:spPr>
          <a:xfrm flipH="1">
            <a:off x="4495799" y="2438400"/>
            <a:ext cx="1" cy="2971800"/>
          </a:xfrm>
          <a:prstGeom prst="line">
            <a:avLst/>
          </a:prstGeom>
          <a:ln>
            <a:solidFill>
              <a:srgbClr val="000000"/>
            </a:solidFill>
          </a:ln>
        </p:spPr>
        <p:txBody>
          <a:bodyPr lIns="45719" rIns="45719"/>
          <a:lstStyle/>
          <a:p>
            <a:endParaRPr/>
          </a:p>
        </p:txBody>
      </p:sp>
      <p:sp>
        <p:nvSpPr>
          <p:cNvPr id="1509" name="Line"/>
          <p:cNvSpPr/>
          <p:nvPr/>
        </p:nvSpPr>
        <p:spPr>
          <a:xfrm>
            <a:off x="1981200" y="3810000"/>
            <a:ext cx="5181600" cy="0"/>
          </a:xfrm>
          <a:prstGeom prst="line">
            <a:avLst/>
          </a:prstGeom>
          <a:ln>
            <a:solidFill>
              <a:srgbClr val="000000"/>
            </a:solidFill>
          </a:ln>
        </p:spPr>
        <p:txBody>
          <a:bodyPr lIns="45719" rIns="45719"/>
          <a:lstStyle/>
          <a:p>
            <a:endParaRPr/>
          </a:p>
        </p:txBody>
      </p:sp>
      <p:grpSp>
        <p:nvGrpSpPr>
          <p:cNvPr id="1512" name="Group"/>
          <p:cNvGrpSpPr/>
          <p:nvPr/>
        </p:nvGrpSpPr>
        <p:grpSpPr>
          <a:xfrm>
            <a:off x="1676400" y="2667000"/>
            <a:ext cx="2057400" cy="762000"/>
            <a:chOff x="0" y="0"/>
            <a:chExt cx="2057400" cy="762000"/>
          </a:xfrm>
        </p:grpSpPr>
        <p:sp>
          <p:nvSpPr>
            <p:cNvPr id="1510" name="Rectangle"/>
            <p:cNvSpPr/>
            <p:nvPr/>
          </p:nvSpPr>
          <p:spPr>
            <a:xfrm>
              <a:off x="0" y="0"/>
              <a:ext cx="2057400" cy="762000"/>
            </a:xfrm>
            <a:prstGeom prst="rect">
              <a:avLst/>
            </a:prstGeom>
            <a:solidFill>
              <a:srgbClr val="800080"/>
            </a:solidFill>
            <a:ln w="9525" cap="flat">
              <a:solidFill>
                <a:srgbClr val="000000"/>
              </a:solidFill>
              <a:prstDash val="solid"/>
              <a:round/>
            </a:ln>
            <a:effectLst/>
          </p:spPr>
          <p:txBody>
            <a:bodyPr wrap="square" lIns="45719" tIns="45719" rIns="45719" bIns="45719" numCol="1" anchor="ctr">
              <a:noAutofit/>
            </a:bodyPr>
            <a:lstStyle/>
            <a:p>
              <a:pPr>
                <a:defRPr sz="1200">
                  <a:latin typeface="Comic Sans MS"/>
                  <a:ea typeface="Comic Sans MS"/>
                  <a:cs typeface="Comic Sans MS"/>
                  <a:sym typeface="Comic Sans MS"/>
                </a:defRPr>
              </a:pPr>
              <a:endParaRPr/>
            </a:p>
          </p:txBody>
        </p:sp>
        <p:sp>
          <p:nvSpPr>
            <p:cNvPr id="1511" name="3. Mendukung Strategi…"/>
            <p:cNvSpPr txBox="1"/>
            <p:nvPr/>
          </p:nvSpPr>
          <p:spPr>
            <a:xfrm>
              <a:off x="0" y="30479"/>
              <a:ext cx="1768113" cy="701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200">
                  <a:latin typeface="Comic Sans MS"/>
                  <a:ea typeface="Comic Sans MS"/>
                  <a:cs typeface="Comic Sans MS"/>
                  <a:sym typeface="Comic Sans MS"/>
                </a:defRPr>
              </a:pPr>
              <a:r>
                <a:t>3. Mendukung Strategi</a:t>
              </a:r>
            </a:p>
            <a:p>
              <a:pPr>
                <a:defRPr sz="1200">
                  <a:latin typeface="Comic Sans MS"/>
                  <a:ea typeface="Comic Sans MS"/>
                  <a:cs typeface="Comic Sans MS"/>
                  <a:sym typeface="Comic Sans MS"/>
                </a:defRPr>
              </a:pPr>
              <a:r>
                <a:t>    Turn Around</a:t>
              </a:r>
            </a:p>
            <a:p>
              <a:pPr>
                <a:defRPr sz="1200">
                  <a:latin typeface="Comic Sans MS"/>
                  <a:ea typeface="Comic Sans MS"/>
                  <a:cs typeface="Comic Sans MS"/>
                  <a:sym typeface="Comic Sans MS"/>
                </a:defRPr>
              </a:pPr>
              <a:r>
                <a:t>    (Stability)</a:t>
              </a:r>
            </a:p>
          </p:txBody>
        </p:sp>
      </p:grpSp>
      <p:grpSp>
        <p:nvGrpSpPr>
          <p:cNvPr id="1515" name="Group"/>
          <p:cNvGrpSpPr/>
          <p:nvPr/>
        </p:nvGrpSpPr>
        <p:grpSpPr>
          <a:xfrm>
            <a:off x="5257800" y="2590800"/>
            <a:ext cx="2133600" cy="685800"/>
            <a:chOff x="0" y="0"/>
            <a:chExt cx="2133600" cy="685800"/>
          </a:xfrm>
        </p:grpSpPr>
        <p:sp>
          <p:nvSpPr>
            <p:cNvPr id="1513" name="Rectangle"/>
            <p:cNvSpPr/>
            <p:nvPr/>
          </p:nvSpPr>
          <p:spPr>
            <a:xfrm>
              <a:off x="0" y="0"/>
              <a:ext cx="2133600" cy="685800"/>
            </a:xfrm>
            <a:prstGeom prst="rect">
              <a:avLst/>
            </a:prstGeom>
            <a:solidFill>
              <a:srgbClr val="669900"/>
            </a:solidFill>
            <a:ln w="9525" cap="flat">
              <a:solidFill>
                <a:srgbClr val="000000"/>
              </a:solidFill>
              <a:prstDash val="solid"/>
              <a:round/>
            </a:ln>
            <a:effectLst/>
          </p:spPr>
          <p:txBody>
            <a:bodyPr wrap="square" lIns="45719" tIns="45719" rIns="45719" bIns="45719" numCol="1" anchor="ctr">
              <a:noAutofit/>
            </a:bodyPr>
            <a:lstStyle/>
            <a:p>
              <a:pPr marL="342900" indent="-342900">
                <a:defRPr sz="1200">
                  <a:latin typeface="Comic Sans MS"/>
                  <a:ea typeface="Comic Sans MS"/>
                  <a:cs typeface="Comic Sans MS"/>
                  <a:sym typeface="Comic Sans MS"/>
                </a:defRPr>
              </a:pPr>
              <a:endParaRPr/>
            </a:p>
          </p:txBody>
        </p:sp>
        <p:sp>
          <p:nvSpPr>
            <p:cNvPr id="1514" name="Mendukung Strategi…"/>
            <p:cNvSpPr txBox="1"/>
            <p:nvPr/>
          </p:nvSpPr>
          <p:spPr>
            <a:xfrm>
              <a:off x="0" y="93980"/>
              <a:ext cx="1934503" cy="497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342900" indent="-342900">
                <a:buSzPct val="100000"/>
                <a:buAutoNum type="arabicPeriod"/>
                <a:defRPr sz="1200">
                  <a:latin typeface="Comic Sans MS"/>
                  <a:ea typeface="Comic Sans MS"/>
                  <a:cs typeface="Comic Sans MS"/>
                  <a:sym typeface="Comic Sans MS"/>
                </a:defRPr>
              </a:pPr>
              <a:r>
                <a:t>Mendukung Strategi</a:t>
              </a:r>
            </a:p>
            <a:p>
              <a:pPr marL="342900" indent="-342900">
                <a:defRPr sz="1200">
                  <a:latin typeface="Comic Sans MS"/>
                  <a:ea typeface="Comic Sans MS"/>
                  <a:cs typeface="Comic Sans MS"/>
                  <a:sym typeface="Comic Sans MS"/>
                </a:defRPr>
              </a:pPr>
              <a:r>
                <a:t>        Agresif (Growth)</a:t>
              </a:r>
            </a:p>
          </p:txBody>
        </p:sp>
      </p:grpSp>
      <p:grpSp>
        <p:nvGrpSpPr>
          <p:cNvPr id="1518" name="Group"/>
          <p:cNvGrpSpPr/>
          <p:nvPr/>
        </p:nvGrpSpPr>
        <p:grpSpPr>
          <a:xfrm>
            <a:off x="1752600" y="4495800"/>
            <a:ext cx="2057400" cy="685800"/>
            <a:chOff x="0" y="0"/>
            <a:chExt cx="2057400" cy="685800"/>
          </a:xfrm>
        </p:grpSpPr>
        <p:sp>
          <p:nvSpPr>
            <p:cNvPr id="1516" name="Rectangle"/>
            <p:cNvSpPr/>
            <p:nvPr/>
          </p:nvSpPr>
          <p:spPr>
            <a:xfrm>
              <a:off x="0" y="0"/>
              <a:ext cx="2057400" cy="685800"/>
            </a:xfrm>
            <a:prstGeom prst="rect">
              <a:avLst/>
            </a:prstGeom>
            <a:solidFill>
              <a:srgbClr val="230FB9"/>
            </a:solidFill>
            <a:ln w="9525" cap="flat">
              <a:solidFill>
                <a:srgbClr val="000000"/>
              </a:solidFill>
              <a:prstDash val="solid"/>
              <a:round/>
            </a:ln>
            <a:effectLst/>
          </p:spPr>
          <p:txBody>
            <a:bodyPr wrap="square" lIns="45719" tIns="45719" rIns="45719" bIns="45719" numCol="1" anchor="ctr">
              <a:noAutofit/>
            </a:bodyPr>
            <a:lstStyle/>
            <a:p>
              <a:pPr>
                <a:defRPr sz="1200">
                  <a:latin typeface="Comic Sans MS"/>
                  <a:ea typeface="Comic Sans MS"/>
                  <a:cs typeface="Comic Sans MS"/>
                  <a:sym typeface="Comic Sans MS"/>
                </a:defRPr>
              </a:pPr>
              <a:endParaRPr/>
            </a:p>
          </p:txBody>
        </p:sp>
        <p:sp>
          <p:nvSpPr>
            <p:cNvPr id="1517" name="4. Mendukung Strategi…"/>
            <p:cNvSpPr txBox="1"/>
            <p:nvPr/>
          </p:nvSpPr>
          <p:spPr>
            <a:xfrm>
              <a:off x="0" y="93980"/>
              <a:ext cx="1768113" cy="497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200">
                  <a:latin typeface="Comic Sans MS"/>
                  <a:ea typeface="Comic Sans MS"/>
                  <a:cs typeface="Comic Sans MS"/>
                  <a:sym typeface="Comic Sans MS"/>
                </a:defRPr>
              </a:pPr>
              <a:r>
                <a:t>4. Mendukung Strategi</a:t>
              </a:r>
            </a:p>
            <a:p>
              <a:pPr>
                <a:defRPr sz="1200">
                  <a:latin typeface="Comic Sans MS"/>
                  <a:ea typeface="Comic Sans MS"/>
                  <a:cs typeface="Comic Sans MS"/>
                  <a:sym typeface="Comic Sans MS"/>
                </a:defRPr>
              </a:pPr>
              <a:r>
                <a:t>     Defensif (Survival)</a:t>
              </a:r>
            </a:p>
          </p:txBody>
        </p:sp>
      </p:grpSp>
      <p:grpSp>
        <p:nvGrpSpPr>
          <p:cNvPr id="1521" name="Group"/>
          <p:cNvGrpSpPr/>
          <p:nvPr/>
        </p:nvGrpSpPr>
        <p:grpSpPr>
          <a:xfrm>
            <a:off x="5181600" y="4495800"/>
            <a:ext cx="2209800" cy="685800"/>
            <a:chOff x="0" y="0"/>
            <a:chExt cx="2209800" cy="685800"/>
          </a:xfrm>
        </p:grpSpPr>
        <p:sp>
          <p:nvSpPr>
            <p:cNvPr id="1519" name="Rectangle"/>
            <p:cNvSpPr/>
            <p:nvPr/>
          </p:nvSpPr>
          <p:spPr>
            <a:xfrm>
              <a:off x="0" y="0"/>
              <a:ext cx="2209800" cy="685800"/>
            </a:xfrm>
            <a:prstGeom prst="rect">
              <a:avLst/>
            </a:prstGeom>
            <a:solidFill>
              <a:srgbClr val="B9D181"/>
            </a:solidFill>
            <a:ln w="9525" cap="flat">
              <a:solidFill>
                <a:srgbClr val="000000"/>
              </a:solidFill>
              <a:prstDash val="solid"/>
              <a:round/>
            </a:ln>
            <a:effectLst/>
          </p:spPr>
          <p:txBody>
            <a:bodyPr wrap="square" lIns="45719" tIns="45719" rIns="45719" bIns="45719" numCol="1" anchor="ctr">
              <a:noAutofit/>
            </a:bodyPr>
            <a:lstStyle/>
            <a:p>
              <a:pPr>
                <a:defRPr sz="1200">
                  <a:latin typeface="Comic Sans MS"/>
                  <a:ea typeface="Comic Sans MS"/>
                  <a:cs typeface="Comic Sans MS"/>
                  <a:sym typeface="Comic Sans MS"/>
                </a:defRPr>
              </a:pPr>
              <a:endParaRPr/>
            </a:p>
          </p:txBody>
        </p:sp>
        <p:sp>
          <p:nvSpPr>
            <p:cNvPr id="1520" name="2. Mendukung Strateg…"/>
            <p:cNvSpPr txBox="1"/>
            <p:nvPr/>
          </p:nvSpPr>
          <p:spPr>
            <a:xfrm>
              <a:off x="0" y="93980"/>
              <a:ext cx="1725400" cy="497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200">
                  <a:latin typeface="Comic Sans MS"/>
                  <a:ea typeface="Comic Sans MS"/>
                  <a:cs typeface="Comic Sans MS"/>
                  <a:sym typeface="Comic Sans MS"/>
                </a:defRPr>
              </a:pPr>
              <a:r>
                <a:t>2. Mendukung Strateg</a:t>
              </a:r>
            </a:p>
            <a:p>
              <a:pPr>
                <a:defRPr sz="1200">
                  <a:latin typeface="Comic Sans MS"/>
                  <a:ea typeface="Comic Sans MS"/>
                  <a:cs typeface="Comic Sans MS"/>
                  <a:sym typeface="Comic Sans MS"/>
                </a:defRPr>
              </a:pPr>
              <a:r>
                <a:t>     Diversifikasii</a:t>
              </a:r>
            </a:p>
          </p:txBody>
        </p:sp>
      </p:grpSp>
      <p:grpSp>
        <p:nvGrpSpPr>
          <p:cNvPr id="1524" name="Group"/>
          <p:cNvGrpSpPr/>
          <p:nvPr/>
        </p:nvGrpSpPr>
        <p:grpSpPr>
          <a:xfrm>
            <a:off x="3352800" y="1905000"/>
            <a:ext cx="2209800" cy="609600"/>
            <a:chOff x="0" y="0"/>
            <a:chExt cx="2209800" cy="609600"/>
          </a:xfrm>
        </p:grpSpPr>
        <p:sp>
          <p:nvSpPr>
            <p:cNvPr id="1522" name="Rectangle"/>
            <p:cNvSpPr/>
            <p:nvPr/>
          </p:nvSpPr>
          <p:spPr>
            <a:xfrm>
              <a:off x="0" y="0"/>
              <a:ext cx="2209800" cy="609600"/>
            </a:xfrm>
            <a:prstGeom prst="rect">
              <a:avLst/>
            </a:prstGeom>
            <a:solidFill>
              <a:srgbClr val="88754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523" name="PELUANG"/>
            <p:cNvSpPr txBox="1"/>
            <p:nvPr/>
          </p:nvSpPr>
          <p:spPr>
            <a:xfrm>
              <a:off x="581342" y="113030"/>
              <a:ext cx="1047116"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PELUANG</a:t>
              </a:r>
            </a:p>
          </p:txBody>
        </p:sp>
      </p:grpSp>
      <p:grpSp>
        <p:nvGrpSpPr>
          <p:cNvPr id="1527" name="Group"/>
          <p:cNvGrpSpPr/>
          <p:nvPr/>
        </p:nvGrpSpPr>
        <p:grpSpPr>
          <a:xfrm>
            <a:off x="3505200" y="5410200"/>
            <a:ext cx="2133600" cy="609600"/>
            <a:chOff x="0" y="0"/>
            <a:chExt cx="2133600" cy="609600"/>
          </a:xfrm>
        </p:grpSpPr>
        <p:sp>
          <p:nvSpPr>
            <p:cNvPr id="1525" name="Rectangle"/>
            <p:cNvSpPr/>
            <p:nvPr/>
          </p:nvSpPr>
          <p:spPr>
            <a:xfrm>
              <a:off x="0" y="0"/>
              <a:ext cx="2133600" cy="609600"/>
            </a:xfrm>
            <a:prstGeom prst="rect">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526" name="ANCAMAN"/>
            <p:cNvSpPr txBox="1"/>
            <p:nvPr/>
          </p:nvSpPr>
          <p:spPr>
            <a:xfrm>
              <a:off x="478948" y="113030"/>
              <a:ext cx="1175704"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ANCAMAN</a:t>
              </a:r>
            </a:p>
          </p:txBody>
        </p:sp>
      </p:grpSp>
      <p:grpSp>
        <p:nvGrpSpPr>
          <p:cNvPr id="1530" name="Group"/>
          <p:cNvGrpSpPr/>
          <p:nvPr/>
        </p:nvGrpSpPr>
        <p:grpSpPr>
          <a:xfrm>
            <a:off x="7239000" y="3505200"/>
            <a:ext cx="1447800" cy="609600"/>
            <a:chOff x="0" y="0"/>
            <a:chExt cx="1447799" cy="609600"/>
          </a:xfrm>
        </p:grpSpPr>
        <p:sp>
          <p:nvSpPr>
            <p:cNvPr id="1528" name="Rectangle"/>
            <p:cNvSpPr/>
            <p:nvPr/>
          </p:nvSpPr>
          <p:spPr>
            <a:xfrm>
              <a:off x="0" y="0"/>
              <a:ext cx="1447800" cy="609600"/>
            </a:xfrm>
            <a:prstGeom prst="rect">
              <a:avLst/>
            </a:prstGeom>
            <a:solidFill>
              <a:srgbClr val="00330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529" name="KEKUATAN"/>
            <p:cNvSpPr txBox="1"/>
            <p:nvPr/>
          </p:nvSpPr>
          <p:spPr>
            <a:xfrm>
              <a:off x="110747" y="113030"/>
              <a:ext cx="1226306"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KEKUATAN</a:t>
              </a:r>
            </a:p>
          </p:txBody>
        </p:sp>
      </p:grpSp>
      <p:grpSp>
        <p:nvGrpSpPr>
          <p:cNvPr id="1533" name="Group"/>
          <p:cNvGrpSpPr/>
          <p:nvPr/>
        </p:nvGrpSpPr>
        <p:grpSpPr>
          <a:xfrm>
            <a:off x="457200" y="3581400"/>
            <a:ext cx="1600200" cy="685800"/>
            <a:chOff x="0" y="0"/>
            <a:chExt cx="1600200" cy="685800"/>
          </a:xfrm>
        </p:grpSpPr>
        <p:sp>
          <p:nvSpPr>
            <p:cNvPr id="1531" name="Rectangle"/>
            <p:cNvSpPr/>
            <p:nvPr/>
          </p:nvSpPr>
          <p:spPr>
            <a:xfrm>
              <a:off x="0" y="0"/>
              <a:ext cx="1600200" cy="685800"/>
            </a:xfrm>
            <a:prstGeom prst="rect">
              <a:avLst/>
            </a:prstGeom>
            <a:solidFill>
              <a:srgbClr val="009900"/>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532" name="KELEMAHAN"/>
            <p:cNvSpPr txBox="1"/>
            <p:nvPr/>
          </p:nvSpPr>
          <p:spPr>
            <a:xfrm>
              <a:off x="105787" y="151130"/>
              <a:ext cx="1388626"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KELEMAHAN</a:t>
              </a:r>
            </a:p>
          </p:txBody>
        </p:sp>
      </p:grpSp>
      <p:sp>
        <p:nvSpPr>
          <p:cNvPr id="153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53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66</a:t>
            </a:fld>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 name="MATRIKS TOWS MENURUT HUNGER – WHEELEN (1996), DAPAT DIGAMBARKAN SEBAGAI BERIKUT :"/>
          <p:cNvSpPr txBox="1">
            <a:spLocks noGrp="1"/>
          </p:cNvSpPr>
          <p:nvPr>
            <p:ph type="title" idx="4294967295"/>
          </p:nvPr>
        </p:nvSpPr>
        <p:spPr>
          <a:xfrm>
            <a:off x="457200" y="274637"/>
            <a:ext cx="8229600" cy="639763"/>
          </a:xfrm>
          <a:prstGeom prst="rect">
            <a:avLst/>
          </a:prstGeom>
        </p:spPr>
        <p:txBody>
          <a:bodyPr>
            <a:normAutofit/>
          </a:bodyPr>
          <a:lstStyle>
            <a:lvl1pPr defTabSz="438911">
              <a:defRPr sz="1536">
                <a:latin typeface="Comic Sans MS"/>
                <a:ea typeface="Comic Sans MS"/>
                <a:cs typeface="Comic Sans MS"/>
                <a:sym typeface="Comic Sans MS"/>
              </a:defRPr>
            </a:lvl1pPr>
          </a:lstStyle>
          <a:p>
            <a:r>
              <a:t>MATRIKS TOWS MENURUT HUNGER – WHEELEN (1996), DAPAT DIGAMBARKAN SEBAGAI BERIKUT :</a:t>
            </a:r>
          </a:p>
        </p:txBody>
      </p:sp>
      <p:sp>
        <p:nvSpPr>
          <p:cNvPr id="1538" name="Matriks TOWS"/>
          <p:cNvSpPr txBox="1">
            <a:spLocks noGrp="1"/>
          </p:cNvSpPr>
          <p:nvPr>
            <p:ph type="body" idx="4294967295"/>
          </p:nvPr>
        </p:nvSpPr>
        <p:spPr>
          <a:xfrm>
            <a:off x="457200" y="990600"/>
            <a:ext cx="8229600" cy="5135563"/>
          </a:xfrm>
          <a:prstGeom prst="rect">
            <a:avLst/>
          </a:prstGeom>
        </p:spPr>
        <p:txBody>
          <a:bodyPr>
            <a:normAutofit/>
          </a:bodyPr>
          <a:lstStyle>
            <a:lvl1pPr algn="ctr">
              <a:buSzTx/>
              <a:buFont typeface="Wingdings 3"/>
              <a:buNone/>
              <a:defRPr sz="2000">
                <a:latin typeface="Comic Sans MS"/>
                <a:ea typeface="Comic Sans MS"/>
                <a:cs typeface="Comic Sans MS"/>
                <a:sym typeface="Comic Sans MS"/>
              </a:defRPr>
            </a:lvl1pPr>
          </a:lstStyle>
          <a:p>
            <a:r>
              <a:t>Matriks TOWS</a:t>
            </a:r>
          </a:p>
        </p:txBody>
      </p:sp>
      <p:grpSp>
        <p:nvGrpSpPr>
          <p:cNvPr id="1541" name="Group"/>
          <p:cNvGrpSpPr/>
          <p:nvPr/>
        </p:nvGrpSpPr>
        <p:grpSpPr>
          <a:xfrm>
            <a:off x="1219199" y="1383030"/>
            <a:ext cx="2286002" cy="1043940"/>
            <a:chOff x="0" y="0"/>
            <a:chExt cx="2286000" cy="1043939"/>
          </a:xfrm>
        </p:grpSpPr>
        <p:sp>
          <p:nvSpPr>
            <p:cNvPr id="1539" name="Rectangle"/>
            <p:cNvSpPr/>
            <p:nvPr/>
          </p:nvSpPr>
          <p:spPr>
            <a:xfrm>
              <a:off x="0" y="64769"/>
              <a:ext cx="2286001" cy="9144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a:latin typeface="Comic Sans MS"/>
                  <a:ea typeface="Comic Sans MS"/>
                  <a:cs typeface="Comic Sans MS"/>
                  <a:sym typeface="Comic Sans MS"/>
                </a:defRPr>
              </a:pPr>
              <a:endParaRPr/>
            </a:p>
          </p:txBody>
        </p:sp>
        <p:sp>
          <p:nvSpPr>
            <p:cNvPr id="1540" name="IFAS…"/>
            <p:cNvSpPr txBox="1"/>
            <p:nvPr/>
          </p:nvSpPr>
          <p:spPr>
            <a:xfrm>
              <a:off x="0" y="-1"/>
              <a:ext cx="2196366"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a:latin typeface="Comic Sans MS"/>
                  <a:ea typeface="Comic Sans MS"/>
                  <a:cs typeface="Comic Sans MS"/>
                  <a:sym typeface="Comic Sans MS"/>
                </a:defRPr>
              </a:pPr>
              <a:r>
                <a:t>                     IFAS</a:t>
              </a:r>
            </a:p>
            <a:p>
              <a:pPr>
                <a:defRPr>
                  <a:latin typeface="Comic Sans MS"/>
                  <a:ea typeface="Comic Sans MS"/>
                  <a:cs typeface="Comic Sans MS"/>
                  <a:sym typeface="Comic Sans MS"/>
                </a:defRPr>
              </a:pPr>
              <a:endParaRPr/>
            </a:p>
            <a:p>
              <a:pPr>
                <a:defRPr>
                  <a:latin typeface="Comic Sans MS"/>
                  <a:ea typeface="Comic Sans MS"/>
                  <a:cs typeface="Comic Sans MS"/>
                  <a:sym typeface="Comic Sans MS"/>
                </a:defRPr>
              </a:pPr>
              <a:r>
                <a:t>EFAS</a:t>
              </a:r>
            </a:p>
          </p:txBody>
        </p:sp>
      </p:grpSp>
      <p:grpSp>
        <p:nvGrpSpPr>
          <p:cNvPr id="1544" name="Group"/>
          <p:cNvGrpSpPr/>
          <p:nvPr/>
        </p:nvGrpSpPr>
        <p:grpSpPr>
          <a:xfrm>
            <a:off x="3505200" y="1447800"/>
            <a:ext cx="2362200" cy="914400"/>
            <a:chOff x="0" y="0"/>
            <a:chExt cx="2362200" cy="914400"/>
          </a:xfrm>
        </p:grpSpPr>
        <p:sp>
          <p:nvSpPr>
            <p:cNvPr id="1542" name="Rectangle"/>
            <p:cNvSpPr/>
            <p:nvPr/>
          </p:nvSpPr>
          <p:spPr>
            <a:xfrm>
              <a:off x="0" y="0"/>
              <a:ext cx="2362200" cy="914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543" name="STRENGTHS (S)"/>
            <p:cNvSpPr txBox="1"/>
            <p:nvPr/>
          </p:nvSpPr>
          <p:spPr>
            <a:xfrm>
              <a:off x="218257" y="252729"/>
              <a:ext cx="1925686"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STRENGTHS (S)</a:t>
              </a:r>
            </a:p>
          </p:txBody>
        </p:sp>
      </p:grpSp>
      <p:grpSp>
        <p:nvGrpSpPr>
          <p:cNvPr id="1547" name="Group"/>
          <p:cNvGrpSpPr/>
          <p:nvPr/>
        </p:nvGrpSpPr>
        <p:grpSpPr>
          <a:xfrm>
            <a:off x="5867400" y="1447800"/>
            <a:ext cx="2438400" cy="914400"/>
            <a:chOff x="0" y="0"/>
            <a:chExt cx="2438400" cy="914400"/>
          </a:xfrm>
        </p:grpSpPr>
        <p:sp>
          <p:nvSpPr>
            <p:cNvPr id="1545" name="Rectangle"/>
            <p:cNvSpPr/>
            <p:nvPr/>
          </p:nvSpPr>
          <p:spPr>
            <a:xfrm>
              <a:off x="0" y="0"/>
              <a:ext cx="2438400" cy="914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546" name="WEAKNESS (W)"/>
            <p:cNvSpPr txBox="1"/>
            <p:nvPr/>
          </p:nvSpPr>
          <p:spPr>
            <a:xfrm>
              <a:off x="265845" y="252729"/>
              <a:ext cx="1906710"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WEAKNESS (W)</a:t>
              </a:r>
            </a:p>
          </p:txBody>
        </p:sp>
      </p:grpSp>
      <p:grpSp>
        <p:nvGrpSpPr>
          <p:cNvPr id="1550" name="Group"/>
          <p:cNvGrpSpPr/>
          <p:nvPr/>
        </p:nvGrpSpPr>
        <p:grpSpPr>
          <a:xfrm>
            <a:off x="1219199" y="2362200"/>
            <a:ext cx="2286002" cy="1981200"/>
            <a:chOff x="0" y="0"/>
            <a:chExt cx="2286000" cy="1981200"/>
          </a:xfrm>
        </p:grpSpPr>
        <p:sp>
          <p:nvSpPr>
            <p:cNvPr id="1548" name="Rectangle"/>
            <p:cNvSpPr/>
            <p:nvPr/>
          </p:nvSpPr>
          <p:spPr>
            <a:xfrm>
              <a:off x="-1" y="0"/>
              <a:ext cx="2286002" cy="1981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549" name="OPPORTUNITIES…"/>
            <p:cNvSpPr txBox="1"/>
            <p:nvPr/>
          </p:nvSpPr>
          <p:spPr>
            <a:xfrm>
              <a:off x="43086" y="627379"/>
              <a:ext cx="2199828"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OPPORTUNITIES </a:t>
              </a:r>
            </a:p>
            <a:p>
              <a:pPr algn="ctr">
                <a:defRPr>
                  <a:latin typeface="Comic Sans MS"/>
                  <a:ea typeface="Comic Sans MS"/>
                  <a:cs typeface="Comic Sans MS"/>
                  <a:sym typeface="Comic Sans MS"/>
                </a:defRPr>
              </a:pPr>
              <a:r>
                <a:t>(O)</a:t>
              </a:r>
            </a:p>
          </p:txBody>
        </p:sp>
      </p:grpSp>
      <p:grpSp>
        <p:nvGrpSpPr>
          <p:cNvPr id="1553" name="Group"/>
          <p:cNvGrpSpPr/>
          <p:nvPr/>
        </p:nvGrpSpPr>
        <p:grpSpPr>
          <a:xfrm>
            <a:off x="1219199" y="4343400"/>
            <a:ext cx="2286002" cy="1828800"/>
            <a:chOff x="0" y="0"/>
            <a:chExt cx="2286000" cy="1828800"/>
          </a:xfrm>
        </p:grpSpPr>
        <p:sp>
          <p:nvSpPr>
            <p:cNvPr id="1551" name="Rectangle"/>
            <p:cNvSpPr/>
            <p:nvPr/>
          </p:nvSpPr>
          <p:spPr>
            <a:xfrm>
              <a:off x="-1" y="0"/>
              <a:ext cx="2286002" cy="18288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552" name="THREATS…"/>
            <p:cNvSpPr txBox="1"/>
            <p:nvPr/>
          </p:nvSpPr>
          <p:spPr>
            <a:xfrm>
              <a:off x="507542" y="551180"/>
              <a:ext cx="1270916" cy="726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THREATS</a:t>
              </a:r>
            </a:p>
            <a:p>
              <a:pPr algn="ctr">
                <a:defRPr>
                  <a:latin typeface="Comic Sans MS"/>
                  <a:ea typeface="Comic Sans MS"/>
                  <a:cs typeface="Comic Sans MS"/>
                  <a:sym typeface="Comic Sans MS"/>
                </a:defRPr>
              </a:pPr>
              <a:r>
                <a:t>(T)</a:t>
              </a:r>
            </a:p>
          </p:txBody>
        </p:sp>
      </p:grpSp>
      <p:grpSp>
        <p:nvGrpSpPr>
          <p:cNvPr id="1556" name="Group"/>
          <p:cNvGrpSpPr/>
          <p:nvPr/>
        </p:nvGrpSpPr>
        <p:grpSpPr>
          <a:xfrm>
            <a:off x="3505200" y="1719579"/>
            <a:ext cx="2362200" cy="3266442"/>
            <a:chOff x="0" y="0"/>
            <a:chExt cx="2362200" cy="3266440"/>
          </a:xfrm>
        </p:grpSpPr>
        <p:sp>
          <p:nvSpPr>
            <p:cNvPr id="1554" name="Rectangle"/>
            <p:cNvSpPr/>
            <p:nvPr/>
          </p:nvSpPr>
          <p:spPr>
            <a:xfrm>
              <a:off x="0" y="642620"/>
              <a:ext cx="2362200" cy="19812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555" name="STRATEGI SO…"/>
            <p:cNvSpPr txBox="1"/>
            <p:nvPr/>
          </p:nvSpPr>
          <p:spPr>
            <a:xfrm>
              <a:off x="65113" y="0"/>
              <a:ext cx="2231974" cy="326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endParaRPr/>
            </a:p>
            <a:p>
              <a:pPr algn="ctr">
                <a:defRPr>
                  <a:latin typeface="Comic Sans MS"/>
                  <a:ea typeface="Comic Sans MS"/>
                  <a:cs typeface="Comic Sans MS"/>
                  <a:sym typeface="Comic Sans MS"/>
                </a:defRPr>
              </a:pPr>
              <a:endParaRPr/>
            </a:p>
            <a:p>
              <a:pPr algn="ctr">
                <a:defRPr>
                  <a:latin typeface="Comic Sans MS"/>
                  <a:ea typeface="Comic Sans MS"/>
                  <a:cs typeface="Comic Sans MS"/>
                  <a:sym typeface="Comic Sans MS"/>
                </a:defRPr>
              </a:pPr>
              <a:r>
                <a:t>STRATEGI SO</a:t>
              </a:r>
            </a:p>
            <a:p>
              <a:pPr algn="ctr">
                <a:defRPr>
                  <a:latin typeface="Comic Sans MS"/>
                  <a:ea typeface="Comic Sans MS"/>
                  <a:cs typeface="Comic Sans MS"/>
                  <a:sym typeface="Comic Sans MS"/>
                </a:defRPr>
              </a:pPr>
              <a:r>
                <a:t>Strategi yang</a:t>
              </a:r>
            </a:p>
            <a:p>
              <a:pPr algn="ctr">
                <a:defRPr>
                  <a:latin typeface="Comic Sans MS"/>
                  <a:ea typeface="Comic Sans MS"/>
                  <a:cs typeface="Comic Sans MS"/>
                  <a:sym typeface="Comic Sans MS"/>
                </a:defRPr>
              </a:pPr>
              <a:r>
                <a:t>Menggunakan keku-</a:t>
              </a:r>
            </a:p>
            <a:p>
              <a:pPr algn="ctr">
                <a:defRPr>
                  <a:latin typeface="Comic Sans MS"/>
                  <a:ea typeface="Comic Sans MS"/>
                  <a:cs typeface="Comic Sans MS"/>
                  <a:sym typeface="Comic Sans MS"/>
                </a:defRPr>
              </a:pPr>
              <a:r>
                <a:t>atan untuk</a:t>
              </a:r>
            </a:p>
            <a:p>
              <a:pPr algn="ctr">
                <a:defRPr>
                  <a:latin typeface="Comic Sans MS"/>
                  <a:ea typeface="Comic Sans MS"/>
                  <a:cs typeface="Comic Sans MS"/>
                  <a:sym typeface="Comic Sans MS"/>
                </a:defRPr>
              </a:pPr>
              <a:r>
                <a:t>Memanfaatkan </a:t>
              </a:r>
            </a:p>
            <a:p>
              <a:pPr algn="ctr">
                <a:defRPr>
                  <a:latin typeface="Comic Sans MS"/>
                  <a:ea typeface="Comic Sans MS"/>
                  <a:cs typeface="Comic Sans MS"/>
                  <a:sym typeface="Comic Sans MS"/>
                </a:defRPr>
              </a:pPr>
              <a:r>
                <a:t>peluang</a:t>
              </a:r>
            </a:p>
            <a:p>
              <a:pPr algn="ctr">
                <a:defRPr>
                  <a:latin typeface="Comic Sans MS"/>
                  <a:ea typeface="Comic Sans MS"/>
                  <a:cs typeface="Comic Sans MS"/>
                  <a:sym typeface="Comic Sans MS"/>
                </a:defRPr>
              </a:pPr>
              <a:endParaRPr/>
            </a:p>
          </p:txBody>
        </p:sp>
      </p:grpSp>
      <p:grpSp>
        <p:nvGrpSpPr>
          <p:cNvPr id="1559" name="Group"/>
          <p:cNvGrpSpPr/>
          <p:nvPr/>
        </p:nvGrpSpPr>
        <p:grpSpPr>
          <a:xfrm>
            <a:off x="3505200" y="3624579"/>
            <a:ext cx="2362200" cy="3266442"/>
            <a:chOff x="0" y="0"/>
            <a:chExt cx="2362200" cy="3266440"/>
          </a:xfrm>
        </p:grpSpPr>
        <p:sp>
          <p:nvSpPr>
            <p:cNvPr id="1557" name="Rectangle"/>
            <p:cNvSpPr/>
            <p:nvPr/>
          </p:nvSpPr>
          <p:spPr>
            <a:xfrm>
              <a:off x="0" y="718819"/>
              <a:ext cx="2362200" cy="1828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558" name="STRATEGI ST…"/>
            <p:cNvSpPr txBox="1"/>
            <p:nvPr/>
          </p:nvSpPr>
          <p:spPr>
            <a:xfrm>
              <a:off x="282160" y="0"/>
              <a:ext cx="1797880" cy="326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endParaRPr/>
            </a:p>
            <a:p>
              <a:pPr algn="ctr">
                <a:defRPr>
                  <a:latin typeface="Comic Sans MS"/>
                  <a:ea typeface="Comic Sans MS"/>
                  <a:cs typeface="Comic Sans MS"/>
                  <a:sym typeface="Comic Sans MS"/>
                </a:defRPr>
              </a:pPr>
              <a:endParaRPr/>
            </a:p>
            <a:p>
              <a:pPr algn="ctr">
                <a:defRPr>
                  <a:latin typeface="Comic Sans MS"/>
                  <a:ea typeface="Comic Sans MS"/>
                  <a:cs typeface="Comic Sans MS"/>
                  <a:sym typeface="Comic Sans MS"/>
                </a:defRPr>
              </a:pPr>
              <a:r>
                <a:t>STRATEGI ST</a:t>
              </a:r>
            </a:p>
            <a:p>
              <a:pPr algn="ctr">
                <a:defRPr>
                  <a:latin typeface="Comic Sans MS"/>
                  <a:ea typeface="Comic Sans MS"/>
                  <a:cs typeface="Comic Sans MS"/>
                  <a:sym typeface="Comic Sans MS"/>
                </a:defRPr>
              </a:pPr>
              <a:r>
                <a:t>Strategi yang</a:t>
              </a:r>
            </a:p>
            <a:p>
              <a:pPr algn="ctr">
                <a:defRPr>
                  <a:latin typeface="Comic Sans MS"/>
                  <a:ea typeface="Comic Sans MS"/>
                  <a:cs typeface="Comic Sans MS"/>
                  <a:sym typeface="Comic Sans MS"/>
                </a:defRPr>
              </a:pPr>
              <a:r>
                <a:t>Menggunakan</a:t>
              </a:r>
            </a:p>
            <a:p>
              <a:pPr algn="ctr">
                <a:defRPr>
                  <a:latin typeface="Comic Sans MS"/>
                  <a:ea typeface="Comic Sans MS"/>
                  <a:cs typeface="Comic Sans MS"/>
                  <a:sym typeface="Comic Sans MS"/>
                </a:defRPr>
              </a:pPr>
              <a:r>
                <a:t>Kekuatan untuk</a:t>
              </a:r>
            </a:p>
            <a:p>
              <a:pPr algn="ctr">
                <a:defRPr>
                  <a:latin typeface="Comic Sans MS"/>
                  <a:ea typeface="Comic Sans MS"/>
                  <a:cs typeface="Comic Sans MS"/>
                  <a:sym typeface="Comic Sans MS"/>
                </a:defRPr>
              </a:pPr>
              <a:r>
                <a:t>Mengatasi</a:t>
              </a:r>
            </a:p>
            <a:p>
              <a:pPr algn="ctr">
                <a:defRPr>
                  <a:latin typeface="Comic Sans MS"/>
                  <a:ea typeface="Comic Sans MS"/>
                  <a:cs typeface="Comic Sans MS"/>
                  <a:sym typeface="Comic Sans MS"/>
                </a:defRPr>
              </a:pPr>
              <a:r>
                <a:t>ancaman</a:t>
              </a:r>
            </a:p>
            <a:p>
              <a:pPr algn="ctr">
                <a:defRPr>
                  <a:latin typeface="Comic Sans MS"/>
                  <a:ea typeface="Comic Sans MS"/>
                  <a:cs typeface="Comic Sans MS"/>
                  <a:sym typeface="Comic Sans MS"/>
                </a:defRPr>
              </a:pPr>
              <a:endParaRPr/>
            </a:p>
          </p:txBody>
        </p:sp>
      </p:grpSp>
      <p:grpSp>
        <p:nvGrpSpPr>
          <p:cNvPr id="1562" name="Group"/>
          <p:cNvGrpSpPr/>
          <p:nvPr/>
        </p:nvGrpSpPr>
        <p:grpSpPr>
          <a:xfrm>
            <a:off x="5867400" y="2354579"/>
            <a:ext cx="2438400" cy="1996441"/>
            <a:chOff x="0" y="0"/>
            <a:chExt cx="2438400" cy="1996439"/>
          </a:xfrm>
        </p:grpSpPr>
        <p:sp>
          <p:nvSpPr>
            <p:cNvPr id="1560" name="Rectangle"/>
            <p:cNvSpPr/>
            <p:nvPr/>
          </p:nvSpPr>
          <p:spPr>
            <a:xfrm>
              <a:off x="0" y="7620"/>
              <a:ext cx="2438400" cy="19812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561" name="STRATEGI WO…"/>
            <p:cNvSpPr txBox="1"/>
            <p:nvPr/>
          </p:nvSpPr>
          <p:spPr>
            <a:xfrm>
              <a:off x="287165" y="0"/>
              <a:ext cx="1864070" cy="199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STRATEGI WO</a:t>
              </a:r>
            </a:p>
            <a:p>
              <a:pPr algn="ctr">
                <a:defRPr>
                  <a:latin typeface="Comic Sans MS"/>
                  <a:ea typeface="Comic Sans MS"/>
                  <a:cs typeface="Comic Sans MS"/>
                  <a:sym typeface="Comic Sans MS"/>
                </a:defRPr>
              </a:pPr>
              <a:r>
                <a:t>Strategi yang </a:t>
              </a:r>
            </a:p>
            <a:p>
              <a:pPr algn="ctr">
                <a:defRPr>
                  <a:latin typeface="Comic Sans MS"/>
                  <a:ea typeface="Comic Sans MS"/>
                  <a:cs typeface="Comic Sans MS"/>
                  <a:sym typeface="Comic Sans MS"/>
                </a:defRPr>
              </a:pPr>
              <a:r>
                <a:t>Meminimalkan</a:t>
              </a:r>
            </a:p>
            <a:p>
              <a:pPr algn="ctr">
                <a:defRPr>
                  <a:latin typeface="Comic Sans MS"/>
                  <a:ea typeface="Comic Sans MS"/>
                  <a:cs typeface="Comic Sans MS"/>
                  <a:sym typeface="Comic Sans MS"/>
                </a:defRPr>
              </a:pPr>
              <a:r>
                <a:t>Kelemahan dan</a:t>
              </a:r>
            </a:p>
            <a:p>
              <a:pPr algn="ctr">
                <a:defRPr>
                  <a:latin typeface="Comic Sans MS"/>
                  <a:ea typeface="Comic Sans MS"/>
                  <a:cs typeface="Comic Sans MS"/>
                  <a:sym typeface="Comic Sans MS"/>
                </a:defRPr>
              </a:pPr>
              <a:r>
                <a:t>Memanfaatkan</a:t>
              </a:r>
            </a:p>
            <a:p>
              <a:pPr algn="ctr">
                <a:defRPr>
                  <a:latin typeface="Comic Sans MS"/>
                  <a:ea typeface="Comic Sans MS"/>
                  <a:cs typeface="Comic Sans MS"/>
                  <a:sym typeface="Comic Sans MS"/>
                </a:defRPr>
              </a:pPr>
              <a:r>
                <a:t>peluang</a:t>
              </a:r>
            </a:p>
          </p:txBody>
        </p:sp>
      </p:grpSp>
      <p:grpSp>
        <p:nvGrpSpPr>
          <p:cNvPr id="1565" name="Group"/>
          <p:cNvGrpSpPr/>
          <p:nvPr/>
        </p:nvGrpSpPr>
        <p:grpSpPr>
          <a:xfrm>
            <a:off x="5867400" y="4259579"/>
            <a:ext cx="2438400" cy="1996441"/>
            <a:chOff x="0" y="0"/>
            <a:chExt cx="2438400" cy="1996439"/>
          </a:xfrm>
        </p:grpSpPr>
        <p:sp>
          <p:nvSpPr>
            <p:cNvPr id="1563" name="Rectangle"/>
            <p:cNvSpPr/>
            <p:nvPr/>
          </p:nvSpPr>
          <p:spPr>
            <a:xfrm>
              <a:off x="0" y="83820"/>
              <a:ext cx="2438400" cy="18288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564" name="STRATEGI WT…"/>
            <p:cNvSpPr txBox="1"/>
            <p:nvPr/>
          </p:nvSpPr>
          <p:spPr>
            <a:xfrm>
              <a:off x="300727" y="0"/>
              <a:ext cx="1836946" cy="199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STRATEGI WT</a:t>
              </a:r>
            </a:p>
            <a:p>
              <a:pPr algn="ctr">
                <a:defRPr>
                  <a:latin typeface="Comic Sans MS"/>
                  <a:ea typeface="Comic Sans MS"/>
                  <a:cs typeface="Comic Sans MS"/>
                  <a:sym typeface="Comic Sans MS"/>
                </a:defRPr>
              </a:pPr>
              <a:r>
                <a:t>Strategi yang</a:t>
              </a:r>
            </a:p>
            <a:p>
              <a:pPr algn="ctr">
                <a:defRPr>
                  <a:latin typeface="Comic Sans MS"/>
                  <a:ea typeface="Comic Sans MS"/>
                  <a:cs typeface="Comic Sans MS"/>
                  <a:sym typeface="Comic Sans MS"/>
                </a:defRPr>
              </a:pPr>
              <a:r>
                <a:t>Meminjamkan</a:t>
              </a:r>
            </a:p>
            <a:p>
              <a:pPr algn="ctr">
                <a:defRPr>
                  <a:latin typeface="Comic Sans MS"/>
                  <a:ea typeface="Comic Sans MS"/>
                  <a:cs typeface="Comic Sans MS"/>
                  <a:sym typeface="Comic Sans MS"/>
                </a:defRPr>
              </a:pPr>
              <a:r>
                <a:t>Kelemahan dan</a:t>
              </a:r>
            </a:p>
            <a:p>
              <a:pPr algn="ctr">
                <a:defRPr>
                  <a:latin typeface="Comic Sans MS"/>
                  <a:ea typeface="Comic Sans MS"/>
                  <a:cs typeface="Comic Sans MS"/>
                  <a:sym typeface="Comic Sans MS"/>
                </a:defRPr>
              </a:pPr>
              <a:r>
                <a:t>Menghindari</a:t>
              </a:r>
            </a:p>
            <a:p>
              <a:pPr algn="ctr">
                <a:defRPr>
                  <a:latin typeface="Comic Sans MS"/>
                  <a:ea typeface="Comic Sans MS"/>
                  <a:cs typeface="Comic Sans MS"/>
                  <a:sym typeface="Comic Sans MS"/>
                </a:defRPr>
              </a:pPr>
              <a:r>
                <a:t>ancaman</a:t>
              </a:r>
            </a:p>
          </p:txBody>
        </p:sp>
      </p:grpSp>
      <p:sp>
        <p:nvSpPr>
          <p:cNvPr id="156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567"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67</a:t>
            </a:fld>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1" name="Group"/>
          <p:cNvGrpSpPr/>
          <p:nvPr/>
        </p:nvGrpSpPr>
        <p:grpSpPr>
          <a:xfrm>
            <a:off x="2362200" y="381000"/>
            <a:ext cx="3810000" cy="533400"/>
            <a:chOff x="0" y="0"/>
            <a:chExt cx="3810000" cy="533400"/>
          </a:xfrm>
        </p:grpSpPr>
        <p:sp>
          <p:nvSpPr>
            <p:cNvPr id="1569" name="Rectangle"/>
            <p:cNvSpPr/>
            <p:nvPr/>
          </p:nvSpPr>
          <p:spPr>
            <a:xfrm>
              <a:off x="0" y="0"/>
              <a:ext cx="3810000" cy="533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570" name="MATRIKS TOWS"/>
            <p:cNvSpPr txBox="1"/>
            <p:nvPr/>
          </p:nvSpPr>
          <p:spPr>
            <a:xfrm>
              <a:off x="906215" y="62230"/>
              <a:ext cx="1997570"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MATRIKS TOWS</a:t>
              </a:r>
            </a:p>
          </p:txBody>
        </p:sp>
      </p:grpSp>
      <p:grpSp>
        <p:nvGrpSpPr>
          <p:cNvPr id="1574" name="Group"/>
          <p:cNvGrpSpPr/>
          <p:nvPr/>
        </p:nvGrpSpPr>
        <p:grpSpPr>
          <a:xfrm>
            <a:off x="2514600" y="2133600"/>
            <a:ext cx="3048000" cy="1828800"/>
            <a:chOff x="0" y="0"/>
            <a:chExt cx="3048000" cy="1828800"/>
          </a:xfrm>
        </p:grpSpPr>
        <p:sp>
          <p:nvSpPr>
            <p:cNvPr id="1572" name="Rectangle"/>
            <p:cNvSpPr/>
            <p:nvPr/>
          </p:nvSpPr>
          <p:spPr>
            <a:xfrm>
              <a:off x="0" y="0"/>
              <a:ext cx="3048000" cy="1828800"/>
            </a:xfrm>
            <a:prstGeom prst="rect">
              <a:avLst/>
            </a:prstGeom>
            <a:solidFill>
              <a:srgbClr val="B9D181"/>
            </a:solidFill>
            <a:ln w="9525" cap="flat">
              <a:solidFill>
                <a:srgbClr val="000000"/>
              </a:solidFill>
              <a:prstDash val="solid"/>
              <a:round/>
            </a:ln>
            <a:effectLst/>
          </p:spPr>
          <p:txBody>
            <a:bodyPr wrap="square" lIns="45719" tIns="45719" rIns="45719" bIns="45719" numCol="1" anchor="ctr">
              <a:noAutofit/>
            </a:bodyPr>
            <a:lstStyle/>
            <a:p>
              <a:pPr>
                <a:defRPr sz="1400">
                  <a:solidFill>
                    <a:srgbClr val="FFFFFF"/>
                  </a:solidFill>
                  <a:latin typeface="Comic Sans MS"/>
                  <a:ea typeface="Comic Sans MS"/>
                  <a:cs typeface="Comic Sans MS"/>
                  <a:sym typeface="Comic Sans MS"/>
                </a:defRPr>
              </a:pPr>
              <a:endParaRPr/>
            </a:p>
          </p:txBody>
        </p:sp>
        <p:sp>
          <p:nvSpPr>
            <p:cNvPr id="1573" name="FUTURE QUADRANT…"/>
            <p:cNvSpPr txBox="1"/>
            <p:nvPr/>
          </p:nvSpPr>
          <p:spPr>
            <a:xfrm>
              <a:off x="0" y="144780"/>
              <a:ext cx="2365832" cy="1539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400">
                  <a:solidFill>
                    <a:srgbClr val="FFFFFF"/>
                  </a:solidFill>
                  <a:latin typeface="Comic Sans MS"/>
                  <a:ea typeface="Comic Sans MS"/>
                  <a:cs typeface="Comic Sans MS"/>
                  <a:sym typeface="Comic Sans MS"/>
                </a:defRPr>
              </a:pPr>
              <a:r>
                <a:t>FUTURE QUADRANT</a:t>
              </a:r>
            </a:p>
            <a:p>
              <a:pPr>
                <a:buSzPct val="100000"/>
                <a:buChar char="▪"/>
                <a:defRPr sz="1400">
                  <a:solidFill>
                    <a:srgbClr val="FFFFFF"/>
                  </a:solidFill>
                  <a:latin typeface="Comic Sans MS"/>
                  <a:ea typeface="Comic Sans MS"/>
                  <a:cs typeface="Comic Sans MS"/>
                  <a:sym typeface="Comic Sans MS"/>
                </a:defRPr>
              </a:pPr>
              <a:r>
                <a:t> Related Diversification</a:t>
              </a:r>
            </a:p>
            <a:p>
              <a:pPr>
                <a:buSzPct val="100000"/>
                <a:buChar char="▪"/>
                <a:defRPr sz="1400">
                  <a:solidFill>
                    <a:srgbClr val="FFFFFF"/>
                  </a:solidFill>
                  <a:latin typeface="Comic Sans MS"/>
                  <a:ea typeface="Comic Sans MS"/>
                  <a:cs typeface="Comic Sans MS"/>
                  <a:sym typeface="Comic Sans MS"/>
                </a:defRPr>
              </a:pPr>
              <a:r>
                <a:t> Vertical Integration</a:t>
              </a:r>
            </a:p>
            <a:p>
              <a:pPr>
                <a:buSzPct val="100000"/>
                <a:buChar char="▪"/>
                <a:defRPr sz="1400">
                  <a:solidFill>
                    <a:srgbClr val="FFFFFF"/>
                  </a:solidFill>
                  <a:latin typeface="Comic Sans MS"/>
                  <a:ea typeface="Comic Sans MS"/>
                  <a:cs typeface="Comic Sans MS"/>
                  <a:sym typeface="Comic Sans MS"/>
                </a:defRPr>
              </a:pPr>
              <a:r>
                <a:t> Market Development</a:t>
              </a:r>
            </a:p>
            <a:p>
              <a:pPr>
                <a:buSzPct val="100000"/>
                <a:buChar char="▪"/>
                <a:defRPr sz="1400">
                  <a:solidFill>
                    <a:srgbClr val="FFFFFF"/>
                  </a:solidFill>
                  <a:latin typeface="Comic Sans MS"/>
                  <a:ea typeface="Comic Sans MS"/>
                  <a:cs typeface="Comic Sans MS"/>
                  <a:sym typeface="Comic Sans MS"/>
                </a:defRPr>
              </a:pPr>
              <a:r>
                <a:t> Product Development</a:t>
              </a:r>
            </a:p>
            <a:p>
              <a:pPr>
                <a:buSzPct val="100000"/>
                <a:buChar char="▪"/>
                <a:defRPr sz="1400">
                  <a:solidFill>
                    <a:srgbClr val="FFFFFF"/>
                  </a:solidFill>
                  <a:latin typeface="Comic Sans MS"/>
                  <a:ea typeface="Comic Sans MS"/>
                  <a:cs typeface="Comic Sans MS"/>
                  <a:sym typeface="Comic Sans MS"/>
                </a:defRPr>
              </a:pPr>
              <a:r>
                <a:t> Penetration</a:t>
              </a:r>
            </a:p>
          </p:txBody>
        </p:sp>
      </p:grpSp>
      <p:grpSp>
        <p:nvGrpSpPr>
          <p:cNvPr id="1577" name="Group"/>
          <p:cNvGrpSpPr/>
          <p:nvPr/>
        </p:nvGrpSpPr>
        <p:grpSpPr>
          <a:xfrm>
            <a:off x="5562600" y="2133600"/>
            <a:ext cx="3124200" cy="1828800"/>
            <a:chOff x="0" y="0"/>
            <a:chExt cx="3124200" cy="1828800"/>
          </a:xfrm>
        </p:grpSpPr>
        <p:sp>
          <p:nvSpPr>
            <p:cNvPr id="1575" name="Rectangle"/>
            <p:cNvSpPr/>
            <p:nvPr/>
          </p:nvSpPr>
          <p:spPr>
            <a:xfrm>
              <a:off x="0" y="0"/>
              <a:ext cx="3124200" cy="1828800"/>
            </a:xfrm>
            <a:prstGeom prst="rect">
              <a:avLst/>
            </a:prstGeom>
            <a:solidFill>
              <a:srgbClr val="008000"/>
            </a:solidFill>
            <a:ln w="9525" cap="flat">
              <a:solidFill>
                <a:srgbClr val="000000"/>
              </a:solidFill>
              <a:prstDash val="solid"/>
              <a:round/>
            </a:ln>
            <a:effectLst/>
          </p:spPr>
          <p:txBody>
            <a:bodyPr wrap="square" lIns="45719" tIns="45719" rIns="45719" bIns="45719" numCol="1" anchor="ctr">
              <a:noAutofit/>
            </a:bodyPr>
            <a:lstStyle/>
            <a:p>
              <a:pPr>
                <a:defRPr sz="1400">
                  <a:latin typeface="Comic Sans MS"/>
                  <a:ea typeface="Comic Sans MS"/>
                  <a:cs typeface="Comic Sans MS"/>
                  <a:sym typeface="Comic Sans MS"/>
                </a:defRPr>
              </a:pPr>
              <a:endParaRPr/>
            </a:p>
          </p:txBody>
        </p:sp>
        <p:sp>
          <p:nvSpPr>
            <p:cNvPr id="1576" name="INTERNAL FIX – It QUADRANT…"/>
            <p:cNvSpPr txBox="1"/>
            <p:nvPr/>
          </p:nvSpPr>
          <p:spPr>
            <a:xfrm>
              <a:off x="0" y="24129"/>
              <a:ext cx="2964567" cy="1780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400">
                  <a:latin typeface="Comic Sans MS"/>
                  <a:ea typeface="Comic Sans MS"/>
                  <a:cs typeface="Comic Sans MS"/>
                  <a:sym typeface="Comic Sans MS"/>
                </a:defRPr>
              </a:pPr>
              <a:r>
                <a:t>INTERNAL FIX – It QUADRANT</a:t>
              </a:r>
            </a:p>
            <a:p>
              <a:pPr>
                <a:buSzPct val="100000"/>
                <a:buChar char="▪"/>
                <a:defRPr sz="1400">
                  <a:latin typeface="Comic Sans MS"/>
                  <a:ea typeface="Comic Sans MS"/>
                  <a:cs typeface="Comic Sans MS"/>
                  <a:sym typeface="Comic Sans MS"/>
                </a:defRPr>
              </a:pPr>
              <a:r>
                <a:t> Retrenchment</a:t>
              </a:r>
            </a:p>
            <a:p>
              <a:pPr>
                <a:buSzPct val="100000"/>
                <a:buChar char="▪"/>
                <a:defRPr sz="1400">
                  <a:latin typeface="Comic Sans MS"/>
                  <a:ea typeface="Comic Sans MS"/>
                  <a:cs typeface="Comic Sans MS"/>
                  <a:sym typeface="Comic Sans MS"/>
                </a:defRPr>
              </a:pPr>
              <a:r>
                <a:t> Enhancement</a:t>
              </a:r>
            </a:p>
            <a:p>
              <a:pPr>
                <a:buSzPct val="100000"/>
                <a:buChar char="▪"/>
                <a:defRPr sz="1400">
                  <a:latin typeface="Comic Sans MS"/>
                  <a:ea typeface="Comic Sans MS"/>
                  <a:cs typeface="Comic Sans MS"/>
                  <a:sym typeface="Comic Sans MS"/>
                </a:defRPr>
              </a:pPr>
              <a:r>
                <a:t> Market Development</a:t>
              </a:r>
            </a:p>
            <a:p>
              <a:pPr>
                <a:buSzPct val="100000"/>
                <a:buChar char="▪"/>
                <a:defRPr sz="1400">
                  <a:latin typeface="Comic Sans MS"/>
                  <a:ea typeface="Comic Sans MS"/>
                  <a:cs typeface="Comic Sans MS"/>
                  <a:sym typeface="Comic Sans MS"/>
                </a:defRPr>
              </a:pPr>
              <a:r>
                <a:t> Product Development</a:t>
              </a:r>
            </a:p>
            <a:p>
              <a:pPr>
                <a:buSzPct val="100000"/>
                <a:buChar char="▪"/>
                <a:defRPr sz="1400">
                  <a:latin typeface="Comic Sans MS"/>
                  <a:ea typeface="Comic Sans MS"/>
                  <a:cs typeface="Comic Sans MS"/>
                  <a:sym typeface="Comic Sans MS"/>
                </a:defRPr>
              </a:pPr>
              <a:r>
                <a:t> Vertical Integration</a:t>
              </a:r>
            </a:p>
            <a:p>
              <a:pPr>
                <a:buSzPct val="100000"/>
                <a:buChar char="▪"/>
                <a:defRPr sz="1400">
                  <a:latin typeface="Comic Sans MS"/>
                  <a:ea typeface="Comic Sans MS"/>
                  <a:cs typeface="Comic Sans MS"/>
                  <a:sym typeface="Comic Sans MS"/>
                </a:defRPr>
              </a:pPr>
              <a:r>
                <a:t> Related Diversification</a:t>
              </a:r>
            </a:p>
          </p:txBody>
        </p:sp>
      </p:grpSp>
      <p:grpSp>
        <p:nvGrpSpPr>
          <p:cNvPr id="1580" name="Group"/>
          <p:cNvGrpSpPr/>
          <p:nvPr/>
        </p:nvGrpSpPr>
        <p:grpSpPr>
          <a:xfrm>
            <a:off x="2514600" y="3962400"/>
            <a:ext cx="3048000" cy="1905000"/>
            <a:chOff x="0" y="0"/>
            <a:chExt cx="3048000" cy="1905000"/>
          </a:xfrm>
        </p:grpSpPr>
        <p:sp>
          <p:nvSpPr>
            <p:cNvPr id="1578" name="Rectangle"/>
            <p:cNvSpPr/>
            <p:nvPr/>
          </p:nvSpPr>
          <p:spPr>
            <a:xfrm>
              <a:off x="0" y="0"/>
              <a:ext cx="3048000" cy="1905000"/>
            </a:xfrm>
            <a:prstGeom prst="rect">
              <a:avLst/>
            </a:prstGeom>
            <a:solidFill>
              <a:srgbClr val="FF6600"/>
            </a:solidFill>
            <a:ln w="9525" cap="flat">
              <a:solidFill>
                <a:srgbClr val="000000"/>
              </a:solidFill>
              <a:prstDash val="solid"/>
              <a:round/>
            </a:ln>
            <a:effectLst/>
          </p:spPr>
          <p:txBody>
            <a:bodyPr wrap="square" lIns="45719" tIns="45719" rIns="45719" bIns="45719" numCol="1" anchor="ctr">
              <a:noAutofit/>
            </a:bodyPr>
            <a:lstStyle/>
            <a:p>
              <a:pPr>
                <a:defRPr sz="1400">
                  <a:latin typeface="Comic Sans MS"/>
                  <a:ea typeface="Comic Sans MS"/>
                  <a:cs typeface="Comic Sans MS"/>
                  <a:sym typeface="Comic Sans MS"/>
                </a:defRPr>
              </a:pPr>
              <a:endParaRPr/>
            </a:p>
          </p:txBody>
        </p:sp>
        <p:sp>
          <p:nvSpPr>
            <p:cNvPr id="1579" name="EXTERNAL FIX – It QUADRANT…"/>
            <p:cNvSpPr txBox="1"/>
            <p:nvPr/>
          </p:nvSpPr>
          <p:spPr>
            <a:xfrm>
              <a:off x="0" y="182879"/>
              <a:ext cx="2965436" cy="1539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400">
                  <a:latin typeface="Comic Sans MS"/>
                  <a:ea typeface="Comic Sans MS"/>
                  <a:cs typeface="Comic Sans MS"/>
                  <a:sym typeface="Comic Sans MS"/>
                </a:defRPr>
              </a:pPr>
              <a:r>
                <a:t>EXTERNAL FIX – It QUADRANT</a:t>
              </a:r>
            </a:p>
            <a:p>
              <a:pPr>
                <a:buSzPct val="100000"/>
                <a:buChar char="▪"/>
                <a:defRPr sz="1400">
                  <a:latin typeface="Comic Sans MS"/>
                  <a:ea typeface="Comic Sans MS"/>
                  <a:cs typeface="Comic Sans MS"/>
                  <a:sym typeface="Comic Sans MS"/>
                </a:defRPr>
              </a:pPr>
              <a:r>
                <a:t> Related Diversification</a:t>
              </a:r>
            </a:p>
            <a:p>
              <a:pPr>
                <a:buSzPct val="100000"/>
                <a:buChar char="▪"/>
                <a:defRPr sz="1400">
                  <a:latin typeface="Comic Sans MS"/>
                  <a:ea typeface="Comic Sans MS"/>
                  <a:cs typeface="Comic Sans MS"/>
                  <a:sym typeface="Comic Sans MS"/>
                </a:defRPr>
              </a:pPr>
              <a:r>
                <a:t> Unrelated Diversification</a:t>
              </a:r>
            </a:p>
            <a:p>
              <a:pPr>
                <a:buSzPct val="100000"/>
                <a:buChar char="▪"/>
                <a:defRPr sz="1400">
                  <a:latin typeface="Comic Sans MS"/>
                  <a:ea typeface="Comic Sans MS"/>
                  <a:cs typeface="Comic Sans MS"/>
                  <a:sym typeface="Comic Sans MS"/>
                </a:defRPr>
              </a:pPr>
              <a:r>
                <a:t> Market Development</a:t>
              </a:r>
            </a:p>
            <a:p>
              <a:pPr>
                <a:buSzPct val="100000"/>
                <a:buChar char="▪"/>
                <a:defRPr sz="1400">
                  <a:latin typeface="Comic Sans MS"/>
                  <a:ea typeface="Comic Sans MS"/>
                  <a:cs typeface="Comic Sans MS"/>
                  <a:sym typeface="Comic Sans MS"/>
                </a:defRPr>
              </a:pPr>
              <a:r>
                <a:t> Product Development</a:t>
              </a:r>
            </a:p>
            <a:p>
              <a:pPr>
                <a:buSzPct val="100000"/>
                <a:buChar char="▪"/>
                <a:defRPr sz="1400">
                  <a:latin typeface="Comic Sans MS"/>
                  <a:ea typeface="Comic Sans MS"/>
                  <a:cs typeface="Comic Sans MS"/>
                  <a:sym typeface="Comic Sans MS"/>
                </a:defRPr>
              </a:pPr>
              <a:r>
                <a:t> Status Quo</a:t>
              </a:r>
            </a:p>
          </p:txBody>
        </p:sp>
      </p:grpSp>
      <p:grpSp>
        <p:nvGrpSpPr>
          <p:cNvPr id="1583" name="Group"/>
          <p:cNvGrpSpPr/>
          <p:nvPr/>
        </p:nvGrpSpPr>
        <p:grpSpPr>
          <a:xfrm>
            <a:off x="5562600" y="3962400"/>
            <a:ext cx="3124200" cy="1905000"/>
            <a:chOff x="0" y="0"/>
            <a:chExt cx="3124200" cy="1905000"/>
          </a:xfrm>
        </p:grpSpPr>
        <p:sp>
          <p:nvSpPr>
            <p:cNvPr id="1581" name="Rectangle"/>
            <p:cNvSpPr/>
            <p:nvPr/>
          </p:nvSpPr>
          <p:spPr>
            <a:xfrm>
              <a:off x="0" y="0"/>
              <a:ext cx="3124200" cy="1905000"/>
            </a:xfrm>
            <a:prstGeom prst="rect">
              <a:avLst/>
            </a:prstGeom>
            <a:solidFill>
              <a:srgbClr val="00CCFF"/>
            </a:solidFill>
            <a:ln w="9525" cap="flat">
              <a:solidFill>
                <a:srgbClr val="000000"/>
              </a:solidFill>
              <a:prstDash val="solid"/>
              <a:round/>
            </a:ln>
            <a:effectLst/>
          </p:spPr>
          <p:txBody>
            <a:bodyPr wrap="square" lIns="45719" tIns="45719" rIns="45719" bIns="45719" numCol="1" anchor="ctr">
              <a:noAutofit/>
            </a:bodyPr>
            <a:lstStyle/>
            <a:p>
              <a:pPr>
                <a:defRPr sz="1400">
                  <a:solidFill>
                    <a:srgbClr val="FFFFFF"/>
                  </a:solidFill>
                  <a:latin typeface="Comic Sans MS"/>
                  <a:ea typeface="Comic Sans MS"/>
                  <a:cs typeface="Comic Sans MS"/>
                  <a:sym typeface="Comic Sans MS"/>
                </a:defRPr>
              </a:pPr>
              <a:endParaRPr/>
            </a:p>
          </p:txBody>
        </p:sp>
        <p:sp>
          <p:nvSpPr>
            <p:cNvPr id="1582" name="SURVIVAL QUADRANT…"/>
            <p:cNvSpPr txBox="1"/>
            <p:nvPr/>
          </p:nvSpPr>
          <p:spPr>
            <a:xfrm>
              <a:off x="0" y="182879"/>
              <a:ext cx="2563600" cy="1539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400">
                  <a:solidFill>
                    <a:srgbClr val="FFFFFF"/>
                  </a:solidFill>
                  <a:latin typeface="Comic Sans MS"/>
                  <a:ea typeface="Comic Sans MS"/>
                  <a:cs typeface="Comic Sans MS"/>
                  <a:sym typeface="Comic Sans MS"/>
                </a:defRPr>
              </a:pPr>
              <a:r>
                <a:t>SURVIVAL QUADRANT</a:t>
              </a:r>
            </a:p>
            <a:p>
              <a:pPr>
                <a:buSzPct val="100000"/>
                <a:buChar char="▪"/>
                <a:defRPr sz="1400">
                  <a:solidFill>
                    <a:srgbClr val="FFFFFF"/>
                  </a:solidFill>
                  <a:latin typeface="Comic Sans MS"/>
                  <a:ea typeface="Comic Sans MS"/>
                  <a:cs typeface="Comic Sans MS"/>
                  <a:sym typeface="Comic Sans MS"/>
                </a:defRPr>
              </a:pPr>
              <a:r>
                <a:t> Unrelated Diversification</a:t>
              </a:r>
            </a:p>
            <a:p>
              <a:pPr>
                <a:buSzPct val="100000"/>
                <a:buChar char="▪"/>
                <a:defRPr sz="1400">
                  <a:solidFill>
                    <a:srgbClr val="FFFFFF"/>
                  </a:solidFill>
                  <a:latin typeface="Comic Sans MS"/>
                  <a:ea typeface="Comic Sans MS"/>
                  <a:cs typeface="Comic Sans MS"/>
                  <a:sym typeface="Comic Sans MS"/>
                </a:defRPr>
              </a:pPr>
              <a:r>
                <a:t> Divesture</a:t>
              </a:r>
            </a:p>
            <a:p>
              <a:pPr>
                <a:buSzPct val="100000"/>
                <a:buChar char="▪"/>
                <a:defRPr sz="1400">
                  <a:solidFill>
                    <a:srgbClr val="FFFFFF"/>
                  </a:solidFill>
                  <a:latin typeface="Comic Sans MS"/>
                  <a:ea typeface="Comic Sans MS"/>
                  <a:cs typeface="Comic Sans MS"/>
                  <a:sym typeface="Comic Sans MS"/>
                </a:defRPr>
              </a:pPr>
              <a:r>
                <a:t> Liquidation</a:t>
              </a:r>
            </a:p>
            <a:p>
              <a:pPr>
                <a:buSzPct val="100000"/>
                <a:buChar char="▪"/>
                <a:defRPr sz="1400">
                  <a:solidFill>
                    <a:srgbClr val="FFFFFF"/>
                  </a:solidFill>
                  <a:latin typeface="Comic Sans MS"/>
                  <a:ea typeface="Comic Sans MS"/>
                  <a:cs typeface="Comic Sans MS"/>
                  <a:sym typeface="Comic Sans MS"/>
                </a:defRPr>
              </a:pPr>
              <a:r>
                <a:t> Harvesting</a:t>
              </a:r>
            </a:p>
            <a:p>
              <a:pPr>
                <a:buSzPct val="100000"/>
                <a:buChar char="▪"/>
                <a:defRPr sz="1400">
                  <a:solidFill>
                    <a:srgbClr val="FFFFFF"/>
                  </a:solidFill>
                  <a:latin typeface="Comic Sans MS"/>
                  <a:ea typeface="Comic Sans MS"/>
                  <a:cs typeface="Comic Sans MS"/>
                  <a:sym typeface="Comic Sans MS"/>
                </a:defRPr>
              </a:pPr>
              <a:r>
                <a:t> Retrenchment</a:t>
              </a:r>
            </a:p>
          </p:txBody>
        </p:sp>
      </p:grpSp>
      <p:grpSp>
        <p:nvGrpSpPr>
          <p:cNvPr id="1586" name="Group"/>
          <p:cNvGrpSpPr/>
          <p:nvPr/>
        </p:nvGrpSpPr>
        <p:grpSpPr>
          <a:xfrm>
            <a:off x="381000" y="-1811021"/>
            <a:ext cx="1905000" cy="10708642"/>
            <a:chOff x="0" y="0"/>
            <a:chExt cx="1905000" cy="10708640"/>
          </a:xfrm>
        </p:grpSpPr>
        <p:sp>
          <p:nvSpPr>
            <p:cNvPr id="1584" name="Rectangle"/>
            <p:cNvSpPr/>
            <p:nvPr/>
          </p:nvSpPr>
          <p:spPr>
            <a:xfrm>
              <a:off x="0" y="3030220"/>
              <a:ext cx="1905000" cy="46482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sz="1400">
                  <a:latin typeface="Comic Sans MS"/>
                  <a:ea typeface="Comic Sans MS"/>
                  <a:cs typeface="Comic Sans MS"/>
                  <a:sym typeface="Comic Sans MS"/>
                </a:defRPr>
              </a:pPr>
              <a:endParaRPr/>
            </a:p>
          </p:txBody>
        </p:sp>
        <p:sp>
          <p:nvSpPr>
            <p:cNvPr id="1585" name="LIST EXTERNAL…"/>
            <p:cNvSpPr txBox="1"/>
            <p:nvPr/>
          </p:nvSpPr>
          <p:spPr>
            <a:xfrm>
              <a:off x="0" y="0"/>
              <a:ext cx="1680987" cy="10708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LIST EXTERNAL</a:t>
              </a:r>
            </a:p>
            <a:p>
              <a:pPr>
                <a:defRPr sz="1400">
                  <a:latin typeface="Comic Sans MS"/>
                  <a:ea typeface="Comic Sans MS"/>
                  <a:cs typeface="Comic Sans MS"/>
                  <a:sym typeface="Comic Sans MS"/>
                </a:defRPr>
              </a:pPr>
              <a:r>
                <a:t>OPPORTUNITIES</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1.</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2.</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3.</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LIST EXTERNAL</a:t>
              </a:r>
            </a:p>
            <a:p>
              <a:pPr>
                <a:defRPr sz="1400">
                  <a:latin typeface="Comic Sans MS"/>
                  <a:ea typeface="Comic Sans MS"/>
                  <a:cs typeface="Comic Sans MS"/>
                  <a:sym typeface="Comic Sans MS"/>
                </a:defRPr>
              </a:pPr>
              <a:r>
                <a:t>THREATS</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1.</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2.</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r>
                <a:t>3.</a:t>
              </a: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a:p>
              <a:pPr>
                <a:defRPr sz="1400">
                  <a:latin typeface="Comic Sans MS"/>
                  <a:ea typeface="Comic Sans MS"/>
                  <a:cs typeface="Comic Sans MS"/>
                  <a:sym typeface="Comic Sans MS"/>
                </a:defRPr>
              </a:pPr>
              <a:endParaRPr/>
            </a:p>
          </p:txBody>
        </p:sp>
      </p:grpSp>
      <p:grpSp>
        <p:nvGrpSpPr>
          <p:cNvPr id="1589" name="Group"/>
          <p:cNvGrpSpPr/>
          <p:nvPr/>
        </p:nvGrpSpPr>
        <p:grpSpPr>
          <a:xfrm>
            <a:off x="5638800" y="1021080"/>
            <a:ext cx="2895600" cy="1310641"/>
            <a:chOff x="0" y="0"/>
            <a:chExt cx="2895599" cy="1310639"/>
          </a:xfrm>
        </p:grpSpPr>
        <p:sp>
          <p:nvSpPr>
            <p:cNvPr id="1587" name="Rectangle"/>
            <p:cNvSpPr/>
            <p:nvPr/>
          </p:nvSpPr>
          <p:spPr>
            <a:xfrm>
              <a:off x="0" y="274320"/>
              <a:ext cx="2895600" cy="7620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sz="1200">
                  <a:latin typeface="Comic Sans MS"/>
                  <a:ea typeface="Comic Sans MS"/>
                  <a:cs typeface="Comic Sans MS"/>
                  <a:sym typeface="Comic Sans MS"/>
                </a:defRPr>
              </a:pPr>
              <a:endParaRPr/>
            </a:p>
          </p:txBody>
        </p:sp>
        <p:sp>
          <p:nvSpPr>
            <p:cNvPr id="1588" name="LIST INTERNAL WEAKNESS…"/>
            <p:cNvSpPr txBox="1"/>
            <p:nvPr/>
          </p:nvSpPr>
          <p:spPr>
            <a:xfrm>
              <a:off x="0" y="0"/>
              <a:ext cx="2319447" cy="1310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200">
                  <a:latin typeface="Comic Sans MS"/>
                  <a:ea typeface="Comic Sans MS"/>
                  <a:cs typeface="Comic Sans MS"/>
                  <a:sym typeface="Comic Sans MS"/>
                </a:defRPr>
              </a:pPr>
              <a:endParaRPr/>
            </a:p>
            <a:p>
              <a:pPr>
                <a:defRPr sz="1200">
                  <a:latin typeface="Comic Sans MS"/>
                  <a:ea typeface="Comic Sans MS"/>
                  <a:cs typeface="Comic Sans MS"/>
                  <a:sym typeface="Comic Sans MS"/>
                </a:defRPr>
              </a:pPr>
              <a:r>
                <a:t>LIST INTERNAL WEAKNESS</a:t>
              </a:r>
            </a:p>
            <a:p>
              <a:pPr>
                <a:defRPr sz="1200">
                  <a:latin typeface="Comic Sans MS"/>
                  <a:ea typeface="Comic Sans MS"/>
                  <a:cs typeface="Comic Sans MS"/>
                  <a:sym typeface="Comic Sans MS"/>
                </a:defRPr>
              </a:pPr>
              <a:r>
                <a:t>1.</a:t>
              </a:r>
            </a:p>
            <a:p>
              <a:pPr>
                <a:defRPr sz="1200">
                  <a:latin typeface="Comic Sans MS"/>
                  <a:ea typeface="Comic Sans MS"/>
                  <a:cs typeface="Comic Sans MS"/>
                  <a:sym typeface="Comic Sans MS"/>
                </a:defRPr>
              </a:pPr>
              <a:r>
                <a:t>2.</a:t>
              </a:r>
            </a:p>
            <a:p>
              <a:pPr>
                <a:defRPr sz="1200">
                  <a:latin typeface="Comic Sans MS"/>
                  <a:ea typeface="Comic Sans MS"/>
                  <a:cs typeface="Comic Sans MS"/>
                  <a:sym typeface="Comic Sans MS"/>
                </a:defRPr>
              </a:pPr>
              <a:r>
                <a:t>3.</a:t>
              </a:r>
            </a:p>
          </p:txBody>
        </p:sp>
      </p:grpSp>
      <p:grpSp>
        <p:nvGrpSpPr>
          <p:cNvPr id="1592" name="Group"/>
          <p:cNvGrpSpPr/>
          <p:nvPr/>
        </p:nvGrpSpPr>
        <p:grpSpPr>
          <a:xfrm>
            <a:off x="2514600" y="1224280"/>
            <a:ext cx="2971800" cy="904241"/>
            <a:chOff x="0" y="0"/>
            <a:chExt cx="2971800" cy="904239"/>
          </a:xfrm>
        </p:grpSpPr>
        <p:sp>
          <p:nvSpPr>
            <p:cNvPr id="1590" name="Rectangle"/>
            <p:cNvSpPr/>
            <p:nvPr/>
          </p:nvSpPr>
          <p:spPr>
            <a:xfrm>
              <a:off x="0" y="71119"/>
              <a:ext cx="2971800" cy="7620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sz="1200">
                  <a:latin typeface="Comic Sans MS"/>
                  <a:ea typeface="Comic Sans MS"/>
                  <a:cs typeface="Comic Sans MS"/>
                  <a:sym typeface="Comic Sans MS"/>
                </a:defRPr>
              </a:pPr>
              <a:endParaRPr/>
            </a:p>
          </p:txBody>
        </p:sp>
        <p:sp>
          <p:nvSpPr>
            <p:cNvPr id="1591" name="LIST INTERNAL STRENGHTS…"/>
            <p:cNvSpPr txBox="1"/>
            <p:nvPr/>
          </p:nvSpPr>
          <p:spPr>
            <a:xfrm>
              <a:off x="0" y="0"/>
              <a:ext cx="2384857" cy="904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200">
                  <a:latin typeface="Comic Sans MS"/>
                  <a:ea typeface="Comic Sans MS"/>
                  <a:cs typeface="Comic Sans MS"/>
                  <a:sym typeface="Comic Sans MS"/>
                </a:defRPr>
              </a:pPr>
              <a:r>
                <a:t>LIST INTERNAL STRENGHTS</a:t>
              </a:r>
            </a:p>
            <a:p>
              <a:pPr>
                <a:defRPr sz="1200">
                  <a:latin typeface="Comic Sans MS"/>
                  <a:ea typeface="Comic Sans MS"/>
                  <a:cs typeface="Comic Sans MS"/>
                  <a:sym typeface="Comic Sans MS"/>
                </a:defRPr>
              </a:pPr>
              <a:r>
                <a:t>1.</a:t>
              </a:r>
            </a:p>
            <a:p>
              <a:pPr>
                <a:defRPr sz="1200">
                  <a:latin typeface="Comic Sans MS"/>
                  <a:ea typeface="Comic Sans MS"/>
                  <a:cs typeface="Comic Sans MS"/>
                  <a:sym typeface="Comic Sans MS"/>
                </a:defRPr>
              </a:pPr>
              <a:r>
                <a:t>2.</a:t>
              </a:r>
            </a:p>
            <a:p>
              <a:pPr>
                <a:defRPr sz="1200">
                  <a:latin typeface="Comic Sans MS"/>
                  <a:ea typeface="Comic Sans MS"/>
                  <a:cs typeface="Comic Sans MS"/>
                  <a:sym typeface="Comic Sans MS"/>
                </a:defRPr>
              </a:pPr>
              <a:r>
                <a:t>3.</a:t>
              </a:r>
            </a:p>
          </p:txBody>
        </p:sp>
      </p:grpSp>
      <p:sp>
        <p:nvSpPr>
          <p:cNvPr id="1593"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594"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68</a:t>
            </a:fld>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 name="MATRIKS TOWS MENURUT HUNGER – WHEELEN (1996), DAPAT DIGAMBARKAN SEBAGAI BERIKUT :"/>
          <p:cNvSpPr txBox="1">
            <a:spLocks noGrp="1"/>
          </p:cNvSpPr>
          <p:nvPr>
            <p:ph type="title" idx="4294967295"/>
          </p:nvPr>
        </p:nvSpPr>
        <p:spPr>
          <a:xfrm>
            <a:off x="1066800" y="304800"/>
            <a:ext cx="7543800" cy="801688"/>
          </a:xfrm>
          <a:prstGeom prst="rect">
            <a:avLst/>
          </a:prstGeom>
        </p:spPr>
        <p:txBody>
          <a:bodyPr>
            <a:normAutofit/>
          </a:bodyPr>
          <a:lstStyle>
            <a:lvl1pPr>
              <a:defRPr sz="1800">
                <a:latin typeface="Comic Sans MS"/>
                <a:ea typeface="Comic Sans MS"/>
                <a:cs typeface="Comic Sans MS"/>
                <a:sym typeface="Comic Sans MS"/>
              </a:defRPr>
            </a:lvl1pPr>
          </a:lstStyle>
          <a:p>
            <a:r>
              <a:t>MATRIKS TOWS MENURUT HUNGER – WHEELEN (1996), DAPAT DIGAMBARKAN SEBAGAI BERIKUT :</a:t>
            </a:r>
          </a:p>
        </p:txBody>
      </p:sp>
      <p:sp>
        <p:nvSpPr>
          <p:cNvPr id="1597" name="Matriks TOWS"/>
          <p:cNvSpPr txBox="1">
            <a:spLocks noGrp="1"/>
          </p:cNvSpPr>
          <p:nvPr>
            <p:ph type="body" idx="4294967295"/>
          </p:nvPr>
        </p:nvSpPr>
        <p:spPr>
          <a:xfrm>
            <a:off x="457200" y="990600"/>
            <a:ext cx="8229600" cy="5135563"/>
          </a:xfrm>
          <a:prstGeom prst="rect">
            <a:avLst/>
          </a:prstGeom>
        </p:spPr>
        <p:txBody>
          <a:bodyPr>
            <a:normAutofit/>
          </a:bodyPr>
          <a:lstStyle>
            <a:lvl1pPr algn="ctr">
              <a:buSzTx/>
              <a:buFont typeface="Wingdings 3"/>
              <a:buNone/>
              <a:defRPr sz="2000">
                <a:latin typeface="Comic Sans MS"/>
                <a:ea typeface="Comic Sans MS"/>
                <a:cs typeface="Comic Sans MS"/>
                <a:sym typeface="Comic Sans MS"/>
              </a:defRPr>
            </a:lvl1pPr>
          </a:lstStyle>
          <a:p>
            <a:r>
              <a:t>Matriks TOWS</a:t>
            </a:r>
          </a:p>
        </p:txBody>
      </p:sp>
      <p:grpSp>
        <p:nvGrpSpPr>
          <p:cNvPr id="1600" name="Group"/>
          <p:cNvGrpSpPr/>
          <p:nvPr/>
        </p:nvGrpSpPr>
        <p:grpSpPr>
          <a:xfrm>
            <a:off x="1219199" y="1383030"/>
            <a:ext cx="2286002" cy="1043940"/>
            <a:chOff x="0" y="0"/>
            <a:chExt cx="2286000" cy="1043939"/>
          </a:xfrm>
        </p:grpSpPr>
        <p:sp>
          <p:nvSpPr>
            <p:cNvPr id="1598" name="Rectangle"/>
            <p:cNvSpPr/>
            <p:nvPr/>
          </p:nvSpPr>
          <p:spPr>
            <a:xfrm>
              <a:off x="0" y="64769"/>
              <a:ext cx="2286001" cy="9144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a:latin typeface="Comic Sans MS"/>
                  <a:ea typeface="Comic Sans MS"/>
                  <a:cs typeface="Comic Sans MS"/>
                  <a:sym typeface="Comic Sans MS"/>
                </a:defRPr>
              </a:pPr>
              <a:endParaRPr/>
            </a:p>
          </p:txBody>
        </p:sp>
        <p:sp>
          <p:nvSpPr>
            <p:cNvPr id="1599" name="IFAS…"/>
            <p:cNvSpPr txBox="1"/>
            <p:nvPr/>
          </p:nvSpPr>
          <p:spPr>
            <a:xfrm>
              <a:off x="0" y="-1"/>
              <a:ext cx="2196366"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a:latin typeface="Comic Sans MS"/>
                  <a:ea typeface="Comic Sans MS"/>
                  <a:cs typeface="Comic Sans MS"/>
                  <a:sym typeface="Comic Sans MS"/>
                </a:defRPr>
              </a:pPr>
              <a:r>
                <a:t>                     IFAS</a:t>
              </a:r>
            </a:p>
            <a:p>
              <a:pPr>
                <a:defRPr>
                  <a:latin typeface="Comic Sans MS"/>
                  <a:ea typeface="Comic Sans MS"/>
                  <a:cs typeface="Comic Sans MS"/>
                  <a:sym typeface="Comic Sans MS"/>
                </a:defRPr>
              </a:pPr>
              <a:endParaRPr/>
            </a:p>
            <a:p>
              <a:pPr>
                <a:defRPr>
                  <a:latin typeface="Comic Sans MS"/>
                  <a:ea typeface="Comic Sans MS"/>
                  <a:cs typeface="Comic Sans MS"/>
                  <a:sym typeface="Comic Sans MS"/>
                </a:defRPr>
              </a:pPr>
              <a:r>
                <a:t>EFAS</a:t>
              </a:r>
            </a:p>
          </p:txBody>
        </p:sp>
      </p:grpSp>
      <p:grpSp>
        <p:nvGrpSpPr>
          <p:cNvPr id="1603" name="Group"/>
          <p:cNvGrpSpPr/>
          <p:nvPr/>
        </p:nvGrpSpPr>
        <p:grpSpPr>
          <a:xfrm>
            <a:off x="3505200" y="1447800"/>
            <a:ext cx="2362200" cy="914400"/>
            <a:chOff x="0" y="0"/>
            <a:chExt cx="2362200" cy="914400"/>
          </a:xfrm>
        </p:grpSpPr>
        <p:sp>
          <p:nvSpPr>
            <p:cNvPr id="1601" name="Rectangle"/>
            <p:cNvSpPr/>
            <p:nvPr/>
          </p:nvSpPr>
          <p:spPr>
            <a:xfrm>
              <a:off x="0" y="0"/>
              <a:ext cx="2362200" cy="914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602" name="STRENGTHS (S)"/>
            <p:cNvSpPr txBox="1"/>
            <p:nvPr/>
          </p:nvSpPr>
          <p:spPr>
            <a:xfrm>
              <a:off x="218257" y="252729"/>
              <a:ext cx="1925686"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STRENGTHS (S)</a:t>
              </a:r>
            </a:p>
          </p:txBody>
        </p:sp>
      </p:grpSp>
      <p:grpSp>
        <p:nvGrpSpPr>
          <p:cNvPr id="1606" name="Group"/>
          <p:cNvGrpSpPr/>
          <p:nvPr/>
        </p:nvGrpSpPr>
        <p:grpSpPr>
          <a:xfrm>
            <a:off x="5867400" y="1447800"/>
            <a:ext cx="2438400" cy="914400"/>
            <a:chOff x="0" y="0"/>
            <a:chExt cx="2438400" cy="914400"/>
          </a:xfrm>
        </p:grpSpPr>
        <p:sp>
          <p:nvSpPr>
            <p:cNvPr id="1604" name="Rectangle"/>
            <p:cNvSpPr/>
            <p:nvPr/>
          </p:nvSpPr>
          <p:spPr>
            <a:xfrm>
              <a:off x="0" y="0"/>
              <a:ext cx="2438400" cy="914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605" name="WEAKNESS (W)"/>
            <p:cNvSpPr txBox="1"/>
            <p:nvPr/>
          </p:nvSpPr>
          <p:spPr>
            <a:xfrm>
              <a:off x="265845" y="252729"/>
              <a:ext cx="1906710"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WEAKNESS (W)</a:t>
              </a:r>
            </a:p>
          </p:txBody>
        </p:sp>
      </p:grpSp>
      <p:grpSp>
        <p:nvGrpSpPr>
          <p:cNvPr id="1609" name="Group"/>
          <p:cNvGrpSpPr/>
          <p:nvPr/>
        </p:nvGrpSpPr>
        <p:grpSpPr>
          <a:xfrm>
            <a:off x="1219199" y="2362200"/>
            <a:ext cx="2286002" cy="1981200"/>
            <a:chOff x="0" y="0"/>
            <a:chExt cx="2286000" cy="1981200"/>
          </a:xfrm>
        </p:grpSpPr>
        <p:sp>
          <p:nvSpPr>
            <p:cNvPr id="1607" name="Rectangle"/>
            <p:cNvSpPr/>
            <p:nvPr/>
          </p:nvSpPr>
          <p:spPr>
            <a:xfrm>
              <a:off x="-1" y="0"/>
              <a:ext cx="2286002" cy="1981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608" name="OPPORTUNITIES…"/>
            <p:cNvSpPr txBox="1"/>
            <p:nvPr/>
          </p:nvSpPr>
          <p:spPr>
            <a:xfrm>
              <a:off x="43086" y="627379"/>
              <a:ext cx="2199828"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OPPORTUNITIES </a:t>
              </a:r>
            </a:p>
            <a:p>
              <a:pPr algn="ctr">
                <a:defRPr>
                  <a:latin typeface="Comic Sans MS"/>
                  <a:ea typeface="Comic Sans MS"/>
                  <a:cs typeface="Comic Sans MS"/>
                  <a:sym typeface="Comic Sans MS"/>
                </a:defRPr>
              </a:pPr>
              <a:r>
                <a:t>(O)</a:t>
              </a:r>
            </a:p>
          </p:txBody>
        </p:sp>
      </p:grpSp>
      <p:grpSp>
        <p:nvGrpSpPr>
          <p:cNvPr id="1612" name="Group"/>
          <p:cNvGrpSpPr/>
          <p:nvPr/>
        </p:nvGrpSpPr>
        <p:grpSpPr>
          <a:xfrm>
            <a:off x="1219199" y="4343400"/>
            <a:ext cx="2286002" cy="1828800"/>
            <a:chOff x="0" y="0"/>
            <a:chExt cx="2286000" cy="1828800"/>
          </a:xfrm>
        </p:grpSpPr>
        <p:sp>
          <p:nvSpPr>
            <p:cNvPr id="1610" name="Rectangle"/>
            <p:cNvSpPr/>
            <p:nvPr/>
          </p:nvSpPr>
          <p:spPr>
            <a:xfrm>
              <a:off x="-1" y="0"/>
              <a:ext cx="2286002" cy="18288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611" name="THREATS…"/>
            <p:cNvSpPr txBox="1"/>
            <p:nvPr/>
          </p:nvSpPr>
          <p:spPr>
            <a:xfrm>
              <a:off x="507542" y="551180"/>
              <a:ext cx="1270916" cy="726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THREATS</a:t>
              </a:r>
            </a:p>
            <a:p>
              <a:pPr algn="ctr">
                <a:defRPr>
                  <a:latin typeface="Comic Sans MS"/>
                  <a:ea typeface="Comic Sans MS"/>
                  <a:cs typeface="Comic Sans MS"/>
                  <a:sym typeface="Comic Sans MS"/>
                </a:defRPr>
              </a:pPr>
              <a:r>
                <a:t>(T)</a:t>
              </a:r>
            </a:p>
          </p:txBody>
        </p:sp>
      </p:grpSp>
      <p:grpSp>
        <p:nvGrpSpPr>
          <p:cNvPr id="1615" name="Group"/>
          <p:cNvGrpSpPr/>
          <p:nvPr/>
        </p:nvGrpSpPr>
        <p:grpSpPr>
          <a:xfrm>
            <a:off x="3505200" y="1719579"/>
            <a:ext cx="2362200" cy="3266442"/>
            <a:chOff x="0" y="0"/>
            <a:chExt cx="2362200" cy="3266440"/>
          </a:xfrm>
        </p:grpSpPr>
        <p:sp>
          <p:nvSpPr>
            <p:cNvPr id="1613" name="Rectangle"/>
            <p:cNvSpPr/>
            <p:nvPr/>
          </p:nvSpPr>
          <p:spPr>
            <a:xfrm>
              <a:off x="0" y="642620"/>
              <a:ext cx="2362200" cy="1981201"/>
            </a:xfrm>
            <a:prstGeom prst="rect">
              <a:avLst/>
            </a:prstGeom>
            <a:solidFill>
              <a:srgbClr val="B9D18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614" name="STRATEGI SO…"/>
            <p:cNvSpPr txBox="1"/>
            <p:nvPr/>
          </p:nvSpPr>
          <p:spPr>
            <a:xfrm>
              <a:off x="65113" y="0"/>
              <a:ext cx="2231974" cy="326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endParaRPr/>
            </a:p>
            <a:p>
              <a:pPr algn="ctr">
                <a:defRPr>
                  <a:latin typeface="Comic Sans MS"/>
                  <a:ea typeface="Comic Sans MS"/>
                  <a:cs typeface="Comic Sans MS"/>
                  <a:sym typeface="Comic Sans MS"/>
                </a:defRPr>
              </a:pPr>
              <a:endParaRPr/>
            </a:p>
            <a:p>
              <a:pPr algn="ctr">
                <a:defRPr>
                  <a:latin typeface="Comic Sans MS"/>
                  <a:ea typeface="Comic Sans MS"/>
                  <a:cs typeface="Comic Sans MS"/>
                  <a:sym typeface="Comic Sans MS"/>
                </a:defRPr>
              </a:pPr>
              <a:r>
                <a:t>STRATEGI SO</a:t>
              </a:r>
            </a:p>
            <a:p>
              <a:pPr algn="ctr">
                <a:defRPr>
                  <a:latin typeface="Comic Sans MS"/>
                  <a:ea typeface="Comic Sans MS"/>
                  <a:cs typeface="Comic Sans MS"/>
                  <a:sym typeface="Comic Sans MS"/>
                </a:defRPr>
              </a:pPr>
              <a:r>
                <a:t>Strategi yang</a:t>
              </a:r>
            </a:p>
            <a:p>
              <a:pPr algn="ctr">
                <a:defRPr>
                  <a:latin typeface="Comic Sans MS"/>
                  <a:ea typeface="Comic Sans MS"/>
                  <a:cs typeface="Comic Sans MS"/>
                  <a:sym typeface="Comic Sans MS"/>
                </a:defRPr>
              </a:pPr>
              <a:r>
                <a:t>Menggunakan keku-</a:t>
              </a:r>
            </a:p>
            <a:p>
              <a:pPr algn="ctr">
                <a:defRPr>
                  <a:latin typeface="Comic Sans MS"/>
                  <a:ea typeface="Comic Sans MS"/>
                  <a:cs typeface="Comic Sans MS"/>
                  <a:sym typeface="Comic Sans MS"/>
                </a:defRPr>
              </a:pPr>
              <a:r>
                <a:t>atan untuk</a:t>
              </a:r>
            </a:p>
            <a:p>
              <a:pPr algn="ctr">
                <a:defRPr>
                  <a:latin typeface="Comic Sans MS"/>
                  <a:ea typeface="Comic Sans MS"/>
                  <a:cs typeface="Comic Sans MS"/>
                  <a:sym typeface="Comic Sans MS"/>
                </a:defRPr>
              </a:pPr>
              <a:r>
                <a:t>Memanfaatkan </a:t>
              </a:r>
            </a:p>
            <a:p>
              <a:pPr algn="ctr">
                <a:defRPr>
                  <a:latin typeface="Comic Sans MS"/>
                  <a:ea typeface="Comic Sans MS"/>
                  <a:cs typeface="Comic Sans MS"/>
                  <a:sym typeface="Comic Sans MS"/>
                </a:defRPr>
              </a:pPr>
              <a:r>
                <a:t>peluang</a:t>
              </a:r>
            </a:p>
            <a:p>
              <a:pPr algn="ctr">
                <a:defRPr>
                  <a:latin typeface="Comic Sans MS"/>
                  <a:ea typeface="Comic Sans MS"/>
                  <a:cs typeface="Comic Sans MS"/>
                  <a:sym typeface="Comic Sans MS"/>
                </a:defRPr>
              </a:pPr>
              <a:endParaRPr/>
            </a:p>
          </p:txBody>
        </p:sp>
      </p:grpSp>
      <p:grpSp>
        <p:nvGrpSpPr>
          <p:cNvPr id="1618" name="Group"/>
          <p:cNvGrpSpPr/>
          <p:nvPr/>
        </p:nvGrpSpPr>
        <p:grpSpPr>
          <a:xfrm>
            <a:off x="3505200" y="3624579"/>
            <a:ext cx="2362200" cy="3266442"/>
            <a:chOff x="0" y="0"/>
            <a:chExt cx="2362200" cy="3266440"/>
          </a:xfrm>
        </p:grpSpPr>
        <p:sp>
          <p:nvSpPr>
            <p:cNvPr id="1616" name="Rectangle"/>
            <p:cNvSpPr/>
            <p:nvPr/>
          </p:nvSpPr>
          <p:spPr>
            <a:xfrm>
              <a:off x="0" y="718819"/>
              <a:ext cx="2362200" cy="1828801"/>
            </a:xfrm>
            <a:prstGeom prst="rect">
              <a:avLst/>
            </a:prstGeom>
            <a:solidFill>
              <a:schemeClr val="accent2"/>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617" name="STRATEGI ST…"/>
            <p:cNvSpPr txBox="1"/>
            <p:nvPr/>
          </p:nvSpPr>
          <p:spPr>
            <a:xfrm>
              <a:off x="282160" y="0"/>
              <a:ext cx="1797880" cy="326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endParaRPr/>
            </a:p>
            <a:p>
              <a:pPr algn="ctr">
                <a:defRPr>
                  <a:latin typeface="Comic Sans MS"/>
                  <a:ea typeface="Comic Sans MS"/>
                  <a:cs typeface="Comic Sans MS"/>
                  <a:sym typeface="Comic Sans MS"/>
                </a:defRPr>
              </a:pPr>
              <a:endParaRPr/>
            </a:p>
            <a:p>
              <a:pPr algn="ctr">
                <a:defRPr>
                  <a:latin typeface="Comic Sans MS"/>
                  <a:ea typeface="Comic Sans MS"/>
                  <a:cs typeface="Comic Sans MS"/>
                  <a:sym typeface="Comic Sans MS"/>
                </a:defRPr>
              </a:pPr>
              <a:r>
                <a:t>STRATEGI ST</a:t>
              </a:r>
            </a:p>
            <a:p>
              <a:pPr algn="ctr">
                <a:defRPr>
                  <a:latin typeface="Comic Sans MS"/>
                  <a:ea typeface="Comic Sans MS"/>
                  <a:cs typeface="Comic Sans MS"/>
                  <a:sym typeface="Comic Sans MS"/>
                </a:defRPr>
              </a:pPr>
              <a:r>
                <a:t>Strategi yang</a:t>
              </a:r>
            </a:p>
            <a:p>
              <a:pPr algn="ctr">
                <a:defRPr>
                  <a:latin typeface="Comic Sans MS"/>
                  <a:ea typeface="Comic Sans MS"/>
                  <a:cs typeface="Comic Sans MS"/>
                  <a:sym typeface="Comic Sans MS"/>
                </a:defRPr>
              </a:pPr>
              <a:r>
                <a:t>Menggunakan</a:t>
              </a:r>
            </a:p>
            <a:p>
              <a:pPr algn="ctr">
                <a:defRPr>
                  <a:latin typeface="Comic Sans MS"/>
                  <a:ea typeface="Comic Sans MS"/>
                  <a:cs typeface="Comic Sans MS"/>
                  <a:sym typeface="Comic Sans MS"/>
                </a:defRPr>
              </a:pPr>
              <a:r>
                <a:t>Kekuatan untuk</a:t>
              </a:r>
            </a:p>
            <a:p>
              <a:pPr algn="ctr">
                <a:defRPr>
                  <a:latin typeface="Comic Sans MS"/>
                  <a:ea typeface="Comic Sans MS"/>
                  <a:cs typeface="Comic Sans MS"/>
                  <a:sym typeface="Comic Sans MS"/>
                </a:defRPr>
              </a:pPr>
              <a:r>
                <a:t>Mengatasi</a:t>
              </a:r>
            </a:p>
            <a:p>
              <a:pPr algn="ctr">
                <a:defRPr>
                  <a:latin typeface="Comic Sans MS"/>
                  <a:ea typeface="Comic Sans MS"/>
                  <a:cs typeface="Comic Sans MS"/>
                  <a:sym typeface="Comic Sans MS"/>
                </a:defRPr>
              </a:pPr>
              <a:r>
                <a:t>ancaman</a:t>
              </a:r>
            </a:p>
            <a:p>
              <a:pPr algn="ctr">
                <a:defRPr>
                  <a:latin typeface="Comic Sans MS"/>
                  <a:ea typeface="Comic Sans MS"/>
                  <a:cs typeface="Comic Sans MS"/>
                  <a:sym typeface="Comic Sans MS"/>
                </a:defRPr>
              </a:pPr>
              <a:endParaRPr/>
            </a:p>
          </p:txBody>
        </p:sp>
      </p:grpSp>
      <p:grpSp>
        <p:nvGrpSpPr>
          <p:cNvPr id="1621" name="Group"/>
          <p:cNvGrpSpPr/>
          <p:nvPr/>
        </p:nvGrpSpPr>
        <p:grpSpPr>
          <a:xfrm>
            <a:off x="5867400" y="2354579"/>
            <a:ext cx="2438400" cy="1996441"/>
            <a:chOff x="0" y="0"/>
            <a:chExt cx="2438400" cy="1996439"/>
          </a:xfrm>
        </p:grpSpPr>
        <p:sp>
          <p:nvSpPr>
            <p:cNvPr id="1619" name="Rectangle"/>
            <p:cNvSpPr/>
            <p:nvPr/>
          </p:nvSpPr>
          <p:spPr>
            <a:xfrm>
              <a:off x="0" y="7620"/>
              <a:ext cx="2438400" cy="1981201"/>
            </a:xfrm>
            <a:prstGeom prst="rect">
              <a:avLst/>
            </a:prstGeom>
            <a:solidFill>
              <a:srgbClr val="EBEBEB"/>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620" name="STRATEGI WO…"/>
            <p:cNvSpPr txBox="1"/>
            <p:nvPr/>
          </p:nvSpPr>
          <p:spPr>
            <a:xfrm>
              <a:off x="287165" y="0"/>
              <a:ext cx="1864070" cy="199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STRATEGI WO</a:t>
              </a:r>
            </a:p>
            <a:p>
              <a:pPr algn="ctr">
                <a:defRPr>
                  <a:latin typeface="Comic Sans MS"/>
                  <a:ea typeface="Comic Sans MS"/>
                  <a:cs typeface="Comic Sans MS"/>
                  <a:sym typeface="Comic Sans MS"/>
                </a:defRPr>
              </a:pPr>
              <a:r>
                <a:t>Strategi yang </a:t>
              </a:r>
            </a:p>
            <a:p>
              <a:pPr algn="ctr">
                <a:defRPr>
                  <a:latin typeface="Comic Sans MS"/>
                  <a:ea typeface="Comic Sans MS"/>
                  <a:cs typeface="Comic Sans MS"/>
                  <a:sym typeface="Comic Sans MS"/>
                </a:defRPr>
              </a:pPr>
              <a:r>
                <a:t>Meminimalkan</a:t>
              </a:r>
            </a:p>
            <a:p>
              <a:pPr algn="ctr">
                <a:defRPr>
                  <a:latin typeface="Comic Sans MS"/>
                  <a:ea typeface="Comic Sans MS"/>
                  <a:cs typeface="Comic Sans MS"/>
                  <a:sym typeface="Comic Sans MS"/>
                </a:defRPr>
              </a:pPr>
              <a:r>
                <a:t>Kelemahan dan</a:t>
              </a:r>
            </a:p>
            <a:p>
              <a:pPr algn="ctr">
                <a:defRPr>
                  <a:latin typeface="Comic Sans MS"/>
                  <a:ea typeface="Comic Sans MS"/>
                  <a:cs typeface="Comic Sans MS"/>
                  <a:sym typeface="Comic Sans MS"/>
                </a:defRPr>
              </a:pPr>
              <a:r>
                <a:t>Memanfaatkan</a:t>
              </a:r>
            </a:p>
            <a:p>
              <a:pPr algn="ctr">
                <a:defRPr>
                  <a:latin typeface="Comic Sans MS"/>
                  <a:ea typeface="Comic Sans MS"/>
                  <a:cs typeface="Comic Sans MS"/>
                  <a:sym typeface="Comic Sans MS"/>
                </a:defRPr>
              </a:pPr>
              <a:r>
                <a:t>peluang</a:t>
              </a:r>
            </a:p>
          </p:txBody>
        </p:sp>
      </p:grpSp>
      <p:grpSp>
        <p:nvGrpSpPr>
          <p:cNvPr id="1624" name="Group"/>
          <p:cNvGrpSpPr/>
          <p:nvPr/>
        </p:nvGrpSpPr>
        <p:grpSpPr>
          <a:xfrm>
            <a:off x="5867400" y="4259579"/>
            <a:ext cx="2438400" cy="1996441"/>
            <a:chOff x="0" y="0"/>
            <a:chExt cx="2438400" cy="1996439"/>
          </a:xfrm>
        </p:grpSpPr>
        <p:sp>
          <p:nvSpPr>
            <p:cNvPr id="1622" name="Rectangle"/>
            <p:cNvSpPr/>
            <p:nvPr/>
          </p:nvSpPr>
          <p:spPr>
            <a:xfrm>
              <a:off x="0" y="83820"/>
              <a:ext cx="2438400" cy="1828801"/>
            </a:xfrm>
            <a:prstGeom prst="rect">
              <a:avLst/>
            </a:prstGeom>
            <a:solidFill>
              <a:srgbClr val="800080"/>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623" name="STRATEGI WT…"/>
            <p:cNvSpPr txBox="1"/>
            <p:nvPr/>
          </p:nvSpPr>
          <p:spPr>
            <a:xfrm>
              <a:off x="300727" y="0"/>
              <a:ext cx="1836946" cy="199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STRATEGI WT</a:t>
              </a:r>
            </a:p>
            <a:p>
              <a:pPr algn="ctr">
                <a:defRPr>
                  <a:latin typeface="Comic Sans MS"/>
                  <a:ea typeface="Comic Sans MS"/>
                  <a:cs typeface="Comic Sans MS"/>
                  <a:sym typeface="Comic Sans MS"/>
                </a:defRPr>
              </a:pPr>
              <a:r>
                <a:t>Strategi yang</a:t>
              </a:r>
            </a:p>
            <a:p>
              <a:pPr algn="ctr">
                <a:defRPr>
                  <a:latin typeface="Comic Sans MS"/>
                  <a:ea typeface="Comic Sans MS"/>
                  <a:cs typeface="Comic Sans MS"/>
                  <a:sym typeface="Comic Sans MS"/>
                </a:defRPr>
              </a:pPr>
              <a:r>
                <a:t>Meminjamkan</a:t>
              </a:r>
            </a:p>
            <a:p>
              <a:pPr algn="ctr">
                <a:defRPr>
                  <a:latin typeface="Comic Sans MS"/>
                  <a:ea typeface="Comic Sans MS"/>
                  <a:cs typeface="Comic Sans MS"/>
                  <a:sym typeface="Comic Sans MS"/>
                </a:defRPr>
              </a:pPr>
              <a:r>
                <a:t>Kelemahan dan</a:t>
              </a:r>
            </a:p>
            <a:p>
              <a:pPr algn="ctr">
                <a:defRPr>
                  <a:latin typeface="Comic Sans MS"/>
                  <a:ea typeface="Comic Sans MS"/>
                  <a:cs typeface="Comic Sans MS"/>
                  <a:sym typeface="Comic Sans MS"/>
                </a:defRPr>
              </a:pPr>
              <a:r>
                <a:t>Menghindari</a:t>
              </a:r>
            </a:p>
            <a:p>
              <a:pPr algn="ctr">
                <a:defRPr>
                  <a:latin typeface="Comic Sans MS"/>
                  <a:ea typeface="Comic Sans MS"/>
                  <a:cs typeface="Comic Sans MS"/>
                  <a:sym typeface="Comic Sans MS"/>
                </a:defRPr>
              </a:pPr>
              <a:r>
                <a:t>ancaman</a:t>
              </a:r>
            </a:p>
          </p:txBody>
        </p:sp>
      </p:grpSp>
      <p:sp>
        <p:nvSpPr>
          <p:cNvPr id="1625"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626"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69</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sp>
        <p:nvSpPr>
          <p:cNvPr id="119" name="Body"/>
          <p:cNvSpPr txBox="1">
            <a:spLocks noGrp="1"/>
          </p:cNvSpPr>
          <p:nvPr>
            <p:ph type="body" sz="half" idx="4294967295"/>
          </p:nvPr>
        </p:nvSpPr>
        <p:spPr>
          <a:xfrm>
            <a:off x="609599" y="2160587"/>
            <a:ext cx="6348414" cy="3881438"/>
          </a:xfrm>
          <a:prstGeom prst="rect">
            <a:avLst/>
          </a:prstGeom>
        </p:spPr>
        <p:txBody>
          <a:bodyPr>
            <a:normAutofit/>
          </a:bodyPr>
          <a:lstStyle/>
          <a:p>
            <a:endParaRPr/>
          </a:p>
        </p:txBody>
      </p:sp>
      <p:pic>
        <p:nvPicPr>
          <p:cNvPr id="120" name="Reuni (0c)" descr="Reuni (0c)"/>
          <p:cNvPicPr>
            <a:picLocks noChangeAspect="1"/>
          </p:cNvPicPr>
          <p:nvPr/>
        </p:nvPicPr>
        <p:blipFill>
          <a:blip r:embed="rId2">
            <a:extLst/>
          </a:blip>
          <a:stretch>
            <a:fillRect/>
          </a:stretch>
        </p:blipFill>
        <p:spPr>
          <a:xfrm>
            <a:off x="-11125200" y="-7543800"/>
            <a:ext cx="20269200" cy="14630400"/>
          </a:xfrm>
          <a:prstGeom prst="rect">
            <a:avLst/>
          </a:prstGeom>
          <a:ln w="12700">
            <a:miter lim="400000"/>
          </a:ln>
        </p:spPr>
      </p:pic>
      <p:sp>
        <p:nvSpPr>
          <p:cNvPr id="12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22" name="Slide Number"/>
          <p:cNvSpPr txBox="1">
            <a:spLocks noGrp="1"/>
          </p:cNvSpPr>
          <p:nvPr>
            <p:ph type="sldNum" sz="quarter" idx="2"/>
          </p:nvPr>
        </p:nvSpPr>
        <p:spPr>
          <a:xfrm>
            <a:off x="6791476" y="6109017"/>
            <a:ext cx="166537"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7</a:t>
            </a:fld>
            <a:endParaRP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EXTERNAL FACTOR ANALYSIS SUMMARY ( EFAS )"/>
          <p:cNvSpPr txBox="1">
            <a:spLocks noGrp="1"/>
          </p:cNvSpPr>
          <p:nvPr>
            <p:ph type="title" idx="4294967295"/>
          </p:nvPr>
        </p:nvSpPr>
        <p:spPr>
          <a:xfrm>
            <a:off x="609599" y="609600"/>
            <a:ext cx="6348414" cy="1320800"/>
          </a:xfrm>
          <a:prstGeom prst="rect">
            <a:avLst/>
          </a:prstGeom>
        </p:spPr>
        <p:txBody>
          <a:bodyPr>
            <a:normAutofit/>
          </a:bodyPr>
          <a:lstStyle>
            <a:lvl1pPr>
              <a:defRPr sz="2900">
                <a:latin typeface="Comic Sans MS"/>
                <a:ea typeface="Comic Sans MS"/>
                <a:cs typeface="Comic Sans MS"/>
                <a:sym typeface="Comic Sans MS"/>
              </a:defRPr>
            </a:lvl1pPr>
          </a:lstStyle>
          <a:p>
            <a:r>
              <a:t>EXTERNAL FACTOR ANALYSIS SUMMARY ( EFAS )</a:t>
            </a:r>
          </a:p>
        </p:txBody>
      </p:sp>
      <p:grpSp>
        <p:nvGrpSpPr>
          <p:cNvPr id="1631" name="Group"/>
          <p:cNvGrpSpPr/>
          <p:nvPr/>
        </p:nvGrpSpPr>
        <p:grpSpPr>
          <a:xfrm>
            <a:off x="2590800" y="1676400"/>
            <a:ext cx="1828800" cy="838200"/>
            <a:chOff x="0" y="0"/>
            <a:chExt cx="1828800" cy="838200"/>
          </a:xfrm>
        </p:grpSpPr>
        <p:sp>
          <p:nvSpPr>
            <p:cNvPr id="1629" name="Rectangle"/>
            <p:cNvSpPr/>
            <p:nvPr/>
          </p:nvSpPr>
          <p:spPr>
            <a:xfrm>
              <a:off x="0" y="0"/>
              <a:ext cx="1828800" cy="838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630" name="Bobot…"/>
            <p:cNvSpPr txBox="1"/>
            <p:nvPr/>
          </p:nvSpPr>
          <p:spPr>
            <a:xfrm>
              <a:off x="552916" y="81279"/>
              <a:ext cx="722968" cy="675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Bobot</a:t>
              </a:r>
            </a:p>
            <a:p>
              <a:pPr algn="ctr">
                <a:defRPr sz="1600">
                  <a:latin typeface="Comic Sans MS"/>
                  <a:ea typeface="Comic Sans MS"/>
                  <a:cs typeface="Comic Sans MS"/>
                  <a:sym typeface="Comic Sans MS"/>
                </a:defRPr>
              </a:pPr>
              <a:r>
                <a:t>( 2 )</a:t>
              </a:r>
            </a:p>
          </p:txBody>
        </p:sp>
      </p:grpSp>
      <p:grpSp>
        <p:nvGrpSpPr>
          <p:cNvPr id="1634" name="Group"/>
          <p:cNvGrpSpPr/>
          <p:nvPr/>
        </p:nvGrpSpPr>
        <p:grpSpPr>
          <a:xfrm>
            <a:off x="685800" y="2514600"/>
            <a:ext cx="1905000" cy="1219200"/>
            <a:chOff x="0" y="0"/>
            <a:chExt cx="1905000" cy="1219200"/>
          </a:xfrm>
        </p:grpSpPr>
        <p:sp>
          <p:nvSpPr>
            <p:cNvPr id="1632" name="Rectangle"/>
            <p:cNvSpPr/>
            <p:nvPr/>
          </p:nvSpPr>
          <p:spPr>
            <a:xfrm>
              <a:off x="0" y="0"/>
              <a:ext cx="1905000" cy="1219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633" name="PELUANG…"/>
            <p:cNvSpPr txBox="1"/>
            <p:nvPr/>
          </p:nvSpPr>
          <p:spPr>
            <a:xfrm>
              <a:off x="335850" y="87630"/>
              <a:ext cx="1233300"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PELUANG</a:t>
              </a:r>
            </a:p>
            <a:p>
              <a:pPr algn="ctr">
                <a:defRPr>
                  <a:latin typeface="Comic Sans MS"/>
                  <a:ea typeface="Comic Sans MS"/>
                  <a:cs typeface="Comic Sans MS"/>
                  <a:sym typeface="Comic Sans MS"/>
                </a:defRPr>
              </a:pPr>
              <a:r>
                <a:t>-</a:t>
              </a:r>
            </a:p>
            <a:p>
              <a:pPr algn="ctr">
                <a:defRPr>
                  <a:latin typeface="Comic Sans MS"/>
                  <a:ea typeface="Comic Sans MS"/>
                  <a:cs typeface="Comic Sans MS"/>
                  <a:sym typeface="Comic Sans MS"/>
                </a:defRPr>
              </a:pPr>
              <a:r>
                <a:t>-</a:t>
              </a:r>
            </a:p>
          </p:txBody>
        </p:sp>
      </p:grpSp>
      <p:sp>
        <p:nvSpPr>
          <p:cNvPr id="1635" name="Rectangle"/>
          <p:cNvSpPr/>
          <p:nvPr/>
        </p:nvSpPr>
        <p:spPr>
          <a:xfrm>
            <a:off x="4419600" y="2514600"/>
            <a:ext cx="19050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636" name="Rectangle"/>
          <p:cNvSpPr/>
          <p:nvPr/>
        </p:nvSpPr>
        <p:spPr>
          <a:xfrm>
            <a:off x="6324600" y="25146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639" name="Group"/>
          <p:cNvGrpSpPr/>
          <p:nvPr/>
        </p:nvGrpSpPr>
        <p:grpSpPr>
          <a:xfrm>
            <a:off x="4419600" y="1676400"/>
            <a:ext cx="1905000" cy="838200"/>
            <a:chOff x="0" y="0"/>
            <a:chExt cx="1905000" cy="838200"/>
          </a:xfrm>
        </p:grpSpPr>
        <p:sp>
          <p:nvSpPr>
            <p:cNvPr id="1637" name="Rectangle"/>
            <p:cNvSpPr/>
            <p:nvPr/>
          </p:nvSpPr>
          <p:spPr>
            <a:xfrm>
              <a:off x="0" y="0"/>
              <a:ext cx="1905000" cy="838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Tahoma"/>
                  <a:ea typeface="Tahoma"/>
                  <a:cs typeface="Tahoma"/>
                  <a:sym typeface="Tahoma"/>
                </a:defRPr>
              </a:pPr>
              <a:endParaRPr/>
            </a:p>
          </p:txBody>
        </p:sp>
        <p:sp>
          <p:nvSpPr>
            <p:cNvPr id="1638" name="Rating…"/>
            <p:cNvSpPr txBox="1"/>
            <p:nvPr/>
          </p:nvSpPr>
          <p:spPr>
            <a:xfrm>
              <a:off x="583178" y="132079"/>
              <a:ext cx="738644" cy="574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Tahoma"/>
                  <a:ea typeface="Tahoma"/>
                  <a:cs typeface="Tahoma"/>
                  <a:sym typeface="Tahoma"/>
                </a:defRPr>
              </a:pPr>
              <a:r>
                <a:t>Rating</a:t>
              </a:r>
            </a:p>
            <a:p>
              <a:pPr algn="ctr">
                <a:defRPr sz="1600">
                  <a:latin typeface="Tahoma"/>
                  <a:ea typeface="Tahoma"/>
                  <a:cs typeface="Tahoma"/>
                  <a:sym typeface="Tahoma"/>
                </a:defRPr>
              </a:pPr>
              <a:r>
                <a:t>( 3 )</a:t>
              </a:r>
            </a:p>
          </p:txBody>
        </p:sp>
      </p:grpSp>
      <p:grpSp>
        <p:nvGrpSpPr>
          <p:cNvPr id="1642" name="Group"/>
          <p:cNvGrpSpPr/>
          <p:nvPr/>
        </p:nvGrpSpPr>
        <p:grpSpPr>
          <a:xfrm>
            <a:off x="6324600" y="1676400"/>
            <a:ext cx="1828800" cy="838200"/>
            <a:chOff x="0" y="0"/>
            <a:chExt cx="1828800" cy="838200"/>
          </a:xfrm>
        </p:grpSpPr>
        <p:sp>
          <p:nvSpPr>
            <p:cNvPr id="1640" name="Rectangle"/>
            <p:cNvSpPr/>
            <p:nvPr/>
          </p:nvSpPr>
          <p:spPr>
            <a:xfrm>
              <a:off x="0" y="0"/>
              <a:ext cx="1828800" cy="838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641" name="Bobot x Rating…"/>
            <p:cNvSpPr txBox="1"/>
            <p:nvPr/>
          </p:nvSpPr>
          <p:spPr>
            <a:xfrm>
              <a:off x="132923" y="81279"/>
              <a:ext cx="1562954" cy="675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Bobot x Rating</a:t>
              </a:r>
            </a:p>
            <a:p>
              <a:pPr algn="ctr">
                <a:defRPr sz="1600">
                  <a:latin typeface="Comic Sans MS"/>
                  <a:ea typeface="Comic Sans MS"/>
                  <a:cs typeface="Comic Sans MS"/>
                  <a:sym typeface="Comic Sans MS"/>
                </a:defRPr>
              </a:pPr>
              <a:r>
                <a:t>( 4 )</a:t>
              </a:r>
            </a:p>
          </p:txBody>
        </p:sp>
      </p:grpSp>
      <p:grpSp>
        <p:nvGrpSpPr>
          <p:cNvPr id="1645" name="Group"/>
          <p:cNvGrpSpPr/>
          <p:nvPr/>
        </p:nvGrpSpPr>
        <p:grpSpPr>
          <a:xfrm>
            <a:off x="685800" y="1611630"/>
            <a:ext cx="1905000" cy="967740"/>
            <a:chOff x="0" y="0"/>
            <a:chExt cx="1905000" cy="967739"/>
          </a:xfrm>
        </p:grpSpPr>
        <p:sp>
          <p:nvSpPr>
            <p:cNvPr id="1643" name="Rectangle"/>
            <p:cNvSpPr/>
            <p:nvPr/>
          </p:nvSpPr>
          <p:spPr>
            <a:xfrm>
              <a:off x="0" y="64769"/>
              <a:ext cx="1905000" cy="8382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644" name="Faktor Strategi…"/>
            <p:cNvSpPr txBox="1"/>
            <p:nvPr/>
          </p:nvSpPr>
          <p:spPr>
            <a:xfrm>
              <a:off x="116006" y="-1"/>
              <a:ext cx="1672988" cy="96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Faktor Strategi</a:t>
              </a:r>
            </a:p>
            <a:p>
              <a:pPr algn="ctr">
                <a:defRPr sz="1600">
                  <a:latin typeface="Comic Sans MS"/>
                  <a:ea typeface="Comic Sans MS"/>
                  <a:cs typeface="Comic Sans MS"/>
                  <a:sym typeface="Comic Sans MS"/>
                </a:defRPr>
              </a:pPr>
              <a:r>
                <a:t>Eksternal</a:t>
              </a:r>
            </a:p>
            <a:p>
              <a:pPr algn="ctr">
                <a:defRPr sz="1600">
                  <a:latin typeface="Comic Sans MS"/>
                  <a:ea typeface="Comic Sans MS"/>
                  <a:cs typeface="Comic Sans MS"/>
                  <a:sym typeface="Comic Sans MS"/>
                </a:defRPr>
              </a:pPr>
              <a:r>
                <a:t>( 1 )</a:t>
              </a:r>
            </a:p>
          </p:txBody>
        </p:sp>
      </p:grpSp>
      <p:sp>
        <p:nvSpPr>
          <p:cNvPr id="1646" name="Rectangle"/>
          <p:cNvSpPr/>
          <p:nvPr/>
        </p:nvSpPr>
        <p:spPr>
          <a:xfrm>
            <a:off x="2590800" y="25146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649" name="Group"/>
          <p:cNvGrpSpPr/>
          <p:nvPr/>
        </p:nvGrpSpPr>
        <p:grpSpPr>
          <a:xfrm>
            <a:off x="685800" y="3733800"/>
            <a:ext cx="1905000" cy="1219200"/>
            <a:chOff x="0" y="0"/>
            <a:chExt cx="1905000" cy="1219200"/>
          </a:xfrm>
        </p:grpSpPr>
        <p:sp>
          <p:nvSpPr>
            <p:cNvPr id="1647" name="Rectangle"/>
            <p:cNvSpPr/>
            <p:nvPr/>
          </p:nvSpPr>
          <p:spPr>
            <a:xfrm>
              <a:off x="0" y="0"/>
              <a:ext cx="1905000" cy="1219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648" name="ANCAMAN…"/>
            <p:cNvSpPr txBox="1"/>
            <p:nvPr/>
          </p:nvSpPr>
          <p:spPr>
            <a:xfrm>
              <a:off x="263520" y="87630"/>
              <a:ext cx="1377960"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ANCAMAN</a:t>
              </a:r>
            </a:p>
            <a:p>
              <a:pPr algn="ctr">
                <a:defRPr>
                  <a:latin typeface="Comic Sans MS"/>
                  <a:ea typeface="Comic Sans MS"/>
                  <a:cs typeface="Comic Sans MS"/>
                  <a:sym typeface="Comic Sans MS"/>
                </a:defRPr>
              </a:pPr>
              <a:r>
                <a:t>-</a:t>
              </a:r>
            </a:p>
            <a:p>
              <a:pPr algn="ctr">
                <a:defRPr>
                  <a:latin typeface="Comic Sans MS"/>
                  <a:ea typeface="Comic Sans MS"/>
                  <a:cs typeface="Comic Sans MS"/>
                  <a:sym typeface="Comic Sans MS"/>
                </a:defRPr>
              </a:pPr>
              <a:r>
                <a:t>-</a:t>
              </a:r>
            </a:p>
          </p:txBody>
        </p:sp>
      </p:grpSp>
      <p:sp>
        <p:nvSpPr>
          <p:cNvPr id="1650" name="Rectangle"/>
          <p:cNvSpPr/>
          <p:nvPr/>
        </p:nvSpPr>
        <p:spPr>
          <a:xfrm>
            <a:off x="2590800" y="37338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651" name="Rectangle"/>
          <p:cNvSpPr/>
          <p:nvPr/>
        </p:nvSpPr>
        <p:spPr>
          <a:xfrm>
            <a:off x="4419600" y="3733800"/>
            <a:ext cx="19050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652" name="Rectangle"/>
          <p:cNvSpPr/>
          <p:nvPr/>
        </p:nvSpPr>
        <p:spPr>
          <a:xfrm>
            <a:off x="6324600" y="37338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655" name="Group"/>
          <p:cNvGrpSpPr/>
          <p:nvPr/>
        </p:nvGrpSpPr>
        <p:grpSpPr>
          <a:xfrm>
            <a:off x="685800" y="4953000"/>
            <a:ext cx="1905000" cy="609600"/>
            <a:chOff x="0" y="0"/>
            <a:chExt cx="1905000" cy="609600"/>
          </a:xfrm>
        </p:grpSpPr>
        <p:sp>
          <p:nvSpPr>
            <p:cNvPr id="1653" name="Rectangle"/>
            <p:cNvSpPr/>
            <p:nvPr/>
          </p:nvSpPr>
          <p:spPr>
            <a:xfrm>
              <a:off x="0" y="0"/>
              <a:ext cx="1905000" cy="6096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654" name="TOTAL"/>
            <p:cNvSpPr txBox="1"/>
            <p:nvPr/>
          </p:nvSpPr>
          <p:spPr>
            <a:xfrm>
              <a:off x="550931" y="113030"/>
              <a:ext cx="803138"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TOTAL</a:t>
              </a:r>
            </a:p>
          </p:txBody>
        </p:sp>
      </p:grpSp>
      <p:sp>
        <p:nvSpPr>
          <p:cNvPr id="1656" name="Rectangle"/>
          <p:cNvSpPr/>
          <p:nvPr/>
        </p:nvSpPr>
        <p:spPr>
          <a:xfrm>
            <a:off x="4419600" y="4953000"/>
            <a:ext cx="1905000" cy="609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659" name="Group"/>
          <p:cNvGrpSpPr/>
          <p:nvPr/>
        </p:nvGrpSpPr>
        <p:grpSpPr>
          <a:xfrm>
            <a:off x="2590800" y="4953000"/>
            <a:ext cx="1828800" cy="609600"/>
            <a:chOff x="0" y="0"/>
            <a:chExt cx="1828800" cy="609600"/>
          </a:xfrm>
        </p:grpSpPr>
        <p:sp>
          <p:nvSpPr>
            <p:cNvPr id="1657" name="Rectangle"/>
            <p:cNvSpPr/>
            <p:nvPr/>
          </p:nvSpPr>
          <p:spPr>
            <a:xfrm>
              <a:off x="0" y="0"/>
              <a:ext cx="1828800" cy="6096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658" name="1,00"/>
            <p:cNvSpPr txBox="1"/>
            <p:nvPr/>
          </p:nvSpPr>
          <p:spPr>
            <a:xfrm>
              <a:off x="664438" y="113030"/>
              <a:ext cx="499924"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1,00</a:t>
              </a:r>
            </a:p>
          </p:txBody>
        </p:sp>
      </p:grpSp>
      <p:sp>
        <p:nvSpPr>
          <p:cNvPr id="1660" name="Rectangle"/>
          <p:cNvSpPr/>
          <p:nvPr/>
        </p:nvSpPr>
        <p:spPr>
          <a:xfrm>
            <a:off x="6324600" y="4953000"/>
            <a:ext cx="1828800" cy="609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66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662"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70</a:t>
            </a:fld>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4" name="TAHAPAN KERJA DARI MATRIKS EFE (External Factor Evaluation)  ADALAH SBB :"/>
          <p:cNvSpPr txBox="1">
            <a:spLocks noGrp="1"/>
          </p:cNvSpPr>
          <p:nvPr>
            <p:ph type="title" idx="4294967295"/>
          </p:nvPr>
        </p:nvSpPr>
        <p:spPr>
          <a:xfrm>
            <a:off x="609599" y="609600"/>
            <a:ext cx="6348414" cy="1320800"/>
          </a:xfrm>
          <a:prstGeom prst="rect">
            <a:avLst/>
          </a:prstGeom>
        </p:spPr>
        <p:txBody>
          <a:bodyPr>
            <a:normAutofit/>
          </a:bodyPr>
          <a:lstStyle/>
          <a:p>
            <a:pPr defTabSz="420623">
              <a:defRPr sz="2208" b="1">
                <a:latin typeface="Comic Sans MS"/>
                <a:ea typeface="Comic Sans MS"/>
                <a:cs typeface="Comic Sans MS"/>
                <a:sym typeface="Comic Sans MS"/>
              </a:defRPr>
            </a:pPr>
            <a:r>
              <a:t>TAHAPAN KERJA DARI MATRIKS EFE</a:t>
            </a:r>
            <a:br/>
            <a:r>
              <a:t>(External Factor Evaluation) </a:t>
            </a:r>
            <a:br/>
            <a:r>
              <a:t>ADALAH SBB </a:t>
            </a:r>
            <a:r>
              <a:rPr sz="2668" b="0"/>
              <a:t>:</a:t>
            </a:r>
          </a:p>
        </p:txBody>
      </p:sp>
      <p:sp>
        <p:nvSpPr>
          <p:cNvPr id="1665" name="Identifikasi faktor eksternal (critical success factor) yang mempunyai dampak penting pada kesuksesan dan kegagalan usaha yang mencakup perihal peluang dan tantangan.  Biasanya masing-masing (peluang &amp; ancaman): 5 aspek, tetapi jumlah ini tergantung kondisi yg di evaluasi…"/>
          <p:cNvSpPr txBox="1">
            <a:spLocks noGrp="1"/>
          </p:cNvSpPr>
          <p:nvPr>
            <p:ph type="body" idx="4294967295"/>
          </p:nvPr>
        </p:nvSpPr>
        <p:spPr>
          <a:xfrm>
            <a:off x="0" y="1671637"/>
            <a:ext cx="8229600" cy="4525963"/>
          </a:xfrm>
          <a:prstGeom prst="rect">
            <a:avLst/>
          </a:prstGeom>
        </p:spPr>
        <p:txBody>
          <a:bodyPr>
            <a:normAutofit/>
          </a:bodyPr>
          <a:lstStyle/>
          <a:p>
            <a:pPr marL="554736" indent="-554736" defTabSz="416052">
              <a:spcBef>
                <a:spcPts val="900"/>
              </a:spcBef>
              <a:buClr>
                <a:srgbClr val="000000"/>
              </a:buClr>
              <a:buAutoNum type="arabicPeriod"/>
              <a:defRPr sz="2184">
                <a:latin typeface="Comic Sans MS"/>
                <a:ea typeface="Comic Sans MS"/>
                <a:cs typeface="Comic Sans MS"/>
                <a:sym typeface="Comic Sans MS"/>
              </a:defRPr>
            </a:pPr>
            <a:endParaRPr/>
          </a:p>
          <a:p>
            <a:pPr marL="554736" indent="-554736" defTabSz="416052">
              <a:spcBef>
                <a:spcPts val="900"/>
              </a:spcBef>
              <a:buClr>
                <a:srgbClr val="000000"/>
              </a:buClr>
              <a:buAutoNum type="arabicPeriod"/>
              <a:defRPr sz="2184">
                <a:latin typeface="Comic Sans MS"/>
                <a:ea typeface="Comic Sans MS"/>
                <a:cs typeface="Comic Sans MS"/>
                <a:sym typeface="Comic Sans MS"/>
              </a:defRPr>
            </a:pPr>
            <a:r>
              <a:t>Identifikasi faktor eksternal (critical success factor) yang mempunyai dampak penting pada kesuksesan dan kegagalan usaha yang mencakup perihal peluang dan tantangan.  Biasanya masing-masing (peluang &amp; ancaman): 5 aspek, tetapi jumlah ini tergantung kondisi yg di evaluasi</a:t>
            </a:r>
          </a:p>
          <a:p>
            <a:pPr marL="554736" indent="-554736" defTabSz="416052">
              <a:spcBef>
                <a:spcPts val="900"/>
              </a:spcBef>
              <a:buClr>
                <a:srgbClr val="000000"/>
              </a:buClr>
              <a:buAutoNum type="arabicPeriod"/>
              <a:defRPr sz="2184">
                <a:latin typeface="Comic Sans MS"/>
                <a:ea typeface="Comic Sans MS"/>
                <a:cs typeface="Comic Sans MS"/>
                <a:sym typeface="Comic Sans MS"/>
              </a:defRPr>
            </a:pPr>
            <a:endParaRPr/>
          </a:p>
          <a:p>
            <a:pPr marL="554736" indent="-554736" defTabSz="416052">
              <a:spcBef>
                <a:spcPts val="900"/>
              </a:spcBef>
              <a:buClr>
                <a:srgbClr val="000000"/>
              </a:buClr>
              <a:buAutoNum type="arabicPeriod" startAt="2"/>
              <a:defRPr sz="2184">
                <a:latin typeface="Comic Sans MS"/>
                <a:ea typeface="Comic Sans MS"/>
                <a:cs typeface="Comic Sans MS"/>
                <a:sym typeface="Comic Sans MS"/>
              </a:defRPr>
            </a:pPr>
            <a:r>
              <a:t>Buat pembobotan untuk setiap faktor, dg skala antara 0,0 bila tidak penting sampai 1,0 bila sangat penting. Jumlah seluruh bobot harus sebesar 1,0</a:t>
            </a:r>
          </a:p>
        </p:txBody>
      </p:sp>
      <p:sp>
        <p:nvSpPr>
          <p:cNvPr id="166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667"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71</a:t>
            </a:fld>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Buat nilai rating setiap  factor antara 1 sampai 4, dengan arti nilai sebagai berikut :…"/>
          <p:cNvSpPr txBox="1">
            <a:spLocks noGrp="1"/>
          </p:cNvSpPr>
          <p:nvPr>
            <p:ph type="body" idx="4294967295"/>
          </p:nvPr>
        </p:nvSpPr>
        <p:spPr>
          <a:xfrm>
            <a:off x="-1" y="0"/>
            <a:ext cx="9144002" cy="6858000"/>
          </a:xfrm>
          <a:prstGeom prst="rect">
            <a:avLst/>
          </a:prstGeom>
        </p:spPr>
        <p:txBody>
          <a:bodyPr>
            <a:normAutofit/>
          </a:bodyPr>
          <a:lstStyle/>
          <a:p>
            <a:pPr marL="560831" indent="-560831" defTabSz="420623">
              <a:spcBef>
                <a:spcPts val="900"/>
              </a:spcBef>
              <a:buClr>
                <a:srgbClr val="000000"/>
              </a:buClr>
              <a:buAutoNum type="arabicPeriod" startAt="3"/>
              <a:defRPr sz="2208">
                <a:latin typeface="Comic Sans MS"/>
                <a:ea typeface="Comic Sans MS"/>
                <a:cs typeface="Comic Sans MS"/>
                <a:sym typeface="Comic Sans MS"/>
              </a:defRPr>
            </a:pPr>
            <a:endParaRPr/>
          </a:p>
          <a:p>
            <a:pPr marL="560831" indent="-560831" defTabSz="420623">
              <a:spcBef>
                <a:spcPts val="900"/>
              </a:spcBef>
              <a:buClr>
                <a:srgbClr val="000000"/>
              </a:buClr>
              <a:buAutoNum type="arabicPeriod" startAt="3"/>
              <a:defRPr sz="2208">
                <a:latin typeface="Comic Sans MS"/>
                <a:ea typeface="Comic Sans MS"/>
                <a:cs typeface="Comic Sans MS"/>
                <a:sym typeface="Comic Sans MS"/>
              </a:defRPr>
            </a:pPr>
            <a:r>
              <a:t>Buat nilai rating setiap  factor antara 1 sampai 4, dengan arti nilai sebagai berikut :</a:t>
            </a:r>
          </a:p>
          <a:p>
            <a:pPr marL="560831" indent="-560831" defTabSz="420623">
              <a:spcBef>
                <a:spcPts val="900"/>
              </a:spcBef>
              <a:buSzTx/>
              <a:buFont typeface="Wingdings 3"/>
              <a:buNone/>
              <a:defRPr sz="2208">
                <a:latin typeface="Comic Sans MS"/>
                <a:ea typeface="Comic Sans MS"/>
                <a:cs typeface="Comic Sans MS"/>
                <a:sym typeface="Comic Sans MS"/>
              </a:defRPr>
            </a:pPr>
            <a:r>
              <a:t>     </a:t>
            </a:r>
          </a:p>
          <a:p>
            <a:pPr marL="560831" indent="-560831" defTabSz="420623">
              <a:spcBef>
                <a:spcPts val="900"/>
              </a:spcBef>
              <a:buSzTx/>
              <a:buFont typeface="Wingdings 3"/>
              <a:buNone/>
              <a:defRPr sz="2208">
                <a:latin typeface="Comic Sans MS"/>
                <a:ea typeface="Comic Sans MS"/>
                <a:cs typeface="Comic Sans MS"/>
                <a:sym typeface="Comic Sans MS"/>
              </a:defRPr>
            </a:pPr>
            <a:r>
              <a:t>	1 = di bawah rata - rata</a:t>
            </a:r>
          </a:p>
          <a:p>
            <a:pPr marL="560831" indent="-560831" defTabSz="420623">
              <a:spcBef>
                <a:spcPts val="900"/>
              </a:spcBef>
              <a:buSzTx/>
              <a:buFont typeface="Wingdings 3"/>
              <a:buNone/>
              <a:defRPr sz="2208">
                <a:latin typeface="Comic Sans MS"/>
                <a:ea typeface="Comic Sans MS"/>
                <a:cs typeface="Comic Sans MS"/>
                <a:sym typeface="Comic Sans MS"/>
              </a:defRPr>
            </a:pPr>
            <a:r>
              <a:t>	2 = rata - rata</a:t>
            </a:r>
          </a:p>
          <a:p>
            <a:pPr marL="560831" indent="-560831" defTabSz="420623">
              <a:spcBef>
                <a:spcPts val="900"/>
              </a:spcBef>
              <a:buSzTx/>
              <a:buFont typeface="Wingdings 3"/>
              <a:buNone/>
              <a:defRPr sz="2208">
                <a:latin typeface="Comic Sans MS"/>
                <a:ea typeface="Comic Sans MS"/>
                <a:cs typeface="Comic Sans MS"/>
                <a:sym typeface="Comic Sans MS"/>
              </a:defRPr>
            </a:pPr>
            <a:r>
              <a:t>	3 = di atas rata - rata</a:t>
            </a:r>
          </a:p>
          <a:p>
            <a:pPr marL="560831" indent="-560831" defTabSz="420623">
              <a:spcBef>
                <a:spcPts val="900"/>
              </a:spcBef>
              <a:buSzTx/>
              <a:buFont typeface="Wingdings 3"/>
              <a:buNone/>
              <a:defRPr sz="2208">
                <a:latin typeface="Comic Sans MS"/>
                <a:ea typeface="Comic Sans MS"/>
                <a:cs typeface="Comic Sans MS"/>
                <a:sym typeface="Comic Sans MS"/>
              </a:defRPr>
            </a:pPr>
            <a:r>
              <a:t>	4 = sangat baik</a:t>
            </a:r>
          </a:p>
          <a:p>
            <a:pPr marL="560831" indent="-560831" defTabSz="420623">
              <a:spcBef>
                <a:spcPts val="900"/>
              </a:spcBef>
              <a:buSzTx/>
              <a:buFont typeface="Wingdings 3"/>
              <a:buNone/>
              <a:defRPr sz="2208">
                <a:latin typeface="Comic Sans MS"/>
                <a:ea typeface="Comic Sans MS"/>
                <a:cs typeface="Comic Sans MS"/>
                <a:sym typeface="Comic Sans MS"/>
              </a:defRPr>
            </a:pPr>
            <a:endParaRPr/>
          </a:p>
          <a:p>
            <a:pPr marL="560831" indent="-560831" defTabSz="420623">
              <a:spcBef>
                <a:spcPts val="900"/>
              </a:spcBef>
              <a:buSzTx/>
              <a:buFont typeface="Wingdings 3"/>
              <a:buNone/>
              <a:defRPr sz="2208">
                <a:latin typeface="Comic Sans MS"/>
                <a:ea typeface="Comic Sans MS"/>
                <a:cs typeface="Comic Sans MS"/>
                <a:sym typeface="Comic Sans MS"/>
              </a:defRPr>
            </a:pPr>
            <a:r>
              <a:t>	Rating ditentukan berdasarkan efektifitas strategi perusahaan. Dengan demikian, nilainya berdasarkan kondisi perusahaan, dibandingkan dg kondisi kompetitor, pasar dll</a:t>
            </a:r>
          </a:p>
          <a:p>
            <a:pPr marL="560831" indent="-560831" defTabSz="420623">
              <a:spcBef>
                <a:spcPts val="900"/>
              </a:spcBef>
              <a:buSzTx/>
              <a:buFont typeface="Wingdings 3"/>
              <a:buNone/>
              <a:defRPr sz="2208">
                <a:latin typeface="Comic Sans MS"/>
                <a:ea typeface="Comic Sans MS"/>
                <a:cs typeface="Comic Sans MS"/>
                <a:sym typeface="Comic Sans MS"/>
              </a:defRPr>
            </a:pPr>
            <a:endParaRPr/>
          </a:p>
          <a:p>
            <a:pPr marL="560831" indent="-560831" defTabSz="420623">
              <a:spcBef>
                <a:spcPts val="900"/>
              </a:spcBef>
              <a:buSzTx/>
              <a:buFont typeface="Wingdings 3"/>
              <a:buNone/>
              <a:defRPr sz="2208">
                <a:latin typeface="Comic Sans MS"/>
                <a:ea typeface="Comic Sans MS"/>
                <a:cs typeface="Comic Sans MS"/>
                <a:sym typeface="Comic Sans MS"/>
              </a:defRPr>
            </a:pPr>
            <a:r>
              <a:t>4.	Kalikan bobot dan rating untuk menentukan bobot setiap faktor.</a:t>
            </a:r>
          </a:p>
        </p:txBody>
      </p:sp>
      <p:sp>
        <p:nvSpPr>
          <p:cNvPr id="1670"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671"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72</a:t>
            </a:fld>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sp>
        <p:nvSpPr>
          <p:cNvPr id="1674" name="5. Jumlahkan semua skor untuk mendapatkan skor total bagi perusahaan yang dinilai. Skor total 4,0 mengindikasikan bahwa perusahaan merespon dengan cara yang luar biasa terhadap peluang – peluang yang ada dan menghindari ancaman – ancaman di pasar industrinya. Sementara skor total sebesar 1,0 menunjukkan bahwa perusahaan tidak memanfaatkan peluang – peluang yang ada atau tidak menghindari ancaman – ancaman eksternal."/>
          <p:cNvSpPr txBox="1">
            <a:spLocks noGrp="1"/>
          </p:cNvSpPr>
          <p:nvPr>
            <p:ph type="body" idx="4294967295"/>
          </p:nvPr>
        </p:nvSpPr>
        <p:spPr>
          <a:xfrm>
            <a:off x="533400" y="1524000"/>
            <a:ext cx="8229600" cy="4525963"/>
          </a:xfrm>
          <a:prstGeom prst="rect">
            <a:avLst/>
          </a:prstGeom>
        </p:spPr>
        <p:txBody>
          <a:bodyPr>
            <a:normAutofit/>
          </a:bodyPr>
          <a:lstStyle/>
          <a:p>
            <a:pPr marL="609600" indent="-609600">
              <a:buSzTx/>
              <a:buFont typeface="Wingdings 3"/>
              <a:buNone/>
              <a:defRPr sz="2400">
                <a:latin typeface="Comic Sans MS"/>
                <a:ea typeface="Comic Sans MS"/>
                <a:cs typeface="Comic Sans MS"/>
                <a:sym typeface="Comic Sans MS"/>
              </a:defRPr>
            </a:pPr>
            <a:r>
              <a:t>5</a:t>
            </a:r>
            <a:r>
              <a:rPr sz="1800"/>
              <a:t>.	</a:t>
            </a:r>
            <a:r>
              <a:t>Jumlahkan semua skor untuk mendapatkan skor total bagi perusahaan yang dinilai. Skor total 4,0 mengindikasikan bahwa perusahaan merespon dengan cara yang luar biasa terhadap peluang – peluang yang ada dan menghindari ancaman – ancaman di pasar industrinya. Sementara skor total sebesar 1,0 menunjukkan bahwa perusahaan tidak memanfaatkan peluang – peluang yang ada atau tidak menghindari ancaman – ancaman eksternal.</a:t>
            </a:r>
          </a:p>
        </p:txBody>
      </p:sp>
      <p:sp>
        <p:nvSpPr>
          <p:cNvPr id="1675"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676"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73</a:t>
            </a:fld>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 name="image.jpeg" descr="image.jpeg"/>
          <p:cNvPicPr>
            <a:picLocks noChangeAspect="1"/>
          </p:cNvPicPr>
          <p:nvPr/>
        </p:nvPicPr>
        <p:blipFill>
          <a:blip r:embed="rId2">
            <a:extLst/>
          </a:blip>
          <a:stretch>
            <a:fillRect/>
          </a:stretch>
        </p:blipFill>
        <p:spPr>
          <a:xfrm>
            <a:off x="1595437" y="1512887"/>
            <a:ext cx="5715001" cy="5191126"/>
          </a:xfrm>
          <a:prstGeom prst="rect">
            <a:avLst/>
          </a:prstGeom>
          <a:ln w="12700">
            <a:miter lim="400000"/>
          </a:ln>
        </p:spPr>
      </p:pic>
      <p:sp>
        <p:nvSpPr>
          <p:cNvPr id="1679" name="Analisis situasi dg metode SWOT"/>
          <p:cNvSpPr/>
          <p:nvPr/>
        </p:nvSpPr>
        <p:spPr>
          <a:xfrm>
            <a:off x="1258887" y="341312"/>
            <a:ext cx="6829426" cy="393701"/>
          </a:xfrm>
          <a:prstGeom prst="rect">
            <a:avLst/>
          </a:prstGeom>
          <a:solidFill>
            <a:srgbClr val="FFFFF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457200">
              <a:defRPr sz="2600">
                <a:latin typeface="+mj-lt"/>
                <a:ea typeface="+mj-ea"/>
                <a:cs typeface="+mj-cs"/>
                <a:sym typeface="Helvetica"/>
              </a:defRPr>
            </a:lvl1pPr>
          </a:lstStyle>
          <a:p>
            <a:r>
              <a:t>Analisis situasi dg metode SWOT</a:t>
            </a:r>
          </a:p>
        </p:txBody>
      </p:sp>
      <p:sp>
        <p:nvSpPr>
          <p:cNvPr id="1680" name="1. Menentukan kriteria :…"/>
          <p:cNvSpPr txBox="1"/>
          <p:nvPr/>
        </p:nvSpPr>
        <p:spPr>
          <a:xfrm>
            <a:off x="1833562" y="951705"/>
            <a:ext cx="5240338" cy="52863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defTabSz="457200">
              <a:defRPr sz="1500" b="1">
                <a:latin typeface="+mj-lt"/>
                <a:ea typeface="+mj-ea"/>
                <a:cs typeface="+mj-cs"/>
                <a:sym typeface="Helvetica"/>
              </a:defRPr>
            </a:pPr>
            <a:r>
              <a:t>1. Menentukan kriteria :</a:t>
            </a:r>
          </a:p>
          <a:p>
            <a:pPr defTabSz="457200">
              <a:defRPr sz="1500" b="1">
                <a:latin typeface="+mj-lt"/>
                <a:ea typeface="+mj-ea"/>
                <a:cs typeface="+mj-cs"/>
                <a:sym typeface="Helvetica"/>
              </a:defRPr>
            </a:pPr>
            <a:r>
              <a:t>Internal ( S-W) </a:t>
            </a:r>
          </a:p>
        </p:txBody>
      </p:sp>
      <p:sp>
        <p:nvSpPr>
          <p:cNvPr id="168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682"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74</a:t>
            </a:fld>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4" name="image.jpeg" descr="image.jpeg"/>
          <p:cNvPicPr>
            <a:picLocks noChangeAspect="1"/>
          </p:cNvPicPr>
          <p:nvPr/>
        </p:nvPicPr>
        <p:blipFill>
          <a:blip r:embed="rId2">
            <a:extLst/>
          </a:blip>
          <a:stretch>
            <a:fillRect/>
          </a:stretch>
        </p:blipFill>
        <p:spPr>
          <a:xfrm>
            <a:off x="698500" y="269875"/>
            <a:ext cx="8216900" cy="6318250"/>
          </a:xfrm>
          <a:prstGeom prst="rect">
            <a:avLst/>
          </a:prstGeom>
          <a:ln w="12700">
            <a:miter lim="400000"/>
          </a:ln>
        </p:spPr>
      </p:pic>
      <p:sp>
        <p:nvSpPr>
          <p:cNvPr id="1685"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686"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75</a:t>
            </a:fld>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8" name="image.jpeg" descr="image.jpeg"/>
          <p:cNvPicPr>
            <a:picLocks noChangeAspect="1"/>
          </p:cNvPicPr>
          <p:nvPr/>
        </p:nvPicPr>
        <p:blipFill>
          <a:blip r:embed="rId2">
            <a:extLst/>
          </a:blip>
          <a:stretch>
            <a:fillRect/>
          </a:stretch>
        </p:blipFill>
        <p:spPr>
          <a:xfrm>
            <a:off x="1579562" y="619125"/>
            <a:ext cx="6338888" cy="6042025"/>
          </a:xfrm>
          <a:prstGeom prst="rect">
            <a:avLst/>
          </a:prstGeom>
          <a:ln w="12700">
            <a:miter lim="400000"/>
          </a:ln>
        </p:spPr>
      </p:pic>
      <p:sp>
        <p:nvSpPr>
          <p:cNvPr id="1689"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690"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76</a:t>
            </a:fld>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2" name="image.jpeg" descr="image.jpeg"/>
          <p:cNvPicPr>
            <a:picLocks noChangeAspect="1"/>
          </p:cNvPicPr>
          <p:nvPr/>
        </p:nvPicPr>
        <p:blipFill>
          <a:blip r:embed="rId2">
            <a:extLst/>
          </a:blip>
          <a:stretch>
            <a:fillRect/>
          </a:stretch>
        </p:blipFill>
        <p:spPr>
          <a:xfrm>
            <a:off x="1262062" y="557212"/>
            <a:ext cx="6105526" cy="3162301"/>
          </a:xfrm>
          <a:prstGeom prst="rect">
            <a:avLst/>
          </a:prstGeom>
          <a:ln w="12700">
            <a:miter lim="400000"/>
          </a:ln>
        </p:spPr>
      </p:pic>
      <p:pic>
        <p:nvPicPr>
          <p:cNvPr id="1693" name="image.jpeg" descr="image.jpeg"/>
          <p:cNvPicPr>
            <a:picLocks noChangeAspect="1"/>
          </p:cNvPicPr>
          <p:nvPr/>
        </p:nvPicPr>
        <p:blipFill>
          <a:blip r:embed="rId3">
            <a:extLst/>
          </a:blip>
          <a:stretch>
            <a:fillRect/>
          </a:stretch>
        </p:blipFill>
        <p:spPr>
          <a:xfrm rot="21598103">
            <a:off x="927100" y="3255962"/>
            <a:ext cx="7289800" cy="3629026"/>
          </a:xfrm>
          <a:prstGeom prst="rect">
            <a:avLst/>
          </a:prstGeom>
          <a:ln w="12700">
            <a:miter lim="400000"/>
          </a:ln>
        </p:spPr>
      </p:pic>
      <p:sp>
        <p:nvSpPr>
          <p:cNvPr id="1694"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695"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77</a:t>
            </a:fld>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7" name="image.jpeg" descr="image.jpeg"/>
          <p:cNvPicPr>
            <a:picLocks noChangeAspect="1"/>
          </p:cNvPicPr>
          <p:nvPr/>
        </p:nvPicPr>
        <p:blipFill>
          <a:blip r:embed="rId2">
            <a:extLst/>
          </a:blip>
          <a:stretch>
            <a:fillRect/>
          </a:stretch>
        </p:blipFill>
        <p:spPr>
          <a:xfrm>
            <a:off x="107950" y="57150"/>
            <a:ext cx="8458200" cy="6743700"/>
          </a:xfrm>
          <a:prstGeom prst="rect">
            <a:avLst/>
          </a:prstGeom>
          <a:ln w="12700">
            <a:miter lim="400000"/>
          </a:ln>
        </p:spPr>
      </p:pic>
      <p:sp>
        <p:nvSpPr>
          <p:cNvPr id="1698"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699"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78</a:t>
            </a:fld>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1" name="image.jpeg" descr="image.jpeg"/>
          <p:cNvPicPr>
            <a:picLocks noChangeAspect="1"/>
          </p:cNvPicPr>
          <p:nvPr/>
        </p:nvPicPr>
        <p:blipFill>
          <a:blip r:embed="rId2">
            <a:extLst/>
          </a:blip>
          <a:stretch>
            <a:fillRect/>
          </a:stretch>
        </p:blipFill>
        <p:spPr>
          <a:xfrm>
            <a:off x="455612" y="22225"/>
            <a:ext cx="8939213" cy="6423025"/>
          </a:xfrm>
          <a:prstGeom prst="rect">
            <a:avLst/>
          </a:prstGeom>
          <a:ln w="12700">
            <a:miter lim="400000"/>
          </a:ln>
        </p:spPr>
      </p:pic>
      <p:sp>
        <p:nvSpPr>
          <p:cNvPr id="1702"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03"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79</a:t>
            </a:fld>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sp>
        <p:nvSpPr>
          <p:cNvPr id="125" name="Body"/>
          <p:cNvSpPr txBox="1">
            <a:spLocks noGrp="1"/>
          </p:cNvSpPr>
          <p:nvPr>
            <p:ph type="body" sz="half" idx="4294967295"/>
          </p:nvPr>
        </p:nvSpPr>
        <p:spPr>
          <a:xfrm>
            <a:off x="609599" y="2160587"/>
            <a:ext cx="6348414" cy="3881438"/>
          </a:xfrm>
          <a:prstGeom prst="rect">
            <a:avLst/>
          </a:prstGeom>
        </p:spPr>
        <p:txBody>
          <a:bodyPr>
            <a:normAutofit/>
          </a:bodyPr>
          <a:lstStyle/>
          <a:p>
            <a:endParaRPr/>
          </a:p>
        </p:txBody>
      </p:sp>
      <p:pic>
        <p:nvPicPr>
          <p:cNvPr id="126" name="Reuni (19)" descr="Reuni (19)"/>
          <p:cNvPicPr>
            <a:picLocks noChangeAspect="1"/>
          </p:cNvPicPr>
          <p:nvPr/>
        </p:nvPicPr>
        <p:blipFill>
          <a:blip r:embed="rId2">
            <a:extLst/>
          </a:blip>
          <a:stretch>
            <a:fillRect/>
          </a:stretch>
        </p:blipFill>
        <p:spPr>
          <a:xfrm>
            <a:off x="0" y="0"/>
            <a:ext cx="10820400" cy="7315200"/>
          </a:xfrm>
          <a:prstGeom prst="rect">
            <a:avLst/>
          </a:prstGeom>
          <a:ln w="12700">
            <a:miter lim="400000"/>
          </a:ln>
        </p:spPr>
      </p:pic>
      <p:pic>
        <p:nvPicPr>
          <p:cNvPr id="127" name="pasien" descr="pasien"/>
          <p:cNvPicPr>
            <a:picLocks noChangeAspect="1"/>
          </p:cNvPicPr>
          <p:nvPr/>
        </p:nvPicPr>
        <p:blipFill>
          <a:blip r:embed="rId3">
            <a:extLst/>
          </a:blip>
          <a:stretch>
            <a:fillRect/>
          </a:stretch>
        </p:blipFill>
        <p:spPr>
          <a:xfrm>
            <a:off x="1828800" y="2286000"/>
            <a:ext cx="4495800" cy="4572000"/>
          </a:xfrm>
          <a:prstGeom prst="rect">
            <a:avLst/>
          </a:prstGeom>
          <a:ln w="12700">
            <a:miter lim="400000"/>
          </a:ln>
        </p:spPr>
      </p:pic>
      <p:sp>
        <p:nvSpPr>
          <p:cNvPr id="128"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29" name="Slide Number"/>
          <p:cNvSpPr txBox="1">
            <a:spLocks noGrp="1"/>
          </p:cNvSpPr>
          <p:nvPr>
            <p:ph type="sldNum" sz="quarter" idx="2"/>
          </p:nvPr>
        </p:nvSpPr>
        <p:spPr>
          <a:xfrm>
            <a:off x="6791476" y="6109017"/>
            <a:ext cx="166537"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8</a:t>
            </a:fld>
            <a:endParaRP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5" name="image.jpeg" descr="image.jpeg"/>
          <p:cNvPicPr>
            <a:picLocks noChangeAspect="1"/>
          </p:cNvPicPr>
          <p:nvPr/>
        </p:nvPicPr>
        <p:blipFill>
          <a:blip r:embed="rId2">
            <a:extLst/>
          </a:blip>
          <a:stretch>
            <a:fillRect/>
          </a:stretch>
        </p:blipFill>
        <p:spPr>
          <a:xfrm>
            <a:off x="298450" y="730250"/>
            <a:ext cx="8456613" cy="5397500"/>
          </a:xfrm>
          <a:prstGeom prst="rect">
            <a:avLst/>
          </a:prstGeom>
          <a:ln w="12700">
            <a:miter lim="400000"/>
          </a:ln>
        </p:spPr>
      </p:pic>
      <p:sp>
        <p:nvSpPr>
          <p:cNvPr id="170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07"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80</a:t>
            </a:fld>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 name="C ARA PENENTUAN RATING"/>
          <p:cNvSpPr txBox="1">
            <a:spLocks noGrp="1"/>
          </p:cNvSpPr>
          <p:nvPr>
            <p:ph type="title" idx="4294967295"/>
          </p:nvPr>
        </p:nvSpPr>
        <p:spPr>
          <a:xfrm>
            <a:off x="609599" y="609600"/>
            <a:ext cx="6348414" cy="1320800"/>
          </a:xfrm>
          <a:prstGeom prst="rect">
            <a:avLst/>
          </a:prstGeom>
        </p:spPr>
        <p:txBody>
          <a:bodyPr>
            <a:normAutofit/>
          </a:bodyPr>
          <a:lstStyle/>
          <a:p>
            <a:r>
              <a:t>C ARA PENENTUAN RATING</a:t>
            </a:r>
          </a:p>
        </p:txBody>
      </p:sp>
      <p:sp>
        <p:nvSpPr>
          <p:cNvPr id="1710" name="NILAI         O &amp; S                  T&amp;W…"/>
          <p:cNvSpPr txBox="1">
            <a:spLocks noGrp="1"/>
          </p:cNvSpPr>
          <p:nvPr>
            <p:ph type="body" idx="4294967295"/>
          </p:nvPr>
        </p:nvSpPr>
        <p:spPr>
          <a:xfrm>
            <a:off x="-1" y="1600200"/>
            <a:ext cx="9144002" cy="4525963"/>
          </a:xfrm>
          <a:prstGeom prst="rect">
            <a:avLst/>
          </a:prstGeom>
        </p:spPr>
        <p:txBody>
          <a:bodyPr>
            <a:normAutofit/>
          </a:bodyPr>
          <a:lstStyle/>
          <a:p>
            <a:r>
              <a:t>NILAI         O &amp; S                  T&amp;W</a:t>
            </a:r>
          </a:p>
          <a:p>
            <a:r>
              <a:t>1  ----   tkt O&amp;S terendah   tkt T&amp;W tertinggi</a:t>
            </a:r>
          </a:p>
          <a:p>
            <a:r>
              <a:t>2</a:t>
            </a:r>
          </a:p>
          <a:p>
            <a:r>
              <a:t>3</a:t>
            </a:r>
          </a:p>
          <a:p>
            <a:r>
              <a:t>4  ----   tkt O&amp;S tertinggi     tkt T&amp;W terendah</a:t>
            </a:r>
          </a:p>
        </p:txBody>
      </p:sp>
      <p:sp>
        <p:nvSpPr>
          <p:cNvPr id="171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12"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81</a:t>
            </a:fld>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 name="TAHAPAN KERJA DARI MATRIKS IFE ADALAH SEBAGAI BERIKUT :"/>
          <p:cNvSpPr txBox="1">
            <a:spLocks noGrp="1"/>
          </p:cNvSpPr>
          <p:nvPr>
            <p:ph type="title" idx="4294967295"/>
          </p:nvPr>
        </p:nvSpPr>
        <p:spPr>
          <a:xfrm>
            <a:off x="609599" y="609600"/>
            <a:ext cx="6348414" cy="1320800"/>
          </a:xfrm>
          <a:prstGeom prst="rect">
            <a:avLst/>
          </a:prstGeom>
        </p:spPr>
        <p:txBody>
          <a:bodyPr>
            <a:normAutofit/>
          </a:bodyPr>
          <a:lstStyle>
            <a:lvl1pPr defTabSz="448055">
              <a:defRPr sz="2842" b="1">
                <a:latin typeface="Comic Sans MS"/>
                <a:ea typeface="Comic Sans MS"/>
                <a:cs typeface="Comic Sans MS"/>
                <a:sym typeface="Comic Sans MS"/>
              </a:defRPr>
            </a:lvl1pPr>
          </a:lstStyle>
          <a:p>
            <a:r>
              <a:t>TAHAPAN KERJA DARI MATRIKS IFE ADALAH SEBAGAI BERIKUT :</a:t>
            </a:r>
          </a:p>
        </p:txBody>
      </p:sp>
      <p:sp>
        <p:nvSpPr>
          <p:cNvPr id="1715" name="Tentukan faktor – faktor yang menjadi kekuatan serta kelemahan dari perusahaan pada kolom 1…"/>
          <p:cNvSpPr txBox="1">
            <a:spLocks noGrp="1"/>
          </p:cNvSpPr>
          <p:nvPr>
            <p:ph type="body" sz="half" idx="4294967295"/>
          </p:nvPr>
        </p:nvSpPr>
        <p:spPr>
          <a:xfrm>
            <a:off x="609599" y="2160587"/>
            <a:ext cx="6348414" cy="3881438"/>
          </a:xfrm>
          <a:prstGeom prst="rect">
            <a:avLst/>
          </a:prstGeom>
        </p:spPr>
        <p:txBody>
          <a:bodyPr>
            <a:normAutofit/>
          </a:bodyPr>
          <a:lstStyle/>
          <a:p>
            <a:pPr marL="560831" indent="-560831" defTabSz="420623">
              <a:lnSpc>
                <a:spcPct val="70000"/>
              </a:lnSpc>
              <a:spcBef>
                <a:spcPts val="900"/>
              </a:spcBef>
              <a:buSzTx/>
              <a:buFont typeface="Wingdings 3"/>
              <a:buNone/>
              <a:defRPr sz="2576"/>
            </a:pPr>
            <a:endParaRPr/>
          </a:p>
          <a:p>
            <a:pPr marL="560831" indent="-560831" defTabSz="420623">
              <a:lnSpc>
                <a:spcPct val="70000"/>
              </a:lnSpc>
              <a:spcBef>
                <a:spcPts val="900"/>
              </a:spcBef>
              <a:buClr>
                <a:srgbClr val="000000"/>
              </a:buClr>
              <a:buAutoNum type="arabicPeriod"/>
              <a:defRPr sz="2208">
                <a:latin typeface="Comic Sans MS"/>
                <a:ea typeface="Comic Sans MS"/>
                <a:cs typeface="Comic Sans MS"/>
                <a:sym typeface="Comic Sans MS"/>
              </a:defRPr>
            </a:pPr>
            <a:r>
              <a:t>Tentukan faktor – faktor yang menjadi kekuatan serta kelemahan dari perusahaan pada kolom 1</a:t>
            </a:r>
          </a:p>
          <a:p>
            <a:pPr marL="560831" indent="-560831" defTabSz="420623">
              <a:lnSpc>
                <a:spcPct val="70000"/>
              </a:lnSpc>
              <a:spcBef>
                <a:spcPts val="900"/>
              </a:spcBef>
              <a:buClr>
                <a:srgbClr val="000000"/>
              </a:buClr>
              <a:buAutoNum type="arabicPeriod"/>
              <a:defRPr sz="2208">
                <a:latin typeface="Comic Sans MS"/>
                <a:ea typeface="Comic Sans MS"/>
                <a:cs typeface="Comic Sans MS"/>
                <a:sym typeface="Comic Sans MS"/>
              </a:defRPr>
            </a:pPr>
            <a:endParaRPr/>
          </a:p>
          <a:p>
            <a:pPr marL="560831" indent="-560831" defTabSz="420623">
              <a:lnSpc>
                <a:spcPct val="70000"/>
              </a:lnSpc>
              <a:spcBef>
                <a:spcPts val="900"/>
              </a:spcBef>
              <a:buClr>
                <a:srgbClr val="000000"/>
              </a:buClr>
              <a:buAutoNum type="arabicPeriod" startAt="2"/>
              <a:defRPr sz="2208">
                <a:latin typeface="Comic Sans MS"/>
                <a:ea typeface="Comic Sans MS"/>
                <a:cs typeface="Comic Sans MS"/>
                <a:sym typeface="Comic Sans MS"/>
              </a:defRPr>
            </a:pPr>
            <a:r>
              <a:t>Beri bobot masing – masing faktor tersebut dengan skala mulai dari 1,0 (paling penting) sampai 0,0 (tidak penting), berdasarkan pengaruh faktor – faktor tersebut terhadap posisi strategis perusahaan. Semua bobot tersebut jumlahnya tidak boleh melebihi skor total 1,00</a:t>
            </a:r>
          </a:p>
        </p:txBody>
      </p:sp>
      <p:sp>
        <p:nvSpPr>
          <p:cNvPr id="171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17"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82</a:t>
            </a:fld>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sp>
        <p:nvSpPr>
          <p:cNvPr id="1720" name="3. Hitung rating (dalam kolom 3) untuk masing – masing faktor dengan memberikan skala mulai dari 4 (outstanding) sampai dengan 1 (poor), berdasarkan pengaruh faktor tersebut kondisi perusahaan yang bersangkutan. Variabel yang bersifat positif diberi nilai mulai dari + 1 sampai dengan + 4 (sangat baik) dengan membandingkannya dengan rata- rata industri atau dengan pesaing utama. Sedangkan variabel yang bersifat negatif, kebalikannya."/>
          <p:cNvSpPr txBox="1">
            <a:spLocks noGrp="1"/>
          </p:cNvSpPr>
          <p:nvPr>
            <p:ph type="body" idx="4294967295"/>
          </p:nvPr>
        </p:nvSpPr>
        <p:spPr>
          <a:xfrm>
            <a:off x="334044" y="1821501"/>
            <a:ext cx="7543801" cy="4114801"/>
          </a:xfrm>
          <a:prstGeom prst="rect">
            <a:avLst/>
          </a:prstGeom>
        </p:spPr>
        <p:txBody>
          <a:bodyPr>
            <a:normAutofit/>
          </a:bodyPr>
          <a:lstStyle>
            <a:lvl1pPr marL="329184" indent="-329184" defTabSz="438911">
              <a:spcBef>
                <a:spcPts val="900"/>
              </a:spcBef>
              <a:buSzTx/>
              <a:buFont typeface="Wingdings 3"/>
              <a:buNone/>
              <a:defRPr sz="2304">
                <a:latin typeface="Comic Sans MS"/>
                <a:ea typeface="Comic Sans MS"/>
                <a:cs typeface="Comic Sans MS"/>
                <a:sym typeface="Comic Sans MS"/>
              </a:defRPr>
            </a:lvl1pPr>
          </a:lstStyle>
          <a:p>
            <a:r>
              <a:t>3.	Hitung rating (dalam kolom 3) untuk masing – masing faktor dengan memberikan skala mulai dari 4 (outstanding) sampai dengan 1 (poor), berdasarkan pengaruh faktor tersebut kondisi perusahaan yang bersangkutan. Variabel yang bersifat positif diberi nilai mulai dari + 1 sampai dengan + 4 (sangat baik) dengan membandingkannya dengan rata- rata industri atau dengan pesaing utama. Sedangkan variabel yang bersifat negatif, kebalikannya. </a:t>
            </a:r>
          </a:p>
        </p:txBody>
      </p:sp>
      <p:sp>
        <p:nvSpPr>
          <p:cNvPr id="172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22"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83</a:t>
            </a:fld>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 name="MATRIKS INTERNAL EKSTERNAL (IE)"/>
          <p:cNvSpPr txBox="1">
            <a:spLocks noGrp="1"/>
          </p:cNvSpPr>
          <p:nvPr>
            <p:ph type="title" idx="4294967295"/>
          </p:nvPr>
        </p:nvSpPr>
        <p:spPr>
          <a:xfrm>
            <a:off x="609599" y="609600"/>
            <a:ext cx="6348414" cy="1320800"/>
          </a:xfrm>
          <a:prstGeom prst="rect">
            <a:avLst/>
          </a:prstGeom>
        </p:spPr>
        <p:txBody>
          <a:bodyPr>
            <a:normAutofit/>
          </a:bodyPr>
          <a:lstStyle>
            <a:lvl1pPr defTabSz="443484">
              <a:defRPr sz="3492">
                <a:latin typeface="Comic Sans MS"/>
                <a:ea typeface="Comic Sans MS"/>
                <a:cs typeface="Comic Sans MS"/>
                <a:sym typeface="Comic Sans MS"/>
              </a:defRPr>
            </a:lvl1pPr>
          </a:lstStyle>
          <a:p>
            <a:r>
              <a:t>MATRIKS INTERNAL EKSTERNAL (IE)</a:t>
            </a:r>
          </a:p>
        </p:txBody>
      </p:sp>
      <p:sp>
        <p:nvSpPr>
          <p:cNvPr id="1725" name="Matriks IE merupakan analisa untuk menentukan posisi organisasi dengan memperhatikan nilai total EFAS dan IFAS. Dalam matriks ini, dapat diidentifikasi 9 sel strategi yang pada prinsipnya kesembilan sel tersebut dapat dikelompokkan menjadi 3 strategi utama, yaitu :…"/>
          <p:cNvSpPr txBox="1">
            <a:spLocks noGrp="1"/>
          </p:cNvSpPr>
          <p:nvPr>
            <p:ph type="body" sz="half" idx="4294967295"/>
          </p:nvPr>
        </p:nvSpPr>
        <p:spPr>
          <a:xfrm>
            <a:off x="609599" y="2160587"/>
            <a:ext cx="6348414" cy="3881438"/>
          </a:xfrm>
          <a:prstGeom prst="rect">
            <a:avLst/>
          </a:prstGeom>
        </p:spPr>
        <p:txBody>
          <a:bodyPr>
            <a:normAutofit/>
          </a:bodyPr>
          <a:lstStyle/>
          <a:p>
            <a:pPr marL="318897" indent="-318897" defTabSz="425195">
              <a:lnSpc>
                <a:spcPct val="70000"/>
              </a:lnSpc>
              <a:spcBef>
                <a:spcPts val="900"/>
              </a:spcBef>
              <a:buSzTx/>
              <a:buFont typeface="Wingdings 3"/>
              <a:buNone/>
              <a:defRPr sz="1581">
                <a:latin typeface="Comic Sans MS"/>
                <a:ea typeface="Comic Sans MS"/>
                <a:cs typeface="Comic Sans MS"/>
                <a:sym typeface="Comic Sans MS"/>
              </a:defRPr>
            </a:pPr>
            <a:r>
              <a:t>Matriks IE merupakan analisa untuk menentukan posisi organisasi dengan memperhatikan nilai total EFAS dan IFAS. Dalam matriks ini, dapat diidentifikasi 9 sel strategi yang pada prinsipnya kesembilan sel tersebut dapat dikelompokkan menjadi 3 strategi utama, yaitu :</a:t>
            </a:r>
          </a:p>
          <a:p>
            <a:pPr marL="318897" indent="-318897" defTabSz="425195">
              <a:lnSpc>
                <a:spcPct val="70000"/>
              </a:lnSpc>
              <a:spcBef>
                <a:spcPts val="900"/>
              </a:spcBef>
              <a:buSzTx/>
              <a:buFont typeface="Wingdings 3"/>
              <a:buNone/>
              <a:defRPr sz="1581">
                <a:latin typeface="Comic Sans MS"/>
                <a:ea typeface="Comic Sans MS"/>
                <a:cs typeface="Comic Sans MS"/>
                <a:sym typeface="Comic Sans MS"/>
              </a:defRPr>
            </a:pPr>
            <a:endParaRPr/>
          </a:p>
          <a:p>
            <a:pPr marL="318897" indent="-318897" defTabSz="425195">
              <a:lnSpc>
                <a:spcPct val="70000"/>
              </a:lnSpc>
              <a:spcBef>
                <a:spcPts val="900"/>
              </a:spcBef>
              <a:buSzTx/>
              <a:buFont typeface="Wingdings 3"/>
              <a:buNone/>
              <a:defRPr sz="1581">
                <a:latin typeface="Comic Sans MS"/>
                <a:ea typeface="Comic Sans MS"/>
                <a:cs typeface="Comic Sans MS"/>
                <a:sym typeface="Comic Sans MS"/>
              </a:defRPr>
            </a:pPr>
            <a:r>
              <a:t>	a.  Growth Strategy, upaya pertumbuhan suatu organisasi (sel 1,  </a:t>
            </a:r>
          </a:p>
          <a:p>
            <a:pPr marL="318897" indent="-318897" defTabSz="425195">
              <a:lnSpc>
                <a:spcPct val="70000"/>
              </a:lnSpc>
              <a:spcBef>
                <a:spcPts val="900"/>
              </a:spcBef>
              <a:buSzTx/>
              <a:buFont typeface="Wingdings 3"/>
              <a:buNone/>
              <a:defRPr sz="1581">
                <a:latin typeface="Comic Sans MS"/>
                <a:ea typeface="Comic Sans MS"/>
                <a:cs typeface="Comic Sans MS"/>
                <a:sym typeface="Comic Sans MS"/>
              </a:defRPr>
            </a:pPr>
            <a:r>
              <a:t>         2 dan 5) atau upaya diversifikasi (sel 7 dan 8)</a:t>
            </a:r>
          </a:p>
          <a:p>
            <a:pPr marL="318897" indent="-318897" defTabSz="425195">
              <a:lnSpc>
                <a:spcPct val="70000"/>
              </a:lnSpc>
              <a:spcBef>
                <a:spcPts val="900"/>
              </a:spcBef>
              <a:buSzTx/>
              <a:buFont typeface="Wingdings 3"/>
              <a:buNone/>
              <a:defRPr sz="1581">
                <a:latin typeface="Comic Sans MS"/>
                <a:ea typeface="Comic Sans MS"/>
                <a:cs typeface="Comic Sans MS"/>
                <a:sym typeface="Comic Sans MS"/>
              </a:defRPr>
            </a:pPr>
            <a:r>
              <a:t>	b. Stability Strategy, strategi yang diterapkan tanpa mengubah  </a:t>
            </a:r>
          </a:p>
          <a:p>
            <a:pPr marL="318897" indent="-318897" defTabSz="425195">
              <a:lnSpc>
                <a:spcPct val="70000"/>
              </a:lnSpc>
              <a:spcBef>
                <a:spcPts val="900"/>
              </a:spcBef>
              <a:buSzTx/>
              <a:buFont typeface="Wingdings 3"/>
              <a:buNone/>
              <a:defRPr sz="1581">
                <a:latin typeface="Comic Sans MS"/>
                <a:ea typeface="Comic Sans MS"/>
                <a:cs typeface="Comic Sans MS"/>
                <a:sym typeface="Comic Sans MS"/>
              </a:defRPr>
            </a:pPr>
            <a:r>
              <a:t>         arah strategi yang telah ditetapkan (sel 4)</a:t>
            </a:r>
          </a:p>
          <a:p>
            <a:pPr marL="318897" indent="-318897" defTabSz="425195">
              <a:lnSpc>
                <a:spcPct val="70000"/>
              </a:lnSpc>
              <a:spcBef>
                <a:spcPts val="900"/>
              </a:spcBef>
              <a:buSzTx/>
              <a:buFont typeface="Wingdings 3"/>
              <a:buNone/>
              <a:defRPr sz="1581">
                <a:latin typeface="Comic Sans MS"/>
                <a:ea typeface="Comic Sans MS"/>
                <a:cs typeface="Comic Sans MS"/>
                <a:sym typeface="Comic Sans MS"/>
              </a:defRPr>
            </a:pPr>
            <a:r>
              <a:t>	c. Retrenchment Strategy (sel 3, 6 dan 9) adalah usaha </a:t>
            </a:r>
          </a:p>
          <a:p>
            <a:pPr marL="318897" indent="-318897" defTabSz="425195">
              <a:lnSpc>
                <a:spcPct val="70000"/>
              </a:lnSpc>
              <a:spcBef>
                <a:spcPts val="900"/>
              </a:spcBef>
              <a:buSzTx/>
              <a:buFont typeface="Wingdings 3"/>
              <a:buNone/>
              <a:defRPr sz="1581">
                <a:latin typeface="Comic Sans MS"/>
                <a:ea typeface="Comic Sans MS"/>
                <a:cs typeface="Comic Sans MS"/>
                <a:sym typeface="Comic Sans MS"/>
              </a:defRPr>
            </a:pPr>
            <a:r>
              <a:t>        memperkecil atau mengurangi usaha yang dilakukan organisasi.</a:t>
            </a:r>
          </a:p>
        </p:txBody>
      </p:sp>
      <p:sp>
        <p:nvSpPr>
          <p:cNvPr id="172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27"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84</a:t>
            </a:fld>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9" name="Table"/>
          <p:cNvGraphicFramePr/>
          <p:nvPr/>
        </p:nvGraphicFramePr>
        <p:xfrm>
          <a:off x="1524000" y="1397000"/>
          <a:ext cx="6096000" cy="4678363"/>
        </p:xfrm>
        <a:graphic>
          <a:graphicData uri="http://schemas.openxmlformats.org/drawingml/2006/table">
            <a:tbl>
              <a:tblPr>
                <a:tableStyleId>{4C3C2611-4C71-4FC5-86AE-919BDF0F9419}</a:tableStyleId>
              </a:tblPr>
              <a:tblGrid>
                <a:gridCol w="2032000"/>
                <a:gridCol w="2032000"/>
                <a:gridCol w="2032000"/>
              </a:tblGrid>
              <a:tr h="1354137">
                <a:tc>
                  <a:txBody>
                    <a:bodyPr/>
                    <a:lstStyle/>
                    <a:p>
                      <a:pPr algn="l">
                        <a:spcBef>
                          <a:spcPts val="600"/>
                        </a:spcBef>
                        <a:defRPr sz="1800"/>
                      </a:pPr>
                      <a:r>
                        <a:rPr sz="2800">
                          <a:effectLst>
                            <a:outerShdw blurRad="12700" dist="25400" dir="2700000" rotWithShape="0">
                              <a:srgbClr val="DDDDDD"/>
                            </a:outerShdw>
                          </a:effectLst>
                        </a:rPr>
                        <a:t>I</a:t>
                      </a:r>
                    </a:p>
                  </a:txBody>
                  <a:tcPr marL="45712" marR="45712" marT="45712" marB="45712"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a:spcBef>
                          <a:spcPts val="600"/>
                        </a:spcBef>
                        <a:defRPr sz="1800"/>
                      </a:pPr>
                      <a:r>
                        <a:rPr sz="2800">
                          <a:effectLst>
                            <a:outerShdw blurRad="12700" dist="25400" dir="2700000" rotWithShape="0">
                              <a:srgbClr val="DDDDDD"/>
                            </a:outerShdw>
                          </a:effectLst>
                        </a:rPr>
                        <a:t>                2</a:t>
                      </a:r>
                    </a:p>
                  </a:txBody>
                  <a:tcPr marL="45712" marR="45712" marT="45712" marB="45712"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a:spcBef>
                          <a:spcPts val="600"/>
                        </a:spcBef>
                        <a:defRPr sz="1800"/>
                      </a:pPr>
                      <a:r>
                        <a:rPr sz="2800">
                          <a:effectLst>
                            <a:outerShdw blurRad="12700" dist="25400" dir="2700000" rotWithShape="0">
                              <a:srgbClr val="DDDDDD"/>
                            </a:outerShdw>
                          </a:effectLst>
                        </a:rPr>
                        <a:t>3</a:t>
                      </a:r>
                    </a:p>
                  </a:txBody>
                  <a:tcPr marL="45712" marR="45712" marT="45712" marB="45712" horzOverflow="overflow">
                    <a:lnL w="12700">
                      <a:solidFill>
                        <a:srgbClr val="000000"/>
                      </a:solidFill>
                    </a:lnL>
                    <a:lnR w="28575">
                      <a:solidFill>
                        <a:srgbClr val="000000"/>
                      </a:solidFill>
                    </a:lnR>
                    <a:lnT w="28575">
                      <a:solidFill>
                        <a:srgbClr val="000000"/>
                      </a:solidFill>
                    </a:lnT>
                    <a:lnB w="12700">
                      <a:solidFill>
                        <a:srgbClr val="000000"/>
                      </a:solidFill>
                    </a:lnB>
                    <a:noFill/>
                  </a:tcPr>
                </a:tc>
              </a:tr>
              <a:tr h="1355725">
                <a:tc>
                  <a:txBody>
                    <a:bodyPr/>
                    <a:lstStyle/>
                    <a:p>
                      <a:pPr algn="l">
                        <a:spcBef>
                          <a:spcPts val="600"/>
                        </a:spcBef>
                        <a:defRPr sz="1800"/>
                      </a:pPr>
                      <a:r>
                        <a:rPr sz="2800">
                          <a:effectLst>
                            <a:outerShdw blurRad="12700" dist="25400" dir="2700000" rotWithShape="0">
                              <a:srgbClr val="DDDDDD"/>
                            </a:outerShdw>
                          </a:effectLst>
                        </a:rPr>
                        <a:t>4</a:t>
                      </a:r>
                    </a:p>
                  </a:txBody>
                  <a:tcPr marL="45712" marR="45712" marT="45712" marB="45712"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600"/>
                        </a:spcBef>
                        <a:defRPr sz="1800"/>
                      </a:pPr>
                      <a:r>
                        <a:rPr sz="2800">
                          <a:effectLst>
                            <a:outerShdw blurRad="12700" dist="25400" dir="2700000" rotWithShape="0">
                              <a:srgbClr val="DDDDDD"/>
                            </a:outerShdw>
                          </a:effectLst>
                        </a:rPr>
                        <a:t>5</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600"/>
                        </a:spcBef>
                        <a:defRPr sz="1800"/>
                      </a:pPr>
                      <a:r>
                        <a:rPr sz="2800">
                          <a:effectLst>
                            <a:outerShdw blurRad="12700" dist="25400" dir="2700000" rotWithShape="0">
                              <a:srgbClr val="DDDDDD"/>
                            </a:outerShdw>
                          </a:effectLst>
                        </a:rPr>
                        <a:t>6</a:t>
                      </a:r>
                    </a:p>
                  </a:txBody>
                  <a:tcPr marL="45712" marR="45712" marT="45712" marB="45712"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1968500">
                <a:tc>
                  <a:txBody>
                    <a:bodyPr/>
                    <a:lstStyle/>
                    <a:p>
                      <a:pPr algn="l">
                        <a:spcBef>
                          <a:spcPts val="600"/>
                        </a:spcBef>
                        <a:defRPr sz="1800"/>
                      </a:pPr>
                      <a:r>
                        <a:rPr sz="2800">
                          <a:effectLst>
                            <a:outerShdw blurRad="12700" dist="25400" dir="2700000" rotWithShape="0">
                              <a:srgbClr val="DDDDDD"/>
                            </a:outerShdw>
                          </a:effectLst>
                        </a:rPr>
                        <a:t>7</a:t>
                      </a:r>
                    </a:p>
                  </a:txBody>
                  <a:tcPr marL="45712" marR="45712" marT="45712" marB="45712"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600"/>
                        </a:spcBef>
                        <a:defRPr sz="1800"/>
                      </a:pPr>
                      <a:r>
                        <a:rPr sz="2800">
                          <a:effectLst>
                            <a:outerShdw blurRad="12700" dist="25400" dir="2700000" rotWithShape="0">
                              <a:srgbClr val="DDDDDD"/>
                            </a:outerShdw>
                          </a:effectLst>
                        </a:rPr>
                        <a:t>8</a:t>
                      </a:r>
                    </a:p>
                  </a:txBody>
                  <a:tcPr marL="45712" marR="45712" marT="45712" marB="45712"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400"/>
                        </a:spcBef>
                        <a:defRPr sz="2800">
                          <a:effectLst>
                            <a:outerShdw blurRad="12700" dist="25400" dir="2700000" rotWithShape="0">
                              <a:srgbClr val="DDDDDD"/>
                            </a:outerShdw>
                          </a:effectLst>
                        </a:defRPr>
                      </a:pPr>
                      <a:endParaRPr/>
                    </a:p>
                    <a:p>
                      <a:pPr algn="l">
                        <a:spcBef>
                          <a:spcPts val="400"/>
                        </a:spcBef>
                        <a:defRPr sz="2800">
                          <a:effectLst>
                            <a:outerShdw blurRad="12700" dist="25400" dir="2700000" rotWithShape="0">
                              <a:srgbClr val="DDDDDD"/>
                            </a:outerShdw>
                          </a:effectLst>
                        </a:defRPr>
                      </a:pPr>
                      <a:endParaRPr/>
                    </a:p>
                    <a:p>
                      <a:pPr algn="l">
                        <a:spcBef>
                          <a:spcPts val="600"/>
                        </a:spcBef>
                        <a:defRPr sz="2800">
                          <a:effectLst>
                            <a:outerShdw blurRad="12700" dist="25400" dir="2700000" rotWithShape="0">
                              <a:srgbClr val="DDDDDD"/>
                            </a:outerShdw>
                          </a:effectLst>
                        </a:defRPr>
                      </a:pPr>
                      <a:r>
                        <a:t>                9</a:t>
                      </a:r>
                    </a:p>
                  </a:txBody>
                  <a:tcPr marL="45712" marR="45712" marT="45712" marB="45712"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
        <p:nvSpPr>
          <p:cNvPr id="1730" name="Line"/>
          <p:cNvSpPr/>
          <p:nvPr/>
        </p:nvSpPr>
        <p:spPr>
          <a:xfrm rot="21324913">
            <a:off x="1761294" y="1416383"/>
            <a:ext cx="3598667" cy="2489168"/>
          </a:xfrm>
          <a:custGeom>
            <a:avLst/>
            <a:gdLst/>
            <a:ahLst/>
            <a:cxnLst>
              <a:cxn ang="0">
                <a:pos x="wd2" y="hd2"/>
              </a:cxn>
              <a:cxn ang="5400000">
                <a:pos x="wd2" y="hd2"/>
              </a:cxn>
              <a:cxn ang="10800000">
                <a:pos x="wd2" y="hd2"/>
              </a:cxn>
              <a:cxn ang="16200000">
                <a:pos x="wd2" y="hd2"/>
              </a:cxn>
            </a:cxnLst>
            <a:rect l="0" t="0" r="r" b="b"/>
            <a:pathLst>
              <a:path w="19961" h="20452" extrusionOk="0">
                <a:moveTo>
                  <a:pt x="645" y="7810"/>
                </a:moveTo>
                <a:cubicBezTo>
                  <a:pt x="87" y="12348"/>
                  <a:pt x="-472" y="16887"/>
                  <a:pt x="645" y="18840"/>
                </a:cubicBezTo>
                <a:cubicBezTo>
                  <a:pt x="1762" y="20793"/>
                  <a:pt x="6008" y="20908"/>
                  <a:pt x="7349" y="19529"/>
                </a:cubicBezTo>
                <a:cubicBezTo>
                  <a:pt x="8689" y="18151"/>
                  <a:pt x="6976" y="12176"/>
                  <a:pt x="8689" y="10568"/>
                </a:cubicBezTo>
                <a:cubicBezTo>
                  <a:pt x="10402" y="8959"/>
                  <a:pt x="15914" y="11142"/>
                  <a:pt x="17627" y="9878"/>
                </a:cubicBezTo>
                <a:cubicBezTo>
                  <a:pt x="19340" y="8614"/>
                  <a:pt x="21128" y="4593"/>
                  <a:pt x="18968" y="2985"/>
                </a:cubicBezTo>
                <a:cubicBezTo>
                  <a:pt x="16808" y="1376"/>
                  <a:pt x="7721" y="-692"/>
                  <a:pt x="4667" y="227"/>
                </a:cubicBezTo>
                <a:cubicBezTo>
                  <a:pt x="1614" y="1146"/>
                  <a:pt x="1316" y="7121"/>
                  <a:pt x="645" y="8499"/>
                </a:cubicBezTo>
              </a:path>
            </a:pathLst>
          </a:custGeom>
          <a:solidFill>
            <a:srgbClr val="F6A8E9"/>
          </a:solidFill>
          <a:ln>
            <a:solidFill>
              <a:srgbClr val="000000"/>
            </a:solidFill>
          </a:ln>
        </p:spPr>
        <p:txBody>
          <a:bodyPr lIns="45719" rIns="45719"/>
          <a:lstStyle/>
          <a:p>
            <a:pPr>
              <a:defRPr>
                <a:latin typeface="Tahoma"/>
                <a:ea typeface="Tahoma"/>
                <a:cs typeface="Tahoma"/>
                <a:sym typeface="Tahoma"/>
              </a:defRPr>
            </a:pPr>
            <a:endParaRPr/>
          </a:p>
        </p:txBody>
      </p:sp>
      <p:sp>
        <p:nvSpPr>
          <p:cNvPr id="1731" name="Line"/>
          <p:cNvSpPr/>
          <p:nvPr/>
        </p:nvSpPr>
        <p:spPr>
          <a:xfrm>
            <a:off x="1752600" y="1463569"/>
            <a:ext cx="5644579" cy="3760519"/>
          </a:xfrm>
          <a:custGeom>
            <a:avLst/>
            <a:gdLst/>
            <a:ahLst/>
            <a:cxnLst>
              <a:cxn ang="0">
                <a:pos x="wd2" y="hd2"/>
              </a:cxn>
              <a:cxn ang="5400000">
                <a:pos x="wd2" y="hd2"/>
              </a:cxn>
              <a:cxn ang="10800000">
                <a:pos x="wd2" y="hd2"/>
              </a:cxn>
              <a:cxn ang="16200000">
                <a:pos x="wd2" y="hd2"/>
              </a:cxn>
            </a:cxnLst>
            <a:rect l="0" t="0" r="r" b="b"/>
            <a:pathLst>
              <a:path w="21525" h="20833" extrusionOk="0">
                <a:moveTo>
                  <a:pt x="0" y="20175"/>
                </a:moveTo>
                <a:cubicBezTo>
                  <a:pt x="97" y="20351"/>
                  <a:pt x="194" y="20527"/>
                  <a:pt x="872" y="20597"/>
                </a:cubicBezTo>
                <a:cubicBezTo>
                  <a:pt x="1550" y="20668"/>
                  <a:pt x="3148" y="21090"/>
                  <a:pt x="4068" y="20597"/>
                </a:cubicBezTo>
                <a:cubicBezTo>
                  <a:pt x="4988" y="20105"/>
                  <a:pt x="5909" y="18698"/>
                  <a:pt x="6393" y="17642"/>
                </a:cubicBezTo>
                <a:cubicBezTo>
                  <a:pt x="6877" y="16587"/>
                  <a:pt x="6005" y="14898"/>
                  <a:pt x="6974" y="14265"/>
                </a:cubicBezTo>
                <a:cubicBezTo>
                  <a:pt x="7943" y="13632"/>
                  <a:pt x="11042" y="14054"/>
                  <a:pt x="12204" y="13843"/>
                </a:cubicBezTo>
                <a:cubicBezTo>
                  <a:pt x="13367" y="13632"/>
                  <a:pt x="13609" y="13843"/>
                  <a:pt x="13948" y="12999"/>
                </a:cubicBezTo>
                <a:cubicBezTo>
                  <a:pt x="14287" y="12154"/>
                  <a:pt x="14045" y="9833"/>
                  <a:pt x="14239" y="8777"/>
                </a:cubicBezTo>
                <a:cubicBezTo>
                  <a:pt x="14432" y="7722"/>
                  <a:pt x="14093" y="7089"/>
                  <a:pt x="15110" y="6667"/>
                </a:cubicBezTo>
                <a:cubicBezTo>
                  <a:pt x="16127" y="6244"/>
                  <a:pt x="19275" y="7018"/>
                  <a:pt x="20341" y="6244"/>
                </a:cubicBezTo>
                <a:cubicBezTo>
                  <a:pt x="21406" y="5470"/>
                  <a:pt x="21600" y="2938"/>
                  <a:pt x="21503" y="2023"/>
                </a:cubicBezTo>
                <a:cubicBezTo>
                  <a:pt x="21406" y="1108"/>
                  <a:pt x="20680" y="1038"/>
                  <a:pt x="19760" y="756"/>
                </a:cubicBezTo>
                <a:cubicBezTo>
                  <a:pt x="18839" y="475"/>
                  <a:pt x="16805" y="-510"/>
                  <a:pt x="15982" y="334"/>
                </a:cubicBezTo>
                <a:cubicBezTo>
                  <a:pt x="15159" y="1179"/>
                  <a:pt x="15159" y="4626"/>
                  <a:pt x="14820" y="5822"/>
                </a:cubicBezTo>
                <a:cubicBezTo>
                  <a:pt x="14481" y="7018"/>
                  <a:pt x="14965" y="7159"/>
                  <a:pt x="13948" y="7511"/>
                </a:cubicBezTo>
                <a:cubicBezTo>
                  <a:pt x="12931" y="7863"/>
                  <a:pt x="9880" y="6948"/>
                  <a:pt x="8717" y="7933"/>
                </a:cubicBezTo>
                <a:cubicBezTo>
                  <a:pt x="7555" y="8918"/>
                  <a:pt x="7410" y="12295"/>
                  <a:pt x="6974" y="13421"/>
                </a:cubicBezTo>
                <a:cubicBezTo>
                  <a:pt x="6538" y="14547"/>
                  <a:pt x="7071" y="14406"/>
                  <a:pt x="6102" y="14687"/>
                </a:cubicBezTo>
                <a:cubicBezTo>
                  <a:pt x="5134" y="14969"/>
                  <a:pt x="2179" y="14265"/>
                  <a:pt x="1162" y="15110"/>
                </a:cubicBezTo>
                <a:cubicBezTo>
                  <a:pt x="145" y="15954"/>
                  <a:pt x="194" y="18979"/>
                  <a:pt x="0" y="19753"/>
                </a:cubicBezTo>
              </a:path>
            </a:pathLst>
          </a:custGeom>
          <a:solidFill>
            <a:srgbClr val="EFF98F"/>
          </a:solidFill>
          <a:ln>
            <a:solidFill>
              <a:srgbClr val="000000"/>
            </a:solidFill>
          </a:ln>
        </p:spPr>
        <p:txBody>
          <a:bodyPr lIns="45719" rIns="45719"/>
          <a:lstStyle/>
          <a:p>
            <a:pPr>
              <a:defRPr>
                <a:latin typeface="Tahoma"/>
                <a:ea typeface="Tahoma"/>
                <a:cs typeface="Tahoma"/>
                <a:sym typeface="Tahoma"/>
              </a:defRPr>
            </a:pPr>
            <a:endParaRPr/>
          </a:p>
        </p:txBody>
      </p:sp>
      <p:sp>
        <p:nvSpPr>
          <p:cNvPr id="1732" name="Line"/>
          <p:cNvSpPr/>
          <p:nvPr/>
        </p:nvSpPr>
        <p:spPr>
          <a:xfrm rot="21369305">
            <a:off x="3691876" y="2924827"/>
            <a:ext cx="3864465" cy="2502452"/>
          </a:xfrm>
          <a:custGeom>
            <a:avLst/>
            <a:gdLst/>
            <a:ahLst/>
            <a:cxnLst>
              <a:cxn ang="0">
                <a:pos x="wd2" y="hd2"/>
              </a:cxn>
              <a:cxn ang="5400000">
                <a:pos x="wd2" y="hd2"/>
              </a:cxn>
              <a:cxn ang="10800000">
                <a:pos x="wd2" y="hd2"/>
              </a:cxn>
              <a:cxn ang="16200000">
                <a:pos x="wd2" y="hd2"/>
              </a:cxn>
            </a:cxnLst>
            <a:rect l="0" t="0" r="r" b="b"/>
            <a:pathLst>
              <a:path w="21066" h="19762" extrusionOk="0">
                <a:moveTo>
                  <a:pt x="53" y="18376"/>
                </a:moveTo>
                <a:cubicBezTo>
                  <a:pt x="7253" y="19576"/>
                  <a:pt x="14453" y="20776"/>
                  <a:pt x="17896" y="18376"/>
                </a:cubicBezTo>
                <a:cubicBezTo>
                  <a:pt x="21340" y="15976"/>
                  <a:pt x="21418" y="6976"/>
                  <a:pt x="20714" y="3976"/>
                </a:cubicBezTo>
                <a:cubicBezTo>
                  <a:pt x="20009" y="976"/>
                  <a:pt x="15157" y="-824"/>
                  <a:pt x="13670" y="376"/>
                </a:cubicBezTo>
                <a:cubicBezTo>
                  <a:pt x="12183" y="1576"/>
                  <a:pt x="13748" y="9576"/>
                  <a:pt x="11792" y="11176"/>
                </a:cubicBezTo>
                <a:cubicBezTo>
                  <a:pt x="9835" y="12776"/>
                  <a:pt x="3888" y="8876"/>
                  <a:pt x="1931" y="9976"/>
                </a:cubicBezTo>
                <a:cubicBezTo>
                  <a:pt x="-25" y="11076"/>
                  <a:pt x="288" y="16376"/>
                  <a:pt x="53" y="17776"/>
                </a:cubicBezTo>
                <a:cubicBezTo>
                  <a:pt x="-182" y="19176"/>
                  <a:pt x="444" y="18276"/>
                  <a:pt x="522" y="18376"/>
                </a:cubicBezTo>
              </a:path>
            </a:pathLst>
          </a:custGeom>
          <a:solidFill>
            <a:srgbClr val="B9D181"/>
          </a:solidFill>
          <a:ln>
            <a:solidFill>
              <a:srgbClr val="000000"/>
            </a:solidFill>
          </a:ln>
        </p:spPr>
        <p:txBody>
          <a:bodyPr lIns="45719" rIns="45719"/>
          <a:lstStyle/>
          <a:p>
            <a:pPr>
              <a:defRPr>
                <a:latin typeface="Tahoma"/>
                <a:ea typeface="Tahoma"/>
                <a:cs typeface="Tahoma"/>
                <a:sym typeface="Tahoma"/>
              </a:defRPr>
            </a:pPr>
            <a:endParaRPr/>
          </a:p>
        </p:txBody>
      </p:sp>
      <p:graphicFrame>
        <p:nvGraphicFramePr>
          <p:cNvPr id="1733" name="Table"/>
          <p:cNvGraphicFramePr/>
          <p:nvPr/>
        </p:nvGraphicFramePr>
        <p:xfrm>
          <a:off x="1524000" y="1371600"/>
          <a:ext cx="6096000" cy="4267200"/>
        </p:xfrm>
        <a:graphic>
          <a:graphicData uri="http://schemas.openxmlformats.org/drawingml/2006/table">
            <a:tbl>
              <a:tblPr>
                <a:tableStyleId>{4C3C2611-4C71-4FC5-86AE-919BDF0F9419}</a:tableStyleId>
              </a:tblPr>
              <a:tblGrid>
                <a:gridCol w="2032000"/>
                <a:gridCol w="2032000"/>
                <a:gridCol w="2032000"/>
              </a:tblGrid>
              <a:tr h="1422400">
                <a:tc>
                  <a:txBody>
                    <a:bodyPr/>
                    <a:lstStyle/>
                    <a:p>
                      <a:pPr algn="l">
                        <a:spcBef>
                          <a:spcPts val="400"/>
                        </a:spcBef>
                        <a:defRPr sz="2800">
                          <a:effectLst>
                            <a:outerShdw blurRad="12700" dist="25400" dir="2700000" rotWithShape="0">
                              <a:srgbClr val="DDDDDD"/>
                            </a:outerShdw>
                          </a:effectLst>
                        </a:defRPr>
                      </a:pPr>
                      <a:endParaRPr/>
                    </a:p>
                    <a:p>
                      <a:pPr algn="l">
                        <a:spcBef>
                          <a:spcPts val="600"/>
                        </a:spcBef>
                        <a:defRPr sz="2800">
                          <a:solidFill>
                            <a:srgbClr val="FF0000"/>
                          </a:solidFill>
                          <a:effectLst>
                            <a:outerShdw blurRad="12700" dist="25400" dir="2700000" rotWithShape="0">
                              <a:srgbClr val="DDDDDD"/>
                            </a:outerShdw>
                          </a:effectLst>
                        </a:defRPr>
                      </a:pPr>
                      <a:r>
                        <a:t>GROWTH </a:t>
                      </a:r>
                    </a:p>
                  </a:txBody>
                  <a:tcPr marL="45712" marR="45712" marT="45712" marB="45712"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a:spcBef>
                          <a:spcPts val="400"/>
                        </a:spcBef>
                        <a:defRPr sz="2800">
                          <a:effectLst>
                            <a:outerShdw blurRad="12700" dist="25400" dir="2700000" rotWithShape="0">
                              <a:srgbClr val="DDDDDD"/>
                            </a:outerShdw>
                          </a:effectLst>
                        </a:defRPr>
                      </a:pPr>
                      <a:endParaRPr/>
                    </a:p>
                    <a:p>
                      <a:pPr algn="l">
                        <a:spcBef>
                          <a:spcPts val="600"/>
                        </a:spcBef>
                        <a:defRPr sz="2800">
                          <a:solidFill>
                            <a:srgbClr val="FF0000"/>
                          </a:solidFill>
                          <a:effectLst>
                            <a:outerShdw blurRad="12700" dist="25400" dir="2700000" rotWithShape="0">
                              <a:srgbClr val="DDDDDD"/>
                            </a:outerShdw>
                          </a:effectLst>
                        </a:defRPr>
                      </a:pPr>
                      <a:r>
                        <a:t>&amp;BUILD</a:t>
                      </a:r>
                    </a:p>
                  </a:txBody>
                  <a:tcPr marL="45712" marR="45712" marT="45712" marB="45712"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a:spcBef>
                          <a:spcPts val="400"/>
                        </a:spcBef>
                        <a:defRPr sz="2800">
                          <a:effectLst>
                            <a:outerShdw blurRad="12700" dist="25400" dir="2700000" rotWithShape="0">
                              <a:srgbClr val="DDDDDD"/>
                            </a:outerShdw>
                          </a:effectLst>
                        </a:defRPr>
                      </a:pPr>
                      <a:endParaRPr/>
                    </a:p>
                  </a:txBody>
                  <a:tcPr marL="45712" marR="45712" marT="45712" marB="45712" horzOverflow="overflow">
                    <a:lnL w="12700">
                      <a:solidFill>
                        <a:srgbClr val="000000"/>
                      </a:solidFill>
                    </a:lnL>
                    <a:lnR w="28575">
                      <a:solidFill>
                        <a:srgbClr val="000000"/>
                      </a:solidFill>
                    </a:lnR>
                    <a:lnT w="28575">
                      <a:solidFill>
                        <a:srgbClr val="000000"/>
                      </a:solidFill>
                    </a:lnT>
                    <a:lnB w="12700">
                      <a:solidFill>
                        <a:srgbClr val="000000"/>
                      </a:solidFill>
                    </a:lnB>
                    <a:noFill/>
                  </a:tcPr>
                </a:tc>
              </a:tr>
              <a:tr h="1422400">
                <a:tc>
                  <a:txBody>
                    <a:bodyPr/>
                    <a:lstStyle/>
                    <a:p>
                      <a:pPr algn="l">
                        <a:spcBef>
                          <a:spcPts val="400"/>
                        </a:spcBef>
                        <a:defRPr sz="2800">
                          <a:effectLst>
                            <a:outerShdw blurRad="12700" dist="25400" dir="2700000" rotWithShape="0">
                              <a:srgbClr val="DDDDDD"/>
                            </a:outerShdw>
                          </a:effectLst>
                        </a:defRPr>
                      </a:pPr>
                      <a:endParaRPr/>
                    </a:p>
                  </a:txBody>
                  <a:tcPr marL="45712" marR="45712" marT="45712" marB="45712"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2000">
                          <a:effectLst>
                            <a:outerShdw blurRad="12700" dist="25400" dir="2700000" rotWithShape="0">
                              <a:srgbClr val="DDDDDD"/>
                            </a:outerShdw>
                          </a:effectLst>
                        </a:defRPr>
                      </a:pPr>
                      <a:endParaRPr/>
                    </a:p>
                    <a:p>
                      <a:pPr algn="l">
                        <a:spcBef>
                          <a:spcPts val="400"/>
                        </a:spcBef>
                        <a:defRPr sz="2000">
                          <a:solidFill>
                            <a:srgbClr val="FF0000"/>
                          </a:solidFill>
                          <a:effectLst>
                            <a:outerShdw blurRad="12700" dist="25400" dir="2700000" rotWithShape="0">
                              <a:srgbClr val="DDDDDD"/>
                            </a:outerShdw>
                          </a:effectLst>
                        </a:defRPr>
                      </a:pPr>
                      <a:r>
                        <a:t>HOLD &amp; MAIN TAIN</a:t>
                      </a:r>
                    </a:p>
                  </a:txBody>
                  <a:tcPr marL="45712" marR="45712" marT="45712" marB="45712"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2800">
                          <a:effectLst>
                            <a:outerShdw blurRad="12700" dist="25400" dir="2700000" rotWithShape="0">
                              <a:srgbClr val="DDDDDD"/>
                            </a:outerShdw>
                          </a:effectLst>
                        </a:defRPr>
                      </a:pPr>
                      <a:endParaRPr/>
                    </a:p>
                  </a:txBody>
                  <a:tcPr marL="45712" marR="45712" marT="45712" marB="45712"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1422400">
                <a:tc>
                  <a:txBody>
                    <a:bodyPr/>
                    <a:lstStyle/>
                    <a:p>
                      <a:pPr algn="l">
                        <a:spcBef>
                          <a:spcPts val="400"/>
                        </a:spcBef>
                        <a:defRPr sz="2800">
                          <a:effectLst>
                            <a:outerShdw blurRad="12700" dist="25400" dir="2700000" rotWithShape="0">
                              <a:srgbClr val="DDDDDD"/>
                            </a:outerShdw>
                          </a:effectLst>
                        </a:defRPr>
                      </a:pPr>
                      <a:endParaRPr/>
                    </a:p>
                  </a:txBody>
                  <a:tcPr marL="45712" marR="45712" marT="45712" marB="45712"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400"/>
                        </a:spcBef>
                        <a:defRPr sz="2800">
                          <a:effectLst>
                            <a:outerShdw blurRad="12700" dist="25400" dir="2700000" rotWithShape="0">
                              <a:srgbClr val="DDDDDD"/>
                            </a:outerShdw>
                          </a:effectLst>
                        </a:defRPr>
                      </a:pPr>
                      <a:endParaRPr/>
                    </a:p>
                    <a:p>
                      <a:pPr algn="l">
                        <a:spcBef>
                          <a:spcPts val="600"/>
                        </a:spcBef>
                        <a:defRPr sz="2800">
                          <a:solidFill>
                            <a:srgbClr val="FF0000"/>
                          </a:solidFill>
                          <a:effectLst>
                            <a:outerShdw blurRad="12700" dist="25400" dir="2700000" rotWithShape="0">
                              <a:srgbClr val="DDDDDD"/>
                            </a:outerShdw>
                          </a:effectLst>
                        </a:defRPr>
                      </a:pPr>
                      <a:r>
                        <a:t>HARVEST </a:t>
                      </a:r>
                    </a:p>
                  </a:txBody>
                  <a:tcPr marL="45712" marR="45712" marT="45712" marB="45712"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400"/>
                        </a:spcBef>
                        <a:defRPr sz="2800">
                          <a:effectLst>
                            <a:outerShdw blurRad="12700" dist="25400" dir="2700000" rotWithShape="0">
                              <a:srgbClr val="DDDDDD"/>
                            </a:outerShdw>
                          </a:effectLst>
                        </a:defRPr>
                      </a:pPr>
                      <a:endParaRPr/>
                    </a:p>
                    <a:p>
                      <a:pPr algn="l">
                        <a:spcBef>
                          <a:spcPts val="600"/>
                        </a:spcBef>
                        <a:defRPr sz="2800">
                          <a:solidFill>
                            <a:srgbClr val="FF0000"/>
                          </a:solidFill>
                          <a:effectLst>
                            <a:outerShdw blurRad="12700" dist="25400" dir="2700000" rotWithShape="0">
                              <a:srgbClr val="DDDDDD"/>
                            </a:outerShdw>
                          </a:effectLst>
                        </a:defRPr>
                      </a:pPr>
                      <a:r>
                        <a:t>or DIVEST</a:t>
                      </a:r>
                    </a:p>
                  </a:txBody>
                  <a:tcPr marL="45712" marR="45712" marT="45712" marB="45712"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
        <p:nvSpPr>
          <p:cNvPr id="1734" name="MATRIX IE     STRONG               AVERAGE           WEAK 4,0                      3,0                        2,0                       1,0"/>
          <p:cNvSpPr txBox="1">
            <a:spLocks noGrp="1"/>
          </p:cNvSpPr>
          <p:nvPr>
            <p:ph type="title" idx="4294967295"/>
          </p:nvPr>
        </p:nvSpPr>
        <p:spPr>
          <a:xfrm>
            <a:off x="1371600" y="0"/>
            <a:ext cx="6553200" cy="1393825"/>
          </a:xfrm>
          <a:prstGeom prst="rect">
            <a:avLst/>
          </a:prstGeom>
        </p:spPr>
        <p:txBody>
          <a:bodyPr anchor="b">
            <a:normAutofit/>
          </a:bodyPr>
          <a:lstStyle/>
          <a:p>
            <a:pPr algn="r">
              <a:defRPr sz="2800"/>
            </a:pPr>
            <a:r>
              <a:t>                MATRIX IE</a:t>
            </a:r>
            <a:br/>
            <a:r>
              <a:rPr sz="2000"/>
              <a:t>    STRONG               AVERAGE           WEAK</a:t>
            </a:r>
            <a:br>
              <a:rPr sz="2000"/>
            </a:br>
            <a:r>
              <a:rPr sz="2000"/>
              <a:t>4,0                      3,0                        2,0                       1,0</a:t>
            </a:r>
          </a:p>
        </p:txBody>
      </p:sp>
      <p:sp>
        <p:nvSpPr>
          <p:cNvPr id="1735" name="4,0…"/>
          <p:cNvSpPr txBox="1">
            <a:spLocks noGrp="1"/>
          </p:cNvSpPr>
          <p:nvPr>
            <p:ph type="body" sz="quarter" idx="4294967295"/>
          </p:nvPr>
        </p:nvSpPr>
        <p:spPr>
          <a:xfrm>
            <a:off x="0" y="914400"/>
            <a:ext cx="1447800" cy="5029200"/>
          </a:xfrm>
          <a:prstGeom prst="rect">
            <a:avLst/>
          </a:prstGeom>
        </p:spPr>
        <p:txBody>
          <a:bodyPr>
            <a:normAutofit/>
          </a:bodyPr>
          <a:lstStyle/>
          <a:p>
            <a:pPr marL="0" indent="0" algn="r">
              <a:lnSpc>
                <a:spcPct val="80000"/>
              </a:lnSpc>
              <a:buSzTx/>
              <a:buFont typeface="Wingdings 3"/>
              <a:buNone/>
              <a:defRPr>
                <a:solidFill>
                  <a:srgbClr val="7F7F7F"/>
                </a:solidFill>
              </a:defRPr>
            </a:pPr>
            <a:endParaRPr/>
          </a:p>
          <a:p>
            <a:pPr marL="0" indent="0" algn="r">
              <a:lnSpc>
                <a:spcPct val="80000"/>
              </a:lnSpc>
              <a:buSzTx/>
              <a:buFont typeface="Wingdings 3"/>
              <a:buNone/>
              <a:defRPr>
                <a:solidFill>
                  <a:srgbClr val="7F7F7F"/>
                </a:solidFill>
              </a:defRPr>
            </a:pPr>
            <a:r>
              <a:t>             4,0</a:t>
            </a:r>
          </a:p>
          <a:p>
            <a:pPr marL="0" indent="0" algn="r">
              <a:lnSpc>
                <a:spcPct val="80000"/>
              </a:lnSpc>
              <a:buSzTx/>
              <a:buFont typeface="Wingdings 3"/>
              <a:buNone/>
              <a:defRPr>
                <a:solidFill>
                  <a:srgbClr val="7F7F7F"/>
                </a:solidFill>
              </a:defRPr>
            </a:pPr>
            <a:endParaRPr/>
          </a:p>
          <a:p>
            <a:pPr marL="0" indent="0" algn="r">
              <a:lnSpc>
                <a:spcPct val="80000"/>
              </a:lnSpc>
              <a:buSzTx/>
              <a:buFont typeface="Wingdings 3"/>
              <a:buNone/>
              <a:defRPr>
                <a:solidFill>
                  <a:srgbClr val="7F7F7F"/>
                </a:solidFill>
              </a:defRPr>
            </a:pPr>
            <a:r>
              <a:t>HIGH</a:t>
            </a:r>
          </a:p>
          <a:p>
            <a:pPr marL="0" indent="0" algn="r">
              <a:lnSpc>
                <a:spcPct val="80000"/>
              </a:lnSpc>
              <a:buSzTx/>
              <a:buFont typeface="Wingdings 3"/>
              <a:buNone/>
              <a:defRPr>
                <a:solidFill>
                  <a:srgbClr val="7F7F7F"/>
                </a:solidFill>
              </a:defRPr>
            </a:pPr>
            <a:endParaRPr/>
          </a:p>
          <a:p>
            <a:pPr marL="0" indent="0" algn="r">
              <a:lnSpc>
                <a:spcPct val="80000"/>
              </a:lnSpc>
              <a:buSzTx/>
              <a:buFont typeface="Wingdings 3"/>
              <a:buNone/>
              <a:defRPr>
                <a:solidFill>
                  <a:srgbClr val="7F7F7F"/>
                </a:solidFill>
              </a:defRPr>
            </a:pPr>
            <a:r>
              <a:t>             3,0</a:t>
            </a:r>
          </a:p>
          <a:p>
            <a:pPr marL="0" indent="0" algn="r">
              <a:lnSpc>
                <a:spcPct val="80000"/>
              </a:lnSpc>
              <a:buSzTx/>
              <a:buFont typeface="Wingdings 3"/>
              <a:buNone/>
              <a:defRPr>
                <a:solidFill>
                  <a:srgbClr val="7F7F7F"/>
                </a:solidFill>
              </a:defRPr>
            </a:pPr>
            <a:endParaRPr/>
          </a:p>
          <a:p>
            <a:pPr marL="0" indent="0" algn="r">
              <a:lnSpc>
                <a:spcPct val="80000"/>
              </a:lnSpc>
              <a:buSzTx/>
              <a:buFont typeface="Wingdings 3"/>
              <a:buNone/>
              <a:defRPr>
                <a:solidFill>
                  <a:srgbClr val="7F7F7F"/>
                </a:solidFill>
              </a:defRPr>
            </a:pPr>
            <a:r>
              <a:t>MEDIUM</a:t>
            </a:r>
          </a:p>
          <a:p>
            <a:pPr marL="0" indent="0" algn="r">
              <a:lnSpc>
                <a:spcPct val="80000"/>
              </a:lnSpc>
              <a:buSzTx/>
              <a:buFont typeface="Wingdings 3"/>
              <a:buNone/>
              <a:defRPr>
                <a:solidFill>
                  <a:srgbClr val="7F7F7F"/>
                </a:solidFill>
              </a:defRPr>
            </a:pPr>
            <a:endParaRPr/>
          </a:p>
          <a:p>
            <a:pPr marL="0" indent="0" algn="r">
              <a:lnSpc>
                <a:spcPct val="80000"/>
              </a:lnSpc>
              <a:buSzTx/>
              <a:buFont typeface="Wingdings 3"/>
              <a:buNone/>
              <a:defRPr>
                <a:solidFill>
                  <a:srgbClr val="7F7F7F"/>
                </a:solidFill>
              </a:defRPr>
            </a:pPr>
            <a:r>
              <a:t>             2,0</a:t>
            </a:r>
          </a:p>
          <a:p>
            <a:pPr marL="0" indent="0" algn="r">
              <a:lnSpc>
                <a:spcPct val="80000"/>
              </a:lnSpc>
              <a:buSzTx/>
              <a:buFont typeface="Wingdings 3"/>
              <a:buNone/>
              <a:defRPr>
                <a:solidFill>
                  <a:srgbClr val="7F7F7F"/>
                </a:solidFill>
              </a:defRPr>
            </a:pPr>
            <a:endParaRPr/>
          </a:p>
          <a:p>
            <a:pPr marL="0" indent="0" algn="r">
              <a:lnSpc>
                <a:spcPct val="80000"/>
              </a:lnSpc>
              <a:buSzTx/>
              <a:buFont typeface="Wingdings 3"/>
              <a:buNone/>
              <a:defRPr>
                <a:solidFill>
                  <a:srgbClr val="7F7F7F"/>
                </a:solidFill>
              </a:defRPr>
            </a:pPr>
            <a:r>
              <a:t>LOW   </a:t>
            </a:r>
          </a:p>
          <a:p>
            <a:pPr marL="0" indent="0" algn="r">
              <a:lnSpc>
                <a:spcPct val="80000"/>
              </a:lnSpc>
              <a:buSzTx/>
              <a:buFont typeface="Wingdings 3"/>
              <a:buNone/>
              <a:defRPr>
                <a:solidFill>
                  <a:srgbClr val="7F7F7F"/>
                </a:solidFill>
              </a:defRPr>
            </a:pPr>
            <a:r>
              <a:t> </a:t>
            </a:r>
          </a:p>
          <a:p>
            <a:pPr marL="0" indent="0" algn="r">
              <a:lnSpc>
                <a:spcPct val="80000"/>
              </a:lnSpc>
              <a:buSzTx/>
              <a:buFont typeface="Wingdings 3"/>
              <a:buNone/>
              <a:defRPr>
                <a:solidFill>
                  <a:srgbClr val="7F7F7F"/>
                </a:solidFill>
              </a:defRPr>
            </a:pPr>
            <a:r>
              <a:t>             1,0</a:t>
            </a:r>
          </a:p>
        </p:txBody>
      </p:sp>
      <p:sp>
        <p:nvSpPr>
          <p:cNvPr id="173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37"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85</a:t>
            </a:fld>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9" name="Buat nilai rating setiap  factor antara 1 sampai 4, dengan arti nilai sebagai berikut :…"/>
          <p:cNvSpPr txBox="1">
            <a:spLocks noGrp="1"/>
          </p:cNvSpPr>
          <p:nvPr>
            <p:ph type="body" idx="4294967295"/>
          </p:nvPr>
        </p:nvSpPr>
        <p:spPr>
          <a:xfrm>
            <a:off x="-1" y="0"/>
            <a:ext cx="9144002" cy="6858000"/>
          </a:xfrm>
          <a:prstGeom prst="rect">
            <a:avLst/>
          </a:prstGeom>
        </p:spPr>
        <p:txBody>
          <a:bodyPr>
            <a:normAutofit/>
          </a:bodyPr>
          <a:lstStyle/>
          <a:p>
            <a:pPr marL="560831" indent="-560831" defTabSz="420623">
              <a:spcBef>
                <a:spcPts val="900"/>
              </a:spcBef>
              <a:buAutoNum type="arabicPeriod" startAt="3"/>
              <a:defRPr sz="2208">
                <a:latin typeface="Comic Sans MS"/>
                <a:ea typeface="Comic Sans MS"/>
                <a:cs typeface="Comic Sans MS"/>
                <a:sym typeface="Comic Sans MS"/>
              </a:defRPr>
            </a:pPr>
            <a:endParaRPr/>
          </a:p>
          <a:p>
            <a:pPr marL="560831" indent="-560831" defTabSz="420623">
              <a:spcBef>
                <a:spcPts val="900"/>
              </a:spcBef>
              <a:buAutoNum type="arabicPeriod" startAt="3"/>
              <a:defRPr sz="2208">
                <a:latin typeface="Comic Sans MS"/>
                <a:ea typeface="Comic Sans MS"/>
                <a:cs typeface="Comic Sans MS"/>
                <a:sym typeface="Comic Sans MS"/>
              </a:defRPr>
            </a:pPr>
            <a:r>
              <a:t>Buat nilai rating setiap  factor antara 1 sampai 4, dengan arti nilai sebagai berikut :</a:t>
            </a:r>
          </a:p>
          <a:p>
            <a:pPr marL="560831" indent="-560831" defTabSz="420623">
              <a:spcBef>
                <a:spcPts val="900"/>
              </a:spcBef>
              <a:buSzTx/>
              <a:buFont typeface="Wingdings 3"/>
              <a:buNone/>
              <a:defRPr sz="2208">
                <a:latin typeface="Comic Sans MS"/>
                <a:ea typeface="Comic Sans MS"/>
                <a:cs typeface="Comic Sans MS"/>
                <a:sym typeface="Comic Sans MS"/>
              </a:defRPr>
            </a:pPr>
            <a:r>
              <a:t>     </a:t>
            </a:r>
          </a:p>
          <a:p>
            <a:pPr marL="560831" indent="-560831" defTabSz="420623">
              <a:spcBef>
                <a:spcPts val="900"/>
              </a:spcBef>
              <a:buSzTx/>
              <a:buFont typeface="Wingdings 3"/>
              <a:buNone/>
              <a:defRPr sz="2208">
                <a:latin typeface="Comic Sans MS"/>
                <a:ea typeface="Comic Sans MS"/>
                <a:cs typeface="Comic Sans MS"/>
                <a:sym typeface="Comic Sans MS"/>
              </a:defRPr>
            </a:pPr>
            <a:r>
              <a:t>	1 = di bawah rata - rata</a:t>
            </a:r>
          </a:p>
          <a:p>
            <a:pPr marL="560831" indent="-560831" defTabSz="420623">
              <a:spcBef>
                <a:spcPts val="900"/>
              </a:spcBef>
              <a:buSzTx/>
              <a:buFont typeface="Wingdings 3"/>
              <a:buNone/>
              <a:defRPr sz="2208">
                <a:latin typeface="Comic Sans MS"/>
                <a:ea typeface="Comic Sans MS"/>
                <a:cs typeface="Comic Sans MS"/>
                <a:sym typeface="Comic Sans MS"/>
              </a:defRPr>
            </a:pPr>
            <a:r>
              <a:t>	2 = rata - rata</a:t>
            </a:r>
          </a:p>
          <a:p>
            <a:pPr marL="560831" indent="-560831" defTabSz="420623">
              <a:spcBef>
                <a:spcPts val="900"/>
              </a:spcBef>
              <a:buSzTx/>
              <a:buFont typeface="Wingdings 3"/>
              <a:buNone/>
              <a:defRPr sz="2208">
                <a:latin typeface="Comic Sans MS"/>
                <a:ea typeface="Comic Sans MS"/>
                <a:cs typeface="Comic Sans MS"/>
                <a:sym typeface="Comic Sans MS"/>
              </a:defRPr>
            </a:pPr>
            <a:r>
              <a:t>	3 = di atas rata - rata</a:t>
            </a:r>
          </a:p>
          <a:p>
            <a:pPr marL="560831" indent="-560831" defTabSz="420623">
              <a:spcBef>
                <a:spcPts val="900"/>
              </a:spcBef>
              <a:buSzTx/>
              <a:buFont typeface="Wingdings 3"/>
              <a:buNone/>
              <a:defRPr sz="2208">
                <a:latin typeface="Comic Sans MS"/>
                <a:ea typeface="Comic Sans MS"/>
                <a:cs typeface="Comic Sans MS"/>
                <a:sym typeface="Comic Sans MS"/>
              </a:defRPr>
            </a:pPr>
            <a:r>
              <a:t>	4 = sangat baik</a:t>
            </a:r>
          </a:p>
          <a:p>
            <a:pPr marL="560831" indent="-560831" defTabSz="420623">
              <a:spcBef>
                <a:spcPts val="900"/>
              </a:spcBef>
              <a:buSzTx/>
              <a:buFont typeface="Wingdings 3"/>
              <a:buNone/>
              <a:defRPr sz="2208">
                <a:latin typeface="Comic Sans MS"/>
                <a:ea typeface="Comic Sans MS"/>
                <a:cs typeface="Comic Sans MS"/>
                <a:sym typeface="Comic Sans MS"/>
              </a:defRPr>
            </a:pPr>
            <a:endParaRPr/>
          </a:p>
          <a:p>
            <a:pPr marL="560831" indent="-560831" defTabSz="420623">
              <a:spcBef>
                <a:spcPts val="900"/>
              </a:spcBef>
              <a:buSzTx/>
              <a:buFont typeface="Wingdings 3"/>
              <a:buNone/>
              <a:defRPr sz="2208">
                <a:latin typeface="Comic Sans MS"/>
                <a:ea typeface="Comic Sans MS"/>
                <a:cs typeface="Comic Sans MS"/>
                <a:sym typeface="Comic Sans MS"/>
              </a:defRPr>
            </a:pPr>
            <a:r>
              <a:t>	Rating ditentukan berdasarkan efektifitas strategi perusahaan. Dengan demikian, nilainya berdasarkan kondisi perusahaan, dibandingkan dg kondisi kompetitor, pasar dll</a:t>
            </a:r>
          </a:p>
          <a:p>
            <a:pPr marL="560831" indent="-560831" defTabSz="420623">
              <a:spcBef>
                <a:spcPts val="900"/>
              </a:spcBef>
              <a:buSzTx/>
              <a:buFont typeface="Wingdings 3"/>
              <a:buNone/>
              <a:defRPr sz="2208">
                <a:latin typeface="Comic Sans MS"/>
                <a:ea typeface="Comic Sans MS"/>
                <a:cs typeface="Comic Sans MS"/>
                <a:sym typeface="Comic Sans MS"/>
              </a:defRPr>
            </a:pPr>
            <a:endParaRPr/>
          </a:p>
          <a:p>
            <a:pPr marL="560831" indent="-560831" defTabSz="420623">
              <a:spcBef>
                <a:spcPts val="900"/>
              </a:spcBef>
              <a:buSzTx/>
              <a:buFont typeface="Wingdings 3"/>
              <a:buNone/>
              <a:defRPr sz="2208">
                <a:latin typeface="Comic Sans MS"/>
                <a:ea typeface="Comic Sans MS"/>
                <a:cs typeface="Comic Sans MS"/>
                <a:sym typeface="Comic Sans MS"/>
              </a:defRPr>
            </a:pPr>
            <a:r>
              <a:t>4.	Kalikan bobot dan rating untuk menentukan bobot setiap faktor.</a:t>
            </a:r>
          </a:p>
        </p:txBody>
      </p:sp>
      <p:sp>
        <p:nvSpPr>
          <p:cNvPr id="1740"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41"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86</a:t>
            </a:fld>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sp>
        <p:nvSpPr>
          <p:cNvPr id="1744" name="5. Jumlahkan semua skor untuk mendapatkan skor total bagi perusahaan yang dinilai. Skor total 4,0 mengindikasikan bahwa perusahaan merespon dengan cara yang luar biasa terhadap peluang – peluang yang ada dan menghindari ancaman – ancaman di pasar industrinya. Sementara skor total sebesar 1,0 menunjukkan bahwa perusahaan tidak memanfaatkan peluang – peluang yang ada atau tidak menghindari ancaman – ancaman eksternal."/>
          <p:cNvSpPr txBox="1">
            <a:spLocks noGrp="1"/>
          </p:cNvSpPr>
          <p:nvPr>
            <p:ph type="body" idx="4294967295"/>
          </p:nvPr>
        </p:nvSpPr>
        <p:spPr>
          <a:xfrm>
            <a:off x="533400" y="1524000"/>
            <a:ext cx="8229600" cy="4525963"/>
          </a:xfrm>
          <a:prstGeom prst="rect">
            <a:avLst/>
          </a:prstGeom>
        </p:spPr>
        <p:txBody>
          <a:bodyPr>
            <a:normAutofit/>
          </a:bodyPr>
          <a:lstStyle/>
          <a:p>
            <a:pPr marL="609600" indent="-609600">
              <a:buSzTx/>
              <a:buFont typeface="Wingdings 3"/>
              <a:buNone/>
              <a:defRPr sz="2400">
                <a:latin typeface="Comic Sans MS"/>
                <a:ea typeface="Comic Sans MS"/>
                <a:cs typeface="Comic Sans MS"/>
                <a:sym typeface="Comic Sans MS"/>
              </a:defRPr>
            </a:pPr>
            <a:r>
              <a:t>5</a:t>
            </a:r>
            <a:r>
              <a:rPr sz="1800"/>
              <a:t>.	</a:t>
            </a:r>
            <a:r>
              <a:t>Jumlahkan semua skor untuk mendapatkan skor total bagi perusahaan yang dinilai. Skor total 4,0 mengindikasikan bahwa perusahaan merespon dengan cara yang luar biasa terhadap peluang – peluang yang ada dan menghindari ancaman – ancaman di pasar industrinya. Sementara skor total sebesar 1,0 menunjukkan bahwa perusahaan tidak memanfaatkan peluang – peluang yang ada atau tidak menghindari ancaman – ancaman eksternal.</a:t>
            </a:r>
          </a:p>
        </p:txBody>
      </p:sp>
      <p:sp>
        <p:nvSpPr>
          <p:cNvPr id="1745"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46"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87</a:t>
            </a:fld>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8" name="EXTERNAL FACTOR ANALYSIS SUMMARY ( EFAS )"/>
          <p:cNvSpPr txBox="1">
            <a:spLocks noGrp="1"/>
          </p:cNvSpPr>
          <p:nvPr>
            <p:ph type="title" idx="4294967295"/>
          </p:nvPr>
        </p:nvSpPr>
        <p:spPr>
          <a:xfrm>
            <a:off x="609599" y="609600"/>
            <a:ext cx="6348414" cy="1320800"/>
          </a:xfrm>
          <a:prstGeom prst="rect">
            <a:avLst/>
          </a:prstGeom>
        </p:spPr>
        <p:txBody>
          <a:bodyPr>
            <a:normAutofit/>
          </a:bodyPr>
          <a:lstStyle>
            <a:lvl1pPr>
              <a:defRPr sz="2900">
                <a:latin typeface="Comic Sans MS"/>
                <a:ea typeface="Comic Sans MS"/>
                <a:cs typeface="Comic Sans MS"/>
                <a:sym typeface="Comic Sans MS"/>
              </a:defRPr>
            </a:lvl1pPr>
          </a:lstStyle>
          <a:p>
            <a:r>
              <a:t>EXTERNAL FACTOR ANALYSIS SUMMARY ( EFAS )</a:t>
            </a:r>
          </a:p>
        </p:txBody>
      </p:sp>
      <p:grpSp>
        <p:nvGrpSpPr>
          <p:cNvPr id="1751" name="Group"/>
          <p:cNvGrpSpPr/>
          <p:nvPr/>
        </p:nvGrpSpPr>
        <p:grpSpPr>
          <a:xfrm>
            <a:off x="2590800" y="1676400"/>
            <a:ext cx="1828800" cy="838200"/>
            <a:chOff x="0" y="0"/>
            <a:chExt cx="1828800" cy="838200"/>
          </a:xfrm>
        </p:grpSpPr>
        <p:sp>
          <p:nvSpPr>
            <p:cNvPr id="1749" name="Rectangle"/>
            <p:cNvSpPr/>
            <p:nvPr/>
          </p:nvSpPr>
          <p:spPr>
            <a:xfrm>
              <a:off x="0" y="0"/>
              <a:ext cx="1828800" cy="838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750" name="Bobot…"/>
            <p:cNvSpPr txBox="1"/>
            <p:nvPr/>
          </p:nvSpPr>
          <p:spPr>
            <a:xfrm>
              <a:off x="552916" y="81279"/>
              <a:ext cx="722968" cy="675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Bobot</a:t>
              </a:r>
            </a:p>
            <a:p>
              <a:pPr algn="ctr">
                <a:defRPr sz="1600">
                  <a:latin typeface="Comic Sans MS"/>
                  <a:ea typeface="Comic Sans MS"/>
                  <a:cs typeface="Comic Sans MS"/>
                  <a:sym typeface="Comic Sans MS"/>
                </a:defRPr>
              </a:pPr>
              <a:r>
                <a:t>( 2 )</a:t>
              </a:r>
            </a:p>
          </p:txBody>
        </p:sp>
      </p:grpSp>
      <p:grpSp>
        <p:nvGrpSpPr>
          <p:cNvPr id="1754" name="Group"/>
          <p:cNvGrpSpPr/>
          <p:nvPr/>
        </p:nvGrpSpPr>
        <p:grpSpPr>
          <a:xfrm>
            <a:off x="685800" y="2514600"/>
            <a:ext cx="1905000" cy="1219200"/>
            <a:chOff x="0" y="0"/>
            <a:chExt cx="1905000" cy="1219200"/>
          </a:xfrm>
        </p:grpSpPr>
        <p:sp>
          <p:nvSpPr>
            <p:cNvPr id="1752" name="Rectangle"/>
            <p:cNvSpPr/>
            <p:nvPr/>
          </p:nvSpPr>
          <p:spPr>
            <a:xfrm>
              <a:off x="0" y="0"/>
              <a:ext cx="1905000" cy="1219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753" name="PELUANG…"/>
            <p:cNvSpPr txBox="1"/>
            <p:nvPr/>
          </p:nvSpPr>
          <p:spPr>
            <a:xfrm>
              <a:off x="335850" y="87630"/>
              <a:ext cx="1233300"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PELUANG</a:t>
              </a:r>
            </a:p>
            <a:p>
              <a:pPr algn="ctr">
                <a:defRPr>
                  <a:latin typeface="Comic Sans MS"/>
                  <a:ea typeface="Comic Sans MS"/>
                  <a:cs typeface="Comic Sans MS"/>
                  <a:sym typeface="Comic Sans MS"/>
                </a:defRPr>
              </a:pPr>
              <a:r>
                <a:t>-</a:t>
              </a:r>
            </a:p>
            <a:p>
              <a:pPr algn="ctr">
                <a:defRPr>
                  <a:latin typeface="Comic Sans MS"/>
                  <a:ea typeface="Comic Sans MS"/>
                  <a:cs typeface="Comic Sans MS"/>
                  <a:sym typeface="Comic Sans MS"/>
                </a:defRPr>
              </a:pPr>
              <a:r>
                <a:t>-</a:t>
              </a:r>
            </a:p>
          </p:txBody>
        </p:sp>
      </p:grpSp>
      <p:sp>
        <p:nvSpPr>
          <p:cNvPr id="1755" name="Rectangle"/>
          <p:cNvSpPr/>
          <p:nvPr/>
        </p:nvSpPr>
        <p:spPr>
          <a:xfrm>
            <a:off x="4419600" y="2514600"/>
            <a:ext cx="19050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756" name="Rectangle"/>
          <p:cNvSpPr/>
          <p:nvPr/>
        </p:nvSpPr>
        <p:spPr>
          <a:xfrm>
            <a:off x="6324600" y="25146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759" name="Group"/>
          <p:cNvGrpSpPr/>
          <p:nvPr/>
        </p:nvGrpSpPr>
        <p:grpSpPr>
          <a:xfrm>
            <a:off x="4419600" y="1676400"/>
            <a:ext cx="1905000" cy="838200"/>
            <a:chOff x="0" y="0"/>
            <a:chExt cx="1905000" cy="838200"/>
          </a:xfrm>
        </p:grpSpPr>
        <p:sp>
          <p:nvSpPr>
            <p:cNvPr id="1757" name="Rectangle"/>
            <p:cNvSpPr/>
            <p:nvPr/>
          </p:nvSpPr>
          <p:spPr>
            <a:xfrm>
              <a:off x="0" y="0"/>
              <a:ext cx="1905000" cy="838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Tahoma"/>
                  <a:ea typeface="Tahoma"/>
                  <a:cs typeface="Tahoma"/>
                  <a:sym typeface="Tahoma"/>
                </a:defRPr>
              </a:pPr>
              <a:endParaRPr/>
            </a:p>
          </p:txBody>
        </p:sp>
        <p:sp>
          <p:nvSpPr>
            <p:cNvPr id="1758" name="Rating…"/>
            <p:cNvSpPr txBox="1"/>
            <p:nvPr/>
          </p:nvSpPr>
          <p:spPr>
            <a:xfrm>
              <a:off x="583178" y="132079"/>
              <a:ext cx="738644" cy="574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Tahoma"/>
                  <a:ea typeface="Tahoma"/>
                  <a:cs typeface="Tahoma"/>
                  <a:sym typeface="Tahoma"/>
                </a:defRPr>
              </a:pPr>
              <a:r>
                <a:t>Rating</a:t>
              </a:r>
            </a:p>
            <a:p>
              <a:pPr algn="ctr">
                <a:defRPr sz="1600">
                  <a:latin typeface="Tahoma"/>
                  <a:ea typeface="Tahoma"/>
                  <a:cs typeface="Tahoma"/>
                  <a:sym typeface="Tahoma"/>
                </a:defRPr>
              </a:pPr>
              <a:r>
                <a:t>( 3 )</a:t>
              </a:r>
            </a:p>
          </p:txBody>
        </p:sp>
      </p:grpSp>
      <p:grpSp>
        <p:nvGrpSpPr>
          <p:cNvPr id="1762" name="Group"/>
          <p:cNvGrpSpPr/>
          <p:nvPr/>
        </p:nvGrpSpPr>
        <p:grpSpPr>
          <a:xfrm>
            <a:off x="6324600" y="1676400"/>
            <a:ext cx="1828800" cy="838200"/>
            <a:chOff x="0" y="0"/>
            <a:chExt cx="1828800" cy="838200"/>
          </a:xfrm>
        </p:grpSpPr>
        <p:sp>
          <p:nvSpPr>
            <p:cNvPr id="1760" name="Rectangle"/>
            <p:cNvSpPr/>
            <p:nvPr/>
          </p:nvSpPr>
          <p:spPr>
            <a:xfrm>
              <a:off x="0" y="0"/>
              <a:ext cx="1828800" cy="838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761" name="Bobot x Rating…"/>
            <p:cNvSpPr txBox="1"/>
            <p:nvPr/>
          </p:nvSpPr>
          <p:spPr>
            <a:xfrm>
              <a:off x="132923" y="81279"/>
              <a:ext cx="1562954" cy="675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Bobot x Rating</a:t>
              </a:r>
            </a:p>
            <a:p>
              <a:pPr algn="ctr">
                <a:defRPr sz="1600">
                  <a:latin typeface="Comic Sans MS"/>
                  <a:ea typeface="Comic Sans MS"/>
                  <a:cs typeface="Comic Sans MS"/>
                  <a:sym typeface="Comic Sans MS"/>
                </a:defRPr>
              </a:pPr>
              <a:r>
                <a:t>( 4 )</a:t>
              </a:r>
            </a:p>
          </p:txBody>
        </p:sp>
      </p:grpSp>
      <p:grpSp>
        <p:nvGrpSpPr>
          <p:cNvPr id="1765" name="Group"/>
          <p:cNvGrpSpPr/>
          <p:nvPr/>
        </p:nvGrpSpPr>
        <p:grpSpPr>
          <a:xfrm>
            <a:off x="685800" y="1611630"/>
            <a:ext cx="1905000" cy="967740"/>
            <a:chOff x="0" y="0"/>
            <a:chExt cx="1905000" cy="967739"/>
          </a:xfrm>
        </p:grpSpPr>
        <p:sp>
          <p:nvSpPr>
            <p:cNvPr id="1763" name="Rectangle"/>
            <p:cNvSpPr/>
            <p:nvPr/>
          </p:nvSpPr>
          <p:spPr>
            <a:xfrm>
              <a:off x="0" y="64769"/>
              <a:ext cx="1905000" cy="8382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764" name="Faktor Strategi…"/>
            <p:cNvSpPr txBox="1"/>
            <p:nvPr/>
          </p:nvSpPr>
          <p:spPr>
            <a:xfrm>
              <a:off x="116006" y="-1"/>
              <a:ext cx="1672988" cy="96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Faktor Strategi</a:t>
              </a:r>
            </a:p>
            <a:p>
              <a:pPr algn="ctr">
                <a:defRPr sz="1600">
                  <a:latin typeface="Comic Sans MS"/>
                  <a:ea typeface="Comic Sans MS"/>
                  <a:cs typeface="Comic Sans MS"/>
                  <a:sym typeface="Comic Sans MS"/>
                </a:defRPr>
              </a:pPr>
              <a:r>
                <a:t>Eksternal</a:t>
              </a:r>
            </a:p>
            <a:p>
              <a:pPr algn="ctr">
                <a:defRPr sz="1600">
                  <a:latin typeface="Comic Sans MS"/>
                  <a:ea typeface="Comic Sans MS"/>
                  <a:cs typeface="Comic Sans MS"/>
                  <a:sym typeface="Comic Sans MS"/>
                </a:defRPr>
              </a:pPr>
              <a:r>
                <a:t>( 1 )</a:t>
              </a:r>
            </a:p>
          </p:txBody>
        </p:sp>
      </p:grpSp>
      <p:sp>
        <p:nvSpPr>
          <p:cNvPr id="1766" name="Rectangle"/>
          <p:cNvSpPr/>
          <p:nvPr/>
        </p:nvSpPr>
        <p:spPr>
          <a:xfrm>
            <a:off x="2590800" y="25146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769" name="Group"/>
          <p:cNvGrpSpPr/>
          <p:nvPr/>
        </p:nvGrpSpPr>
        <p:grpSpPr>
          <a:xfrm>
            <a:off x="685800" y="3733800"/>
            <a:ext cx="1905000" cy="1219200"/>
            <a:chOff x="0" y="0"/>
            <a:chExt cx="1905000" cy="1219200"/>
          </a:xfrm>
        </p:grpSpPr>
        <p:sp>
          <p:nvSpPr>
            <p:cNvPr id="1767" name="Rectangle"/>
            <p:cNvSpPr/>
            <p:nvPr/>
          </p:nvSpPr>
          <p:spPr>
            <a:xfrm>
              <a:off x="0" y="0"/>
              <a:ext cx="1905000" cy="1219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768" name="ANCAMAN…"/>
            <p:cNvSpPr txBox="1"/>
            <p:nvPr/>
          </p:nvSpPr>
          <p:spPr>
            <a:xfrm>
              <a:off x="263520" y="87630"/>
              <a:ext cx="1377960"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ANCAMAN</a:t>
              </a:r>
            </a:p>
            <a:p>
              <a:pPr algn="ctr">
                <a:defRPr>
                  <a:latin typeface="Comic Sans MS"/>
                  <a:ea typeface="Comic Sans MS"/>
                  <a:cs typeface="Comic Sans MS"/>
                  <a:sym typeface="Comic Sans MS"/>
                </a:defRPr>
              </a:pPr>
              <a:r>
                <a:t>-</a:t>
              </a:r>
            </a:p>
            <a:p>
              <a:pPr algn="ctr">
                <a:defRPr>
                  <a:latin typeface="Comic Sans MS"/>
                  <a:ea typeface="Comic Sans MS"/>
                  <a:cs typeface="Comic Sans MS"/>
                  <a:sym typeface="Comic Sans MS"/>
                </a:defRPr>
              </a:pPr>
              <a:r>
                <a:t>-</a:t>
              </a:r>
            </a:p>
          </p:txBody>
        </p:sp>
      </p:grpSp>
      <p:sp>
        <p:nvSpPr>
          <p:cNvPr id="1770" name="Rectangle"/>
          <p:cNvSpPr/>
          <p:nvPr/>
        </p:nvSpPr>
        <p:spPr>
          <a:xfrm>
            <a:off x="2590800" y="37338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771" name="Rectangle"/>
          <p:cNvSpPr/>
          <p:nvPr/>
        </p:nvSpPr>
        <p:spPr>
          <a:xfrm>
            <a:off x="4419600" y="3733800"/>
            <a:ext cx="19050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772" name="Rectangle"/>
          <p:cNvSpPr/>
          <p:nvPr/>
        </p:nvSpPr>
        <p:spPr>
          <a:xfrm>
            <a:off x="6324600" y="37338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775" name="Group"/>
          <p:cNvGrpSpPr/>
          <p:nvPr/>
        </p:nvGrpSpPr>
        <p:grpSpPr>
          <a:xfrm>
            <a:off x="685800" y="4953000"/>
            <a:ext cx="1905000" cy="609600"/>
            <a:chOff x="0" y="0"/>
            <a:chExt cx="1905000" cy="609600"/>
          </a:xfrm>
        </p:grpSpPr>
        <p:sp>
          <p:nvSpPr>
            <p:cNvPr id="1773" name="Rectangle"/>
            <p:cNvSpPr/>
            <p:nvPr/>
          </p:nvSpPr>
          <p:spPr>
            <a:xfrm>
              <a:off x="0" y="0"/>
              <a:ext cx="1905000" cy="6096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774" name="TOTAL"/>
            <p:cNvSpPr txBox="1"/>
            <p:nvPr/>
          </p:nvSpPr>
          <p:spPr>
            <a:xfrm>
              <a:off x="550931" y="113030"/>
              <a:ext cx="803138"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TOTAL</a:t>
              </a:r>
            </a:p>
          </p:txBody>
        </p:sp>
      </p:grpSp>
      <p:sp>
        <p:nvSpPr>
          <p:cNvPr id="1776" name="Rectangle"/>
          <p:cNvSpPr/>
          <p:nvPr/>
        </p:nvSpPr>
        <p:spPr>
          <a:xfrm>
            <a:off x="4419600" y="4953000"/>
            <a:ext cx="1905000" cy="609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779" name="Group"/>
          <p:cNvGrpSpPr/>
          <p:nvPr/>
        </p:nvGrpSpPr>
        <p:grpSpPr>
          <a:xfrm>
            <a:off x="2590800" y="4953000"/>
            <a:ext cx="1828800" cy="609600"/>
            <a:chOff x="0" y="0"/>
            <a:chExt cx="1828800" cy="609600"/>
          </a:xfrm>
        </p:grpSpPr>
        <p:sp>
          <p:nvSpPr>
            <p:cNvPr id="1777" name="Rectangle"/>
            <p:cNvSpPr/>
            <p:nvPr/>
          </p:nvSpPr>
          <p:spPr>
            <a:xfrm>
              <a:off x="0" y="0"/>
              <a:ext cx="1828800" cy="6096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778" name="1,00"/>
            <p:cNvSpPr txBox="1"/>
            <p:nvPr/>
          </p:nvSpPr>
          <p:spPr>
            <a:xfrm>
              <a:off x="664438" y="113030"/>
              <a:ext cx="499924" cy="383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1,00</a:t>
              </a:r>
            </a:p>
          </p:txBody>
        </p:sp>
      </p:grpSp>
      <p:sp>
        <p:nvSpPr>
          <p:cNvPr id="1780" name="Rectangle"/>
          <p:cNvSpPr/>
          <p:nvPr/>
        </p:nvSpPr>
        <p:spPr>
          <a:xfrm>
            <a:off x="6324600" y="4953000"/>
            <a:ext cx="1828800" cy="609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78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82"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88</a:t>
            </a:fld>
            <a:endParaRP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4" name="TAHAPAN KERJA DARI MATRIKS IFE ADALAH SEBAGAI BERIKUT :"/>
          <p:cNvSpPr txBox="1">
            <a:spLocks noGrp="1"/>
          </p:cNvSpPr>
          <p:nvPr>
            <p:ph type="title" idx="4294967295"/>
          </p:nvPr>
        </p:nvSpPr>
        <p:spPr>
          <a:xfrm>
            <a:off x="609599" y="609600"/>
            <a:ext cx="6348414" cy="1320800"/>
          </a:xfrm>
          <a:prstGeom prst="rect">
            <a:avLst/>
          </a:prstGeom>
        </p:spPr>
        <p:txBody>
          <a:bodyPr>
            <a:normAutofit/>
          </a:bodyPr>
          <a:lstStyle>
            <a:lvl1pPr>
              <a:defRPr sz="2900">
                <a:latin typeface="Comic Sans MS"/>
                <a:ea typeface="Comic Sans MS"/>
                <a:cs typeface="Comic Sans MS"/>
                <a:sym typeface="Comic Sans MS"/>
              </a:defRPr>
            </a:lvl1pPr>
          </a:lstStyle>
          <a:p>
            <a:r>
              <a:t>TAHAPAN KERJA DARI MATRIKS IFE ADALAH SEBAGAI BERIKUT :</a:t>
            </a:r>
          </a:p>
        </p:txBody>
      </p:sp>
      <p:sp>
        <p:nvSpPr>
          <p:cNvPr id="1785" name="Tentukan faktor – faktor yang menjadi kekuatan serta kelemahan dari perusahaan pada kolom 1…"/>
          <p:cNvSpPr txBox="1">
            <a:spLocks noGrp="1"/>
          </p:cNvSpPr>
          <p:nvPr>
            <p:ph type="body" sz="half" idx="4294967295"/>
          </p:nvPr>
        </p:nvSpPr>
        <p:spPr>
          <a:xfrm>
            <a:off x="609599" y="2160587"/>
            <a:ext cx="6348414" cy="3881438"/>
          </a:xfrm>
          <a:prstGeom prst="rect">
            <a:avLst/>
          </a:prstGeom>
        </p:spPr>
        <p:txBody>
          <a:bodyPr>
            <a:normAutofit/>
          </a:bodyPr>
          <a:lstStyle/>
          <a:p>
            <a:pPr marL="591312" indent="-591312" defTabSz="443484">
              <a:lnSpc>
                <a:spcPct val="90000"/>
              </a:lnSpc>
              <a:spcBef>
                <a:spcPts val="900"/>
              </a:spcBef>
              <a:buSzTx/>
              <a:buFont typeface="Wingdings 3"/>
              <a:buNone/>
              <a:defRPr sz="2328"/>
            </a:pPr>
            <a:endParaRPr/>
          </a:p>
          <a:p>
            <a:pPr marL="591312" indent="-591312" defTabSz="443484">
              <a:lnSpc>
                <a:spcPct val="90000"/>
              </a:lnSpc>
              <a:spcBef>
                <a:spcPts val="900"/>
              </a:spcBef>
              <a:buAutoNum type="arabicPeriod"/>
              <a:defRPr sz="1940">
                <a:latin typeface="Comic Sans MS"/>
                <a:ea typeface="Comic Sans MS"/>
                <a:cs typeface="Comic Sans MS"/>
                <a:sym typeface="Comic Sans MS"/>
              </a:defRPr>
            </a:pPr>
            <a:r>
              <a:t>Tentukan faktor – faktor yang menjadi kekuatan serta kelemahan dari perusahaan pada kolom 1</a:t>
            </a:r>
          </a:p>
          <a:p>
            <a:pPr marL="591312" indent="-591312" defTabSz="443484">
              <a:lnSpc>
                <a:spcPct val="90000"/>
              </a:lnSpc>
              <a:spcBef>
                <a:spcPts val="900"/>
              </a:spcBef>
              <a:buAutoNum type="arabicPeriod"/>
              <a:defRPr sz="1940">
                <a:latin typeface="Comic Sans MS"/>
                <a:ea typeface="Comic Sans MS"/>
                <a:cs typeface="Comic Sans MS"/>
                <a:sym typeface="Comic Sans MS"/>
              </a:defRPr>
            </a:pPr>
            <a:endParaRPr/>
          </a:p>
          <a:p>
            <a:pPr marL="591312" indent="-591312" defTabSz="443484">
              <a:lnSpc>
                <a:spcPct val="90000"/>
              </a:lnSpc>
              <a:spcBef>
                <a:spcPts val="900"/>
              </a:spcBef>
              <a:buAutoNum type="arabicPeriod" startAt="2"/>
              <a:defRPr sz="1940">
                <a:latin typeface="Comic Sans MS"/>
                <a:ea typeface="Comic Sans MS"/>
                <a:cs typeface="Comic Sans MS"/>
                <a:sym typeface="Comic Sans MS"/>
              </a:defRPr>
            </a:pPr>
            <a:r>
              <a:t>Beri bobot masing – masing faktor tersebut dengan skala mulai dari 1,0 (paling penting) sampai 0,0 (tidak penting), berdasarkan pengaruh faktor – faktor tersebut terhadap posisi strategis perusahaan. Semua bobot tersebut jumlahnya tidak boleh melebihi skor total 1,00</a:t>
            </a:r>
          </a:p>
        </p:txBody>
      </p:sp>
      <p:sp>
        <p:nvSpPr>
          <p:cNvPr id="178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87"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89</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Reuni (14)" descr="Reuni (14)"/>
          <p:cNvPicPr>
            <a:picLocks noChangeAspect="1"/>
          </p:cNvPicPr>
          <p:nvPr/>
        </p:nvPicPr>
        <p:blipFill>
          <a:blip r:embed="rId2">
            <a:extLst/>
          </a:blip>
          <a:stretch>
            <a:fillRect/>
          </a:stretch>
        </p:blipFill>
        <p:spPr>
          <a:xfrm rot="21480060">
            <a:off x="223445" y="-3370034"/>
            <a:ext cx="12649201" cy="13487401"/>
          </a:xfrm>
          <a:prstGeom prst="rect">
            <a:avLst/>
          </a:prstGeom>
          <a:ln w="12700">
            <a:miter lim="400000"/>
          </a:ln>
        </p:spPr>
      </p:pic>
      <p:sp>
        <p:nvSpPr>
          <p:cNvPr id="132"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33" name="Slide Number"/>
          <p:cNvSpPr txBox="1">
            <a:spLocks noGrp="1"/>
          </p:cNvSpPr>
          <p:nvPr>
            <p:ph type="sldNum" sz="quarter" idx="2"/>
          </p:nvPr>
        </p:nvSpPr>
        <p:spPr>
          <a:xfrm>
            <a:off x="6791476" y="6109017"/>
            <a:ext cx="166537"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9</a:t>
            </a:fld>
            <a:endParaRPr/>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 name="Title"/>
          <p:cNvSpPr txBox="1">
            <a:spLocks noGrp="1"/>
          </p:cNvSpPr>
          <p:nvPr>
            <p:ph type="title" idx="4294967295"/>
          </p:nvPr>
        </p:nvSpPr>
        <p:spPr>
          <a:xfrm>
            <a:off x="609599" y="609600"/>
            <a:ext cx="6348414" cy="1320800"/>
          </a:xfrm>
          <a:prstGeom prst="rect">
            <a:avLst/>
          </a:prstGeom>
        </p:spPr>
        <p:txBody>
          <a:bodyPr>
            <a:normAutofit/>
          </a:bodyPr>
          <a:lstStyle/>
          <a:p>
            <a:endParaRPr/>
          </a:p>
        </p:txBody>
      </p:sp>
      <p:sp>
        <p:nvSpPr>
          <p:cNvPr id="1790" name="3. Hitung rating (dalam kolom 3) untuk masing – masing faktor dengan memberikan skala mulai dari 4 (outstanding) sampai dengan 1 (poor), berdasarkan pengaruh faktor tersebut kondisi perusahaan yang bersangkutan. Variabel yang bersifat positif diberi nilai mulai dari + 1 sampai dengan + 4 (sangat baik) dengan membandingkannya dengan rata- rata industri atau dengan pesaing utama. Sedangkan variabel yang bersifat negatif, kebalikannya. Contohnya, jika kelemahan perusahaan besar sekali dibandingkan dengan rata – rata industri, nilainya adalah 1, sedangkan jika kelemahan perusahaan dibawah rata – rata industri, nilai adalah 4."/>
          <p:cNvSpPr txBox="1">
            <a:spLocks noGrp="1"/>
          </p:cNvSpPr>
          <p:nvPr>
            <p:ph type="body" sz="half" idx="4294967295"/>
          </p:nvPr>
        </p:nvSpPr>
        <p:spPr>
          <a:xfrm>
            <a:off x="609599" y="2160587"/>
            <a:ext cx="6348414" cy="3881438"/>
          </a:xfrm>
          <a:prstGeom prst="rect">
            <a:avLst/>
          </a:prstGeom>
        </p:spPr>
        <p:txBody>
          <a:bodyPr>
            <a:normAutofit/>
          </a:bodyPr>
          <a:lstStyle>
            <a:lvl1pPr marL="329184" indent="-329184" defTabSz="438911">
              <a:lnSpc>
                <a:spcPct val="80000"/>
              </a:lnSpc>
              <a:spcBef>
                <a:spcPts val="900"/>
              </a:spcBef>
              <a:buSzTx/>
              <a:buFont typeface="Wingdings 3"/>
              <a:buNone/>
              <a:defRPr sz="1919">
                <a:latin typeface="Comic Sans MS"/>
                <a:ea typeface="Comic Sans MS"/>
                <a:cs typeface="Comic Sans MS"/>
                <a:sym typeface="Comic Sans MS"/>
              </a:defRPr>
            </a:lvl1pPr>
          </a:lstStyle>
          <a:p>
            <a:r>
              <a:t>3.	Hitung rating (dalam kolom 3) untuk masing – masing faktor dengan memberikan skala mulai dari 4 (outstanding) sampai dengan 1 (poor), berdasarkan pengaruh faktor tersebut kondisi perusahaan yang bersangkutan. Variabel yang bersifat positif diberi nilai mulai dari + 1 sampai dengan + 4 (sangat baik) dengan membandingkannya dengan rata- rata industri atau dengan pesaing utama. Sedangkan variabel yang bersifat negatif, kebalikannya. Contohnya, jika kelemahan perusahaan besar sekali dibandingkan dengan rata – rata industri, nilainya adalah 1, sedangkan jika kelemahan perusahaan dibawah rata – rata industri, nilai adalah 4.</a:t>
            </a:r>
          </a:p>
        </p:txBody>
      </p:sp>
      <p:sp>
        <p:nvSpPr>
          <p:cNvPr id="179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792"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90</a:t>
            </a:fld>
            <a:endParaRP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 name="INTERNAL FACTOR ANALYSIS SUMMARY ( IFAS )"/>
          <p:cNvSpPr txBox="1">
            <a:spLocks noGrp="1"/>
          </p:cNvSpPr>
          <p:nvPr>
            <p:ph type="title" idx="4294967295"/>
          </p:nvPr>
        </p:nvSpPr>
        <p:spPr>
          <a:xfrm>
            <a:off x="609599" y="609600"/>
            <a:ext cx="6348414" cy="1320800"/>
          </a:xfrm>
          <a:prstGeom prst="rect">
            <a:avLst/>
          </a:prstGeom>
        </p:spPr>
        <p:txBody>
          <a:bodyPr>
            <a:normAutofit/>
          </a:bodyPr>
          <a:lstStyle>
            <a:lvl1pPr>
              <a:defRPr sz="3200">
                <a:latin typeface="Comic Sans MS"/>
                <a:ea typeface="Comic Sans MS"/>
                <a:cs typeface="Comic Sans MS"/>
                <a:sym typeface="Comic Sans MS"/>
              </a:defRPr>
            </a:lvl1pPr>
          </a:lstStyle>
          <a:p>
            <a:r>
              <a:t>INTERNAL FACTOR ANALYSIS SUMMARY ( IFAS )</a:t>
            </a:r>
          </a:p>
        </p:txBody>
      </p:sp>
      <p:grpSp>
        <p:nvGrpSpPr>
          <p:cNvPr id="1797" name="Group"/>
          <p:cNvGrpSpPr/>
          <p:nvPr/>
        </p:nvGrpSpPr>
        <p:grpSpPr>
          <a:xfrm>
            <a:off x="2590800" y="1676400"/>
            <a:ext cx="1828800" cy="838200"/>
            <a:chOff x="0" y="0"/>
            <a:chExt cx="1828800" cy="838200"/>
          </a:xfrm>
        </p:grpSpPr>
        <p:sp>
          <p:nvSpPr>
            <p:cNvPr id="1795" name="Rectangle"/>
            <p:cNvSpPr/>
            <p:nvPr/>
          </p:nvSpPr>
          <p:spPr>
            <a:xfrm>
              <a:off x="0" y="0"/>
              <a:ext cx="1828800" cy="838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796" name="Bobot…"/>
            <p:cNvSpPr txBox="1"/>
            <p:nvPr/>
          </p:nvSpPr>
          <p:spPr>
            <a:xfrm>
              <a:off x="552916" y="81279"/>
              <a:ext cx="722968" cy="675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Bobot</a:t>
              </a:r>
            </a:p>
            <a:p>
              <a:pPr algn="ctr">
                <a:defRPr sz="1600">
                  <a:latin typeface="Comic Sans MS"/>
                  <a:ea typeface="Comic Sans MS"/>
                  <a:cs typeface="Comic Sans MS"/>
                  <a:sym typeface="Comic Sans MS"/>
                </a:defRPr>
              </a:pPr>
              <a:r>
                <a:t>( 2 )</a:t>
              </a:r>
            </a:p>
          </p:txBody>
        </p:sp>
      </p:grpSp>
      <p:grpSp>
        <p:nvGrpSpPr>
          <p:cNvPr id="1800" name="Group"/>
          <p:cNvGrpSpPr/>
          <p:nvPr/>
        </p:nvGrpSpPr>
        <p:grpSpPr>
          <a:xfrm>
            <a:off x="685800" y="2514600"/>
            <a:ext cx="1905000" cy="1219200"/>
            <a:chOff x="0" y="0"/>
            <a:chExt cx="1905000" cy="1219200"/>
          </a:xfrm>
        </p:grpSpPr>
        <p:sp>
          <p:nvSpPr>
            <p:cNvPr id="1798" name="Rectangle"/>
            <p:cNvSpPr/>
            <p:nvPr/>
          </p:nvSpPr>
          <p:spPr>
            <a:xfrm>
              <a:off x="0" y="0"/>
              <a:ext cx="1905000" cy="1219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799" name="KEKUATAN…"/>
            <p:cNvSpPr txBox="1"/>
            <p:nvPr/>
          </p:nvSpPr>
          <p:spPr>
            <a:xfrm>
              <a:off x="235056" y="87630"/>
              <a:ext cx="1434888"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KEKUATAN</a:t>
              </a:r>
            </a:p>
            <a:p>
              <a:pPr algn="ctr">
                <a:defRPr>
                  <a:latin typeface="Comic Sans MS"/>
                  <a:ea typeface="Comic Sans MS"/>
                  <a:cs typeface="Comic Sans MS"/>
                  <a:sym typeface="Comic Sans MS"/>
                </a:defRPr>
              </a:pPr>
              <a:r>
                <a:t>-</a:t>
              </a:r>
            </a:p>
            <a:p>
              <a:pPr algn="ctr">
                <a:defRPr>
                  <a:latin typeface="Comic Sans MS"/>
                  <a:ea typeface="Comic Sans MS"/>
                  <a:cs typeface="Comic Sans MS"/>
                  <a:sym typeface="Comic Sans MS"/>
                </a:defRPr>
              </a:pPr>
              <a:r>
                <a:t>-</a:t>
              </a:r>
            </a:p>
          </p:txBody>
        </p:sp>
      </p:grpSp>
      <p:sp>
        <p:nvSpPr>
          <p:cNvPr id="1801" name="Rectangle"/>
          <p:cNvSpPr/>
          <p:nvPr/>
        </p:nvSpPr>
        <p:spPr>
          <a:xfrm>
            <a:off x="4419600" y="2514600"/>
            <a:ext cx="19050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802" name="Rectangle"/>
          <p:cNvSpPr/>
          <p:nvPr/>
        </p:nvSpPr>
        <p:spPr>
          <a:xfrm>
            <a:off x="6324600" y="25146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805" name="Group"/>
          <p:cNvGrpSpPr/>
          <p:nvPr/>
        </p:nvGrpSpPr>
        <p:grpSpPr>
          <a:xfrm>
            <a:off x="4419600" y="1676400"/>
            <a:ext cx="1905000" cy="838200"/>
            <a:chOff x="0" y="0"/>
            <a:chExt cx="1905000" cy="838200"/>
          </a:xfrm>
        </p:grpSpPr>
        <p:sp>
          <p:nvSpPr>
            <p:cNvPr id="1803" name="Rectangle"/>
            <p:cNvSpPr/>
            <p:nvPr/>
          </p:nvSpPr>
          <p:spPr>
            <a:xfrm>
              <a:off x="0" y="0"/>
              <a:ext cx="1905000" cy="838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Tahoma"/>
                  <a:ea typeface="Tahoma"/>
                  <a:cs typeface="Tahoma"/>
                  <a:sym typeface="Tahoma"/>
                </a:defRPr>
              </a:pPr>
              <a:endParaRPr/>
            </a:p>
          </p:txBody>
        </p:sp>
        <p:sp>
          <p:nvSpPr>
            <p:cNvPr id="1804" name="Rating…"/>
            <p:cNvSpPr txBox="1"/>
            <p:nvPr/>
          </p:nvSpPr>
          <p:spPr>
            <a:xfrm>
              <a:off x="583178" y="132079"/>
              <a:ext cx="738644" cy="574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Tahoma"/>
                  <a:ea typeface="Tahoma"/>
                  <a:cs typeface="Tahoma"/>
                  <a:sym typeface="Tahoma"/>
                </a:defRPr>
              </a:pPr>
              <a:r>
                <a:t>Rating</a:t>
              </a:r>
            </a:p>
            <a:p>
              <a:pPr algn="ctr">
                <a:defRPr sz="1600">
                  <a:latin typeface="Tahoma"/>
                  <a:ea typeface="Tahoma"/>
                  <a:cs typeface="Tahoma"/>
                  <a:sym typeface="Tahoma"/>
                </a:defRPr>
              </a:pPr>
              <a:r>
                <a:t>( 3 )</a:t>
              </a:r>
            </a:p>
          </p:txBody>
        </p:sp>
      </p:grpSp>
      <p:grpSp>
        <p:nvGrpSpPr>
          <p:cNvPr id="1808" name="Group"/>
          <p:cNvGrpSpPr/>
          <p:nvPr/>
        </p:nvGrpSpPr>
        <p:grpSpPr>
          <a:xfrm>
            <a:off x="6324600" y="1676400"/>
            <a:ext cx="1828800" cy="838200"/>
            <a:chOff x="0" y="0"/>
            <a:chExt cx="1828800" cy="838200"/>
          </a:xfrm>
        </p:grpSpPr>
        <p:sp>
          <p:nvSpPr>
            <p:cNvPr id="1806" name="Rectangle"/>
            <p:cNvSpPr/>
            <p:nvPr/>
          </p:nvSpPr>
          <p:spPr>
            <a:xfrm>
              <a:off x="0" y="0"/>
              <a:ext cx="1828800" cy="838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807" name="Bobot x Rating…"/>
            <p:cNvSpPr txBox="1"/>
            <p:nvPr/>
          </p:nvSpPr>
          <p:spPr>
            <a:xfrm>
              <a:off x="132923" y="81279"/>
              <a:ext cx="1562954" cy="675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Bobot x Rating</a:t>
              </a:r>
            </a:p>
            <a:p>
              <a:pPr algn="ctr">
                <a:defRPr sz="1600">
                  <a:latin typeface="Comic Sans MS"/>
                  <a:ea typeface="Comic Sans MS"/>
                  <a:cs typeface="Comic Sans MS"/>
                  <a:sym typeface="Comic Sans MS"/>
                </a:defRPr>
              </a:pPr>
              <a:r>
                <a:t>( 4 )</a:t>
              </a:r>
            </a:p>
          </p:txBody>
        </p:sp>
      </p:grpSp>
      <p:grpSp>
        <p:nvGrpSpPr>
          <p:cNvPr id="1811" name="Group"/>
          <p:cNvGrpSpPr/>
          <p:nvPr/>
        </p:nvGrpSpPr>
        <p:grpSpPr>
          <a:xfrm>
            <a:off x="685800" y="1611630"/>
            <a:ext cx="1905000" cy="967740"/>
            <a:chOff x="0" y="0"/>
            <a:chExt cx="1905000" cy="967739"/>
          </a:xfrm>
        </p:grpSpPr>
        <p:sp>
          <p:nvSpPr>
            <p:cNvPr id="1809" name="Rectangle"/>
            <p:cNvSpPr/>
            <p:nvPr/>
          </p:nvSpPr>
          <p:spPr>
            <a:xfrm>
              <a:off x="0" y="64769"/>
              <a:ext cx="1905000" cy="8382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810" name="Faktor Strategi…"/>
            <p:cNvSpPr txBox="1"/>
            <p:nvPr/>
          </p:nvSpPr>
          <p:spPr>
            <a:xfrm>
              <a:off x="116006" y="-1"/>
              <a:ext cx="1672988" cy="96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Comic Sans MS"/>
                  <a:ea typeface="Comic Sans MS"/>
                  <a:cs typeface="Comic Sans MS"/>
                  <a:sym typeface="Comic Sans MS"/>
                </a:defRPr>
              </a:pPr>
              <a:r>
                <a:t>Faktor Strategi</a:t>
              </a:r>
            </a:p>
            <a:p>
              <a:pPr algn="ctr">
                <a:defRPr sz="1600">
                  <a:latin typeface="Comic Sans MS"/>
                  <a:ea typeface="Comic Sans MS"/>
                  <a:cs typeface="Comic Sans MS"/>
                  <a:sym typeface="Comic Sans MS"/>
                </a:defRPr>
              </a:pPr>
              <a:r>
                <a:t>Eksternal</a:t>
              </a:r>
            </a:p>
            <a:p>
              <a:pPr algn="ctr">
                <a:defRPr sz="1600">
                  <a:latin typeface="Comic Sans MS"/>
                  <a:ea typeface="Comic Sans MS"/>
                  <a:cs typeface="Comic Sans MS"/>
                  <a:sym typeface="Comic Sans MS"/>
                </a:defRPr>
              </a:pPr>
              <a:r>
                <a:t>( 1 )</a:t>
              </a:r>
            </a:p>
          </p:txBody>
        </p:sp>
      </p:grpSp>
      <p:sp>
        <p:nvSpPr>
          <p:cNvPr id="1812" name="Rectangle"/>
          <p:cNvSpPr/>
          <p:nvPr/>
        </p:nvSpPr>
        <p:spPr>
          <a:xfrm>
            <a:off x="2590800" y="2514600"/>
            <a:ext cx="1828800" cy="1219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815" name="Group"/>
          <p:cNvGrpSpPr/>
          <p:nvPr/>
        </p:nvGrpSpPr>
        <p:grpSpPr>
          <a:xfrm>
            <a:off x="685800" y="3733800"/>
            <a:ext cx="1905000" cy="1219200"/>
            <a:chOff x="0" y="0"/>
            <a:chExt cx="1905000" cy="1219200"/>
          </a:xfrm>
        </p:grpSpPr>
        <p:sp>
          <p:nvSpPr>
            <p:cNvPr id="1813" name="Rectangle"/>
            <p:cNvSpPr/>
            <p:nvPr/>
          </p:nvSpPr>
          <p:spPr>
            <a:xfrm>
              <a:off x="0" y="0"/>
              <a:ext cx="1905000" cy="1219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814" name="KELEMAHAN…"/>
            <p:cNvSpPr txBox="1"/>
            <p:nvPr/>
          </p:nvSpPr>
          <p:spPr>
            <a:xfrm>
              <a:off x="143750" y="87630"/>
              <a:ext cx="1617500"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KELEMAHAN</a:t>
              </a:r>
            </a:p>
            <a:p>
              <a:pPr algn="ctr">
                <a:defRPr>
                  <a:latin typeface="Comic Sans MS"/>
                  <a:ea typeface="Comic Sans MS"/>
                  <a:cs typeface="Comic Sans MS"/>
                  <a:sym typeface="Comic Sans MS"/>
                </a:defRPr>
              </a:pPr>
              <a:r>
                <a:t>-</a:t>
              </a:r>
            </a:p>
            <a:p>
              <a:pPr algn="ctr">
                <a:defRPr>
                  <a:latin typeface="Comic Sans MS"/>
                  <a:ea typeface="Comic Sans MS"/>
                  <a:cs typeface="Comic Sans MS"/>
                  <a:sym typeface="Comic Sans MS"/>
                </a:defRPr>
              </a:pPr>
              <a:r>
                <a:t>-</a:t>
              </a:r>
            </a:p>
          </p:txBody>
        </p:sp>
      </p:grpSp>
      <p:sp>
        <p:nvSpPr>
          <p:cNvPr id="1816" name="Rectangle"/>
          <p:cNvSpPr/>
          <p:nvPr/>
        </p:nvSpPr>
        <p:spPr>
          <a:xfrm>
            <a:off x="2590800" y="3733800"/>
            <a:ext cx="1828800" cy="10668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817" name="Rectangle"/>
          <p:cNvSpPr/>
          <p:nvPr/>
        </p:nvSpPr>
        <p:spPr>
          <a:xfrm>
            <a:off x="4419600" y="3733800"/>
            <a:ext cx="1905000" cy="10668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818" name="Rectangle"/>
          <p:cNvSpPr/>
          <p:nvPr/>
        </p:nvSpPr>
        <p:spPr>
          <a:xfrm>
            <a:off x="6324600" y="3733800"/>
            <a:ext cx="1828800" cy="10668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821" name="Group"/>
          <p:cNvGrpSpPr/>
          <p:nvPr/>
        </p:nvGrpSpPr>
        <p:grpSpPr>
          <a:xfrm>
            <a:off x="685800" y="4800600"/>
            <a:ext cx="1905000" cy="533400"/>
            <a:chOff x="0" y="0"/>
            <a:chExt cx="1905000" cy="533400"/>
          </a:xfrm>
        </p:grpSpPr>
        <p:sp>
          <p:nvSpPr>
            <p:cNvPr id="1819" name="Rectangle"/>
            <p:cNvSpPr/>
            <p:nvPr/>
          </p:nvSpPr>
          <p:spPr>
            <a:xfrm>
              <a:off x="0" y="0"/>
              <a:ext cx="1905000" cy="533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820" name="TOTAL"/>
            <p:cNvSpPr txBox="1"/>
            <p:nvPr/>
          </p:nvSpPr>
          <p:spPr>
            <a:xfrm>
              <a:off x="550931" y="74930"/>
              <a:ext cx="803138"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TOTAL</a:t>
              </a:r>
            </a:p>
          </p:txBody>
        </p:sp>
      </p:grpSp>
      <p:sp>
        <p:nvSpPr>
          <p:cNvPr id="1822" name="Rectangle"/>
          <p:cNvSpPr/>
          <p:nvPr/>
        </p:nvSpPr>
        <p:spPr>
          <a:xfrm>
            <a:off x="4419600" y="4800600"/>
            <a:ext cx="1905000" cy="5334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825" name="Group"/>
          <p:cNvGrpSpPr/>
          <p:nvPr/>
        </p:nvGrpSpPr>
        <p:grpSpPr>
          <a:xfrm>
            <a:off x="2590800" y="4800600"/>
            <a:ext cx="1828800" cy="533400"/>
            <a:chOff x="0" y="0"/>
            <a:chExt cx="1828800" cy="533400"/>
          </a:xfrm>
        </p:grpSpPr>
        <p:sp>
          <p:nvSpPr>
            <p:cNvPr id="1823" name="Rectangle"/>
            <p:cNvSpPr/>
            <p:nvPr/>
          </p:nvSpPr>
          <p:spPr>
            <a:xfrm>
              <a:off x="0" y="0"/>
              <a:ext cx="1828800" cy="533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824" name="1,00"/>
            <p:cNvSpPr txBox="1"/>
            <p:nvPr/>
          </p:nvSpPr>
          <p:spPr>
            <a:xfrm>
              <a:off x="664438" y="74930"/>
              <a:ext cx="499924"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1,00</a:t>
              </a:r>
            </a:p>
          </p:txBody>
        </p:sp>
      </p:grpSp>
      <p:sp>
        <p:nvSpPr>
          <p:cNvPr id="1826" name="Rectangle"/>
          <p:cNvSpPr/>
          <p:nvPr/>
        </p:nvSpPr>
        <p:spPr>
          <a:xfrm>
            <a:off x="6324600" y="4800600"/>
            <a:ext cx="1828800" cy="5334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829" name="Group"/>
          <p:cNvGrpSpPr/>
          <p:nvPr/>
        </p:nvGrpSpPr>
        <p:grpSpPr>
          <a:xfrm>
            <a:off x="761999" y="5466079"/>
            <a:ext cx="7620001" cy="1336041"/>
            <a:chOff x="0" y="0"/>
            <a:chExt cx="7620000" cy="1336039"/>
          </a:xfrm>
        </p:grpSpPr>
        <p:sp>
          <p:nvSpPr>
            <p:cNvPr id="1827" name="Rectangle"/>
            <p:cNvSpPr/>
            <p:nvPr/>
          </p:nvSpPr>
          <p:spPr>
            <a:xfrm>
              <a:off x="0" y="248920"/>
              <a:ext cx="7620000" cy="8382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a:latin typeface="Comic Sans MS"/>
                  <a:ea typeface="Comic Sans MS"/>
                  <a:cs typeface="Comic Sans MS"/>
                  <a:sym typeface="Comic Sans MS"/>
                </a:defRPr>
              </a:pPr>
              <a:endParaRPr/>
            </a:p>
          </p:txBody>
        </p:sp>
        <p:sp>
          <p:nvSpPr>
            <p:cNvPr id="1828" name="Setelah diperoleh analisis EFAS dan IFAS, maka hasilnya kemudian…"/>
            <p:cNvSpPr txBox="1"/>
            <p:nvPr/>
          </p:nvSpPr>
          <p:spPr>
            <a:xfrm>
              <a:off x="0" y="0"/>
              <a:ext cx="7366879" cy="1336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1200">
                  <a:latin typeface="Comic Sans MS"/>
                  <a:ea typeface="Comic Sans MS"/>
                  <a:cs typeface="Comic Sans MS"/>
                  <a:sym typeface="Comic Sans MS"/>
                </a:defRPr>
              </a:pPr>
              <a:endParaRPr/>
            </a:p>
            <a:p>
              <a:pPr>
                <a:defRPr sz="1200">
                  <a:latin typeface="Comic Sans MS"/>
                  <a:ea typeface="Comic Sans MS"/>
                  <a:cs typeface="Comic Sans MS"/>
                  <a:sym typeface="Comic Sans MS"/>
                </a:defRPr>
              </a:pPr>
              <a:endParaRPr/>
            </a:p>
            <a:p>
              <a:pPr>
                <a:defRPr sz="1200">
                  <a:latin typeface="Comic Sans MS"/>
                  <a:ea typeface="Comic Sans MS"/>
                  <a:cs typeface="Comic Sans MS"/>
                  <a:sym typeface="Comic Sans MS"/>
                </a:defRPr>
              </a:pPr>
              <a:endParaRPr/>
            </a:p>
            <a:p>
              <a:pPr>
                <a:defRPr>
                  <a:latin typeface="Comic Sans MS"/>
                  <a:ea typeface="Comic Sans MS"/>
                  <a:cs typeface="Comic Sans MS"/>
                  <a:sym typeface="Comic Sans MS"/>
                </a:defRPr>
              </a:pPr>
              <a:r>
                <a:t>Setelah diperoleh analisis EFAS dan IFAS, maka hasilnya kemudian </a:t>
              </a:r>
            </a:p>
            <a:p>
              <a:pPr>
                <a:defRPr>
                  <a:latin typeface="Comic Sans MS"/>
                  <a:ea typeface="Comic Sans MS"/>
                  <a:cs typeface="Comic Sans MS"/>
                  <a:sym typeface="Comic Sans MS"/>
                </a:defRPr>
              </a:pPr>
              <a:r>
                <a:t>dimasukkan ke dalam matriks TOWS</a:t>
              </a:r>
            </a:p>
          </p:txBody>
        </p:sp>
      </p:grpSp>
      <p:sp>
        <p:nvSpPr>
          <p:cNvPr id="1830"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831"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91</a:t>
            </a:fld>
            <a:endParaRP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 name="MATRIKS INTERNAL EKSTERNAL (IE)"/>
          <p:cNvSpPr txBox="1">
            <a:spLocks noGrp="1"/>
          </p:cNvSpPr>
          <p:nvPr>
            <p:ph type="title" idx="4294967295"/>
          </p:nvPr>
        </p:nvSpPr>
        <p:spPr>
          <a:xfrm>
            <a:off x="609599" y="609600"/>
            <a:ext cx="6348414" cy="1320800"/>
          </a:xfrm>
          <a:prstGeom prst="rect">
            <a:avLst/>
          </a:prstGeom>
        </p:spPr>
        <p:txBody>
          <a:bodyPr>
            <a:normAutofit/>
          </a:bodyPr>
          <a:lstStyle>
            <a:lvl1pPr>
              <a:defRPr sz="3200">
                <a:latin typeface="Comic Sans MS"/>
                <a:ea typeface="Comic Sans MS"/>
                <a:cs typeface="Comic Sans MS"/>
                <a:sym typeface="Comic Sans MS"/>
              </a:defRPr>
            </a:lvl1pPr>
          </a:lstStyle>
          <a:p>
            <a:r>
              <a:t>MATRIKS INTERNAL EKSTERNAL (IE)</a:t>
            </a:r>
          </a:p>
        </p:txBody>
      </p:sp>
      <p:sp>
        <p:nvSpPr>
          <p:cNvPr id="1834" name="Matriks IE merupakan analisa untuk menentukan posisi organisasi dengan memperhatikan nilai total EFAS dan IFAS. Dalam matriks ini, dapat diidentifikasi 9 sel strategi yang pada prinsipnya kesembilan sel tersebut dapat dikelompokkan menjadi 3 strategi utama, yaitu :…"/>
          <p:cNvSpPr txBox="1">
            <a:spLocks noGrp="1"/>
          </p:cNvSpPr>
          <p:nvPr>
            <p:ph type="body" sz="half" idx="4294967295"/>
          </p:nvPr>
        </p:nvSpPr>
        <p:spPr>
          <a:xfrm>
            <a:off x="609599" y="2160587"/>
            <a:ext cx="6348414" cy="3881438"/>
          </a:xfrm>
          <a:prstGeom prst="rect">
            <a:avLst/>
          </a:prstGeom>
        </p:spPr>
        <p:txBody>
          <a:bodyPr>
            <a:normAutofit/>
          </a:bodyPr>
          <a:lstStyle/>
          <a:p>
            <a:pPr>
              <a:lnSpc>
                <a:spcPct val="80000"/>
              </a:lnSpc>
              <a:buSzTx/>
              <a:buFont typeface="Wingdings 3"/>
              <a:buNone/>
              <a:defRPr sz="1400">
                <a:latin typeface="Comic Sans MS"/>
                <a:ea typeface="Comic Sans MS"/>
                <a:cs typeface="Comic Sans MS"/>
                <a:sym typeface="Comic Sans MS"/>
              </a:defRPr>
            </a:pPr>
            <a:r>
              <a:t>Matriks IE merupakan analisa untuk menentukan posisi organisasi dengan memperhatikan nilai total EFAS dan IFAS. Dalam matriks ini, dapat diidentifikasi 9 sel strategi yang pada prinsipnya kesembilan sel tersebut dapat dikelompokkan menjadi 3 strategi utama, yaitu :</a:t>
            </a:r>
          </a:p>
          <a:p>
            <a:pPr>
              <a:lnSpc>
                <a:spcPct val="80000"/>
              </a:lnSpc>
              <a:buSzTx/>
              <a:buFont typeface="Wingdings 3"/>
              <a:buNone/>
              <a:defRPr sz="1400">
                <a:latin typeface="Comic Sans MS"/>
                <a:ea typeface="Comic Sans MS"/>
                <a:cs typeface="Comic Sans MS"/>
                <a:sym typeface="Comic Sans MS"/>
              </a:defRPr>
            </a:pPr>
            <a:endParaRPr/>
          </a:p>
          <a:p>
            <a:pPr>
              <a:lnSpc>
                <a:spcPct val="80000"/>
              </a:lnSpc>
              <a:buSzTx/>
              <a:buFont typeface="Wingdings 3"/>
              <a:buNone/>
              <a:defRPr sz="1400">
                <a:latin typeface="Comic Sans MS"/>
                <a:ea typeface="Comic Sans MS"/>
                <a:cs typeface="Comic Sans MS"/>
                <a:sym typeface="Comic Sans MS"/>
              </a:defRPr>
            </a:pPr>
            <a:r>
              <a:t>	a.  Growth Strategy, upaya pertumbuhan suatu organisasi (sel 1,  </a:t>
            </a:r>
          </a:p>
          <a:p>
            <a:pPr>
              <a:lnSpc>
                <a:spcPct val="80000"/>
              </a:lnSpc>
              <a:buSzTx/>
              <a:buFont typeface="Wingdings 3"/>
              <a:buNone/>
              <a:defRPr sz="1400">
                <a:latin typeface="Comic Sans MS"/>
                <a:ea typeface="Comic Sans MS"/>
                <a:cs typeface="Comic Sans MS"/>
                <a:sym typeface="Comic Sans MS"/>
              </a:defRPr>
            </a:pPr>
            <a:r>
              <a:t>         2 dan 5) atau upaya diversifikasi (sel 7 dan 8)</a:t>
            </a:r>
          </a:p>
          <a:p>
            <a:pPr>
              <a:lnSpc>
                <a:spcPct val="80000"/>
              </a:lnSpc>
              <a:buSzTx/>
              <a:buFont typeface="Wingdings 3"/>
              <a:buNone/>
              <a:defRPr sz="1400">
                <a:latin typeface="Comic Sans MS"/>
                <a:ea typeface="Comic Sans MS"/>
                <a:cs typeface="Comic Sans MS"/>
                <a:sym typeface="Comic Sans MS"/>
              </a:defRPr>
            </a:pPr>
            <a:r>
              <a:t>	b. Stability Strategy, strategi yang diterapkan tanpa mengubah  </a:t>
            </a:r>
          </a:p>
          <a:p>
            <a:pPr>
              <a:lnSpc>
                <a:spcPct val="80000"/>
              </a:lnSpc>
              <a:buSzTx/>
              <a:buFont typeface="Wingdings 3"/>
              <a:buNone/>
              <a:defRPr sz="1400">
                <a:latin typeface="Comic Sans MS"/>
                <a:ea typeface="Comic Sans MS"/>
                <a:cs typeface="Comic Sans MS"/>
                <a:sym typeface="Comic Sans MS"/>
              </a:defRPr>
            </a:pPr>
            <a:r>
              <a:t>         arah strategi yang telah ditetapkan (sel 4)</a:t>
            </a:r>
          </a:p>
          <a:p>
            <a:pPr>
              <a:lnSpc>
                <a:spcPct val="80000"/>
              </a:lnSpc>
              <a:buSzTx/>
              <a:buFont typeface="Wingdings 3"/>
              <a:buNone/>
              <a:defRPr sz="1400">
                <a:latin typeface="Comic Sans MS"/>
                <a:ea typeface="Comic Sans MS"/>
                <a:cs typeface="Comic Sans MS"/>
                <a:sym typeface="Comic Sans MS"/>
              </a:defRPr>
            </a:pPr>
            <a:r>
              <a:t>	c. Retrenchment Strategy (sel 3, 6 dan 9) adalah usaha </a:t>
            </a:r>
          </a:p>
          <a:p>
            <a:pPr>
              <a:lnSpc>
                <a:spcPct val="80000"/>
              </a:lnSpc>
              <a:buSzTx/>
              <a:buFont typeface="Wingdings 3"/>
              <a:buNone/>
              <a:defRPr sz="1400">
                <a:latin typeface="Comic Sans MS"/>
                <a:ea typeface="Comic Sans MS"/>
                <a:cs typeface="Comic Sans MS"/>
                <a:sym typeface="Comic Sans MS"/>
              </a:defRPr>
            </a:pPr>
            <a:r>
              <a:t>        memperkecil atau mengurangi usaha yang dilakukan organisasi.</a:t>
            </a:r>
          </a:p>
        </p:txBody>
      </p:sp>
      <p:sp>
        <p:nvSpPr>
          <p:cNvPr id="1835"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836"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92</a:t>
            </a:fld>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8" name="image.jpeg" descr="image.jpeg"/>
          <p:cNvPicPr>
            <a:picLocks noChangeAspect="1"/>
          </p:cNvPicPr>
          <p:nvPr/>
        </p:nvPicPr>
        <p:blipFill>
          <a:blip r:embed="rId2">
            <a:extLst/>
          </a:blip>
          <a:stretch>
            <a:fillRect/>
          </a:stretch>
        </p:blipFill>
        <p:spPr>
          <a:xfrm>
            <a:off x="1476375" y="2725737"/>
            <a:ext cx="6592888" cy="4075113"/>
          </a:xfrm>
          <a:prstGeom prst="rect">
            <a:avLst/>
          </a:prstGeom>
          <a:ln w="12700">
            <a:miter lim="400000"/>
          </a:ln>
        </p:spPr>
      </p:pic>
      <p:sp>
        <p:nvSpPr>
          <p:cNvPr id="1839" name="Line"/>
          <p:cNvSpPr/>
          <p:nvPr/>
        </p:nvSpPr>
        <p:spPr>
          <a:xfrm>
            <a:off x="2584450" y="2620962"/>
            <a:ext cx="4538663" cy="1"/>
          </a:xfrm>
          <a:prstGeom prst="line">
            <a:avLst/>
          </a:prstGeom>
          <a:ln w="25400">
            <a:solidFill>
              <a:srgbClr val="000000"/>
            </a:solidFill>
            <a:miter lim="400000"/>
          </a:ln>
        </p:spPr>
        <p:txBody>
          <a:bodyPr lIns="45719" rIns="45719"/>
          <a:lstStyle/>
          <a:p>
            <a:endParaRPr/>
          </a:p>
        </p:txBody>
      </p:sp>
      <p:pic>
        <p:nvPicPr>
          <p:cNvPr id="1840" name="image.jpeg" descr="image.jpeg"/>
          <p:cNvPicPr>
            <a:picLocks noChangeAspect="1"/>
          </p:cNvPicPr>
          <p:nvPr/>
        </p:nvPicPr>
        <p:blipFill>
          <a:blip r:embed="rId3">
            <a:extLst/>
          </a:blip>
          <a:stretch>
            <a:fillRect/>
          </a:stretch>
        </p:blipFill>
        <p:spPr>
          <a:xfrm>
            <a:off x="1695450" y="-238125"/>
            <a:ext cx="5965825" cy="3013075"/>
          </a:xfrm>
          <a:prstGeom prst="rect">
            <a:avLst/>
          </a:prstGeom>
          <a:ln w="12700">
            <a:miter lim="400000"/>
          </a:ln>
        </p:spPr>
      </p:pic>
      <p:sp>
        <p:nvSpPr>
          <p:cNvPr id="184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842"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93</a:t>
            </a:fld>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 name="TAHAP PENGAMBILAN KEPUTUSAN"/>
          <p:cNvSpPr txBox="1">
            <a:spLocks noGrp="1"/>
          </p:cNvSpPr>
          <p:nvPr>
            <p:ph type="title" idx="4294967295"/>
          </p:nvPr>
        </p:nvSpPr>
        <p:spPr>
          <a:xfrm>
            <a:off x="609599" y="609600"/>
            <a:ext cx="6348414" cy="1320800"/>
          </a:xfrm>
          <a:prstGeom prst="rect">
            <a:avLst/>
          </a:prstGeom>
        </p:spPr>
        <p:txBody>
          <a:bodyPr>
            <a:normAutofit/>
          </a:bodyPr>
          <a:lstStyle>
            <a:lvl1pPr>
              <a:defRPr sz="3200">
                <a:latin typeface="Comic Sans MS"/>
                <a:ea typeface="Comic Sans MS"/>
                <a:cs typeface="Comic Sans MS"/>
                <a:sym typeface="Comic Sans MS"/>
              </a:defRPr>
            </a:lvl1pPr>
          </a:lstStyle>
          <a:p>
            <a:r>
              <a:t>TAHAP PENGAMBILAN KEPUTUSAN</a:t>
            </a:r>
          </a:p>
        </p:txBody>
      </p:sp>
      <p:sp>
        <p:nvSpPr>
          <p:cNvPr id="1845" name="Alternatif strategi yang diperoleh dari tahap analisis perlu ditentukan secara lebih objektif nilai keterkaitannya dengan menggunakan Quantitative Strategic Planning Matrix (QSPM). Dalam tahap ini secara intuitif diberikan nilai untuk setiap alternatif yang telah diberi bobot dan hasil perkalian bobot adalah nilai keterkaitan."/>
          <p:cNvSpPr txBox="1">
            <a:spLocks noGrp="1"/>
          </p:cNvSpPr>
          <p:nvPr>
            <p:ph type="body" sz="half" idx="4294967295"/>
          </p:nvPr>
        </p:nvSpPr>
        <p:spPr>
          <a:xfrm>
            <a:off x="609599" y="2160587"/>
            <a:ext cx="6348414" cy="3881438"/>
          </a:xfrm>
          <a:prstGeom prst="rect">
            <a:avLst/>
          </a:prstGeom>
        </p:spPr>
        <p:txBody>
          <a:bodyPr>
            <a:normAutofit/>
          </a:bodyPr>
          <a:lstStyle>
            <a:lvl1pPr>
              <a:buSzTx/>
              <a:buFont typeface="Wingdings 3"/>
              <a:buNone/>
              <a:defRPr>
                <a:latin typeface="Comic Sans MS"/>
                <a:ea typeface="Comic Sans MS"/>
                <a:cs typeface="Comic Sans MS"/>
                <a:sym typeface="Comic Sans MS"/>
              </a:defRPr>
            </a:lvl1pPr>
          </a:lstStyle>
          <a:p>
            <a:r>
              <a:t>Alternatif strategi yang diperoleh dari tahap analisis perlu ditentukan secara lebih objektif nilai keterkaitannya dengan menggunakan Quantitative Strategic Planning Matrix (QSPM). Dalam tahap ini secara intuitif diberikan nilai untuk setiap alternatif yang telah diberi bobot dan hasil perkalian bobot adalah nilai keterkaitan.</a:t>
            </a:r>
          </a:p>
        </p:txBody>
      </p:sp>
      <p:sp>
        <p:nvSpPr>
          <p:cNvPr id="184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847"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94</a:t>
            </a:fld>
            <a:endParaRP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 name="ADAPUN CARA-CARA PENGISIAN QSPM TERSEBUT ADALAH :"/>
          <p:cNvSpPr txBox="1">
            <a:spLocks noGrp="1"/>
          </p:cNvSpPr>
          <p:nvPr>
            <p:ph type="title" idx="4294967295"/>
          </p:nvPr>
        </p:nvSpPr>
        <p:spPr>
          <a:xfrm>
            <a:off x="609599" y="609600"/>
            <a:ext cx="6348414" cy="1320800"/>
          </a:xfrm>
          <a:prstGeom prst="rect">
            <a:avLst/>
          </a:prstGeom>
        </p:spPr>
        <p:txBody>
          <a:bodyPr>
            <a:normAutofit/>
          </a:bodyPr>
          <a:lstStyle>
            <a:lvl1pPr>
              <a:defRPr sz="2900">
                <a:latin typeface="Comic Sans MS"/>
                <a:ea typeface="Comic Sans MS"/>
                <a:cs typeface="Comic Sans MS"/>
                <a:sym typeface="Comic Sans MS"/>
              </a:defRPr>
            </a:lvl1pPr>
          </a:lstStyle>
          <a:p>
            <a:r>
              <a:t>ADAPUN CARA-CARA PENGISIAN QSPM TERSEBUT ADALAH :</a:t>
            </a:r>
          </a:p>
        </p:txBody>
      </p:sp>
      <p:sp>
        <p:nvSpPr>
          <p:cNvPr id="1850" name="Membuat daftar faktor SWOT dengan menggunakan matriks EFAS dan IFAS…"/>
          <p:cNvSpPr txBox="1">
            <a:spLocks noGrp="1"/>
          </p:cNvSpPr>
          <p:nvPr>
            <p:ph type="body" sz="half" idx="4294967295"/>
          </p:nvPr>
        </p:nvSpPr>
        <p:spPr>
          <a:xfrm>
            <a:off x="609599" y="2160587"/>
            <a:ext cx="6348414" cy="3881438"/>
          </a:xfrm>
          <a:prstGeom prst="rect">
            <a:avLst/>
          </a:prstGeom>
        </p:spPr>
        <p:txBody>
          <a:bodyPr>
            <a:normAutofit/>
          </a:bodyPr>
          <a:lstStyle/>
          <a:p>
            <a:pPr marL="603504" indent="-603504" defTabSz="452627">
              <a:lnSpc>
                <a:spcPct val="80000"/>
              </a:lnSpc>
              <a:spcBef>
                <a:spcPts val="900"/>
              </a:spcBef>
              <a:buAutoNum type="arabicPeriod"/>
              <a:defRPr sz="2574">
                <a:latin typeface="Comic Sans MS"/>
                <a:ea typeface="Comic Sans MS"/>
                <a:cs typeface="Comic Sans MS"/>
                <a:sym typeface="Comic Sans MS"/>
              </a:defRPr>
            </a:pPr>
            <a:endParaRPr/>
          </a:p>
          <a:p>
            <a:pPr marL="603504" indent="-603504" defTabSz="452627">
              <a:lnSpc>
                <a:spcPct val="80000"/>
              </a:lnSpc>
              <a:spcBef>
                <a:spcPts val="900"/>
              </a:spcBef>
              <a:buAutoNum type="arabicPeriod"/>
              <a:defRPr sz="2574">
                <a:latin typeface="Comic Sans MS"/>
                <a:ea typeface="Comic Sans MS"/>
                <a:cs typeface="Comic Sans MS"/>
                <a:sym typeface="Comic Sans MS"/>
              </a:defRPr>
            </a:pPr>
            <a:r>
              <a:t>Membuat daftar faktor SWOT dengan menggunakan matriks EFAS dan IFAS</a:t>
            </a:r>
          </a:p>
          <a:p>
            <a:pPr marL="603504" indent="-603504" defTabSz="452627">
              <a:lnSpc>
                <a:spcPct val="80000"/>
              </a:lnSpc>
              <a:spcBef>
                <a:spcPts val="900"/>
              </a:spcBef>
              <a:buAutoNum type="arabicPeriod"/>
              <a:defRPr sz="2574">
                <a:latin typeface="Comic Sans MS"/>
                <a:ea typeface="Comic Sans MS"/>
                <a:cs typeface="Comic Sans MS"/>
                <a:sym typeface="Comic Sans MS"/>
              </a:defRPr>
            </a:pPr>
            <a:r>
              <a:t>Mencantumkan bobot masing-masing faktor dari matriks EFAS dan IFAS</a:t>
            </a:r>
          </a:p>
          <a:p>
            <a:pPr marL="603504" indent="-603504" defTabSz="452627">
              <a:lnSpc>
                <a:spcPct val="80000"/>
              </a:lnSpc>
              <a:spcBef>
                <a:spcPts val="900"/>
              </a:spcBef>
              <a:buAutoNum type="arabicPeriod"/>
              <a:defRPr sz="2574">
                <a:latin typeface="Comic Sans MS"/>
                <a:ea typeface="Comic Sans MS"/>
                <a:cs typeface="Comic Sans MS"/>
                <a:sym typeface="Comic Sans MS"/>
              </a:defRPr>
            </a:pPr>
            <a:r>
              <a:t>Mempelajari hasil analisis SWOT dan menuliskan strategi alternatifnya (misalnya strategi A dan B)</a:t>
            </a:r>
          </a:p>
        </p:txBody>
      </p:sp>
      <p:sp>
        <p:nvSpPr>
          <p:cNvPr id="185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852"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95</a:t>
            </a:fld>
            <a:endParaRP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 name="Title"/>
          <p:cNvSpPr txBox="1">
            <a:spLocks noGrp="1"/>
          </p:cNvSpPr>
          <p:nvPr>
            <p:ph type="title" idx="4294967295"/>
          </p:nvPr>
        </p:nvSpPr>
        <p:spPr>
          <a:xfrm>
            <a:off x="457200" y="274637"/>
            <a:ext cx="8229600" cy="411163"/>
          </a:xfrm>
          <a:prstGeom prst="rect">
            <a:avLst/>
          </a:prstGeom>
        </p:spPr>
        <p:txBody>
          <a:bodyPr>
            <a:normAutofit/>
          </a:bodyPr>
          <a:lstStyle/>
          <a:p>
            <a:pPr defTabSz="338327">
              <a:defRPr sz="1850">
                <a:latin typeface="Comic Sans MS"/>
                <a:ea typeface="Comic Sans MS"/>
                <a:cs typeface="Comic Sans MS"/>
                <a:sym typeface="Comic Sans MS"/>
              </a:defRPr>
            </a:pPr>
            <a:endParaRPr/>
          </a:p>
        </p:txBody>
      </p:sp>
      <p:sp>
        <p:nvSpPr>
          <p:cNvPr id="1855" name="Menentukan nilai AS (Attractiveness Score) masing – masing faktor eksternal dan internal atas jawaban pertanyaan apakah faktor tersebut berpengaruh pada alternatif strategi yang telah ditentukan pada langkah ke 3…"/>
          <p:cNvSpPr txBox="1">
            <a:spLocks noGrp="1"/>
          </p:cNvSpPr>
          <p:nvPr>
            <p:ph type="body" idx="4294967295"/>
          </p:nvPr>
        </p:nvSpPr>
        <p:spPr>
          <a:xfrm>
            <a:off x="457200" y="990600"/>
            <a:ext cx="8229600" cy="5135563"/>
          </a:xfrm>
          <a:prstGeom prst="rect">
            <a:avLst/>
          </a:prstGeom>
        </p:spPr>
        <p:txBody>
          <a:bodyPr>
            <a:normAutofit/>
          </a:bodyPr>
          <a:lstStyle/>
          <a:p>
            <a:pPr marL="591312" indent="-591312" defTabSz="443484">
              <a:lnSpc>
                <a:spcPct val="90000"/>
              </a:lnSpc>
              <a:spcBef>
                <a:spcPts val="900"/>
              </a:spcBef>
              <a:buAutoNum type="arabicPeriod" startAt="4"/>
              <a:defRPr sz="2716">
                <a:latin typeface="Comic Sans MS"/>
                <a:ea typeface="Comic Sans MS"/>
                <a:cs typeface="Comic Sans MS"/>
                <a:sym typeface="Comic Sans MS"/>
              </a:defRPr>
            </a:pPr>
            <a:r>
              <a:t>Menentukan nilai AS (Attractiveness Score) masing – masing faktor eksternal dan internal atas jawaban pertanyaan apakah faktor tersebut berpengaruh pada alternatif strategi yang telah ditentukan pada langkah ke 3</a:t>
            </a:r>
          </a:p>
          <a:p>
            <a:pPr marL="591312" indent="-591312" defTabSz="443484">
              <a:lnSpc>
                <a:spcPct val="90000"/>
              </a:lnSpc>
              <a:spcBef>
                <a:spcPts val="900"/>
              </a:spcBef>
              <a:buSzTx/>
              <a:buFont typeface="Wingdings 3"/>
              <a:buNone/>
              <a:defRPr sz="2716">
                <a:latin typeface="Comic Sans MS"/>
                <a:ea typeface="Comic Sans MS"/>
                <a:cs typeface="Comic Sans MS"/>
                <a:sym typeface="Comic Sans MS"/>
              </a:defRPr>
            </a:pPr>
            <a:endParaRPr/>
          </a:p>
          <a:p>
            <a:pPr marL="591312" indent="-591312" defTabSz="443484">
              <a:lnSpc>
                <a:spcPct val="90000"/>
              </a:lnSpc>
              <a:spcBef>
                <a:spcPts val="900"/>
              </a:spcBef>
              <a:buSzTx/>
              <a:buFont typeface="Wingdings 3"/>
              <a:buNone/>
              <a:defRPr sz="2716">
                <a:latin typeface="Comic Sans MS"/>
                <a:ea typeface="Comic Sans MS"/>
                <a:cs typeface="Comic Sans MS"/>
                <a:sym typeface="Comic Sans MS"/>
              </a:defRPr>
            </a:pPr>
            <a:r>
              <a:t>	a. Nilai 1 ; tidak ada keterkaitan</a:t>
            </a:r>
          </a:p>
          <a:p>
            <a:pPr marL="591312" indent="-591312" defTabSz="443484">
              <a:lnSpc>
                <a:spcPct val="90000"/>
              </a:lnSpc>
              <a:spcBef>
                <a:spcPts val="900"/>
              </a:spcBef>
              <a:buSzTx/>
              <a:buFont typeface="Wingdings 3"/>
              <a:buNone/>
              <a:defRPr sz="2716">
                <a:latin typeface="Comic Sans MS"/>
                <a:ea typeface="Comic Sans MS"/>
                <a:cs typeface="Comic Sans MS"/>
                <a:sym typeface="Comic Sans MS"/>
              </a:defRPr>
            </a:pPr>
            <a:r>
              <a:t>	b. Nilai 2 : mungkin ada keterkaitan</a:t>
            </a:r>
          </a:p>
          <a:p>
            <a:pPr marL="591312" indent="-591312" defTabSz="443484">
              <a:lnSpc>
                <a:spcPct val="90000"/>
              </a:lnSpc>
              <a:spcBef>
                <a:spcPts val="900"/>
              </a:spcBef>
              <a:buSzTx/>
              <a:buFont typeface="Wingdings 3"/>
              <a:buNone/>
              <a:defRPr sz="2716">
                <a:latin typeface="Comic Sans MS"/>
                <a:ea typeface="Comic Sans MS"/>
                <a:cs typeface="Comic Sans MS"/>
                <a:sym typeface="Comic Sans MS"/>
              </a:defRPr>
            </a:pPr>
            <a:r>
              <a:t>	c. Nilai 3 : ada keterkaitan</a:t>
            </a:r>
          </a:p>
          <a:p>
            <a:pPr marL="591312" indent="-591312" defTabSz="443484">
              <a:lnSpc>
                <a:spcPct val="90000"/>
              </a:lnSpc>
              <a:spcBef>
                <a:spcPts val="900"/>
              </a:spcBef>
              <a:buSzTx/>
              <a:buFont typeface="Wingdings 3"/>
              <a:buNone/>
              <a:defRPr sz="2716">
                <a:latin typeface="Comic Sans MS"/>
                <a:ea typeface="Comic Sans MS"/>
                <a:cs typeface="Comic Sans MS"/>
                <a:sym typeface="Comic Sans MS"/>
              </a:defRPr>
            </a:pPr>
            <a:r>
              <a:t>	d. Nilai 4 : paling terkait</a:t>
            </a:r>
          </a:p>
        </p:txBody>
      </p:sp>
      <p:sp>
        <p:nvSpPr>
          <p:cNvPr id="1856"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857"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96</a:t>
            </a:fld>
            <a:endParaRP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 name="Menghitung TAS (Total Attractiveness Score) yang merupakan hasil perkalian bobot dengan nilai AS.…"/>
          <p:cNvSpPr txBox="1">
            <a:spLocks noGrp="1"/>
          </p:cNvSpPr>
          <p:nvPr>
            <p:ph type="body" idx="4294967295"/>
          </p:nvPr>
        </p:nvSpPr>
        <p:spPr>
          <a:xfrm>
            <a:off x="0" y="990600"/>
            <a:ext cx="8229600" cy="5135563"/>
          </a:xfrm>
          <a:prstGeom prst="rect">
            <a:avLst/>
          </a:prstGeom>
        </p:spPr>
        <p:txBody>
          <a:bodyPr>
            <a:normAutofit/>
          </a:bodyPr>
          <a:lstStyle/>
          <a:p>
            <a:pPr marL="609600" indent="-609600">
              <a:buAutoNum type="arabicPeriod" startAt="5"/>
              <a:defRPr sz="2800">
                <a:latin typeface="Comic Sans MS"/>
                <a:ea typeface="Comic Sans MS"/>
                <a:cs typeface="Comic Sans MS"/>
                <a:sym typeface="Comic Sans MS"/>
              </a:defRPr>
            </a:pPr>
            <a:r>
              <a:t>Menghitung TAS (Total Attractiveness Score) yang merupakan hasil perkalian bobot dengan nilai AS.</a:t>
            </a:r>
          </a:p>
          <a:p>
            <a:pPr marL="609600" indent="-609600">
              <a:buAutoNum type="arabicPeriod" startAt="5"/>
              <a:defRPr sz="2800">
                <a:latin typeface="Comic Sans MS"/>
                <a:ea typeface="Comic Sans MS"/>
                <a:cs typeface="Comic Sans MS"/>
                <a:sym typeface="Comic Sans MS"/>
              </a:defRPr>
            </a:pPr>
            <a:endParaRPr/>
          </a:p>
          <a:p>
            <a:pPr marL="609600" indent="-609600">
              <a:buAutoNum type="arabicPeriod" startAt="6"/>
              <a:defRPr sz="2800">
                <a:latin typeface="Comic Sans MS"/>
                <a:ea typeface="Comic Sans MS"/>
                <a:cs typeface="Comic Sans MS"/>
                <a:sym typeface="Comic Sans MS"/>
              </a:defRPr>
            </a:pPr>
            <a:r>
              <a:t>Menghitung jumlah total TAS semua faktor dalam matriks dan kemudian membandingkan strategi mana yang memiliki nilai TAS terbanyak, maka strategi tersebut yang akan diambil.</a:t>
            </a:r>
          </a:p>
        </p:txBody>
      </p:sp>
      <p:sp>
        <p:nvSpPr>
          <p:cNvPr id="1860"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861"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97</a:t>
            </a:fld>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5" name="Group"/>
          <p:cNvGrpSpPr/>
          <p:nvPr/>
        </p:nvGrpSpPr>
        <p:grpSpPr>
          <a:xfrm>
            <a:off x="2133600" y="304800"/>
            <a:ext cx="4495800" cy="609600"/>
            <a:chOff x="0" y="0"/>
            <a:chExt cx="4495800" cy="609600"/>
          </a:xfrm>
        </p:grpSpPr>
        <p:sp>
          <p:nvSpPr>
            <p:cNvPr id="1863" name="Rectangle"/>
            <p:cNvSpPr/>
            <p:nvPr/>
          </p:nvSpPr>
          <p:spPr>
            <a:xfrm>
              <a:off x="0" y="0"/>
              <a:ext cx="4495800" cy="6096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864" name="MATRIKS QSPM"/>
            <p:cNvSpPr txBox="1"/>
            <p:nvPr/>
          </p:nvSpPr>
          <p:spPr>
            <a:xfrm>
              <a:off x="1276295" y="100329"/>
              <a:ext cx="1943210"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MATRIKS QSPM</a:t>
              </a:r>
            </a:p>
          </p:txBody>
        </p:sp>
      </p:grpSp>
      <p:grpSp>
        <p:nvGrpSpPr>
          <p:cNvPr id="1868" name="Group"/>
          <p:cNvGrpSpPr/>
          <p:nvPr/>
        </p:nvGrpSpPr>
        <p:grpSpPr>
          <a:xfrm>
            <a:off x="533400" y="1295400"/>
            <a:ext cx="2057400" cy="1676400"/>
            <a:chOff x="0" y="0"/>
            <a:chExt cx="2057400" cy="1676400"/>
          </a:xfrm>
        </p:grpSpPr>
        <p:sp>
          <p:nvSpPr>
            <p:cNvPr id="1866" name="Rectangle"/>
            <p:cNvSpPr/>
            <p:nvPr/>
          </p:nvSpPr>
          <p:spPr>
            <a:xfrm>
              <a:off x="0" y="0"/>
              <a:ext cx="2057400" cy="1676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867" name="FAKTOR-…"/>
            <p:cNvSpPr txBox="1"/>
            <p:nvPr/>
          </p:nvSpPr>
          <p:spPr>
            <a:xfrm>
              <a:off x="431305" y="316229"/>
              <a:ext cx="1194790" cy="104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a:latin typeface="Comic Sans MS"/>
                  <a:ea typeface="Comic Sans MS"/>
                  <a:cs typeface="Comic Sans MS"/>
                  <a:sym typeface="Comic Sans MS"/>
                </a:defRPr>
              </a:pPr>
              <a:r>
                <a:t>FAKTOR-</a:t>
              </a:r>
            </a:p>
            <a:p>
              <a:pPr algn="ctr">
                <a:defRPr>
                  <a:latin typeface="Comic Sans MS"/>
                  <a:ea typeface="Comic Sans MS"/>
                  <a:cs typeface="Comic Sans MS"/>
                  <a:sym typeface="Comic Sans MS"/>
                </a:defRPr>
              </a:pPr>
              <a:r>
                <a:t>FAKTOR</a:t>
              </a:r>
            </a:p>
            <a:p>
              <a:pPr algn="ctr">
                <a:defRPr>
                  <a:latin typeface="Comic Sans MS"/>
                  <a:ea typeface="Comic Sans MS"/>
                  <a:cs typeface="Comic Sans MS"/>
                  <a:sym typeface="Comic Sans MS"/>
                </a:defRPr>
              </a:pPr>
              <a:r>
                <a:t>SWOT</a:t>
              </a:r>
            </a:p>
          </p:txBody>
        </p:sp>
      </p:grpSp>
      <p:grpSp>
        <p:nvGrpSpPr>
          <p:cNvPr id="1871" name="Group"/>
          <p:cNvGrpSpPr/>
          <p:nvPr/>
        </p:nvGrpSpPr>
        <p:grpSpPr>
          <a:xfrm>
            <a:off x="2590800" y="1295400"/>
            <a:ext cx="6096000" cy="609600"/>
            <a:chOff x="0" y="0"/>
            <a:chExt cx="6096000" cy="609600"/>
          </a:xfrm>
        </p:grpSpPr>
        <p:sp>
          <p:nvSpPr>
            <p:cNvPr id="1869" name="Rectangle"/>
            <p:cNvSpPr/>
            <p:nvPr/>
          </p:nvSpPr>
          <p:spPr>
            <a:xfrm>
              <a:off x="0" y="0"/>
              <a:ext cx="6096000" cy="6096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870" name="STRATEGI ALTERNATIF"/>
            <p:cNvSpPr txBox="1"/>
            <p:nvPr/>
          </p:nvSpPr>
          <p:spPr>
            <a:xfrm>
              <a:off x="1608535" y="100329"/>
              <a:ext cx="2878930"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STRATEGI ALTERNATIF</a:t>
              </a:r>
            </a:p>
          </p:txBody>
        </p:sp>
      </p:grpSp>
      <p:grpSp>
        <p:nvGrpSpPr>
          <p:cNvPr id="1874" name="Group"/>
          <p:cNvGrpSpPr/>
          <p:nvPr/>
        </p:nvGrpSpPr>
        <p:grpSpPr>
          <a:xfrm>
            <a:off x="533400" y="2818130"/>
            <a:ext cx="2057400" cy="3583941"/>
            <a:chOff x="0" y="0"/>
            <a:chExt cx="2057400" cy="3583940"/>
          </a:xfrm>
        </p:grpSpPr>
        <p:sp>
          <p:nvSpPr>
            <p:cNvPr id="1872" name="Rectangle"/>
            <p:cNvSpPr/>
            <p:nvPr/>
          </p:nvSpPr>
          <p:spPr>
            <a:xfrm>
              <a:off x="0" y="153669"/>
              <a:ext cx="2057400" cy="32766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a:latin typeface="Comic Sans MS"/>
                  <a:ea typeface="Comic Sans MS"/>
                  <a:cs typeface="Comic Sans MS"/>
                  <a:sym typeface="Comic Sans MS"/>
                </a:defRPr>
              </a:pPr>
              <a:endParaRPr/>
            </a:p>
          </p:txBody>
        </p:sp>
        <p:sp>
          <p:nvSpPr>
            <p:cNvPr id="1873" name="EFAS…"/>
            <p:cNvSpPr txBox="1"/>
            <p:nvPr/>
          </p:nvSpPr>
          <p:spPr>
            <a:xfrm>
              <a:off x="0" y="-1"/>
              <a:ext cx="1107949" cy="3583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a:latin typeface="Comic Sans MS"/>
                  <a:ea typeface="Comic Sans MS"/>
                  <a:cs typeface="Comic Sans MS"/>
                  <a:sym typeface="Comic Sans MS"/>
                </a:defRPr>
              </a:pPr>
              <a:r>
                <a:t>EFAS</a:t>
              </a:r>
            </a:p>
            <a:p>
              <a:pPr>
                <a:defRPr>
                  <a:latin typeface="Comic Sans MS"/>
                  <a:ea typeface="Comic Sans MS"/>
                  <a:cs typeface="Comic Sans MS"/>
                  <a:sym typeface="Comic Sans MS"/>
                </a:defRPr>
              </a:pPr>
              <a:endParaRPr/>
            </a:p>
            <a:p>
              <a:pPr>
                <a:defRPr>
                  <a:latin typeface="Comic Sans MS"/>
                  <a:ea typeface="Comic Sans MS"/>
                  <a:cs typeface="Comic Sans MS"/>
                  <a:sym typeface="Comic Sans MS"/>
                </a:defRPr>
              </a:pPr>
              <a:r>
                <a:t>Peluang</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endParaRPr/>
            </a:p>
            <a:p>
              <a:pPr>
                <a:defRPr>
                  <a:latin typeface="Comic Sans MS"/>
                  <a:ea typeface="Comic Sans MS"/>
                  <a:cs typeface="Comic Sans MS"/>
                  <a:sym typeface="Comic Sans MS"/>
                </a:defRPr>
              </a:pPr>
              <a:r>
                <a:t>Ancaman</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p:txBody>
        </p:sp>
      </p:grpSp>
      <p:grpSp>
        <p:nvGrpSpPr>
          <p:cNvPr id="1877" name="Group"/>
          <p:cNvGrpSpPr/>
          <p:nvPr/>
        </p:nvGrpSpPr>
        <p:grpSpPr>
          <a:xfrm>
            <a:off x="2590800" y="1905000"/>
            <a:ext cx="1295400" cy="1066800"/>
            <a:chOff x="0" y="0"/>
            <a:chExt cx="1295400" cy="1066800"/>
          </a:xfrm>
        </p:grpSpPr>
        <p:sp>
          <p:nvSpPr>
            <p:cNvPr id="1875" name="Rectangle"/>
            <p:cNvSpPr/>
            <p:nvPr/>
          </p:nvSpPr>
          <p:spPr>
            <a:xfrm>
              <a:off x="0" y="0"/>
              <a:ext cx="1295400" cy="10668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876" name="BOBOT"/>
            <p:cNvSpPr txBox="1"/>
            <p:nvPr/>
          </p:nvSpPr>
          <p:spPr>
            <a:xfrm>
              <a:off x="191338" y="328930"/>
              <a:ext cx="912724"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BOBOT</a:t>
              </a:r>
            </a:p>
          </p:txBody>
        </p:sp>
      </p:grpSp>
      <p:sp>
        <p:nvSpPr>
          <p:cNvPr id="1878" name="Rectangle"/>
          <p:cNvSpPr/>
          <p:nvPr/>
        </p:nvSpPr>
        <p:spPr>
          <a:xfrm>
            <a:off x="2590800" y="2971800"/>
            <a:ext cx="1295400" cy="3276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881" name="Group"/>
          <p:cNvGrpSpPr/>
          <p:nvPr/>
        </p:nvGrpSpPr>
        <p:grpSpPr>
          <a:xfrm>
            <a:off x="3886200" y="1905000"/>
            <a:ext cx="2362200" cy="533400"/>
            <a:chOff x="0" y="0"/>
            <a:chExt cx="2362200" cy="533400"/>
          </a:xfrm>
        </p:grpSpPr>
        <p:sp>
          <p:nvSpPr>
            <p:cNvPr id="1879" name="Rectangle"/>
            <p:cNvSpPr/>
            <p:nvPr/>
          </p:nvSpPr>
          <p:spPr>
            <a:xfrm>
              <a:off x="0" y="0"/>
              <a:ext cx="2362200" cy="533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880" name="Strategi A"/>
            <p:cNvSpPr txBox="1"/>
            <p:nvPr/>
          </p:nvSpPr>
          <p:spPr>
            <a:xfrm>
              <a:off x="619293" y="74930"/>
              <a:ext cx="1123614"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Strategi A</a:t>
              </a:r>
            </a:p>
          </p:txBody>
        </p:sp>
      </p:grpSp>
      <p:sp>
        <p:nvSpPr>
          <p:cNvPr id="1882" name="Rectangle"/>
          <p:cNvSpPr/>
          <p:nvPr/>
        </p:nvSpPr>
        <p:spPr>
          <a:xfrm>
            <a:off x="3886200" y="2971800"/>
            <a:ext cx="1295400" cy="3276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883" name="Rectangle"/>
          <p:cNvSpPr/>
          <p:nvPr/>
        </p:nvSpPr>
        <p:spPr>
          <a:xfrm>
            <a:off x="5181600" y="2971800"/>
            <a:ext cx="1066800" cy="3276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886" name="Group"/>
          <p:cNvGrpSpPr/>
          <p:nvPr/>
        </p:nvGrpSpPr>
        <p:grpSpPr>
          <a:xfrm>
            <a:off x="6248400" y="1905000"/>
            <a:ext cx="2438400" cy="533400"/>
            <a:chOff x="0" y="0"/>
            <a:chExt cx="2438400" cy="533400"/>
          </a:xfrm>
        </p:grpSpPr>
        <p:sp>
          <p:nvSpPr>
            <p:cNvPr id="1884" name="Rectangle"/>
            <p:cNvSpPr/>
            <p:nvPr/>
          </p:nvSpPr>
          <p:spPr>
            <a:xfrm>
              <a:off x="0" y="0"/>
              <a:ext cx="2438400" cy="533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885" name="Strategi B"/>
            <p:cNvSpPr txBox="1"/>
            <p:nvPr/>
          </p:nvSpPr>
          <p:spPr>
            <a:xfrm>
              <a:off x="667662" y="74930"/>
              <a:ext cx="1103076"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Strategi B</a:t>
              </a:r>
            </a:p>
          </p:txBody>
        </p:sp>
      </p:grpSp>
      <p:grpSp>
        <p:nvGrpSpPr>
          <p:cNvPr id="1889" name="Group"/>
          <p:cNvGrpSpPr/>
          <p:nvPr/>
        </p:nvGrpSpPr>
        <p:grpSpPr>
          <a:xfrm>
            <a:off x="3886200" y="2438400"/>
            <a:ext cx="1295400" cy="533400"/>
            <a:chOff x="0" y="0"/>
            <a:chExt cx="1295400" cy="533400"/>
          </a:xfrm>
        </p:grpSpPr>
        <p:sp>
          <p:nvSpPr>
            <p:cNvPr id="1887" name="Rectangle"/>
            <p:cNvSpPr/>
            <p:nvPr/>
          </p:nvSpPr>
          <p:spPr>
            <a:xfrm>
              <a:off x="0" y="0"/>
              <a:ext cx="1295400" cy="533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888" name="AS"/>
            <p:cNvSpPr txBox="1"/>
            <p:nvPr/>
          </p:nvSpPr>
          <p:spPr>
            <a:xfrm>
              <a:off x="450869" y="74930"/>
              <a:ext cx="393662"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AS</a:t>
              </a:r>
            </a:p>
          </p:txBody>
        </p:sp>
      </p:grpSp>
      <p:grpSp>
        <p:nvGrpSpPr>
          <p:cNvPr id="1892" name="Group"/>
          <p:cNvGrpSpPr/>
          <p:nvPr/>
        </p:nvGrpSpPr>
        <p:grpSpPr>
          <a:xfrm>
            <a:off x="5181600" y="2438400"/>
            <a:ext cx="1066800" cy="533400"/>
            <a:chOff x="0" y="0"/>
            <a:chExt cx="1066800" cy="533400"/>
          </a:xfrm>
        </p:grpSpPr>
        <p:sp>
          <p:nvSpPr>
            <p:cNvPr id="1890" name="Rectangle"/>
            <p:cNvSpPr/>
            <p:nvPr/>
          </p:nvSpPr>
          <p:spPr>
            <a:xfrm>
              <a:off x="0" y="0"/>
              <a:ext cx="1066800" cy="533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891" name="TAS"/>
            <p:cNvSpPr txBox="1"/>
            <p:nvPr/>
          </p:nvSpPr>
          <p:spPr>
            <a:xfrm>
              <a:off x="267513" y="74930"/>
              <a:ext cx="531774"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TAS</a:t>
              </a:r>
            </a:p>
          </p:txBody>
        </p:sp>
      </p:grpSp>
      <p:grpSp>
        <p:nvGrpSpPr>
          <p:cNvPr id="1895" name="Group"/>
          <p:cNvGrpSpPr/>
          <p:nvPr/>
        </p:nvGrpSpPr>
        <p:grpSpPr>
          <a:xfrm>
            <a:off x="6248400" y="2438400"/>
            <a:ext cx="1219200" cy="533400"/>
            <a:chOff x="0" y="0"/>
            <a:chExt cx="1219200" cy="533400"/>
          </a:xfrm>
        </p:grpSpPr>
        <p:sp>
          <p:nvSpPr>
            <p:cNvPr id="1893" name="Rectangle"/>
            <p:cNvSpPr/>
            <p:nvPr/>
          </p:nvSpPr>
          <p:spPr>
            <a:xfrm>
              <a:off x="0" y="0"/>
              <a:ext cx="1219200" cy="533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894" name="AS"/>
            <p:cNvSpPr txBox="1"/>
            <p:nvPr/>
          </p:nvSpPr>
          <p:spPr>
            <a:xfrm>
              <a:off x="412769" y="74930"/>
              <a:ext cx="393662"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AS</a:t>
              </a:r>
            </a:p>
          </p:txBody>
        </p:sp>
      </p:grpSp>
      <p:grpSp>
        <p:nvGrpSpPr>
          <p:cNvPr id="1898" name="Group"/>
          <p:cNvGrpSpPr/>
          <p:nvPr/>
        </p:nvGrpSpPr>
        <p:grpSpPr>
          <a:xfrm>
            <a:off x="7467600" y="2438400"/>
            <a:ext cx="1219200" cy="533400"/>
            <a:chOff x="0" y="0"/>
            <a:chExt cx="1219200" cy="533400"/>
          </a:xfrm>
        </p:grpSpPr>
        <p:sp>
          <p:nvSpPr>
            <p:cNvPr id="1896" name="Rectangle"/>
            <p:cNvSpPr/>
            <p:nvPr/>
          </p:nvSpPr>
          <p:spPr>
            <a:xfrm>
              <a:off x="0" y="0"/>
              <a:ext cx="1219200" cy="5334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sz="1600">
                  <a:latin typeface="Comic Sans MS"/>
                  <a:ea typeface="Comic Sans MS"/>
                  <a:cs typeface="Comic Sans MS"/>
                  <a:sym typeface="Comic Sans MS"/>
                </a:defRPr>
              </a:pPr>
              <a:endParaRPr/>
            </a:p>
          </p:txBody>
        </p:sp>
        <p:sp>
          <p:nvSpPr>
            <p:cNvPr id="1897" name="TAS"/>
            <p:cNvSpPr txBox="1"/>
            <p:nvPr/>
          </p:nvSpPr>
          <p:spPr>
            <a:xfrm>
              <a:off x="343713" y="74930"/>
              <a:ext cx="531774"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Comic Sans MS"/>
                  <a:ea typeface="Comic Sans MS"/>
                  <a:cs typeface="Comic Sans MS"/>
                  <a:sym typeface="Comic Sans MS"/>
                </a:defRPr>
              </a:lvl1pPr>
            </a:lstStyle>
            <a:p>
              <a:r>
                <a:t>TAS</a:t>
              </a:r>
            </a:p>
          </p:txBody>
        </p:sp>
      </p:grpSp>
      <p:sp>
        <p:nvSpPr>
          <p:cNvPr id="1899" name="Rectangle"/>
          <p:cNvSpPr/>
          <p:nvPr/>
        </p:nvSpPr>
        <p:spPr>
          <a:xfrm>
            <a:off x="6248400" y="2971800"/>
            <a:ext cx="1219200" cy="3276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00" name="Rectangle"/>
          <p:cNvSpPr/>
          <p:nvPr/>
        </p:nvSpPr>
        <p:spPr>
          <a:xfrm>
            <a:off x="7467600" y="2971800"/>
            <a:ext cx="1219200" cy="32766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01"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902"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98</a:t>
            </a:fld>
            <a:endParaRP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6" name="Group"/>
          <p:cNvGrpSpPr/>
          <p:nvPr/>
        </p:nvGrpSpPr>
        <p:grpSpPr>
          <a:xfrm>
            <a:off x="2133600" y="304800"/>
            <a:ext cx="4495800" cy="609600"/>
            <a:chOff x="0" y="0"/>
            <a:chExt cx="4495800" cy="609600"/>
          </a:xfrm>
        </p:grpSpPr>
        <p:sp>
          <p:nvSpPr>
            <p:cNvPr id="1904" name="Rectangle"/>
            <p:cNvSpPr/>
            <p:nvPr/>
          </p:nvSpPr>
          <p:spPr>
            <a:xfrm>
              <a:off x="0" y="0"/>
              <a:ext cx="4495800" cy="6096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lgn="ctr">
                <a:defRPr>
                  <a:latin typeface="Comic Sans MS"/>
                  <a:ea typeface="Comic Sans MS"/>
                  <a:cs typeface="Comic Sans MS"/>
                  <a:sym typeface="Comic Sans MS"/>
                </a:defRPr>
              </a:pPr>
              <a:endParaRPr/>
            </a:p>
          </p:txBody>
        </p:sp>
        <p:sp>
          <p:nvSpPr>
            <p:cNvPr id="1905" name="MATRIKS QSPM"/>
            <p:cNvSpPr txBox="1"/>
            <p:nvPr/>
          </p:nvSpPr>
          <p:spPr>
            <a:xfrm>
              <a:off x="1276295" y="100329"/>
              <a:ext cx="1943210"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Comic Sans MS"/>
                  <a:ea typeface="Comic Sans MS"/>
                  <a:cs typeface="Comic Sans MS"/>
                  <a:sym typeface="Comic Sans MS"/>
                </a:defRPr>
              </a:lvl1pPr>
            </a:lstStyle>
            <a:p>
              <a:r>
                <a:t>MATRIKS QSPM</a:t>
              </a:r>
            </a:p>
          </p:txBody>
        </p:sp>
      </p:grpSp>
      <p:grpSp>
        <p:nvGrpSpPr>
          <p:cNvPr id="1909" name="Group"/>
          <p:cNvGrpSpPr/>
          <p:nvPr/>
        </p:nvGrpSpPr>
        <p:grpSpPr>
          <a:xfrm>
            <a:off x="533400" y="824229"/>
            <a:ext cx="2057400" cy="4218942"/>
            <a:chOff x="0" y="0"/>
            <a:chExt cx="2057400" cy="4218940"/>
          </a:xfrm>
        </p:grpSpPr>
        <p:sp>
          <p:nvSpPr>
            <p:cNvPr id="1907" name="Rectangle"/>
            <p:cNvSpPr/>
            <p:nvPr/>
          </p:nvSpPr>
          <p:spPr>
            <a:xfrm>
              <a:off x="0" y="394970"/>
              <a:ext cx="2057400" cy="3429001"/>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a:latin typeface="Comic Sans MS"/>
                  <a:ea typeface="Comic Sans MS"/>
                  <a:cs typeface="Comic Sans MS"/>
                  <a:sym typeface="Comic Sans MS"/>
                </a:defRPr>
              </a:pPr>
              <a:endParaRPr/>
            </a:p>
          </p:txBody>
        </p:sp>
        <p:sp>
          <p:nvSpPr>
            <p:cNvPr id="1908" name="IFAS…"/>
            <p:cNvSpPr txBox="1"/>
            <p:nvPr/>
          </p:nvSpPr>
          <p:spPr>
            <a:xfrm>
              <a:off x="0" y="0"/>
              <a:ext cx="1288440" cy="421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a:latin typeface="Comic Sans MS"/>
                  <a:ea typeface="Comic Sans MS"/>
                  <a:cs typeface="Comic Sans MS"/>
                  <a:sym typeface="Comic Sans MS"/>
                </a:defRPr>
              </a:pPr>
              <a:endParaRPr/>
            </a:p>
            <a:p>
              <a:pPr>
                <a:defRPr>
                  <a:latin typeface="Comic Sans MS"/>
                  <a:ea typeface="Comic Sans MS"/>
                  <a:cs typeface="Comic Sans MS"/>
                  <a:sym typeface="Comic Sans MS"/>
                </a:defRPr>
              </a:pPr>
              <a:r>
                <a:t>IFAS</a:t>
              </a:r>
            </a:p>
            <a:p>
              <a:pPr>
                <a:defRPr>
                  <a:latin typeface="Comic Sans MS"/>
                  <a:ea typeface="Comic Sans MS"/>
                  <a:cs typeface="Comic Sans MS"/>
                  <a:sym typeface="Comic Sans MS"/>
                </a:defRPr>
              </a:pPr>
              <a:endParaRPr/>
            </a:p>
            <a:p>
              <a:pPr>
                <a:defRPr>
                  <a:latin typeface="Comic Sans MS"/>
                  <a:ea typeface="Comic Sans MS"/>
                  <a:cs typeface="Comic Sans MS"/>
                  <a:sym typeface="Comic Sans MS"/>
                </a:defRPr>
              </a:pPr>
              <a:r>
                <a:t>Kekuatan</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endParaRPr/>
            </a:p>
            <a:p>
              <a:pPr>
                <a:defRPr>
                  <a:latin typeface="Comic Sans MS"/>
                  <a:ea typeface="Comic Sans MS"/>
                  <a:cs typeface="Comic Sans MS"/>
                  <a:sym typeface="Comic Sans MS"/>
                </a:defRPr>
              </a:pPr>
              <a:r>
                <a:t>Kelemahan</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a:p>
              <a:pPr>
                <a:defRPr>
                  <a:latin typeface="Comic Sans MS"/>
                  <a:ea typeface="Comic Sans MS"/>
                  <a:cs typeface="Comic Sans MS"/>
                  <a:sym typeface="Comic Sans MS"/>
                </a:defRPr>
              </a:pPr>
              <a:r>
                <a:t>-</a:t>
              </a:r>
            </a:p>
          </p:txBody>
        </p:sp>
      </p:grpSp>
      <p:sp>
        <p:nvSpPr>
          <p:cNvPr id="1910" name="Rectangle"/>
          <p:cNvSpPr/>
          <p:nvPr/>
        </p:nvSpPr>
        <p:spPr>
          <a:xfrm>
            <a:off x="2590800" y="1219200"/>
            <a:ext cx="1295400" cy="34290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11" name="Rectangle"/>
          <p:cNvSpPr/>
          <p:nvPr/>
        </p:nvSpPr>
        <p:spPr>
          <a:xfrm>
            <a:off x="3886200" y="1219200"/>
            <a:ext cx="1295400" cy="34290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12" name="Rectangle"/>
          <p:cNvSpPr/>
          <p:nvPr/>
        </p:nvSpPr>
        <p:spPr>
          <a:xfrm>
            <a:off x="5181600" y="1219200"/>
            <a:ext cx="1066800" cy="34290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13" name="Rectangle"/>
          <p:cNvSpPr/>
          <p:nvPr/>
        </p:nvSpPr>
        <p:spPr>
          <a:xfrm>
            <a:off x="6248400" y="1219200"/>
            <a:ext cx="1219200" cy="34290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14" name="Rectangle"/>
          <p:cNvSpPr/>
          <p:nvPr/>
        </p:nvSpPr>
        <p:spPr>
          <a:xfrm>
            <a:off x="7467600" y="1219200"/>
            <a:ext cx="1219200" cy="34290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grpSp>
        <p:nvGrpSpPr>
          <p:cNvPr id="1917" name="Group"/>
          <p:cNvGrpSpPr/>
          <p:nvPr/>
        </p:nvGrpSpPr>
        <p:grpSpPr>
          <a:xfrm>
            <a:off x="533399" y="4648200"/>
            <a:ext cx="2057401" cy="838200"/>
            <a:chOff x="0" y="0"/>
            <a:chExt cx="2057400" cy="838200"/>
          </a:xfrm>
        </p:grpSpPr>
        <p:sp>
          <p:nvSpPr>
            <p:cNvPr id="1915" name="Rectangle"/>
            <p:cNvSpPr/>
            <p:nvPr/>
          </p:nvSpPr>
          <p:spPr>
            <a:xfrm>
              <a:off x="0" y="0"/>
              <a:ext cx="2057400" cy="838200"/>
            </a:xfrm>
            <a:prstGeom prst="rect">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sz="1600">
                  <a:latin typeface="Comic Sans MS"/>
                  <a:ea typeface="Comic Sans MS"/>
                  <a:cs typeface="Comic Sans MS"/>
                  <a:sym typeface="Comic Sans MS"/>
                </a:defRPr>
              </a:pPr>
              <a:endParaRPr/>
            </a:p>
          </p:txBody>
        </p:sp>
        <p:sp>
          <p:nvSpPr>
            <p:cNvPr id="1916" name="TOTAL"/>
            <p:cNvSpPr txBox="1"/>
            <p:nvPr/>
          </p:nvSpPr>
          <p:spPr>
            <a:xfrm>
              <a:off x="0" y="227329"/>
              <a:ext cx="803137"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600">
                  <a:latin typeface="Comic Sans MS"/>
                  <a:ea typeface="Comic Sans MS"/>
                  <a:cs typeface="Comic Sans MS"/>
                  <a:sym typeface="Comic Sans MS"/>
                </a:defRPr>
              </a:lvl1pPr>
            </a:lstStyle>
            <a:p>
              <a:r>
                <a:t>TOTAL</a:t>
              </a:r>
            </a:p>
          </p:txBody>
        </p:sp>
      </p:grpSp>
      <p:sp>
        <p:nvSpPr>
          <p:cNvPr id="1918" name="Rectangle"/>
          <p:cNvSpPr/>
          <p:nvPr/>
        </p:nvSpPr>
        <p:spPr>
          <a:xfrm>
            <a:off x="2590800" y="4648200"/>
            <a:ext cx="1295400" cy="838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19" name="Rectangle"/>
          <p:cNvSpPr/>
          <p:nvPr/>
        </p:nvSpPr>
        <p:spPr>
          <a:xfrm>
            <a:off x="3886200" y="4648200"/>
            <a:ext cx="1295400" cy="838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20" name="Rectangle"/>
          <p:cNvSpPr/>
          <p:nvPr/>
        </p:nvSpPr>
        <p:spPr>
          <a:xfrm>
            <a:off x="5181600" y="4648200"/>
            <a:ext cx="1066800" cy="838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21" name="Rectangle"/>
          <p:cNvSpPr/>
          <p:nvPr/>
        </p:nvSpPr>
        <p:spPr>
          <a:xfrm>
            <a:off x="6248400" y="4648200"/>
            <a:ext cx="1219200" cy="838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22" name="Rectangle"/>
          <p:cNvSpPr/>
          <p:nvPr/>
        </p:nvSpPr>
        <p:spPr>
          <a:xfrm>
            <a:off x="7467600" y="4648200"/>
            <a:ext cx="1219200" cy="838200"/>
          </a:xfrm>
          <a:prstGeom prst="rect">
            <a:avLst/>
          </a:prstGeom>
          <a:solidFill>
            <a:schemeClr val="accent1"/>
          </a:solidFill>
          <a:ln>
            <a:solidFill>
              <a:srgbClr val="000000"/>
            </a:solidFill>
          </a:ln>
        </p:spPr>
        <p:txBody>
          <a:bodyPr lIns="45719" rIns="45719" anchor="ctr"/>
          <a:lstStyle/>
          <a:p>
            <a:pPr>
              <a:defRPr>
                <a:latin typeface="Tahoma"/>
                <a:ea typeface="Tahoma"/>
                <a:cs typeface="Tahoma"/>
                <a:sym typeface="Tahoma"/>
              </a:defRPr>
            </a:pPr>
            <a:endParaRPr/>
          </a:p>
        </p:txBody>
      </p:sp>
      <p:sp>
        <p:nvSpPr>
          <p:cNvPr id="1923" name="2/12/16"/>
          <p:cNvSpPr txBox="1"/>
          <p:nvPr/>
        </p:nvSpPr>
        <p:spPr>
          <a:xfrm>
            <a:off x="5405437" y="6115367"/>
            <a:ext cx="68421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defTabSz="457200">
              <a:defRPr sz="900">
                <a:solidFill>
                  <a:srgbClr val="898989"/>
                </a:solidFill>
              </a:defRPr>
            </a:lvl1pPr>
          </a:lstStyle>
          <a:p>
            <a:r>
              <a:t>2/12/16</a:t>
            </a:r>
          </a:p>
        </p:txBody>
      </p:sp>
      <p:sp>
        <p:nvSpPr>
          <p:cNvPr id="1924" name="Slide Number"/>
          <p:cNvSpPr txBox="1">
            <a:spLocks noGrp="1"/>
          </p:cNvSpPr>
          <p:nvPr>
            <p:ph type="sldNum" sz="quarter" idx="2"/>
          </p:nvPr>
        </p:nvSpPr>
        <p:spPr>
          <a:xfrm>
            <a:off x="6729080" y="6109017"/>
            <a:ext cx="228933" cy="231141"/>
          </a:xfrm>
          <a:prstGeom prst="rect">
            <a:avLst/>
          </a:prstGeom>
          <a:extLst>
            <a:ext uri="{C572A759-6A51-4108-AA02-DFA0A04FC94B}">
              <ma14:wrappingTextBoxFlag xmlns:ma14="http://schemas.microsoft.com/office/mac/drawingml/2011/main" xmlns="" val="1"/>
            </a:ext>
          </a:extLst>
        </p:spPr>
        <p:txBody>
          <a:bodyPr/>
          <a:lstStyle>
            <a:lvl1pPr defTabSz="914400">
              <a:defRPr>
                <a:latin typeface="Tahoma"/>
                <a:ea typeface="Tahoma"/>
                <a:cs typeface="Tahoma"/>
                <a:sym typeface="Tahoma"/>
              </a:defRPr>
            </a:lvl1pPr>
          </a:lstStyle>
          <a:p>
            <a:fld id="{86CB4B4D-7CA3-9044-876B-883B54F8677D}" type="slidenum">
              <a:t>99</a:t>
            </a:fld>
            <a:endParaRPr/>
          </a:p>
        </p:txBody>
      </p:sp>
    </p:spTree>
  </p:cSld>
  <p:clrMapOvr>
    <a:masterClrMapping/>
  </p:clrMapOvr>
  <p:transition spd="med"/>
</p:sld>
</file>

<file path=ppt/theme/theme1.xml><?xml version="1.0" encoding="utf-8"?>
<a:theme xmlns:a="http://schemas.openxmlformats.org/drawingml/2006/main" name="Facet">
  <a:themeElements>
    <a:clrScheme name="Facet">
      <a:dk1>
        <a:srgbClr val="000000"/>
      </a:dk1>
      <a:lt1>
        <a:srgbClr val="2C3C43"/>
      </a:lt1>
      <a:dk2>
        <a:srgbClr val="A7A7A7"/>
      </a:dk2>
      <a:lt2>
        <a:srgbClr val="535353"/>
      </a:lt2>
      <a:accent1>
        <a:srgbClr val="90C226"/>
      </a:accent1>
      <a:accent2>
        <a:srgbClr val="54A021"/>
      </a:accent2>
      <a:accent3>
        <a:srgbClr val="9BBB59"/>
      </a:accent3>
      <a:accent4>
        <a:srgbClr val="8064A2"/>
      </a:accent4>
      <a:accent5>
        <a:srgbClr val="4BACC6"/>
      </a:accent5>
      <a:accent6>
        <a:srgbClr val="F79646"/>
      </a:accent6>
      <a:hlink>
        <a:srgbClr val="0000FF"/>
      </a:hlink>
      <a:folHlink>
        <a:srgbClr val="FF00FF"/>
      </a:folHlink>
    </a:clrScheme>
    <a:fontScheme name="Facet">
      <a:majorFont>
        <a:latin typeface="Helvetica"/>
        <a:ea typeface="Helvetica"/>
        <a:cs typeface="Helvetica"/>
      </a:majorFont>
      <a:minorFont>
        <a:latin typeface="Calibri"/>
        <a:ea typeface="Calibri"/>
        <a:cs typeface="Calibri"/>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A7A7A7"/>
      </a:dk2>
      <a:lt2>
        <a:srgbClr val="535353"/>
      </a:lt2>
      <a:accent1>
        <a:srgbClr val="90C226"/>
      </a:accent1>
      <a:accent2>
        <a:srgbClr val="54A021"/>
      </a:accent2>
      <a:accent3>
        <a:srgbClr val="9BBB59"/>
      </a:accent3>
      <a:accent4>
        <a:srgbClr val="8064A2"/>
      </a:accent4>
      <a:accent5>
        <a:srgbClr val="4BACC6"/>
      </a:accent5>
      <a:accent6>
        <a:srgbClr val="F79646"/>
      </a:accent6>
      <a:hlink>
        <a:srgbClr val="0000FF"/>
      </a:hlink>
      <a:folHlink>
        <a:srgbClr val="FF00FF"/>
      </a:folHlink>
    </a:clrScheme>
    <a:fontScheme name="Facet">
      <a:majorFont>
        <a:latin typeface="Helvetica"/>
        <a:ea typeface="Helvetica"/>
        <a:cs typeface="Helvetica"/>
      </a:majorFont>
      <a:minorFont>
        <a:latin typeface="Calibri"/>
        <a:ea typeface="Calibri"/>
        <a:cs typeface="Calibri"/>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5985</Words>
  <Application>Microsoft Office PowerPoint</Application>
  <PresentationFormat>On-screen Show (4:3)</PresentationFormat>
  <Paragraphs>2217</Paragraphs>
  <Slides>118</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118</vt:i4>
      </vt:variant>
    </vt:vector>
  </HeadingPairs>
  <TitlesOfParts>
    <vt:vector size="135" baseType="lpstr">
      <vt:lpstr>Aharoni</vt:lpstr>
      <vt:lpstr>Arial</vt:lpstr>
      <vt:lpstr>Arial Black</vt:lpstr>
      <vt:lpstr>Bauhaus 93</vt:lpstr>
      <vt:lpstr>Calibri</vt:lpstr>
      <vt:lpstr>Century Gothic</vt:lpstr>
      <vt:lpstr>Comic Sans MS</vt:lpstr>
      <vt:lpstr>Helvetica</vt:lpstr>
      <vt:lpstr>Lucida Sans</vt:lpstr>
      <vt:lpstr>Marker Felt</vt:lpstr>
      <vt:lpstr>Symbol</vt:lpstr>
      <vt:lpstr>Tahoma</vt:lpstr>
      <vt:lpstr>Times New Roman</vt:lpstr>
      <vt:lpstr>Trebuchet MS</vt:lpstr>
      <vt:lpstr>Wingdings</vt:lpstr>
      <vt:lpstr>Wingdings 3</vt:lpstr>
      <vt:lpstr>Facet</vt:lpstr>
      <vt:lpstr> Kuliah MARS - UEU: MANAJEMEN STRATEGI RS</vt:lpstr>
      <vt:lpstr>C.V</vt:lpstr>
      <vt:lpstr>PowerPoint Presentation</vt:lpstr>
      <vt:lpstr>  KONDISI BISNIS RS SAAT INI</vt:lpstr>
      <vt:lpstr>RETHINKING THE FUTURE (Rowan gibson)</vt:lpstr>
      <vt:lpstr>MENTAL SET MENGHADAPI ABAD 21 ( Yoel Arthur Barker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Enterpreunership :</vt:lpstr>
      <vt:lpstr>PERENC ANAAN STRATEGI UTK MENJAWAB PERTANYAAN :</vt:lpstr>
      <vt:lpstr>PowerPoint Presentation</vt:lpstr>
      <vt:lpstr>PowerPoint Presentation</vt:lpstr>
      <vt:lpstr>PowerPoint Presentation</vt:lpstr>
      <vt:lpstr>Tahapan manajemen strategi :</vt:lpstr>
      <vt:lpstr>PowerPoint Presentation</vt:lpstr>
      <vt:lpstr>PowerPoint Presentation</vt:lpstr>
      <vt:lpstr>Alternatif format dlm penyusunan : STRATEGIC PLAN</vt:lpstr>
      <vt:lpstr>STRATEGIC PLAN, menurut FRED R DAVID:</vt:lpstr>
      <vt:lpstr>STRATEGIC PLAN menurut WHITTACKER</vt:lpstr>
      <vt:lpstr>KONSEP STRATEGI</vt:lpstr>
      <vt:lpstr>2. Competitive                    Advantage (Porter):           </vt:lpstr>
      <vt:lpstr>STRATEGI GENERIK :</vt:lpstr>
      <vt:lpstr>MISI, VISI, CORE BELIEFS &amp; CORE VALUES</vt:lpstr>
      <vt:lpstr>Mengapa organisasi perlu :  MISI, VISI &amp; COREBELIEFS &amp; CORE VALUES ?</vt:lpstr>
      <vt:lpstr>Stakeholders / pihak-pihak yg berkepentingan</vt:lpstr>
      <vt:lpstr>Customer value based model of strategic management  hrs dpt menjawab pertanyaan pokok sbb:</vt:lpstr>
      <vt:lpstr>VISI &amp; MISI suatu organisasi dipengaruhi oleh</vt:lpstr>
      <vt:lpstr>VISI</vt:lpstr>
      <vt:lpstr>PowerPoint Presentation</vt:lpstr>
      <vt:lpstr> VISION STATEMENT COMPONENTS:</vt:lpstr>
      <vt:lpstr>Contoh visi </vt:lpstr>
      <vt:lpstr> MISI</vt:lpstr>
      <vt:lpstr>Mission statement ( Duncan ), meliputi :</vt:lpstr>
      <vt:lpstr>Contoh misi RS.Alabama</vt:lpstr>
      <vt:lpstr>CORE BELIEFS (keyakinan dasar)</vt:lpstr>
      <vt:lpstr>PowerPoint Presentation</vt:lpstr>
      <vt:lpstr>CORE VALUES (nilai dasar)</vt:lpstr>
      <vt:lpstr>Contoh core value:</vt:lpstr>
      <vt:lpstr>Manajemen strategi</vt:lpstr>
      <vt:lpstr>PowerPoint Presentation</vt:lpstr>
      <vt:lpstr>PowerPoint Presentation</vt:lpstr>
      <vt:lpstr>Manajemen strategi</vt:lpstr>
      <vt:lpstr>ANALISA SITUASI </vt:lpstr>
      <vt:lpstr>PowerPoint Presentation</vt:lpstr>
      <vt:lpstr>KERANGKA FORMULASI STRATEGI</vt:lpstr>
      <vt:lpstr>Beberapa metode / alat analisa &amp; formulasi strategi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TAHAP PENGUMPULAN DATA</vt:lpstr>
      <vt:lpstr>SUMBER DATA</vt:lpstr>
      <vt:lpstr>PowerPoint Presentation</vt:lpstr>
      <vt:lpstr>PERBANDINGAN FAKTOR – FAKTOR YANG DIANLISIS DALAM LINGKUNGAN EKSTERNAL MENURUT HILL &amp; JONES, DUNCAN, SERTA PEARCE &amp; ROBINSON</vt:lpstr>
      <vt:lpstr>PERBANDINGAN FAKTOR – FAKTOR YANG DIANLISIS DALAM LINGKUNGAN INTERNAL MENURUT HILL &amp; JONES, DUNCAN, SERTA PEARCE &amp; ROBINSON</vt:lpstr>
      <vt:lpstr>PERBANDINGAN FAKTOR – FAKTOR YANG DIANLISIS DALAM LINGKUNGAN EKSTERNAL MENURUT HILL &amp; JONES, DUNCAN, SERTA PEARCE &amp; ROBINSON</vt:lpstr>
      <vt:lpstr>PERBANDINGAN FAKTOR – FAKTOR YANG DIANLISIS DALAM LINGKUNGAN INTERNAL MENURUT HILL &amp; JONES, DUNCAN, SERTA PEARCE &amp; ROBINSON</vt:lpstr>
      <vt:lpstr>DALAM PELAKSANAAN ANALISA SWOT DIPERLUKAN ALAT BANTU DIAGRAM SEBAGAI BERIKUT :</vt:lpstr>
      <vt:lpstr>MATRIKS TOWS MENURUT HUNGER – WHEELEN (1996), DAPAT DIGAMBARKAN SEBAGAI BERIKUT :</vt:lpstr>
      <vt:lpstr>PowerPoint Presentation</vt:lpstr>
      <vt:lpstr>MATRIKS TOWS MENURUT HUNGER – WHEELEN (1996), DAPAT DIGAMBARKAN SEBAGAI BERIKUT :</vt:lpstr>
      <vt:lpstr>EXTERNAL FACTOR ANALYSIS SUMMARY ( EFAS )</vt:lpstr>
      <vt:lpstr>TAHAPAN KERJA DARI MATRIKS EFE (External Factor Evaluation)  ADALAH SBB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ARA PENENTUAN RATING</vt:lpstr>
      <vt:lpstr>TAHAPAN KERJA DARI MATRIKS IFE ADALAH SEBAGAI BERIKUT :</vt:lpstr>
      <vt:lpstr>PowerPoint Presentation</vt:lpstr>
      <vt:lpstr>MATRIKS INTERNAL EKSTERNAL (IE)</vt:lpstr>
      <vt:lpstr>                MATRIX IE     STRONG               AVERAGE           WEAK 4,0                      3,0                        2,0                       1,0</vt:lpstr>
      <vt:lpstr>PowerPoint Presentation</vt:lpstr>
      <vt:lpstr>PowerPoint Presentation</vt:lpstr>
      <vt:lpstr>EXTERNAL FACTOR ANALYSIS SUMMARY ( EFAS )</vt:lpstr>
      <vt:lpstr>TAHAPAN KERJA DARI MATRIKS IFE ADALAH SEBAGAI BERIKUT :</vt:lpstr>
      <vt:lpstr>PowerPoint Presentation</vt:lpstr>
      <vt:lpstr>INTERNAL FACTOR ANALYSIS SUMMARY ( IFAS )</vt:lpstr>
      <vt:lpstr>MATRIKS INTERNAL EKSTERNAL (IE)</vt:lpstr>
      <vt:lpstr>PowerPoint Presentation</vt:lpstr>
      <vt:lpstr>TAHAP PENGAMBILAN KEPUTUSAN</vt:lpstr>
      <vt:lpstr>ADAPUN CARA-CARA PENGISIAN QSPM TERSEBUT ADALAH :</vt:lpstr>
      <vt:lpstr>PowerPoint Presentation</vt:lpstr>
      <vt:lpstr>PowerPoint Presentation</vt:lpstr>
      <vt:lpstr>PowerPoint Presentation</vt:lpstr>
      <vt:lpstr>PowerPoint Presentation</vt:lpstr>
      <vt:lpstr>EXTERNAL FACTOR ANALYSIS SUMMARY ( EFAS )</vt:lpstr>
      <vt:lpstr>INTERNAL FACTOR ANALYSIS SUMMARY ( IFAS )</vt:lpstr>
      <vt:lpstr>PowerPoint Presentation</vt:lpstr>
      <vt:lpstr>PowerPoint Presentation</vt:lpstr>
      <vt:lpstr>PowerPoint Presentation</vt:lpstr>
      <vt:lpstr>PowerPoint Presentation</vt:lpstr>
      <vt:lpstr>PROSES STRATEGI FORMULASI :</vt:lpstr>
      <vt:lpstr>ADAPTIVE STRATEGIES</vt:lpstr>
      <vt:lpstr>Lanjutan  adapt.strategies (2)</vt:lpstr>
      <vt:lpstr>Lanjutan : Adapt.strategies(3)</vt:lpstr>
      <vt:lpstr>Directional strategies</vt:lpstr>
      <vt:lpstr>PELAKSANAAN :</vt:lpstr>
      <vt:lpstr>PROSES EVALUASI ERAT KAITANNYA DENGAN USAHA PENGENDALIAN KEGIATAN YANG SEDANG BERJALAN. INI BIASANYA DIPANDANG SEBAGAI KEGIATAN EMPAT UNSUR YANG SALING BERKAITAN :</vt:lpstr>
      <vt:lpstr>PROSES INI DAPAT MELIPUTI BERBAGAI DIMENSI PENTING BAGI MANAJEMEN STRATEGIS. YAKNI SEJUMLAH ASPEK PENGENDALIAN BERIKUT PERLU DICAPAI MENURUT ROWE DAN CARLSON.</vt:lpstr>
      <vt:lpstr>UNTUK MENCAPAI PENGENDALIAN SECARA EFEKTIF, PERLU MELAKUKAN MODIFIKASI PROSES SEHINGGA MELIPUTI JUGA PENILAIAN LINGKUNGAN DAN INTERNAL.</vt:lpstr>
      <vt:lpstr>PERAGA : PROSES EVALUASI DAN PENGENDALIAN</vt:lpstr>
      <vt:lpstr>PENGUKURAN DAN BALIKAN</vt:lpstr>
      <vt:lpstr>DENGAN ARTIAN YANG LEBIH UMUM, PROSES “PASCA – FAKTA” DAN TINDAKAN KOREKTIF HARUSLAH BERLANGSUNG SEPERTI TELAH DIGARISKAN SEBELUMNYA DALAM PERAGA.</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Kuliah MARS - UEU: MANAJEMEN STRATEGI RS</dc:title>
  <dc:creator>Sujitno Fadli</dc:creator>
  <cp:lastModifiedBy>Sujitno Fadli</cp:lastModifiedBy>
  <cp:revision>2</cp:revision>
  <dcterms:modified xsi:type="dcterms:W3CDTF">2017-11-09T13:25:43Z</dcterms:modified>
</cp:coreProperties>
</file>