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51"/>
  </p:notesMasterIdLst>
  <p:sldIdLst>
    <p:sldId id="256" r:id="rId2"/>
    <p:sldId id="325" r:id="rId3"/>
    <p:sldId id="308" r:id="rId4"/>
    <p:sldId id="258" r:id="rId5"/>
    <p:sldId id="259" r:id="rId6"/>
    <p:sldId id="309" r:id="rId7"/>
    <p:sldId id="310" r:id="rId8"/>
    <p:sldId id="261" r:id="rId9"/>
    <p:sldId id="262" r:id="rId10"/>
    <p:sldId id="263" r:id="rId11"/>
    <p:sldId id="264" r:id="rId12"/>
    <p:sldId id="273" r:id="rId13"/>
    <p:sldId id="311" r:id="rId14"/>
    <p:sldId id="312" r:id="rId15"/>
    <p:sldId id="313" r:id="rId16"/>
    <p:sldId id="314" r:id="rId17"/>
    <p:sldId id="315" r:id="rId18"/>
    <p:sldId id="324" r:id="rId19"/>
    <p:sldId id="316" r:id="rId20"/>
    <p:sldId id="317" r:id="rId21"/>
    <p:sldId id="318" r:id="rId22"/>
    <p:sldId id="319" r:id="rId23"/>
    <p:sldId id="320" r:id="rId24"/>
    <p:sldId id="321" r:id="rId25"/>
    <p:sldId id="322" r:id="rId26"/>
    <p:sldId id="293" r:id="rId27"/>
    <p:sldId id="295" r:id="rId28"/>
    <p:sldId id="306" r:id="rId29"/>
    <p:sldId id="303" r:id="rId30"/>
    <p:sldId id="302" r:id="rId31"/>
    <p:sldId id="277" r:id="rId32"/>
    <p:sldId id="299" r:id="rId33"/>
    <p:sldId id="301" r:id="rId34"/>
    <p:sldId id="281" r:id="rId35"/>
    <p:sldId id="282" r:id="rId36"/>
    <p:sldId id="283" r:id="rId37"/>
    <p:sldId id="284" r:id="rId38"/>
    <p:sldId id="305" r:id="rId39"/>
    <p:sldId id="304" r:id="rId40"/>
    <p:sldId id="307" r:id="rId41"/>
    <p:sldId id="285" r:id="rId42"/>
    <p:sldId id="286" r:id="rId43"/>
    <p:sldId id="287" r:id="rId44"/>
    <p:sldId id="288" r:id="rId45"/>
    <p:sldId id="289" r:id="rId46"/>
    <p:sldId id="290" r:id="rId47"/>
    <p:sldId id="291" r:id="rId48"/>
    <p:sldId id="323" r:id="rId49"/>
    <p:sldId id="29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2B2B68-46A5-4503-84C1-0B881B83FB0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id-ID"/>
        </a:p>
      </dgm:t>
    </dgm:pt>
    <dgm:pt modelId="{FB665035-0F98-41B4-9D20-1C4A1B09F8F6}">
      <dgm:prSet phldrT="[Text]" custT="1"/>
      <dgm:spPr>
        <a:solidFill>
          <a:srgbClr val="0070C0"/>
        </a:solidFill>
      </dgm:spPr>
      <dgm:t>
        <a:bodyPr/>
        <a:lstStyle/>
        <a:p>
          <a:r>
            <a:rPr lang="en-US" sz="2800" dirty="0">
              <a:latin typeface="Arial" pitchFamily="34" charset="0"/>
              <a:cs typeface="Arial" pitchFamily="34" charset="0"/>
            </a:rPr>
            <a:t>ISSUE STRATEGIS</a:t>
          </a:r>
          <a:endParaRPr lang="id-ID" sz="2800" dirty="0">
            <a:latin typeface="Arial" pitchFamily="34" charset="0"/>
            <a:cs typeface="Arial" pitchFamily="34" charset="0"/>
          </a:endParaRPr>
        </a:p>
      </dgm:t>
    </dgm:pt>
    <dgm:pt modelId="{76C37666-7C00-4C33-BA67-5170C6251CC7}" type="parTrans" cxnId="{9A4C94DA-D8A1-40D3-B267-C629FED73DAA}">
      <dgm:prSet/>
      <dgm:spPr/>
      <dgm:t>
        <a:bodyPr/>
        <a:lstStyle/>
        <a:p>
          <a:endParaRPr lang="id-ID"/>
        </a:p>
      </dgm:t>
    </dgm:pt>
    <dgm:pt modelId="{98BD5B1C-F1B6-4885-A936-6FD30E47D594}" type="sibTrans" cxnId="{9A4C94DA-D8A1-40D3-B267-C629FED73DAA}">
      <dgm:prSet/>
      <dgm:spPr/>
      <dgm:t>
        <a:bodyPr/>
        <a:lstStyle/>
        <a:p>
          <a:endParaRPr lang="id-ID"/>
        </a:p>
      </dgm:t>
    </dgm:pt>
    <dgm:pt modelId="{630CC026-DF29-4DC5-BB38-3AF067504F7F}">
      <dgm:prSet phldrT="[Text]" custT="1"/>
      <dgm:spPr>
        <a:solidFill>
          <a:srgbClr val="FFFF00"/>
        </a:solidFill>
      </dgm:spPr>
      <dgm:t>
        <a:bodyPr/>
        <a:lstStyle/>
        <a:p>
          <a:r>
            <a:rPr lang="en-US" sz="2800" dirty="0">
              <a:solidFill>
                <a:schemeClr val="tx1"/>
              </a:solidFill>
              <a:latin typeface="Arial" pitchFamily="34" charset="0"/>
              <a:cs typeface="Arial" pitchFamily="34" charset="0"/>
            </a:rPr>
            <a:t>ERA JKN</a:t>
          </a:r>
          <a:r>
            <a:rPr lang="id-ID" sz="2800" dirty="0">
              <a:latin typeface="Arial" pitchFamily="34" charset="0"/>
              <a:cs typeface="Arial" pitchFamily="34" charset="0"/>
            </a:rPr>
            <a:t> </a:t>
          </a:r>
        </a:p>
      </dgm:t>
    </dgm:pt>
    <dgm:pt modelId="{7415A70E-7FE4-4FBC-8E2C-741F48C3E208}" type="parTrans" cxnId="{3BC65184-0A56-43EF-BFA9-4ABAAD969E7A}">
      <dgm:prSet/>
      <dgm:spPr/>
      <dgm:t>
        <a:bodyPr/>
        <a:lstStyle/>
        <a:p>
          <a:endParaRPr lang="id-ID"/>
        </a:p>
      </dgm:t>
    </dgm:pt>
    <dgm:pt modelId="{BEA4E89E-5701-4AFD-8891-726B9F5A6DDC}" type="sibTrans" cxnId="{3BC65184-0A56-43EF-BFA9-4ABAAD969E7A}">
      <dgm:prSet/>
      <dgm:spPr/>
      <dgm:t>
        <a:bodyPr/>
        <a:lstStyle/>
        <a:p>
          <a:endParaRPr lang="id-ID"/>
        </a:p>
      </dgm:t>
    </dgm:pt>
    <dgm:pt modelId="{DCD7D24E-0DA6-486E-B839-570C1FD1501B}">
      <dgm:prSet phldrT="[Text]" custT="1"/>
      <dgm:spPr>
        <a:solidFill>
          <a:srgbClr val="FFFF00"/>
        </a:solidFill>
      </dgm:spPr>
      <dgm:t>
        <a:bodyPr/>
        <a:lstStyle/>
        <a:p>
          <a:r>
            <a:rPr lang="en-US" sz="2800" dirty="0">
              <a:solidFill>
                <a:schemeClr val="tx1"/>
              </a:solidFill>
              <a:latin typeface="Arial" pitchFamily="34" charset="0"/>
              <a:cs typeface="Arial" pitchFamily="34" charset="0"/>
            </a:rPr>
            <a:t>LOGISTIK FARMASI</a:t>
          </a:r>
          <a:endParaRPr lang="id-ID" sz="2800" dirty="0">
            <a:solidFill>
              <a:schemeClr val="tx1"/>
            </a:solidFill>
            <a:latin typeface="Arial" pitchFamily="34" charset="0"/>
            <a:cs typeface="Arial" pitchFamily="34" charset="0"/>
          </a:endParaRPr>
        </a:p>
      </dgm:t>
    </dgm:pt>
    <dgm:pt modelId="{F8717B91-94C0-418D-AABF-8524975FBD00}" type="parTrans" cxnId="{FEDE6FCA-A458-499D-A889-2EFC87FFC150}">
      <dgm:prSet/>
      <dgm:spPr/>
      <dgm:t>
        <a:bodyPr/>
        <a:lstStyle/>
        <a:p>
          <a:endParaRPr lang="id-ID"/>
        </a:p>
      </dgm:t>
    </dgm:pt>
    <dgm:pt modelId="{080C0228-46C9-40C7-85F6-452525FDF68C}" type="sibTrans" cxnId="{FEDE6FCA-A458-499D-A889-2EFC87FFC150}">
      <dgm:prSet/>
      <dgm:spPr/>
      <dgm:t>
        <a:bodyPr/>
        <a:lstStyle/>
        <a:p>
          <a:endParaRPr lang="id-ID"/>
        </a:p>
      </dgm:t>
    </dgm:pt>
    <dgm:pt modelId="{4C833625-6452-46D4-AEEA-116CB2B7D6D8}">
      <dgm:prSet phldrT="[Text]" custT="1"/>
      <dgm:spPr>
        <a:solidFill>
          <a:schemeClr val="accent2">
            <a:lumMod val="60000"/>
            <a:lumOff val="40000"/>
          </a:schemeClr>
        </a:solidFill>
      </dgm:spPr>
      <dgm:t>
        <a:bodyPr/>
        <a:lstStyle/>
        <a:p>
          <a:pPr marL="719138" indent="-719138" algn="l"/>
          <a:endParaRPr lang="id-ID" sz="2400" dirty="0">
            <a:solidFill>
              <a:schemeClr val="tx1"/>
            </a:solidFill>
          </a:endParaRPr>
        </a:p>
      </dgm:t>
    </dgm:pt>
    <dgm:pt modelId="{CA963317-90E7-430F-8D8D-04BDE1F5D390}" type="parTrans" cxnId="{F05F0590-8D82-4ECD-8269-AFB5279495E8}">
      <dgm:prSet/>
      <dgm:spPr/>
      <dgm:t>
        <a:bodyPr/>
        <a:lstStyle/>
        <a:p>
          <a:endParaRPr lang="id-ID"/>
        </a:p>
      </dgm:t>
    </dgm:pt>
    <dgm:pt modelId="{65D452C5-9730-4CBE-BE00-7B4C75CB1215}" type="sibTrans" cxnId="{F05F0590-8D82-4ECD-8269-AFB5279495E8}">
      <dgm:prSet/>
      <dgm:spPr/>
      <dgm:t>
        <a:bodyPr/>
        <a:lstStyle/>
        <a:p>
          <a:endParaRPr lang="id-ID"/>
        </a:p>
      </dgm:t>
    </dgm:pt>
    <dgm:pt modelId="{69D4EE06-70F8-4EA4-8F30-D1930A1227F5}">
      <dgm:prSet custT="1"/>
      <dgm:spPr>
        <a:solidFill>
          <a:schemeClr val="accent2">
            <a:lumMod val="60000"/>
            <a:lumOff val="40000"/>
          </a:schemeClr>
        </a:solidFill>
      </dgm:spPr>
      <dgm:t>
        <a:bodyPr/>
        <a:lstStyle/>
        <a:p>
          <a:endParaRPr lang="id-ID" sz="2000" dirty="0"/>
        </a:p>
      </dgm:t>
    </dgm:pt>
    <dgm:pt modelId="{17DA82B5-55A8-4062-B204-05E5A05A533B}" type="parTrans" cxnId="{7437F2EC-E11F-4008-88FC-9F62D3BD8F00}">
      <dgm:prSet/>
      <dgm:spPr/>
      <dgm:t>
        <a:bodyPr/>
        <a:lstStyle/>
        <a:p>
          <a:endParaRPr lang="id-ID"/>
        </a:p>
      </dgm:t>
    </dgm:pt>
    <dgm:pt modelId="{2B24EFB1-8E1C-450A-A1D5-42C74978E277}" type="sibTrans" cxnId="{7437F2EC-E11F-4008-88FC-9F62D3BD8F00}">
      <dgm:prSet/>
      <dgm:spPr/>
      <dgm:t>
        <a:bodyPr/>
        <a:lstStyle/>
        <a:p>
          <a:endParaRPr lang="id-ID"/>
        </a:p>
      </dgm:t>
    </dgm:pt>
    <dgm:pt modelId="{AED5542B-72F5-40EE-8CD2-41D97970EDB2}" type="pres">
      <dgm:prSet presAssocID="{F32B2B68-46A5-4503-84C1-0B881B83FB0A}" presName="Name0" presStyleCnt="0">
        <dgm:presLayoutVars>
          <dgm:chPref val="1"/>
          <dgm:dir/>
          <dgm:animOne val="branch"/>
          <dgm:animLvl val="lvl"/>
          <dgm:resizeHandles/>
        </dgm:presLayoutVars>
      </dgm:prSet>
      <dgm:spPr/>
      <dgm:t>
        <a:bodyPr/>
        <a:lstStyle/>
        <a:p>
          <a:endParaRPr lang="en-US"/>
        </a:p>
      </dgm:t>
    </dgm:pt>
    <dgm:pt modelId="{6B50EDC7-4F10-4D21-80B4-637E4952684A}" type="pres">
      <dgm:prSet presAssocID="{FB665035-0F98-41B4-9D20-1C4A1B09F8F6}" presName="vertOne" presStyleCnt="0"/>
      <dgm:spPr/>
    </dgm:pt>
    <dgm:pt modelId="{7D4EFF00-5F11-4680-A8F1-2365ADF4E25F}" type="pres">
      <dgm:prSet presAssocID="{FB665035-0F98-41B4-9D20-1C4A1B09F8F6}" presName="txOne" presStyleLbl="node0" presStyleIdx="0" presStyleCnt="1" custScaleY="59061" custLinFactNeighborX="-43" custLinFactNeighborY="-45674">
        <dgm:presLayoutVars>
          <dgm:chPref val="3"/>
        </dgm:presLayoutVars>
      </dgm:prSet>
      <dgm:spPr/>
      <dgm:t>
        <a:bodyPr/>
        <a:lstStyle/>
        <a:p>
          <a:endParaRPr lang="en-US"/>
        </a:p>
      </dgm:t>
    </dgm:pt>
    <dgm:pt modelId="{23BF3CFD-5C22-492D-AAC0-DF45A0C93E18}" type="pres">
      <dgm:prSet presAssocID="{FB665035-0F98-41B4-9D20-1C4A1B09F8F6}" presName="parTransOne" presStyleCnt="0"/>
      <dgm:spPr/>
    </dgm:pt>
    <dgm:pt modelId="{D45EF153-7B4A-44AB-B10B-D7320409F920}" type="pres">
      <dgm:prSet presAssocID="{FB665035-0F98-41B4-9D20-1C4A1B09F8F6}" presName="horzOne" presStyleCnt="0"/>
      <dgm:spPr/>
    </dgm:pt>
    <dgm:pt modelId="{DEBDBB71-7143-4008-B80E-158EC12B7A1B}" type="pres">
      <dgm:prSet presAssocID="{630CC026-DF29-4DC5-BB38-3AF067504F7F}" presName="vertTwo" presStyleCnt="0"/>
      <dgm:spPr/>
    </dgm:pt>
    <dgm:pt modelId="{7BA9503D-339A-4883-8126-804DF63A955A}" type="pres">
      <dgm:prSet presAssocID="{630CC026-DF29-4DC5-BB38-3AF067504F7F}" presName="txTwo" presStyleLbl="node2" presStyleIdx="0" presStyleCnt="2" custScaleX="95850" custScaleY="57048" custLinFactNeighborX="-280" custLinFactNeighborY="-66562">
        <dgm:presLayoutVars>
          <dgm:chPref val="3"/>
        </dgm:presLayoutVars>
      </dgm:prSet>
      <dgm:spPr/>
      <dgm:t>
        <a:bodyPr/>
        <a:lstStyle/>
        <a:p>
          <a:endParaRPr lang="en-US"/>
        </a:p>
      </dgm:t>
    </dgm:pt>
    <dgm:pt modelId="{2D71D588-4FC3-4A51-A712-8A0E66133612}" type="pres">
      <dgm:prSet presAssocID="{630CC026-DF29-4DC5-BB38-3AF067504F7F}" presName="parTransTwo" presStyleCnt="0"/>
      <dgm:spPr/>
    </dgm:pt>
    <dgm:pt modelId="{D57B06C0-911E-4418-B34D-9ECE05C70782}" type="pres">
      <dgm:prSet presAssocID="{630CC026-DF29-4DC5-BB38-3AF067504F7F}" presName="horzTwo" presStyleCnt="0"/>
      <dgm:spPr/>
    </dgm:pt>
    <dgm:pt modelId="{E9B505EB-27E5-4370-A600-6B350E671157}" type="pres">
      <dgm:prSet presAssocID="{69D4EE06-70F8-4EA4-8F30-D1930A1227F5}" presName="vertThree" presStyleCnt="0"/>
      <dgm:spPr/>
    </dgm:pt>
    <dgm:pt modelId="{D8106049-2187-4250-B97C-E914D8F7581A}" type="pres">
      <dgm:prSet presAssocID="{69D4EE06-70F8-4EA4-8F30-D1930A1227F5}" presName="txThree" presStyleLbl="node3" presStyleIdx="0" presStyleCnt="2" custScaleX="120434" custScaleY="192149" custLinFactNeighborX="-519" custLinFactNeighborY="-12240">
        <dgm:presLayoutVars>
          <dgm:chPref val="3"/>
        </dgm:presLayoutVars>
      </dgm:prSet>
      <dgm:spPr/>
      <dgm:t>
        <a:bodyPr/>
        <a:lstStyle/>
        <a:p>
          <a:endParaRPr lang="en-US"/>
        </a:p>
      </dgm:t>
    </dgm:pt>
    <dgm:pt modelId="{CEE258DB-53D6-4F2A-95A3-B5DCEA83A2CA}" type="pres">
      <dgm:prSet presAssocID="{69D4EE06-70F8-4EA4-8F30-D1930A1227F5}" presName="horzThree" presStyleCnt="0"/>
      <dgm:spPr/>
    </dgm:pt>
    <dgm:pt modelId="{C14E5835-24A2-4CB1-9B07-F53B81D79BC3}" type="pres">
      <dgm:prSet presAssocID="{BEA4E89E-5701-4AFD-8891-726B9F5A6DDC}" presName="sibSpaceTwo" presStyleCnt="0"/>
      <dgm:spPr/>
    </dgm:pt>
    <dgm:pt modelId="{34763B44-AFAF-4221-90A8-51EC3425D5FF}" type="pres">
      <dgm:prSet presAssocID="{DCD7D24E-0DA6-486E-B839-570C1FD1501B}" presName="vertTwo" presStyleCnt="0"/>
      <dgm:spPr/>
    </dgm:pt>
    <dgm:pt modelId="{CF7DAACB-0B4B-4D83-BD50-3C85915A08A3}" type="pres">
      <dgm:prSet presAssocID="{DCD7D24E-0DA6-486E-B839-570C1FD1501B}" presName="txTwo" presStyleLbl="node2" presStyleIdx="1" presStyleCnt="2" custScaleX="98194" custScaleY="54370" custLinFactNeighborX="-6671" custLinFactNeighborY="-45176">
        <dgm:presLayoutVars>
          <dgm:chPref val="3"/>
        </dgm:presLayoutVars>
      </dgm:prSet>
      <dgm:spPr/>
      <dgm:t>
        <a:bodyPr/>
        <a:lstStyle/>
        <a:p>
          <a:endParaRPr lang="en-US"/>
        </a:p>
      </dgm:t>
    </dgm:pt>
    <dgm:pt modelId="{EF506D0D-A413-4ACF-9AB5-BD12452E2BCC}" type="pres">
      <dgm:prSet presAssocID="{DCD7D24E-0DA6-486E-B839-570C1FD1501B}" presName="parTransTwo" presStyleCnt="0"/>
      <dgm:spPr/>
    </dgm:pt>
    <dgm:pt modelId="{092FC211-240A-4988-BC41-17442FC6E97B}" type="pres">
      <dgm:prSet presAssocID="{DCD7D24E-0DA6-486E-B839-570C1FD1501B}" presName="horzTwo" presStyleCnt="0"/>
      <dgm:spPr/>
    </dgm:pt>
    <dgm:pt modelId="{278AA4A9-10C4-44B3-8AEA-1AB48509C65B}" type="pres">
      <dgm:prSet presAssocID="{4C833625-6452-46D4-AEEA-116CB2B7D6D8}" presName="vertThree" presStyleCnt="0"/>
      <dgm:spPr/>
    </dgm:pt>
    <dgm:pt modelId="{D8DEDA8B-22A0-4C38-9A84-B924384C7B6A}" type="pres">
      <dgm:prSet presAssocID="{4C833625-6452-46D4-AEEA-116CB2B7D6D8}" presName="txThree" presStyleLbl="node3" presStyleIdx="1" presStyleCnt="2" custScaleX="109586" custScaleY="197280" custLinFactNeighborX="-4982" custLinFactNeighborY="-9385">
        <dgm:presLayoutVars>
          <dgm:chPref val="3"/>
        </dgm:presLayoutVars>
      </dgm:prSet>
      <dgm:spPr/>
      <dgm:t>
        <a:bodyPr/>
        <a:lstStyle/>
        <a:p>
          <a:endParaRPr lang="en-US"/>
        </a:p>
      </dgm:t>
    </dgm:pt>
    <dgm:pt modelId="{CE200B9F-113A-4523-B098-5A321AD92D92}" type="pres">
      <dgm:prSet presAssocID="{4C833625-6452-46D4-AEEA-116CB2B7D6D8}" presName="horzThree" presStyleCnt="0"/>
      <dgm:spPr/>
    </dgm:pt>
  </dgm:ptLst>
  <dgm:cxnLst>
    <dgm:cxn modelId="{AD5EBAE4-682D-485F-AACC-747668F7A354}" type="presOf" srcId="{FB665035-0F98-41B4-9D20-1C4A1B09F8F6}" destId="{7D4EFF00-5F11-4680-A8F1-2365ADF4E25F}" srcOrd="0" destOrd="0" presId="urn:microsoft.com/office/officeart/2005/8/layout/hierarchy4"/>
    <dgm:cxn modelId="{F05F0590-8D82-4ECD-8269-AFB5279495E8}" srcId="{DCD7D24E-0DA6-486E-B839-570C1FD1501B}" destId="{4C833625-6452-46D4-AEEA-116CB2B7D6D8}" srcOrd="0" destOrd="0" parTransId="{CA963317-90E7-430F-8D8D-04BDE1F5D390}" sibTransId="{65D452C5-9730-4CBE-BE00-7B4C75CB1215}"/>
    <dgm:cxn modelId="{9F14EF5D-E10F-4310-9FAA-57795041F56D}" type="presOf" srcId="{4C833625-6452-46D4-AEEA-116CB2B7D6D8}" destId="{D8DEDA8B-22A0-4C38-9A84-B924384C7B6A}" srcOrd="0" destOrd="0" presId="urn:microsoft.com/office/officeart/2005/8/layout/hierarchy4"/>
    <dgm:cxn modelId="{2947A079-B73A-4AE6-9E4E-C3D0497908B5}" type="presOf" srcId="{630CC026-DF29-4DC5-BB38-3AF067504F7F}" destId="{7BA9503D-339A-4883-8126-804DF63A955A}" srcOrd="0" destOrd="0" presId="urn:microsoft.com/office/officeart/2005/8/layout/hierarchy4"/>
    <dgm:cxn modelId="{11C88458-81F8-459A-9384-3537D4610BE8}" type="presOf" srcId="{69D4EE06-70F8-4EA4-8F30-D1930A1227F5}" destId="{D8106049-2187-4250-B97C-E914D8F7581A}" srcOrd="0" destOrd="0" presId="urn:microsoft.com/office/officeart/2005/8/layout/hierarchy4"/>
    <dgm:cxn modelId="{9A4C94DA-D8A1-40D3-B267-C629FED73DAA}" srcId="{F32B2B68-46A5-4503-84C1-0B881B83FB0A}" destId="{FB665035-0F98-41B4-9D20-1C4A1B09F8F6}" srcOrd="0" destOrd="0" parTransId="{76C37666-7C00-4C33-BA67-5170C6251CC7}" sibTransId="{98BD5B1C-F1B6-4885-A936-6FD30E47D594}"/>
    <dgm:cxn modelId="{3BC65184-0A56-43EF-BFA9-4ABAAD969E7A}" srcId="{FB665035-0F98-41B4-9D20-1C4A1B09F8F6}" destId="{630CC026-DF29-4DC5-BB38-3AF067504F7F}" srcOrd="0" destOrd="0" parTransId="{7415A70E-7FE4-4FBC-8E2C-741F48C3E208}" sibTransId="{BEA4E89E-5701-4AFD-8891-726B9F5A6DDC}"/>
    <dgm:cxn modelId="{7437F2EC-E11F-4008-88FC-9F62D3BD8F00}" srcId="{630CC026-DF29-4DC5-BB38-3AF067504F7F}" destId="{69D4EE06-70F8-4EA4-8F30-D1930A1227F5}" srcOrd="0" destOrd="0" parTransId="{17DA82B5-55A8-4062-B204-05E5A05A533B}" sibTransId="{2B24EFB1-8E1C-450A-A1D5-42C74978E277}"/>
    <dgm:cxn modelId="{6917A959-890B-4A47-AB48-B1162E9C44AD}" type="presOf" srcId="{DCD7D24E-0DA6-486E-B839-570C1FD1501B}" destId="{CF7DAACB-0B4B-4D83-BD50-3C85915A08A3}" srcOrd="0" destOrd="0" presId="urn:microsoft.com/office/officeart/2005/8/layout/hierarchy4"/>
    <dgm:cxn modelId="{F43F4416-5BA1-4E62-AEF2-7A09AE4BD0F9}" type="presOf" srcId="{F32B2B68-46A5-4503-84C1-0B881B83FB0A}" destId="{AED5542B-72F5-40EE-8CD2-41D97970EDB2}" srcOrd="0" destOrd="0" presId="urn:microsoft.com/office/officeart/2005/8/layout/hierarchy4"/>
    <dgm:cxn modelId="{FEDE6FCA-A458-499D-A889-2EFC87FFC150}" srcId="{FB665035-0F98-41B4-9D20-1C4A1B09F8F6}" destId="{DCD7D24E-0DA6-486E-B839-570C1FD1501B}" srcOrd="1" destOrd="0" parTransId="{F8717B91-94C0-418D-AABF-8524975FBD00}" sibTransId="{080C0228-46C9-40C7-85F6-452525FDF68C}"/>
    <dgm:cxn modelId="{58BEE894-4DC9-4FB4-8B91-7C85995F1C56}" type="presParOf" srcId="{AED5542B-72F5-40EE-8CD2-41D97970EDB2}" destId="{6B50EDC7-4F10-4D21-80B4-637E4952684A}" srcOrd="0" destOrd="0" presId="urn:microsoft.com/office/officeart/2005/8/layout/hierarchy4"/>
    <dgm:cxn modelId="{0699CE09-7534-4D93-AF1F-7C3100172FA3}" type="presParOf" srcId="{6B50EDC7-4F10-4D21-80B4-637E4952684A}" destId="{7D4EFF00-5F11-4680-A8F1-2365ADF4E25F}" srcOrd="0" destOrd="0" presId="urn:microsoft.com/office/officeart/2005/8/layout/hierarchy4"/>
    <dgm:cxn modelId="{74EC8651-99D2-46CB-98DC-53A20043117E}" type="presParOf" srcId="{6B50EDC7-4F10-4D21-80B4-637E4952684A}" destId="{23BF3CFD-5C22-492D-AAC0-DF45A0C93E18}" srcOrd="1" destOrd="0" presId="urn:microsoft.com/office/officeart/2005/8/layout/hierarchy4"/>
    <dgm:cxn modelId="{62072671-CEED-49DF-9095-F267921768CE}" type="presParOf" srcId="{6B50EDC7-4F10-4D21-80B4-637E4952684A}" destId="{D45EF153-7B4A-44AB-B10B-D7320409F920}" srcOrd="2" destOrd="0" presId="urn:microsoft.com/office/officeart/2005/8/layout/hierarchy4"/>
    <dgm:cxn modelId="{AADB3A1C-8F76-4335-8553-4F6542F9AC70}" type="presParOf" srcId="{D45EF153-7B4A-44AB-B10B-D7320409F920}" destId="{DEBDBB71-7143-4008-B80E-158EC12B7A1B}" srcOrd="0" destOrd="0" presId="urn:microsoft.com/office/officeart/2005/8/layout/hierarchy4"/>
    <dgm:cxn modelId="{104857A1-F084-4BD8-908A-CC7FE8D5CFFF}" type="presParOf" srcId="{DEBDBB71-7143-4008-B80E-158EC12B7A1B}" destId="{7BA9503D-339A-4883-8126-804DF63A955A}" srcOrd="0" destOrd="0" presId="urn:microsoft.com/office/officeart/2005/8/layout/hierarchy4"/>
    <dgm:cxn modelId="{B674D7FB-6F8C-4D01-BDB8-74FF50EE8367}" type="presParOf" srcId="{DEBDBB71-7143-4008-B80E-158EC12B7A1B}" destId="{2D71D588-4FC3-4A51-A712-8A0E66133612}" srcOrd="1" destOrd="0" presId="urn:microsoft.com/office/officeart/2005/8/layout/hierarchy4"/>
    <dgm:cxn modelId="{1B986FFC-845E-470F-A76D-BAF63D119EDD}" type="presParOf" srcId="{DEBDBB71-7143-4008-B80E-158EC12B7A1B}" destId="{D57B06C0-911E-4418-B34D-9ECE05C70782}" srcOrd="2" destOrd="0" presId="urn:microsoft.com/office/officeart/2005/8/layout/hierarchy4"/>
    <dgm:cxn modelId="{9FEF0D80-3ADB-4E52-8936-126A6A4D9062}" type="presParOf" srcId="{D57B06C0-911E-4418-B34D-9ECE05C70782}" destId="{E9B505EB-27E5-4370-A600-6B350E671157}" srcOrd="0" destOrd="0" presId="urn:microsoft.com/office/officeart/2005/8/layout/hierarchy4"/>
    <dgm:cxn modelId="{C18C6D2B-0CCC-4485-8E57-7AB17C2B5B5C}" type="presParOf" srcId="{E9B505EB-27E5-4370-A600-6B350E671157}" destId="{D8106049-2187-4250-B97C-E914D8F7581A}" srcOrd="0" destOrd="0" presId="urn:microsoft.com/office/officeart/2005/8/layout/hierarchy4"/>
    <dgm:cxn modelId="{6A2403A1-B70A-4799-AB47-0784378FCAAA}" type="presParOf" srcId="{E9B505EB-27E5-4370-A600-6B350E671157}" destId="{CEE258DB-53D6-4F2A-95A3-B5DCEA83A2CA}" srcOrd="1" destOrd="0" presId="urn:microsoft.com/office/officeart/2005/8/layout/hierarchy4"/>
    <dgm:cxn modelId="{789CD816-C1B0-422E-8AA4-251BDF9FC995}" type="presParOf" srcId="{D45EF153-7B4A-44AB-B10B-D7320409F920}" destId="{C14E5835-24A2-4CB1-9B07-F53B81D79BC3}" srcOrd="1" destOrd="0" presId="urn:microsoft.com/office/officeart/2005/8/layout/hierarchy4"/>
    <dgm:cxn modelId="{04027C5C-9AD8-4215-A42C-BB469F8A9C20}" type="presParOf" srcId="{D45EF153-7B4A-44AB-B10B-D7320409F920}" destId="{34763B44-AFAF-4221-90A8-51EC3425D5FF}" srcOrd="2" destOrd="0" presId="urn:microsoft.com/office/officeart/2005/8/layout/hierarchy4"/>
    <dgm:cxn modelId="{CAC7B389-4003-4941-90BF-E129ECE51BA8}" type="presParOf" srcId="{34763B44-AFAF-4221-90A8-51EC3425D5FF}" destId="{CF7DAACB-0B4B-4D83-BD50-3C85915A08A3}" srcOrd="0" destOrd="0" presId="urn:microsoft.com/office/officeart/2005/8/layout/hierarchy4"/>
    <dgm:cxn modelId="{96995299-B86D-44A8-BAE9-C801A6F7E20B}" type="presParOf" srcId="{34763B44-AFAF-4221-90A8-51EC3425D5FF}" destId="{EF506D0D-A413-4ACF-9AB5-BD12452E2BCC}" srcOrd="1" destOrd="0" presId="urn:microsoft.com/office/officeart/2005/8/layout/hierarchy4"/>
    <dgm:cxn modelId="{B3BB5077-D453-49C8-9E77-83311073EED8}" type="presParOf" srcId="{34763B44-AFAF-4221-90A8-51EC3425D5FF}" destId="{092FC211-240A-4988-BC41-17442FC6E97B}" srcOrd="2" destOrd="0" presId="urn:microsoft.com/office/officeart/2005/8/layout/hierarchy4"/>
    <dgm:cxn modelId="{9441D9BB-0F53-478C-A265-54411EBB5CE6}" type="presParOf" srcId="{092FC211-240A-4988-BC41-17442FC6E97B}" destId="{278AA4A9-10C4-44B3-8AEA-1AB48509C65B}" srcOrd="0" destOrd="0" presId="urn:microsoft.com/office/officeart/2005/8/layout/hierarchy4"/>
    <dgm:cxn modelId="{EB7A012F-BAA7-43B8-9A49-33BEE2A19956}" type="presParOf" srcId="{278AA4A9-10C4-44B3-8AEA-1AB48509C65B}" destId="{D8DEDA8B-22A0-4C38-9A84-B924384C7B6A}" srcOrd="0" destOrd="0" presId="urn:microsoft.com/office/officeart/2005/8/layout/hierarchy4"/>
    <dgm:cxn modelId="{5B6C9F1C-D04D-46DC-AE6A-C08FD1E5E306}" type="presParOf" srcId="{278AA4A9-10C4-44B3-8AEA-1AB48509C65B}" destId="{CE200B9F-113A-4523-B098-5A321AD92D92}"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B376A7-618A-44DD-87DB-84151F685EF6}" type="doc">
      <dgm:prSet loTypeId="urn:microsoft.com/office/officeart/2005/8/layout/process5" loCatId="process" qsTypeId="urn:microsoft.com/office/officeart/2005/8/quickstyle/simple1" qsCatId="simple" csTypeId="urn:microsoft.com/office/officeart/2005/8/colors/colorful1#1" csCatId="colorful" phldr="1"/>
      <dgm:spPr/>
      <dgm:t>
        <a:bodyPr/>
        <a:lstStyle/>
        <a:p>
          <a:endParaRPr lang="en-US"/>
        </a:p>
      </dgm:t>
    </dgm:pt>
    <dgm:pt modelId="{A19A7E6A-E6E8-4E27-AF83-EE70CE8B6CEB}">
      <dgm:prSet phldrT="[Text]"/>
      <dgm:spPr/>
      <dgm:t>
        <a:bodyPr/>
        <a:lstStyle/>
        <a:p>
          <a:r>
            <a:rPr lang="en-US" dirty="0" err="1"/>
            <a:t>Peningkatan</a:t>
          </a:r>
          <a:r>
            <a:rPr lang="en-US" dirty="0"/>
            <a:t> </a:t>
          </a:r>
          <a:r>
            <a:rPr lang="en-US" dirty="0" err="1"/>
            <a:t>kebutuhan</a:t>
          </a:r>
          <a:r>
            <a:rPr lang="en-US" dirty="0"/>
            <a:t> </a:t>
          </a:r>
          <a:r>
            <a:rPr lang="en-US" dirty="0" err="1"/>
            <a:t>pelayanan</a:t>
          </a:r>
          <a:r>
            <a:rPr lang="en-US" dirty="0"/>
            <a:t> </a:t>
          </a:r>
          <a:r>
            <a:rPr lang="en-US" dirty="0" err="1"/>
            <a:t>kesehatan</a:t>
          </a:r>
          <a:r>
            <a:rPr lang="en-US" dirty="0"/>
            <a:t>  </a:t>
          </a:r>
          <a:r>
            <a:rPr lang="en-US" dirty="0" err="1"/>
            <a:t>pada</a:t>
          </a:r>
          <a:r>
            <a:rPr lang="en-US" dirty="0"/>
            <a:t> era JKN</a:t>
          </a:r>
        </a:p>
      </dgm:t>
    </dgm:pt>
    <dgm:pt modelId="{78CAF077-4E93-42EB-AA32-2791938A963E}" type="parTrans" cxnId="{3E4CB3A3-ED21-43FC-8380-9511DB7A5E56}">
      <dgm:prSet/>
      <dgm:spPr/>
      <dgm:t>
        <a:bodyPr/>
        <a:lstStyle/>
        <a:p>
          <a:endParaRPr lang="en-US"/>
        </a:p>
      </dgm:t>
    </dgm:pt>
    <dgm:pt modelId="{A73424FE-EC54-4A6C-8D9C-A34F2A5B2CA9}" type="sibTrans" cxnId="{3E4CB3A3-ED21-43FC-8380-9511DB7A5E56}">
      <dgm:prSet/>
      <dgm:spPr/>
      <dgm:t>
        <a:bodyPr/>
        <a:lstStyle/>
        <a:p>
          <a:endParaRPr lang="en-US"/>
        </a:p>
      </dgm:t>
    </dgm:pt>
    <dgm:pt modelId="{9CFD9F65-C981-4FD3-9E1B-3A295A396782}">
      <dgm:prSet phldrT="[Text]"/>
      <dgm:spPr/>
      <dgm:t>
        <a:bodyPr/>
        <a:lstStyle/>
        <a:p>
          <a:r>
            <a:rPr lang="en-US"/>
            <a:t>Rumah sakit merupakan penyedia pelayanan kesehatan</a:t>
          </a:r>
          <a:endParaRPr lang="en-US" dirty="0"/>
        </a:p>
      </dgm:t>
    </dgm:pt>
    <dgm:pt modelId="{3B9C5E27-F0DE-4B7E-8847-054628A1BB2C}" type="parTrans" cxnId="{210A8F70-61D6-4F43-9587-9C1498A1BD77}">
      <dgm:prSet/>
      <dgm:spPr/>
      <dgm:t>
        <a:bodyPr/>
        <a:lstStyle/>
        <a:p>
          <a:endParaRPr lang="en-US"/>
        </a:p>
      </dgm:t>
    </dgm:pt>
    <dgm:pt modelId="{53BC6677-C7E1-47FC-9D11-9EF55FFC6FD0}" type="sibTrans" cxnId="{210A8F70-61D6-4F43-9587-9C1498A1BD77}">
      <dgm:prSet/>
      <dgm:spPr/>
      <dgm:t>
        <a:bodyPr/>
        <a:lstStyle/>
        <a:p>
          <a:endParaRPr lang="en-US"/>
        </a:p>
      </dgm:t>
    </dgm:pt>
    <dgm:pt modelId="{20987C03-4A2D-4806-B841-4BBF667A5D76}">
      <dgm:prSet phldrT="[Text]"/>
      <dgm:spPr/>
      <dgm:t>
        <a:bodyPr/>
        <a:lstStyle/>
        <a:p>
          <a:r>
            <a:rPr lang="en-US" dirty="0" err="1"/>
            <a:t>Instalasi</a:t>
          </a:r>
          <a:r>
            <a:rPr lang="en-US" dirty="0"/>
            <a:t> </a:t>
          </a:r>
          <a:r>
            <a:rPr lang="en-US" dirty="0" err="1"/>
            <a:t>farmasi</a:t>
          </a:r>
          <a:r>
            <a:rPr lang="en-US" dirty="0"/>
            <a:t> </a:t>
          </a:r>
          <a:r>
            <a:rPr lang="en-US" dirty="0" err="1"/>
            <a:t>merupakan</a:t>
          </a:r>
          <a:r>
            <a:rPr lang="en-US" dirty="0"/>
            <a:t> </a:t>
          </a:r>
          <a:r>
            <a:rPr lang="en-US" dirty="0" err="1"/>
            <a:t>bagian</a:t>
          </a:r>
          <a:r>
            <a:rPr lang="en-US" dirty="0"/>
            <a:t> </a:t>
          </a:r>
          <a:r>
            <a:rPr lang="en-US" dirty="0" err="1"/>
            <a:t>dari</a:t>
          </a:r>
          <a:r>
            <a:rPr lang="en-US" dirty="0"/>
            <a:t> unit </a:t>
          </a:r>
          <a:r>
            <a:rPr lang="en-US" dirty="0" err="1"/>
            <a:t>rumah</a:t>
          </a:r>
          <a:r>
            <a:rPr lang="en-US" dirty="0"/>
            <a:t> </a:t>
          </a:r>
          <a:r>
            <a:rPr lang="en-US" dirty="0" err="1"/>
            <a:t>sakit</a:t>
          </a:r>
          <a:r>
            <a:rPr lang="en-US" dirty="0"/>
            <a:t> yang </a:t>
          </a:r>
          <a:r>
            <a:rPr lang="en-US" dirty="0" err="1"/>
            <a:t>berperan</a:t>
          </a:r>
          <a:r>
            <a:rPr lang="en-US" dirty="0"/>
            <a:t> </a:t>
          </a:r>
          <a:r>
            <a:rPr lang="en-US" dirty="0" err="1"/>
            <a:t>dalam</a:t>
          </a:r>
          <a:r>
            <a:rPr lang="en-US" dirty="0"/>
            <a:t> </a:t>
          </a:r>
          <a:r>
            <a:rPr lang="en-US" dirty="0" err="1"/>
            <a:t>penyediaan</a:t>
          </a:r>
          <a:r>
            <a:rPr lang="en-US" dirty="0"/>
            <a:t> </a:t>
          </a:r>
          <a:r>
            <a:rPr lang="en-US" dirty="0" err="1"/>
            <a:t>obat</a:t>
          </a:r>
          <a:r>
            <a:rPr lang="en-US" dirty="0"/>
            <a:t> </a:t>
          </a:r>
          <a:r>
            <a:rPr lang="en-US" dirty="0" err="1"/>
            <a:t>dan</a:t>
          </a:r>
          <a:r>
            <a:rPr lang="en-US" dirty="0"/>
            <a:t> </a:t>
          </a:r>
          <a:r>
            <a:rPr lang="en-US" dirty="0" err="1"/>
            <a:t>alkes</a:t>
          </a:r>
          <a:endParaRPr lang="en-US" dirty="0"/>
        </a:p>
      </dgm:t>
    </dgm:pt>
    <dgm:pt modelId="{4E33A781-FCF3-4148-B029-125EBC66C0EF}" type="parTrans" cxnId="{03B50903-ED15-4992-AF8C-4F04474470AA}">
      <dgm:prSet/>
      <dgm:spPr/>
      <dgm:t>
        <a:bodyPr/>
        <a:lstStyle/>
        <a:p>
          <a:endParaRPr lang="en-US"/>
        </a:p>
      </dgm:t>
    </dgm:pt>
    <dgm:pt modelId="{AE5C2BB1-6A5C-4417-9410-6660D414B735}" type="sibTrans" cxnId="{03B50903-ED15-4992-AF8C-4F04474470AA}">
      <dgm:prSet/>
      <dgm:spPr/>
      <dgm:t>
        <a:bodyPr/>
        <a:lstStyle/>
        <a:p>
          <a:endParaRPr lang="en-US"/>
        </a:p>
      </dgm:t>
    </dgm:pt>
    <dgm:pt modelId="{D4A213EC-D60F-44B2-BFCB-A65EE1EF8BF4}">
      <dgm:prSet phldrT="[Text]"/>
      <dgm:spPr/>
      <dgm:t>
        <a:bodyPr/>
        <a:lstStyle/>
        <a:p>
          <a:r>
            <a:rPr lang="en-US" dirty="0" err="1"/>
            <a:t>Manajemen</a:t>
          </a:r>
          <a:r>
            <a:rPr lang="en-US" dirty="0"/>
            <a:t> </a:t>
          </a:r>
          <a:r>
            <a:rPr lang="en-US" dirty="0" err="1"/>
            <a:t>logistik</a:t>
          </a:r>
          <a:endParaRPr lang="en-US" dirty="0"/>
        </a:p>
      </dgm:t>
    </dgm:pt>
    <dgm:pt modelId="{D7DB26C9-0469-4D7F-AF47-1E23B261EA1F}" type="parTrans" cxnId="{B01CA53F-8B14-45BA-BB96-749796A77D20}">
      <dgm:prSet/>
      <dgm:spPr/>
      <dgm:t>
        <a:bodyPr/>
        <a:lstStyle/>
        <a:p>
          <a:endParaRPr lang="en-US"/>
        </a:p>
      </dgm:t>
    </dgm:pt>
    <dgm:pt modelId="{EF74E691-F028-495C-8F1F-9363CB017A84}" type="sibTrans" cxnId="{B01CA53F-8B14-45BA-BB96-749796A77D20}">
      <dgm:prSet/>
      <dgm:spPr/>
      <dgm:t>
        <a:bodyPr/>
        <a:lstStyle/>
        <a:p>
          <a:endParaRPr lang="en-US"/>
        </a:p>
      </dgm:t>
    </dgm:pt>
    <dgm:pt modelId="{0908F476-AE1E-4CAB-A7A1-166328E458A0}">
      <dgm:prSet phldrT="[Text]"/>
      <dgm:spPr/>
      <dgm:t>
        <a:bodyPr/>
        <a:lstStyle/>
        <a:p>
          <a:r>
            <a:rPr lang="en-US" dirty="0" err="1"/>
            <a:t>Terjaminnya</a:t>
          </a:r>
          <a:r>
            <a:rPr lang="en-US" dirty="0"/>
            <a:t> patient safety </a:t>
          </a:r>
        </a:p>
      </dgm:t>
    </dgm:pt>
    <dgm:pt modelId="{100BF97E-54FF-46C8-8062-AA83713AEBBF}" type="parTrans" cxnId="{953720A5-76FE-4F1D-815A-8E74472E2E2F}">
      <dgm:prSet/>
      <dgm:spPr/>
      <dgm:t>
        <a:bodyPr/>
        <a:lstStyle/>
        <a:p>
          <a:endParaRPr lang="en-US"/>
        </a:p>
      </dgm:t>
    </dgm:pt>
    <dgm:pt modelId="{E4F27B65-FF5F-4872-BBA5-D53B4B2C4A70}" type="sibTrans" cxnId="{953720A5-76FE-4F1D-815A-8E74472E2E2F}">
      <dgm:prSet/>
      <dgm:spPr/>
      <dgm:t>
        <a:bodyPr/>
        <a:lstStyle/>
        <a:p>
          <a:endParaRPr lang="en-US"/>
        </a:p>
      </dgm:t>
    </dgm:pt>
    <dgm:pt modelId="{1EE4F987-59E4-45CB-A313-C1CB22B3356E}">
      <dgm:prSet phldrT="[Text]"/>
      <dgm:spPr/>
      <dgm:t>
        <a:bodyPr/>
        <a:lstStyle/>
        <a:p>
          <a:r>
            <a:rPr lang="en-US" dirty="0" err="1"/>
            <a:t>Pelayanan</a:t>
          </a:r>
          <a:r>
            <a:rPr lang="en-US" dirty="0"/>
            <a:t> </a:t>
          </a:r>
          <a:r>
            <a:rPr lang="en-US" dirty="0" err="1"/>
            <a:t>farmasi</a:t>
          </a:r>
          <a:r>
            <a:rPr lang="en-US" dirty="0"/>
            <a:t> yang  </a:t>
          </a:r>
          <a:r>
            <a:rPr lang="en-US" dirty="0" err="1"/>
            <a:t>berorientasi</a:t>
          </a:r>
          <a:r>
            <a:rPr lang="en-US" dirty="0"/>
            <a:t> </a:t>
          </a:r>
          <a:r>
            <a:rPr lang="en-US" dirty="0" err="1"/>
            <a:t>pelanggan</a:t>
          </a:r>
          <a:endParaRPr lang="en-US" dirty="0"/>
        </a:p>
      </dgm:t>
    </dgm:pt>
    <dgm:pt modelId="{D1797989-2F09-425B-9CEF-A99BB3BA56BA}" type="sibTrans" cxnId="{BB477821-6CDE-42AE-B880-850E7F366976}">
      <dgm:prSet/>
      <dgm:spPr/>
      <dgm:t>
        <a:bodyPr/>
        <a:lstStyle/>
        <a:p>
          <a:endParaRPr lang="en-US" dirty="0"/>
        </a:p>
      </dgm:t>
    </dgm:pt>
    <dgm:pt modelId="{35827A81-20BA-4F0C-9428-2EFA6238A9F2}" type="parTrans" cxnId="{BB477821-6CDE-42AE-B880-850E7F366976}">
      <dgm:prSet/>
      <dgm:spPr/>
      <dgm:t>
        <a:bodyPr/>
        <a:lstStyle/>
        <a:p>
          <a:endParaRPr lang="en-US"/>
        </a:p>
      </dgm:t>
    </dgm:pt>
    <dgm:pt modelId="{8F646395-E046-4148-BA9F-7791492406E4}" type="pres">
      <dgm:prSet presAssocID="{43B376A7-618A-44DD-87DB-84151F685EF6}" presName="diagram" presStyleCnt="0">
        <dgm:presLayoutVars>
          <dgm:dir/>
          <dgm:resizeHandles val="exact"/>
        </dgm:presLayoutVars>
      </dgm:prSet>
      <dgm:spPr/>
      <dgm:t>
        <a:bodyPr/>
        <a:lstStyle/>
        <a:p>
          <a:endParaRPr lang="en-US"/>
        </a:p>
      </dgm:t>
    </dgm:pt>
    <dgm:pt modelId="{9AAF51A6-8F06-4667-8891-442F8112E2BA}" type="pres">
      <dgm:prSet presAssocID="{A19A7E6A-E6E8-4E27-AF83-EE70CE8B6CEB}" presName="node" presStyleLbl="node1" presStyleIdx="0" presStyleCnt="6" custLinFactNeighborX="-29967" custLinFactNeighborY="-8720">
        <dgm:presLayoutVars>
          <dgm:bulletEnabled val="1"/>
        </dgm:presLayoutVars>
      </dgm:prSet>
      <dgm:spPr/>
      <dgm:t>
        <a:bodyPr/>
        <a:lstStyle/>
        <a:p>
          <a:endParaRPr lang="en-US"/>
        </a:p>
      </dgm:t>
    </dgm:pt>
    <dgm:pt modelId="{85984A62-64CC-4F10-BC4F-05B877854587}" type="pres">
      <dgm:prSet presAssocID="{A73424FE-EC54-4A6C-8D9C-A34F2A5B2CA9}" presName="sibTrans" presStyleLbl="sibTrans2D1" presStyleIdx="0" presStyleCnt="5" custAng="19102978" custFlipVert="0" custFlipHor="0" custScaleX="44623" custScaleY="83959" custLinFactY="-100000" custLinFactNeighborX="20469" custLinFactNeighborY="-137710"/>
      <dgm:spPr/>
      <dgm:t>
        <a:bodyPr/>
        <a:lstStyle/>
        <a:p>
          <a:endParaRPr lang="en-US"/>
        </a:p>
      </dgm:t>
    </dgm:pt>
    <dgm:pt modelId="{F760474A-3DD8-4071-AF0B-24F76BD2F0BC}" type="pres">
      <dgm:prSet presAssocID="{A73424FE-EC54-4A6C-8D9C-A34F2A5B2CA9}" presName="connectorText" presStyleLbl="sibTrans2D1" presStyleIdx="0" presStyleCnt="5"/>
      <dgm:spPr/>
      <dgm:t>
        <a:bodyPr/>
        <a:lstStyle/>
        <a:p>
          <a:endParaRPr lang="en-US"/>
        </a:p>
      </dgm:t>
    </dgm:pt>
    <dgm:pt modelId="{9FC5BD7C-F5E4-434D-91B9-3E8A71D6B305}" type="pres">
      <dgm:prSet presAssocID="{1EE4F987-59E4-45CB-A313-C1CB22B3356E}" presName="node" presStyleLbl="node1" presStyleIdx="1" presStyleCnt="6" custLinFactY="100000" custLinFactNeighborX="-48483" custLinFactNeighborY="106409">
        <dgm:presLayoutVars>
          <dgm:bulletEnabled val="1"/>
        </dgm:presLayoutVars>
      </dgm:prSet>
      <dgm:spPr/>
      <dgm:t>
        <a:bodyPr/>
        <a:lstStyle/>
        <a:p>
          <a:endParaRPr lang="en-US"/>
        </a:p>
      </dgm:t>
    </dgm:pt>
    <dgm:pt modelId="{F02A8060-F8E0-476A-842C-5DF6A06F4373}" type="pres">
      <dgm:prSet presAssocID="{D1797989-2F09-425B-9CEF-A99BB3BA56BA}" presName="sibTrans" presStyleLbl="sibTrans2D1" presStyleIdx="1" presStyleCnt="5" custAng="2858556" custFlipVert="1" custFlipHor="0" custScaleX="6509" custScaleY="9185" custLinFactX="400000" custLinFactNeighborX="410366" custLinFactNeighborY="-35192"/>
      <dgm:spPr/>
      <dgm:t>
        <a:bodyPr/>
        <a:lstStyle/>
        <a:p>
          <a:endParaRPr lang="en-US"/>
        </a:p>
      </dgm:t>
    </dgm:pt>
    <dgm:pt modelId="{3C6B665A-AA7B-4A7E-95D1-912C2E9A6771}" type="pres">
      <dgm:prSet presAssocID="{D1797989-2F09-425B-9CEF-A99BB3BA56BA}" presName="connectorText" presStyleLbl="sibTrans2D1" presStyleIdx="1" presStyleCnt="5"/>
      <dgm:spPr/>
      <dgm:t>
        <a:bodyPr/>
        <a:lstStyle/>
        <a:p>
          <a:endParaRPr lang="en-US"/>
        </a:p>
      </dgm:t>
    </dgm:pt>
    <dgm:pt modelId="{AD02B52F-F1E2-4117-B955-C742B01A821A}" type="pres">
      <dgm:prSet presAssocID="{9CFD9F65-C981-4FD3-9E1B-3A295A396782}" presName="node" presStyleLbl="node1" presStyleIdx="2" presStyleCnt="6" custLinFactX="-77094" custLinFactNeighborX="-100000" custLinFactNeighborY="-2393">
        <dgm:presLayoutVars>
          <dgm:bulletEnabled val="1"/>
        </dgm:presLayoutVars>
      </dgm:prSet>
      <dgm:spPr/>
      <dgm:t>
        <a:bodyPr/>
        <a:lstStyle/>
        <a:p>
          <a:endParaRPr lang="en-US"/>
        </a:p>
      </dgm:t>
    </dgm:pt>
    <dgm:pt modelId="{A544C1A8-3F9E-4B17-AC74-19EBCA22D0DE}" type="pres">
      <dgm:prSet presAssocID="{53BC6677-C7E1-47FC-9D11-9EF55FFC6FD0}" presName="sibTrans" presStyleLbl="sibTrans2D1" presStyleIdx="2" presStyleCnt="5"/>
      <dgm:spPr/>
      <dgm:t>
        <a:bodyPr/>
        <a:lstStyle/>
        <a:p>
          <a:endParaRPr lang="en-US"/>
        </a:p>
      </dgm:t>
    </dgm:pt>
    <dgm:pt modelId="{BB2155FE-03EA-4B6B-9224-BEE2C41EE6DC}" type="pres">
      <dgm:prSet presAssocID="{53BC6677-C7E1-47FC-9D11-9EF55FFC6FD0}" presName="connectorText" presStyleLbl="sibTrans2D1" presStyleIdx="2" presStyleCnt="5"/>
      <dgm:spPr/>
      <dgm:t>
        <a:bodyPr/>
        <a:lstStyle/>
        <a:p>
          <a:endParaRPr lang="en-US"/>
        </a:p>
      </dgm:t>
    </dgm:pt>
    <dgm:pt modelId="{2F81823D-ACA5-4A58-ABE6-393EA3429C34}" type="pres">
      <dgm:prSet presAssocID="{20987C03-4A2D-4806-B841-4BBF667A5D76}" presName="node" presStyleLbl="node1" presStyleIdx="3" presStyleCnt="6" custScaleX="146061" custLinFactY="-100000" custLinFactNeighborX="-9548" custLinFactNeighborY="-114914">
        <dgm:presLayoutVars>
          <dgm:bulletEnabled val="1"/>
        </dgm:presLayoutVars>
      </dgm:prSet>
      <dgm:spPr/>
      <dgm:t>
        <a:bodyPr/>
        <a:lstStyle/>
        <a:p>
          <a:endParaRPr lang="en-US"/>
        </a:p>
      </dgm:t>
    </dgm:pt>
    <dgm:pt modelId="{6F6F3483-D99A-48BF-8D7E-900EAF8E69CF}" type="pres">
      <dgm:prSet presAssocID="{AE5C2BB1-6A5C-4417-9410-6660D414B735}" presName="sibTrans" presStyleLbl="sibTrans2D1" presStyleIdx="3" presStyleCnt="5" custAng="21202379" custScaleX="58508" custScaleY="135167" custLinFactNeighborX="-9431" custLinFactNeighborY="-13934"/>
      <dgm:spPr/>
      <dgm:t>
        <a:bodyPr/>
        <a:lstStyle/>
        <a:p>
          <a:endParaRPr lang="en-US"/>
        </a:p>
      </dgm:t>
    </dgm:pt>
    <dgm:pt modelId="{15AC9D0D-5E16-4C34-9B5F-F3E44C10FEFE}" type="pres">
      <dgm:prSet presAssocID="{AE5C2BB1-6A5C-4417-9410-6660D414B735}" presName="connectorText" presStyleLbl="sibTrans2D1" presStyleIdx="3" presStyleCnt="5"/>
      <dgm:spPr/>
      <dgm:t>
        <a:bodyPr/>
        <a:lstStyle/>
        <a:p>
          <a:endParaRPr lang="en-US"/>
        </a:p>
      </dgm:t>
    </dgm:pt>
    <dgm:pt modelId="{CA7AFEE2-E220-4DC5-B86F-8FCEC6A66056}" type="pres">
      <dgm:prSet presAssocID="{D4A213EC-D60F-44B2-BFCB-A65EE1EF8BF4}" presName="node" presStyleLbl="node1" presStyleIdx="4" presStyleCnt="6" custLinFactX="45637" custLinFactNeighborX="100000" custLinFactNeighborY="-6113">
        <dgm:presLayoutVars>
          <dgm:bulletEnabled val="1"/>
        </dgm:presLayoutVars>
      </dgm:prSet>
      <dgm:spPr/>
      <dgm:t>
        <a:bodyPr/>
        <a:lstStyle/>
        <a:p>
          <a:endParaRPr lang="en-US"/>
        </a:p>
      </dgm:t>
    </dgm:pt>
    <dgm:pt modelId="{32555E3A-1B4D-4238-A231-EDCCAF3A958F}" type="pres">
      <dgm:prSet presAssocID="{EF74E691-F028-495C-8F1F-9363CB017A84}" presName="sibTrans" presStyleLbl="sibTrans2D1" presStyleIdx="4" presStyleCnt="5" custAng="11016338" custFlipHor="1" custScaleX="33874" custScaleY="70265" custLinFactNeighborX="63886" custLinFactNeighborY="12958"/>
      <dgm:spPr/>
      <dgm:t>
        <a:bodyPr/>
        <a:lstStyle/>
        <a:p>
          <a:endParaRPr lang="en-US"/>
        </a:p>
      </dgm:t>
    </dgm:pt>
    <dgm:pt modelId="{B8186F0E-68E3-41A6-933D-401F96452EBE}" type="pres">
      <dgm:prSet presAssocID="{EF74E691-F028-495C-8F1F-9363CB017A84}" presName="connectorText" presStyleLbl="sibTrans2D1" presStyleIdx="4" presStyleCnt="5"/>
      <dgm:spPr/>
      <dgm:t>
        <a:bodyPr/>
        <a:lstStyle/>
        <a:p>
          <a:endParaRPr lang="en-US"/>
        </a:p>
      </dgm:t>
    </dgm:pt>
    <dgm:pt modelId="{A1A720E8-C603-43F0-B194-54A9CCA4D647}" type="pres">
      <dgm:prSet presAssocID="{0908F476-AE1E-4CAB-A7A1-166328E458A0}" presName="node" presStyleLbl="node1" presStyleIdx="5" presStyleCnt="6" custScaleX="83864" custScaleY="191709" custLinFactNeighborX="3754" custLinFactNeighborY="-4549">
        <dgm:presLayoutVars>
          <dgm:bulletEnabled val="1"/>
        </dgm:presLayoutVars>
      </dgm:prSet>
      <dgm:spPr/>
      <dgm:t>
        <a:bodyPr/>
        <a:lstStyle/>
        <a:p>
          <a:endParaRPr lang="en-US"/>
        </a:p>
      </dgm:t>
    </dgm:pt>
  </dgm:ptLst>
  <dgm:cxnLst>
    <dgm:cxn modelId="{3E4CB3A3-ED21-43FC-8380-9511DB7A5E56}" srcId="{43B376A7-618A-44DD-87DB-84151F685EF6}" destId="{A19A7E6A-E6E8-4E27-AF83-EE70CE8B6CEB}" srcOrd="0" destOrd="0" parTransId="{78CAF077-4E93-42EB-AA32-2791938A963E}" sibTransId="{A73424FE-EC54-4A6C-8D9C-A34F2A5B2CA9}"/>
    <dgm:cxn modelId="{BB477821-6CDE-42AE-B880-850E7F366976}" srcId="{43B376A7-618A-44DD-87DB-84151F685EF6}" destId="{1EE4F987-59E4-45CB-A313-C1CB22B3356E}" srcOrd="1" destOrd="0" parTransId="{35827A81-20BA-4F0C-9428-2EFA6238A9F2}" sibTransId="{D1797989-2F09-425B-9CEF-A99BB3BA56BA}"/>
    <dgm:cxn modelId="{F44C0395-77C4-4F09-8099-5A19F28E2AA8}" type="presOf" srcId="{AE5C2BB1-6A5C-4417-9410-6660D414B735}" destId="{6F6F3483-D99A-48BF-8D7E-900EAF8E69CF}" srcOrd="0" destOrd="0" presId="urn:microsoft.com/office/officeart/2005/8/layout/process5"/>
    <dgm:cxn modelId="{A8A49E12-D778-412F-BEF1-B6A789A9E44F}" type="presOf" srcId="{20987C03-4A2D-4806-B841-4BBF667A5D76}" destId="{2F81823D-ACA5-4A58-ABE6-393EA3429C34}" srcOrd="0" destOrd="0" presId="urn:microsoft.com/office/officeart/2005/8/layout/process5"/>
    <dgm:cxn modelId="{798C6462-1AF7-4502-A146-DD260B66B081}" type="presOf" srcId="{43B376A7-618A-44DD-87DB-84151F685EF6}" destId="{8F646395-E046-4148-BA9F-7791492406E4}" srcOrd="0" destOrd="0" presId="urn:microsoft.com/office/officeart/2005/8/layout/process5"/>
    <dgm:cxn modelId="{7928CCC0-4117-487B-A036-EA16DB238E43}" type="presOf" srcId="{AE5C2BB1-6A5C-4417-9410-6660D414B735}" destId="{15AC9D0D-5E16-4C34-9B5F-F3E44C10FEFE}" srcOrd="1" destOrd="0" presId="urn:microsoft.com/office/officeart/2005/8/layout/process5"/>
    <dgm:cxn modelId="{E3565920-2BCF-4AF8-840B-F09EE460ECD7}" type="presOf" srcId="{A19A7E6A-E6E8-4E27-AF83-EE70CE8B6CEB}" destId="{9AAF51A6-8F06-4667-8891-442F8112E2BA}" srcOrd="0" destOrd="0" presId="urn:microsoft.com/office/officeart/2005/8/layout/process5"/>
    <dgm:cxn modelId="{C1ADBE84-152F-464C-8784-974CA028EE44}" type="presOf" srcId="{A73424FE-EC54-4A6C-8D9C-A34F2A5B2CA9}" destId="{85984A62-64CC-4F10-BC4F-05B877854587}" srcOrd="0" destOrd="0" presId="urn:microsoft.com/office/officeart/2005/8/layout/process5"/>
    <dgm:cxn modelId="{F76112B6-90FD-468A-B15E-8CA96B8BE39D}" type="presOf" srcId="{D4A213EC-D60F-44B2-BFCB-A65EE1EF8BF4}" destId="{CA7AFEE2-E220-4DC5-B86F-8FCEC6A66056}" srcOrd="0" destOrd="0" presId="urn:microsoft.com/office/officeart/2005/8/layout/process5"/>
    <dgm:cxn modelId="{DE36485A-EEA9-4DF6-8B21-0991A2CCE4C8}" type="presOf" srcId="{53BC6677-C7E1-47FC-9D11-9EF55FFC6FD0}" destId="{A544C1A8-3F9E-4B17-AC74-19EBCA22D0DE}" srcOrd="0" destOrd="0" presId="urn:microsoft.com/office/officeart/2005/8/layout/process5"/>
    <dgm:cxn modelId="{52403813-65F3-4107-95D8-83913CE83D15}" type="presOf" srcId="{D1797989-2F09-425B-9CEF-A99BB3BA56BA}" destId="{F02A8060-F8E0-476A-842C-5DF6A06F4373}" srcOrd="0" destOrd="0" presId="urn:microsoft.com/office/officeart/2005/8/layout/process5"/>
    <dgm:cxn modelId="{76B497CE-9477-4DB0-971B-7904B65F1E68}" type="presOf" srcId="{EF74E691-F028-495C-8F1F-9363CB017A84}" destId="{32555E3A-1B4D-4238-A231-EDCCAF3A958F}" srcOrd="0" destOrd="0" presId="urn:microsoft.com/office/officeart/2005/8/layout/process5"/>
    <dgm:cxn modelId="{D790336E-F64E-47B1-87AB-DD9EA77D6AFB}" type="presOf" srcId="{9CFD9F65-C981-4FD3-9E1B-3A295A396782}" destId="{AD02B52F-F1E2-4117-B955-C742B01A821A}" srcOrd="0" destOrd="0" presId="urn:microsoft.com/office/officeart/2005/8/layout/process5"/>
    <dgm:cxn modelId="{44DFD1E2-C928-49E7-AA1A-C9AD3E92EC27}" type="presOf" srcId="{A73424FE-EC54-4A6C-8D9C-A34F2A5B2CA9}" destId="{F760474A-3DD8-4071-AF0B-24F76BD2F0BC}" srcOrd="1" destOrd="0" presId="urn:microsoft.com/office/officeart/2005/8/layout/process5"/>
    <dgm:cxn modelId="{B01CA53F-8B14-45BA-BB96-749796A77D20}" srcId="{43B376A7-618A-44DD-87DB-84151F685EF6}" destId="{D4A213EC-D60F-44B2-BFCB-A65EE1EF8BF4}" srcOrd="4" destOrd="0" parTransId="{D7DB26C9-0469-4D7F-AF47-1E23B261EA1F}" sibTransId="{EF74E691-F028-495C-8F1F-9363CB017A84}"/>
    <dgm:cxn modelId="{737FF03F-46EE-4001-80EB-F6E06CF3CD3D}" type="presOf" srcId="{D1797989-2F09-425B-9CEF-A99BB3BA56BA}" destId="{3C6B665A-AA7B-4A7E-95D1-912C2E9A6771}" srcOrd="1" destOrd="0" presId="urn:microsoft.com/office/officeart/2005/8/layout/process5"/>
    <dgm:cxn modelId="{210A8F70-61D6-4F43-9587-9C1498A1BD77}" srcId="{43B376A7-618A-44DD-87DB-84151F685EF6}" destId="{9CFD9F65-C981-4FD3-9E1B-3A295A396782}" srcOrd="2" destOrd="0" parTransId="{3B9C5E27-F0DE-4B7E-8847-054628A1BB2C}" sibTransId="{53BC6677-C7E1-47FC-9D11-9EF55FFC6FD0}"/>
    <dgm:cxn modelId="{953720A5-76FE-4F1D-815A-8E74472E2E2F}" srcId="{43B376A7-618A-44DD-87DB-84151F685EF6}" destId="{0908F476-AE1E-4CAB-A7A1-166328E458A0}" srcOrd="5" destOrd="0" parTransId="{100BF97E-54FF-46C8-8062-AA83713AEBBF}" sibTransId="{E4F27B65-FF5F-4872-BBA5-D53B4B2C4A70}"/>
    <dgm:cxn modelId="{6F8E160C-05D6-40C1-8AA5-521FC1D99274}" type="presOf" srcId="{EF74E691-F028-495C-8F1F-9363CB017A84}" destId="{B8186F0E-68E3-41A6-933D-401F96452EBE}" srcOrd="1" destOrd="0" presId="urn:microsoft.com/office/officeart/2005/8/layout/process5"/>
    <dgm:cxn modelId="{A66E0CDB-5CA0-49EC-A87A-5B4852F3060A}" type="presOf" srcId="{1EE4F987-59E4-45CB-A313-C1CB22B3356E}" destId="{9FC5BD7C-F5E4-434D-91B9-3E8A71D6B305}" srcOrd="0" destOrd="0" presId="urn:microsoft.com/office/officeart/2005/8/layout/process5"/>
    <dgm:cxn modelId="{03B50903-ED15-4992-AF8C-4F04474470AA}" srcId="{43B376A7-618A-44DD-87DB-84151F685EF6}" destId="{20987C03-4A2D-4806-B841-4BBF667A5D76}" srcOrd="3" destOrd="0" parTransId="{4E33A781-FCF3-4148-B029-125EBC66C0EF}" sibTransId="{AE5C2BB1-6A5C-4417-9410-6660D414B735}"/>
    <dgm:cxn modelId="{70ED07B0-9F1D-4791-95B2-CC260A7696B9}" type="presOf" srcId="{0908F476-AE1E-4CAB-A7A1-166328E458A0}" destId="{A1A720E8-C603-43F0-B194-54A9CCA4D647}" srcOrd="0" destOrd="0" presId="urn:microsoft.com/office/officeart/2005/8/layout/process5"/>
    <dgm:cxn modelId="{83831FC6-4472-4B93-A5A6-C61F2D678E9D}" type="presOf" srcId="{53BC6677-C7E1-47FC-9D11-9EF55FFC6FD0}" destId="{BB2155FE-03EA-4B6B-9224-BEE2C41EE6DC}" srcOrd="1" destOrd="0" presId="urn:microsoft.com/office/officeart/2005/8/layout/process5"/>
    <dgm:cxn modelId="{6478EA4A-04D8-497C-82CC-28E731B481AD}" type="presParOf" srcId="{8F646395-E046-4148-BA9F-7791492406E4}" destId="{9AAF51A6-8F06-4667-8891-442F8112E2BA}" srcOrd="0" destOrd="0" presId="urn:microsoft.com/office/officeart/2005/8/layout/process5"/>
    <dgm:cxn modelId="{F15B93AA-52BF-4D1D-B37D-E0BB36C46B54}" type="presParOf" srcId="{8F646395-E046-4148-BA9F-7791492406E4}" destId="{85984A62-64CC-4F10-BC4F-05B877854587}" srcOrd="1" destOrd="0" presId="urn:microsoft.com/office/officeart/2005/8/layout/process5"/>
    <dgm:cxn modelId="{04EDDC9A-88D4-48E1-805D-881B72964917}" type="presParOf" srcId="{85984A62-64CC-4F10-BC4F-05B877854587}" destId="{F760474A-3DD8-4071-AF0B-24F76BD2F0BC}" srcOrd="0" destOrd="0" presId="urn:microsoft.com/office/officeart/2005/8/layout/process5"/>
    <dgm:cxn modelId="{ECA1D039-920F-4726-9EE4-437636E88F81}" type="presParOf" srcId="{8F646395-E046-4148-BA9F-7791492406E4}" destId="{9FC5BD7C-F5E4-434D-91B9-3E8A71D6B305}" srcOrd="2" destOrd="0" presId="urn:microsoft.com/office/officeart/2005/8/layout/process5"/>
    <dgm:cxn modelId="{7EB92405-9ABD-492F-BB89-BB19091F77D9}" type="presParOf" srcId="{8F646395-E046-4148-BA9F-7791492406E4}" destId="{F02A8060-F8E0-476A-842C-5DF6A06F4373}" srcOrd="3" destOrd="0" presId="urn:microsoft.com/office/officeart/2005/8/layout/process5"/>
    <dgm:cxn modelId="{D1E06D71-0A02-45DE-B382-7345722AB809}" type="presParOf" srcId="{F02A8060-F8E0-476A-842C-5DF6A06F4373}" destId="{3C6B665A-AA7B-4A7E-95D1-912C2E9A6771}" srcOrd="0" destOrd="0" presId="urn:microsoft.com/office/officeart/2005/8/layout/process5"/>
    <dgm:cxn modelId="{06C0106E-8C45-4B1A-8177-7BBE6F6628D2}" type="presParOf" srcId="{8F646395-E046-4148-BA9F-7791492406E4}" destId="{AD02B52F-F1E2-4117-B955-C742B01A821A}" srcOrd="4" destOrd="0" presId="urn:microsoft.com/office/officeart/2005/8/layout/process5"/>
    <dgm:cxn modelId="{356B3E70-37E4-4BDE-AF1E-829C341B1BE0}" type="presParOf" srcId="{8F646395-E046-4148-BA9F-7791492406E4}" destId="{A544C1A8-3F9E-4B17-AC74-19EBCA22D0DE}" srcOrd="5" destOrd="0" presId="urn:microsoft.com/office/officeart/2005/8/layout/process5"/>
    <dgm:cxn modelId="{C41D0D6C-E459-451E-93BF-57A7C19AF71F}" type="presParOf" srcId="{A544C1A8-3F9E-4B17-AC74-19EBCA22D0DE}" destId="{BB2155FE-03EA-4B6B-9224-BEE2C41EE6DC}" srcOrd="0" destOrd="0" presId="urn:microsoft.com/office/officeart/2005/8/layout/process5"/>
    <dgm:cxn modelId="{85BC0135-3034-43EA-A65D-73DD1602D1DE}" type="presParOf" srcId="{8F646395-E046-4148-BA9F-7791492406E4}" destId="{2F81823D-ACA5-4A58-ABE6-393EA3429C34}" srcOrd="6" destOrd="0" presId="urn:microsoft.com/office/officeart/2005/8/layout/process5"/>
    <dgm:cxn modelId="{0DEB8178-3086-4063-90A5-9540E17938DC}" type="presParOf" srcId="{8F646395-E046-4148-BA9F-7791492406E4}" destId="{6F6F3483-D99A-48BF-8D7E-900EAF8E69CF}" srcOrd="7" destOrd="0" presId="urn:microsoft.com/office/officeart/2005/8/layout/process5"/>
    <dgm:cxn modelId="{8449EA0F-7FD5-4989-B4B7-8A12F6BB0E19}" type="presParOf" srcId="{6F6F3483-D99A-48BF-8D7E-900EAF8E69CF}" destId="{15AC9D0D-5E16-4C34-9B5F-F3E44C10FEFE}" srcOrd="0" destOrd="0" presId="urn:microsoft.com/office/officeart/2005/8/layout/process5"/>
    <dgm:cxn modelId="{D18D2AB1-7F57-48F4-9207-230A700D86A4}" type="presParOf" srcId="{8F646395-E046-4148-BA9F-7791492406E4}" destId="{CA7AFEE2-E220-4DC5-B86F-8FCEC6A66056}" srcOrd="8" destOrd="0" presId="urn:microsoft.com/office/officeart/2005/8/layout/process5"/>
    <dgm:cxn modelId="{FC0CC183-14BA-4990-8DCF-D90A3D5AAE28}" type="presParOf" srcId="{8F646395-E046-4148-BA9F-7791492406E4}" destId="{32555E3A-1B4D-4238-A231-EDCCAF3A958F}" srcOrd="9" destOrd="0" presId="urn:microsoft.com/office/officeart/2005/8/layout/process5"/>
    <dgm:cxn modelId="{EB11FEA0-87D7-4777-98D2-DF44E677318A}" type="presParOf" srcId="{32555E3A-1B4D-4238-A231-EDCCAF3A958F}" destId="{B8186F0E-68E3-41A6-933D-401F96452EBE}" srcOrd="0" destOrd="0" presId="urn:microsoft.com/office/officeart/2005/8/layout/process5"/>
    <dgm:cxn modelId="{D92F28B5-438C-4228-A0C8-5BE000F916C8}" type="presParOf" srcId="{8F646395-E046-4148-BA9F-7791492406E4}" destId="{A1A720E8-C603-43F0-B194-54A9CCA4D647}"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EFF00-5F11-4680-A8F1-2365ADF4E25F}">
      <dsp:nvSpPr>
        <dsp:cNvPr id="0" name=""/>
        <dsp:cNvSpPr/>
      </dsp:nvSpPr>
      <dsp:spPr>
        <a:xfrm>
          <a:off x="288" y="0"/>
          <a:ext cx="8298087" cy="98886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latin typeface="Arial" pitchFamily="34" charset="0"/>
              <a:cs typeface="Arial" pitchFamily="34" charset="0"/>
            </a:rPr>
            <a:t>ISSUE STRATEGIS</a:t>
          </a:r>
          <a:endParaRPr lang="id-ID" sz="2800" kern="1200" dirty="0">
            <a:latin typeface="Arial" pitchFamily="34" charset="0"/>
            <a:cs typeface="Arial" pitchFamily="34" charset="0"/>
          </a:endParaRPr>
        </a:p>
      </dsp:txBody>
      <dsp:txXfrm>
        <a:off x="29251" y="28963"/>
        <a:ext cx="8240161" cy="930942"/>
      </dsp:txXfrm>
    </dsp:sp>
    <dsp:sp modelId="{7BA9503D-339A-4883-8126-804DF63A955A}">
      <dsp:nvSpPr>
        <dsp:cNvPr id="0" name=""/>
        <dsp:cNvSpPr/>
      </dsp:nvSpPr>
      <dsp:spPr>
        <a:xfrm>
          <a:off x="90645" y="1036444"/>
          <a:ext cx="4013629" cy="955164"/>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latin typeface="Arial" pitchFamily="34" charset="0"/>
              <a:cs typeface="Arial" pitchFamily="34" charset="0"/>
            </a:rPr>
            <a:t>ERA JKN</a:t>
          </a:r>
          <a:r>
            <a:rPr lang="id-ID" sz="2800" kern="1200" dirty="0">
              <a:latin typeface="Arial" pitchFamily="34" charset="0"/>
              <a:cs typeface="Arial" pitchFamily="34" charset="0"/>
            </a:rPr>
            <a:t> </a:t>
          </a:r>
        </a:p>
      </dsp:txBody>
      <dsp:txXfrm>
        <a:off x="118621" y="1064420"/>
        <a:ext cx="3957677" cy="899212"/>
      </dsp:txXfrm>
    </dsp:sp>
    <dsp:sp modelId="{D8106049-2187-4250-B97C-E914D8F7581A}">
      <dsp:nvSpPr>
        <dsp:cNvPr id="0" name=""/>
        <dsp:cNvSpPr/>
      </dsp:nvSpPr>
      <dsp:spPr>
        <a:xfrm>
          <a:off x="5673" y="2023097"/>
          <a:ext cx="4171073" cy="3217182"/>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id-ID" sz="2000" kern="1200" dirty="0"/>
        </a:p>
      </dsp:txBody>
      <dsp:txXfrm>
        <a:off x="99901" y="2117325"/>
        <a:ext cx="3982617" cy="3028726"/>
      </dsp:txXfrm>
    </dsp:sp>
    <dsp:sp modelId="{CF7DAACB-0B4B-4D83-BD50-3C85915A08A3}">
      <dsp:nvSpPr>
        <dsp:cNvPr id="0" name=""/>
        <dsp:cNvSpPr/>
      </dsp:nvSpPr>
      <dsp:spPr>
        <a:xfrm>
          <a:off x="4259579" y="1066800"/>
          <a:ext cx="3741416" cy="910325"/>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latin typeface="Arial" pitchFamily="34" charset="0"/>
              <a:cs typeface="Arial" pitchFamily="34" charset="0"/>
            </a:rPr>
            <a:t>LOGISTIK FARMASI</a:t>
          </a:r>
          <a:endParaRPr lang="id-ID" sz="2800" kern="1200" dirty="0">
            <a:solidFill>
              <a:schemeClr val="tx1"/>
            </a:solidFill>
            <a:latin typeface="Arial" pitchFamily="34" charset="0"/>
            <a:cs typeface="Arial" pitchFamily="34" charset="0"/>
          </a:endParaRPr>
        </a:p>
      </dsp:txBody>
      <dsp:txXfrm>
        <a:off x="4286242" y="1093463"/>
        <a:ext cx="3688090" cy="856999"/>
      </dsp:txXfrm>
    </dsp:sp>
    <dsp:sp modelId="{D8DEDA8B-22A0-4C38-9A84-B924384C7B6A}">
      <dsp:nvSpPr>
        <dsp:cNvPr id="0" name=""/>
        <dsp:cNvSpPr/>
      </dsp:nvSpPr>
      <dsp:spPr>
        <a:xfrm>
          <a:off x="4314239" y="2026061"/>
          <a:ext cx="3795367" cy="3303091"/>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719138" lvl="0" indent="-719138" algn="l" defTabSz="1066800">
            <a:lnSpc>
              <a:spcPct val="90000"/>
            </a:lnSpc>
            <a:spcBef>
              <a:spcPct val="0"/>
            </a:spcBef>
            <a:spcAft>
              <a:spcPct val="35000"/>
            </a:spcAft>
          </a:pPr>
          <a:endParaRPr lang="id-ID" sz="2400" kern="1200" dirty="0">
            <a:solidFill>
              <a:schemeClr val="tx1"/>
            </a:solidFill>
          </a:endParaRPr>
        </a:p>
      </dsp:txBody>
      <dsp:txXfrm>
        <a:off x="4410983" y="2122805"/>
        <a:ext cx="3601879" cy="3109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F51A6-8F06-4667-8891-442F8112E2BA}">
      <dsp:nvSpPr>
        <dsp:cNvPr id="0" name=""/>
        <dsp:cNvSpPr/>
      </dsp:nvSpPr>
      <dsp:spPr>
        <a:xfrm>
          <a:off x="10" y="304803"/>
          <a:ext cx="2007170" cy="12043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Peningkatan</a:t>
          </a:r>
          <a:r>
            <a:rPr lang="en-US" sz="1600" kern="1200" dirty="0"/>
            <a:t> </a:t>
          </a:r>
          <a:r>
            <a:rPr lang="en-US" sz="1600" kern="1200" dirty="0" err="1"/>
            <a:t>kebutuhan</a:t>
          </a:r>
          <a:r>
            <a:rPr lang="en-US" sz="1600" kern="1200" dirty="0"/>
            <a:t> </a:t>
          </a:r>
          <a:r>
            <a:rPr lang="en-US" sz="1600" kern="1200" dirty="0" err="1"/>
            <a:t>pelayanan</a:t>
          </a:r>
          <a:r>
            <a:rPr lang="en-US" sz="1600" kern="1200" dirty="0"/>
            <a:t> </a:t>
          </a:r>
          <a:r>
            <a:rPr lang="en-US" sz="1600" kern="1200" dirty="0" err="1"/>
            <a:t>kesehatan</a:t>
          </a:r>
          <a:r>
            <a:rPr lang="en-US" sz="1600" kern="1200" dirty="0"/>
            <a:t>  </a:t>
          </a:r>
          <a:r>
            <a:rPr lang="en-US" sz="1600" kern="1200" dirty="0" err="1"/>
            <a:t>pada</a:t>
          </a:r>
          <a:r>
            <a:rPr lang="en-US" sz="1600" kern="1200" dirty="0"/>
            <a:t> era JKN</a:t>
          </a:r>
        </a:p>
      </dsp:txBody>
      <dsp:txXfrm>
        <a:off x="35283" y="340076"/>
        <a:ext cx="1936624" cy="1133756"/>
      </dsp:txXfrm>
    </dsp:sp>
    <dsp:sp modelId="{85984A62-64CC-4F10-BC4F-05B877854587}">
      <dsp:nvSpPr>
        <dsp:cNvPr id="0" name=""/>
        <dsp:cNvSpPr/>
      </dsp:nvSpPr>
      <dsp:spPr>
        <a:xfrm rot="307129">
          <a:off x="2184623" y="789324"/>
          <a:ext cx="450301" cy="41792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2221955" y="830235"/>
        <a:ext cx="250757" cy="324922"/>
      </dsp:txXfrm>
    </dsp:sp>
    <dsp:sp modelId="{9FC5BD7C-F5E4-434D-91B9-3E8A71D6B305}">
      <dsp:nvSpPr>
        <dsp:cNvPr id="0" name=""/>
        <dsp:cNvSpPr/>
      </dsp:nvSpPr>
      <dsp:spPr>
        <a:xfrm>
          <a:off x="2438401" y="2895606"/>
          <a:ext cx="2007170" cy="120430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Pelayanan</a:t>
          </a:r>
          <a:r>
            <a:rPr lang="en-US" sz="1600" kern="1200" dirty="0"/>
            <a:t> </a:t>
          </a:r>
          <a:r>
            <a:rPr lang="en-US" sz="1600" kern="1200" dirty="0" err="1"/>
            <a:t>farmasi</a:t>
          </a:r>
          <a:r>
            <a:rPr lang="en-US" sz="1600" kern="1200" dirty="0"/>
            <a:t> yang  </a:t>
          </a:r>
          <a:r>
            <a:rPr lang="en-US" sz="1600" kern="1200" dirty="0" err="1"/>
            <a:t>berorientasi</a:t>
          </a:r>
          <a:r>
            <a:rPr lang="en-US" sz="1600" kern="1200" dirty="0"/>
            <a:t> </a:t>
          </a:r>
          <a:r>
            <a:rPr lang="en-US" sz="1600" kern="1200" dirty="0" err="1"/>
            <a:t>pelanggan</a:t>
          </a:r>
          <a:endParaRPr lang="en-US" sz="1600" kern="1200" dirty="0"/>
        </a:p>
      </dsp:txBody>
      <dsp:txXfrm>
        <a:off x="2473674" y="2930879"/>
        <a:ext cx="1936624" cy="1133756"/>
      </dsp:txXfrm>
    </dsp:sp>
    <dsp:sp modelId="{F02A8060-F8E0-476A-842C-5DF6A06F4373}">
      <dsp:nvSpPr>
        <dsp:cNvPr id="0" name=""/>
        <dsp:cNvSpPr/>
      </dsp:nvSpPr>
      <dsp:spPr>
        <a:xfrm rot="2229784" flipV="1">
          <a:off x="8206905" y="2062070"/>
          <a:ext cx="45388" cy="4572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5400000">
        <a:off x="8210458" y="2064931"/>
        <a:ext cx="27432" cy="31772"/>
      </dsp:txXfrm>
    </dsp:sp>
    <dsp:sp modelId="{AD02B52F-F1E2-4117-B955-C742B01A821A}">
      <dsp:nvSpPr>
        <dsp:cNvPr id="0" name=""/>
        <dsp:cNvSpPr/>
      </dsp:nvSpPr>
      <dsp:spPr>
        <a:xfrm>
          <a:off x="2666997" y="380999"/>
          <a:ext cx="2007170" cy="120430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Rumah sakit merupakan penyedia pelayanan kesehatan</a:t>
          </a:r>
          <a:endParaRPr lang="en-US" sz="1600" kern="1200" dirty="0"/>
        </a:p>
      </dsp:txBody>
      <dsp:txXfrm>
        <a:off x="2702270" y="416272"/>
        <a:ext cx="1936624" cy="1133756"/>
      </dsp:txXfrm>
    </dsp:sp>
    <dsp:sp modelId="{A544C1A8-3F9E-4B17-AC74-19EBCA22D0DE}">
      <dsp:nvSpPr>
        <dsp:cNvPr id="0" name=""/>
        <dsp:cNvSpPr/>
      </dsp:nvSpPr>
      <dsp:spPr>
        <a:xfrm rot="2">
          <a:off x="4769041" y="734262"/>
          <a:ext cx="228557" cy="49777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769041" y="833818"/>
        <a:ext cx="159990" cy="298666"/>
      </dsp:txXfrm>
    </dsp:sp>
    <dsp:sp modelId="{2F81823D-ACA5-4A58-ABE6-393EA3429C34}">
      <dsp:nvSpPr>
        <dsp:cNvPr id="0" name=""/>
        <dsp:cNvSpPr/>
      </dsp:nvSpPr>
      <dsp:spPr>
        <a:xfrm>
          <a:off x="5105408" y="381001"/>
          <a:ext cx="2931693" cy="120430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Instalasi</a:t>
          </a:r>
          <a:r>
            <a:rPr lang="en-US" sz="1600" kern="1200" dirty="0"/>
            <a:t> </a:t>
          </a:r>
          <a:r>
            <a:rPr lang="en-US" sz="1600" kern="1200" dirty="0" err="1"/>
            <a:t>farmasi</a:t>
          </a:r>
          <a:r>
            <a:rPr lang="en-US" sz="1600" kern="1200" dirty="0"/>
            <a:t> </a:t>
          </a:r>
          <a:r>
            <a:rPr lang="en-US" sz="1600" kern="1200" dirty="0" err="1"/>
            <a:t>merupakan</a:t>
          </a:r>
          <a:r>
            <a:rPr lang="en-US" sz="1600" kern="1200" dirty="0"/>
            <a:t> </a:t>
          </a:r>
          <a:r>
            <a:rPr lang="en-US" sz="1600" kern="1200" dirty="0" err="1"/>
            <a:t>bagian</a:t>
          </a:r>
          <a:r>
            <a:rPr lang="en-US" sz="1600" kern="1200" dirty="0"/>
            <a:t> </a:t>
          </a:r>
          <a:r>
            <a:rPr lang="en-US" sz="1600" kern="1200" dirty="0" err="1"/>
            <a:t>dari</a:t>
          </a:r>
          <a:r>
            <a:rPr lang="en-US" sz="1600" kern="1200" dirty="0"/>
            <a:t> unit </a:t>
          </a:r>
          <a:r>
            <a:rPr lang="en-US" sz="1600" kern="1200" dirty="0" err="1"/>
            <a:t>rumah</a:t>
          </a:r>
          <a:r>
            <a:rPr lang="en-US" sz="1600" kern="1200" dirty="0"/>
            <a:t> </a:t>
          </a:r>
          <a:r>
            <a:rPr lang="en-US" sz="1600" kern="1200" dirty="0" err="1"/>
            <a:t>sakit</a:t>
          </a:r>
          <a:r>
            <a:rPr lang="en-US" sz="1600" kern="1200" dirty="0"/>
            <a:t> yang </a:t>
          </a:r>
          <a:r>
            <a:rPr lang="en-US" sz="1600" kern="1200" dirty="0" err="1"/>
            <a:t>berperan</a:t>
          </a:r>
          <a:r>
            <a:rPr lang="en-US" sz="1600" kern="1200" dirty="0"/>
            <a:t> </a:t>
          </a:r>
          <a:r>
            <a:rPr lang="en-US" sz="1600" kern="1200" dirty="0" err="1"/>
            <a:t>dalam</a:t>
          </a:r>
          <a:r>
            <a:rPr lang="en-US" sz="1600" kern="1200" dirty="0"/>
            <a:t> </a:t>
          </a:r>
          <a:r>
            <a:rPr lang="en-US" sz="1600" kern="1200" dirty="0" err="1"/>
            <a:t>penyediaan</a:t>
          </a:r>
          <a:r>
            <a:rPr lang="en-US" sz="1600" kern="1200" dirty="0"/>
            <a:t> </a:t>
          </a:r>
          <a:r>
            <a:rPr lang="en-US" sz="1600" kern="1200" dirty="0" err="1"/>
            <a:t>obat</a:t>
          </a:r>
          <a:r>
            <a:rPr lang="en-US" sz="1600" kern="1200" dirty="0"/>
            <a:t> </a:t>
          </a:r>
          <a:r>
            <a:rPr lang="en-US" sz="1600" kern="1200" dirty="0" err="1"/>
            <a:t>dan</a:t>
          </a:r>
          <a:r>
            <a:rPr lang="en-US" sz="1600" kern="1200" dirty="0"/>
            <a:t> </a:t>
          </a:r>
          <a:r>
            <a:rPr lang="en-US" sz="1600" kern="1200" dirty="0" err="1"/>
            <a:t>alkes</a:t>
          </a:r>
          <a:endParaRPr lang="en-US" sz="1600" kern="1200" dirty="0"/>
        </a:p>
      </dsp:txBody>
      <dsp:txXfrm>
        <a:off x="5140681" y="416274"/>
        <a:ext cx="2861147" cy="1133756"/>
      </dsp:txXfrm>
    </dsp:sp>
    <dsp:sp modelId="{6F6F3483-D99A-48BF-8D7E-900EAF8E69CF}">
      <dsp:nvSpPr>
        <dsp:cNvPr id="0" name=""/>
        <dsp:cNvSpPr/>
      </dsp:nvSpPr>
      <dsp:spPr>
        <a:xfrm rot="5217382">
          <a:off x="6224573" y="1815019"/>
          <a:ext cx="407107" cy="67283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6223035" y="1947967"/>
        <a:ext cx="403699" cy="284975"/>
      </dsp:txXfrm>
    </dsp:sp>
    <dsp:sp modelId="{CA7AFEE2-E220-4DC5-B86F-8FCEC6A66056}">
      <dsp:nvSpPr>
        <dsp:cNvPr id="0" name=""/>
        <dsp:cNvSpPr/>
      </dsp:nvSpPr>
      <dsp:spPr>
        <a:xfrm>
          <a:off x="5410197" y="2895596"/>
          <a:ext cx="2007170" cy="120430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Manajemen</a:t>
          </a:r>
          <a:r>
            <a:rPr lang="en-US" sz="1600" kern="1200" dirty="0"/>
            <a:t> </a:t>
          </a:r>
          <a:r>
            <a:rPr lang="en-US" sz="1600" kern="1200" dirty="0" err="1"/>
            <a:t>logistik</a:t>
          </a:r>
          <a:endParaRPr lang="en-US" sz="1600" kern="1200" dirty="0"/>
        </a:p>
      </dsp:txBody>
      <dsp:txXfrm>
        <a:off x="5445470" y="2930869"/>
        <a:ext cx="1936624" cy="1133756"/>
      </dsp:txXfrm>
    </dsp:sp>
    <dsp:sp modelId="{32555E3A-1B4D-4238-A231-EDCCAF3A958F}">
      <dsp:nvSpPr>
        <dsp:cNvPr id="0" name=""/>
        <dsp:cNvSpPr/>
      </dsp:nvSpPr>
      <dsp:spPr>
        <a:xfrm rot="21395444" flipH="1">
          <a:off x="4548015" y="3396875"/>
          <a:ext cx="655422" cy="34976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4652851" y="3463708"/>
        <a:ext cx="550493" cy="209857"/>
      </dsp:txXfrm>
    </dsp:sp>
    <dsp:sp modelId="{A1A720E8-C603-43F0-B194-54A9CCA4D647}">
      <dsp:nvSpPr>
        <dsp:cNvPr id="0" name=""/>
        <dsp:cNvSpPr/>
      </dsp:nvSpPr>
      <dsp:spPr>
        <a:xfrm>
          <a:off x="76202" y="2362205"/>
          <a:ext cx="1683293" cy="23087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a:t>Terjaminnya</a:t>
          </a:r>
          <a:r>
            <a:rPr lang="en-US" sz="1600" kern="1200" dirty="0"/>
            <a:t> patient safety </a:t>
          </a:r>
        </a:p>
      </dsp:txBody>
      <dsp:txXfrm>
        <a:off x="125504" y="2411507"/>
        <a:ext cx="1584689" cy="22101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8AB3E-DA15-4CD3-B500-2E15535A16D1}" type="datetimeFigureOut">
              <a:rPr lang="id-ID" smtClean="0"/>
              <a:pPr/>
              <a:t>07/03/2018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9B282-71A9-4DF0-9F81-7186A80D1D56}" type="slidenum">
              <a:rPr lang="id-ID" smtClean="0"/>
              <a:pPr/>
              <a:t>‹#›</a:t>
            </a:fld>
            <a:endParaRPr lang="id-ID"/>
          </a:p>
        </p:txBody>
      </p:sp>
    </p:spTree>
    <p:extLst>
      <p:ext uri="{BB962C8B-B14F-4D97-AF65-F5344CB8AC3E}">
        <p14:creationId xmlns:p14="http://schemas.microsoft.com/office/powerpoint/2010/main" val="423589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5CF7A63-1CBC-4103-8955-65C8DCD120FC}" type="slidenum">
              <a:rPr lang="en-US"/>
              <a:pPr/>
              <a:t>6</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2B3C8FE-6E1B-4448-9766-01CC578D822C}" type="slidenum">
              <a:rPr lang="en-US"/>
              <a:pPr/>
              <a:t>20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A71E72B-E60C-4444-9D7B-7F2BE11BAB49}" type="slidenum">
              <a:rPr lang="en-US"/>
              <a:pPr/>
              <a:t>21</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1A20A36-332E-4604-8013-041AB7B9707B}" type="slidenum">
              <a:rPr lang="en-US"/>
              <a:pPr/>
              <a:t>22</a:t>
            </a:fld>
            <a:endParaRPr lang="en-US"/>
          </a:p>
        </p:txBody>
      </p:sp>
      <p:sp>
        <p:nvSpPr>
          <p:cNvPr id="53251" name="Rectangle 2"/>
          <p:cNvSpPr>
            <a:spLocks noGrp="1" noChangeArrowheads="1"/>
          </p:cNvSpPr>
          <p:nvPr>
            <p:ph type="body" idx="1"/>
          </p:nvPr>
        </p:nvSpPr>
        <p:spPr>
          <a:xfrm>
            <a:off x="915989" y="4343039"/>
            <a:ext cx="5026025" cy="4114880"/>
          </a:xfrm>
          <a:noFill/>
          <a:ln/>
        </p:spPr>
        <p:txBody>
          <a:bodyPr lIns="92075" tIns="46038" rIns="92075" bIns="46038"/>
          <a:lstStyle/>
          <a:p>
            <a:pPr defTabSz="742950" eaLnBrk="1" hangingPunct="1"/>
            <a:r>
              <a:rPr lang="en-GB"/>
              <a:t>Procedures were laid down for documenting hospitalisation for other illnesses whether cardiac or non-cardiac, and for events requiring the stopping of trial medication. </a:t>
            </a:r>
          </a:p>
          <a:p>
            <a:pPr defTabSz="742950" eaLnBrk="1" hangingPunct="1"/>
            <a:r>
              <a:rPr lang="en-GB"/>
              <a:t>Procedures were also defined for cases of worsening heart failure or renal function. For the former, sequential options included increasing the dose of diuretics, decreasing or discontinuing calcium channel blockers, adjustment of the digoxin dose, increasing the dose of other non-ACE inhibitor vasodilators and increasing the background lisinopril dose from 2.5 to 5 mg. For the latter, decreasing or discontinuing diuretics or calcium channel blockers or non-ACE inhibitor vasodilators was considered together with a decrease in background lisinopril therapy.</a:t>
            </a:r>
          </a:p>
          <a:p>
            <a:pPr defTabSz="742950" eaLnBrk="1" hangingPunct="1"/>
            <a:r>
              <a:rPr lang="en-GB"/>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53252" name="Rectangle 3"/>
          <p:cNvSpPr>
            <a:spLocks noGrp="1" noRot="1" noChangeAspect="1" noChangeArrowheads="1" noTextEdit="1"/>
          </p:cNvSpPr>
          <p:nvPr>
            <p:ph type="sldImg"/>
          </p:nvPr>
        </p:nvSpPr>
        <p:spPr>
          <a:xfrm>
            <a:off x="1181100" y="694115"/>
            <a:ext cx="4497388" cy="3414339"/>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54D36EC-0ED8-48DE-8827-A307CF657F94}" type="slidenum">
              <a:rPr lang="en-US"/>
              <a:pPr/>
              <a:t>23</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E186647-EBCC-4306-97D4-CE995EEBD173}" type="slidenum">
              <a:rPr lang="en-US"/>
              <a:pPr/>
              <a:t>24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FBC26EF-D36A-48E3-BACA-EC438ACA347E}" type="slidenum">
              <a:rPr lang="en-US"/>
              <a:pPr/>
              <a:t>25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94A1759-536E-4485-A0B1-104EAEC022B0}" type="slidenum">
              <a:rPr lang="en-US"/>
              <a:pPr/>
              <a:t>48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3483125-0575-4AC6-A4AD-0AED1310CD51}" type="slidenum">
              <a:rPr lang="en-US"/>
              <a:pPr/>
              <a:t>7</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4358774-061C-4A1A-95E4-247EDF80CA6B}" type="slidenum">
              <a:rPr lang="en-US"/>
              <a:pPr/>
              <a:t>13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96DCEFF-5E9D-4222-B73A-880EEDBFFDBB}" type="slidenum">
              <a:rPr lang="en-US"/>
              <a:pPr/>
              <a:t>14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E9BE96B-3C79-414F-BF7B-206456C04737}" type="slidenum">
              <a:rPr lang="en-US"/>
              <a:pPr/>
              <a:t>15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5B26006-84A4-4CBA-8B30-FE8BE06E0D44}" type="slidenum">
              <a:rPr lang="en-US"/>
              <a:pPr/>
              <a:t>16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30E5F6C-9071-48D5-8D0D-957909981FB3}" type="slidenum">
              <a:rPr lang="en-US"/>
              <a:pPr/>
              <a:t>17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30E5F6C-9071-48D5-8D0D-957909981FB3}" type="slidenum">
              <a:rPr lang="en-US"/>
              <a:pPr/>
              <a:t>18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7AE4694-87BA-4F18-AB73-C37752F538A6}" type="slidenum">
              <a:rPr lang="en-US"/>
              <a:pPr/>
              <a:t>19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9970" y="3887115"/>
            <a:ext cx="7772400" cy="763525"/>
          </a:xfrm>
          <a:effectLst>
            <a:outerShdw blurRad="50800" dist="38100" dir="2700000" algn="tl" rotWithShape="0">
              <a:prstClr val="black">
                <a:alpha val="70000"/>
              </a:prstClr>
            </a:outerShdw>
          </a:effectLst>
        </p:spPr>
        <p:txBody>
          <a:bodyPr>
            <a:normAutofit/>
          </a:bodyPr>
          <a:lstStyle>
            <a:lvl1pPr algn="r">
              <a:defRPr sz="3600">
                <a:solidFill>
                  <a:srgbClr val="F1FF9B"/>
                </a:solidFill>
              </a:defRPr>
            </a:lvl1pPr>
          </a:lstStyle>
          <a:p>
            <a:r>
              <a:rPr lang="en-US"/>
              <a:t>Click to edit Master title style</a:t>
            </a:r>
            <a:endParaRPr lang="en-US" dirty="0"/>
          </a:p>
        </p:txBody>
      </p:sp>
      <p:sp>
        <p:nvSpPr>
          <p:cNvPr id="3" name="Subtitle 2"/>
          <p:cNvSpPr>
            <a:spLocks noGrp="1"/>
          </p:cNvSpPr>
          <p:nvPr>
            <p:ph type="subTitle" idx="1"/>
          </p:nvPr>
        </p:nvSpPr>
        <p:spPr>
          <a:xfrm>
            <a:off x="754375" y="4650640"/>
            <a:ext cx="6400800" cy="610820"/>
          </a:xfrm>
        </p:spPr>
        <p:txBody>
          <a:bodyPr>
            <a:normAutofit/>
          </a:bodyPr>
          <a:lstStyle>
            <a:lvl1pPr marL="0" indent="0" algn="r">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F67BC-760E-4195-900B-FFC4D7D9D2EB}" type="datetimeFigureOut">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430DF1-4C08-4919-9948-C6B405A848D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170540-DABE-443C-AB9D-AE1C874D20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458115"/>
          </a:xfrm>
          <a:effectLst>
            <a:outerShdw blurRad="50800" dist="38100" dir="2700000" algn="tl" rotWithShape="0">
              <a:prstClr val="black">
                <a:alpha val="70000"/>
              </a:prstClr>
            </a:outerShdw>
          </a:effectLst>
        </p:spPr>
        <p:txBody>
          <a:bodyPr>
            <a:normAutofit/>
          </a:bodyPr>
          <a:lstStyle>
            <a:lvl1pPr algn="l">
              <a:defRPr sz="3600">
                <a:solidFill>
                  <a:srgbClr val="F1FF9B"/>
                </a:solidFill>
              </a:defRPr>
            </a:lvl1pPr>
          </a:lstStyle>
          <a:p>
            <a:r>
              <a:rPr lang="en-US"/>
              <a:t>Click to edit Master title style</a:t>
            </a:r>
            <a:endParaRPr lang="en-US" dirty="0"/>
          </a:p>
        </p:txBody>
      </p:sp>
      <p:sp>
        <p:nvSpPr>
          <p:cNvPr id="3" name="Content Placeholder 2"/>
          <p:cNvSpPr>
            <a:spLocks noGrp="1"/>
          </p:cNvSpPr>
          <p:nvPr>
            <p:ph idx="1"/>
          </p:nvPr>
        </p:nvSpPr>
        <p:spPr>
          <a:xfrm>
            <a:off x="448965" y="1901951"/>
            <a:ext cx="7329840" cy="3970329"/>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rgbClr val="00B050"/>
                </a:solidFill>
              </a:defRPr>
            </a:lvl1pPr>
          </a:lstStyle>
          <a:p>
            <a:r>
              <a:rPr lang="en-US"/>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F67BC-760E-4195-900B-FFC4D7D9D2EB}" type="datetimeFigureOut">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0F67BC-760E-4195-900B-FFC4D7D9D2EB}" type="datetimeFigureOut">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229600" cy="610820"/>
          </a:xfrm>
          <a:effectLst>
            <a:outerShdw blurRad="50800" dist="38100" dir="2700000" algn="tl" rotWithShape="0">
              <a:prstClr val="black">
                <a:alpha val="69000"/>
              </a:prstClr>
            </a:outerShdw>
          </a:effectLst>
        </p:spPr>
        <p:txBody>
          <a:bodyPr>
            <a:normAutofit/>
          </a:bodyPr>
          <a:lstStyle>
            <a:lvl1pPr algn="l">
              <a:defRPr sz="3600">
                <a:solidFill>
                  <a:srgbClr val="F1FF9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0F67BC-760E-4195-900B-FFC4D7D9D2EB}" type="datetimeFigureOut">
              <a:rPr lang="en-US" smtClean="0"/>
              <a:pPr/>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0F67BC-760E-4195-900B-FFC4D7D9D2EB}" type="datetimeFigureOut">
              <a:rPr lang="en-US" smtClean="0"/>
              <a:pPr/>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F67BC-760E-4195-900B-FFC4D7D9D2EB}" type="datetimeFigureOut">
              <a:rPr lang="en-US" smtClean="0"/>
              <a:pPr/>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F67BC-760E-4195-900B-FFC4D7D9D2EB}" type="datetimeFigureOut">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D271B-2697-48F0-A5F1-889A98572196}"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F67BC-760E-4195-900B-FFC4D7D9D2EB}" type="datetimeFigureOut">
              <a:rPr lang="en-US" smtClean="0"/>
              <a:pPr/>
              <a:t>3/7/2018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D271B-2697-48F0-A5F1-889A98572196}"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9.gif"/></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1.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6771430" cy="1678840"/>
          </a:xfrm>
        </p:spPr>
        <p:txBody>
          <a:bodyPr>
            <a:normAutofit fontScale="90000"/>
          </a:bodyPr>
          <a:lstStyle/>
          <a:p>
            <a:pPr algn="ctr"/>
            <a:r>
              <a:rPr lang="en-US" b="1" dirty="0"/>
              <a:t>PENENTUAN PRIORITAS MASALAH DAN </a:t>
            </a:r>
            <a:r>
              <a:rPr lang="en-US" b="1" i="1" dirty="0"/>
              <a:t>PDSA</a:t>
            </a:r>
            <a:r>
              <a:rPr lang="en-US" b="1" dirty="0"/>
              <a:t> DALAM  PENGELOLAAN  LOGISTIK FARMASI UTK MENUNJANG </a:t>
            </a:r>
            <a:r>
              <a:rPr lang="en-US" b="1" i="1" dirty="0"/>
              <a:t>PATIENT SAFETY </a:t>
            </a:r>
            <a:r>
              <a:rPr lang="en-US" b="1" dirty="0"/>
              <a:t>DI ERA JKN</a:t>
            </a:r>
            <a:endParaRPr lang="en-US" dirty="0"/>
          </a:p>
        </p:txBody>
      </p:sp>
      <p:sp>
        <p:nvSpPr>
          <p:cNvPr id="4" name="Subtitle 3"/>
          <p:cNvSpPr>
            <a:spLocks noGrp="1"/>
          </p:cNvSpPr>
          <p:nvPr>
            <p:ph type="subTitle" idx="1"/>
          </p:nvPr>
        </p:nvSpPr>
        <p:spPr/>
        <p:txBody>
          <a:bodyPr>
            <a:normAutofit fontScale="92500"/>
          </a:bodyPr>
          <a:lstStyle/>
          <a:p>
            <a:r>
              <a:rPr lang="en-US" dirty="0"/>
              <a:t>Dr. </a:t>
            </a:r>
            <a:r>
              <a:rPr lang="en-US" dirty="0" err="1"/>
              <a:t>dra</a:t>
            </a:r>
            <a:r>
              <a:rPr lang="en-US" dirty="0"/>
              <a:t>. </a:t>
            </a:r>
            <a:r>
              <a:rPr lang="en-US" dirty="0" err="1"/>
              <a:t>Agusdini</a:t>
            </a:r>
            <a:r>
              <a:rPr lang="en-US" dirty="0"/>
              <a:t> </a:t>
            </a:r>
            <a:r>
              <a:rPr lang="en-US" dirty="0" err="1"/>
              <a:t>Banun</a:t>
            </a:r>
            <a:r>
              <a:rPr lang="en-US" dirty="0"/>
              <a:t> </a:t>
            </a:r>
            <a:r>
              <a:rPr lang="en-US" dirty="0" err="1"/>
              <a:t>Saptaningsih</a:t>
            </a:r>
            <a:r>
              <a:rPr lang="en-US" dirty="0"/>
              <a:t> Apt., MARS</a:t>
            </a:r>
            <a:endParaRPr lang="id-ID" dirty="0"/>
          </a:p>
        </p:txBody>
      </p:sp>
      <p:sp>
        <p:nvSpPr>
          <p:cNvPr id="3" name="TextBox 2">
            <a:extLst>
              <a:ext uri="{FF2B5EF4-FFF2-40B4-BE49-F238E27FC236}">
                <a16:creationId xmlns:a16="http://schemas.microsoft.com/office/drawing/2014/main" xmlns="" id="{60C70D39-A112-410D-A77A-5625BBAD5641}"/>
              </a:ext>
            </a:extLst>
          </p:cNvPr>
          <p:cNvSpPr txBox="1"/>
          <p:nvPr/>
        </p:nvSpPr>
        <p:spPr>
          <a:xfrm>
            <a:off x="5257800" y="304799"/>
            <a:ext cx="3657600" cy="523220"/>
          </a:xfrm>
          <a:prstGeom prst="rect">
            <a:avLst/>
          </a:prstGeom>
          <a:noFill/>
        </p:spPr>
        <p:txBody>
          <a:bodyPr wrap="square" rtlCol="0">
            <a:spAutoFit/>
          </a:bodyPr>
          <a:lstStyle/>
          <a:p>
            <a:pPr algn="ctr"/>
            <a:r>
              <a:rPr lang="id-ID" sz="2800" dirty="0">
                <a:solidFill>
                  <a:srgbClr val="FFC000"/>
                </a:solidFill>
              </a:rPr>
              <a:t>PERTEMUAN </a:t>
            </a:r>
            <a:r>
              <a:rPr lang="id-ID" sz="2800" dirty="0" smtClean="0">
                <a:solidFill>
                  <a:srgbClr val="FFC000"/>
                </a:solidFill>
              </a:rPr>
              <a:t>1</a:t>
            </a:r>
            <a:r>
              <a:rPr lang="en-US" sz="2800" dirty="0" smtClean="0">
                <a:solidFill>
                  <a:srgbClr val="FFC000"/>
                </a:solidFill>
              </a:rPr>
              <a:t>1 </a:t>
            </a:r>
            <a:r>
              <a:rPr lang="en-US" sz="2800" dirty="0" err="1" smtClean="0">
                <a:solidFill>
                  <a:srgbClr val="FFC000"/>
                </a:solidFill>
              </a:rPr>
              <a:t>dan</a:t>
            </a:r>
            <a:r>
              <a:rPr lang="en-US" sz="2800" smtClean="0">
                <a:solidFill>
                  <a:srgbClr val="FFC000"/>
                </a:solidFill>
              </a:rPr>
              <a:t> </a:t>
            </a:r>
            <a:r>
              <a:rPr lang="en-US" sz="2800" smtClean="0">
                <a:solidFill>
                  <a:srgbClr val="FFC000"/>
                </a:solidFill>
              </a:rPr>
              <a:t>12</a:t>
            </a:r>
            <a:endParaRPr lang="id-ID" sz="2800" dirty="0">
              <a:solidFill>
                <a:srgbClr val="FFC000"/>
              </a:solidFill>
            </a:endParaRPr>
          </a:p>
        </p:txBody>
      </p:sp>
    </p:spTree>
    <p:extLst>
      <p:ext uri="{BB962C8B-B14F-4D97-AF65-F5344CB8AC3E}">
        <p14:creationId xmlns:p14="http://schemas.microsoft.com/office/powerpoint/2010/main" val="171073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PATIENT SAFETY</a:t>
            </a:r>
          </a:p>
        </p:txBody>
      </p:sp>
      <p:sp>
        <p:nvSpPr>
          <p:cNvPr id="3" name="Content Placeholder 2"/>
          <p:cNvSpPr>
            <a:spLocks noGrp="1"/>
          </p:cNvSpPr>
          <p:nvPr>
            <p:ph idx="1"/>
          </p:nvPr>
        </p:nvSpPr>
        <p:spPr/>
        <p:txBody>
          <a:bodyPr>
            <a:normAutofit/>
          </a:bodyPr>
          <a:lstStyle/>
          <a:p>
            <a:pPr marL="0" indent="0" algn="just">
              <a:buNone/>
            </a:pPr>
            <a:endParaRPr lang="en-US" dirty="0"/>
          </a:p>
          <a:p>
            <a:endParaRPr lang="en-US" dirty="0"/>
          </a:p>
        </p:txBody>
      </p:sp>
      <p:sp>
        <p:nvSpPr>
          <p:cNvPr id="4" name="Text Box 2"/>
          <p:cNvSpPr txBox="1">
            <a:spLocks noChangeArrowheads="1"/>
          </p:cNvSpPr>
          <p:nvPr/>
        </p:nvSpPr>
        <p:spPr bwMode="auto">
          <a:xfrm>
            <a:off x="533400" y="1828800"/>
            <a:ext cx="7407275" cy="2677656"/>
          </a:xfrm>
          <a:prstGeom prst="rect">
            <a:avLst/>
          </a:prstGeom>
          <a:noFill/>
          <a:ln w="9525">
            <a:noFill/>
            <a:miter lim="800000"/>
            <a:headEnd/>
            <a:tailEnd/>
          </a:ln>
        </p:spPr>
        <p:txBody>
          <a:bodyPr>
            <a:spAutoFit/>
          </a:bodyPr>
          <a:lstStyle/>
          <a:p>
            <a:r>
              <a:rPr lang="fi-FI" sz="2400" dirty="0">
                <a:solidFill>
                  <a:srgbClr val="FFFF00"/>
                </a:solidFill>
              </a:rPr>
              <a:t>Keselamatan pasien adalah suatu sistem dimana Rumah sakit membuat asuhan pasien lebih aman. Sistem ini mencegah terjadinya Kejadian Tidak diharapkan (KTD) yaitu cedera yang disebabkan oleh kesalahan akibat melaksanakan suatu tindakan atau tidak mengambil tindakan yang seharusnya diambil. (KKP-RS).</a:t>
            </a:r>
          </a:p>
          <a:p>
            <a:r>
              <a:rPr lang="fi-FI" sz="2400" dirty="0"/>
              <a:t>		</a:t>
            </a:r>
            <a:endParaRPr lang="en-US" sz="2400" dirty="0"/>
          </a:p>
        </p:txBody>
      </p:sp>
      <p:pic>
        <p:nvPicPr>
          <p:cNvPr id="5" name="Picture 3" descr="imagesstaff"/>
          <p:cNvPicPr>
            <a:picLocks noChangeAspect="1" noChangeArrowheads="1"/>
          </p:cNvPicPr>
          <p:nvPr/>
        </p:nvPicPr>
        <p:blipFill>
          <a:blip r:embed="rId2" cstate="print"/>
          <a:srcRect/>
          <a:stretch>
            <a:fillRect/>
          </a:stretch>
        </p:blipFill>
        <p:spPr bwMode="auto">
          <a:xfrm>
            <a:off x="5257800" y="4267200"/>
            <a:ext cx="2514600" cy="2011680"/>
          </a:xfrm>
          <a:prstGeom prst="rect">
            <a:avLst/>
          </a:prstGeom>
          <a:noFill/>
          <a:ln w="9525">
            <a:noFill/>
            <a:miter lim="800000"/>
            <a:headEnd/>
            <a:tailEnd/>
          </a:ln>
        </p:spPr>
      </p:pic>
    </p:spTree>
    <p:extLst>
      <p:ext uri="{BB962C8B-B14F-4D97-AF65-F5344CB8AC3E}">
        <p14:creationId xmlns:p14="http://schemas.microsoft.com/office/powerpoint/2010/main" val="242890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marL="342900" indent="-342900"/>
            <a:r>
              <a:rPr lang="en-US" sz="2000" dirty="0" err="1">
                <a:solidFill>
                  <a:srgbClr val="FFFF00"/>
                </a:solidFill>
              </a:rPr>
              <a:t>Masalah</a:t>
            </a:r>
            <a:r>
              <a:rPr lang="en-US" sz="2000" dirty="0">
                <a:solidFill>
                  <a:srgbClr val="FFFF00"/>
                </a:solidFill>
              </a:rPr>
              <a:t> yang </a:t>
            </a:r>
            <a:r>
              <a:rPr lang="en-US" sz="2000" dirty="0" err="1">
                <a:solidFill>
                  <a:srgbClr val="FFFF00"/>
                </a:solidFill>
              </a:rPr>
              <a:t>menyangkut</a:t>
            </a:r>
            <a:r>
              <a:rPr lang="en-US" sz="2000" dirty="0">
                <a:solidFill>
                  <a:srgbClr val="FFFF00"/>
                </a:solidFill>
              </a:rPr>
              <a:t> </a:t>
            </a:r>
            <a:r>
              <a:rPr lang="en-US" sz="2000" dirty="0" err="1">
                <a:solidFill>
                  <a:srgbClr val="FFFF00"/>
                </a:solidFill>
              </a:rPr>
              <a:t>pemberian</a:t>
            </a:r>
            <a:r>
              <a:rPr lang="en-US" sz="2000" dirty="0">
                <a:solidFill>
                  <a:srgbClr val="FFFF00"/>
                </a:solidFill>
              </a:rPr>
              <a:t> </a:t>
            </a:r>
            <a:r>
              <a:rPr lang="en-US" sz="2000" dirty="0" err="1">
                <a:solidFill>
                  <a:srgbClr val="FFFF00"/>
                </a:solidFill>
              </a:rPr>
              <a:t>pengobatan</a:t>
            </a:r>
            <a:r>
              <a:rPr lang="en-US" sz="2000" dirty="0">
                <a:solidFill>
                  <a:srgbClr val="FFFF00"/>
                </a:solidFill>
              </a:rPr>
              <a:t>(medication)</a:t>
            </a:r>
            <a:br>
              <a:rPr lang="en-US" sz="2000" dirty="0">
                <a:solidFill>
                  <a:srgbClr val="FFFF00"/>
                </a:solidFill>
              </a:rPr>
            </a:br>
            <a:r>
              <a:rPr lang="en-US" sz="2000" dirty="0">
                <a:solidFill>
                  <a:srgbClr val="FFFF00"/>
                </a:solidFill>
              </a:rPr>
              <a:t> (American Society)</a:t>
            </a:r>
            <a:endParaRPr lang="id-ID" sz="2000" dirty="0"/>
          </a:p>
        </p:txBody>
      </p:sp>
      <p:sp>
        <p:nvSpPr>
          <p:cNvPr id="6" name="Text Box 4"/>
          <p:cNvSpPr txBox="1">
            <a:spLocks noGrp="1" noChangeArrowheads="1"/>
          </p:cNvSpPr>
          <p:nvPr>
            <p:ph idx="1"/>
          </p:nvPr>
        </p:nvSpPr>
        <p:spPr bwMode="auto">
          <a:xfrm>
            <a:off x="533400" y="1371600"/>
            <a:ext cx="6657592" cy="5262979"/>
          </a:xfrm>
          <a:prstGeom prst="rect">
            <a:avLst/>
          </a:prstGeom>
          <a:noFill/>
          <a:ln w="9525">
            <a:noFill/>
            <a:miter lim="800000"/>
            <a:headEnd/>
            <a:tailEnd/>
          </a:ln>
        </p:spPr>
        <p:txBody>
          <a:bodyPr wrap="none">
            <a:spAutoFit/>
          </a:bodyPr>
          <a:lstStyle/>
          <a:p>
            <a:pPr marL="342900" indent="-342900">
              <a:buNone/>
            </a:pPr>
            <a:endParaRPr lang="en-US" sz="2400" dirty="0">
              <a:solidFill>
                <a:srgbClr val="FFFF00"/>
              </a:solidFill>
            </a:endParaRPr>
          </a:p>
          <a:p>
            <a:pPr marL="342900" indent="-342900">
              <a:buFontTx/>
              <a:buAutoNum type="arabicPeriod"/>
            </a:pPr>
            <a:r>
              <a:rPr lang="en-US" sz="2000" dirty="0" err="1">
                <a:solidFill>
                  <a:srgbClr val="FFFF00"/>
                </a:solidFill>
              </a:rPr>
              <a:t>Kekurangan</a:t>
            </a:r>
            <a:r>
              <a:rPr lang="en-US" sz="2000" dirty="0">
                <a:solidFill>
                  <a:srgbClr val="FFFF00"/>
                </a:solidFill>
              </a:rPr>
              <a:t> </a:t>
            </a:r>
            <a:r>
              <a:rPr lang="en-US" sz="2000" dirty="0" err="1">
                <a:solidFill>
                  <a:srgbClr val="FFFF00"/>
                </a:solidFill>
              </a:rPr>
              <a:t>pengobatan</a:t>
            </a:r>
            <a:r>
              <a:rPr lang="en-US" sz="2000" dirty="0">
                <a:solidFill>
                  <a:srgbClr val="FFFF00"/>
                </a:solidFill>
              </a:rPr>
              <a:t> (Underuse of medication)</a:t>
            </a:r>
          </a:p>
          <a:p>
            <a:pPr marL="342900" indent="-342900"/>
            <a:r>
              <a:rPr lang="en-US" sz="2000" dirty="0">
                <a:solidFill>
                  <a:srgbClr val="FFFF00"/>
                </a:solidFill>
              </a:rPr>
              <a:t>    - </a:t>
            </a:r>
            <a:r>
              <a:rPr lang="en-US" sz="2000" dirty="0" err="1">
                <a:solidFill>
                  <a:srgbClr val="FFFF00"/>
                </a:solidFill>
              </a:rPr>
              <a:t>Indikasi</a:t>
            </a:r>
            <a:r>
              <a:rPr lang="en-US" sz="2000" dirty="0">
                <a:solidFill>
                  <a:srgbClr val="FFFF00"/>
                </a:solidFill>
              </a:rPr>
              <a:t> yang </a:t>
            </a:r>
            <a:r>
              <a:rPr lang="en-US" sz="2000" dirty="0" err="1">
                <a:solidFill>
                  <a:srgbClr val="FFFF00"/>
                </a:solidFill>
              </a:rPr>
              <a:t>tidak</a:t>
            </a:r>
            <a:r>
              <a:rPr lang="en-US" sz="2000" dirty="0">
                <a:solidFill>
                  <a:srgbClr val="FFFF00"/>
                </a:solidFill>
              </a:rPr>
              <a:t> </a:t>
            </a:r>
            <a:r>
              <a:rPr lang="en-US" sz="2000" dirty="0" err="1">
                <a:solidFill>
                  <a:srgbClr val="FFFF00"/>
                </a:solidFill>
              </a:rPr>
              <a:t>ditangani</a:t>
            </a:r>
            <a:endParaRPr lang="en-US" sz="2000" dirty="0">
              <a:solidFill>
                <a:srgbClr val="FFFF00"/>
              </a:solidFill>
            </a:endParaRPr>
          </a:p>
          <a:p>
            <a:pPr marL="342900" indent="-342900"/>
            <a:r>
              <a:rPr lang="en-US" sz="2000" dirty="0">
                <a:solidFill>
                  <a:srgbClr val="FFFF00"/>
                </a:solidFill>
              </a:rPr>
              <a:t>   -  </a:t>
            </a:r>
            <a:r>
              <a:rPr lang="en-US" sz="2000" dirty="0" err="1">
                <a:solidFill>
                  <a:srgbClr val="FFFF00"/>
                </a:solidFill>
              </a:rPr>
              <a:t>Kekurangan</a:t>
            </a:r>
            <a:r>
              <a:rPr lang="en-US" sz="2000" dirty="0">
                <a:solidFill>
                  <a:srgbClr val="FFFF00"/>
                </a:solidFill>
              </a:rPr>
              <a:t> </a:t>
            </a:r>
            <a:r>
              <a:rPr lang="en-US" sz="2000" dirty="0" err="1">
                <a:solidFill>
                  <a:srgbClr val="FFFF00"/>
                </a:solidFill>
              </a:rPr>
              <a:t>dosis</a:t>
            </a:r>
            <a:endParaRPr lang="en-US" sz="2000" dirty="0">
              <a:solidFill>
                <a:srgbClr val="FFFF00"/>
              </a:solidFill>
            </a:endParaRPr>
          </a:p>
          <a:p>
            <a:pPr marL="342900" indent="-342900"/>
            <a:r>
              <a:rPr lang="en-US" sz="2000" dirty="0">
                <a:solidFill>
                  <a:srgbClr val="FFFF00"/>
                </a:solidFill>
              </a:rPr>
              <a:t>2. </a:t>
            </a:r>
            <a:r>
              <a:rPr lang="en-US" sz="2000" dirty="0" err="1">
                <a:solidFill>
                  <a:srgbClr val="FFFF00"/>
                </a:solidFill>
              </a:rPr>
              <a:t>Kelebihan</a:t>
            </a:r>
            <a:r>
              <a:rPr lang="en-US" sz="2000" dirty="0">
                <a:solidFill>
                  <a:srgbClr val="FFFF00"/>
                </a:solidFill>
              </a:rPr>
              <a:t> </a:t>
            </a:r>
            <a:r>
              <a:rPr lang="en-US" sz="2000" dirty="0" err="1">
                <a:solidFill>
                  <a:srgbClr val="FFFF00"/>
                </a:solidFill>
              </a:rPr>
              <a:t>pengobatan</a:t>
            </a:r>
            <a:r>
              <a:rPr lang="en-US" sz="2000" dirty="0">
                <a:solidFill>
                  <a:srgbClr val="FFFF00"/>
                </a:solidFill>
              </a:rPr>
              <a:t> (Overuse of medications)</a:t>
            </a:r>
          </a:p>
          <a:p>
            <a:pPr marL="342900" indent="-342900"/>
            <a:r>
              <a:rPr lang="en-US" sz="2000" dirty="0">
                <a:solidFill>
                  <a:srgbClr val="FFFF00"/>
                </a:solidFill>
              </a:rPr>
              <a:t>    - </a:t>
            </a:r>
            <a:r>
              <a:rPr lang="en-US" sz="2000" dirty="0" err="1">
                <a:solidFill>
                  <a:srgbClr val="FFFF00"/>
                </a:solidFill>
              </a:rPr>
              <a:t>Pasien</a:t>
            </a:r>
            <a:r>
              <a:rPr lang="en-US" sz="2000" dirty="0">
                <a:solidFill>
                  <a:srgbClr val="FFFF00"/>
                </a:solidFill>
              </a:rPr>
              <a:t> </a:t>
            </a:r>
            <a:r>
              <a:rPr lang="en-US" sz="2000" dirty="0" err="1">
                <a:solidFill>
                  <a:srgbClr val="FFFF00"/>
                </a:solidFill>
              </a:rPr>
              <a:t>minum</a:t>
            </a:r>
            <a:r>
              <a:rPr lang="en-US" sz="2000" dirty="0">
                <a:solidFill>
                  <a:srgbClr val="FFFF00"/>
                </a:solidFill>
              </a:rPr>
              <a:t> </a:t>
            </a:r>
            <a:r>
              <a:rPr lang="en-US" sz="2000" dirty="0" err="1">
                <a:solidFill>
                  <a:srgbClr val="FFFF00"/>
                </a:solidFill>
              </a:rPr>
              <a:t>obat</a:t>
            </a:r>
            <a:r>
              <a:rPr lang="en-US" sz="2000" dirty="0">
                <a:solidFill>
                  <a:srgbClr val="FFFF00"/>
                </a:solidFill>
              </a:rPr>
              <a:t> yang </a:t>
            </a:r>
            <a:r>
              <a:rPr lang="en-US" sz="2000" dirty="0" err="1">
                <a:solidFill>
                  <a:srgbClr val="FFFF00"/>
                </a:solidFill>
              </a:rPr>
              <a:t>tdk</a:t>
            </a:r>
            <a:r>
              <a:rPr lang="en-US" sz="2000" dirty="0">
                <a:solidFill>
                  <a:srgbClr val="FFFF00"/>
                </a:solidFill>
              </a:rPr>
              <a:t> </a:t>
            </a:r>
            <a:r>
              <a:rPr lang="en-US" sz="2000" dirty="0" err="1">
                <a:solidFill>
                  <a:srgbClr val="FFFF00"/>
                </a:solidFill>
              </a:rPr>
              <a:t>tepat</a:t>
            </a:r>
            <a:r>
              <a:rPr lang="en-US" sz="2000" dirty="0">
                <a:solidFill>
                  <a:srgbClr val="FFFF00"/>
                </a:solidFill>
              </a:rPr>
              <a:t> </a:t>
            </a:r>
            <a:r>
              <a:rPr lang="en-US" sz="2000" dirty="0" err="1">
                <a:solidFill>
                  <a:srgbClr val="FFFF00"/>
                </a:solidFill>
              </a:rPr>
              <a:t>dengan</a:t>
            </a:r>
            <a:r>
              <a:rPr lang="en-US" sz="2000" dirty="0">
                <a:solidFill>
                  <a:srgbClr val="FFFF00"/>
                </a:solidFill>
              </a:rPr>
              <a:t> </a:t>
            </a:r>
            <a:r>
              <a:rPr lang="en-US" sz="2000" dirty="0" err="1">
                <a:solidFill>
                  <a:srgbClr val="FFFF00"/>
                </a:solidFill>
              </a:rPr>
              <a:t>indikasi</a:t>
            </a:r>
            <a:endParaRPr lang="en-US" sz="2000" dirty="0">
              <a:solidFill>
                <a:srgbClr val="FFFF00"/>
              </a:solidFill>
            </a:endParaRPr>
          </a:p>
          <a:p>
            <a:pPr marL="342900" indent="-342900"/>
            <a:r>
              <a:rPr lang="en-US" sz="2000" dirty="0">
                <a:solidFill>
                  <a:srgbClr val="FFFF00"/>
                </a:solidFill>
              </a:rPr>
              <a:t>    - </a:t>
            </a:r>
            <a:r>
              <a:rPr lang="en-US" sz="2000" dirty="0" err="1">
                <a:solidFill>
                  <a:srgbClr val="FFFF00"/>
                </a:solidFill>
              </a:rPr>
              <a:t>Kelebihan</a:t>
            </a:r>
            <a:r>
              <a:rPr lang="en-US" sz="2000" dirty="0">
                <a:solidFill>
                  <a:srgbClr val="FFFF00"/>
                </a:solidFill>
              </a:rPr>
              <a:t> </a:t>
            </a:r>
            <a:r>
              <a:rPr lang="en-US" sz="2000" dirty="0" err="1">
                <a:solidFill>
                  <a:srgbClr val="FFFF00"/>
                </a:solidFill>
              </a:rPr>
              <a:t>dosis</a:t>
            </a:r>
            <a:r>
              <a:rPr lang="en-US" sz="2000" dirty="0">
                <a:solidFill>
                  <a:srgbClr val="FFFF00"/>
                </a:solidFill>
              </a:rPr>
              <a:t> (</a:t>
            </a:r>
            <a:r>
              <a:rPr lang="en-US" sz="2000" dirty="0" err="1">
                <a:solidFill>
                  <a:srgbClr val="FFFF00"/>
                </a:solidFill>
              </a:rPr>
              <a:t>overdosage</a:t>
            </a:r>
            <a:r>
              <a:rPr lang="en-US" sz="2000" dirty="0">
                <a:solidFill>
                  <a:srgbClr val="FFFF00"/>
                </a:solidFill>
              </a:rPr>
              <a:t>)</a:t>
            </a:r>
          </a:p>
          <a:p>
            <a:pPr marL="342900" indent="-342900"/>
            <a:r>
              <a:rPr lang="en-US" sz="2000" dirty="0">
                <a:solidFill>
                  <a:srgbClr val="FFFF00"/>
                </a:solidFill>
              </a:rPr>
              <a:t>3. </a:t>
            </a:r>
            <a:r>
              <a:rPr lang="en-US" sz="2000" dirty="0" err="1">
                <a:solidFill>
                  <a:srgbClr val="FFFF00"/>
                </a:solidFill>
              </a:rPr>
              <a:t>Pemberian</a:t>
            </a:r>
            <a:r>
              <a:rPr lang="en-US" sz="2000" dirty="0">
                <a:solidFill>
                  <a:srgbClr val="FFFF00"/>
                </a:solidFill>
              </a:rPr>
              <a:t> </a:t>
            </a:r>
            <a:r>
              <a:rPr lang="en-US" sz="2000" dirty="0" err="1">
                <a:solidFill>
                  <a:srgbClr val="FFFF00"/>
                </a:solidFill>
              </a:rPr>
              <a:t>obat</a:t>
            </a:r>
            <a:r>
              <a:rPr lang="en-US" sz="2000" dirty="0">
                <a:solidFill>
                  <a:srgbClr val="FFFF00"/>
                </a:solidFill>
              </a:rPr>
              <a:t> yang </a:t>
            </a:r>
            <a:r>
              <a:rPr lang="en-US" sz="2000" dirty="0" err="1">
                <a:solidFill>
                  <a:srgbClr val="FFFF00"/>
                </a:solidFill>
              </a:rPr>
              <a:t>tidak</a:t>
            </a:r>
            <a:r>
              <a:rPr lang="en-US" sz="2000" dirty="0">
                <a:solidFill>
                  <a:srgbClr val="FFFF00"/>
                </a:solidFill>
              </a:rPr>
              <a:t> </a:t>
            </a:r>
            <a:r>
              <a:rPr lang="en-US" sz="2000" dirty="0" err="1">
                <a:solidFill>
                  <a:srgbClr val="FFFF00"/>
                </a:solidFill>
              </a:rPr>
              <a:t>cocok</a:t>
            </a:r>
            <a:endParaRPr lang="en-US" sz="2000" dirty="0">
              <a:solidFill>
                <a:srgbClr val="FFFF00"/>
              </a:solidFill>
            </a:endParaRPr>
          </a:p>
          <a:p>
            <a:pPr marL="342900" indent="-342900"/>
            <a:r>
              <a:rPr lang="en-US" sz="2000" dirty="0">
                <a:solidFill>
                  <a:srgbClr val="FFFF00"/>
                </a:solidFill>
              </a:rPr>
              <a:t>    - </a:t>
            </a:r>
            <a:r>
              <a:rPr lang="en-US" sz="2000" dirty="0" err="1">
                <a:solidFill>
                  <a:srgbClr val="FFFF00"/>
                </a:solidFill>
              </a:rPr>
              <a:t>Pasien</a:t>
            </a:r>
            <a:r>
              <a:rPr lang="en-US" sz="2000" dirty="0">
                <a:solidFill>
                  <a:srgbClr val="FFFF00"/>
                </a:solidFill>
              </a:rPr>
              <a:t> </a:t>
            </a:r>
            <a:r>
              <a:rPr lang="en-US" sz="2000" dirty="0" err="1">
                <a:solidFill>
                  <a:srgbClr val="FFFF00"/>
                </a:solidFill>
              </a:rPr>
              <a:t>minum</a:t>
            </a:r>
            <a:r>
              <a:rPr lang="en-US" sz="2000" dirty="0">
                <a:solidFill>
                  <a:srgbClr val="FFFF00"/>
                </a:solidFill>
              </a:rPr>
              <a:t> </a:t>
            </a:r>
            <a:r>
              <a:rPr lang="en-US" sz="2000" dirty="0" err="1">
                <a:solidFill>
                  <a:srgbClr val="FFFF00"/>
                </a:solidFill>
              </a:rPr>
              <a:t>obat</a:t>
            </a:r>
            <a:r>
              <a:rPr lang="en-US" sz="2000" dirty="0">
                <a:solidFill>
                  <a:srgbClr val="FFFF00"/>
                </a:solidFill>
              </a:rPr>
              <a:t> </a:t>
            </a:r>
            <a:r>
              <a:rPr lang="en-US" sz="2000" dirty="0" err="1">
                <a:solidFill>
                  <a:srgbClr val="FFFF00"/>
                </a:solidFill>
              </a:rPr>
              <a:t>salah</a:t>
            </a:r>
            <a:r>
              <a:rPr lang="en-US" sz="2000" dirty="0">
                <a:solidFill>
                  <a:srgbClr val="FFFF00"/>
                </a:solidFill>
              </a:rPr>
              <a:t> </a:t>
            </a:r>
            <a:r>
              <a:rPr lang="en-US" sz="2000" dirty="0" err="1">
                <a:solidFill>
                  <a:srgbClr val="FFFF00"/>
                </a:solidFill>
              </a:rPr>
              <a:t>atau</a:t>
            </a:r>
            <a:r>
              <a:rPr lang="en-US" sz="2000" dirty="0">
                <a:solidFill>
                  <a:srgbClr val="FFFF00"/>
                </a:solidFill>
              </a:rPr>
              <a:t> </a:t>
            </a:r>
            <a:r>
              <a:rPr lang="en-US" sz="2000" dirty="0" err="1">
                <a:solidFill>
                  <a:srgbClr val="FFFF00"/>
                </a:solidFill>
              </a:rPr>
              <a:t>minum</a:t>
            </a:r>
            <a:r>
              <a:rPr lang="en-US" sz="2000" dirty="0">
                <a:solidFill>
                  <a:srgbClr val="FFFF00"/>
                </a:solidFill>
              </a:rPr>
              <a:t> </a:t>
            </a:r>
            <a:r>
              <a:rPr lang="en-US" sz="2000" dirty="0" err="1">
                <a:solidFill>
                  <a:srgbClr val="FFFF00"/>
                </a:solidFill>
              </a:rPr>
              <a:t>obat</a:t>
            </a:r>
            <a:r>
              <a:rPr lang="en-US" sz="2000" dirty="0">
                <a:solidFill>
                  <a:srgbClr val="FFFF00"/>
                </a:solidFill>
              </a:rPr>
              <a:t> yang </a:t>
            </a:r>
            <a:r>
              <a:rPr lang="en-US" sz="2000" dirty="0" err="1">
                <a:solidFill>
                  <a:srgbClr val="FFFF00"/>
                </a:solidFill>
              </a:rPr>
              <a:t>bukan</a:t>
            </a:r>
            <a:r>
              <a:rPr lang="en-US" sz="2000" dirty="0">
                <a:solidFill>
                  <a:srgbClr val="FFFF00"/>
                </a:solidFill>
              </a:rPr>
              <a:t> </a:t>
            </a:r>
          </a:p>
          <a:p>
            <a:pPr marL="342900" indent="-342900"/>
            <a:r>
              <a:rPr lang="en-US" sz="2000" dirty="0">
                <a:solidFill>
                  <a:srgbClr val="FFFF00"/>
                </a:solidFill>
              </a:rPr>
              <a:t>      paling </a:t>
            </a:r>
            <a:r>
              <a:rPr lang="en-US" sz="2000" dirty="0" err="1">
                <a:solidFill>
                  <a:srgbClr val="FFFF00"/>
                </a:solidFill>
              </a:rPr>
              <a:t>cocok</a:t>
            </a:r>
            <a:r>
              <a:rPr lang="en-US" sz="2000" dirty="0">
                <a:solidFill>
                  <a:srgbClr val="FFFF00"/>
                </a:solidFill>
              </a:rPr>
              <a:t> yang </a:t>
            </a:r>
            <a:r>
              <a:rPr lang="en-US" sz="2000" dirty="0" err="1">
                <a:solidFill>
                  <a:srgbClr val="FFFF00"/>
                </a:solidFill>
              </a:rPr>
              <a:t>dibutuhkan</a:t>
            </a:r>
            <a:r>
              <a:rPr lang="en-US" sz="2000" dirty="0">
                <a:solidFill>
                  <a:srgbClr val="FFFF00"/>
                </a:solidFill>
              </a:rPr>
              <a:t> </a:t>
            </a:r>
            <a:r>
              <a:rPr lang="en-US" sz="2000" dirty="0" err="1">
                <a:solidFill>
                  <a:srgbClr val="FFFF00"/>
                </a:solidFill>
              </a:rPr>
              <a:t>pasien</a:t>
            </a:r>
            <a:r>
              <a:rPr lang="en-US" sz="2000" dirty="0">
                <a:solidFill>
                  <a:srgbClr val="FFFF00"/>
                </a:solidFill>
              </a:rPr>
              <a:t>.</a:t>
            </a:r>
          </a:p>
          <a:p>
            <a:r>
              <a:rPr lang="en-US" sz="2000" dirty="0">
                <a:solidFill>
                  <a:srgbClr val="FFFF00"/>
                </a:solidFill>
              </a:rPr>
              <a:t>4.Reaksi </a:t>
            </a:r>
            <a:r>
              <a:rPr lang="en-US" sz="2000" dirty="0" err="1">
                <a:solidFill>
                  <a:srgbClr val="FFFF00"/>
                </a:solidFill>
              </a:rPr>
              <a:t>obat</a:t>
            </a:r>
            <a:r>
              <a:rPr lang="en-US" sz="2000" dirty="0">
                <a:solidFill>
                  <a:srgbClr val="FFFF00"/>
                </a:solidFill>
              </a:rPr>
              <a:t> yang </a:t>
            </a:r>
            <a:r>
              <a:rPr lang="en-US" sz="2000" dirty="0" err="1">
                <a:solidFill>
                  <a:srgbClr val="FFFF00"/>
                </a:solidFill>
              </a:rPr>
              <a:t>tidak</a:t>
            </a:r>
            <a:r>
              <a:rPr lang="en-US" sz="2000" dirty="0">
                <a:solidFill>
                  <a:srgbClr val="FFFF00"/>
                </a:solidFill>
              </a:rPr>
              <a:t> </a:t>
            </a:r>
            <a:r>
              <a:rPr lang="en-US" sz="2000" dirty="0" err="1">
                <a:solidFill>
                  <a:srgbClr val="FFFF00"/>
                </a:solidFill>
              </a:rPr>
              <a:t>diinginkan</a:t>
            </a:r>
            <a:r>
              <a:rPr lang="en-US" sz="2000" dirty="0">
                <a:solidFill>
                  <a:srgbClr val="FFFF00"/>
                </a:solidFill>
              </a:rPr>
              <a:t>, </a:t>
            </a:r>
            <a:r>
              <a:rPr lang="en-US" sz="2000" dirty="0" err="1">
                <a:solidFill>
                  <a:srgbClr val="FFFF00"/>
                </a:solidFill>
              </a:rPr>
              <a:t>terrmasuk</a:t>
            </a:r>
            <a:r>
              <a:rPr lang="en-US" sz="2000" dirty="0">
                <a:solidFill>
                  <a:srgbClr val="FFFF00"/>
                </a:solidFill>
              </a:rPr>
              <a:t> </a:t>
            </a:r>
            <a:r>
              <a:rPr lang="en-US" sz="2000" dirty="0" err="1">
                <a:solidFill>
                  <a:srgbClr val="FFFF00"/>
                </a:solidFill>
              </a:rPr>
              <a:t>interaksi</a:t>
            </a:r>
            <a:r>
              <a:rPr lang="en-US" sz="2000" dirty="0">
                <a:solidFill>
                  <a:srgbClr val="FFFF00"/>
                </a:solidFill>
              </a:rPr>
              <a:t> </a:t>
            </a:r>
          </a:p>
          <a:p>
            <a:r>
              <a:rPr lang="en-US" sz="2000" dirty="0">
                <a:solidFill>
                  <a:srgbClr val="FFFF00"/>
                </a:solidFill>
              </a:rPr>
              <a:t>    </a:t>
            </a:r>
            <a:r>
              <a:rPr lang="en-US" sz="2000" dirty="0" err="1">
                <a:solidFill>
                  <a:srgbClr val="FFFF00"/>
                </a:solidFill>
              </a:rPr>
              <a:t>antar</a:t>
            </a:r>
            <a:r>
              <a:rPr lang="en-US" sz="2000" dirty="0">
                <a:solidFill>
                  <a:srgbClr val="FFFF00"/>
                </a:solidFill>
              </a:rPr>
              <a:t> </a:t>
            </a:r>
            <a:r>
              <a:rPr lang="en-US" sz="2000" dirty="0" err="1">
                <a:solidFill>
                  <a:srgbClr val="FFFF00"/>
                </a:solidFill>
              </a:rPr>
              <a:t>obat</a:t>
            </a:r>
            <a:endParaRPr lang="en-US" sz="2000" dirty="0">
              <a:solidFill>
                <a:srgbClr val="FFFF00"/>
              </a:solidFill>
            </a:endParaRPr>
          </a:p>
          <a:p>
            <a:r>
              <a:rPr lang="en-US" sz="2000" dirty="0">
                <a:solidFill>
                  <a:srgbClr val="FFFF00"/>
                </a:solidFill>
              </a:rPr>
              <a:t>5. </a:t>
            </a:r>
            <a:r>
              <a:rPr lang="en-US" sz="2000" dirty="0" err="1">
                <a:solidFill>
                  <a:srgbClr val="FFFF00"/>
                </a:solidFill>
              </a:rPr>
              <a:t>Tidak</a:t>
            </a:r>
            <a:r>
              <a:rPr lang="en-US" sz="2000" dirty="0">
                <a:solidFill>
                  <a:srgbClr val="FFFF00"/>
                </a:solidFill>
              </a:rPr>
              <a:t> </a:t>
            </a:r>
            <a:r>
              <a:rPr lang="en-US" sz="2000" dirty="0" err="1">
                <a:solidFill>
                  <a:srgbClr val="FFFF00"/>
                </a:solidFill>
              </a:rPr>
              <a:t>dapat</a:t>
            </a:r>
            <a:r>
              <a:rPr lang="en-US" sz="2000" dirty="0">
                <a:solidFill>
                  <a:srgbClr val="FFFF00"/>
                </a:solidFill>
              </a:rPr>
              <a:t> </a:t>
            </a:r>
            <a:r>
              <a:rPr lang="en-US" sz="2000" dirty="0" err="1">
                <a:solidFill>
                  <a:srgbClr val="FFFF00"/>
                </a:solidFill>
              </a:rPr>
              <a:t>obat</a:t>
            </a:r>
            <a:r>
              <a:rPr lang="en-US" sz="2000" dirty="0">
                <a:solidFill>
                  <a:srgbClr val="FFFF00"/>
                </a:solidFill>
              </a:rPr>
              <a:t> yang </a:t>
            </a:r>
            <a:r>
              <a:rPr lang="en-US" sz="2000" dirty="0" err="1">
                <a:solidFill>
                  <a:srgbClr val="FFFF00"/>
                </a:solidFill>
              </a:rPr>
              <a:t>dibutuhkan</a:t>
            </a:r>
            <a:r>
              <a:rPr lang="en-US" sz="2000" dirty="0">
                <a:solidFill>
                  <a:srgbClr val="FFFF00"/>
                </a:solidFill>
              </a:rPr>
              <a:t> </a:t>
            </a:r>
            <a:r>
              <a:rPr lang="en-US" sz="2000" dirty="0" err="1">
                <a:solidFill>
                  <a:srgbClr val="FFFF00"/>
                </a:solidFill>
              </a:rPr>
              <a:t>untuk</a:t>
            </a:r>
            <a:r>
              <a:rPr lang="en-US" sz="2000" dirty="0">
                <a:solidFill>
                  <a:srgbClr val="FFFF00"/>
                </a:solidFill>
              </a:rPr>
              <a:t> </a:t>
            </a:r>
            <a:r>
              <a:rPr lang="en-US" sz="2000" dirty="0" err="1">
                <a:solidFill>
                  <a:srgbClr val="FFFF00"/>
                </a:solidFill>
              </a:rPr>
              <a:t>terapinya</a:t>
            </a:r>
            <a:r>
              <a:rPr lang="en-US" sz="2000" dirty="0">
                <a:solidFill>
                  <a:srgbClr val="FFFF00"/>
                </a:solidFill>
              </a:rPr>
              <a:t>.</a:t>
            </a:r>
          </a:p>
          <a:p>
            <a:pPr marL="342900" indent="-342900"/>
            <a:endParaRPr lang="en-US" sz="2000" dirty="0">
              <a:solidFill>
                <a:srgbClr val="FFFF00"/>
              </a:solidFill>
            </a:endParaRPr>
          </a:p>
        </p:txBody>
      </p:sp>
    </p:spTree>
    <p:extLst>
      <p:ext uri="{BB962C8B-B14F-4D97-AF65-F5344CB8AC3E}">
        <p14:creationId xmlns:p14="http://schemas.microsoft.com/office/powerpoint/2010/main" val="186913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563562"/>
          </a:xfrm>
        </p:spPr>
        <p:txBody>
          <a:bodyPr>
            <a:noAutofit/>
          </a:bodyPr>
          <a:lstStyle/>
          <a:p>
            <a:pPr lvl="0" algn="ctr"/>
            <a:r>
              <a:rPr lang="en-US" sz="3200" b="1" dirty="0" err="1">
                <a:solidFill>
                  <a:schemeClr val="tx1"/>
                </a:solidFill>
              </a:rPr>
              <a:t>Penerapan</a:t>
            </a:r>
            <a:r>
              <a:rPr lang="en-US" sz="3200" b="1" dirty="0">
                <a:solidFill>
                  <a:schemeClr val="tx1"/>
                </a:solidFill>
              </a:rPr>
              <a:t> Patient Safety di </a:t>
            </a:r>
            <a:r>
              <a:rPr lang="en-US" sz="3200" b="1" dirty="0" err="1">
                <a:solidFill>
                  <a:schemeClr val="tx1"/>
                </a:solidFill>
              </a:rPr>
              <a:t>Instalasi</a:t>
            </a:r>
            <a:r>
              <a:rPr lang="en-US" sz="3200" b="1" dirty="0">
                <a:solidFill>
                  <a:schemeClr val="tx1"/>
                </a:solidFill>
              </a:rPr>
              <a:t> </a:t>
            </a:r>
            <a:r>
              <a:rPr lang="en-US" sz="3200" b="1" dirty="0" err="1">
                <a:solidFill>
                  <a:schemeClr val="tx1"/>
                </a:solidFill>
              </a:rPr>
              <a:t>Farmasi</a:t>
            </a:r>
            <a:endParaRPr lang="en-US" sz="3200" dirty="0">
              <a:solidFill>
                <a:schemeClr val="tx1"/>
              </a:solidFill>
            </a:endParaRPr>
          </a:p>
        </p:txBody>
      </p:sp>
      <p:sp>
        <p:nvSpPr>
          <p:cNvPr id="3" name="Content Placeholder 2"/>
          <p:cNvSpPr>
            <a:spLocks noGrp="1"/>
          </p:cNvSpPr>
          <p:nvPr>
            <p:ph idx="1"/>
          </p:nvPr>
        </p:nvSpPr>
        <p:spPr>
          <a:xfrm>
            <a:off x="457200" y="1219200"/>
            <a:ext cx="8077200" cy="4906963"/>
          </a:xfrm>
        </p:spPr>
        <p:txBody>
          <a:bodyPr>
            <a:noAutofit/>
          </a:bodyPr>
          <a:lstStyle/>
          <a:p>
            <a:pPr marL="0" lvl="0" indent="0">
              <a:buNone/>
            </a:pPr>
            <a:r>
              <a:rPr lang="en-US" sz="2000" b="1" dirty="0" err="1"/>
              <a:t>Strategi</a:t>
            </a:r>
            <a:r>
              <a:rPr lang="en-US" sz="2000" b="1" dirty="0"/>
              <a:t> </a:t>
            </a:r>
            <a:r>
              <a:rPr lang="en-US" sz="2000" b="1" dirty="0" err="1"/>
              <a:t>untuk</a:t>
            </a:r>
            <a:r>
              <a:rPr lang="en-US" sz="2000" b="1" dirty="0"/>
              <a:t> </a:t>
            </a:r>
            <a:r>
              <a:rPr lang="en-US" sz="2000" b="1" dirty="0" err="1"/>
              <a:t>meningkatkan</a:t>
            </a:r>
            <a:r>
              <a:rPr lang="en-US" sz="2000" b="1" dirty="0"/>
              <a:t> </a:t>
            </a:r>
            <a:r>
              <a:rPr lang="en-US" sz="2000" b="1" dirty="0" err="1"/>
              <a:t>keselamatan</a:t>
            </a:r>
            <a:r>
              <a:rPr lang="en-US" sz="2000" b="1" dirty="0"/>
              <a:t> </a:t>
            </a:r>
            <a:r>
              <a:rPr lang="en-US" sz="2000" b="1" dirty="0" err="1"/>
              <a:t>pasien</a:t>
            </a:r>
            <a:r>
              <a:rPr lang="en-US" sz="2000" b="1" dirty="0"/>
              <a:t> di </a:t>
            </a:r>
            <a:r>
              <a:rPr lang="en-US" sz="2000" b="1" dirty="0" err="1"/>
              <a:t>Instalasi</a:t>
            </a:r>
            <a:r>
              <a:rPr lang="en-US" sz="2000" b="1" dirty="0"/>
              <a:t> </a:t>
            </a:r>
            <a:r>
              <a:rPr lang="en-US" sz="2000" b="1" dirty="0" err="1"/>
              <a:t>Farmasi</a:t>
            </a:r>
            <a:r>
              <a:rPr lang="en-US" sz="2000" b="1" dirty="0"/>
              <a:t>:</a:t>
            </a:r>
            <a:endParaRPr lang="en-US" sz="2000" dirty="0"/>
          </a:p>
          <a:p>
            <a:pPr lvl="0"/>
            <a:r>
              <a:rPr lang="en-US" sz="2000" dirty="0" err="1"/>
              <a:t>Menggunakan</a:t>
            </a:r>
            <a:r>
              <a:rPr lang="en-US" sz="2000" dirty="0"/>
              <a:t> </a:t>
            </a:r>
            <a:r>
              <a:rPr lang="en-US" sz="2000" dirty="0" err="1"/>
              <a:t>obat</a:t>
            </a:r>
            <a:r>
              <a:rPr lang="en-US" sz="2000" dirty="0"/>
              <a:t> </a:t>
            </a:r>
            <a:r>
              <a:rPr lang="en-US" sz="2000" dirty="0" err="1"/>
              <a:t>dan</a:t>
            </a:r>
            <a:r>
              <a:rPr lang="en-US" sz="2000" dirty="0"/>
              <a:t> </a:t>
            </a:r>
            <a:r>
              <a:rPr lang="en-US" sz="2000" dirty="0" err="1"/>
              <a:t>peralatan</a:t>
            </a:r>
            <a:r>
              <a:rPr lang="en-US" sz="2000" dirty="0"/>
              <a:t> yang </a:t>
            </a:r>
            <a:r>
              <a:rPr lang="en-US" sz="2000" dirty="0" err="1"/>
              <a:t>aman</a:t>
            </a:r>
            <a:endParaRPr lang="en-US" sz="2000" dirty="0"/>
          </a:p>
          <a:p>
            <a:pPr lvl="0"/>
            <a:r>
              <a:rPr lang="en-US" sz="2000" dirty="0" err="1"/>
              <a:t>Melakukan</a:t>
            </a:r>
            <a:r>
              <a:rPr lang="en-US" sz="2000" dirty="0"/>
              <a:t> </a:t>
            </a:r>
            <a:r>
              <a:rPr lang="en-US" sz="2000" dirty="0" err="1"/>
              <a:t>praktek</a:t>
            </a:r>
            <a:r>
              <a:rPr lang="en-US" sz="2000" dirty="0"/>
              <a:t> </a:t>
            </a:r>
            <a:r>
              <a:rPr lang="en-US" sz="2000" dirty="0" err="1"/>
              <a:t>klinik</a:t>
            </a:r>
            <a:r>
              <a:rPr lang="en-US" sz="2000" dirty="0"/>
              <a:t> yang </a:t>
            </a:r>
            <a:r>
              <a:rPr lang="en-US" sz="2000" dirty="0" err="1"/>
              <a:t>aman</a:t>
            </a:r>
            <a:r>
              <a:rPr lang="en-US" sz="2000" dirty="0"/>
              <a:t> </a:t>
            </a:r>
            <a:r>
              <a:rPr lang="en-US" sz="2000" dirty="0" err="1"/>
              <a:t>dan</a:t>
            </a:r>
            <a:r>
              <a:rPr lang="en-US" sz="2000" dirty="0"/>
              <a:t> </a:t>
            </a:r>
            <a:r>
              <a:rPr lang="en-US" sz="2000" dirty="0" err="1"/>
              <a:t>dalam</a:t>
            </a:r>
            <a:r>
              <a:rPr lang="en-US" sz="2000" dirty="0"/>
              <a:t> </a:t>
            </a:r>
            <a:r>
              <a:rPr lang="en-US" sz="2000" dirty="0" err="1"/>
              <a:t>lingkungan</a:t>
            </a:r>
            <a:r>
              <a:rPr lang="en-US" sz="2000" dirty="0"/>
              <a:t> yang </a:t>
            </a:r>
            <a:r>
              <a:rPr lang="en-US" sz="2000" dirty="0" err="1"/>
              <a:t>aman</a:t>
            </a:r>
            <a:endParaRPr lang="en-US" sz="2000" dirty="0"/>
          </a:p>
          <a:p>
            <a:pPr lvl="0"/>
            <a:r>
              <a:rPr lang="en-US" sz="2000" dirty="0" err="1"/>
              <a:t>Melaksanakan</a:t>
            </a:r>
            <a:r>
              <a:rPr lang="en-US" sz="2000" dirty="0"/>
              <a:t> </a:t>
            </a:r>
            <a:r>
              <a:rPr lang="en-US" sz="2000" dirty="0" err="1"/>
              <a:t>manajemen</a:t>
            </a:r>
            <a:r>
              <a:rPr lang="en-US" sz="2000" dirty="0"/>
              <a:t> </a:t>
            </a:r>
            <a:r>
              <a:rPr lang="en-US" sz="2000" dirty="0" err="1"/>
              <a:t>risiko</a:t>
            </a:r>
            <a:r>
              <a:rPr lang="en-US" sz="2000" dirty="0"/>
              <a:t>, </a:t>
            </a:r>
            <a:r>
              <a:rPr lang="en-US" sz="2000" dirty="0" err="1"/>
              <a:t>contoh</a:t>
            </a:r>
            <a:r>
              <a:rPr lang="en-US" sz="2000" dirty="0"/>
              <a:t> : </a:t>
            </a:r>
            <a:r>
              <a:rPr lang="en-US" sz="2000" dirty="0" err="1"/>
              <a:t>pengendalian</a:t>
            </a:r>
            <a:r>
              <a:rPr lang="en-US" sz="2000" dirty="0"/>
              <a:t> </a:t>
            </a:r>
            <a:r>
              <a:rPr lang="en-US" sz="2000" dirty="0" err="1"/>
              <a:t>infeksi</a:t>
            </a:r>
            <a:endParaRPr lang="en-US" sz="2000" dirty="0"/>
          </a:p>
          <a:p>
            <a:pPr lvl="0"/>
            <a:r>
              <a:rPr lang="en-US" sz="2000" dirty="0" err="1"/>
              <a:t>Membuat</a:t>
            </a:r>
            <a:r>
              <a:rPr lang="en-US" sz="2000" dirty="0"/>
              <a:t> </a:t>
            </a:r>
            <a:r>
              <a:rPr lang="en-US" sz="2000" dirty="0" err="1"/>
              <a:t>dan</a:t>
            </a:r>
            <a:r>
              <a:rPr lang="en-US" sz="2000" dirty="0"/>
              <a:t> </a:t>
            </a:r>
            <a:r>
              <a:rPr lang="en-US" sz="2000" dirty="0" err="1"/>
              <a:t>meningkatkan</a:t>
            </a:r>
            <a:r>
              <a:rPr lang="en-US" sz="2000" dirty="0"/>
              <a:t> </a:t>
            </a:r>
            <a:r>
              <a:rPr lang="en-US" sz="2000" dirty="0" err="1"/>
              <a:t>sistem</a:t>
            </a:r>
            <a:r>
              <a:rPr lang="en-US" sz="2000" dirty="0"/>
              <a:t> yang </a:t>
            </a:r>
            <a:r>
              <a:rPr lang="en-US" sz="2000" dirty="0" err="1"/>
              <a:t>dapat</a:t>
            </a:r>
            <a:r>
              <a:rPr lang="en-US" sz="2000" dirty="0"/>
              <a:t> </a:t>
            </a:r>
            <a:r>
              <a:rPr lang="en-US" sz="2000" dirty="0" err="1"/>
              <a:t>menurunkan</a:t>
            </a:r>
            <a:r>
              <a:rPr lang="en-US" sz="2000" dirty="0"/>
              <a:t> </a:t>
            </a:r>
            <a:r>
              <a:rPr lang="en-US" sz="2000" dirty="0" err="1"/>
              <a:t>risiko</a:t>
            </a:r>
            <a:r>
              <a:rPr lang="en-US" sz="2000" dirty="0"/>
              <a:t> yang </a:t>
            </a:r>
            <a:r>
              <a:rPr lang="en-US" sz="2000" dirty="0" err="1"/>
              <a:t>berorientasi</a:t>
            </a:r>
            <a:r>
              <a:rPr lang="en-US" sz="2000" dirty="0"/>
              <a:t> </a:t>
            </a:r>
            <a:r>
              <a:rPr lang="en-US" sz="2000" dirty="0" err="1"/>
              <a:t>kepada</a:t>
            </a:r>
            <a:r>
              <a:rPr lang="en-US" sz="2000" dirty="0"/>
              <a:t> </a:t>
            </a:r>
            <a:r>
              <a:rPr lang="en-US" sz="2000" dirty="0" err="1"/>
              <a:t>pasien</a:t>
            </a:r>
            <a:endParaRPr lang="en-US" sz="2000" dirty="0"/>
          </a:p>
          <a:p>
            <a:pPr lvl="0"/>
            <a:r>
              <a:rPr lang="en-US" sz="2000" dirty="0" err="1"/>
              <a:t>Meningkatkan</a:t>
            </a:r>
            <a:r>
              <a:rPr lang="en-US" sz="2000" dirty="0"/>
              <a:t> </a:t>
            </a:r>
            <a:r>
              <a:rPr lang="en-US" sz="2000" dirty="0" err="1"/>
              <a:t>keselamatan</a:t>
            </a:r>
            <a:r>
              <a:rPr lang="en-US" sz="2000" dirty="0"/>
              <a:t> </a:t>
            </a:r>
            <a:r>
              <a:rPr lang="en-US" sz="2000" dirty="0" err="1"/>
              <a:t>pasien</a:t>
            </a:r>
            <a:r>
              <a:rPr lang="en-US" sz="2000" dirty="0"/>
              <a:t> </a:t>
            </a:r>
            <a:r>
              <a:rPr lang="en-US" sz="2000" dirty="0" err="1"/>
              <a:t>dengan</a:t>
            </a:r>
            <a:r>
              <a:rPr lang="en-US" sz="2000" dirty="0"/>
              <a:t> :</a:t>
            </a:r>
          </a:p>
          <a:p>
            <a:pPr marL="0" indent="0">
              <a:buNone/>
            </a:pPr>
            <a:r>
              <a:rPr lang="en-US" sz="2000" dirty="0"/>
              <a:t>      - </a:t>
            </a:r>
            <a:r>
              <a:rPr lang="en-US" sz="2000" dirty="0" err="1"/>
              <a:t>mencegah</a:t>
            </a:r>
            <a:r>
              <a:rPr lang="en-US" sz="2000" dirty="0"/>
              <a:t> </a:t>
            </a:r>
            <a:r>
              <a:rPr lang="en-US" sz="2000" dirty="0" err="1"/>
              <a:t>terjadinya</a:t>
            </a:r>
            <a:r>
              <a:rPr lang="en-US" sz="2000" dirty="0"/>
              <a:t> </a:t>
            </a:r>
            <a:r>
              <a:rPr lang="en-US" sz="2000" dirty="0" err="1"/>
              <a:t>kejadian</a:t>
            </a:r>
            <a:r>
              <a:rPr lang="en-US" sz="2000" dirty="0"/>
              <a:t> </a:t>
            </a:r>
            <a:r>
              <a:rPr lang="en-US" sz="2000" dirty="0" err="1"/>
              <a:t>tidak</a:t>
            </a:r>
            <a:r>
              <a:rPr lang="en-US" sz="2000" dirty="0"/>
              <a:t> </a:t>
            </a:r>
            <a:r>
              <a:rPr lang="en-US" sz="2000" dirty="0" err="1"/>
              <a:t>diharapkan</a:t>
            </a:r>
            <a:r>
              <a:rPr lang="en-US" sz="2000" dirty="0"/>
              <a:t> (</a:t>
            </a:r>
            <a:r>
              <a:rPr lang="en-US" sz="2000" i="1" dirty="0"/>
              <a:t>adverse event</a:t>
            </a:r>
            <a:r>
              <a:rPr lang="en-US" sz="2000" dirty="0"/>
              <a:t>)</a:t>
            </a:r>
          </a:p>
          <a:p>
            <a:pPr marL="0" indent="0">
              <a:buNone/>
            </a:pPr>
            <a:r>
              <a:rPr lang="en-US" sz="2000" dirty="0"/>
              <a:t>      - </a:t>
            </a:r>
            <a:r>
              <a:rPr lang="en-US" sz="2000" dirty="0" err="1"/>
              <a:t>membuat</a:t>
            </a:r>
            <a:r>
              <a:rPr lang="en-US" sz="2000" dirty="0"/>
              <a:t> </a:t>
            </a:r>
            <a:r>
              <a:rPr lang="en-US" sz="2000" dirty="0" err="1"/>
              <a:t>sistem</a:t>
            </a:r>
            <a:r>
              <a:rPr lang="en-US" sz="2000" dirty="0"/>
              <a:t> </a:t>
            </a:r>
            <a:r>
              <a:rPr lang="en-US" sz="2000" dirty="0" err="1"/>
              <a:t>identifikasi</a:t>
            </a:r>
            <a:r>
              <a:rPr lang="en-US" sz="2000" dirty="0"/>
              <a:t> </a:t>
            </a:r>
            <a:r>
              <a:rPr lang="en-US" sz="2000" dirty="0" err="1"/>
              <a:t>dan</a:t>
            </a:r>
            <a:r>
              <a:rPr lang="en-US" sz="2000" dirty="0"/>
              <a:t> </a:t>
            </a:r>
            <a:r>
              <a:rPr lang="en-US" sz="2000" dirty="0" err="1"/>
              <a:t>pelaporan</a:t>
            </a:r>
            <a:r>
              <a:rPr lang="en-US" sz="2000" dirty="0"/>
              <a:t> </a:t>
            </a:r>
            <a:r>
              <a:rPr lang="en-US" sz="2000" i="1" dirty="0"/>
              <a:t>adverse event</a:t>
            </a:r>
            <a:endParaRPr lang="en-US" sz="2000" dirty="0"/>
          </a:p>
          <a:p>
            <a:pPr marL="0" indent="0">
              <a:buNone/>
            </a:pPr>
            <a:r>
              <a:rPr lang="en-US" sz="2000" dirty="0"/>
              <a:t>      - </a:t>
            </a:r>
            <a:r>
              <a:rPr lang="en-US" sz="2000" dirty="0" err="1"/>
              <a:t>mengurangi</a:t>
            </a:r>
            <a:r>
              <a:rPr lang="en-US" sz="2000" dirty="0"/>
              <a:t> </a:t>
            </a:r>
            <a:r>
              <a:rPr lang="en-US" sz="2000" dirty="0" err="1"/>
              <a:t>efek</a:t>
            </a:r>
            <a:r>
              <a:rPr lang="en-US" sz="2000" dirty="0"/>
              <a:t> </a:t>
            </a:r>
            <a:r>
              <a:rPr lang="en-US" sz="2000" dirty="0" err="1"/>
              <a:t>akibat</a:t>
            </a:r>
            <a:r>
              <a:rPr lang="en-US" sz="2000" dirty="0"/>
              <a:t> </a:t>
            </a:r>
            <a:r>
              <a:rPr lang="en-US" sz="2000" i="1" dirty="0"/>
              <a:t>adverse event</a:t>
            </a:r>
            <a:endParaRPr lang="en-US" sz="2000" dirty="0"/>
          </a:p>
          <a:p>
            <a:pPr>
              <a:buNone/>
            </a:pPr>
            <a:endParaRPr lang="en-US" sz="1800" dirty="0"/>
          </a:p>
        </p:txBody>
      </p:sp>
    </p:spTree>
    <p:extLst>
      <p:ext uri="{BB962C8B-B14F-4D97-AF65-F5344CB8AC3E}">
        <p14:creationId xmlns:p14="http://schemas.microsoft.com/office/powerpoint/2010/main" val="35834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GB" sz="3200" b="1" dirty="0" err="1">
                <a:solidFill>
                  <a:srgbClr val="FF0000"/>
                </a:solidFill>
                <a:cs typeface="Times New Roman" pitchFamily="18" charset="0"/>
              </a:rPr>
              <a:t>Salah</a:t>
            </a:r>
            <a:r>
              <a:rPr lang="en-GB" sz="3200" b="1" dirty="0">
                <a:solidFill>
                  <a:srgbClr val="FF0000"/>
                </a:solidFill>
                <a:cs typeface="Times New Roman" pitchFamily="18" charset="0"/>
              </a:rPr>
              <a:t> </a:t>
            </a:r>
            <a:r>
              <a:rPr lang="en-GB" sz="3200" b="1" dirty="0" err="1">
                <a:solidFill>
                  <a:srgbClr val="FF0000"/>
                </a:solidFill>
                <a:cs typeface="Times New Roman" pitchFamily="18" charset="0"/>
              </a:rPr>
              <a:t>baca</a:t>
            </a:r>
            <a:r>
              <a:rPr lang="en-GB" sz="3200" b="1" dirty="0">
                <a:solidFill>
                  <a:srgbClr val="FF0000"/>
                </a:solidFill>
                <a:cs typeface="Times New Roman" pitchFamily="18" charset="0"/>
              </a:rPr>
              <a:t> </a:t>
            </a:r>
            <a:r>
              <a:rPr lang="en-GB" sz="3200" b="1" dirty="0" err="1">
                <a:solidFill>
                  <a:srgbClr val="FF0000"/>
                </a:solidFill>
                <a:cs typeface="Times New Roman" pitchFamily="18" charset="0"/>
              </a:rPr>
              <a:t>resep</a:t>
            </a:r>
            <a:r>
              <a:rPr lang="en-GB" sz="3200" b="1" dirty="0">
                <a:solidFill>
                  <a:srgbClr val="FF0000"/>
                </a:solidFill>
                <a:cs typeface="Times New Roman" pitchFamily="18" charset="0"/>
              </a:rPr>
              <a:t>   </a:t>
            </a:r>
            <a:r>
              <a:rPr lang="en-GB" sz="3200" b="1" i="1" dirty="0">
                <a:solidFill>
                  <a:srgbClr val="FF0000"/>
                </a:solidFill>
                <a:cs typeface="Times New Roman" pitchFamily="18" charset="0"/>
              </a:rPr>
              <a:t> </a:t>
            </a:r>
            <a:r>
              <a:rPr lang="id-ID" sz="3200" b="1" i="1" dirty="0">
                <a:solidFill>
                  <a:srgbClr val="FF0000"/>
                </a:solidFill>
                <a:cs typeface="Times New Roman" pitchFamily="18" charset="0"/>
              </a:rPr>
              <a:t/>
            </a:r>
            <a:br>
              <a:rPr lang="id-ID" sz="3200" b="1" i="1" dirty="0">
                <a:solidFill>
                  <a:srgbClr val="FF0000"/>
                </a:solidFill>
                <a:cs typeface="Times New Roman" pitchFamily="18" charset="0"/>
              </a:rPr>
            </a:br>
            <a:r>
              <a:rPr lang="en-GB" sz="3200" b="1" i="1" dirty="0">
                <a:solidFill>
                  <a:srgbClr val="FF0000"/>
                </a:solidFill>
                <a:cs typeface="Times New Roman" pitchFamily="18" charset="0"/>
              </a:rPr>
              <a:t>(Transcribing &amp; </a:t>
            </a:r>
            <a:r>
              <a:rPr lang="en-GB" sz="3200" b="1" i="1" dirty="0" err="1">
                <a:solidFill>
                  <a:srgbClr val="FF0000"/>
                </a:solidFill>
                <a:cs typeface="Times New Roman" pitchFamily="18" charset="0"/>
              </a:rPr>
              <a:t>Dispencing</a:t>
            </a:r>
            <a:r>
              <a:rPr lang="en-GB" sz="3200" b="1" i="1" dirty="0">
                <a:solidFill>
                  <a:srgbClr val="FF0000"/>
                </a:solidFill>
                <a:cs typeface="Times New Roman" pitchFamily="18" charset="0"/>
              </a:rPr>
              <a:t> process)</a:t>
            </a:r>
            <a:r>
              <a:rPr lang="en-GB" sz="3200" dirty="0">
                <a:solidFill>
                  <a:srgbClr val="FF0000"/>
                </a:solidFill>
              </a:rPr>
              <a:t/>
            </a:r>
            <a:br>
              <a:rPr lang="en-GB" sz="3200" dirty="0">
                <a:solidFill>
                  <a:srgbClr val="FF0000"/>
                </a:solidFill>
              </a:rPr>
            </a:br>
            <a:endParaRPr lang="en-GB" sz="3200" dirty="0">
              <a:solidFill>
                <a:srgbClr val="FF0000"/>
              </a:solidFill>
            </a:endParaRPr>
          </a:p>
        </p:txBody>
      </p:sp>
      <p:graphicFrame>
        <p:nvGraphicFramePr>
          <p:cNvPr id="23577" name="Group 25"/>
          <p:cNvGraphicFramePr>
            <a:graphicFrameLocks noGrp="1"/>
          </p:cNvGraphicFramePr>
          <p:nvPr>
            <p:ph idx="1"/>
          </p:nvPr>
        </p:nvGraphicFramePr>
        <p:xfrm>
          <a:off x="457200" y="1295401"/>
          <a:ext cx="7620000" cy="5137822"/>
        </p:xfrm>
        <a:graphic>
          <a:graphicData uri="http://schemas.openxmlformats.org/drawingml/2006/table">
            <a:tbl>
              <a:tblPr/>
              <a:tblGrid>
                <a:gridCol w="7620000">
                  <a:extLst>
                    <a:ext uri="{9D8B030D-6E8A-4147-A177-3AD203B41FA5}">
                      <a16:colId xmlns:a16="http://schemas.microsoft.com/office/drawing/2014/main" xmlns="" val="20000"/>
                    </a:ext>
                  </a:extLst>
                </a:gridCol>
              </a:tblGrid>
              <a:tr h="5378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endParaRPr kumimoji="0" lang="en-US" sz="1900" b="0" i="0" u="none" strike="noStrike" cap="none" normalizeH="0" baseline="0" dirty="0">
                        <a:ln>
                          <a:noFill/>
                        </a:ln>
                        <a:solidFill>
                          <a:schemeClr val="tx1"/>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3631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input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obat</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Motilex</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--&gt;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Natrilex</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--&gt; (wrong drug)</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378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baca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carmaryl</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drop --&gt;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gentamicin</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Eye drop (wrong drug)</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378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input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obat</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Fevrin</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--&gt;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Ferlin</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drop </a:t>
                      </a:r>
                      <a:r>
                        <a:rPr kumimoji="0" lang="en-GB" sz="1900" b="1" i="1" u="none" strike="noStrike" cap="none" normalizeH="0" baseline="0" dirty="0">
                          <a:ln>
                            <a:noFill/>
                          </a:ln>
                          <a:solidFill>
                            <a:srgbClr val="FFFF00"/>
                          </a:solidFill>
                          <a:effectLst/>
                          <a:latin typeface="Times New Roman" pitchFamily="18" charset="0"/>
                          <a:cs typeface="Times New Roman" pitchFamily="18" charset="0"/>
                        </a:rPr>
                        <a:t>(wrong drug)</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38127">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kemas</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obat</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(input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benar</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Topamax</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25 mg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dikemas</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15 mg</a:t>
                      </a:r>
                      <a:r>
                        <a:rPr kumimoji="0" lang="id-ID" sz="1900" b="1" i="0" u="none" strike="noStrike" cap="none" normalizeH="0" baseline="0" dirty="0">
                          <a:ln>
                            <a:noFill/>
                          </a:ln>
                          <a:solidFill>
                            <a:srgbClr val="FFFF00"/>
                          </a:solidFill>
                          <a:effectLst/>
                          <a:latin typeface="Times New Roman" pitchFamily="18" charset="0"/>
                          <a:cs typeface="Times New Roman" pitchFamily="18" charset="0"/>
                        </a:rPr>
                        <a:t> (Wrong label)</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42649">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baca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sanmol</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3x2,5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diberikan</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3 x 0,5</a:t>
                      </a:r>
                      <a:r>
                        <a:rPr kumimoji="0" lang="id-ID" sz="1900" b="1" i="0" u="none" strike="noStrike" cap="none" normalizeH="0" baseline="0" dirty="0">
                          <a:ln>
                            <a:noFill/>
                          </a:ln>
                          <a:solidFill>
                            <a:srgbClr val="FFFF00"/>
                          </a:solidFill>
                          <a:effectLst/>
                          <a:latin typeface="Times New Roman" pitchFamily="18" charset="0"/>
                          <a:cs typeface="Times New Roman" pitchFamily="18" charset="0"/>
                        </a:rPr>
                        <a:t> (wrong dose)</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80069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label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obat</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smecta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isinya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tp</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label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Antibiotik</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Acetosal</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isinya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tp</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labelnya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smecta</a:t>
                      </a:r>
                      <a:r>
                        <a:rPr kumimoji="0" lang="id-ID" sz="1900" b="1" i="0" u="none" strike="noStrike" cap="none" normalizeH="0" baseline="0" dirty="0">
                          <a:ln>
                            <a:noFill/>
                          </a:ln>
                          <a:solidFill>
                            <a:srgbClr val="FFFF00"/>
                          </a:solidFill>
                          <a:effectLst/>
                          <a:latin typeface="Times New Roman" pitchFamily="18" charset="0"/>
                          <a:cs typeface="Times New Roman" pitchFamily="18" charset="0"/>
                        </a:rPr>
                        <a:t> (wrong label)</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3631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baca</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R/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Napoek</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diberi</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Nifural</a:t>
                      </a:r>
                      <a:r>
                        <a:rPr kumimoji="0" lang="id-ID" sz="1900" b="1" i="0" u="none" strike="noStrike" cap="none" normalizeH="0" baseline="0" dirty="0">
                          <a:ln>
                            <a:noFill/>
                          </a:ln>
                          <a:solidFill>
                            <a:srgbClr val="FFFF00"/>
                          </a:solidFill>
                          <a:effectLst/>
                          <a:latin typeface="Times New Roman" pitchFamily="18" charset="0"/>
                          <a:cs typeface="Times New Roman" pitchFamily="18" charset="0"/>
                        </a:rPr>
                        <a:t> (wrong drug)</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5378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salah</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itiket</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r/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tertukar</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dik</a:t>
                      </a:r>
                      <a:r>
                        <a:rPr kumimoji="0" lang="en-GB" sz="1900" b="1" i="0" u="none" strike="noStrike" cap="none" normalizeH="0" baseline="0" dirty="0">
                          <a:ln>
                            <a:noFill/>
                          </a:ln>
                          <a:solidFill>
                            <a:srgbClr val="FFFF00"/>
                          </a:solidFill>
                          <a:effectLst/>
                          <a:latin typeface="Times New Roman" pitchFamily="18" charset="0"/>
                          <a:cs typeface="Times New Roman" pitchFamily="18" charset="0"/>
                        </a:rPr>
                        <a:t> &amp; </a:t>
                      </a:r>
                      <a:r>
                        <a:rPr kumimoji="0" lang="en-GB" sz="1900" b="1" i="0" u="none" strike="noStrike" cap="none" normalizeH="0" baseline="0" dirty="0" err="1">
                          <a:ln>
                            <a:noFill/>
                          </a:ln>
                          <a:solidFill>
                            <a:srgbClr val="FFFF00"/>
                          </a:solidFill>
                          <a:effectLst/>
                          <a:latin typeface="Times New Roman" pitchFamily="18" charset="0"/>
                          <a:cs typeface="Times New Roman" pitchFamily="18" charset="0"/>
                        </a:rPr>
                        <a:t>kakak</a:t>
                      </a:r>
                      <a:r>
                        <a:rPr kumimoji="0" lang="id-ID" sz="1900" b="1" i="0" u="none" strike="noStrike" cap="none" normalizeH="0" baseline="0" dirty="0">
                          <a:ln>
                            <a:noFill/>
                          </a:ln>
                          <a:solidFill>
                            <a:srgbClr val="FFFF00"/>
                          </a:solidFill>
                          <a:effectLst/>
                          <a:latin typeface="Times New Roman" pitchFamily="18" charset="0"/>
                          <a:cs typeface="Times New Roman" pitchFamily="18" charset="0"/>
                        </a:rPr>
                        <a:t> (wrong label)</a:t>
                      </a:r>
                      <a:endParaRPr kumimoji="0" lang="en-GB" sz="1900" b="1" i="0" u="none" strike="noStrike" cap="none" normalizeH="0" baseline="0" dirty="0">
                        <a:ln>
                          <a:noFill/>
                        </a:ln>
                        <a:solidFill>
                          <a:srgbClr val="FFFF00"/>
                        </a:solidFill>
                        <a:effectLst/>
                        <a:latin typeface="Arial" charset="0"/>
                      </a:endParaRPr>
                    </a:p>
                  </a:txBody>
                  <a:tcPr marL="91428" marR="91428"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98" name="Group 22"/>
          <p:cNvGraphicFramePr>
            <a:graphicFrameLocks noGrp="1"/>
          </p:cNvGraphicFramePr>
          <p:nvPr>
            <p:ph idx="1"/>
          </p:nvPr>
        </p:nvGraphicFramePr>
        <p:xfrm>
          <a:off x="420689" y="381000"/>
          <a:ext cx="7656512" cy="6019800"/>
        </p:xfrm>
        <a:graphic>
          <a:graphicData uri="http://schemas.openxmlformats.org/drawingml/2006/table">
            <a:tbl>
              <a:tblPr/>
              <a:tblGrid>
                <a:gridCol w="7656512">
                  <a:extLst>
                    <a:ext uri="{9D8B030D-6E8A-4147-A177-3AD203B41FA5}">
                      <a16:colId xmlns:a16="http://schemas.microsoft.com/office/drawing/2014/main" xmlns="" val="20000"/>
                    </a:ext>
                  </a:extLst>
                </a:gridCol>
              </a:tblGrid>
              <a:tr h="740139">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chemeClr val="tx1"/>
                          </a:solidFill>
                          <a:effectLst/>
                          <a:latin typeface="Arial" charset="0"/>
                        </a:rPr>
                        <a:t>Salah tulis R/ TM </a:t>
                      </a:r>
                      <a:r>
                        <a:rPr kumimoji="0" lang="id-ID" sz="1800" b="1" i="0" u="none" strike="noStrike" cap="none" normalizeH="0" baseline="0" dirty="0">
                          <a:ln>
                            <a:noFill/>
                          </a:ln>
                          <a:solidFill>
                            <a:schemeClr val="tx1"/>
                          </a:solidFill>
                          <a:effectLst/>
                          <a:latin typeface="Arial" charset="0"/>
                          <a:sym typeface="Wingdings" pitchFamily="2" charset="2"/>
                        </a:rPr>
                        <a:t> TT</a:t>
                      </a:r>
                      <a:endParaRPr kumimoji="0" lang="en-GB" sz="1800" b="1" i="0" u="none" strike="noStrike" cap="none" normalizeH="0" baseline="0" dirty="0">
                        <a:ln>
                          <a:noFill/>
                        </a:ln>
                        <a:solidFill>
                          <a:schemeClr val="tx1"/>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55559">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obat &amp; salah rute : IM --IV</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54017">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tulis dosis -</a:t>
                      </a:r>
                      <a:r>
                        <a:rPr kumimoji="0" lang="id-ID" sz="1800" b="1" i="0" u="none" strike="noStrike" cap="none" normalizeH="0" baseline="0" dirty="0">
                          <a:ln>
                            <a:noFill/>
                          </a:ln>
                          <a:solidFill>
                            <a:srgbClr val="FFFF00"/>
                          </a:solidFill>
                          <a:effectLst/>
                          <a:latin typeface="Arial" charset="0"/>
                          <a:sym typeface="Wingdings" pitchFamily="2" charset="2"/>
                        </a:rPr>
                        <a:t> keracunana digitalis</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52475">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suntik Vitk K -</a:t>
                      </a:r>
                      <a:r>
                        <a:rPr kumimoji="0" lang="id-ID" sz="1800" b="1" i="0" u="none" strike="noStrike" cap="none" normalizeH="0" baseline="0" dirty="0">
                          <a:ln>
                            <a:noFill/>
                          </a:ln>
                          <a:solidFill>
                            <a:srgbClr val="FFFF00"/>
                          </a:solidFill>
                          <a:effectLst/>
                          <a:latin typeface="Arial" charset="0"/>
                          <a:sym typeface="Wingdings" pitchFamily="2" charset="2"/>
                        </a:rPr>
                        <a:t> CPZ</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54017">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dosis 1,5 mg </a:t>
                      </a:r>
                      <a:r>
                        <a:rPr kumimoji="0" lang="id-ID" sz="1800" b="1" i="0" u="none" strike="noStrike" cap="none" normalizeH="0" baseline="0" dirty="0">
                          <a:ln>
                            <a:noFill/>
                          </a:ln>
                          <a:solidFill>
                            <a:srgbClr val="FFFF00"/>
                          </a:solidFill>
                          <a:effectLst/>
                          <a:latin typeface="Arial" charset="0"/>
                          <a:sym typeface="Wingdings" pitchFamily="2" charset="2"/>
                        </a:rPr>
                        <a:t> 1,5 ml (10x dosis yg diberikan)</a:t>
                      </a:r>
                      <a:r>
                        <a:rPr kumimoji="0" lang="id-ID" sz="1800" b="1" i="0" u="none" strike="noStrike" cap="none" normalizeH="0" baseline="0" dirty="0">
                          <a:ln>
                            <a:noFill/>
                          </a:ln>
                          <a:solidFill>
                            <a:srgbClr val="FFFF00"/>
                          </a:solidFill>
                          <a:effectLst/>
                          <a:latin typeface="Arial" charset="0"/>
                        </a:rPr>
                        <a:t> </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55559">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route : kenacort IM diberi IA</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54017">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obat Evocef </a:t>
                      </a:r>
                      <a:r>
                        <a:rPr kumimoji="0" lang="id-ID" sz="1800" b="1" i="0" u="none" strike="noStrike" cap="none" normalizeH="0" baseline="0" dirty="0">
                          <a:ln>
                            <a:noFill/>
                          </a:ln>
                          <a:solidFill>
                            <a:srgbClr val="FFFF00"/>
                          </a:solidFill>
                          <a:effectLst/>
                          <a:latin typeface="Arial" charset="0"/>
                          <a:sym typeface="Wingdings" pitchFamily="2" charset="2"/>
                        </a:rPr>
                        <a:t> epicef, strocain- stugeron</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754017">
                <a:tc>
                  <a:txBody>
                    <a:bodyPr/>
                    <a:lstStyle/>
                    <a:p>
                      <a:pPr marL="0" marR="0" lvl="0" indent="0" algn="l" defTabSz="10160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dirty="0">
                          <a:ln>
                            <a:noFill/>
                          </a:ln>
                          <a:solidFill>
                            <a:srgbClr val="FFFF00"/>
                          </a:solidFill>
                          <a:effectLst/>
                          <a:latin typeface="Arial" charset="0"/>
                        </a:rPr>
                        <a:t>Salah obat metronidazol </a:t>
                      </a:r>
                      <a:r>
                        <a:rPr kumimoji="0" lang="id-ID" sz="1800" b="1" i="0" u="none" strike="noStrike" cap="none" normalizeH="0" baseline="0" dirty="0">
                          <a:ln>
                            <a:noFill/>
                          </a:ln>
                          <a:solidFill>
                            <a:srgbClr val="FFFF00"/>
                          </a:solidFill>
                          <a:effectLst/>
                          <a:latin typeface="Arial" charset="0"/>
                          <a:sym typeface="Wingdings" pitchFamily="2" charset="2"/>
                        </a:rPr>
                        <a:t> metoclopramid</a:t>
                      </a:r>
                      <a:endParaRPr kumimoji="0" lang="en-GB" sz="1800" b="1" i="0" u="none" strike="noStrike" cap="none" normalizeH="0" baseline="0" dirty="0">
                        <a:ln>
                          <a:noFill/>
                        </a:ln>
                        <a:solidFill>
                          <a:srgbClr val="FFFF00"/>
                        </a:solidFill>
                        <a:effectLst/>
                        <a:latin typeface="Arial" charset="0"/>
                      </a:endParaRPr>
                    </a:p>
                  </a:txBody>
                  <a:tcPr marL="82351" marR="82351" marT="41175" marB="411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255588"/>
            <a:ext cx="8086725" cy="5946775"/>
          </a:xfrm>
          <a:prstGeom prst="rect">
            <a:avLst/>
          </a:prstGeom>
          <a:noFill/>
          <a:ln w="9525">
            <a:noFill/>
            <a:miter lim="800000"/>
            <a:headEnd/>
            <a:tailEnd/>
          </a:ln>
        </p:spPr>
        <p:txBody>
          <a:bodyPr wrap="none">
            <a:spAutoFit/>
          </a:bodyPr>
          <a:lstStyle/>
          <a:p>
            <a:pPr eaLnBrk="0" hangingPunct="0"/>
            <a:r>
              <a:rPr lang="en-US" sz="3600" dirty="0" err="1">
                <a:latin typeface="Arial Unicode MS" pitchFamily="34" charset="-128"/>
              </a:rPr>
              <a:t>Pemilihan</a:t>
            </a:r>
            <a:r>
              <a:rPr lang="en-US" sz="3600" dirty="0">
                <a:latin typeface="Arial Unicode MS" pitchFamily="34" charset="-128"/>
              </a:rPr>
              <a:t> </a:t>
            </a:r>
            <a:r>
              <a:rPr lang="en-US" sz="3600" dirty="0" err="1">
                <a:latin typeface="Arial Unicode MS" pitchFamily="34" charset="-128"/>
              </a:rPr>
              <a:t>obat</a:t>
            </a:r>
            <a:endParaRPr lang="en-US" sz="3600" dirty="0">
              <a:latin typeface="Arial Unicode MS" pitchFamily="34" charset="-128"/>
            </a:endParaRPr>
          </a:p>
          <a:p>
            <a:pPr eaLnBrk="0" hangingPunct="0"/>
            <a:endParaRPr lang="en-US" sz="3200" dirty="0">
              <a:latin typeface="Arial Unicode MS" pitchFamily="34" charset="-128"/>
            </a:endParaRPr>
          </a:p>
          <a:p>
            <a:pPr eaLnBrk="0" hangingPunct="0"/>
            <a:r>
              <a:rPr lang="en-US" sz="2800" b="1" dirty="0" err="1">
                <a:solidFill>
                  <a:srgbClr val="FFFF00"/>
                </a:solidFill>
                <a:latin typeface="Arial Unicode MS" pitchFamily="34" charset="-128"/>
              </a:rPr>
              <a:t>Farmasi</a:t>
            </a:r>
            <a:r>
              <a:rPr lang="en-US" sz="2800" b="1" dirty="0">
                <a:solidFill>
                  <a:srgbClr val="FFFF00"/>
                </a:solidFill>
                <a:latin typeface="Arial Unicode MS" pitchFamily="34" charset="-128"/>
              </a:rPr>
              <a:t>/</a:t>
            </a:r>
            <a:r>
              <a:rPr lang="en-US" sz="2800" b="1" dirty="0" err="1">
                <a:solidFill>
                  <a:srgbClr val="FFFF00"/>
                </a:solidFill>
                <a:latin typeface="Arial Unicode MS" pitchFamily="34" charset="-128"/>
              </a:rPr>
              <a:t>Apotik</a:t>
            </a:r>
            <a:r>
              <a:rPr lang="en-US" sz="2800" b="1" dirty="0">
                <a:solidFill>
                  <a:srgbClr val="FFFF00"/>
                </a:solidFill>
                <a:latin typeface="Arial Unicode MS" pitchFamily="34" charset="-128"/>
              </a:rPr>
              <a:t> </a:t>
            </a:r>
            <a:r>
              <a:rPr lang="en-US" sz="2800" b="1" dirty="0" err="1">
                <a:solidFill>
                  <a:srgbClr val="FFFF00"/>
                </a:solidFill>
                <a:latin typeface="Arial Unicode MS" pitchFamily="34" charset="-128"/>
              </a:rPr>
              <a:t>di</a:t>
            </a:r>
            <a:r>
              <a:rPr lang="en-US" sz="2800" b="1" dirty="0">
                <a:solidFill>
                  <a:srgbClr val="FFFF00"/>
                </a:solidFill>
                <a:latin typeface="Arial Unicode MS" pitchFamily="34" charset="-128"/>
              </a:rPr>
              <a:t> RS</a:t>
            </a:r>
          </a:p>
          <a:p>
            <a:pPr eaLnBrk="0" hangingPunct="0">
              <a:buFont typeface="Wingdings" pitchFamily="2" charset="2"/>
              <a:buChar char="§"/>
            </a:pPr>
            <a:r>
              <a:rPr lang="en-US" sz="2800" dirty="0">
                <a:latin typeface="Arial Unicode MS" pitchFamily="34" charset="-128"/>
              </a:rPr>
              <a:t> </a:t>
            </a:r>
            <a:r>
              <a:rPr lang="en-US" sz="2800" dirty="0" err="1">
                <a:solidFill>
                  <a:srgbClr val="FFFF00"/>
                </a:solidFill>
                <a:latin typeface="Arial Unicode MS" pitchFamily="34" charset="-128"/>
              </a:rPr>
              <a:t>Bersama</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Panitia</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Famasi</a:t>
            </a:r>
            <a:r>
              <a:rPr lang="en-US" sz="2800" dirty="0">
                <a:solidFill>
                  <a:srgbClr val="FFFF00"/>
                </a:solidFill>
                <a:latin typeface="Arial Unicode MS" pitchFamily="34" charset="-128"/>
              </a:rPr>
              <a:t> &amp; </a:t>
            </a:r>
            <a:r>
              <a:rPr lang="en-US" sz="2800" dirty="0" err="1">
                <a:solidFill>
                  <a:srgbClr val="FFFF00"/>
                </a:solidFill>
                <a:latin typeface="Arial Unicode MS" pitchFamily="34" charset="-128"/>
              </a:rPr>
              <a:t>Terapi</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Instalasi</a:t>
            </a:r>
            <a:r>
              <a:rPr lang="en-US" sz="2800" dirty="0">
                <a:solidFill>
                  <a:srgbClr val="FFFF00"/>
                </a:solidFill>
                <a:latin typeface="Arial Unicode MS" pitchFamily="34" charset="-128"/>
              </a:rPr>
              <a:t> </a:t>
            </a:r>
          </a:p>
          <a:p>
            <a:pPr eaLnBrk="0" hangingPunct="0">
              <a:buFont typeface="Wingdings" pitchFamily="2" charset="2"/>
              <a:buNone/>
            </a:pP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Farmasi</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melakukan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seleksi</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membatasi</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jumlah</a:t>
            </a:r>
            <a:endParaRPr lang="en-US" sz="2800" dirty="0">
              <a:solidFill>
                <a:srgbClr val="FFFF00"/>
              </a:solidFill>
              <a:latin typeface="Arial Unicode MS" pitchFamily="34" charset="-128"/>
            </a:endParaRPr>
          </a:p>
          <a:p>
            <a:pPr eaLnBrk="0" hangingPunct="0">
              <a:buFont typeface="Wingdings" pitchFamily="2" charset="2"/>
              <a:buNone/>
            </a:pP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dan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jenis</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obat</a:t>
            </a:r>
            <a:r>
              <a:rPr lang="en-US" sz="2800" dirty="0">
                <a:solidFill>
                  <a:srgbClr val="FFFF00"/>
                </a:solidFill>
                <a:latin typeface="Arial Unicode MS" pitchFamily="34" charset="-128"/>
              </a:rPr>
              <a:t> yang </a:t>
            </a:r>
            <a:r>
              <a:rPr lang="en-US" sz="2800" dirty="0" err="1">
                <a:solidFill>
                  <a:srgbClr val="FFFF00"/>
                </a:solidFill>
                <a:latin typeface="Arial Unicode MS" pitchFamily="34" charset="-128"/>
              </a:rPr>
              <a:t>digunakan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di</a:t>
            </a:r>
            <a:r>
              <a:rPr lang="en-US" sz="2800" dirty="0">
                <a:solidFill>
                  <a:srgbClr val="FFFF00"/>
                </a:solidFill>
                <a:latin typeface="Arial Unicode MS" pitchFamily="34" charset="-128"/>
              </a:rPr>
              <a:t> RS.</a:t>
            </a:r>
          </a:p>
          <a:p>
            <a:pPr eaLnBrk="0" hangingPunct="0">
              <a:buFont typeface="Wingdings" pitchFamily="2" charset="2"/>
              <a:buChar char="§"/>
            </a:pP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Menyusun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Formularium</a:t>
            </a:r>
            <a:r>
              <a:rPr lang="en-US" sz="3200" dirty="0">
                <a:solidFill>
                  <a:srgbClr val="FFFF00"/>
                </a:solidFill>
                <a:latin typeface="Arial Unicode MS" pitchFamily="34" charset="-128"/>
              </a:rPr>
              <a:t> </a:t>
            </a:r>
          </a:p>
          <a:p>
            <a:pPr eaLnBrk="0" hangingPunct="0">
              <a:buFont typeface="Wingdings" pitchFamily="2" charset="2"/>
              <a:buNone/>
            </a:pPr>
            <a:endParaRPr lang="en-US" sz="3200" dirty="0">
              <a:latin typeface="Arial Unicode MS" pitchFamily="34" charset="-128"/>
            </a:endParaRPr>
          </a:p>
          <a:p>
            <a:pPr eaLnBrk="0" hangingPunct="0">
              <a:buFont typeface="Wingdings" pitchFamily="2" charset="2"/>
              <a:buNone/>
            </a:pPr>
            <a:r>
              <a:rPr lang="en-US" sz="2800" b="1" dirty="0" err="1">
                <a:solidFill>
                  <a:srgbClr val="FFFF00"/>
                </a:solidFill>
                <a:latin typeface="Arial Unicode MS" pitchFamily="34" charset="-128"/>
              </a:rPr>
              <a:t>Apotik</a:t>
            </a:r>
            <a:r>
              <a:rPr lang="en-US" sz="2800" b="1" dirty="0">
                <a:solidFill>
                  <a:srgbClr val="FFFF00"/>
                </a:solidFill>
                <a:latin typeface="Arial Unicode MS" pitchFamily="34" charset="-128"/>
              </a:rPr>
              <a:t> non RS</a:t>
            </a:r>
          </a:p>
          <a:p>
            <a:pPr eaLnBrk="0" hangingPunct="0">
              <a:buFont typeface="Wingdings" pitchFamily="2" charset="2"/>
              <a:buNone/>
            </a:pPr>
            <a:r>
              <a:rPr lang="en-US" sz="2800" dirty="0" err="1">
                <a:solidFill>
                  <a:srgbClr val="FFFF00"/>
                </a:solidFill>
                <a:latin typeface="Arial Unicode MS" pitchFamily="34" charset="-128"/>
              </a:rPr>
              <a:t>Menyusun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daftar</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obat</a:t>
            </a:r>
            <a:r>
              <a:rPr lang="en-US" sz="2800" dirty="0">
                <a:solidFill>
                  <a:srgbClr val="FFFF00"/>
                </a:solidFill>
                <a:latin typeface="Arial Unicode MS" pitchFamily="34" charset="-128"/>
              </a:rPr>
              <a:t> yang </a:t>
            </a:r>
            <a:r>
              <a:rPr lang="en-US" sz="2800" dirty="0" err="1">
                <a:solidFill>
                  <a:srgbClr val="FFFF00"/>
                </a:solidFill>
                <a:latin typeface="Arial Unicode MS" pitchFamily="34" charset="-128"/>
              </a:rPr>
              <a:t>terbanyak</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dipakai</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dpt</a:t>
            </a:r>
            <a:endParaRPr lang="en-US" sz="2800" dirty="0">
              <a:solidFill>
                <a:srgbClr val="FFFF00"/>
              </a:solidFill>
              <a:latin typeface="Arial Unicode MS" pitchFamily="34" charset="-128"/>
            </a:endParaRPr>
          </a:p>
          <a:p>
            <a:pPr eaLnBrk="0" hangingPunct="0">
              <a:buFont typeface="Wingdings" pitchFamily="2" charset="2"/>
              <a:buNone/>
            </a:pPr>
            <a:r>
              <a:rPr lang="en-US" sz="2800" dirty="0" err="1">
                <a:solidFill>
                  <a:srgbClr val="FFFF00"/>
                </a:solidFill>
                <a:latin typeface="Arial Unicode MS" pitchFamily="34" charset="-128"/>
              </a:rPr>
              <a:t>menggunakan</a:t>
            </a:r>
            <a:r>
              <a:rPr lang="en-US" sz="2800" dirty="0">
                <a:solidFill>
                  <a:srgbClr val="FFFF00"/>
                </a:solidFill>
                <a:latin typeface="Arial Unicode MS" pitchFamily="34" charset="-128"/>
              </a:rPr>
              <a:t> </a:t>
            </a:r>
            <a:r>
              <a:rPr lang="en-US" sz="2800" dirty="0" err="1">
                <a:solidFill>
                  <a:srgbClr val="FFFF00"/>
                </a:solidFill>
                <a:latin typeface="Arial Unicode MS" pitchFamily="34" charset="-128"/>
              </a:rPr>
              <a:t>analisa</a:t>
            </a:r>
            <a:r>
              <a:rPr lang="en-US" sz="2800" dirty="0">
                <a:solidFill>
                  <a:srgbClr val="FFFF00"/>
                </a:solidFill>
                <a:latin typeface="Arial Unicode MS" pitchFamily="34" charset="-128"/>
              </a:rPr>
              <a:t> ABC</a:t>
            </a:r>
          </a:p>
          <a:p>
            <a:pPr eaLnBrk="0" hangingPunct="0">
              <a:buFont typeface="Wingdings" pitchFamily="2" charset="2"/>
              <a:buNone/>
            </a:pPr>
            <a:endParaRPr lang="en-US" sz="2800" dirty="0">
              <a:latin typeface="Arial Unicode MS" pitchFamily="34" charset="-128"/>
            </a:endParaRPr>
          </a:p>
          <a:p>
            <a:pPr eaLnBrk="0" hangingPunct="0"/>
            <a:endParaRPr lang="en-US" sz="2800" dirty="0">
              <a:latin typeface="Arial Unicode MS"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8600" y="912813"/>
            <a:ext cx="8739188" cy="3751262"/>
          </a:xfrm>
          <a:prstGeom prst="rect">
            <a:avLst/>
          </a:prstGeom>
          <a:noFill/>
          <a:ln w="9525">
            <a:noFill/>
            <a:miter lim="800000"/>
            <a:headEnd/>
            <a:tailEnd/>
          </a:ln>
        </p:spPr>
        <p:txBody>
          <a:bodyPr wrap="none">
            <a:spAutoFit/>
          </a:bodyPr>
          <a:lstStyle/>
          <a:p>
            <a:pPr marL="342900" indent="-342900" eaLnBrk="0" hangingPunct="0"/>
            <a:r>
              <a:rPr lang="en-US" sz="2400">
                <a:solidFill>
                  <a:schemeClr val="bg1"/>
                </a:solidFill>
                <a:latin typeface="Arial Unicode MS" pitchFamily="34" charset="-128"/>
              </a:rPr>
              <a:t>PENYIMPANAN</a:t>
            </a:r>
          </a:p>
          <a:p>
            <a:pPr marL="342900" indent="-342900" eaLnBrk="0" hangingPunct="0"/>
            <a:endParaRPr lang="en-US" sz="2000">
              <a:solidFill>
                <a:schemeClr val="bg1"/>
              </a:solidFill>
              <a:latin typeface="Arial Unicode MS" pitchFamily="34" charset="-128"/>
            </a:endParaRPr>
          </a:p>
          <a:p>
            <a:pPr marL="342900" indent="-342900"/>
            <a:r>
              <a:rPr lang="en-US" sz="2800" b="1" u="sng">
                <a:solidFill>
                  <a:schemeClr val="bg1"/>
                </a:solidFill>
                <a:latin typeface="Arial Unicode MS" pitchFamily="34" charset="-128"/>
              </a:rPr>
              <a:t>Perhatikan Nama Obat, Rupa dan Ucapan Mirip </a:t>
            </a:r>
          </a:p>
          <a:p>
            <a:pPr marL="342900" indent="-342900"/>
            <a:r>
              <a:rPr lang="en-US" sz="2800" b="1" u="sng">
                <a:solidFill>
                  <a:schemeClr val="bg1"/>
                </a:solidFill>
                <a:latin typeface="Arial Unicode MS" pitchFamily="34" charset="-128"/>
              </a:rPr>
              <a:t>(</a:t>
            </a:r>
            <a:r>
              <a:rPr lang="en-US" sz="2800" b="1" i="1" u="sng">
                <a:solidFill>
                  <a:schemeClr val="bg1"/>
                </a:solidFill>
                <a:latin typeface="Arial Unicode MS" pitchFamily="34" charset="-128"/>
              </a:rPr>
              <a:t>Look-Alike, Sound-Alike Medication Names</a:t>
            </a:r>
            <a:r>
              <a:rPr lang="en-US" sz="2800" b="1">
                <a:solidFill>
                  <a:schemeClr val="bg1"/>
                </a:solidFill>
                <a:latin typeface="Arial Unicode MS" pitchFamily="34" charset="-128"/>
              </a:rPr>
              <a:t>).</a:t>
            </a:r>
            <a:r>
              <a:rPr lang="en-US" sz="2800">
                <a:solidFill>
                  <a:schemeClr val="bg1"/>
                </a:solidFill>
                <a:latin typeface="Arial Unicode MS" pitchFamily="34" charset="-128"/>
              </a:rPr>
              <a:t> </a:t>
            </a:r>
          </a:p>
          <a:p>
            <a:pPr marL="342900" indent="-342900">
              <a:buFontTx/>
              <a:buChar char="-"/>
            </a:pPr>
            <a:r>
              <a:rPr lang="en-US" sz="2800">
                <a:solidFill>
                  <a:schemeClr val="bg1"/>
                </a:solidFill>
                <a:latin typeface="Arial Unicode MS" pitchFamily="34" charset="-128"/>
              </a:rPr>
              <a:t>NORUM membingungkan staf, adalah salah 1 sebab </a:t>
            </a:r>
          </a:p>
          <a:p>
            <a:pPr marL="342900" indent="-342900"/>
            <a:r>
              <a:rPr lang="en-US" sz="2800">
                <a:solidFill>
                  <a:schemeClr val="bg1"/>
                </a:solidFill>
                <a:latin typeface="Arial Unicode MS" pitchFamily="34" charset="-128"/>
              </a:rPr>
              <a:t> paling sering kesalahan obat.</a:t>
            </a:r>
          </a:p>
          <a:p>
            <a:pPr marL="342900" indent="-342900"/>
            <a:r>
              <a:rPr lang="en-US" sz="2800">
                <a:solidFill>
                  <a:schemeClr val="bg1"/>
                </a:solidFill>
                <a:latin typeface="Arial Unicode MS" pitchFamily="34" charset="-128"/>
              </a:rPr>
              <a:t> </a:t>
            </a:r>
          </a:p>
          <a:p>
            <a:pPr marL="342900" indent="-342900" eaLnBrk="0" hangingPunct="0"/>
            <a:endParaRPr lang="en-US" sz="2800">
              <a:latin typeface="Arial Unicode MS" pitchFamily="34" charset="-128"/>
            </a:endParaRPr>
          </a:p>
          <a:p>
            <a:pPr marL="342900" indent="-342900" eaLnBrk="0" hangingPunct="0"/>
            <a:endParaRPr lang="en-US" sz="2800">
              <a:latin typeface="Arial Unicode MS" pitchFamily="34" charset="-128"/>
            </a:endParaRPr>
          </a:p>
        </p:txBody>
      </p:sp>
      <p:sp>
        <p:nvSpPr>
          <p:cNvPr id="22531" name="Text Box 4"/>
          <p:cNvSpPr txBox="1">
            <a:spLocks noChangeArrowheads="1"/>
          </p:cNvSpPr>
          <p:nvPr/>
        </p:nvSpPr>
        <p:spPr bwMode="auto">
          <a:xfrm>
            <a:off x="288925" y="3570288"/>
            <a:ext cx="7064375" cy="519112"/>
          </a:xfrm>
          <a:prstGeom prst="rect">
            <a:avLst/>
          </a:prstGeom>
          <a:noFill/>
          <a:ln w="9525">
            <a:noFill/>
            <a:miter lim="800000"/>
            <a:headEnd/>
            <a:tailEnd/>
          </a:ln>
        </p:spPr>
        <p:txBody>
          <a:bodyPr wrap="none">
            <a:spAutoFit/>
          </a:bodyPr>
          <a:lstStyle/>
          <a:p>
            <a:r>
              <a:rPr lang="en-US" sz="2400">
                <a:solidFill>
                  <a:schemeClr val="bg1"/>
                </a:solidFill>
              </a:rPr>
              <a:t>- </a:t>
            </a:r>
            <a:r>
              <a:rPr lang="en-US" sz="2800">
                <a:solidFill>
                  <a:schemeClr val="bg1"/>
                </a:solidFill>
              </a:rPr>
              <a:t>Persyaratan penyimpanan obat : suhu dsb</a:t>
            </a:r>
          </a:p>
        </p:txBody>
      </p:sp>
      <p:pic>
        <p:nvPicPr>
          <p:cNvPr id="22532" name="Picture 5" descr="gudang"/>
          <p:cNvPicPr>
            <a:picLocks noChangeAspect="1" noChangeArrowheads="1"/>
          </p:cNvPicPr>
          <p:nvPr/>
        </p:nvPicPr>
        <p:blipFill>
          <a:blip r:embed="rId3" cstate="print"/>
          <a:srcRect/>
          <a:stretch>
            <a:fillRect/>
          </a:stretch>
        </p:blipFill>
        <p:spPr bwMode="auto">
          <a:xfrm>
            <a:off x="381000" y="4648200"/>
            <a:ext cx="2590800" cy="1985963"/>
          </a:xfrm>
          <a:prstGeom prst="rect">
            <a:avLst/>
          </a:prstGeom>
          <a:noFill/>
          <a:ln w="9525">
            <a:noFill/>
            <a:miter lim="800000"/>
            <a:headEnd/>
            <a:tailEnd/>
          </a:ln>
        </p:spPr>
      </p:pic>
      <p:pic>
        <p:nvPicPr>
          <p:cNvPr id="22533" name="Picture 6" descr="Drug Storage"/>
          <p:cNvPicPr>
            <a:picLocks noChangeAspect="1" noChangeArrowheads="1"/>
          </p:cNvPicPr>
          <p:nvPr/>
        </p:nvPicPr>
        <p:blipFill>
          <a:blip r:embed="rId4" cstate="print"/>
          <a:srcRect/>
          <a:stretch>
            <a:fillRect/>
          </a:stretch>
        </p:blipFill>
        <p:spPr bwMode="auto">
          <a:xfrm>
            <a:off x="6019800" y="4495800"/>
            <a:ext cx="2819400" cy="2114550"/>
          </a:xfrm>
          <a:prstGeom prst="rect">
            <a:avLst/>
          </a:prstGeom>
          <a:noFill/>
          <a:ln w="9525">
            <a:noFill/>
            <a:miter lim="800000"/>
            <a:headEnd/>
            <a:tailEnd/>
          </a:ln>
        </p:spPr>
      </p:pic>
      <p:sp>
        <p:nvSpPr>
          <p:cNvPr id="22534" name="AutoShape 7"/>
          <p:cNvSpPr>
            <a:spLocks noChangeArrowheads="1"/>
          </p:cNvSpPr>
          <p:nvPr/>
        </p:nvSpPr>
        <p:spPr bwMode="auto">
          <a:xfrm>
            <a:off x="3962400" y="5105400"/>
            <a:ext cx="1295400" cy="762000"/>
          </a:xfrm>
          <a:prstGeom prst="rightArrow">
            <a:avLst>
              <a:gd name="adj1" fmla="val 50000"/>
              <a:gd name="adj2" fmla="val 42500"/>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838200"/>
            <a:ext cx="8931275" cy="4893647"/>
          </a:xfrm>
          <a:prstGeom prst="rect">
            <a:avLst/>
          </a:prstGeom>
          <a:noFill/>
          <a:ln w="9525">
            <a:noFill/>
            <a:miter lim="800000"/>
            <a:headEnd/>
            <a:tailEnd/>
          </a:ln>
        </p:spPr>
        <p:txBody>
          <a:bodyPr>
            <a:spAutoFit/>
          </a:bodyPr>
          <a:lstStyle/>
          <a:p>
            <a:pPr eaLnBrk="0" hangingPunct="0"/>
            <a:r>
              <a:rPr lang="en-US" sz="2400" dirty="0">
                <a:solidFill>
                  <a:srgbClr val="FFFF00"/>
                </a:solidFill>
                <a:latin typeface="Arial Unicode MS" pitchFamily="34" charset="-128"/>
              </a:rPr>
              <a:t>PERENCANAAN &amp; PENGADAAN</a:t>
            </a:r>
          </a:p>
          <a:p>
            <a:pPr eaLnBrk="0" hangingPunct="0"/>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Comic Sans MS" pitchFamily="66" charset="0"/>
              </a:rPr>
              <a:t> </a:t>
            </a:r>
            <a:r>
              <a:rPr lang="en-US" sz="2400" dirty="0" err="1">
                <a:solidFill>
                  <a:srgbClr val="FFFF00"/>
                </a:solidFill>
                <a:latin typeface="Arial Unicode MS" pitchFamily="34" charset="-128"/>
              </a:rPr>
              <a:t>Perencanaan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berdasarkan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formularium</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memperhatikan</a:t>
            </a:r>
            <a:r>
              <a:rPr lang="en-US" sz="2400" dirty="0">
                <a:solidFill>
                  <a:srgbClr val="FFFF00"/>
                </a:solidFill>
                <a:latin typeface="Arial Unicode MS" pitchFamily="34" charset="-128"/>
              </a:rPr>
              <a:t>  </a:t>
            </a:r>
          </a:p>
          <a:p>
            <a:pPr eaLnBrk="0" hangingPunct="0">
              <a:buFont typeface="Wingdings" pitchFamily="2" charset="2"/>
              <a:buNone/>
            </a:pPr>
            <a:r>
              <a:rPr lang="en-US" sz="2400" dirty="0">
                <a:solidFill>
                  <a:srgbClr val="FFFF00"/>
                </a:solidFill>
                <a:latin typeface="Arial Unicode MS" pitchFamily="34" charset="-128"/>
              </a:rPr>
              <a:t>   minimal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maksimal</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stok</a:t>
            </a:r>
            <a:r>
              <a:rPr lang="en-US" sz="2400" dirty="0">
                <a:solidFill>
                  <a:srgbClr val="FFFF00"/>
                </a:solidFill>
                <a:latin typeface="Arial Unicode MS" pitchFamily="34" charset="-128"/>
              </a:rPr>
              <a:t>.</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Misal</a:t>
            </a:r>
            <a:r>
              <a:rPr lang="en-US" sz="2400" dirty="0">
                <a:solidFill>
                  <a:srgbClr val="FFFF00"/>
                </a:solidFill>
                <a:latin typeface="Arial Unicode MS" pitchFamily="34" charset="-128"/>
              </a:rPr>
              <a:t> : Minimal </a:t>
            </a:r>
            <a:r>
              <a:rPr lang="en-US" sz="2400" dirty="0" err="1">
                <a:solidFill>
                  <a:srgbClr val="FFFF00"/>
                </a:solidFill>
                <a:latin typeface="Arial Unicode MS" pitchFamily="34" charset="-128"/>
              </a:rPr>
              <a:t>stok</a:t>
            </a:r>
            <a:r>
              <a:rPr lang="en-US" sz="2400" dirty="0">
                <a:solidFill>
                  <a:srgbClr val="FFFF00"/>
                </a:solidFill>
                <a:latin typeface="Arial Unicode MS" pitchFamily="34" charset="-128"/>
              </a:rPr>
              <a:t> 3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apotik</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u="sng" dirty="0">
                <a:solidFill>
                  <a:srgbClr val="FFFF00"/>
                </a:solidFill>
                <a:latin typeface="Arial Unicode MS" pitchFamily="34" charset="-128"/>
              </a:rPr>
              <a:t>(</a:t>
            </a:r>
            <a:r>
              <a:rPr lang="en-US" sz="2400" u="sng" dirty="0" err="1">
                <a:solidFill>
                  <a:srgbClr val="FFFF00"/>
                </a:solidFill>
                <a:latin typeface="Arial Unicode MS" pitchFamily="34" charset="-128"/>
              </a:rPr>
              <a:t>pemakaian</a:t>
            </a:r>
            <a:r>
              <a:rPr lang="en-US" sz="2400" u="sng" dirty="0">
                <a:solidFill>
                  <a:srgbClr val="FFFF00"/>
                </a:solidFill>
                <a:latin typeface="Arial Unicode MS" pitchFamily="34" charset="-128"/>
              </a:rPr>
              <a:t> 2 </a:t>
            </a:r>
            <a:r>
              <a:rPr lang="en-US" sz="2400" u="sng" dirty="0" err="1">
                <a:solidFill>
                  <a:srgbClr val="FFFF00"/>
                </a:solidFill>
                <a:latin typeface="Arial Unicode MS" pitchFamily="34" charset="-128"/>
              </a:rPr>
              <a:t>bln</a:t>
            </a:r>
            <a:r>
              <a:rPr lang="en-US" sz="2400" u="sng" dirty="0">
                <a:solidFill>
                  <a:srgbClr val="FFFF00"/>
                </a:solidFill>
                <a:latin typeface="Arial Unicode MS" pitchFamily="34" charset="-128"/>
              </a:rPr>
              <a:t> rata2)+ 20% +lead time </a:t>
            </a:r>
            <a:r>
              <a:rPr lang="en-US" sz="2400" dirty="0">
                <a:solidFill>
                  <a:srgbClr val="FFFF00"/>
                </a:solidFill>
                <a:latin typeface="Arial Unicode MS" pitchFamily="34" charset="-128"/>
              </a:rPr>
              <a:t> x 3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  </a:t>
            </a:r>
            <a:r>
              <a:rPr lang="en-US" sz="2400" dirty="0" err="1">
                <a:solidFill>
                  <a:srgbClr val="FFFF00"/>
                </a:solidFill>
                <a:latin typeface="Arial Unicode MS" pitchFamily="34" charset="-128"/>
              </a:rPr>
              <a:t>sisa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stok</a:t>
            </a:r>
            <a:endParaRPr lang="en-US" sz="2400" u="sng"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30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a:t>
            </a:r>
          </a:p>
          <a:p>
            <a:pPr eaLnBrk="0" hangingPunct="0">
              <a:buFont typeface="Wingdings" pitchFamily="2" charset="2"/>
              <a:buNone/>
            </a:pPr>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Pengadaan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melalui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pembelian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ke</a:t>
            </a:r>
            <a:r>
              <a:rPr lang="en-US" sz="2400" dirty="0">
                <a:solidFill>
                  <a:srgbClr val="FFFF00"/>
                </a:solidFill>
                <a:latin typeface="Arial Unicode MS" pitchFamily="34" charset="-128"/>
              </a:rPr>
              <a:t> distributor </a:t>
            </a:r>
            <a:r>
              <a:rPr lang="en-US" sz="2400" dirty="0" err="1">
                <a:solidFill>
                  <a:srgbClr val="FFFF00"/>
                </a:solidFill>
                <a:latin typeface="Arial Unicode MS" pitchFamily="34" charset="-128"/>
              </a:rPr>
              <a:t>resmi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untuk</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jaminan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kualitas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barang</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selain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itu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juga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waktu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tunggu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dari</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dipesan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sampai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datang</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kepastian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datang</a:t>
            </a:r>
            <a:r>
              <a:rPr lang="en-US" sz="2400" dirty="0">
                <a:solidFill>
                  <a:srgbClr val="FFFF00"/>
                </a:solidFill>
                <a:latin typeface="Arial Unicode MS" pitchFamily="34" charset="-128"/>
              </a:rPr>
              <a:t>).</a:t>
            </a:r>
          </a:p>
          <a:p>
            <a:pPr eaLnBrk="0" hangingPunct="0">
              <a:buFont typeface="Wingdings" pitchFamily="2" charset="2"/>
              <a:buNone/>
            </a:pPr>
            <a:endParaRPr lang="en-US" sz="2400" dirty="0">
              <a:latin typeface="Arial Unicode MS" pitchFamily="34" charset="-128"/>
            </a:endParaRPr>
          </a:p>
          <a:p>
            <a:pPr eaLnBrk="0" hangingPunct="0">
              <a:buFont typeface="Wingdings" pitchFamily="2" charset="2"/>
              <a:buNone/>
            </a:pPr>
            <a:endParaRPr lang="en-US" sz="2400" dirty="0">
              <a:latin typeface="Arial Unicode MS" pitchFamily="34" charset="-128"/>
            </a:endParaRPr>
          </a:p>
        </p:txBody>
      </p:sp>
      <p:sp>
        <p:nvSpPr>
          <p:cNvPr id="23555" name="AutoShape 3"/>
          <p:cNvSpPr>
            <a:spLocks/>
          </p:cNvSpPr>
          <p:nvPr/>
        </p:nvSpPr>
        <p:spPr bwMode="auto">
          <a:xfrm>
            <a:off x="152400" y="2667000"/>
            <a:ext cx="228600" cy="685800"/>
          </a:xfrm>
          <a:prstGeom prst="leftBrace">
            <a:avLst>
              <a:gd name="adj1" fmla="val 25000"/>
              <a:gd name="adj2" fmla="val 50000"/>
            </a:avLst>
          </a:prstGeom>
          <a:noFill/>
          <a:ln w="9525">
            <a:solidFill>
              <a:schemeClr val="tx1"/>
            </a:solidFill>
            <a:round/>
            <a:headEnd/>
            <a:tailEnd/>
          </a:ln>
        </p:spPr>
        <p:txBody>
          <a:bodyPr wrap="none" anchor="ctr"/>
          <a:lstStyle/>
          <a:p>
            <a:endParaRPr lang="id-ID"/>
          </a:p>
        </p:txBody>
      </p:sp>
      <p:sp>
        <p:nvSpPr>
          <p:cNvPr id="23556" name="AutoShape 4"/>
          <p:cNvSpPr>
            <a:spLocks/>
          </p:cNvSpPr>
          <p:nvPr/>
        </p:nvSpPr>
        <p:spPr bwMode="auto">
          <a:xfrm>
            <a:off x="7162800" y="2590800"/>
            <a:ext cx="76200" cy="685800"/>
          </a:xfrm>
          <a:prstGeom prst="rightBrace">
            <a:avLst>
              <a:gd name="adj1" fmla="val 75000"/>
              <a:gd name="adj2" fmla="val 50000"/>
            </a:avLst>
          </a:prstGeom>
          <a:noFill/>
          <a:ln w="9525">
            <a:solidFill>
              <a:schemeClr val="tx1"/>
            </a:solidFill>
            <a:round/>
            <a:headEnd/>
            <a:tailEnd/>
          </a:ln>
        </p:spPr>
        <p:txBody>
          <a:bodyPr wrap="none" anchor="ctr"/>
          <a:lstStyle/>
          <a:p>
            <a:endParaRPr lang="id-ID"/>
          </a:p>
        </p:txBody>
      </p:sp>
      <p:pic>
        <p:nvPicPr>
          <p:cNvPr id="23557" name="Picture 5" descr="imagestablet"/>
          <p:cNvPicPr>
            <a:picLocks noChangeAspect="1" noChangeArrowheads="1"/>
          </p:cNvPicPr>
          <p:nvPr/>
        </p:nvPicPr>
        <p:blipFill>
          <a:blip r:embed="rId3" cstate="print"/>
          <a:srcRect/>
          <a:stretch>
            <a:fillRect/>
          </a:stretch>
        </p:blipFill>
        <p:spPr bwMode="auto">
          <a:xfrm>
            <a:off x="7162800" y="5334000"/>
            <a:ext cx="771525" cy="7715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838200"/>
            <a:ext cx="8931275" cy="4893647"/>
          </a:xfrm>
          <a:prstGeom prst="rect">
            <a:avLst/>
          </a:prstGeom>
          <a:noFill/>
          <a:ln w="9525">
            <a:noFill/>
            <a:miter lim="800000"/>
            <a:headEnd/>
            <a:tailEnd/>
          </a:ln>
        </p:spPr>
        <p:txBody>
          <a:bodyPr>
            <a:spAutoFit/>
          </a:bodyPr>
          <a:lstStyle/>
          <a:p>
            <a:pPr eaLnBrk="0" hangingPunct="0"/>
            <a:r>
              <a:rPr lang="en-US" sz="2400" dirty="0">
                <a:solidFill>
                  <a:srgbClr val="FFFF00"/>
                </a:solidFill>
                <a:latin typeface="Arial Unicode MS" pitchFamily="34" charset="-128"/>
              </a:rPr>
              <a:t>PERENCANAAN &amp; PENGADAAN</a:t>
            </a:r>
          </a:p>
          <a:p>
            <a:pPr eaLnBrk="0" hangingPunct="0"/>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Comic Sans MS" pitchFamily="66" charset="0"/>
              </a:rPr>
              <a:t> </a:t>
            </a:r>
            <a:r>
              <a:rPr lang="en-US" sz="2400" dirty="0" err="1">
                <a:solidFill>
                  <a:srgbClr val="FFFF00"/>
                </a:solidFill>
                <a:latin typeface="Arial Unicode MS" pitchFamily="34" charset="-128"/>
              </a:rPr>
              <a:t>Perencanaan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berdasarkan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formularium</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memperhatikan</a:t>
            </a:r>
            <a:r>
              <a:rPr lang="en-US" sz="2400" dirty="0">
                <a:solidFill>
                  <a:srgbClr val="FFFF00"/>
                </a:solidFill>
                <a:latin typeface="Arial Unicode MS" pitchFamily="34" charset="-128"/>
              </a:rPr>
              <a:t>  </a:t>
            </a:r>
          </a:p>
          <a:p>
            <a:pPr eaLnBrk="0" hangingPunct="0">
              <a:buFont typeface="Wingdings" pitchFamily="2" charset="2"/>
              <a:buNone/>
            </a:pPr>
            <a:r>
              <a:rPr lang="en-US" sz="2400" dirty="0">
                <a:solidFill>
                  <a:srgbClr val="FFFF00"/>
                </a:solidFill>
                <a:latin typeface="Arial Unicode MS" pitchFamily="34" charset="-128"/>
              </a:rPr>
              <a:t>   minimal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maksimal</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stok</a:t>
            </a:r>
            <a:r>
              <a:rPr lang="en-US" sz="2400" dirty="0">
                <a:solidFill>
                  <a:srgbClr val="FFFF00"/>
                </a:solidFill>
                <a:latin typeface="Arial Unicode MS" pitchFamily="34" charset="-128"/>
              </a:rPr>
              <a:t>.</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Misal</a:t>
            </a:r>
            <a:r>
              <a:rPr lang="en-US" sz="2400" dirty="0">
                <a:solidFill>
                  <a:srgbClr val="FFFF00"/>
                </a:solidFill>
                <a:latin typeface="Arial Unicode MS" pitchFamily="34" charset="-128"/>
              </a:rPr>
              <a:t> : Minimal </a:t>
            </a:r>
            <a:r>
              <a:rPr lang="en-US" sz="2400" dirty="0" err="1">
                <a:solidFill>
                  <a:srgbClr val="FFFF00"/>
                </a:solidFill>
                <a:latin typeface="Arial Unicode MS" pitchFamily="34" charset="-128"/>
              </a:rPr>
              <a:t>stok</a:t>
            </a:r>
            <a:r>
              <a:rPr lang="en-US" sz="2400" dirty="0">
                <a:solidFill>
                  <a:srgbClr val="FFFF00"/>
                </a:solidFill>
                <a:latin typeface="Arial Unicode MS" pitchFamily="34" charset="-128"/>
              </a:rPr>
              <a:t> 3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apotik</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u="sng" dirty="0">
                <a:solidFill>
                  <a:srgbClr val="FFFF00"/>
                </a:solidFill>
                <a:latin typeface="Arial Unicode MS" pitchFamily="34" charset="-128"/>
              </a:rPr>
              <a:t>(</a:t>
            </a:r>
            <a:r>
              <a:rPr lang="en-US" sz="2400" u="sng" dirty="0" err="1">
                <a:solidFill>
                  <a:srgbClr val="FFFF00"/>
                </a:solidFill>
                <a:latin typeface="Arial Unicode MS" pitchFamily="34" charset="-128"/>
              </a:rPr>
              <a:t>pemakaian</a:t>
            </a:r>
            <a:r>
              <a:rPr lang="en-US" sz="2400" u="sng" dirty="0">
                <a:solidFill>
                  <a:srgbClr val="FFFF00"/>
                </a:solidFill>
                <a:latin typeface="Arial Unicode MS" pitchFamily="34" charset="-128"/>
              </a:rPr>
              <a:t> 2 </a:t>
            </a:r>
            <a:r>
              <a:rPr lang="en-US" sz="2400" u="sng" dirty="0" err="1">
                <a:solidFill>
                  <a:srgbClr val="FFFF00"/>
                </a:solidFill>
                <a:latin typeface="Arial Unicode MS" pitchFamily="34" charset="-128"/>
              </a:rPr>
              <a:t>bln</a:t>
            </a:r>
            <a:r>
              <a:rPr lang="en-US" sz="2400" u="sng" dirty="0">
                <a:solidFill>
                  <a:srgbClr val="FFFF00"/>
                </a:solidFill>
                <a:latin typeface="Arial Unicode MS" pitchFamily="34" charset="-128"/>
              </a:rPr>
              <a:t> rata2)+ 20% +lead time </a:t>
            </a:r>
            <a:r>
              <a:rPr lang="en-US" sz="2400" dirty="0">
                <a:solidFill>
                  <a:srgbClr val="FFFF00"/>
                </a:solidFill>
                <a:latin typeface="Arial Unicode MS" pitchFamily="34" charset="-128"/>
              </a:rPr>
              <a:t> x 3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  </a:t>
            </a:r>
            <a:r>
              <a:rPr lang="en-US" sz="2400" dirty="0" err="1">
                <a:solidFill>
                  <a:srgbClr val="FFFF00"/>
                </a:solidFill>
                <a:latin typeface="Arial Unicode MS" pitchFamily="34" charset="-128"/>
              </a:rPr>
              <a:t>sisa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stok</a:t>
            </a:r>
            <a:endParaRPr lang="en-US" sz="2400" u="sng"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30 </a:t>
            </a:r>
            <a:r>
              <a:rPr lang="en-US" sz="2400" dirty="0" err="1">
                <a:solidFill>
                  <a:srgbClr val="FFFF00"/>
                </a:solidFill>
                <a:latin typeface="Arial Unicode MS" pitchFamily="34" charset="-128"/>
              </a:rPr>
              <a:t>hari</a:t>
            </a:r>
            <a:r>
              <a:rPr lang="en-US" sz="2400" dirty="0">
                <a:solidFill>
                  <a:srgbClr val="FFFF00"/>
                </a:solidFill>
                <a:latin typeface="Arial Unicode MS" pitchFamily="34" charset="-128"/>
              </a:rPr>
              <a:t>                                                      </a:t>
            </a:r>
          </a:p>
          <a:p>
            <a:pPr eaLnBrk="0" hangingPunct="0">
              <a:buFont typeface="Wingdings" pitchFamily="2" charset="2"/>
              <a:buNone/>
            </a:pPr>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Pengadaan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melalui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pembelian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ke</a:t>
            </a:r>
            <a:r>
              <a:rPr lang="en-US" sz="2400" dirty="0">
                <a:solidFill>
                  <a:srgbClr val="FFFF00"/>
                </a:solidFill>
                <a:latin typeface="Arial Unicode MS" pitchFamily="34" charset="-128"/>
              </a:rPr>
              <a:t> distributor </a:t>
            </a:r>
            <a:r>
              <a:rPr lang="en-US" sz="2400" dirty="0" err="1">
                <a:solidFill>
                  <a:srgbClr val="FFFF00"/>
                </a:solidFill>
                <a:latin typeface="Arial Unicode MS" pitchFamily="34" charset="-128"/>
              </a:rPr>
              <a:t>resmi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untuk</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jaminan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kualitas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barang</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selain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itu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juga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waktu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tunggu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dari</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dipesan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sampai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datang</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kepastian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datang</a:t>
            </a:r>
            <a:r>
              <a:rPr lang="en-US" sz="2400" dirty="0">
                <a:solidFill>
                  <a:srgbClr val="FFFF00"/>
                </a:solidFill>
                <a:latin typeface="Arial Unicode MS" pitchFamily="34" charset="-128"/>
              </a:rPr>
              <a:t>).</a:t>
            </a:r>
          </a:p>
          <a:p>
            <a:pPr eaLnBrk="0" hangingPunct="0">
              <a:buFont typeface="Wingdings" pitchFamily="2" charset="2"/>
              <a:buNone/>
            </a:pPr>
            <a:endParaRPr lang="en-US" sz="2400" dirty="0">
              <a:latin typeface="Arial Unicode MS" pitchFamily="34" charset="-128"/>
            </a:endParaRPr>
          </a:p>
          <a:p>
            <a:pPr eaLnBrk="0" hangingPunct="0">
              <a:buFont typeface="Wingdings" pitchFamily="2" charset="2"/>
              <a:buNone/>
            </a:pPr>
            <a:endParaRPr lang="en-US" sz="2400" dirty="0">
              <a:latin typeface="Arial Unicode MS" pitchFamily="34" charset="-128"/>
            </a:endParaRPr>
          </a:p>
        </p:txBody>
      </p:sp>
      <p:sp>
        <p:nvSpPr>
          <p:cNvPr id="23555" name="AutoShape 3"/>
          <p:cNvSpPr>
            <a:spLocks/>
          </p:cNvSpPr>
          <p:nvPr/>
        </p:nvSpPr>
        <p:spPr bwMode="auto">
          <a:xfrm>
            <a:off x="152400" y="2667000"/>
            <a:ext cx="228600" cy="685800"/>
          </a:xfrm>
          <a:prstGeom prst="leftBrace">
            <a:avLst>
              <a:gd name="adj1" fmla="val 25000"/>
              <a:gd name="adj2" fmla="val 50000"/>
            </a:avLst>
          </a:prstGeom>
          <a:noFill/>
          <a:ln w="9525">
            <a:solidFill>
              <a:schemeClr val="tx1"/>
            </a:solidFill>
            <a:round/>
            <a:headEnd/>
            <a:tailEnd/>
          </a:ln>
        </p:spPr>
        <p:txBody>
          <a:bodyPr wrap="none" anchor="ctr"/>
          <a:lstStyle/>
          <a:p>
            <a:endParaRPr lang="id-ID"/>
          </a:p>
        </p:txBody>
      </p:sp>
      <p:sp>
        <p:nvSpPr>
          <p:cNvPr id="23556" name="AutoShape 4"/>
          <p:cNvSpPr>
            <a:spLocks/>
          </p:cNvSpPr>
          <p:nvPr/>
        </p:nvSpPr>
        <p:spPr bwMode="auto">
          <a:xfrm>
            <a:off x="7162800" y="2590800"/>
            <a:ext cx="76200" cy="685800"/>
          </a:xfrm>
          <a:prstGeom prst="rightBrace">
            <a:avLst>
              <a:gd name="adj1" fmla="val 75000"/>
              <a:gd name="adj2" fmla="val 50000"/>
            </a:avLst>
          </a:prstGeom>
          <a:noFill/>
          <a:ln w="9525">
            <a:solidFill>
              <a:schemeClr val="tx1"/>
            </a:solidFill>
            <a:round/>
            <a:headEnd/>
            <a:tailEnd/>
          </a:ln>
        </p:spPr>
        <p:txBody>
          <a:bodyPr wrap="none" anchor="ctr"/>
          <a:lstStyle/>
          <a:p>
            <a:endParaRPr lang="id-ID"/>
          </a:p>
        </p:txBody>
      </p:sp>
      <p:pic>
        <p:nvPicPr>
          <p:cNvPr id="23557" name="Picture 5" descr="imagestablet"/>
          <p:cNvPicPr>
            <a:picLocks noChangeAspect="1" noChangeArrowheads="1"/>
          </p:cNvPicPr>
          <p:nvPr/>
        </p:nvPicPr>
        <p:blipFill>
          <a:blip r:embed="rId3" cstate="print"/>
          <a:srcRect/>
          <a:stretch>
            <a:fillRect/>
          </a:stretch>
        </p:blipFill>
        <p:spPr bwMode="auto">
          <a:xfrm>
            <a:off x="7162800" y="5334000"/>
            <a:ext cx="771525" cy="7715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152400"/>
            <a:ext cx="8229600" cy="5632311"/>
          </a:xfrm>
          <a:prstGeom prst="rect">
            <a:avLst/>
          </a:prstGeom>
          <a:noFill/>
          <a:ln w="9525">
            <a:noFill/>
            <a:miter lim="800000"/>
            <a:headEnd/>
            <a:tailEnd/>
          </a:ln>
        </p:spPr>
        <p:txBody>
          <a:bodyPr>
            <a:spAutoFit/>
          </a:bodyPr>
          <a:lstStyle/>
          <a:p>
            <a:pPr eaLnBrk="0" hangingPunct="0"/>
            <a:r>
              <a:rPr lang="en-US" sz="2400" dirty="0">
                <a:latin typeface="Arial Unicode MS" pitchFamily="34" charset="-128"/>
              </a:rPr>
              <a:t>PENDISTRIBUSIAN</a:t>
            </a:r>
          </a:p>
          <a:p>
            <a:pPr eaLnBrk="0" hangingPunct="0"/>
            <a:r>
              <a:rPr lang="en-US" sz="2400" dirty="0" err="1">
                <a:latin typeface="Arial Unicode MS" pitchFamily="34" charset="-128"/>
              </a:rPr>
              <a:t>Pilih</a:t>
            </a:r>
            <a:r>
              <a:rPr lang="en-US" sz="2400" dirty="0">
                <a:latin typeface="Arial Unicode MS" pitchFamily="34" charset="-128"/>
              </a:rPr>
              <a:t> </a:t>
            </a:r>
            <a:r>
              <a:rPr lang="en-US" sz="2400" dirty="0" err="1">
                <a:latin typeface="Arial Unicode MS" pitchFamily="34" charset="-128"/>
              </a:rPr>
              <a:t>sistem</a:t>
            </a:r>
            <a:r>
              <a:rPr lang="en-US" sz="2400" dirty="0">
                <a:latin typeface="Arial Unicode MS" pitchFamily="34" charset="-128"/>
              </a:rPr>
              <a:t> </a:t>
            </a:r>
            <a:r>
              <a:rPr lang="en-US" sz="2400" dirty="0" err="1">
                <a:latin typeface="Arial Unicode MS" pitchFamily="34" charset="-128"/>
              </a:rPr>
              <a:t>distribusi</a:t>
            </a:r>
            <a:r>
              <a:rPr lang="en-US" sz="2400" dirty="0">
                <a:latin typeface="Arial Unicode MS" pitchFamily="34" charset="-128"/>
              </a:rPr>
              <a:t> yang safety </a:t>
            </a:r>
            <a:r>
              <a:rPr lang="en-US" sz="2400" dirty="0" err="1">
                <a:latin typeface="Arial Unicode MS" pitchFamily="34" charset="-128"/>
              </a:rPr>
              <a:t>dengan</a:t>
            </a:r>
            <a:r>
              <a:rPr lang="en-US" sz="2400" dirty="0">
                <a:latin typeface="Arial Unicode MS" pitchFamily="34" charset="-128"/>
              </a:rPr>
              <a:t> </a:t>
            </a:r>
            <a:r>
              <a:rPr lang="en-US" sz="2400" dirty="0" err="1">
                <a:latin typeface="Arial Unicode MS" pitchFamily="34" charset="-128"/>
              </a:rPr>
              <a:t>dasar</a:t>
            </a:r>
            <a:r>
              <a:rPr lang="en-US" sz="2400" dirty="0">
                <a:latin typeface="Arial Unicode MS" pitchFamily="34" charset="-128"/>
              </a:rPr>
              <a:t> 5 </a:t>
            </a:r>
            <a:r>
              <a:rPr lang="en-US" sz="2400" dirty="0" err="1">
                <a:latin typeface="Arial Unicode MS" pitchFamily="34" charset="-128"/>
              </a:rPr>
              <a:t>tepat</a:t>
            </a:r>
            <a:r>
              <a:rPr lang="en-US" sz="2400" dirty="0">
                <a:latin typeface="Arial Unicode MS" pitchFamily="34" charset="-128"/>
              </a:rPr>
              <a:t> :</a:t>
            </a:r>
          </a:p>
          <a:p>
            <a:pPr eaLnBrk="0" hangingPunct="0"/>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Arial Unicode MS" pitchFamily="34" charset="-128"/>
              </a:rPr>
              <a:t> TEPAT PASIEN</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Sebaiknya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pada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waktu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penerimaan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resep</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cek</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juga</a:t>
            </a:r>
            <a:r>
              <a:rPr lang="en-US" sz="2400" dirty="0">
                <a:solidFill>
                  <a:srgbClr val="FFFF00"/>
                </a:solidFill>
                <a:latin typeface="Arial Unicode MS" pitchFamily="34" charset="-128"/>
              </a:rPr>
              <a:t> :</a:t>
            </a:r>
          </a:p>
          <a:p>
            <a:pPr eaLnBrk="0" hangingPunct="0">
              <a:buFont typeface="Wingdings" pitchFamily="2" charset="2"/>
              <a:buNone/>
            </a:pPr>
            <a:r>
              <a:rPr lang="en-US" sz="2400" dirty="0">
                <a:solidFill>
                  <a:srgbClr val="FFFF00"/>
                </a:solidFill>
                <a:latin typeface="Arial Unicode MS" pitchFamily="34" charset="-128"/>
              </a:rPr>
              <a:t>    No medical record </a:t>
            </a:r>
            <a:r>
              <a:rPr lang="en-US" sz="2400" dirty="0" err="1">
                <a:solidFill>
                  <a:srgbClr val="FFFF00"/>
                </a:solidFill>
                <a:latin typeface="Arial Unicode MS" pitchFamily="34" charset="-128"/>
              </a:rPr>
              <a:t>pasien</a:t>
            </a:r>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Arial Unicode MS" pitchFamily="34" charset="-128"/>
              </a:rPr>
              <a:t> TEPAT OBAT</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Asisten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Apoteker</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sebaiknya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tahu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diagnosa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setiap</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pasien</a:t>
            </a:r>
            <a:endParaRPr lang="en-US" sz="2400" dirty="0">
              <a:solidFill>
                <a:srgbClr val="FFFF00"/>
              </a:solidFill>
              <a:latin typeface="Arial Unicode MS" pitchFamily="34" charset="-128"/>
            </a:endParaRP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sehingga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penyiapan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dapat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lebih</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baik</a:t>
            </a:r>
            <a:r>
              <a:rPr lang="en-US" sz="2400" dirty="0">
                <a:solidFill>
                  <a:srgbClr val="FFFF00"/>
                </a:solidFill>
                <a:latin typeface="Arial Unicode MS" pitchFamily="34" charset="-128"/>
              </a:rPr>
              <a:t>.</a:t>
            </a:r>
          </a:p>
          <a:p>
            <a:pPr eaLnBrk="0" hangingPunct="0">
              <a:buFont typeface="Wingdings" pitchFamily="2" charset="2"/>
              <a:buChar char="§"/>
            </a:pPr>
            <a:r>
              <a:rPr lang="en-US" sz="2400" dirty="0">
                <a:solidFill>
                  <a:srgbClr val="FFFF00"/>
                </a:solidFill>
                <a:latin typeface="Arial Unicode MS" pitchFamily="34" charset="-128"/>
              </a:rPr>
              <a:t>TEPAT DOSIS</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Pembacaan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perhitungan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dosis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juga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harus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akurat</a:t>
            </a:r>
            <a:endParaRPr lang="en-US" sz="2400" dirty="0">
              <a:solidFill>
                <a:srgbClr val="FFFF00"/>
              </a:solidFill>
              <a:latin typeface="Arial Unicode MS" pitchFamily="34" charset="-128"/>
            </a:endParaRPr>
          </a:p>
          <a:p>
            <a:pPr eaLnBrk="0" hangingPunct="0">
              <a:buFont typeface="Wingdings" pitchFamily="2" charset="2"/>
              <a:buChar char="§"/>
            </a:pPr>
            <a:r>
              <a:rPr lang="en-US" sz="2400" dirty="0">
                <a:solidFill>
                  <a:srgbClr val="FFFF00"/>
                </a:solidFill>
                <a:latin typeface="Arial Unicode MS" pitchFamily="34" charset="-128"/>
              </a:rPr>
              <a:t>TEPAT RUTE</a:t>
            </a:r>
          </a:p>
          <a:p>
            <a:pPr eaLnBrk="0" hangingPunct="0">
              <a:buFont typeface="Wingdings" pitchFamily="2" charset="2"/>
              <a:buNone/>
            </a:pPr>
            <a:r>
              <a:rPr lang="en-US" sz="2400" dirty="0">
                <a:solidFill>
                  <a:srgbClr val="FFFF00"/>
                </a:solidFill>
                <a:latin typeface="Arial Unicode MS" pitchFamily="34" charset="-128"/>
              </a:rPr>
              <a:t>  Cara </a:t>
            </a:r>
            <a:r>
              <a:rPr lang="en-US" sz="2400" dirty="0" err="1">
                <a:solidFill>
                  <a:srgbClr val="FFFF00"/>
                </a:solidFill>
                <a:latin typeface="Arial Unicode MS" pitchFamily="34" charset="-128"/>
              </a:rPr>
              <a:t>pemakain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juga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harus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tertulis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jelas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pada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etiket</a:t>
            </a:r>
            <a:r>
              <a:rPr lang="en-US" sz="2400" dirty="0">
                <a:solidFill>
                  <a:srgbClr val="FFFF00"/>
                </a:solidFill>
                <a:latin typeface="Arial Unicode MS" pitchFamily="34" charset="-128"/>
              </a:rPr>
              <a:t>.</a:t>
            </a:r>
          </a:p>
          <a:p>
            <a:pPr eaLnBrk="0" hangingPunct="0">
              <a:buFont typeface="Wingdings" pitchFamily="2" charset="2"/>
              <a:buChar char="§"/>
            </a:pPr>
            <a:r>
              <a:rPr lang="en-US" sz="2400" dirty="0">
                <a:solidFill>
                  <a:srgbClr val="FFFF00"/>
                </a:solidFill>
                <a:latin typeface="Arial Unicode MS" pitchFamily="34" charset="-128"/>
              </a:rPr>
              <a:t>TEPAT WAKTU</a:t>
            </a:r>
          </a:p>
          <a:p>
            <a:pPr eaLnBrk="0" hangingPunct="0">
              <a:buFont typeface="Wingdings" pitchFamily="2" charset="2"/>
              <a:buNone/>
            </a:pP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harus</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sampai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ke</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pasien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tepat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waktu</a:t>
            </a:r>
            <a:r>
              <a:rPr lang="en-US" sz="2400" dirty="0">
                <a:solidFill>
                  <a:srgbClr val="FFFF00"/>
                </a:solidFill>
                <a:latin typeface="Arial Unicode MS" pitchFamily="34" charset="-128"/>
              </a:rPr>
              <a:t> </a:t>
            </a:r>
          </a:p>
        </p:txBody>
      </p:sp>
      <p:pic>
        <p:nvPicPr>
          <p:cNvPr id="24579" name="Picture 3" descr="imagesorder"/>
          <p:cNvPicPr>
            <a:picLocks noChangeAspect="1" noChangeArrowheads="1"/>
          </p:cNvPicPr>
          <p:nvPr/>
        </p:nvPicPr>
        <p:blipFill>
          <a:blip r:embed="rId3" cstate="print"/>
          <a:srcRect/>
          <a:stretch>
            <a:fillRect/>
          </a:stretch>
        </p:blipFill>
        <p:spPr bwMode="auto">
          <a:xfrm>
            <a:off x="7391400" y="5410200"/>
            <a:ext cx="1524000" cy="1266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1D85AE-A6EA-4D6B-8FC1-18E54FC7FC15}"/>
              </a:ext>
            </a:extLst>
          </p:cNvPr>
          <p:cNvSpPr>
            <a:spLocks noGrp="1"/>
          </p:cNvSpPr>
          <p:nvPr>
            <p:ph type="title"/>
          </p:nvPr>
        </p:nvSpPr>
        <p:spPr/>
        <p:txBody>
          <a:bodyPr>
            <a:normAutofit fontScale="90000"/>
          </a:bodyPr>
          <a:lstStyle/>
          <a:p>
            <a:r>
              <a:rPr lang="id-ID" dirty="0"/>
              <a:t>TUJUAN </a:t>
            </a:r>
          </a:p>
        </p:txBody>
      </p:sp>
      <p:sp>
        <p:nvSpPr>
          <p:cNvPr id="3" name="Content Placeholder 2">
            <a:extLst>
              <a:ext uri="{FF2B5EF4-FFF2-40B4-BE49-F238E27FC236}">
                <a16:creationId xmlns:a16="http://schemas.microsoft.com/office/drawing/2014/main" xmlns="" id="{76539859-FEF9-42C5-B2B3-8787852B352D}"/>
              </a:ext>
            </a:extLst>
          </p:cNvPr>
          <p:cNvSpPr>
            <a:spLocks noGrp="1"/>
          </p:cNvSpPr>
          <p:nvPr>
            <p:ph idx="1"/>
          </p:nvPr>
        </p:nvSpPr>
        <p:spPr/>
        <p:txBody>
          <a:bodyPr>
            <a:normAutofit fontScale="85000" lnSpcReduction="20000"/>
          </a:bodyPr>
          <a:lstStyle/>
          <a:p>
            <a:r>
              <a:rPr lang="id-ID" dirty="0"/>
              <a:t>Mahasiswa dapat menyebutkan  tujuan mata ajar penentuan prioritas masalah dalam pengelolaan logistik farmasi untuk menunjang </a:t>
            </a:r>
            <a:r>
              <a:rPr lang="id-ID" i="1" dirty="0"/>
              <a:t>patien safety </a:t>
            </a:r>
            <a:r>
              <a:rPr lang="id-ID" dirty="0"/>
              <a:t>di era JKN</a:t>
            </a:r>
          </a:p>
          <a:p>
            <a:r>
              <a:rPr lang="id-ID" dirty="0"/>
              <a:t>Mahasiswa dapat menguraikan topik- topik dan jadwal mata ajar penentuan prioritas masalah dalam pengelolaan logistik farmasi untuk menunjang </a:t>
            </a:r>
            <a:r>
              <a:rPr lang="id-ID" i="1" dirty="0"/>
              <a:t>patien safety </a:t>
            </a:r>
            <a:r>
              <a:rPr lang="id-ID" dirty="0"/>
              <a:t>di era JKN</a:t>
            </a:r>
          </a:p>
          <a:p>
            <a:r>
              <a:rPr lang="id-ID" dirty="0"/>
              <a:t>Mahasiswa dapat menggambarkan sistem evaluasi pembelajaran dan buku wajib</a:t>
            </a:r>
          </a:p>
          <a:p>
            <a:r>
              <a:rPr lang="id-ID" dirty="0"/>
              <a:t>Mahasiswa mampu memahami kompetensi yang diharapkan dari mata ajar</a:t>
            </a:r>
          </a:p>
          <a:p>
            <a:endParaRPr lang="id-ID" dirty="0"/>
          </a:p>
          <a:p>
            <a:endParaRPr lang="id-ID" dirty="0"/>
          </a:p>
          <a:p>
            <a:endParaRPr lang="id-ID" dirty="0"/>
          </a:p>
        </p:txBody>
      </p:sp>
    </p:spTree>
    <p:extLst>
      <p:ext uri="{BB962C8B-B14F-4D97-AF65-F5344CB8AC3E}">
        <p14:creationId xmlns:p14="http://schemas.microsoft.com/office/powerpoint/2010/main" val="3449216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457200" y="1752600"/>
            <a:ext cx="4038600" cy="2057400"/>
          </a:xfrm>
          <a:prstGeom prst="rect">
            <a:avLst/>
          </a:prstGeom>
          <a:solidFill>
            <a:schemeClr val="accent1"/>
          </a:solidFill>
          <a:ln w="9525">
            <a:solidFill>
              <a:schemeClr val="tx1"/>
            </a:solidFill>
            <a:miter lim="800000"/>
            <a:headEnd/>
            <a:tailEnd/>
          </a:ln>
        </p:spPr>
        <p:txBody>
          <a:bodyPr wrap="none" anchor="ctr"/>
          <a:lstStyle/>
          <a:p>
            <a:endParaRPr lang="id-ID"/>
          </a:p>
        </p:txBody>
      </p:sp>
      <p:sp>
        <p:nvSpPr>
          <p:cNvPr id="25603" name="Text Box 4"/>
          <p:cNvSpPr txBox="1">
            <a:spLocks noChangeArrowheads="1"/>
          </p:cNvSpPr>
          <p:nvPr/>
        </p:nvSpPr>
        <p:spPr bwMode="auto">
          <a:xfrm>
            <a:off x="365125" y="92075"/>
            <a:ext cx="7765396" cy="6309420"/>
          </a:xfrm>
          <a:prstGeom prst="rect">
            <a:avLst/>
          </a:prstGeom>
          <a:noFill/>
          <a:ln w="9525">
            <a:noFill/>
            <a:miter lim="800000"/>
            <a:headEnd/>
            <a:tailEnd/>
          </a:ln>
        </p:spPr>
        <p:txBody>
          <a:bodyPr wrap="none">
            <a:spAutoFit/>
          </a:bodyPr>
          <a:lstStyle/>
          <a:p>
            <a:r>
              <a:rPr lang="en-US" sz="3200" dirty="0" err="1">
                <a:solidFill>
                  <a:srgbClr val="FFFF00"/>
                </a:solidFill>
              </a:rPr>
              <a:t>Penyiapan</a:t>
            </a:r>
            <a:r>
              <a:rPr lang="en-US" sz="3200" dirty="0">
                <a:solidFill>
                  <a:srgbClr val="FFFF00"/>
                </a:solidFill>
              </a:rPr>
              <a:t> </a:t>
            </a:r>
            <a:r>
              <a:rPr lang="en-US" sz="3200" dirty="0" err="1">
                <a:solidFill>
                  <a:srgbClr val="FFFF00"/>
                </a:solidFill>
              </a:rPr>
              <a:t>obat</a:t>
            </a:r>
            <a:r>
              <a:rPr lang="en-US" sz="3200" dirty="0">
                <a:solidFill>
                  <a:srgbClr val="FFFF00"/>
                </a:solidFill>
              </a:rPr>
              <a:t> </a:t>
            </a:r>
            <a:r>
              <a:rPr lang="en-US" sz="3200" dirty="0" err="1">
                <a:solidFill>
                  <a:srgbClr val="FFFF00"/>
                </a:solidFill>
              </a:rPr>
              <a:t>di</a:t>
            </a:r>
            <a:r>
              <a:rPr lang="en-US" sz="3200" dirty="0">
                <a:solidFill>
                  <a:srgbClr val="FFFF00"/>
                </a:solidFill>
              </a:rPr>
              <a:t> </a:t>
            </a:r>
            <a:r>
              <a:rPr lang="en-US" sz="3200" dirty="0" err="1">
                <a:solidFill>
                  <a:srgbClr val="FFFF00"/>
                </a:solidFill>
              </a:rPr>
              <a:t>apotik</a:t>
            </a:r>
            <a:endParaRPr lang="en-US" sz="3200" dirty="0">
              <a:solidFill>
                <a:srgbClr val="FFFF00"/>
              </a:solidFill>
            </a:endParaRPr>
          </a:p>
          <a:p>
            <a:r>
              <a:rPr lang="en-US" sz="2800" dirty="0" err="1">
                <a:solidFill>
                  <a:srgbClr val="FFFF00"/>
                </a:solidFill>
              </a:rPr>
              <a:t>Harus</a:t>
            </a:r>
            <a:r>
              <a:rPr lang="en-US" sz="2800" dirty="0">
                <a:solidFill>
                  <a:srgbClr val="FFFF00"/>
                </a:solidFill>
              </a:rPr>
              <a:t> </a:t>
            </a:r>
            <a:r>
              <a:rPr lang="en-US" sz="2800" dirty="0" err="1">
                <a:solidFill>
                  <a:srgbClr val="FFFF00"/>
                </a:solidFill>
              </a:rPr>
              <a:t>ada</a:t>
            </a:r>
            <a:r>
              <a:rPr lang="en-US" sz="2800" dirty="0">
                <a:solidFill>
                  <a:srgbClr val="FFFF00"/>
                </a:solidFill>
              </a:rPr>
              <a:t> </a:t>
            </a:r>
            <a:r>
              <a:rPr lang="en-US" sz="2800" dirty="0" err="1">
                <a:solidFill>
                  <a:srgbClr val="FFFF00"/>
                </a:solidFill>
              </a:rPr>
              <a:t>cek</a:t>
            </a:r>
            <a:r>
              <a:rPr lang="en-US" sz="2800" dirty="0">
                <a:solidFill>
                  <a:srgbClr val="FFFF00"/>
                </a:solidFill>
              </a:rPr>
              <a:t> </a:t>
            </a:r>
            <a:r>
              <a:rPr lang="en-US" sz="2800" dirty="0" err="1">
                <a:solidFill>
                  <a:srgbClr val="FFFF00"/>
                </a:solidFill>
              </a:rPr>
              <a:t>dan</a:t>
            </a:r>
            <a:r>
              <a:rPr lang="en-US" sz="2800" dirty="0">
                <a:solidFill>
                  <a:srgbClr val="FFFF00"/>
                </a:solidFill>
              </a:rPr>
              <a:t> </a:t>
            </a:r>
            <a:r>
              <a:rPr lang="en-US" sz="2800" dirty="0" err="1">
                <a:solidFill>
                  <a:srgbClr val="FFFF00"/>
                </a:solidFill>
              </a:rPr>
              <a:t>recek</a:t>
            </a:r>
            <a:r>
              <a:rPr lang="en-US" sz="2800" dirty="0">
                <a:solidFill>
                  <a:srgbClr val="FFFF00"/>
                </a:solidFill>
              </a:rPr>
              <a:t> </a:t>
            </a:r>
            <a:r>
              <a:rPr lang="en-US" sz="2800" dirty="0" err="1">
                <a:solidFill>
                  <a:srgbClr val="FFFF00"/>
                </a:solidFill>
              </a:rPr>
              <a:t>antara</a:t>
            </a:r>
            <a:r>
              <a:rPr lang="en-US" sz="2800" dirty="0">
                <a:solidFill>
                  <a:srgbClr val="FFFF00"/>
                </a:solidFill>
              </a:rPr>
              <a:t> AA1 </a:t>
            </a:r>
            <a:r>
              <a:rPr lang="en-US" sz="2800" dirty="0" err="1">
                <a:solidFill>
                  <a:srgbClr val="FFFF00"/>
                </a:solidFill>
              </a:rPr>
              <a:t>dan</a:t>
            </a:r>
            <a:r>
              <a:rPr lang="en-US" sz="2800" dirty="0">
                <a:solidFill>
                  <a:srgbClr val="FFFF00"/>
                </a:solidFill>
              </a:rPr>
              <a:t> AA </a:t>
            </a:r>
            <a:r>
              <a:rPr lang="en-US" sz="2800" dirty="0" err="1">
                <a:solidFill>
                  <a:srgbClr val="FFFF00"/>
                </a:solidFill>
              </a:rPr>
              <a:t>lainnya</a:t>
            </a:r>
            <a:r>
              <a:rPr lang="en-US" sz="2800" dirty="0">
                <a:solidFill>
                  <a:srgbClr val="FFFF00"/>
                </a:solidFill>
              </a:rPr>
              <a:t>.</a:t>
            </a:r>
          </a:p>
          <a:p>
            <a:r>
              <a:rPr lang="en-US" sz="2800" dirty="0" err="1">
                <a:solidFill>
                  <a:srgbClr val="FFFF00"/>
                </a:solidFill>
              </a:rPr>
              <a:t>Bisa</a:t>
            </a:r>
            <a:r>
              <a:rPr lang="en-US" sz="2800" dirty="0">
                <a:solidFill>
                  <a:srgbClr val="FFFF00"/>
                </a:solidFill>
              </a:rPr>
              <a:t> </a:t>
            </a:r>
            <a:r>
              <a:rPr lang="en-US" sz="2800" dirty="0" err="1">
                <a:solidFill>
                  <a:srgbClr val="FFFF00"/>
                </a:solidFill>
              </a:rPr>
              <a:t>dengan</a:t>
            </a:r>
            <a:r>
              <a:rPr lang="en-US" sz="2800" dirty="0">
                <a:solidFill>
                  <a:srgbClr val="FFFF00"/>
                </a:solidFill>
              </a:rPr>
              <a:t> </a:t>
            </a:r>
            <a:r>
              <a:rPr lang="en-US" sz="2800" dirty="0" err="1">
                <a:solidFill>
                  <a:srgbClr val="FFFF00"/>
                </a:solidFill>
              </a:rPr>
              <a:t>cara</a:t>
            </a:r>
            <a:r>
              <a:rPr lang="en-US" sz="2800" dirty="0">
                <a:solidFill>
                  <a:srgbClr val="FFFF00"/>
                </a:solidFill>
              </a:rPr>
              <a:t> HTKP :</a:t>
            </a:r>
          </a:p>
          <a:p>
            <a:r>
              <a:rPr lang="en-US" sz="2800" dirty="0">
                <a:solidFill>
                  <a:srgbClr val="FFFF00"/>
                </a:solidFill>
              </a:rPr>
              <a:t>                         </a:t>
            </a:r>
          </a:p>
          <a:p>
            <a:r>
              <a:rPr lang="en-US" sz="2800" dirty="0" err="1">
                <a:solidFill>
                  <a:srgbClr val="FFFF00"/>
                </a:solidFill>
              </a:rPr>
              <a:t>Harga</a:t>
            </a:r>
            <a:r>
              <a:rPr lang="en-US" sz="2800" dirty="0">
                <a:solidFill>
                  <a:srgbClr val="FFFF00"/>
                </a:solidFill>
              </a:rPr>
              <a:t>  </a:t>
            </a:r>
          </a:p>
          <a:p>
            <a:r>
              <a:rPr lang="en-US" sz="2800" dirty="0" err="1">
                <a:solidFill>
                  <a:srgbClr val="FFFF00"/>
                </a:solidFill>
              </a:rPr>
              <a:t>Racik</a:t>
            </a:r>
            <a:endParaRPr lang="en-US" sz="2800" dirty="0">
              <a:solidFill>
                <a:srgbClr val="FFFF00"/>
              </a:solidFill>
            </a:endParaRPr>
          </a:p>
          <a:p>
            <a:r>
              <a:rPr lang="en-US" sz="2800" dirty="0" err="1">
                <a:solidFill>
                  <a:srgbClr val="FFFF00"/>
                </a:solidFill>
              </a:rPr>
              <a:t>Kemas</a:t>
            </a:r>
            <a:endParaRPr lang="en-US" sz="2800" dirty="0">
              <a:solidFill>
                <a:srgbClr val="FFFF00"/>
              </a:solidFill>
            </a:endParaRPr>
          </a:p>
          <a:p>
            <a:r>
              <a:rPr lang="en-US" sz="2800" dirty="0" err="1">
                <a:solidFill>
                  <a:srgbClr val="FFFF00"/>
                </a:solidFill>
              </a:rPr>
              <a:t>Penyerahan</a:t>
            </a:r>
            <a:endParaRPr lang="en-US" sz="2800" dirty="0">
              <a:solidFill>
                <a:srgbClr val="FFFF00"/>
              </a:solidFill>
            </a:endParaRPr>
          </a:p>
          <a:p>
            <a:endParaRPr lang="en-US" sz="2800" dirty="0">
              <a:solidFill>
                <a:srgbClr val="FFFF00"/>
              </a:solidFill>
            </a:endParaRPr>
          </a:p>
          <a:p>
            <a:r>
              <a:rPr lang="en-US" sz="2400" dirty="0">
                <a:solidFill>
                  <a:srgbClr val="FFFF00"/>
                </a:solidFill>
              </a:rPr>
              <a:t>HTKP </a:t>
            </a:r>
            <a:r>
              <a:rPr lang="en-US" sz="2400" dirty="0" err="1">
                <a:solidFill>
                  <a:srgbClr val="FFFF00"/>
                </a:solidFill>
              </a:rPr>
              <a:t>benar</a:t>
            </a:r>
            <a:r>
              <a:rPr lang="en-US" sz="2400" dirty="0">
                <a:solidFill>
                  <a:srgbClr val="FFFF00"/>
                </a:solidFill>
              </a:rPr>
              <a:t>- </a:t>
            </a:r>
            <a:r>
              <a:rPr lang="en-US" sz="2400" dirty="0" err="1">
                <a:solidFill>
                  <a:srgbClr val="FFFF00"/>
                </a:solidFill>
              </a:rPr>
              <a:t>benar</a:t>
            </a:r>
            <a:r>
              <a:rPr lang="en-US" sz="2400" dirty="0">
                <a:solidFill>
                  <a:srgbClr val="FFFF00"/>
                </a:solidFill>
              </a:rPr>
              <a:t> </a:t>
            </a:r>
            <a:r>
              <a:rPr lang="en-US" sz="2400" dirty="0" err="1">
                <a:solidFill>
                  <a:srgbClr val="FFFF00"/>
                </a:solidFill>
              </a:rPr>
              <a:t>dijalankan</a:t>
            </a:r>
            <a:r>
              <a:rPr lang="en-US" sz="2400" dirty="0">
                <a:solidFill>
                  <a:srgbClr val="FFFF00"/>
                </a:solidFill>
              </a:rPr>
              <a:t> </a:t>
            </a:r>
            <a:r>
              <a:rPr lang="en-US" sz="2400" dirty="0" err="1">
                <a:solidFill>
                  <a:srgbClr val="FFFF00"/>
                </a:solidFill>
              </a:rPr>
              <a:t>dengan</a:t>
            </a:r>
            <a:r>
              <a:rPr lang="en-US" sz="2400" dirty="0">
                <a:solidFill>
                  <a:srgbClr val="FFFF00"/>
                </a:solidFill>
              </a:rPr>
              <a:t> </a:t>
            </a:r>
            <a:r>
              <a:rPr lang="en-US" sz="2400" dirty="0" err="1">
                <a:solidFill>
                  <a:srgbClr val="FFFF00"/>
                </a:solidFill>
              </a:rPr>
              <a:t>baik</a:t>
            </a:r>
            <a:r>
              <a:rPr lang="en-US" sz="2400" dirty="0">
                <a:solidFill>
                  <a:srgbClr val="FFFF00"/>
                </a:solidFill>
              </a:rPr>
              <a:t> </a:t>
            </a:r>
            <a:r>
              <a:rPr lang="en-US" sz="2400" dirty="0" err="1">
                <a:solidFill>
                  <a:srgbClr val="FFFF00"/>
                </a:solidFill>
              </a:rPr>
              <a:t>dan</a:t>
            </a:r>
            <a:endParaRPr lang="en-US" sz="2400" dirty="0">
              <a:solidFill>
                <a:srgbClr val="FFFF00"/>
              </a:solidFill>
            </a:endParaRPr>
          </a:p>
          <a:p>
            <a:r>
              <a:rPr lang="en-US" sz="2400" dirty="0" err="1">
                <a:solidFill>
                  <a:srgbClr val="FFFF00"/>
                </a:solidFill>
              </a:rPr>
              <a:t>dimonitoring</a:t>
            </a:r>
            <a:r>
              <a:rPr lang="en-US" sz="2400" dirty="0">
                <a:solidFill>
                  <a:srgbClr val="FFFF00"/>
                </a:solidFill>
              </a:rPr>
              <a:t> </a:t>
            </a:r>
            <a:r>
              <a:rPr lang="en-US" sz="2400" dirty="0" err="1">
                <a:solidFill>
                  <a:srgbClr val="FFFF00"/>
                </a:solidFill>
              </a:rPr>
              <a:t>serta</a:t>
            </a:r>
            <a:r>
              <a:rPr lang="en-US" sz="2400" dirty="0">
                <a:solidFill>
                  <a:srgbClr val="FFFF00"/>
                </a:solidFill>
              </a:rPr>
              <a:t> </a:t>
            </a:r>
            <a:r>
              <a:rPr lang="en-US" sz="2400" dirty="0" err="1">
                <a:solidFill>
                  <a:srgbClr val="FFFF00"/>
                </a:solidFill>
              </a:rPr>
              <a:t>dievaluasi</a:t>
            </a:r>
            <a:r>
              <a:rPr lang="en-US" sz="2800" dirty="0">
                <a:solidFill>
                  <a:srgbClr val="FFFF00"/>
                </a:solidFill>
              </a:rPr>
              <a:t>.</a:t>
            </a:r>
          </a:p>
          <a:p>
            <a:endParaRPr lang="en-US" sz="3200" dirty="0">
              <a:solidFill>
                <a:srgbClr val="FFFF00"/>
              </a:solidFill>
            </a:endParaRPr>
          </a:p>
          <a:p>
            <a:endParaRPr lang="en-US" sz="3200" dirty="0">
              <a:solidFill>
                <a:srgbClr val="FFFF00"/>
              </a:solidFill>
            </a:endParaRPr>
          </a:p>
          <a:p>
            <a:endParaRPr lang="en-US" sz="3200" dirty="0"/>
          </a:p>
        </p:txBody>
      </p:sp>
      <p:sp>
        <p:nvSpPr>
          <p:cNvPr id="25604" name="Line 6"/>
          <p:cNvSpPr>
            <a:spLocks noChangeShapeType="1"/>
          </p:cNvSpPr>
          <p:nvPr/>
        </p:nvSpPr>
        <p:spPr bwMode="auto">
          <a:xfrm>
            <a:off x="2590800" y="1752600"/>
            <a:ext cx="0" cy="2057400"/>
          </a:xfrm>
          <a:prstGeom prst="line">
            <a:avLst/>
          </a:prstGeom>
          <a:noFill/>
          <a:ln w="9525">
            <a:solidFill>
              <a:schemeClr val="tx1"/>
            </a:solidFill>
            <a:round/>
            <a:headEnd/>
            <a:tailEnd/>
          </a:ln>
        </p:spPr>
        <p:txBody>
          <a:bodyPr/>
          <a:lstStyle/>
          <a:p>
            <a:endParaRPr lang="id-ID"/>
          </a:p>
        </p:txBody>
      </p:sp>
      <p:sp>
        <p:nvSpPr>
          <p:cNvPr id="25605" name="Line 7"/>
          <p:cNvSpPr>
            <a:spLocks noChangeShapeType="1"/>
          </p:cNvSpPr>
          <p:nvPr/>
        </p:nvSpPr>
        <p:spPr bwMode="auto">
          <a:xfrm>
            <a:off x="3581400" y="1752600"/>
            <a:ext cx="0" cy="2057400"/>
          </a:xfrm>
          <a:prstGeom prst="line">
            <a:avLst/>
          </a:prstGeom>
          <a:noFill/>
          <a:ln w="9525">
            <a:solidFill>
              <a:schemeClr val="tx1"/>
            </a:solidFill>
            <a:round/>
            <a:headEnd/>
            <a:tailEnd/>
          </a:ln>
        </p:spPr>
        <p:txBody>
          <a:bodyPr/>
          <a:lstStyle/>
          <a:p>
            <a:endParaRPr lang="id-ID"/>
          </a:p>
        </p:txBody>
      </p:sp>
      <p:sp>
        <p:nvSpPr>
          <p:cNvPr id="25606" name="Line 8"/>
          <p:cNvSpPr>
            <a:spLocks noChangeShapeType="1"/>
          </p:cNvSpPr>
          <p:nvPr/>
        </p:nvSpPr>
        <p:spPr bwMode="auto">
          <a:xfrm>
            <a:off x="457200" y="2362200"/>
            <a:ext cx="4038600" cy="0"/>
          </a:xfrm>
          <a:prstGeom prst="line">
            <a:avLst/>
          </a:prstGeom>
          <a:noFill/>
          <a:ln w="9525">
            <a:solidFill>
              <a:schemeClr val="tx1"/>
            </a:solidFill>
            <a:round/>
            <a:headEnd/>
            <a:tailEnd/>
          </a:ln>
        </p:spPr>
        <p:txBody>
          <a:bodyPr/>
          <a:lstStyle/>
          <a:p>
            <a:endParaRPr lang="id-ID"/>
          </a:p>
        </p:txBody>
      </p:sp>
      <p:sp>
        <p:nvSpPr>
          <p:cNvPr id="25607" name="Line 9"/>
          <p:cNvSpPr>
            <a:spLocks noChangeShapeType="1"/>
          </p:cNvSpPr>
          <p:nvPr/>
        </p:nvSpPr>
        <p:spPr bwMode="auto">
          <a:xfrm>
            <a:off x="457200" y="2819400"/>
            <a:ext cx="4038600" cy="0"/>
          </a:xfrm>
          <a:prstGeom prst="line">
            <a:avLst/>
          </a:prstGeom>
          <a:noFill/>
          <a:ln w="9525">
            <a:solidFill>
              <a:schemeClr val="tx1"/>
            </a:solidFill>
            <a:round/>
            <a:headEnd/>
            <a:tailEnd/>
          </a:ln>
        </p:spPr>
        <p:txBody>
          <a:bodyPr/>
          <a:lstStyle/>
          <a:p>
            <a:endParaRPr lang="id-ID"/>
          </a:p>
        </p:txBody>
      </p:sp>
      <p:sp>
        <p:nvSpPr>
          <p:cNvPr id="25608" name="Line 10"/>
          <p:cNvSpPr>
            <a:spLocks noChangeShapeType="1"/>
          </p:cNvSpPr>
          <p:nvPr/>
        </p:nvSpPr>
        <p:spPr bwMode="auto">
          <a:xfrm>
            <a:off x="457200" y="3200400"/>
            <a:ext cx="4038600" cy="0"/>
          </a:xfrm>
          <a:prstGeom prst="line">
            <a:avLst/>
          </a:prstGeom>
          <a:noFill/>
          <a:ln w="9525">
            <a:solidFill>
              <a:schemeClr val="tx1"/>
            </a:solidFill>
            <a:round/>
            <a:headEnd/>
            <a:tailEnd/>
          </a:ln>
        </p:spPr>
        <p:txBody>
          <a:bodyPr/>
          <a:lstStyle/>
          <a:p>
            <a:endParaRPr lang="id-ID"/>
          </a:p>
        </p:txBody>
      </p:sp>
      <p:sp>
        <p:nvSpPr>
          <p:cNvPr id="25609" name="Text Box 12"/>
          <p:cNvSpPr txBox="1">
            <a:spLocks noChangeArrowheads="1"/>
          </p:cNvSpPr>
          <p:nvPr/>
        </p:nvSpPr>
        <p:spPr bwMode="auto">
          <a:xfrm>
            <a:off x="2727325" y="1636713"/>
            <a:ext cx="1708150" cy="366712"/>
          </a:xfrm>
          <a:prstGeom prst="rect">
            <a:avLst/>
          </a:prstGeom>
          <a:noFill/>
          <a:ln w="9525">
            <a:noFill/>
            <a:miter lim="800000"/>
            <a:headEnd/>
            <a:tailEnd/>
          </a:ln>
        </p:spPr>
        <p:txBody>
          <a:bodyPr wrap="none">
            <a:spAutoFit/>
          </a:bodyPr>
          <a:lstStyle/>
          <a:p>
            <a:r>
              <a:rPr lang="en-US" b="1"/>
              <a:t>Jam </a:t>
            </a:r>
            <a:r>
              <a:rPr lang="en-US"/>
              <a:t>       </a:t>
            </a:r>
            <a:r>
              <a:rPr lang="en-US" b="1"/>
              <a:t>paraf</a:t>
            </a:r>
          </a:p>
        </p:txBody>
      </p:sp>
      <p:pic>
        <p:nvPicPr>
          <p:cNvPr id="25610" name="Picture 13" descr="imagessirs"/>
          <p:cNvPicPr>
            <a:picLocks noChangeAspect="1" noChangeArrowheads="1"/>
          </p:cNvPicPr>
          <p:nvPr/>
        </p:nvPicPr>
        <p:blipFill>
          <a:blip r:embed="rId3" cstate="print"/>
          <a:srcRect/>
          <a:stretch>
            <a:fillRect/>
          </a:stretch>
        </p:blipFill>
        <p:spPr bwMode="auto">
          <a:xfrm>
            <a:off x="533400" y="5105400"/>
            <a:ext cx="1019175" cy="1133475"/>
          </a:xfrm>
          <a:prstGeom prst="rect">
            <a:avLst/>
          </a:prstGeom>
          <a:noFill/>
          <a:ln w="9525">
            <a:noFill/>
            <a:miter lim="800000"/>
            <a:headEnd/>
            <a:tailEnd/>
          </a:ln>
        </p:spPr>
      </p:pic>
      <p:pic>
        <p:nvPicPr>
          <p:cNvPr id="25611" name="Picture 14" descr="16"/>
          <p:cNvPicPr>
            <a:picLocks noChangeAspect="1" noChangeArrowheads="1" noCrop="1"/>
          </p:cNvPicPr>
          <p:nvPr/>
        </p:nvPicPr>
        <p:blipFill>
          <a:blip r:embed="rId4" cstate="print"/>
          <a:srcRect/>
          <a:stretch>
            <a:fillRect/>
          </a:stretch>
        </p:blipFill>
        <p:spPr bwMode="auto">
          <a:xfrm>
            <a:off x="7772400" y="4648200"/>
            <a:ext cx="952500" cy="1905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04801" y="381000"/>
            <a:ext cx="7772400" cy="2739211"/>
          </a:xfrm>
          <a:prstGeom prst="rect">
            <a:avLst/>
          </a:prstGeom>
          <a:noFill/>
          <a:ln w="9525">
            <a:noFill/>
            <a:miter lim="800000"/>
            <a:headEnd/>
            <a:tailEnd/>
          </a:ln>
        </p:spPr>
        <p:txBody>
          <a:bodyPr wrap="square">
            <a:spAutoFit/>
          </a:bodyPr>
          <a:lstStyle/>
          <a:p>
            <a:pPr eaLnBrk="0" hangingPunct="0"/>
            <a:r>
              <a:rPr lang="en-US" sz="2400" dirty="0">
                <a:solidFill>
                  <a:srgbClr val="FFFF00"/>
                </a:solidFill>
                <a:latin typeface="Arial Unicode MS" pitchFamily="34" charset="-128"/>
              </a:rPr>
              <a:t>PEMBERIAN INFORMASI OBAT </a:t>
            </a:r>
          </a:p>
          <a:p>
            <a:pPr eaLnBrk="0" hangingPunct="0"/>
            <a:endParaRPr lang="en-US" sz="2800" dirty="0">
              <a:solidFill>
                <a:srgbClr val="FFFF00"/>
              </a:solidFill>
              <a:latin typeface="Arial Unicode MS" pitchFamily="34" charset="-128"/>
            </a:endParaRPr>
          </a:p>
          <a:p>
            <a:pPr eaLnBrk="0" hangingPunct="0"/>
            <a:r>
              <a:rPr lang="en-US" sz="2400" dirty="0" err="1">
                <a:solidFill>
                  <a:srgbClr val="FFFF00"/>
                </a:solidFill>
                <a:latin typeface="Arial Unicode MS" pitchFamily="34" charset="-128"/>
              </a:rPr>
              <a:t>Apoteker</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sebaiknya</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dapat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memberikan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informasi</a:t>
            </a:r>
            <a:endParaRPr lang="en-US" sz="2400" dirty="0">
              <a:solidFill>
                <a:srgbClr val="FFFF00"/>
              </a:solidFill>
              <a:latin typeface="Arial Unicode MS" pitchFamily="34" charset="-128"/>
            </a:endParaRPr>
          </a:p>
          <a:p>
            <a:pPr eaLnBrk="0" hangingPunct="0"/>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pemakaian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obat</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dengan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baik</a:t>
            </a:r>
            <a:r>
              <a:rPr lang="en-US" sz="2400" dirty="0">
                <a:solidFill>
                  <a:srgbClr val="FFFF00"/>
                </a:solidFill>
                <a:latin typeface="Arial Unicode MS" pitchFamily="34" charset="-128"/>
              </a:rPr>
              <a:t>.</a:t>
            </a:r>
          </a:p>
          <a:p>
            <a:pPr eaLnBrk="0" hangingPunct="0"/>
            <a:r>
              <a:rPr lang="en-US" sz="2400" dirty="0" err="1">
                <a:solidFill>
                  <a:srgbClr val="FFFF00"/>
                </a:solidFill>
                <a:latin typeface="Arial Unicode MS" pitchFamily="34" charset="-128"/>
              </a:rPr>
              <a:t>Perlu</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dibekali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dengan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buku</a:t>
            </a:r>
            <a:r>
              <a:rPr lang="en-US" sz="2400" dirty="0">
                <a:solidFill>
                  <a:srgbClr val="FFFF00"/>
                </a:solidFill>
                <a:latin typeface="Arial Unicode MS" pitchFamily="34" charset="-128"/>
              </a:rPr>
              <a:t> IIMS </a:t>
            </a:r>
            <a:r>
              <a:rPr lang="en-US" sz="2400" dirty="0" err="1">
                <a:solidFill>
                  <a:srgbClr val="FFFF00"/>
                </a:solidFill>
                <a:latin typeface="Arial Unicode MS" pitchFamily="34" charset="-128"/>
              </a:rPr>
              <a:t>edisi</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terbaru</a:t>
            </a:r>
            <a:r>
              <a:rPr lang="en-US" sz="2400" dirty="0">
                <a:solidFill>
                  <a:srgbClr val="FFFF00"/>
                </a:solidFill>
                <a:latin typeface="Arial Unicode MS" pitchFamily="34" charset="-128"/>
              </a:rPr>
              <a:t>.</a:t>
            </a:r>
          </a:p>
          <a:p>
            <a:pPr eaLnBrk="0" hangingPunct="0"/>
            <a:r>
              <a:rPr lang="en-US" sz="2400" dirty="0">
                <a:solidFill>
                  <a:srgbClr val="FFFF00"/>
                </a:solidFill>
                <a:latin typeface="Arial Unicode MS" pitchFamily="34" charset="-128"/>
              </a:rPr>
              <a:t>Dan </a:t>
            </a:r>
            <a:r>
              <a:rPr lang="en-US" sz="2400" dirty="0" err="1">
                <a:solidFill>
                  <a:srgbClr val="FFFF00"/>
                </a:solidFill>
                <a:latin typeface="Arial Unicode MS" pitchFamily="34" charset="-128"/>
              </a:rPr>
              <a:t>diikutkan</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dalam</a:t>
            </a:r>
            <a:r>
              <a:rPr lang="en-US" sz="2400" dirty="0">
                <a:solidFill>
                  <a:srgbClr val="FFFF00"/>
                </a:solidFill>
                <a:latin typeface="Arial Unicode MS" pitchFamily="34" charset="-128"/>
              </a:rPr>
              <a:t> </a:t>
            </a:r>
            <a:r>
              <a:rPr lang="en-US" sz="2400" dirty="0" err="1">
                <a:solidFill>
                  <a:srgbClr val="FFFF00"/>
                </a:solidFill>
                <a:latin typeface="Arial Unicode MS" pitchFamily="34" charset="-128"/>
              </a:rPr>
              <a:t>pelatihan-pelatihan</a:t>
            </a:r>
            <a:r>
              <a:rPr lang="en-US" sz="2400" dirty="0">
                <a:solidFill>
                  <a:srgbClr val="FFFF00"/>
                </a:solidFill>
                <a:latin typeface="Arial Unicode MS" pitchFamily="34" charset="-128"/>
              </a:rPr>
              <a:t>/seminar-seminar</a:t>
            </a:r>
          </a:p>
        </p:txBody>
      </p:sp>
      <p:pic>
        <p:nvPicPr>
          <p:cNvPr id="26627" name="Picture 4" descr="New%20Picture"/>
          <p:cNvPicPr>
            <a:picLocks noChangeAspect="1" noChangeArrowheads="1"/>
          </p:cNvPicPr>
          <p:nvPr/>
        </p:nvPicPr>
        <p:blipFill>
          <a:blip r:embed="rId3" cstate="print"/>
          <a:srcRect/>
          <a:stretch>
            <a:fillRect/>
          </a:stretch>
        </p:blipFill>
        <p:spPr bwMode="auto">
          <a:xfrm>
            <a:off x="6248400" y="3940175"/>
            <a:ext cx="2743200" cy="2470150"/>
          </a:xfrm>
          <a:prstGeom prst="rect">
            <a:avLst/>
          </a:prstGeom>
          <a:noFill/>
          <a:ln w="9525">
            <a:noFill/>
            <a:miter lim="800000"/>
            <a:headEnd/>
            <a:tailEnd/>
          </a:ln>
        </p:spPr>
      </p:pic>
      <p:pic>
        <p:nvPicPr>
          <p:cNvPr id="26628" name="Picture 5" descr="appoint_blk"/>
          <p:cNvPicPr>
            <a:picLocks noChangeAspect="1" noChangeArrowheads="1" noCrop="1"/>
          </p:cNvPicPr>
          <p:nvPr/>
        </p:nvPicPr>
        <p:blipFill>
          <a:blip r:embed="rId4" cstate="print"/>
          <a:srcRect/>
          <a:stretch>
            <a:fillRect/>
          </a:stretch>
        </p:blipFill>
        <p:spPr bwMode="auto">
          <a:xfrm>
            <a:off x="381000" y="3962400"/>
            <a:ext cx="2057400" cy="23622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277813"/>
            <a:ext cx="8382000" cy="6335712"/>
          </a:xfrm>
          <a:prstGeom prst="rect">
            <a:avLst/>
          </a:prstGeom>
          <a:noFill/>
          <a:ln w="57150">
            <a:solidFill>
              <a:srgbClr val="FFFF00"/>
            </a:solidFill>
            <a:miter lim="800000"/>
            <a:headEnd/>
            <a:tailEnd/>
          </a:ln>
          <a:effectLst/>
        </p:spPr>
        <p:txBody>
          <a:bodyPr anchor="ctr">
            <a:spAutoFit/>
          </a:bodyPr>
          <a:lstStyle/>
          <a:p>
            <a:pPr marL="342900" indent="-342900" algn="ctr">
              <a:defRPr/>
            </a:pPr>
            <a:r>
              <a:rPr lang="fi-FI" sz="2400" b="1">
                <a:solidFill>
                  <a:srgbClr val="FFFF00"/>
                </a:solidFill>
                <a:effectLst>
                  <a:outerShdw blurRad="38100" dist="38100" dir="2700000" algn="tl">
                    <a:srgbClr val="000000"/>
                  </a:outerShdw>
                </a:effectLst>
                <a:latin typeface="Arial Narrow" pitchFamily="34" charset="0"/>
              </a:rPr>
              <a:t>SEMBILAN  SOLUSI  </a:t>
            </a:r>
            <a:r>
              <a:rPr lang="fi-FI" sz="2400" b="1" i="1">
                <a:solidFill>
                  <a:srgbClr val="FFFF00"/>
                </a:solidFill>
                <a:effectLst>
                  <a:outerShdw blurRad="38100" dist="38100" dir="2700000" algn="tl">
                    <a:srgbClr val="000000"/>
                  </a:outerShdw>
                </a:effectLst>
                <a:latin typeface="Arial Narrow" pitchFamily="34" charset="0"/>
              </a:rPr>
              <a:t>LIFE-SAVING</a:t>
            </a:r>
            <a:r>
              <a:rPr lang="fi-FI" sz="2400" b="1">
                <a:solidFill>
                  <a:srgbClr val="FFFF00"/>
                </a:solidFill>
                <a:effectLst>
                  <a:outerShdw blurRad="38100" dist="38100" dir="2700000" algn="tl">
                    <a:srgbClr val="000000"/>
                  </a:outerShdw>
                </a:effectLst>
                <a:latin typeface="Arial Narrow" pitchFamily="34" charset="0"/>
              </a:rPr>
              <a:t>  KESELAMATAN  PASIEN RUMAH SAKIT</a:t>
            </a:r>
          </a:p>
          <a:p>
            <a:pPr marL="342900" indent="-342900" algn="ctr">
              <a:defRPr/>
            </a:pPr>
            <a:endParaRPr lang="fi-FI" sz="800" b="1">
              <a:solidFill>
                <a:srgbClr val="FFFF00"/>
              </a:solidFill>
              <a:effectLst>
                <a:outerShdw blurRad="38100" dist="38100" dir="2700000" algn="tl">
                  <a:srgbClr val="000000"/>
                </a:outerShdw>
              </a:effectLst>
              <a:latin typeface="Arial Narrow" pitchFamily="34" charset="0"/>
            </a:endParaRPr>
          </a:p>
          <a:p>
            <a:pPr marL="342900" indent="-342900" algn="ctr">
              <a:defRPr/>
            </a:pPr>
            <a:r>
              <a:rPr lang="fi-FI" sz="2000" b="1">
                <a:solidFill>
                  <a:srgbClr val="00FF00"/>
                </a:solidFill>
                <a:effectLst>
                  <a:outerShdw blurRad="38100" dist="38100" dir="2700000" algn="tl">
                    <a:srgbClr val="000000"/>
                  </a:outerShdw>
                </a:effectLst>
                <a:latin typeface="Tahoma" pitchFamily="34" charset="0"/>
                <a:sym typeface="Wingdings" pitchFamily="2" charset="2"/>
              </a:rPr>
              <a:t> </a:t>
            </a:r>
            <a:r>
              <a:rPr lang="fi-FI" sz="2000" b="1">
                <a:solidFill>
                  <a:srgbClr val="00FF00"/>
                </a:solidFill>
                <a:effectLst>
                  <a:outerShdw blurRad="38100" dist="38100" dir="2700000" algn="tl">
                    <a:srgbClr val="000000"/>
                  </a:outerShdw>
                </a:effectLst>
                <a:latin typeface="Tahoma" pitchFamily="34" charset="0"/>
              </a:rPr>
              <a:t>9 SOLUSI </a:t>
            </a:r>
            <a:r>
              <a:rPr lang="fi-FI" sz="2000" b="1">
                <a:solidFill>
                  <a:srgbClr val="00FF00"/>
                </a:solidFill>
                <a:effectLst>
                  <a:outerShdw blurRad="38100" dist="38100" dir="2700000" algn="tl">
                    <a:srgbClr val="000000"/>
                  </a:outerShdw>
                </a:effectLst>
                <a:latin typeface="Tahoma" pitchFamily="34" charset="0"/>
                <a:sym typeface="Wingdings" pitchFamily="2" charset="2"/>
              </a:rPr>
              <a:t></a:t>
            </a:r>
            <a:endParaRPr lang="en-US" sz="2000" b="1">
              <a:solidFill>
                <a:srgbClr val="00FF00"/>
              </a:solidFill>
              <a:effectLst>
                <a:outerShdw blurRad="38100" dist="38100" dir="2700000" algn="tl">
                  <a:srgbClr val="000000"/>
                </a:outerShdw>
              </a:effectLst>
              <a:latin typeface="Tahoma" pitchFamily="34" charset="0"/>
            </a:endParaRPr>
          </a:p>
          <a:p>
            <a:pPr marL="342900" indent="-342900">
              <a:lnSpc>
                <a:spcPct val="125000"/>
              </a:lnSpc>
              <a:buFontTx/>
              <a:buAutoNum type="arabicPeriod"/>
              <a:defRPr/>
            </a:pPr>
            <a:r>
              <a:rPr lang="en-US" sz="2400" b="1">
                <a:solidFill>
                  <a:schemeClr val="bg1"/>
                </a:solidFill>
                <a:effectLst>
                  <a:outerShdw blurRad="38100" dist="38100" dir="2700000" algn="tl">
                    <a:srgbClr val="000000"/>
                  </a:outerShdw>
                </a:effectLst>
                <a:latin typeface="Arial Narrow" pitchFamily="34" charset="0"/>
              </a:rPr>
              <a:t>Perhatikan Nama Obat, Rupa dan Ucapan Mirip (</a:t>
            </a:r>
            <a:r>
              <a:rPr lang="en-US" sz="2400" b="1" i="1">
                <a:solidFill>
                  <a:schemeClr val="bg1"/>
                </a:solidFill>
                <a:effectLst>
                  <a:outerShdw blurRad="38100" dist="38100" dir="2700000" algn="tl">
                    <a:srgbClr val="000000"/>
                  </a:outerShdw>
                </a:effectLst>
                <a:latin typeface="Arial Narrow" pitchFamily="34" charset="0"/>
              </a:rPr>
              <a:t>Look-Alike, Sound-Alike Medication Names</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en-US" sz="2400" b="1">
                <a:solidFill>
                  <a:srgbClr val="66FFFF"/>
                </a:solidFill>
                <a:effectLst>
                  <a:outerShdw blurRad="38100" dist="38100" dir="2700000" algn="tl">
                    <a:srgbClr val="000000"/>
                  </a:outerShdw>
                </a:effectLst>
                <a:latin typeface="Arial Narrow" pitchFamily="34" charset="0"/>
              </a:rPr>
              <a:t>Pastikan Identifikasi Pasien </a:t>
            </a:r>
          </a:p>
          <a:p>
            <a:pPr marL="342900" indent="-342900">
              <a:lnSpc>
                <a:spcPct val="125000"/>
              </a:lnSpc>
              <a:buFontTx/>
              <a:buAutoNum type="arabicPeriod"/>
              <a:defRPr/>
            </a:pPr>
            <a:r>
              <a:rPr lang="fi-FI" sz="2400" b="1">
                <a:solidFill>
                  <a:schemeClr val="bg1"/>
                </a:solidFill>
                <a:effectLst>
                  <a:outerShdw blurRad="38100" dist="38100" dir="2700000" algn="tl">
                    <a:srgbClr val="000000"/>
                  </a:outerShdw>
                </a:effectLst>
                <a:latin typeface="Arial Narrow" pitchFamily="34" charset="0"/>
              </a:rPr>
              <a:t>Komunikasi secara Benar saat Serah Terima/Pengoperan Pasien</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sv-SE" sz="2400" b="1">
                <a:solidFill>
                  <a:srgbClr val="66FFFF"/>
                </a:solidFill>
                <a:effectLst>
                  <a:outerShdw blurRad="38100" dist="38100" dir="2700000" algn="tl">
                    <a:srgbClr val="000000"/>
                  </a:outerShdw>
                </a:effectLst>
                <a:latin typeface="Arial Narrow" pitchFamily="34" charset="0"/>
              </a:rPr>
              <a:t>Pastikan Tindakan yang benar pada Sisi Tubuh yang benar</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sv-SE" sz="2400" b="1">
                <a:solidFill>
                  <a:schemeClr val="bg1"/>
                </a:solidFill>
                <a:effectLst>
                  <a:outerShdw blurRad="38100" dist="38100" dir="2700000" algn="tl">
                    <a:srgbClr val="000000"/>
                  </a:outerShdw>
                </a:effectLst>
                <a:latin typeface="Arial Narrow" pitchFamily="34" charset="0"/>
              </a:rPr>
              <a:t>Kendalikan Cairan Elektrolit Pekat (</a:t>
            </a:r>
            <a:r>
              <a:rPr lang="sv-SE" sz="2400" b="1" i="1">
                <a:solidFill>
                  <a:schemeClr val="bg1"/>
                </a:solidFill>
                <a:effectLst>
                  <a:outerShdw blurRad="38100" dist="38100" dir="2700000" algn="tl">
                    <a:srgbClr val="000000"/>
                  </a:outerShdw>
                </a:effectLst>
                <a:latin typeface="Arial Narrow" pitchFamily="34" charset="0"/>
              </a:rPr>
              <a:t>concentrated</a:t>
            </a:r>
            <a:r>
              <a:rPr lang="sv-SE" sz="2400" b="1">
                <a:solidFill>
                  <a:schemeClr val="bg1"/>
                </a:solidFill>
                <a:effectLst>
                  <a:outerShdw blurRad="38100" dist="38100" dir="2700000" algn="tl">
                    <a:srgbClr val="000000"/>
                  </a:outerShdw>
                </a:effectLst>
                <a:latin typeface="Arial Narrow" pitchFamily="34" charset="0"/>
              </a:rPr>
              <a:t>)</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sv-SE" sz="2400" b="1">
                <a:solidFill>
                  <a:srgbClr val="66FFFF"/>
                </a:solidFill>
                <a:effectLst>
                  <a:outerShdw blurRad="38100" dist="38100" dir="2700000" algn="tl">
                    <a:srgbClr val="000000"/>
                  </a:outerShdw>
                </a:effectLst>
                <a:latin typeface="Arial Narrow" pitchFamily="34" charset="0"/>
              </a:rPr>
              <a:t>Pastikan Akurasi Pemberian Obat pada Pengalihan Pelayanan</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sv-SE" sz="2400" b="1">
                <a:solidFill>
                  <a:schemeClr val="bg1"/>
                </a:solidFill>
                <a:effectLst>
                  <a:outerShdw blurRad="38100" dist="38100" dir="2700000" algn="tl">
                    <a:srgbClr val="000000"/>
                  </a:outerShdw>
                </a:effectLst>
                <a:latin typeface="Arial Narrow" pitchFamily="34" charset="0"/>
              </a:rPr>
              <a:t>Hindari Salah Kateter dan Salah Sambung Slang (</a:t>
            </a:r>
            <a:r>
              <a:rPr lang="sv-SE" sz="2400" b="1" i="1">
                <a:solidFill>
                  <a:schemeClr val="bg1"/>
                </a:solidFill>
                <a:effectLst>
                  <a:outerShdw blurRad="38100" dist="38100" dir="2700000" algn="tl">
                    <a:srgbClr val="000000"/>
                  </a:outerShdw>
                </a:effectLst>
                <a:latin typeface="Arial Narrow" pitchFamily="34" charset="0"/>
              </a:rPr>
              <a:t>Tube</a:t>
            </a:r>
            <a:r>
              <a:rPr lang="sv-SE" sz="2400" b="1">
                <a:solidFill>
                  <a:schemeClr val="bg1"/>
                </a:solidFill>
                <a:effectLst>
                  <a:outerShdw blurRad="38100" dist="38100" dir="2700000" algn="tl">
                    <a:srgbClr val="000000"/>
                  </a:outerShdw>
                </a:effectLst>
                <a:latin typeface="Arial Narrow" pitchFamily="34" charset="0"/>
              </a:rPr>
              <a:t>)</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fi-FI" sz="2400" b="1">
                <a:solidFill>
                  <a:srgbClr val="66FFFF"/>
                </a:solidFill>
                <a:effectLst>
                  <a:outerShdw blurRad="38100" dist="38100" dir="2700000" algn="tl">
                    <a:srgbClr val="000000"/>
                  </a:outerShdw>
                </a:effectLst>
                <a:latin typeface="Arial Narrow" pitchFamily="34" charset="0"/>
              </a:rPr>
              <a:t>Gunakan Alat Injeksi Sekali Pakai</a:t>
            </a:r>
            <a:r>
              <a:rPr lang="en-US" sz="2400" b="1">
                <a:solidFill>
                  <a:schemeClr val="bg1"/>
                </a:solidFill>
                <a:effectLst>
                  <a:outerShdw blurRad="38100" dist="38100" dir="2700000" algn="tl">
                    <a:srgbClr val="000000"/>
                  </a:outerShdw>
                </a:effectLst>
                <a:latin typeface="Arial Narrow" pitchFamily="34" charset="0"/>
              </a:rPr>
              <a:t> </a:t>
            </a:r>
          </a:p>
          <a:p>
            <a:pPr marL="342900" indent="-342900">
              <a:lnSpc>
                <a:spcPct val="125000"/>
              </a:lnSpc>
              <a:buFontTx/>
              <a:buAutoNum type="arabicPeriod"/>
              <a:defRPr/>
            </a:pPr>
            <a:r>
              <a:rPr lang="sv-SE" sz="2400" b="1">
                <a:solidFill>
                  <a:schemeClr val="bg1"/>
                </a:solidFill>
                <a:effectLst>
                  <a:outerShdw blurRad="38100" dist="38100" dir="2700000" algn="tl">
                    <a:srgbClr val="000000"/>
                  </a:outerShdw>
                </a:effectLst>
                <a:latin typeface="Arial Narrow" pitchFamily="34" charset="0"/>
              </a:rPr>
              <a:t>Tingkatkan Kebersihan Tangan (</a:t>
            </a:r>
            <a:r>
              <a:rPr lang="sv-SE" sz="2400" b="1" i="1">
                <a:solidFill>
                  <a:schemeClr val="bg1"/>
                </a:solidFill>
                <a:effectLst>
                  <a:outerShdw blurRad="38100" dist="38100" dir="2700000" algn="tl">
                    <a:srgbClr val="000000"/>
                  </a:outerShdw>
                </a:effectLst>
                <a:latin typeface="Arial Narrow" pitchFamily="34" charset="0"/>
              </a:rPr>
              <a:t>Hand hygiene</a:t>
            </a:r>
            <a:r>
              <a:rPr lang="sv-SE" sz="2400" b="1">
                <a:solidFill>
                  <a:schemeClr val="bg1"/>
                </a:solidFill>
                <a:effectLst>
                  <a:outerShdw blurRad="38100" dist="38100" dir="2700000" algn="tl">
                    <a:srgbClr val="000000"/>
                  </a:outerShdw>
                </a:effectLst>
                <a:latin typeface="Arial Narrow" pitchFamily="34" charset="0"/>
              </a:rPr>
              <a:t>) untuk Pencegahan Infeksi Nosokomial.</a:t>
            </a:r>
            <a:endParaRPr lang="en-US" sz="2400" b="1">
              <a:solidFill>
                <a:schemeClr val="bg1"/>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3794">
                                            <p:txEl>
                                              <p:pRg st="2" end="2"/>
                                            </p:txEl>
                                          </p:spTgt>
                                        </p:tgtEl>
                                        <p:attrNameLst>
                                          <p:attrName>style.visibility</p:attrName>
                                        </p:attrNameLst>
                                      </p:cBhvr>
                                      <p:to>
                                        <p:strVal val="visible"/>
                                      </p:to>
                                    </p:set>
                                    <p:anim calcmode="lin" valueType="num">
                                      <p:cBhvr>
                                        <p:cTn id="7" dur="1000" fill="hold"/>
                                        <p:tgtEl>
                                          <p:spTgt spid="3379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379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379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79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3794">
                                            <p:txEl>
                                              <p:pRg st="3" end="3"/>
                                            </p:txEl>
                                          </p:spTgt>
                                        </p:tgtEl>
                                        <p:attrNameLst>
                                          <p:attrName>style.visibility</p:attrName>
                                        </p:attrNameLst>
                                      </p:cBhvr>
                                      <p:to>
                                        <p:strVal val="visible"/>
                                      </p:to>
                                    </p:set>
                                    <p:animEffect transition="in" filter="wipe(left)">
                                      <p:cBhvr>
                                        <p:cTn id="15" dur="500"/>
                                        <p:tgtEl>
                                          <p:spTgt spid="33794">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3794">
                                            <p:txEl>
                                              <p:pRg st="4" end="4"/>
                                            </p:txEl>
                                          </p:spTgt>
                                        </p:tgtEl>
                                        <p:attrNameLst>
                                          <p:attrName>style.visibility</p:attrName>
                                        </p:attrNameLst>
                                      </p:cBhvr>
                                      <p:to>
                                        <p:strVal val="visible"/>
                                      </p:to>
                                    </p:set>
                                    <p:animEffect transition="in" filter="wipe(left)">
                                      <p:cBhvr>
                                        <p:cTn id="18" dur="500"/>
                                        <p:tgtEl>
                                          <p:spTgt spid="33794">
                                            <p:txEl>
                                              <p:pRg st="4" end="4"/>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3794">
                                            <p:txEl>
                                              <p:pRg st="5" end="5"/>
                                            </p:txEl>
                                          </p:spTgt>
                                        </p:tgtEl>
                                        <p:attrNameLst>
                                          <p:attrName>style.visibility</p:attrName>
                                        </p:attrNameLst>
                                      </p:cBhvr>
                                      <p:to>
                                        <p:strVal val="visible"/>
                                      </p:to>
                                    </p:set>
                                    <p:animEffect transition="in" filter="wipe(left)">
                                      <p:cBhvr>
                                        <p:cTn id="21" dur="500"/>
                                        <p:tgtEl>
                                          <p:spTgt spid="3379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3794">
                                            <p:txEl>
                                              <p:pRg st="6" end="6"/>
                                            </p:txEl>
                                          </p:spTgt>
                                        </p:tgtEl>
                                        <p:attrNameLst>
                                          <p:attrName>style.visibility</p:attrName>
                                        </p:attrNameLst>
                                      </p:cBhvr>
                                      <p:to>
                                        <p:strVal val="visible"/>
                                      </p:to>
                                    </p:set>
                                    <p:animEffect transition="in" filter="wipe(left)">
                                      <p:cBhvr>
                                        <p:cTn id="26" dur="500"/>
                                        <p:tgtEl>
                                          <p:spTgt spid="33794">
                                            <p:txEl>
                                              <p:pRg st="6" end="6"/>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33794">
                                            <p:txEl>
                                              <p:pRg st="7" end="7"/>
                                            </p:txEl>
                                          </p:spTgt>
                                        </p:tgtEl>
                                        <p:attrNameLst>
                                          <p:attrName>style.visibility</p:attrName>
                                        </p:attrNameLst>
                                      </p:cBhvr>
                                      <p:to>
                                        <p:strVal val="visible"/>
                                      </p:to>
                                    </p:set>
                                    <p:animEffect transition="in" filter="wipe(left)">
                                      <p:cBhvr>
                                        <p:cTn id="29" dur="500"/>
                                        <p:tgtEl>
                                          <p:spTgt spid="33794">
                                            <p:txEl>
                                              <p:pRg st="7" end="7"/>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3794">
                                            <p:txEl>
                                              <p:pRg st="8" end="8"/>
                                            </p:txEl>
                                          </p:spTgt>
                                        </p:tgtEl>
                                        <p:attrNameLst>
                                          <p:attrName>style.visibility</p:attrName>
                                        </p:attrNameLst>
                                      </p:cBhvr>
                                      <p:to>
                                        <p:strVal val="visible"/>
                                      </p:to>
                                    </p:set>
                                    <p:animEffect transition="in" filter="wipe(left)">
                                      <p:cBhvr>
                                        <p:cTn id="32" dur="500"/>
                                        <p:tgtEl>
                                          <p:spTgt spid="3379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3794">
                                            <p:txEl>
                                              <p:pRg st="9" end="9"/>
                                            </p:txEl>
                                          </p:spTgt>
                                        </p:tgtEl>
                                        <p:attrNameLst>
                                          <p:attrName>style.visibility</p:attrName>
                                        </p:attrNameLst>
                                      </p:cBhvr>
                                      <p:to>
                                        <p:strVal val="visible"/>
                                      </p:to>
                                    </p:set>
                                    <p:animEffect transition="in" filter="wipe(left)">
                                      <p:cBhvr>
                                        <p:cTn id="37" dur="500"/>
                                        <p:tgtEl>
                                          <p:spTgt spid="33794">
                                            <p:txEl>
                                              <p:pRg st="9" end="9"/>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33794">
                                            <p:txEl>
                                              <p:pRg st="10" end="10"/>
                                            </p:txEl>
                                          </p:spTgt>
                                        </p:tgtEl>
                                        <p:attrNameLst>
                                          <p:attrName>style.visibility</p:attrName>
                                        </p:attrNameLst>
                                      </p:cBhvr>
                                      <p:to>
                                        <p:strVal val="visible"/>
                                      </p:to>
                                    </p:set>
                                    <p:animEffect transition="in" filter="wipe(left)">
                                      <p:cBhvr>
                                        <p:cTn id="40" dur="500"/>
                                        <p:tgtEl>
                                          <p:spTgt spid="33794">
                                            <p:txEl>
                                              <p:pRg st="10" end="10"/>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33794">
                                            <p:txEl>
                                              <p:pRg st="11" end="11"/>
                                            </p:txEl>
                                          </p:spTgt>
                                        </p:tgtEl>
                                        <p:attrNameLst>
                                          <p:attrName>style.visibility</p:attrName>
                                        </p:attrNameLst>
                                      </p:cBhvr>
                                      <p:to>
                                        <p:strVal val="visible"/>
                                      </p:to>
                                    </p:set>
                                    <p:animEffect transition="in" filter="wipe(left)">
                                      <p:cBhvr>
                                        <p:cTn id="43" dur="500"/>
                                        <p:tgtEl>
                                          <p:spTgt spid="3379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57200" y="228600"/>
            <a:ext cx="8458200" cy="6184900"/>
          </a:xfrm>
          <a:prstGeom prst="rect">
            <a:avLst/>
          </a:prstGeom>
          <a:noFill/>
          <a:ln w="28575">
            <a:solidFill>
              <a:srgbClr val="FFFF00"/>
            </a:solidFill>
            <a:miter lim="800000"/>
            <a:headEnd/>
            <a:tailEnd/>
          </a:ln>
        </p:spPr>
        <p:txBody>
          <a:bodyPr anchor="ctr">
            <a:spAutoFit/>
          </a:bodyPr>
          <a:lstStyle/>
          <a:p>
            <a:pPr marL="342900" indent="-342900">
              <a:lnSpc>
                <a:spcPct val="115000"/>
              </a:lnSpc>
              <a:buFontTx/>
              <a:buAutoNum type="arabicPeriod"/>
            </a:pPr>
            <a:r>
              <a:rPr lang="en-US" sz="2400" b="1" u="sng">
                <a:solidFill>
                  <a:srgbClr val="FFFF00"/>
                </a:solidFill>
                <a:latin typeface="Arial Narrow" pitchFamily="34" charset="0"/>
              </a:rPr>
              <a:t>Perhatikan Nama Obat, Rupa dan Ucapan Mirip (</a:t>
            </a:r>
            <a:r>
              <a:rPr lang="en-US" sz="2400" b="1" i="1" u="sng">
                <a:solidFill>
                  <a:srgbClr val="FFFF00"/>
                </a:solidFill>
                <a:latin typeface="Arial Narrow" pitchFamily="34" charset="0"/>
              </a:rPr>
              <a:t>Look-Alike, Sound-Alike Medication Names</a:t>
            </a:r>
            <a:r>
              <a:rPr lang="en-US" sz="2400" b="1">
                <a:solidFill>
                  <a:srgbClr val="FFFF00"/>
                </a:solidFill>
                <a:latin typeface="Arial Narrow" pitchFamily="34" charset="0"/>
              </a:rPr>
              <a:t>).</a:t>
            </a:r>
            <a:r>
              <a:rPr lang="en-US" sz="2400">
                <a:solidFill>
                  <a:srgbClr val="FFFF00"/>
                </a:solidFill>
                <a:latin typeface="Arial Narrow" pitchFamily="34" charset="0"/>
              </a:rPr>
              <a:t> </a:t>
            </a:r>
          </a:p>
          <a:p>
            <a:pPr marL="342900" indent="-342900">
              <a:lnSpc>
                <a:spcPct val="115000"/>
              </a:lnSpc>
            </a:pPr>
            <a:r>
              <a:rPr lang="en-US" sz="2400">
                <a:solidFill>
                  <a:srgbClr val="FFFF00"/>
                </a:solidFill>
                <a:latin typeface="Arial Narrow" pitchFamily="34" charset="0"/>
              </a:rPr>
              <a:t>- NORUM membingungkan staf, adalah salah 1 sebab paling sering </a:t>
            </a:r>
          </a:p>
          <a:p>
            <a:pPr marL="342900" indent="-342900">
              <a:lnSpc>
                <a:spcPct val="115000"/>
              </a:lnSpc>
            </a:pPr>
            <a:r>
              <a:rPr lang="en-US" sz="2400">
                <a:solidFill>
                  <a:srgbClr val="FFFF00"/>
                </a:solidFill>
                <a:latin typeface="Arial Narrow" pitchFamily="34" charset="0"/>
              </a:rPr>
              <a:t>kesalahan obat  </a:t>
            </a:r>
          </a:p>
          <a:p>
            <a:pPr marL="342900" indent="-342900">
              <a:lnSpc>
                <a:spcPct val="115000"/>
              </a:lnSpc>
            </a:pPr>
            <a:r>
              <a:rPr lang="en-US" sz="2400">
                <a:solidFill>
                  <a:srgbClr val="FFFF00"/>
                </a:solidFill>
                <a:latin typeface="Arial Narrow" pitchFamily="34" charset="0"/>
              </a:rPr>
              <a:t>- Solusi NORUM ditekankan pada penggunaan protokol untuk kurangi </a:t>
            </a:r>
          </a:p>
          <a:p>
            <a:pPr marL="342900" indent="-342900">
              <a:lnSpc>
                <a:spcPct val="115000"/>
              </a:lnSpc>
            </a:pPr>
            <a:r>
              <a:rPr lang="en-US" sz="2400">
                <a:solidFill>
                  <a:srgbClr val="FFFF00"/>
                </a:solidFill>
                <a:latin typeface="Arial Narrow" pitchFamily="34" charset="0"/>
              </a:rPr>
              <a:t>risiko &amp; pastikan terbacanya resep, label, atau penggunaan perintah yg </a:t>
            </a:r>
          </a:p>
          <a:p>
            <a:pPr marL="342900" indent="-342900">
              <a:lnSpc>
                <a:spcPct val="115000"/>
              </a:lnSpc>
            </a:pPr>
            <a:r>
              <a:rPr lang="en-US" sz="2400">
                <a:solidFill>
                  <a:srgbClr val="FFFF00"/>
                </a:solidFill>
                <a:latin typeface="Arial Narrow" pitchFamily="34" charset="0"/>
              </a:rPr>
              <a:t>dicetak lebih dulu, maupun pembuatan resep secara elektronik</a:t>
            </a:r>
            <a:r>
              <a:rPr lang="en-US" sz="2400">
                <a:solidFill>
                  <a:schemeClr val="bg1"/>
                </a:solidFill>
                <a:latin typeface="Arial Narrow" pitchFamily="34" charset="0"/>
              </a:rPr>
              <a:t>.</a:t>
            </a:r>
          </a:p>
          <a:p>
            <a:pPr marL="342900" indent="-342900">
              <a:lnSpc>
                <a:spcPct val="115000"/>
              </a:lnSpc>
            </a:pPr>
            <a:endParaRPr lang="en-US" sz="1000">
              <a:solidFill>
                <a:schemeClr val="bg1"/>
              </a:solidFill>
              <a:latin typeface="Arial Narrow" pitchFamily="34" charset="0"/>
            </a:endParaRPr>
          </a:p>
          <a:p>
            <a:pPr marL="342900" indent="-342900">
              <a:lnSpc>
                <a:spcPct val="115000"/>
              </a:lnSpc>
              <a:buFontTx/>
              <a:buAutoNum type="arabicPeriod" startAt="2"/>
            </a:pPr>
            <a:r>
              <a:rPr lang="en-US" sz="2400" b="1" u="sng">
                <a:solidFill>
                  <a:schemeClr val="bg1"/>
                </a:solidFill>
                <a:latin typeface="Arial Narrow" pitchFamily="34" charset="0"/>
              </a:rPr>
              <a:t>Pastikan Identifikasi Pasien</a:t>
            </a:r>
            <a:r>
              <a:rPr lang="en-US" sz="2400" b="1">
                <a:solidFill>
                  <a:schemeClr val="bg1"/>
                </a:solidFill>
                <a:latin typeface="Arial Narrow" pitchFamily="34" charset="0"/>
              </a:rPr>
              <a:t>.</a:t>
            </a:r>
            <a:r>
              <a:rPr lang="en-US" sz="2400">
                <a:solidFill>
                  <a:schemeClr val="bg1"/>
                </a:solidFill>
                <a:latin typeface="Arial Narrow" pitchFamily="34" charset="0"/>
              </a:rPr>
              <a:t> </a:t>
            </a:r>
          </a:p>
          <a:p>
            <a:pPr marL="342900" indent="-342900">
              <a:lnSpc>
                <a:spcPct val="115000"/>
              </a:lnSpc>
            </a:pPr>
            <a:r>
              <a:rPr lang="en-US" sz="2400">
                <a:solidFill>
                  <a:schemeClr val="bg1"/>
                </a:solidFill>
                <a:latin typeface="Arial Narrow" pitchFamily="34" charset="0"/>
              </a:rPr>
              <a:t>- Gagal / salah identifikasi pasien sering mengarah ke salah obat, </a:t>
            </a:r>
          </a:p>
          <a:p>
            <a:pPr marL="342900" indent="-342900">
              <a:lnSpc>
                <a:spcPct val="115000"/>
              </a:lnSpc>
            </a:pPr>
            <a:r>
              <a:rPr lang="en-US" sz="2400">
                <a:solidFill>
                  <a:schemeClr val="bg1"/>
                </a:solidFill>
                <a:latin typeface="Arial Narrow" pitchFamily="34" charset="0"/>
              </a:rPr>
              <a:t>transfusi, pemeriksaan; pelaksanaan prosedur yg keliru orang ; </a:t>
            </a:r>
          </a:p>
          <a:p>
            <a:pPr marL="342900" indent="-342900">
              <a:lnSpc>
                <a:spcPct val="115000"/>
              </a:lnSpc>
            </a:pPr>
            <a:r>
              <a:rPr lang="en-US" sz="2400">
                <a:solidFill>
                  <a:schemeClr val="bg1"/>
                </a:solidFill>
                <a:latin typeface="Arial Narrow" pitchFamily="34" charset="0"/>
              </a:rPr>
              <a:t>penyerahan bayi kepada bukan keluarganya, dsb.  </a:t>
            </a:r>
          </a:p>
          <a:p>
            <a:pPr marL="342900" indent="-342900">
              <a:lnSpc>
                <a:spcPct val="115000"/>
              </a:lnSpc>
            </a:pPr>
            <a:r>
              <a:rPr lang="en-US" sz="2400">
                <a:solidFill>
                  <a:schemeClr val="bg1"/>
                </a:solidFill>
                <a:latin typeface="Arial Narrow" pitchFamily="34" charset="0"/>
              </a:rPr>
              <a:t>- Rekomendasi : pada metode utk verifikasi thd identitas pasien</a:t>
            </a:r>
          </a:p>
          <a:p>
            <a:pPr marL="342900" indent="-342900">
              <a:lnSpc>
                <a:spcPct val="115000"/>
              </a:lnSpc>
            </a:pPr>
            <a:r>
              <a:rPr lang="en-US" sz="2400">
                <a:solidFill>
                  <a:schemeClr val="bg1"/>
                </a:solidFill>
                <a:latin typeface="Arial Narrow" pitchFamily="34" charset="0"/>
              </a:rPr>
              <a:t>- Keterlibatan pasien dalam proses ini</a:t>
            </a:r>
          </a:p>
          <a:p>
            <a:pPr marL="342900" indent="-342900">
              <a:lnSpc>
                <a:spcPct val="115000"/>
              </a:lnSpc>
            </a:pPr>
            <a:r>
              <a:rPr lang="en-US" sz="2400">
                <a:solidFill>
                  <a:schemeClr val="bg1"/>
                </a:solidFill>
                <a:latin typeface="Arial Narrow" pitchFamily="34" charset="0"/>
              </a:rPr>
              <a:t>- Standardisasi  metode identifikasi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fltVal val="0"/>
                                          </p:val>
                                        </p:tav>
                                        <p:tav tm="100000">
                                          <p:val>
                                            <p:strVal val="#ppt_w"/>
                                          </p:val>
                                        </p:tav>
                                      </p:tavLst>
                                    </p:anim>
                                    <p:anim calcmode="lin" valueType="num">
                                      <p:cBhvr>
                                        <p:cTn id="8" dur="1000" fill="hold"/>
                                        <p:tgtEl>
                                          <p:spTgt spid="36866"/>
                                        </p:tgtEl>
                                        <p:attrNameLst>
                                          <p:attrName>ppt_h</p:attrName>
                                        </p:attrNameLst>
                                      </p:cBhvr>
                                      <p:tavLst>
                                        <p:tav tm="0">
                                          <p:val>
                                            <p:fltVal val="0"/>
                                          </p:val>
                                        </p:tav>
                                        <p:tav tm="100000">
                                          <p:val>
                                            <p:strVal val="#ppt_h"/>
                                          </p:val>
                                        </p:tav>
                                      </p:tavLst>
                                    </p:anim>
                                    <p:anim calcmode="lin" valueType="num">
                                      <p:cBhvr>
                                        <p:cTn id="9" dur="1000" fill="hold"/>
                                        <p:tgtEl>
                                          <p:spTgt spid="368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68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8600" y="457200"/>
            <a:ext cx="8686800" cy="6010275"/>
          </a:xfrm>
          <a:prstGeom prst="rect">
            <a:avLst/>
          </a:prstGeom>
          <a:noFill/>
          <a:ln w="28575">
            <a:solidFill>
              <a:srgbClr val="FFFF00"/>
            </a:solidFill>
            <a:miter lim="800000"/>
            <a:headEnd/>
            <a:tailEnd/>
          </a:ln>
        </p:spPr>
        <p:txBody>
          <a:bodyPr anchor="ctr">
            <a:spAutoFit/>
          </a:bodyPr>
          <a:lstStyle/>
          <a:p>
            <a:pPr>
              <a:lnSpc>
                <a:spcPct val="115000"/>
              </a:lnSpc>
            </a:pPr>
            <a:r>
              <a:rPr lang="sv-SE" sz="2400" b="1">
                <a:solidFill>
                  <a:schemeClr val="bg1"/>
                </a:solidFill>
                <a:latin typeface="Arial Narrow" pitchFamily="34" charset="0"/>
              </a:rPr>
              <a:t>5. </a:t>
            </a:r>
            <a:r>
              <a:rPr lang="sv-SE" sz="2400" b="1" u="sng">
                <a:solidFill>
                  <a:srgbClr val="FFFF00"/>
                </a:solidFill>
                <a:latin typeface="Arial Narrow" pitchFamily="34" charset="0"/>
              </a:rPr>
              <a:t>Kendalikan Cairan Elektrolit Pekat (</a:t>
            </a:r>
            <a:r>
              <a:rPr lang="sv-SE" sz="2400" b="1" i="1" u="sng">
                <a:solidFill>
                  <a:srgbClr val="FFFF00"/>
                </a:solidFill>
                <a:latin typeface="Arial Narrow" pitchFamily="34" charset="0"/>
              </a:rPr>
              <a:t>concentrated</a:t>
            </a:r>
            <a:r>
              <a:rPr lang="sv-SE" sz="2400" b="1" u="sng">
                <a:solidFill>
                  <a:srgbClr val="FFFF00"/>
                </a:solidFill>
                <a:latin typeface="Arial Narrow" pitchFamily="34" charset="0"/>
              </a:rPr>
              <a:t>)</a:t>
            </a:r>
            <a:r>
              <a:rPr lang="sv-SE" sz="2400" b="1">
                <a:solidFill>
                  <a:srgbClr val="FFFF00"/>
                </a:solidFill>
                <a:latin typeface="Arial Narrow" pitchFamily="34" charset="0"/>
              </a:rPr>
              <a:t>. </a:t>
            </a:r>
          </a:p>
          <a:p>
            <a:pPr>
              <a:lnSpc>
                <a:spcPct val="115000"/>
              </a:lnSpc>
              <a:buFontTx/>
              <a:buChar char="-"/>
            </a:pPr>
            <a:r>
              <a:rPr lang="sv-SE" sz="2400">
                <a:solidFill>
                  <a:srgbClr val="FFFF00"/>
                </a:solidFill>
                <a:latin typeface="Arial Narrow" pitchFamily="34" charset="0"/>
              </a:rPr>
              <a:t> obat-obatan, </a:t>
            </a:r>
            <a:r>
              <a:rPr lang="sv-SE" sz="2400" i="1">
                <a:solidFill>
                  <a:srgbClr val="FFFF00"/>
                </a:solidFill>
                <a:latin typeface="Arial Narrow" pitchFamily="34" charset="0"/>
              </a:rPr>
              <a:t>biologics</a:t>
            </a:r>
            <a:r>
              <a:rPr lang="sv-SE" sz="2400">
                <a:solidFill>
                  <a:srgbClr val="FFFF00"/>
                </a:solidFill>
                <a:latin typeface="Arial Narrow" pitchFamily="34" charset="0"/>
              </a:rPr>
              <a:t>, vaksin, media kontras memiliki profil risiko</a:t>
            </a:r>
          </a:p>
          <a:p>
            <a:pPr>
              <a:lnSpc>
                <a:spcPct val="115000"/>
              </a:lnSpc>
              <a:buFontTx/>
              <a:buChar char="-"/>
            </a:pPr>
            <a:r>
              <a:rPr lang="sv-SE" sz="2400">
                <a:solidFill>
                  <a:srgbClr val="FFFF00"/>
                </a:solidFill>
                <a:latin typeface="Arial Narrow" pitchFamily="34" charset="0"/>
              </a:rPr>
              <a:t> cairan elektrolit pekat  untuk injeksi khususnya adalah berbahaya. </a:t>
            </a:r>
          </a:p>
          <a:p>
            <a:pPr>
              <a:lnSpc>
                <a:spcPct val="115000"/>
              </a:lnSpc>
              <a:buFontTx/>
              <a:buChar char="-"/>
            </a:pPr>
            <a:r>
              <a:rPr lang="sv-SE" sz="2400">
                <a:solidFill>
                  <a:srgbClr val="FFFF00"/>
                </a:solidFill>
                <a:latin typeface="Arial Narrow" pitchFamily="34" charset="0"/>
              </a:rPr>
              <a:t> Rekomendasi buat standardisasi dari dosis, unit ukuran dan istilah</a:t>
            </a:r>
          </a:p>
          <a:p>
            <a:pPr>
              <a:lnSpc>
                <a:spcPct val="115000"/>
              </a:lnSpc>
              <a:buFontTx/>
              <a:buChar char="-"/>
            </a:pPr>
            <a:r>
              <a:rPr lang="sv-SE" sz="2400">
                <a:solidFill>
                  <a:srgbClr val="FFFF00"/>
                </a:solidFill>
                <a:latin typeface="Arial Narrow" pitchFamily="34" charset="0"/>
              </a:rPr>
              <a:t> Cegahan kebingungan  tttg cairan elektrolit pekat yg spesifik.</a:t>
            </a:r>
          </a:p>
          <a:p>
            <a:pPr>
              <a:lnSpc>
                <a:spcPct val="115000"/>
              </a:lnSpc>
              <a:buFontTx/>
              <a:buChar char="-"/>
            </a:pPr>
            <a:endParaRPr lang="en-US" sz="2400">
              <a:solidFill>
                <a:srgbClr val="FFFF00"/>
              </a:solidFill>
              <a:latin typeface="Arial Narrow" pitchFamily="34" charset="0"/>
            </a:endParaRPr>
          </a:p>
          <a:p>
            <a:pPr>
              <a:lnSpc>
                <a:spcPct val="115000"/>
              </a:lnSpc>
            </a:pPr>
            <a:r>
              <a:rPr lang="sv-SE" sz="2400" b="1">
                <a:solidFill>
                  <a:srgbClr val="FFFF00"/>
                </a:solidFill>
                <a:latin typeface="Arial Narrow" pitchFamily="34" charset="0"/>
              </a:rPr>
              <a:t>6. </a:t>
            </a:r>
            <a:r>
              <a:rPr lang="sv-SE" sz="2400" b="1" u="sng">
                <a:solidFill>
                  <a:srgbClr val="FFFF00"/>
                </a:solidFill>
                <a:latin typeface="Arial Narrow" pitchFamily="34" charset="0"/>
              </a:rPr>
              <a:t>Pastikan Akurasi Pemberian Obat pada Pengalihan Pelayanan</a:t>
            </a:r>
            <a:r>
              <a:rPr lang="sv-SE" sz="2400" b="1">
                <a:solidFill>
                  <a:srgbClr val="FFFF00"/>
                </a:solidFill>
                <a:latin typeface="Arial Narrow" pitchFamily="34" charset="0"/>
              </a:rPr>
              <a:t>. </a:t>
            </a:r>
          </a:p>
          <a:p>
            <a:pPr>
              <a:lnSpc>
                <a:spcPct val="115000"/>
              </a:lnSpc>
              <a:buFontTx/>
              <a:buChar char="-"/>
            </a:pPr>
            <a:r>
              <a:rPr lang="sv-SE" sz="2400">
                <a:solidFill>
                  <a:srgbClr val="FFFF00"/>
                </a:solidFill>
                <a:latin typeface="Arial Narrow" pitchFamily="34" charset="0"/>
              </a:rPr>
              <a:t> Kesalahan medikasi terjadi paling sering pada saat transisi / pengalihan.</a:t>
            </a:r>
          </a:p>
          <a:p>
            <a:pPr>
              <a:lnSpc>
                <a:spcPct val="115000"/>
              </a:lnSpc>
              <a:buFontTx/>
              <a:buChar char="-"/>
            </a:pPr>
            <a:r>
              <a:rPr lang="sv-SE" sz="2400">
                <a:solidFill>
                  <a:srgbClr val="FFFF00"/>
                </a:solidFill>
                <a:latin typeface="Arial Narrow" pitchFamily="34" charset="0"/>
              </a:rPr>
              <a:t> Rekonsiliasi (penuntasan perbedaan) medikasi = suatu proses yg didesain utk cegah salah obat (medication errors) pada titik-titik transisi pasien.</a:t>
            </a:r>
          </a:p>
          <a:p>
            <a:pPr>
              <a:lnSpc>
                <a:spcPct val="115000"/>
              </a:lnSpc>
              <a:buFontTx/>
              <a:buChar char="-"/>
            </a:pPr>
            <a:r>
              <a:rPr lang="sv-SE" sz="2400">
                <a:solidFill>
                  <a:srgbClr val="FFFF00"/>
                </a:solidFill>
                <a:latin typeface="Arial Narrow" pitchFamily="34" charset="0"/>
              </a:rPr>
              <a:t> Rekomendasi: ciptakan suatu daftar paling lengkap &amp; akurat dari seluruh medikasi yang sedang diterima pasien (</a:t>
            </a:r>
            <a:r>
              <a:rPr lang="sv-SE" sz="2400" i="1">
                <a:solidFill>
                  <a:srgbClr val="FFFF00"/>
                </a:solidFill>
                <a:latin typeface="Arial Narrow" pitchFamily="34" charset="0"/>
              </a:rPr>
              <a:t>home medication list</a:t>
            </a:r>
            <a:r>
              <a:rPr lang="sv-SE" sz="2400">
                <a:solidFill>
                  <a:srgbClr val="FFFF00"/>
                </a:solidFill>
                <a:latin typeface="Arial Narrow" pitchFamily="34" charset="0"/>
              </a:rPr>
              <a:t>), dan komunikasikan daftar tsb kepada petugas layanan yg berikut dimana pasien akan ditransfer atau dilepaskan.</a:t>
            </a:r>
            <a:endParaRPr lang="en-US" sz="2400">
              <a:solidFill>
                <a:srgbClr val="FFFF00"/>
              </a:solidFill>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ox(out)">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2400" y="304800"/>
            <a:ext cx="8915400" cy="6010275"/>
          </a:xfrm>
          <a:prstGeom prst="rect">
            <a:avLst/>
          </a:prstGeom>
          <a:noFill/>
          <a:ln w="28575">
            <a:solidFill>
              <a:srgbClr val="FFFF00"/>
            </a:solidFill>
            <a:miter lim="800000"/>
            <a:headEnd/>
            <a:tailEnd/>
          </a:ln>
        </p:spPr>
        <p:txBody>
          <a:bodyPr anchor="ctr">
            <a:spAutoFit/>
          </a:bodyPr>
          <a:lstStyle/>
          <a:p>
            <a:pPr>
              <a:lnSpc>
                <a:spcPct val="115000"/>
              </a:lnSpc>
            </a:pPr>
            <a:r>
              <a:rPr lang="fi-FI" sz="2400" b="1">
                <a:solidFill>
                  <a:schemeClr val="bg1"/>
                </a:solidFill>
                <a:latin typeface="Arial Narrow" pitchFamily="34" charset="0"/>
              </a:rPr>
              <a:t>3. </a:t>
            </a:r>
            <a:r>
              <a:rPr lang="fi-FI" sz="2400" b="1" u="sng">
                <a:solidFill>
                  <a:srgbClr val="FFFF00"/>
                </a:solidFill>
                <a:latin typeface="Arial Narrow" pitchFamily="34" charset="0"/>
              </a:rPr>
              <a:t>Komunikasi secara Benar saat Serah Terima / Pengoperan Pasien</a:t>
            </a:r>
            <a:r>
              <a:rPr lang="fi-FI" sz="2400" b="1">
                <a:solidFill>
                  <a:srgbClr val="FFFF00"/>
                </a:solidFill>
                <a:latin typeface="Arial Narrow" pitchFamily="34" charset="0"/>
              </a:rPr>
              <a:t>. </a:t>
            </a:r>
          </a:p>
          <a:p>
            <a:pPr>
              <a:lnSpc>
                <a:spcPct val="115000"/>
              </a:lnSpc>
              <a:buFontTx/>
              <a:buChar char="-"/>
            </a:pPr>
            <a:r>
              <a:rPr lang="fi-FI" sz="2400">
                <a:solidFill>
                  <a:srgbClr val="FFFF00"/>
                </a:solidFill>
                <a:latin typeface="Arial Narrow" pitchFamily="34" charset="0"/>
              </a:rPr>
              <a:t> Gap </a:t>
            </a:r>
            <a:r>
              <a:rPr lang="en-US" sz="2400">
                <a:solidFill>
                  <a:srgbClr val="FFFF00"/>
                </a:solidFill>
                <a:latin typeface="Arial Narrow" pitchFamily="34" charset="0"/>
              </a:rPr>
              <a:t>komunikasi saat serah-terima / pengoperan pasien</a:t>
            </a:r>
          </a:p>
          <a:p>
            <a:pPr>
              <a:lnSpc>
                <a:spcPct val="115000"/>
              </a:lnSpc>
              <a:buFontTx/>
              <a:buChar char="-"/>
            </a:pPr>
            <a:r>
              <a:rPr lang="en-US" sz="2400">
                <a:solidFill>
                  <a:srgbClr val="FFFF00"/>
                </a:solidFill>
                <a:latin typeface="Arial Narrow" pitchFamily="34" charset="0"/>
              </a:rPr>
              <a:t> Antar unit-unit, dalam / antar tim pelayanan  </a:t>
            </a:r>
          </a:p>
          <a:p>
            <a:pPr>
              <a:lnSpc>
                <a:spcPct val="115000"/>
              </a:lnSpc>
              <a:buFontTx/>
              <a:buChar char="-"/>
            </a:pPr>
            <a:r>
              <a:rPr lang="en-US" sz="2400">
                <a:solidFill>
                  <a:srgbClr val="FFFF00"/>
                </a:solidFill>
                <a:latin typeface="Arial Narrow" pitchFamily="34" charset="0"/>
              </a:rPr>
              <a:t> Terputusnya kesinambungan layanan, pengobatan tdk tepat, cedera  pasien.  </a:t>
            </a:r>
          </a:p>
          <a:p>
            <a:pPr>
              <a:lnSpc>
                <a:spcPct val="115000"/>
              </a:lnSpc>
              <a:buFontTx/>
              <a:buChar char="-"/>
            </a:pPr>
            <a:r>
              <a:rPr lang="en-US" sz="2400">
                <a:solidFill>
                  <a:srgbClr val="FFFF00"/>
                </a:solidFill>
                <a:latin typeface="Arial Narrow" pitchFamily="34" charset="0"/>
              </a:rPr>
              <a:t> Rekomendasi : perbaiki pola serah terima pasien, protokol untuk informasi yg bersifat kritis</a:t>
            </a:r>
          </a:p>
          <a:p>
            <a:pPr>
              <a:lnSpc>
                <a:spcPct val="115000"/>
              </a:lnSpc>
              <a:buFontTx/>
              <a:buChar char="-"/>
            </a:pPr>
            <a:endParaRPr lang="en-US" sz="2400">
              <a:solidFill>
                <a:srgbClr val="FFFF00"/>
              </a:solidFill>
              <a:latin typeface="Arial Narrow" pitchFamily="34" charset="0"/>
            </a:endParaRPr>
          </a:p>
          <a:p>
            <a:pPr>
              <a:lnSpc>
                <a:spcPct val="115000"/>
              </a:lnSpc>
            </a:pPr>
            <a:r>
              <a:rPr lang="sv-SE" sz="2400" b="1">
                <a:solidFill>
                  <a:schemeClr val="bg1"/>
                </a:solidFill>
                <a:latin typeface="Arial Narrow" pitchFamily="34" charset="0"/>
              </a:rPr>
              <a:t>4. </a:t>
            </a:r>
            <a:r>
              <a:rPr lang="sv-SE" sz="2400" b="1" u="sng">
                <a:solidFill>
                  <a:schemeClr val="bg1"/>
                </a:solidFill>
                <a:latin typeface="Arial Narrow" pitchFamily="34" charset="0"/>
              </a:rPr>
              <a:t>Pastikan Tindakan yang benar pada Sisi Tubuh yang benar</a:t>
            </a:r>
            <a:r>
              <a:rPr lang="sv-SE" sz="2400" b="1">
                <a:solidFill>
                  <a:schemeClr val="bg1"/>
                </a:solidFill>
                <a:latin typeface="Arial Narrow" pitchFamily="34" charset="0"/>
              </a:rPr>
              <a:t>.</a:t>
            </a:r>
            <a:r>
              <a:rPr lang="sv-SE" sz="2400">
                <a:solidFill>
                  <a:schemeClr val="bg1"/>
                </a:solidFill>
                <a:latin typeface="Arial Narrow" pitchFamily="34" charset="0"/>
              </a:rPr>
              <a:t> </a:t>
            </a:r>
          </a:p>
          <a:p>
            <a:pPr>
              <a:lnSpc>
                <a:spcPct val="115000"/>
              </a:lnSpc>
              <a:buFontTx/>
              <a:buChar char="-"/>
            </a:pPr>
            <a:r>
              <a:rPr lang="sv-SE" sz="2400">
                <a:solidFill>
                  <a:schemeClr val="bg1"/>
                </a:solidFill>
                <a:latin typeface="Arial Narrow" pitchFamily="34" charset="0"/>
              </a:rPr>
              <a:t> Penyimpangan pada hal ini seharusnya</a:t>
            </a:r>
            <a:r>
              <a:rPr lang="sv-SE" sz="2400" b="1">
                <a:solidFill>
                  <a:schemeClr val="bg1"/>
                </a:solidFill>
                <a:latin typeface="Arial Narrow" pitchFamily="34" charset="0"/>
              </a:rPr>
              <a:t> </a:t>
            </a:r>
            <a:r>
              <a:rPr lang="sv-SE" sz="2400">
                <a:solidFill>
                  <a:schemeClr val="bg1"/>
                </a:solidFill>
                <a:latin typeface="Arial Narrow" pitchFamily="34" charset="0"/>
              </a:rPr>
              <a:t>sepenuhnya dapat dicegah   </a:t>
            </a:r>
          </a:p>
          <a:p>
            <a:pPr>
              <a:lnSpc>
                <a:spcPct val="115000"/>
              </a:lnSpc>
              <a:buFontTx/>
              <a:buChar char="-"/>
            </a:pPr>
            <a:r>
              <a:rPr lang="sv-SE" sz="2400">
                <a:solidFill>
                  <a:schemeClr val="bg1"/>
                </a:solidFill>
                <a:latin typeface="Arial Narrow" pitchFamily="34" charset="0"/>
              </a:rPr>
              <a:t> Sebagian besar akibat dari miskomunikasi / tidak ada informasi / informasi-nya tidak benar. </a:t>
            </a:r>
          </a:p>
          <a:p>
            <a:pPr>
              <a:lnSpc>
                <a:spcPct val="115000"/>
              </a:lnSpc>
              <a:buFontTx/>
              <a:buChar char="-"/>
            </a:pPr>
            <a:r>
              <a:rPr lang="sv-SE" sz="2400">
                <a:solidFill>
                  <a:schemeClr val="bg1"/>
                </a:solidFill>
                <a:latin typeface="Arial Narrow" pitchFamily="34" charset="0"/>
              </a:rPr>
              <a:t> Tidak ada atau kurangnya proses pra-bedah yang distandardisasi</a:t>
            </a:r>
          </a:p>
          <a:p>
            <a:pPr>
              <a:lnSpc>
                <a:spcPct val="115000"/>
              </a:lnSpc>
              <a:buFontTx/>
              <a:buChar char="-"/>
            </a:pPr>
            <a:r>
              <a:rPr lang="sv-SE" sz="2400">
                <a:solidFill>
                  <a:schemeClr val="bg1"/>
                </a:solidFill>
                <a:latin typeface="Arial Narrow" pitchFamily="34" charset="0"/>
              </a:rPr>
              <a:t> Rekomendasi : proses verifikasi prabedah, beri tanda pada sisi yang akan dibedah, prosedur “</a:t>
            </a:r>
            <a:r>
              <a:rPr lang="sv-SE" sz="2400" i="1">
                <a:solidFill>
                  <a:schemeClr val="bg1"/>
                </a:solidFill>
                <a:latin typeface="Arial Narrow" pitchFamily="34" charset="0"/>
              </a:rPr>
              <a:t>Time out</a:t>
            </a:r>
            <a:r>
              <a:rPr lang="sv-SE" sz="2400">
                <a:solidFill>
                  <a:schemeClr val="bg1"/>
                </a:solidFill>
                <a:latin typeface="Arial Narrow" pitchFamily="34" charset="0"/>
              </a:rPr>
              <a:t>” sesaat sebelum mulai pembedahan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wipe(left)">
                                      <p:cBhvr>
                                        <p:cTn id="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82000" cy="533399"/>
          </a:xfrm>
        </p:spPr>
        <p:txBody>
          <a:bodyPr>
            <a:normAutofit fontScale="90000"/>
          </a:bodyPr>
          <a:lstStyle/>
          <a:p>
            <a:pPr algn="ctr"/>
            <a:r>
              <a:rPr lang="en-US" dirty="0" err="1">
                <a:solidFill>
                  <a:schemeClr val="tx1"/>
                </a:solidFill>
              </a:rPr>
              <a:t>Metode</a:t>
            </a:r>
            <a:r>
              <a:rPr lang="en-US" dirty="0">
                <a:solidFill>
                  <a:schemeClr val="tx1"/>
                </a:solidFill>
              </a:rPr>
              <a:t> </a:t>
            </a:r>
            <a:r>
              <a:rPr lang="en-US" dirty="0" err="1">
                <a:solidFill>
                  <a:schemeClr val="tx1"/>
                </a:solidFill>
              </a:rPr>
              <a:t>Pengendalian</a:t>
            </a:r>
            <a:r>
              <a:rPr lang="en-US" dirty="0">
                <a:solidFill>
                  <a:schemeClr val="tx1"/>
                </a:solidFill>
              </a:rPr>
              <a:t> </a:t>
            </a:r>
            <a:r>
              <a:rPr lang="en-US" dirty="0" err="1">
                <a:solidFill>
                  <a:schemeClr val="tx1"/>
                </a:solidFill>
              </a:rPr>
              <a:t>Persediaan</a:t>
            </a:r>
            <a:r>
              <a:rPr lang="en-US" dirty="0">
                <a:solidFill>
                  <a:schemeClr val="tx1"/>
                </a:solidFill>
              </a:rPr>
              <a:t> </a:t>
            </a:r>
            <a:r>
              <a:rPr lang="en-US" dirty="0" err="1">
                <a:solidFill>
                  <a:schemeClr val="tx1"/>
                </a:solidFill>
              </a:rPr>
              <a:t>di</a:t>
            </a:r>
            <a:r>
              <a:rPr lang="en-US" dirty="0">
                <a:solidFill>
                  <a:schemeClr val="tx1"/>
                </a:solidFill>
              </a:rPr>
              <a:t> </a:t>
            </a:r>
            <a:r>
              <a:rPr lang="en-US" dirty="0" err="1">
                <a:solidFill>
                  <a:schemeClr val="tx1"/>
                </a:solidFill>
              </a:rPr>
              <a:t>Instalasi</a:t>
            </a:r>
            <a:r>
              <a:rPr lang="en-US" dirty="0">
                <a:solidFill>
                  <a:schemeClr val="tx1"/>
                </a:solidFill>
              </a:rPr>
              <a:t> </a:t>
            </a:r>
            <a:r>
              <a:rPr lang="en-US" dirty="0" err="1">
                <a:solidFill>
                  <a:schemeClr val="tx1"/>
                </a:solidFill>
              </a:rPr>
              <a:t>Farmasi</a:t>
            </a:r>
            <a:endParaRPr lang="en-US" dirty="0">
              <a:solidFill>
                <a:schemeClr val="tx1"/>
              </a:solidFill>
            </a:endParaRPr>
          </a:p>
        </p:txBody>
      </p:sp>
      <p:sp>
        <p:nvSpPr>
          <p:cNvPr id="3" name="Content Placeholder 2"/>
          <p:cNvSpPr>
            <a:spLocks noGrp="1"/>
          </p:cNvSpPr>
          <p:nvPr>
            <p:ph idx="1"/>
          </p:nvPr>
        </p:nvSpPr>
        <p:spPr>
          <a:xfrm>
            <a:off x="448965" y="1295401"/>
            <a:ext cx="7329840" cy="4576880"/>
          </a:xfrm>
        </p:spPr>
        <p:txBody>
          <a:bodyPr>
            <a:normAutofit fontScale="70000" lnSpcReduction="20000"/>
          </a:bodyPr>
          <a:lstStyle/>
          <a:p>
            <a:pPr marL="514350" indent="-514350">
              <a:lnSpc>
                <a:spcPct val="90000"/>
              </a:lnSpc>
              <a:buFontTx/>
              <a:buAutoNum type="arabicPeriod"/>
            </a:pPr>
            <a:r>
              <a:rPr lang="en-US" altLang="en-US" sz="3600" b="1" dirty="0" err="1">
                <a:latin typeface="Calibri" pitchFamily="34" charset="0"/>
              </a:rPr>
              <a:t>Mengelompokkan</a:t>
            </a:r>
            <a:r>
              <a:rPr lang="en-US" altLang="en-US" sz="3600" b="1" dirty="0">
                <a:latin typeface="Calibri" pitchFamily="34" charset="0"/>
              </a:rPr>
              <a:t> </a:t>
            </a:r>
            <a:r>
              <a:rPr lang="en-US" altLang="en-US" sz="3600" b="1" dirty="0" err="1">
                <a:latin typeface="Calibri" pitchFamily="34" charset="0"/>
              </a:rPr>
              <a:t>persediaan</a:t>
            </a:r>
            <a:r>
              <a:rPr lang="en-US" altLang="en-US" sz="3600" b="1" dirty="0">
                <a:latin typeface="Calibri" pitchFamily="34" charset="0"/>
              </a:rPr>
              <a:t> </a:t>
            </a:r>
            <a:r>
              <a:rPr lang="en-US" altLang="en-US" sz="3600" b="1" dirty="0" err="1">
                <a:latin typeface="Calibri" pitchFamily="34" charset="0"/>
              </a:rPr>
              <a:t>perbekalan</a:t>
            </a:r>
            <a:r>
              <a:rPr lang="en-US" altLang="en-US" sz="3600" b="1" dirty="0">
                <a:latin typeface="Calibri" pitchFamily="34" charset="0"/>
              </a:rPr>
              <a:t> </a:t>
            </a:r>
            <a:r>
              <a:rPr lang="en-US" altLang="en-US" sz="3600" b="1" dirty="0" err="1">
                <a:latin typeface="Calibri" pitchFamily="34" charset="0"/>
              </a:rPr>
              <a:t>farmasi</a:t>
            </a:r>
            <a:r>
              <a:rPr lang="en-US" altLang="en-US" sz="3600" b="1" dirty="0">
                <a:latin typeface="Calibri" pitchFamily="34" charset="0"/>
              </a:rPr>
              <a:t> </a:t>
            </a:r>
            <a:r>
              <a:rPr lang="en-US" altLang="en-US" sz="3600" b="1" dirty="0" err="1">
                <a:latin typeface="Calibri" pitchFamily="34" charset="0"/>
              </a:rPr>
              <a:t>dengan</a:t>
            </a:r>
            <a:r>
              <a:rPr lang="en-US" altLang="en-US" sz="3600" b="1" dirty="0">
                <a:latin typeface="Calibri" pitchFamily="34" charset="0"/>
              </a:rPr>
              <a:t> </a:t>
            </a:r>
            <a:r>
              <a:rPr lang="en-US" altLang="en-US" sz="3600" b="1" dirty="0" err="1">
                <a:latin typeface="Calibri" pitchFamily="34" charset="0"/>
              </a:rPr>
              <a:t>menggunakan</a:t>
            </a:r>
            <a:endParaRPr lang="en-US" altLang="en-US" sz="3600" b="1" dirty="0">
              <a:latin typeface="Calibri" pitchFamily="34" charset="0"/>
            </a:endParaRPr>
          </a:p>
          <a:p>
            <a:pPr marL="514350" indent="-514350">
              <a:lnSpc>
                <a:spcPct val="90000"/>
              </a:lnSpc>
              <a:buNone/>
            </a:pPr>
            <a:endParaRPr lang="en-US" altLang="en-US" b="1" dirty="0">
              <a:latin typeface="Calibri" pitchFamily="34" charset="0"/>
            </a:endParaRPr>
          </a:p>
          <a:p>
            <a:pPr marL="514350" indent="-514350">
              <a:lnSpc>
                <a:spcPct val="90000"/>
              </a:lnSpc>
              <a:buFontTx/>
              <a:buAutoNum type="alphaLcPeriod"/>
            </a:pPr>
            <a:r>
              <a:rPr lang="en-US" altLang="en-US" b="1" dirty="0" err="1">
                <a:latin typeface="Calibri" pitchFamily="34" charset="0"/>
              </a:rPr>
              <a:t>Analisis</a:t>
            </a:r>
            <a:r>
              <a:rPr lang="en-US" altLang="en-US" b="1" dirty="0">
                <a:latin typeface="Calibri" pitchFamily="34" charset="0"/>
              </a:rPr>
              <a:t> </a:t>
            </a:r>
            <a:r>
              <a:rPr lang="id-ID" altLang="en-US" b="1" dirty="0">
                <a:latin typeface="Calibri" pitchFamily="34" charset="0"/>
              </a:rPr>
              <a:t>ABC ( A</a:t>
            </a:r>
            <a:r>
              <a:rPr lang="en-US" altLang="en-US" b="1" dirty="0" err="1">
                <a:latin typeface="Calibri" pitchFamily="34" charset="0"/>
              </a:rPr>
              <a:t>lways</a:t>
            </a:r>
            <a:r>
              <a:rPr lang="en-US" altLang="en-US" b="1" dirty="0">
                <a:latin typeface="Calibri" pitchFamily="34" charset="0"/>
              </a:rPr>
              <a:t> Better Control</a:t>
            </a:r>
            <a:r>
              <a:rPr lang="id-ID" altLang="en-US" b="1" dirty="0">
                <a:latin typeface="Calibri" pitchFamily="34" charset="0"/>
              </a:rPr>
              <a:t>) </a:t>
            </a:r>
            <a:r>
              <a:rPr lang="en-US" altLang="en-US" b="1" dirty="0">
                <a:latin typeface="Calibri" pitchFamily="34" charset="0"/>
              </a:rPr>
              <a:t>/Pareto Principle</a:t>
            </a:r>
            <a:endParaRPr lang="id-ID" altLang="en-US" b="1" dirty="0">
              <a:latin typeface="Calibri" pitchFamily="34" charset="0"/>
            </a:endParaRPr>
          </a:p>
          <a:p>
            <a:pPr marL="514350" indent="-514350">
              <a:lnSpc>
                <a:spcPct val="90000"/>
              </a:lnSpc>
              <a:buNone/>
            </a:pPr>
            <a:r>
              <a:rPr lang="en-US" altLang="en-US" b="1" dirty="0">
                <a:latin typeface="Calibri" pitchFamily="34" charset="0"/>
              </a:rPr>
              <a:t>	-&gt; </a:t>
            </a:r>
            <a:r>
              <a:rPr lang="en-US" altLang="en-US" b="1" dirty="0" err="1">
                <a:latin typeface="Calibri" pitchFamily="34" charset="0"/>
              </a:rPr>
              <a:t>Analisis</a:t>
            </a:r>
            <a:r>
              <a:rPr lang="en-US" altLang="en-US" b="1" dirty="0">
                <a:latin typeface="Calibri" pitchFamily="34" charset="0"/>
              </a:rPr>
              <a:t> yang </a:t>
            </a:r>
            <a:r>
              <a:rPr lang="en-US" altLang="en-US" b="1" dirty="0" err="1">
                <a:latin typeface="Calibri" pitchFamily="34" charset="0"/>
              </a:rPr>
              <a:t>digunakan</a:t>
            </a:r>
            <a:r>
              <a:rPr lang="en-US" altLang="en-US" b="1" dirty="0">
                <a:latin typeface="Calibri" pitchFamily="34" charset="0"/>
              </a:rPr>
              <a:t> </a:t>
            </a:r>
            <a:r>
              <a:rPr lang="en-US" altLang="en-US" b="1" dirty="0" err="1">
                <a:latin typeface="Calibri" pitchFamily="34" charset="0"/>
              </a:rPr>
              <a:t>untuk</a:t>
            </a:r>
            <a:r>
              <a:rPr lang="en-US" altLang="en-US" b="1" dirty="0">
                <a:latin typeface="Calibri" pitchFamily="34" charset="0"/>
              </a:rPr>
              <a:t> </a:t>
            </a:r>
            <a:r>
              <a:rPr lang="en-US" altLang="en-US" b="1" dirty="0" err="1">
                <a:latin typeface="Calibri" pitchFamily="34" charset="0"/>
              </a:rPr>
              <a:t>mengurutkan</a:t>
            </a:r>
            <a:r>
              <a:rPr lang="en-US" altLang="en-US" b="1" dirty="0">
                <a:latin typeface="Calibri" pitchFamily="34" charset="0"/>
              </a:rPr>
              <a:t> </a:t>
            </a:r>
            <a:r>
              <a:rPr lang="en-US" altLang="en-US" b="1" dirty="0" err="1">
                <a:latin typeface="Calibri" pitchFamily="34" charset="0"/>
              </a:rPr>
              <a:t>dan</a:t>
            </a:r>
            <a:r>
              <a:rPr lang="en-US" altLang="en-US" b="1" dirty="0">
                <a:latin typeface="Calibri" pitchFamily="34" charset="0"/>
              </a:rPr>
              <a:t> </a:t>
            </a:r>
            <a:r>
              <a:rPr lang="en-US" altLang="en-US" b="1" dirty="0" err="1">
                <a:latin typeface="Calibri" pitchFamily="34" charset="0"/>
              </a:rPr>
              <a:t>mengelompokkan</a:t>
            </a:r>
            <a:r>
              <a:rPr lang="en-US" altLang="en-US" b="1" dirty="0">
                <a:latin typeface="Calibri" pitchFamily="34" charset="0"/>
              </a:rPr>
              <a:t> </a:t>
            </a:r>
            <a:r>
              <a:rPr lang="en-US" altLang="en-US" b="1" dirty="0" err="1">
                <a:latin typeface="Calibri" pitchFamily="34" charset="0"/>
              </a:rPr>
              <a:t>jeni</a:t>
            </a:r>
            <a:r>
              <a:rPr lang="en-US" altLang="en-US" b="1" dirty="0">
                <a:latin typeface="Calibri" pitchFamily="34" charset="0"/>
              </a:rPr>
              <a:t> s </a:t>
            </a:r>
            <a:r>
              <a:rPr lang="en-US" altLang="en-US" b="1" dirty="0" err="1">
                <a:latin typeface="Calibri" pitchFamily="34" charset="0"/>
              </a:rPr>
              <a:t>barang</a:t>
            </a:r>
            <a:r>
              <a:rPr lang="en-US" altLang="en-US" b="1" dirty="0">
                <a:latin typeface="Calibri" pitchFamily="34" charset="0"/>
              </a:rPr>
              <a:t> </a:t>
            </a:r>
            <a:r>
              <a:rPr lang="en-US" altLang="en-US" b="1" dirty="0" err="1">
                <a:latin typeface="Calibri" pitchFamily="34" charset="0"/>
              </a:rPr>
              <a:t>dalam</a:t>
            </a:r>
            <a:r>
              <a:rPr lang="en-US" altLang="en-US" b="1" dirty="0">
                <a:latin typeface="Calibri" pitchFamily="34" charset="0"/>
              </a:rPr>
              <a:t> </a:t>
            </a:r>
            <a:r>
              <a:rPr lang="en-US" altLang="en-US" b="1" dirty="0" err="1">
                <a:latin typeface="Calibri" pitchFamily="34" charset="0"/>
              </a:rPr>
              <a:t>suatu</a:t>
            </a:r>
            <a:r>
              <a:rPr lang="en-US" altLang="en-US" b="1" dirty="0">
                <a:latin typeface="Calibri" pitchFamily="34" charset="0"/>
              </a:rPr>
              <a:t> </a:t>
            </a:r>
            <a:r>
              <a:rPr lang="en-US" altLang="en-US" b="1" dirty="0" err="1">
                <a:latin typeface="Calibri" pitchFamily="34" charset="0"/>
              </a:rPr>
              <a:t>upaya</a:t>
            </a:r>
            <a:r>
              <a:rPr lang="en-US" altLang="en-US" b="1" dirty="0">
                <a:latin typeface="Calibri" pitchFamily="34" charset="0"/>
              </a:rPr>
              <a:t> </a:t>
            </a:r>
            <a:r>
              <a:rPr lang="en-US" altLang="en-US" b="1" dirty="0" err="1">
                <a:latin typeface="Calibri" pitchFamily="34" charset="0"/>
              </a:rPr>
              <a:t>pengendalian</a:t>
            </a:r>
            <a:r>
              <a:rPr lang="en-US" altLang="en-US" b="1" dirty="0">
                <a:latin typeface="Calibri" pitchFamily="34" charset="0"/>
              </a:rPr>
              <a:t> </a:t>
            </a:r>
            <a:r>
              <a:rPr lang="en-US" altLang="en-US" b="1" dirty="0" err="1">
                <a:latin typeface="Calibri" pitchFamily="34" charset="0"/>
              </a:rPr>
              <a:t>persediaan</a:t>
            </a:r>
            <a:r>
              <a:rPr lang="en-US" altLang="en-US" b="1" dirty="0">
                <a:latin typeface="Calibri" pitchFamily="34" charset="0"/>
              </a:rPr>
              <a:t> </a:t>
            </a:r>
            <a:r>
              <a:rPr lang="en-US" altLang="en-US" b="1" dirty="0" err="1">
                <a:latin typeface="Calibri" pitchFamily="34" charset="0"/>
              </a:rPr>
              <a:t>sejumlah</a:t>
            </a:r>
            <a:r>
              <a:rPr lang="en-US" altLang="en-US" b="1" dirty="0">
                <a:latin typeface="Calibri" pitchFamily="34" charset="0"/>
              </a:rPr>
              <a:t> </a:t>
            </a:r>
            <a:r>
              <a:rPr lang="en-US" altLang="en-US" b="1" dirty="0" err="1">
                <a:latin typeface="Calibri" pitchFamily="34" charset="0"/>
              </a:rPr>
              <a:t>barang</a:t>
            </a:r>
            <a:r>
              <a:rPr lang="en-US" altLang="en-US" b="1" dirty="0">
                <a:latin typeface="Calibri" pitchFamily="34" charset="0"/>
              </a:rPr>
              <a:t> </a:t>
            </a:r>
            <a:r>
              <a:rPr lang="en-US" altLang="en-US" b="1" dirty="0" err="1">
                <a:latin typeface="Calibri" pitchFamily="34" charset="0"/>
              </a:rPr>
              <a:t>kebutuhan</a:t>
            </a:r>
            <a:r>
              <a:rPr lang="en-US" altLang="en-US" b="1" dirty="0">
                <a:latin typeface="Calibri" pitchFamily="34" charset="0"/>
              </a:rPr>
              <a:t> , </a:t>
            </a:r>
            <a:r>
              <a:rPr lang="en-US" altLang="en-US" b="1" dirty="0" err="1">
                <a:latin typeface="Calibri" pitchFamily="34" charset="0"/>
              </a:rPr>
              <a:t>dapat</a:t>
            </a:r>
            <a:r>
              <a:rPr lang="en-US" altLang="en-US" b="1" dirty="0">
                <a:latin typeface="Calibri" pitchFamily="34" charset="0"/>
              </a:rPr>
              <a:t> </a:t>
            </a:r>
            <a:r>
              <a:rPr lang="en-US" altLang="en-US" b="1" dirty="0" err="1">
                <a:latin typeface="Calibri" pitchFamily="34" charset="0"/>
              </a:rPr>
              <a:t>dikelompokkan</a:t>
            </a:r>
            <a:r>
              <a:rPr lang="en-US" altLang="en-US" b="1" dirty="0">
                <a:latin typeface="Calibri" pitchFamily="34" charset="0"/>
              </a:rPr>
              <a:t> </a:t>
            </a:r>
            <a:r>
              <a:rPr lang="en-US" altLang="en-US" b="1" dirty="0" err="1">
                <a:latin typeface="Calibri" pitchFamily="34" charset="0"/>
              </a:rPr>
              <a:t>berdasar</a:t>
            </a:r>
            <a:r>
              <a:rPr lang="en-US" altLang="en-US" b="1" dirty="0">
                <a:latin typeface="Calibri" pitchFamily="34" charset="0"/>
              </a:rPr>
              <a:t> </a:t>
            </a:r>
            <a:r>
              <a:rPr lang="en-US" altLang="en-US" b="1" dirty="0" err="1">
                <a:latin typeface="Calibri" pitchFamily="34" charset="0"/>
              </a:rPr>
              <a:t>jumlah</a:t>
            </a:r>
            <a:r>
              <a:rPr lang="en-US" altLang="en-US" b="1" dirty="0">
                <a:latin typeface="Calibri" pitchFamily="34" charset="0"/>
              </a:rPr>
              <a:t> </a:t>
            </a:r>
            <a:r>
              <a:rPr lang="en-US" altLang="en-US" b="1" dirty="0" err="1">
                <a:latin typeface="Calibri" pitchFamily="34" charset="0"/>
              </a:rPr>
              <a:t>pemakaian</a:t>
            </a:r>
            <a:r>
              <a:rPr lang="en-US" altLang="en-US" b="1" dirty="0">
                <a:latin typeface="Calibri" pitchFamily="34" charset="0"/>
              </a:rPr>
              <a:t> </a:t>
            </a:r>
            <a:r>
              <a:rPr lang="en-US" altLang="en-US" b="1" dirty="0" err="1">
                <a:latin typeface="Calibri" pitchFamily="34" charset="0"/>
              </a:rPr>
              <a:t>dan</a:t>
            </a:r>
            <a:r>
              <a:rPr lang="en-US" altLang="en-US" b="1" dirty="0">
                <a:latin typeface="Calibri" pitchFamily="34" charset="0"/>
              </a:rPr>
              <a:t> </a:t>
            </a:r>
            <a:r>
              <a:rPr lang="en-US" altLang="en-US" b="1" dirty="0" err="1">
                <a:latin typeface="Calibri" pitchFamily="34" charset="0"/>
              </a:rPr>
              <a:t>nilai</a:t>
            </a:r>
            <a:r>
              <a:rPr lang="en-US" altLang="en-US" b="1" dirty="0">
                <a:latin typeface="Calibri" pitchFamily="34" charset="0"/>
              </a:rPr>
              <a:t> </a:t>
            </a:r>
            <a:r>
              <a:rPr lang="en-US" altLang="en-US" b="1" dirty="0" err="1">
                <a:latin typeface="Calibri" pitchFamily="34" charset="0"/>
              </a:rPr>
              <a:t>investasi</a:t>
            </a:r>
            <a:endParaRPr lang="en-US" altLang="en-US" b="1" dirty="0">
              <a:latin typeface="Calibri" pitchFamily="34" charset="0"/>
            </a:endParaRPr>
          </a:p>
          <a:p>
            <a:pPr marL="514350" indent="-514350">
              <a:lnSpc>
                <a:spcPct val="90000"/>
              </a:lnSpc>
              <a:buNone/>
            </a:pPr>
            <a:endParaRPr lang="en-US" altLang="en-US" b="1" dirty="0">
              <a:latin typeface="Calibri" pitchFamily="34" charset="0"/>
            </a:endParaRPr>
          </a:p>
          <a:p>
            <a:pPr marL="514350" indent="-514350">
              <a:lnSpc>
                <a:spcPct val="90000"/>
              </a:lnSpc>
              <a:buNone/>
            </a:pPr>
            <a:r>
              <a:rPr lang="en-US" altLang="en-US" b="1" dirty="0">
                <a:latin typeface="Calibri" pitchFamily="34" charset="0"/>
              </a:rPr>
              <a:t>	</a:t>
            </a:r>
            <a:r>
              <a:rPr lang="en-US" altLang="en-US" b="1" dirty="0" err="1">
                <a:latin typeface="Calibri" pitchFamily="34" charset="0"/>
              </a:rPr>
              <a:t>Membagi</a:t>
            </a:r>
            <a:r>
              <a:rPr lang="en-US" altLang="en-US" b="1" dirty="0">
                <a:latin typeface="Calibri" pitchFamily="34" charset="0"/>
              </a:rPr>
              <a:t> 3 </a:t>
            </a:r>
            <a:r>
              <a:rPr lang="en-US" altLang="en-US" b="1" dirty="0" err="1">
                <a:latin typeface="Calibri" pitchFamily="34" charset="0"/>
              </a:rPr>
              <a:t>kelompok</a:t>
            </a:r>
            <a:r>
              <a:rPr lang="en-US" altLang="en-US" b="1" dirty="0">
                <a:latin typeface="Calibri" pitchFamily="34" charset="0"/>
              </a:rPr>
              <a:t>  </a:t>
            </a:r>
            <a:r>
              <a:rPr lang="en-US" altLang="en-US" b="1" dirty="0" err="1">
                <a:latin typeface="Calibri" pitchFamily="34" charset="0"/>
              </a:rPr>
              <a:t>persediaan</a:t>
            </a:r>
            <a:r>
              <a:rPr lang="en-US" altLang="en-US" b="1" dirty="0">
                <a:latin typeface="Calibri" pitchFamily="34" charset="0"/>
              </a:rPr>
              <a:t> :</a:t>
            </a:r>
            <a:endParaRPr lang="id-ID" altLang="en-US" b="1" dirty="0">
              <a:latin typeface="Calibri" pitchFamily="34" charset="0"/>
            </a:endParaRP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 - Kelompok A: 10% jumlah persediaan barang</a:t>
            </a:r>
            <a:r>
              <a:rPr lang="en-US" altLang="en-US" b="1" dirty="0">
                <a:latin typeface="Calibri" pitchFamily="34" charset="0"/>
              </a:rPr>
              <a:t>  </a:t>
            </a:r>
            <a:r>
              <a:rPr lang="id-ID" altLang="en-US" b="1" dirty="0">
                <a:latin typeface="Calibri" pitchFamily="34" charset="0"/>
              </a:rPr>
              <a:t>tapi</a:t>
            </a: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  mencakup 70% biaya persediaan;</a:t>
            </a: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Kelompok B: 20% item barang, mempunyai nilai</a:t>
            </a: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20% total nilai persediaan; dan</a:t>
            </a: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Kelompok C: 70% item barang memiliki nilai </a:t>
            </a:r>
          </a:p>
          <a:p>
            <a:pPr>
              <a:lnSpc>
                <a:spcPct val="90000"/>
              </a:lnSpc>
              <a:buFontTx/>
              <a:buNone/>
            </a:pPr>
            <a:r>
              <a:rPr lang="id-ID" altLang="en-US" b="1" dirty="0">
                <a:latin typeface="Calibri" pitchFamily="34" charset="0"/>
              </a:rPr>
              <a:t>                  </a:t>
            </a:r>
            <a:r>
              <a:rPr lang="en-US" altLang="en-US" b="1" dirty="0">
                <a:latin typeface="Calibri" pitchFamily="34" charset="0"/>
              </a:rPr>
              <a:t>                          </a:t>
            </a:r>
            <a:r>
              <a:rPr lang="id-ID" altLang="en-US" b="1" dirty="0">
                <a:latin typeface="Calibri" pitchFamily="34" charset="0"/>
              </a:rPr>
              <a:t>investasi hanya 10%.</a:t>
            </a:r>
          </a:p>
          <a:p>
            <a:pPr>
              <a:lnSpc>
                <a:spcPct val="90000"/>
              </a:lnSpc>
              <a:buFontTx/>
              <a:buNone/>
            </a:pPr>
            <a:r>
              <a:rPr lang="en-US" altLang="en-US" b="1" dirty="0">
                <a:latin typeface="Comic Sans MS" panose="030F0702030302020204" pitchFamily="66" charset="0"/>
              </a:rPr>
              <a:t>	 </a:t>
            </a:r>
            <a:endParaRPr lang="id-ID" altLang="en-US" b="1" dirty="0">
              <a:latin typeface="Comic Sans MS" panose="030F0702030302020204" pitchFamily="66"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1" cy="762000"/>
          </a:xfrm>
        </p:spPr>
        <p:txBody>
          <a:bodyPr>
            <a:normAutofit fontScale="90000"/>
          </a:bodyPr>
          <a:lstStyle/>
          <a:p>
            <a:pPr algn="ctr"/>
            <a:r>
              <a:rPr lang="en-US" dirty="0" err="1">
                <a:solidFill>
                  <a:schemeClr val="tx1"/>
                </a:solidFill>
              </a:rPr>
              <a:t>Metode</a:t>
            </a:r>
            <a:r>
              <a:rPr lang="en-US" dirty="0">
                <a:solidFill>
                  <a:schemeClr val="tx1"/>
                </a:solidFill>
              </a:rPr>
              <a:t> </a:t>
            </a:r>
            <a:r>
              <a:rPr lang="en-US" dirty="0" err="1">
                <a:solidFill>
                  <a:schemeClr val="tx1"/>
                </a:solidFill>
              </a:rPr>
              <a:t>Pengendalian</a:t>
            </a:r>
            <a:r>
              <a:rPr lang="en-US" dirty="0">
                <a:solidFill>
                  <a:schemeClr val="tx1"/>
                </a:solidFill>
              </a:rPr>
              <a:t> </a:t>
            </a:r>
            <a:r>
              <a:rPr lang="en-US" dirty="0" err="1">
                <a:solidFill>
                  <a:schemeClr val="tx1"/>
                </a:solidFill>
              </a:rPr>
              <a:t>Persediaan</a:t>
            </a:r>
            <a:r>
              <a:rPr lang="en-US" dirty="0">
                <a:solidFill>
                  <a:schemeClr val="tx1"/>
                </a:solidFill>
              </a:rPr>
              <a:t> </a:t>
            </a:r>
            <a:r>
              <a:rPr lang="en-US" dirty="0" err="1">
                <a:solidFill>
                  <a:schemeClr val="tx1"/>
                </a:solidFill>
              </a:rPr>
              <a:t>di</a:t>
            </a:r>
            <a:r>
              <a:rPr lang="en-US" dirty="0">
                <a:solidFill>
                  <a:schemeClr val="tx1"/>
                </a:solidFill>
              </a:rPr>
              <a:t> </a:t>
            </a:r>
            <a:r>
              <a:rPr lang="en-US" dirty="0" err="1">
                <a:solidFill>
                  <a:schemeClr val="tx1"/>
                </a:solidFill>
              </a:rPr>
              <a:t>Instalasi</a:t>
            </a:r>
            <a:r>
              <a:rPr lang="en-US" dirty="0">
                <a:solidFill>
                  <a:schemeClr val="tx1"/>
                </a:solidFill>
              </a:rPr>
              <a:t> </a:t>
            </a:r>
            <a:r>
              <a:rPr lang="en-US" dirty="0" err="1">
                <a:solidFill>
                  <a:schemeClr val="tx1"/>
                </a:solidFill>
              </a:rPr>
              <a:t>Farmasi</a:t>
            </a:r>
            <a:endParaRPr lang="en-US" dirty="0"/>
          </a:p>
        </p:txBody>
      </p:sp>
      <p:sp>
        <p:nvSpPr>
          <p:cNvPr id="3" name="Content Placeholder 2"/>
          <p:cNvSpPr>
            <a:spLocks noGrp="1"/>
          </p:cNvSpPr>
          <p:nvPr>
            <p:ph idx="1"/>
          </p:nvPr>
        </p:nvSpPr>
        <p:spPr>
          <a:xfrm>
            <a:off x="448965" y="1371601"/>
            <a:ext cx="7329840" cy="4500680"/>
          </a:xfrm>
        </p:spPr>
        <p:txBody>
          <a:bodyPr>
            <a:noAutofit/>
          </a:bodyPr>
          <a:lstStyle/>
          <a:p>
            <a:pPr>
              <a:buFontTx/>
              <a:buNone/>
            </a:pPr>
            <a:r>
              <a:rPr lang="en-US" altLang="en-US" sz="1600" b="1" dirty="0">
                <a:latin typeface="Comic Sans MS" panose="030F0702030302020204" pitchFamily="66" charset="0"/>
              </a:rPr>
              <a:t>b</a:t>
            </a:r>
            <a:r>
              <a:rPr lang="en-US" altLang="en-US" sz="1600" b="1" dirty="0">
                <a:latin typeface="Calibri" pitchFamily="34" charset="0"/>
              </a:rPr>
              <a:t>. </a:t>
            </a:r>
            <a:r>
              <a:rPr lang="id-ID" altLang="en-US" sz="1600" b="1" dirty="0">
                <a:latin typeface="Calibri" pitchFamily="34" charset="0"/>
              </a:rPr>
              <a:t>Analisis ABC Indeks kritis</a:t>
            </a:r>
          </a:p>
          <a:p>
            <a:pPr algn="just">
              <a:buFontTx/>
              <a:buNone/>
            </a:pPr>
            <a:r>
              <a:rPr lang="en-US" altLang="en-US" sz="1600" b="1" dirty="0">
                <a:latin typeface="Calibri" pitchFamily="34" charset="0"/>
              </a:rPr>
              <a:t>    </a:t>
            </a:r>
            <a:r>
              <a:rPr lang="id-ID" altLang="en-US" sz="1600" b="1" dirty="0">
                <a:latin typeface="Calibri" pitchFamily="34" charset="0"/>
              </a:rPr>
              <a:t>mencakup :</a:t>
            </a:r>
          </a:p>
          <a:p>
            <a:pPr algn="just">
              <a:buFontTx/>
              <a:buNone/>
            </a:pPr>
            <a:r>
              <a:rPr lang="id-ID" altLang="en-US" sz="1600" b="1" dirty="0">
                <a:latin typeface="Calibri" pitchFamily="34" charset="0"/>
              </a:rPr>
              <a:t>      a. Karakteristik persediaan</a:t>
            </a:r>
          </a:p>
          <a:p>
            <a:pPr algn="just">
              <a:buFontTx/>
              <a:buNone/>
            </a:pPr>
            <a:r>
              <a:rPr lang="id-ID" altLang="en-US" sz="1600" b="1" dirty="0">
                <a:latin typeface="Calibri" pitchFamily="34" charset="0"/>
              </a:rPr>
              <a:t>      b. Biaya investasi</a:t>
            </a:r>
          </a:p>
          <a:p>
            <a:pPr algn="just">
              <a:buFontTx/>
              <a:buNone/>
            </a:pPr>
            <a:r>
              <a:rPr lang="id-ID" altLang="en-US" sz="1600" b="1" dirty="0">
                <a:latin typeface="Calibri" pitchFamily="34" charset="0"/>
              </a:rPr>
              <a:t>      c. Nilai kritis thd pelayanan yg ditransformasikan menjadi </a:t>
            </a:r>
          </a:p>
          <a:p>
            <a:pPr algn="just">
              <a:buFontTx/>
              <a:buNone/>
            </a:pPr>
            <a:r>
              <a:rPr lang="id-ID" altLang="en-US" sz="1600" b="1" dirty="0">
                <a:latin typeface="Calibri" pitchFamily="34" charset="0"/>
              </a:rPr>
              <a:t>         nomor indeks.</a:t>
            </a:r>
            <a:endParaRPr lang="en-US" altLang="en-US" sz="1600" b="1" dirty="0">
              <a:latin typeface="Calibri" pitchFamily="34" charset="0"/>
            </a:endParaRPr>
          </a:p>
          <a:p>
            <a:pPr algn="just">
              <a:buFontTx/>
              <a:buNone/>
            </a:pPr>
            <a:r>
              <a:rPr lang="en-US" altLang="en-US" sz="1600" b="1" dirty="0">
                <a:latin typeface="Calibri" pitchFamily="34" charset="0"/>
              </a:rPr>
              <a:t>     </a:t>
            </a:r>
            <a:r>
              <a:rPr lang="en-US" altLang="en-US" sz="1600" b="1" dirty="0" err="1">
                <a:latin typeface="Calibri" pitchFamily="34" charset="0"/>
              </a:rPr>
              <a:t>Langkah</a:t>
            </a:r>
            <a:r>
              <a:rPr lang="en-US" altLang="en-US" sz="1600" b="1" dirty="0">
                <a:latin typeface="Calibri" pitchFamily="34" charset="0"/>
              </a:rPr>
              <a:t> : -   </a:t>
            </a:r>
            <a:r>
              <a:rPr lang="en-US" altLang="en-US" sz="1600" b="1" dirty="0" err="1">
                <a:latin typeface="Calibri" pitchFamily="34" charset="0"/>
              </a:rPr>
              <a:t>mengelompokkan</a:t>
            </a:r>
            <a:r>
              <a:rPr lang="en-US" altLang="en-US" sz="1600" b="1" dirty="0">
                <a:latin typeface="Calibri" pitchFamily="34" charset="0"/>
              </a:rPr>
              <a:t> </a:t>
            </a:r>
            <a:r>
              <a:rPr lang="en-US" altLang="en-US" sz="1600" b="1" dirty="0" err="1">
                <a:latin typeface="Calibri" pitchFamily="34" charset="0"/>
              </a:rPr>
              <a:t>persediaan</a:t>
            </a:r>
            <a:r>
              <a:rPr lang="en-US" altLang="en-US" sz="1600" b="1" dirty="0">
                <a:latin typeface="Calibri" pitchFamily="34" charset="0"/>
              </a:rPr>
              <a:t> </a:t>
            </a:r>
            <a:r>
              <a:rPr lang="en-US" altLang="en-US" sz="1600" b="1" dirty="0" err="1">
                <a:latin typeface="Calibri" pitchFamily="34" charset="0"/>
              </a:rPr>
              <a:t>berdasar</a:t>
            </a:r>
            <a:r>
              <a:rPr lang="en-US" altLang="en-US" sz="1600" b="1" dirty="0">
                <a:latin typeface="Calibri" pitchFamily="34" charset="0"/>
              </a:rPr>
              <a:t> </a:t>
            </a:r>
            <a:r>
              <a:rPr lang="en-US" altLang="en-US" sz="1600" b="1" dirty="0" err="1">
                <a:latin typeface="Calibri" pitchFamily="34" charset="0"/>
              </a:rPr>
              <a:t>sifat</a:t>
            </a:r>
            <a:r>
              <a:rPr lang="en-US" altLang="en-US" sz="1600" b="1" dirty="0">
                <a:latin typeface="Calibri" pitchFamily="34" charset="0"/>
              </a:rPr>
              <a:t> </a:t>
            </a:r>
            <a:r>
              <a:rPr lang="en-US" altLang="en-US" sz="1600" b="1" dirty="0" err="1">
                <a:latin typeface="Calibri" pitchFamily="34" charset="0"/>
              </a:rPr>
              <a:t>barang</a:t>
            </a:r>
            <a:r>
              <a:rPr lang="en-US" altLang="en-US" sz="1600" b="1" dirty="0">
                <a:latin typeface="Calibri" pitchFamily="34" charset="0"/>
              </a:rPr>
              <a:t> </a:t>
            </a:r>
            <a:r>
              <a:rPr lang="en-US" altLang="en-US" sz="1600" b="1" dirty="0" err="1">
                <a:latin typeface="Calibri" pitchFamily="34" charset="0"/>
              </a:rPr>
              <a:t>atau</a:t>
            </a:r>
            <a:r>
              <a:rPr lang="en-US" altLang="en-US" sz="1600" b="1" dirty="0">
                <a:latin typeface="Calibri" pitchFamily="34" charset="0"/>
              </a:rPr>
              <a:t> 		       </a:t>
            </a:r>
            <a:r>
              <a:rPr lang="en-US" altLang="en-US" sz="1600" b="1" dirty="0" err="1">
                <a:latin typeface="Calibri" pitchFamily="34" charset="0"/>
              </a:rPr>
              <a:t>sifatpemakaiannya</a:t>
            </a:r>
            <a:r>
              <a:rPr lang="en-US" altLang="en-US" sz="1600" b="1" dirty="0">
                <a:latin typeface="Calibri" pitchFamily="34" charset="0"/>
              </a:rPr>
              <a:t>, </a:t>
            </a:r>
            <a:r>
              <a:rPr lang="en-US" altLang="en-US" sz="1600" b="1" dirty="0" err="1">
                <a:latin typeface="Calibri" pitchFamily="34" charset="0"/>
              </a:rPr>
              <a:t>diperoleh</a:t>
            </a:r>
            <a:r>
              <a:rPr lang="en-US" altLang="en-US" sz="1600" b="1" dirty="0">
                <a:latin typeface="Calibri" pitchFamily="34" charset="0"/>
              </a:rPr>
              <a:t> </a:t>
            </a:r>
            <a:r>
              <a:rPr lang="en-US" altLang="en-US" sz="1600" b="1" dirty="0" err="1">
                <a:latin typeface="Calibri" pitchFamily="34" charset="0"/>
              </a:rPr>
              <a:t>melalui</a:t>
            </a:r>
            <a:r>
              <a:rPr lang="en-US" altLang="en-US" sz="1600" b="1" dirty="0">
                <a:latin typeface="Calibri" pitchFamily="34" charset="0"/>
              </a:rPr>
              <a:t> </a:t>
            </a:r>
            <a:r>
              <a:rPr lang="en-US" altLang="en-US" sz="1600" b="1" dirty="0" err="1">
                <a:latin typeface="Calibri" pitchFamily="34" charset="0"/>
              </a:rPr>
              <a:t>wawancara</a:t>
            </a:r>
            <a:r>
              <a:rPr lang="en-US" altLang="en-US" sz="1600" b="1" dirty="0">
                <a:latin typeface="Calibri" pitchFamily="34" charset="0"/>
              </a:rPr>
              <a:t>/</a:t>
            </a:r>
            <a:r>
              <a:rPr lang="en-US" altLang="en-US" sz="1600" b="1" dirty="0" err="1">
                <a:latin typeface="Calibri" pitchFamily="34" charset="0"/>
              </a:rPr>
              <a:t>kuesioner</a:t>
            </a:r>
            <a:r>
              <a:rPr lang="en-US" altLang="en-US" sz="1600" b="1" dirty="0">
                <a:latin typeface="Calibri" pitchFamily="34" charset="0"/>
              </a:rPr>
              <a:t>  </a:t>
            </a:r>
            <a:r>
              <a:rPr lang="en-US" altLang="en-US" sz="1600" b="1" dirty="0" err="1">
                <a:latin typeface="Calibri" pitchFamily="34" charset="0"/>
              </a:rPr>
              <a:t>kepada</a:t>
            </a:r>
            <a:r>
              <a:rPr lang="en-US" altLang="en-US" sz="1600" b="1" dirty="0">
                <a:latin typeface="Calibri" pitchFamily="34" charset="0"/>
              </a:rPr>
              <a:t> 	       user .</a:t>
            </a:r>
          </a:p>
          <a:p>
            <a:pPr algn="just">
              <a:buFontTx/>
              <a:buNone/>
            </a:pPr>
            <a:r>
              <a:rPr lang="en-US" altLang="en-US" sz="1600" b="1" dirty="0">
                <a:latin typeface="Calibri" pitchFamily="34" charset="0"/>
              </a:rPr>
              <a:t>		    -  </a:t>
            </a:r>
            <a:r>
              <a:rPr lang="en-US" altLang="en-US" sz="1600" b="1" dirty="0" err="1">
                <a:latin typeface="Calibri" pitchFamily="34" charset="0"/>
              </a:rPr>
              <a:t>menghitung</a:t>
            </a:r>
            <a:r>
              <a:rPr lang="en-US" altLang="en-US" sz="1600" b="1" dirty="0">
                <a:latin typeface="Calibri" pitchFamily="34" charset="0"/>
              </a:rPr>
              <a:t> </a:t>
            </a:r>
            <a:r>
              <a:rPr lang="en-US" altLang="en-US" sz="1600" b="1" dirty="0" err="1">
                <a:latin typeface="Calibri" pitchFamily="34" charset="0"/>
              </a:rPr>
              <a:t>bobot</a:t>
            </a:r>
            <a:r>
              <a:rPr lang="en-US" altLang="en-US" sz="1600" b="1" dirty="0">
                <a:latin typeface="Calibri" pitchFamily="34" charset="0"/>
              </a:rPr>
              <a:t>  per </a:t>
            </a:r>
            <a:r>
              <a:rPr lang="en-US" altLang="en-US" sz="1600" b="1" dirty="0" err="1">
                <a:latin typeface="Calibri" pitchFamily="34" charset="0"/>
              </a:rPr>
              <a:t>kelompok</a:t>
            </a:r>
            <a:endParaRPr lang="en-US" altLang="en-US" sz="1600" b="1" dirty="0">
              <a:latin typeface="Calibri" pitchFamily="34" charset="0"/>
            </a:endParaRPr>
          </a:p>
          <a:p>
            <a:pPr algn="just">
              <a:buFontTx/>
              <a:buNone/>
            </a:pPr>
            <a:r>
              <a:rPr lang="en-US" altLang="en-US" sz="1600" b="1" dirty="0">
                <a:latin typeface="Calibri" pitchFamily="34" charset="0"/>
              </a:rPr>
              <a:t>		    -  </a:t>
            </a:r>
            <a:r>
              <a:rPr lang="en-US" altLang="en-US" sz="1600" b="1" dirty="0" err="1">
                <a:latin typeface="Calibri" pitchFamily="34" charset="0"/>
              </a:rPr>
              <a:t>menghitung</a:t>
            </a:r>
            <a:r>
              <a:rPr lang="en-US" altLang="en-US" sz="1600" b="1" dirty="0">
                <a:latin typeface="Calibri" pitchFamily="34" charset="0"/>
              </a:rPr>
              <a:t> </a:t>
            </a:r>
            <a:r>
              <a:rPr lang="en-US" altLang="en-US" sz="1600" b="1" dirty="0" err="1">
                <a:latin typeface="Calibri" pitchFamily="34" charset="0"/>
              </a:rPr>
              <a:t>nilai</a:t>
            </a:r>
            <a:r>
              <a:rPr lang="en-US" altLang="en-US" sz="1600" b="1" dirty="0">
                <a:latin typeface="Calibri" pitchFamily="34" charset="0"/>
              </a:rPr>
              <a:t> </a:t>
            </a:r>
            <a:r>
              <a:rPr lang="en-US" altLang="en-US" sz="1600" b="1" dirty="0" err="1">
                <a:latin typeface="Calibri" pitchFamily="34" charset="0"/>
              </a:rPr>
              <a:t>kritis</a:t>
            </a:r>
            <a:endParaRPr lang="en-US" altLang="en-US" sz="1600" b="1" dirty="0">
              <a:latin typeface="Calibri" pitchFamily="34" charset="0"/>
            </a:endParaRPr>
          </a:p>
          <a:p>
            <a:pPr algn="just">
              <a:buFontTx/>
              <a:buNone/>
            </a:pPr>
            <a:r>
              <a:rPr lang="en-US" altLang="en-US" sz="1600" b="1" dirty="0">
                <a:latin typeface="Calibri" pitchFamily="34" charset="0"/>
              </a:rPr>
              <a:t>		    -  </a:t>
            </a:r>
            <a:r>
              <a:rPr lang="en-US" altLang="en-US" sz="1600" b="1" dirty="0" err="1">
                <a:latin typeface="Calibri" pitchFamily="34" charset="0"/>
              </a:rPr>
              <a:t>menglompokkan</a:t>
            </a:r>
            <a:r>
              <a:rPr lang="en-US" altLang="en-US" sz="1600" b="1" dirty="0">
                <a:latin typeface="Calibri" pitchFamily="34" charset="0"/>
              </a:rPr>
              <a:t> </a:t>
            </a:r>
            <a:r>
              <a:rPr lang="en-US" altLang="en-US" sz="1600" b="1" dirty="0" err="1">
                <a:latin typeface="Calibri" pitchFamily="34" charset="0"/>
              </a:rPr>
              <a:t>kategori</a:t>
            </a:r>
            <a:r>
              <a:rPr lang="en-US" altLang="en-US" sz="1600" b="1" dirty="0">
                <a:latin typeface="Calibri" pitchFamily="34" charset="0"/>
              </a:rPr>
              <a:t> </a:t>
            </a:r>
            <a:r>
              <a:rPr lang="en-US" altLang="en-US" sz="1600" b="1" dirty="0" err="1">
                <a:latin typeface="Calibri" pitchFamily="34" charset="0"/>
              </a:rPr>
              <a:t>persediaan</a:t>
            </a:r>
            <a:r>
              <a:rPr lang="en-US" altLang="en-US" sz="1600" b="1" dirty="0">
                <a:latin typeface="Calibri" pitchFamily="34" charset="0"/>
              </a:rPr>
              <a:t>  </a:t>
            </a:r>
            <a:r>
              <a:rPr lang="en-US" altLang="en-US" sz="1600" b="1" dirty="0" err="1">
                <a:latin typeface="Calibri" pitchFamily="34" charset="0"/>
              </a:rPr>
              <a:t>menurut</a:t>
            </a:r>
            <a:r>
              <a:rPr lang="en-US" altLang="en-US" sz="1600" b="1" dirty="0">
                <a:latin typeface="Calibri" pitchFamily="34" charset="0"/>
              </a:rPr>
              <a:t> range </a:t>
            </a:r>
            <a:r>
              <a:rPr lang="en-US" altLang="en-US" sz="1600" b="1" dirty="0" err="1">
                <a:latin typeface="Calibri" pitchFamily="34" charset="0"/>
              </a:rPr>
              <a:t>indeks</a:t>
            </a:r>
            <a:r>
              <a:rPr lang="en-US" altLang="en-US" sz="1600" b="1" dirty="0">
                <a:latin typeface="Calibri" pitchFamily="34" charset="0"/>
              </a:rPr>
              <a:t> </a:t>
            </a:r>
            <a:r>
              <a:rPr lang="en-US" altLang="en-US" sz="1600" b="1" dirty="0" err="1">
                <a:latin typeface="Calibri" pitchFamily="34" charset="0"/>
              </a:rPr>
              <a:t>kritis</a:t>
            </a:r>
            <a:r>
              <a:rPr lang="en-US" altLang="en-US" sz="1600" b="1" dirty="0">
                <a:latin typeface="Calibri" pitchFamily="34" charset="0"/>
              </a:rPr>
              <a:t>   </a:t>
            </a:r>
            <a:endParaRPr lang="id-ID" altLang="en-US" sz="1600" b="1" dirty="0">
              <a:latin typeface="Comic Sans MS" panose="030F0702030302020204" pitchFamily="66" charset="0"/>
            </a:endParaRPr>
          </a:p>
          <a:p>
            <a:pPr algn="just">
              <a:buFontTx/>
              <a:buNone/>
            </a:pPr>
            <a:r>
              <a:rPr lang="en-US" sz="1600" dirty="0"/>
              <a:t>KATEGORI  RANGE NILAI INDEKS </a:t>
            </a:r>
          </a:p>
          <a:p>
            <a:pPr algn="just">
              <a:buFontTx/>
              <a:buNone/>
            </a:pPr>
            <a:r>
              <a:rPr lang="en-US" sz="1600" dirty="0"/>
              <a:t> A  :  12,0 - 9,5  </a:t>
            </a:r>
          </a:p>
          <a:p>
            <a:pPr algn="just">
              <a:buFontTx/>
              <a:buNone/>
            </a:pPr>
            <a:r>
              <a:rPr lang="en-US" sz="1600" dirty="0"/>
              <a:t>B   :    9,4 - 6,5  </a:t>
            </a:r>
          </a:p>
          <a:p>
            <a:pPr algn="just">
              <a:buFontTx/>
              <a:buNone/>
            </a:pPr>
            <a:r>
              <a:rPr lang="en-US" sz="1600" dirty="0"/>
              <a:t>C   :    6,4 - 4,0 </a:t>
            </a:r>
            <a:endParaRPr lang="id-ID" altLang="en-US" sz="1600" b="1" dirty="0">
              <a:latin typeface="Comic Sans MS" panose="030F0702030302020204" pitchFamily="66" charset="0"/>
            </a:endParaRPr>
          </a:p>
          <a:p>
            <a:pPr algn="just">
              <a:buFontTx/>
              <a:buNone/>
            </a:pPr>
            <a:r>
              <a:rPr lang="id-ID" altLang="en-US" sz="2000" b="1" dirty="0">
                <a:latin typeface="Comic Sans MS" panose="030F0702030302020204" pitchFamily="66" charset="0"/>
              </a:rPr>
              <a:t>      </a:t>
            </a:r>
          </a:p>
          <a:p>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28800"/>
            <a:ext cx="7391400" cy="3170099"/>
          </a:xfrm>
          <a:prstGeom prst="rect">
            <a:avLst/>
          </a:prstGeom>
        </p:spPr>
        <p:txBody>
          <a:bodyPr wrap="square">
            <a:spAutoFit/>
          </a:bodyPr>
          <a:lstStyle/>
          <a:p>
            <a:pPr algn="just">
              <a:buFontTx/>
              <a:buNone/>
            </a:pPr>
            <a:r>
              <a:rPr lang="en-US" altLang="en-US" sz="2000" b="1" dirty="0">
                <a:latin typeface="Calibri" pitchFamily="34" charset="0"/>
              </a:rPr>
              <a:t> </a:t>
            </a:r>
            <a:r>
              <a:rPr lang="id-ID" altLang="en-US" sz="2000" b="1" dirty="0">
                <a:solidFill>
                  <a:schemeClr val="bg1"/>
                </a:solidFill>
                <a:latin typeface="Calibri" pitchFamily="34" charset="0"/>
              </a:rPr>
              <a:t>kriteria </a:t>
            </a:r>
            <a:r>
              <a:rPr lang="en-US" altLang="en-US" sz="2000" b="1" dirty="0">
                <a:solidFill>
                  <a:schemeClr val="bg1"/>
                </a:solidFill>
                <a:latin typeface="Calibri" pitchFamily="34" charset="0"/>
              </a:rPr>
              <a:t> </a:t>
            </a:r>
            <a:r>
              <a:rPr lang="en-US" altLang="en-US" sz="2000" b="1" dirty="0" err="1">
                <a:solidFill>
                  <a:schemeClr val="bg1"/>
                </a:solidFill>
                <a:latin typeface="Calibri" pitchFamily="34" charset="0"/>
              </a:rPr>
              <a:t>pengelompokan</a:t>
            </a:r>
            <a:r>
              <a:rPr lang="en-US" altLang="en-US" sz="2000" b="1" dirty="0">
                <a:solidFill>
                  <a:schemeClr val="bg1"/>
                </a:solidFill>
                <a:latin typeface="Calibri" pitchFamily="34" charset="0"/>
              </a:rPr>
              <a:t> :</a:t>
            </a:r>
            <a:endParaRPr lang="id-ID" altLang="en-US" sz="2000" b="1" dirty="0">
              <a:solidFill>
                <a:schemeClr val="bg1"/>
              </a:solidFill>
              <a:latin typeface="Calibri" pitchFamily="34" charset="0"/>
            </a:endParaRPr>
          </a:p>
          <a:p>
            <a:pPr algn="just">
              <a:buFontTx/>
              <a:buNone/>
            </a:pPr>
            <a:r>
              <a:rPr lang="id-ID" altLang="en-US" sz="2000" b="1" dirty="0">
                <a:solidFill>
                  <a:schemeClr val="bg1"/>
                </a:solidFill>
                <a:latin typeface="Calibri" pitchFamily="34" charset="0"/>
              </a:rPr>
              <a:t>      * Pok X</a:t>
            </a:r>
            <a:r>
              <a:rPr lang="en-US" altLang="en-US" sz="2000" b="1" dirty="0">
                <a:solidFill>
                  <a:schemeClr val="bg1"/>
                </a:solidFill>
                <a:latin typeface="Calibri" pitchFamily="34" charset="0"/>
              </a:rPr>
              <a:t> </a:t>
            </a:r>
            <a:r>
              <a:rPr lang="en-US" altLang="en-US" sz="2000" b="1" dirty="0" err="1">
                <a:solidFill>
                  <a:schemeClr val="bg1"/>
                </a:solidFill>
                <a:latin typeface="Calibri" pitchFamily="34" charset="0"/>
              </a:rPr>
              <a:t>atau</a:t>
            </a:r>
            <a:r>
              <a:rPr lang="en-US" altLang="en-US" sz="2000" b="1" dirty="0">
                <a:solidFill>
                  <a:schemeClr val="bg1"/>
                </a:solidFill>
                <a:latin typeface="Calibri" pitchFamily="34" charset="0"/>
              </a:rPr>
              <a:t> Vital</a:t>
            </a:r>
            <a:r>
              <a:rPr lang="id-ID" altLang="en-US" sz="2000" b="1" dirty="0">
                <a:solidFill>
                  <a:schemeClr val="bg1"/>
                </a:solidFill>
                <a:latin typeface="Calibri" pitchFamily="34" charset="0"/>
              </a:rPr>
              <a:t> : Barang yg tdk boleh diganti, harus selalu</a:t>
            </a:r>
          </a:p>
          <a:p>
            <a:pPr algn="just">
              <a:buFontTx/>
              <a:buNone/>
            </a:pPr>
            <a:r>
              <a:rPr lang="id-ID" altLang="en-US" sz="2000" b="1" dirty="0">
                <a:solidFill>
                  <a:schemeClr val="bg1"/>
                </a:solidFill>
                <a:latin typeface="Calibri" pitchFamily="34" charset="0"/>
              </a:rPr>
              <a:t>       </a:t>
            </a:r>
            <a:r>
              <a:rPr lang="en-US" altLang="en-US" sz="2000" b="1" dirty="0">
                <a:solidFill>
                  <a:schemeClr val="bg1"/>
                </a:solidFill>
                <a:latin typeface="Calibri" pitchFamily="34" charset="0"/>
              </a:rPr>
              <a:t>   </a:t>
            </a:r>
            <a:r>
              <a:rPr lang="id-ID" altLang="en-US" sz="2000" b="1" dirty="0">
                <a:solidFill>
                  <a:schemeClr val="bg1"/>
                </a:solidFill>
                <a:latin typeface="Calibri" pitchFamily="34" charset="0"/>
              </a:rPr>
              <a:t>tersedia;</a:t>
            </a:r>
          </a:p>
          <a:p>
            <a:pPr algn="just">
              <a:buFontTx/>
              <a:buNone/>
            </a:pPr>
            <a:r>
              <a:rPr lang="id-ID" altLang="en-US" sz="2000" b="1" dirty="0">
                <a:solidFill>
                  <a:schemeClr val="bg1"/>
                </a:solidFill>
                <a:latin typeface="Calibri" pitchFamily="34" charset="0"/>
              </a:rPr>
              <a:t>      *</a:t>
            </a:r>
            <a:r>
              <a:rPr lang="en-US" altLang="en-US" sz="2000" b="1" dirty="0">
                <a:solidFill>
                  <a:schemeClr val="bg1"/>
                </a:solidFill>
                <a:latin typeface="Calibri" pitchFamily="34" charset="0"/>
              </a:rPr>
              <a:t> </a:t>
            </a:r>
            <a:r>
              <a:rPr lang="id-ID" altLang="en-US" sz="2000" b="1" dirty="0">
                <a:solidFill>
                  <a:schemeClr val="bg1"/>
                </a:solidFill>
                <a:latin typeface="Calibri" pitchFamily="34" charset="0"/>
              </a:rPr>
              <a:t>Pok Y</a:t>
            </a:r>
            <a:r>
              <a:rPr lang="en-US" altLang="en-US" sz="2000" b="1" dirty="0">
                <a:solidFill>
                  <a:schemeClr val="bg1"/>
                </a:solidFill>
                <a:latin typeface="Calibri" pitchFamily="34" charset="0"/>
              </a:rPr>
              <a:t> </a:t>
            </a:r>
            <a:r>
              <a:rPr lang="en-US" altLang="en-US" sz="2000" b="1" dirty="0" err="1">
                <a:solidFill>
                  <a:schemeClr val="bg1"/>
                </a:solidFill>
                <a:latin typeface="Calibri" pitchFamily="34" charset="0"/>
              </a:rPr>
              <a:t>atau</a:t>
            </a:r>
            <a:r>
              <a:rPr lang="en-US" altLang="en-US" sz="2000" b="1" dirty="0">
                <a:solidFill>
                  <a:schemeClr val="bg1"/>
                </a:solidFill>
                <a:latin typeface="Calibri" pitchFamily="34" charset="0"/>
              </a:rPr>
              <a:t> </a:t>
            </a:r>
            <a:r>
              <a:rPr lang="en-US" altLang="en-US" sz="2000" b="1" dirty="0" err="1">
                <a:solidFill>
                  <a:schemeClr val="bg1"/>
                </a:solidFill>
                <a:latin typeface="Calibri" pitchFamily="34" charset="0"/>
              </a:rPr>
              <a:t>Esensial</a:t>
            </a:r>
            <a:r>
              <a:rPr lang="id-ID" altLang="en-US" sz="2000" b="1" dirty="0">
                <a:solidFill>
                  <a:schemeClr val="bg1"/>
                </a:solidFill>
                <a:latin typeface="Calibri" pitchFamily="34" charset="0"/>
              </a:rPr>
              <a:t> : Barang yg dpt diganti walau tdk</a:t>
            </a:r>
            <a:r>
              <a:rPr lang="en-US" altLang="en-US" sz="2000" b="1" dirty="0">
                <a:solidFill>
                  <a:schemeClr val="bg1"/>
                </a:solidFill>
                <a:latin typeface="Calibri" pitchFamily="34" charset="0"/>
              </a:rPr>
              <a:t>     	                              	</a:t>
            </a:r>
            <a:r>
              <a:rPr lang="id-ID" altLang="en-US" sz="2000" b="1" dirty="0">
                <a:solidFill>
                  <a:schemeClr val="bg1"/>
                </a:solidFill>
                <a:latin typeface="Calibri" pitchFamily="34" charset="0"/>
              </a:rPr>
              <a:t>kekosongan kurang dari 48 jam, dpt ditoleransi;           </a:t>
            </a:r>
          </a:p>
          <a:p>
            <a:pPr algn="just">
              <a:buFontTx/>
              <a:buNone/>
            </a:pPr>
            <a:r>
              <a:rPr lang="id-ID" altLang="en-US" sz="2000" b="1" dirty="0">
                <a:solidFill>
                  <a:schemeClr val="bg1"/>
                </a:solidFill>
                <a:latin typeface="Calibri" pitchFamily="34" charset="0"/>
              </a:rPr>
              <a:t>      * Pok Z</a:t>
            </a:r>
            <a:r>
              <a:rPr lang="en-US" altLang="en-US" sz="2000" b="1" dirty="0">
                <a:solidFill>
                  <a:schemeClr val="bg1"/>
                </a:solidFill>
                <a:latin typeface="Calibri" pitchFamily="34" charset="0"/>
              </a:rPr>
              <a:t> </a:t>
            </a:r>
            <a:r>
              <a:rPr lang="en-US" altLang="en-US" sz="2000" b="1" dirty="0" err="1">
                <a:solidFill>
                  <a:schemeClr val="bg1"/>
                </a:solidFill>
                <a:latin typeface="Calibri" pitchFamily="34" charset="0"/>
              </a:rPr>
              <a:t>atau</a:t>
            </a:r>
            <a:r>
              <a:rPr lang="en-US" altLang="en-US" sz="2000" b="1" dirty="0">
                <a:solidFill>
                  <a:schemeClr val="bg1"/>
                </a:solidFill>
                <a:latin typeface="Calibri" pitchFamily="34" charset="0"/>
              </a:rPr>
              <a:t> Non </a:t>
            </a:r>
            <a:r>
              <a:rPr lang="en-US" altLang="en-US" sz="2000" b="1" dirty="0" err="1">
                <a:solidFill>
                  <a:schemeClr val="bg1"/>
                </a:solidFill>
                <a:latin typeface="Calibri" pitchFamily="34" charset="0"/>
              </a:rPr>
              <a:t>Esensial</a:t>
            </a:r>
            <a:r>
              <a:rPr lang="id-ID" altLang="en-US" sz="2000" b="1" dirty="0">
                <a:solidFill>
                  <a:schemeClr val="bg1"/>
                </a:solidFill>
                <a:latin typeface="Calibri" pitchFamily="34" charset="0"/>
              </a:rPr>
              <a:t> : Barang yg dpt diganti &amp; kekosongan </a:t>
            </a:r>
            <a:r>
              <a:rPr lang="en-US" altLang="en-US" sz="2000" b="1" dirty="0">
                <a:solidFill>
                  <a:schemeClr val="bg1"/>
                </a:solidFill>
                <a:latin typeface="Calibri" pitchFamily="34" charset="0"/>
              </a:rPr>
              <a:t>	                     	</a:t>
            </a:r>
            <a:r>
              <a:rPr lang="id-ID" altLang="en-US" sz="2000" b="1" dirty="0">
                <a:solidFill>
                  <a:schemeClr val="bg1"/>
                </a:solidFill>
                <a:latin typeface="Calibri" pitchFamily="34" charset="0"/>
              </a:rPr>
              <a:t>lbh dr 48 ja</a:t>
            </a:r>
            <a:r>
              <a:rPr lang="en-US" altLang="en-US" sz="2000" b="1" dirty="0">
                <a:solidFill>
                  <a:schemeClr val="bg1"/>
                </a:solidFill>
                <a:latin typeface="Calibri" pitchFamily="34" charset="0"/>
              </a:rPr>
              <a:t>m </a:t>
            </a:r>
            <a:r>
              <a:rPr lang="id-ID" altLang="en-US" sz="2000" b="1" dirty="0">
                <a:solidFill>
                  <a:schemeClr val="bg1"/>
                </a:solidFill>
                <a:latin typeface="Calibri" pitchFamily="34" charset="0"/>
              </a:rPr>
              <a:t>masih dapat ditoleransi;</a:t>
            </a:r>
          </a:p>
          <a:p>
            <a:pPr algn="just">
              <a:buFontTx/>
              <a:buNone/>
            </a:pPr>
            <a:r>
              <a:rPr lang="id-ID" altLang="en-US" sz="2000" b="1" dirty="0">
                <a:solidFill>
                  <a:schemeClr val="bg1"/>
                </a:solidFill>
                <a:latin typeface="Calibri" pitchFamily="34" charset="0"/>
              </a:rPr>
              <a:t>      * Pok O : barang yang tdk dpt diklasifikasikan dlm X, Y &amp; Z.</a:t>
            </a:r>
            <a:endParaRPr lang="en-US" altLang="en-US" sz="2000" b="1" dirty="0">
              <a:solidFill>
                <a:schemeClr val="bg1"/>
              </a:solidFill>
              <a:latin typeface="Calibri" pitchFamily="34" charset="0"/>
            </a:endParaRPr>
          </a:p>
          <a:p>
            <a:pPr algn="just">
              <a:buFontTx/>
              <a:buNone/>
            </a:pPr>
            <a:endParaRPr lang="id-ID" altLang="en-US" sz="2000" b="1" dirty="0">
              <a:solidFill>
                <a:schemeClr val="bg1"/>
              </a:solidFill>
              <a:latin typeface="Comic Sans MS" panose="030F0702030302020204" pitchFamily="66" charset="0"/>
            </a:endParaRPr>
          </a:p>
          <a:p>
            <a:pPr algn="just">
              <a:buFontTx/>
              <a:buNone/>
            </a:pPr>
            <a:r>
              <a:rPr lang="id-ID" altLang="en-US" sz="2000" b="1" dirty="0">
                <a:solidFill>
                  <a:schemeClr val="bg1"/>
                </a:solidFill>
                <a:latin typeface="Comic Sans MS" panose="030F0702030302020204" pitchFamily="66" charset="0"/>
              </a:rPr>
              <a:t>      Pembobotan: X=3; Y=2; Z=1 dan O=0.</a:t>
            </a:r>
            <a:endParaRPr lang="en-US" sz="20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Kombinasi</a:t>
            </a:r>
            <a:r>
              <a:rPr lang="en-US" dirty="0"/>
              <a:t> ABC </a:t>
            </a:r>
            <a:r>
              <a:rPr lang="en-US" dirty="0" err="1"/>
              <a:t>dan</a:t>
            </a:r>
            <a:r>
              <a:rPr lang="en-US" dirty="0"/>
              <a:t> INDEKS KRITIS (VEN)</a:t>
            </a:r>
          </a:p>
        </p:txBody>
      </p:sp>
      <p:graphicFrame>
        <p:nvGraphicFramePr>
          <p:cNvPr id="5" name="Content Placeholder 4"/>
          <p:cNvGraphicFramePr>
            <a:graphicFrameLocks noGrp="1"/>
          </p:cNvGraphicFramePr>
          <p:nvPr>
            <p:ph idx="1"/>
          </p:nvPr>
        </p:nvGraphicFramePr>
        <p:xfrm>
          <a:off x="533399" y="2057398"/>
          <a:ext cx="7467602" cy="2926080"/>
        </p:xfrm>
        <a:graphic>
          <a:graphicData uri="http://schemas.openxmlformats.org/drawingml/2006/table">
            <a:tbl>
              <a:tblPr/>
              <a:tblGrid>
                <a:gridCol w="1950302">
                  <a:extLst>
                    <a:ext uri="{9D8B030D-6E8A-4147-A177-3AD203B41FA5}">
                      <a16:colId xmlns:a16="http://schemas.microsoft.com/office/drawing/2014/main" xmlns="" val="20000"/>
                    </a:ext>
                  </a:extLst>
                </a:gridCol>
                <a:gridCol w="2052949">
                  <a:extLst>
                    <a:ext uri="{9D8B030D-6E8A-4147-A177-3AD203B41FA5}">
                      <a16:colId xmlns:a16="http://schemas.microsoft.com/office/drawing/2014/main" xmlns="" val="20001"/>
                    </a:ext>
                  </a:extLst>
                </a:gridCol>
                <a:gridCol w="1924639">
                  <a:extLst>
                    <a:ext uri="{9D8B030D-6E8A-4147-A177-3AD203B41FA5}">
                      <a16:colId xmlns:a16="http://schemas.microsoft.com/office/drawing/2014/main" xmlns="" val="20002"/>
                    </a:ext>
                  </a:extLst>
                </a:gridCol>
                <a:gridCol w="1539712">
                  <a:extLst>
                    <a:ext uri="{9D8B030D-6E8A-4147-A177-3AD203B41FA5}">
                      <a16:colId xmlns:a16="http://schemas.microsoft.com/office/drawing/2014/main" xmlns="" val="20003"/>
                    </a:ext>
                  </a:extLst>
                </a:gridCol>
              </a:tblGrid>
              <a:tr h="723901">
                <a:tc>
                  <a:txBody>
                    <a:bodyPr/>
                    <a:lstStyle/>
                    <a:p>
                      <a:pPr marL="0" marR="0" algn="just">
                        <a:lnSpc>
                          <a:spcPct val="150000"/>
                        </a:lnSpc>
                        <a:spcBef>
                          <a:spcPts val="0"/>
                        </a:spcBef>
                        <a:spcAft>
                          <a:spcPts val="0"/>
                        </a:spcAft>
                      </a:pPr>
                      <a:endParaRPr lang="en-US" sz="3200" b="1" dirty="0">
                        <a:solidFill>
                          <a:srgbClr val="FFFF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V</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E</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N</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23901">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A</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0000"/>
                          </a:solidFill>
                          <a:latin typeface="Times New Roman"/>
                          <a:ea typeface="Times New Roman"/>
                          <a:cs typeface="Times New Roman"/>
                        </a:rPr>
                        <a:t>AV</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AE</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AN</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23901">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B</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0000"/>
                          </a:solidFill>
                          <a:latin typeface="Times New Roman"/>
                          <a:ea typeface="Times New Roman"/>
                          <a:cs typeface="Times New Roman"/>
                        </a:rPr>
                        <a:t>BV</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BE</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BN</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23901">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C</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0000"/>
                          </a:solidFill>
                          <a:latin typeface="Times New Roman"/>
                          <a:ea typeface="Times New Roman"/>
                          <a:cs typeface="Times New Roman"/>
                        </a:rPr>
                        <a:t>CV</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CE</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3200" b="1" dirty="0">
                          <a:solidFill>
                            <a:srgbClr val="FFFF00"/>
                          </a:solidFill>
                          <a:latin typeface="Times New Roman"/>
                          <a:ea typeface="Times New Roman"/>
                          <a:cs typeface="Times New Roman"/>
                        </a:rPr>
                        <a:t>CN</a:t>
                      </a:r>
                      <a:endParaRPr lang="en-US" sz="3200" b="1"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5277313"/>
              </p:ext>
            </p:extLst>
          </p:nvPr>
        </p:nvGraphicFramePr>
        <p:xfrm>
          <a:off x="152400" y="838200"/>
          <a:ext cx="8305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2400" y="3048000"/>
            <a:ext cx="3886200" cy="3200876"/>
          </a:xfrm>
          <a:prstGeom prst="rect">
            <a:avLst/>
          </a:prstGeom>
          <a:noFill/>
        </p:spPr>
        <p:txBody>
          <a:bodyPr wrap="square" rtlCol="0">
            <a:spAutoFit/>
          </a:bodyPr>
          <a:lstStyle/>
          <a:p>
            <a:pPr marL="342900" indent="-342900" algn="ctr">
              <a:buAutoNum type="arabicPeriod"/>
            </a:pPr>
            <a:r>
              <a:rPr lang="en-US" b="1" dirty="0"/>
              <a:t>Era </a:t>
            </a:r>
            <a:r>
              <a:rPr lang="en-US" b="1" dirty="0" err="1"/>
              <a:t>Jaminan</a:t>
            </a:r>
            <a:r>
              <a:rPr lang="en-US" b="1" dirty="0"/>
              <a:t> </a:t>
            </a:r>
            <a:r>
              <a:rPr lang="en-US" b="1" dirty="0" err="1"/>
              <a:t>Kesehatan</a:t>
            </a:r>
            <a:r>
              <a:rPr lang="en-US" b="1" dirty="0"/>
              <a:t> </a:t>
            </a:r>
            <a:r>
              <a:rPr lang="en-US" b="1" dirty="0" err="1"/>
              <a:t>Nasional</a:t>
            </a:r>
            <a:r>
              <a:rPr lang="en-US" b="1" dirty="0"/>
              <a:t>, </a:t>
            </a:r>
            <a:r>
              <a:rPr lang="en-US" b="1" dirty="0" err="1"/>
              <a:t>membuat</a:t>
            </a:r>
            <a:r>
              <a:rPr lang="en-US" b="1" dirty="0"/>
              <a:t> </a:t>
            </a:r>
            <a:r>
              <a:rPr lang="en-US" b="1" dirty="0" err="1"/>
              <a:t>diberlakukannya</a:t>
            </a:r>
            <a:r>
              <a:rPr lang="en-US" b="1" dirty="0"/>
              <a:t> </a:t>
            </a:r>
            <a:r>
              <a:rPr lang="en-US" b="1" dirty="0" err="1"/>
              <a:t>tarif</a:t>
            </a:r>
            <a:r>
              <a:rPr lang="en-US" b="1" dirty="0"/>
              <a:t> INA CBG’S yang </a:t>
            </a:r>
            <a:r>
              <a:rPr lang="en-US" b="1" dirty="0" err="1"/>
              <a:t>terdiri</a:t>
            </a:r>
            <a:r>
              <a:rPr lang="en-US" b="1" dirty="0"/>
              <a:t> </a:t>
            </a:r>
            <a:r>
              <a:rPr lang="en-US" b="1" dirty="0" err="1"/>
              <a:t>dari</a:t>
            </a:r>
            <a:r>
              <a:rPr lang="en-US" b="1" dirty="0"/>
              <a:t> </a:t>
            </a:r>
            <a:r>
              <a:rPr lang="en-US" b="1" dirty="0" err="1"/>
              <a:t>paket-paket</a:t>
            </a:r>
            <a:r>
              <a:rPr lang="en-US" b="1" dirty="0"/>
              <a:t> </a:t>
            </a:r>
            <a:r>
              <a:rPr lang="en-US" b="1" dirty="0" err="1"/>
              <a:t>pelayanan</a:t>
            </a:r>
            <a:r>
              <a:rPr lang="en-US" b="1" dirty="0"/>
              <a:t> </a:t>
            </a:r>
            <a:r>
              <a:rPr lang="en-US" b="1" dirty="0" err="1"/>
              <a:t>kesehatan</a:t>
            </a:r>
            <a:r>
              <a:rPr lang="en-US" b="1" dirty="0"/>
              <a:t>.</a:t>
            </a:r>
          </a:p>
          <a:p>
            <a:pPr marL="342900" indent="-342900" algn="just">
              <a:buAutoNum type="arabicPeriod"/>
            </a:pPr>
            <a:endParaRPr lang="en-US" dirty="0"/>
          </a:p>
          <a:p>
            <a:pPr marL="342900" indent="-342900" algn="ctr"/>
            <a:r>
              <a:rPr lang="en-US" sz="2000" dirty="0"/>
              <a:t>2</a:t>
            </a:r>
            <a:r>
              <a:rPr lang="en-US" b="1" dirty="0"/>
              <a:t>.  Outcome/</a:t>
            </a:r>
            <a:r>
              <a:rPr lang="en-US" b="1" dirty="0" err="1"/>
              <a:t>keluaran</a:t>
            </a:r>
            <a:r>
              <a:rPr lang="en-US" b="1" dirty="0"/>
              <a:t> yang </a:t>
            </a:r>
            <a:r>
              <a:rPr lang="en-US" b="1" dirty="0" err="1"/>
              <a:t>diharapkan</a:t>
            </a:r>
            <a:endParaRPr lang="en-US" b="1" dirty="0"/>
          </a:p>
          <a:p>
            <a:pPr marL="342900" indent="-342900" algn="ctr"/>
            <a:r>
              <a:rPr lang="en-US" b="1" dirty="0"/>
              <a:t>      </a:t>
            </a:r>
            <a:r>
              <a:rPr lang="en-US" b="1" dirty="0" err="1"/>
              <a:t>adalah</a:t>
            </a:r>
            <a:r>
              <a:rPr lang="en-US" b="1" dirty="0"/>
              <a:t> </a:t>
            </a:r>
            <a:r>
              <a:rPr lang="en-US" b="1" dirty="0" err="1"/>
              <a:t>pelayanan</a:t>
            </a:r>
            <a:r>
              <a:rPr lang="en-US" b="1" dirty="0"/>
              <a:t> </a:t>
            </a:r>
            <a:r>
              <a:rPr lang="en-US" b="1" dirty="0" err="1"/>
              <a:t>kesehatan</a:t>
            </a:r>
            <a:r>
              <a:rPr lang="en-US" b="1" dirty="0"/>
              <a:t> yang </a:t>
            </a:r>
            <a:r>
              <a:rPr lang="en-US" b="1" dirty="0" err="1"/>
              <a:t>tetap</a:t>
            </a:r>
            <a:r>
              <a:rPr lang="en-US" b="1" dirty="0"/>
              <a:t> </a:t>
            </a:r>
            <a:r>
              <a:rPr lang="en-US" b="1" dirty="0" err="1"/>
              <a:t>bermutu</a:t>
            </a:r>
            <a:r>
              <a:rPr lang="en-US" b="1" dirty="0"/>
              <a:t>  </a:t>
            </a:r>
            <a:r>
              <a:rPr lang="en-US" b="1" dirty="0" err="1"/>
              <a:t>dan</a:t>
            </a:r>
            <a:r>
              <a:rPr lang="en-US" b="1" dirty="0"/>
              <a:t> patient safety</a:t>
            </a:r>
          </a:p>
          <a:p>
            <a:pPr marL="342900" indent="-342900" algn="just"/>
            <a:endParaRPr lang="en-US" sz="2000" dirty="0"/>
          </a:p>
          <a:p>
            <a:pPr marL="342900" indent="-342900" algn="just"/>
            <a:endParaRPr lang="en-US" dirty="0"/>
          </a:p>
          <a:p>
            <a:r>
              <a:rPr lang="en-US" dirty="0"/>
              <a:t> </a:t>
            </a:r>
            <a:endParaRPr lang="id-ID" dirty="0"/>
          </a:p>
        </p:txBody>
      </p:sp>
      <p:sp>
        <p:nvSpPr>
          <p:cNvPr id="7" name="TextBox 6"/>
          <p:cNvSpPr txBox="1"/>
          <p:nvPr/>
        </p:nvSpPr>
        <p:spPr>
          <a:xfrm>
            <a:off x="4495800" y="3124201"/>
            <a:ext cx="3657600" cy="3769520"/>
          </a:xfrm>
          <a:prstGeom prst="rect">
            <a:avLst/>
          </a:prstGeom>
          <a:noFill/>
        </p:spPr>
        <p:txBody>
          <a:bodyPr wrap="square" rtlCol="0">
            <a:spAutoFit/>
          </a:bodyPr>
          <a:lstStyle/>
          <a:p>
            <a:pPr marL="342900" indent="-342900" algn="ctr">
              <a:buAutoNum type="arabicPeriod"/>
            </a:pPr>
            <a:r>
              <a:rPr lang="en-US" b="1" dirty="0" err="1"/>
              <a:t>Ilmu</a:t>
            </a:r>
            <a:r>
              <a:rPr lang="en-US" b="1" dirty="0"/>
              <a:t> </a:t>
            </a:r>
            <a:r>
              <a:rPr lang="en-US" b="1" dirty="0" err="1"/>
              <a:t>manajemen</a:t>
            </a:r>
            <a:r>
              <a:rPr lang="en-US" b="1" dirty="0"/>
              <a:t> </a:t>
            </a:r>
            <a:r>
              <a:rPr lang="en-US" b="1" dirty="0" err="1"/>
              <a:t>logistik</a:t>
            </a:r>
            <a:r>
              <a:rPr lang="en-US" b="1" dirty="0"/>
              <a:t> </a:t>
            </a:r>
            <a:r>
              <a:rPr lang="en-US" b="1" dirty="0" err="1"/>
              <a:t>farmasi</a:t>
            </a:r>
            <a:r>
              <a:rPr lang="en-US" b="1" dirty="0"/>
              <a:t> </a:t>
            </a:r>
            <a:r>
              <a:rPr lang="en-US" b="1" dirty="0" err="1"/>
              <a:t>sangat</a:t>
            </a:r>
            <a:r>
              <a:rPr lang="en-US" b="1" dirty="0"/>
              <a:t> </a:t>
            </a:r>
            <a:r>
              <a:rPr lang="en-US" b="1" dirty="0" err="1"/>
              <a:t>diperlukan</a:t>
            </a:r>
            <a:r>
              <a:rPr lang="en-US" b="1" dirty="0"/>
              <a:t> </a:t>
            </a:r>
            <a:r>
              <a:rPr lang="en-US" b="1" dirty="0" err="1"/>
              <a:t>dalam</a:t>
            </a:r>
            <a:r>
              <a:rPr lang="en-US" b="1" dirty="0"/>
              <a:t> era JKN, </a:t>
            </a:r>
            <a:r>
              <a:rPr lang="en-US" b="1" dirty="0" err="1"/>
              <a:t>dan</a:t>
            </a:r>
            <a:r>
              <a:rPr lang="en-US" b="1" dirty="0"/>
              <a:t> </a:t>
            </a:r>
            <a:r>
              <a:rPr lang="en-US" b="1" dirty="0" err="1"/>
              <a:t>harus</a:t>
            </a:r>
            <a:r>
              <a:rPr lang="en-US" b="1" dirty="0"/>
              <a:t> </a:t>
            </a:r>
            <a:r>
              <a:rPr lang="en-US" b="1" dirty="0" err="1"/>
              <a:t>dikuasai</a:t>
            </a:r>
            <a:r>
              <a:rPr lang="en-US" b="1" dirty="0"/>
              <a:t> </a:t>
            </a:r>
            <a:r>
              <a:rPr lang="en-US" b="1" dirty="0" err="1"/>
              <a:t>oleh</a:t>
            </a:r>
            <a:r>
              <a:rPr lang="en-US" b="1" dirty="0"/>
              <a:t> </a:t>
            </a:r>
            <a:r>
              <a:rPr lang="en-US" b="1" dirty="0" err="1"/>
              <a:t>para</a:t>
            </a:r>
            <a:r>
              <a:rPr lang="en-US" b="1" dirty="0"/>
              <a:t> </a:t>
            </a:r>
            <a:r>
              <a:rPr lang="en-US" b="1" dirty="0" err="1"/>
              <a:t>Farmasis</a:t>
            </a:r>
            <a:r>
              <a:rPr lang="en-US" b="1" dirty="0"/>
              <a:t>.</a:t>
            </a:r>
          </a:p>
          <a:p>
            <a:pPr marL="342900" indent="-342900" algn="ctr"/>
            <a:endParaRPr lang="en-US" dirty="0"/>
          </a:p>
          <a:p>
            <a:pPr marL="342900" indent="-342900" algn="ctr"/>
            <a:r>
              <a:rPr lang="en-US" dirty="0"/>
              <a:t>2 </a:t>
            </a:r>
            <a:r>
              <a:rPr lang="en-US" b="1" dirty="0"/>
              <a:t>RS </a:t>
            </a:r>
            <a:r>
              <a:rPr lang="en-US" b="1" dirty="0" err="1"/>
              <a:t>harus</a:t>
            </a:r>
            <a:r>
              <a:rPr lang="en-US" b="1" dirty="0"/>
              <a:t> </a:t>
            </a:r>
            <a:r>
              <a:rPr lang="en-US" b="1" dirty="0" err="1"/>
              <a:t>memilih</a:t>
            </a:r>
            <a:r>
              <a:rPr lang="en-US" b="1" dirty="0"/>
              <a:t> </a:t>
            </a:r>
            <a:r>
              <a:rPr lang="en-US" b="1" dirty="0" err="1"/>
              <a:t>barang</a:t>
            </a:r>
            <a:r>
              <a:rPr lang="en-US" b="1" dirty="0"/>
              <a:t> </a:t>
            </a:r>
            <a:r>
              <a:rPr lang="en-US" b="1" dirty="0" err="1"/>
              <a:t>farmasi</a:t>
            </a:r>
            <a:r>
              <a:rPr lang="en-US" b="1" dirty="0"/>
              <a:t> yang cost effective </a:t>
            </a:r>
            <a:r>
              <a:rPr lang="en-US" b="1" dirty="0" err="1"/>
              <a:t>dalam</a:t>
            </a:r>
            <a:r>
              <a:rPr lang="en-US" b="1" dirty="0"/>
              <a:t>  </a:t>
            </a:r>
            <a:r>
              <a:rPr lang="en-US" b="1" dirty="0" err="1"/>
              <a:t>paket-paket</a:t>
            </a:r>
            <a:r>
              <a:rPr lang="en-US" b="1" dirty="0"/>
              <a:t> </a:t>
            </a:r>
            <a:r>
              <a:rPr lang="en-US" b="1" dirty="0" err="1"/>
              <a:t>pelayanan</a:t>
            </a:r>
            <a:r>
              <a:rPr lang="en-US" b="1" dirty="0"/>
              <a:t> </a:t>
            </a:r>
            <a:r>
              <a:rPr lang="en-US" b="1" dirty="0" err="1"/>
              <a:t>kesehatan</a:t>
            </a:r>
            <a:r>
              <a:rPr lang="en-US" b="1" dirty="0"/>
              <a:t>  yang </a:t>
            </a:r>
            <a:r>
              <a:rPr lang="en-US" b="1" dirty="0" err="1"/>
              <a:t>terdapat</a:t>
            </a:r>
            <a:r>
              <a:rPr lang="en-US" b="1" dirty="0"/>
              <a:t> </a:t>
            </a:r>
            <a:r>
              <a:rPr lang="en-US" b="1" dirty="0" err="1"/>
              <a:t>dalam</a:t>
            </a:r>
            <a:r>
              <a:rPr lang="en-US" b="1" dirty="0"/>
              <a:t> </a:t>
            </a:r>
            <a:r>
              <a:rPr lang="en-US" b="1" dirty="0" err="1"/>
              <a:t>tarif</a:t>
            </a:r>
            <a:r>
              <a:rPr lang="en-US" b="1" dirty="0"/>
              <a:t> Ina CBG’S </a:t>
            </a:r>
            <a:r>
              <a:rPr lang="en-US" b="1" dirty="0" err="1"/>
              <a:t>serta</a:t>
            </a:r>
            <a:r>
              <a:rPr lang="en-US" b="1" dirty="0"/>
              <a:t>  </a:t>
            </a:r>
            <a:r>
              <a:rPr lang="en-US" b="1" dirty="0" err="1"/>
              <a:t>perencanaan</a:t>
            </a:r>
            <a:r>
              <a:rPr lang="en-US" b="1" dirty="0"/>
              <a:t> yang </a:t>
            </a:r>
            <a:r>
              <a:rPr lang="en-US" b="1" dirty="0" err="1"/>
              <a:t>baik</a:t>
            </a:r>
            <a:endParaRPr lang="en-US" b="1" dirty="0"/>
          </a:p>
          <a:p>
            <a:pPr marL="342900" indent="-342900" algn="just"/>
            <a:endParaRPr lang="en-US" dirty="0"/>
          </a:p>
          <a:p>
            <a:pPr marL="342900" indent="-342900" algn="just">
              <a:buAutoNum type="arabicPeriod"/>
            </a:pPr>
            <a:endParaRPr lang="en-US" dirty="0"/>
          </a:p>
          <a:p>
            <a:endParaRPr lang="id-ID" dirty="0"/>
          </a:p>
        </p:txBody>
      </p:sp>
    </p:spTree>
    <p:extLst>
      <p:ext uri="{BB962C8B-B14F-4D97-AF65-F5344CB8AC3E}">
        <p14:creationId xmlns:p14="http://schemas.microsoft.com/office/powerpoint/2010/main" val="649178422"/>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7552035" cy="461470"/>
          </a:xfrm>
        </p:spPr>
        <p:txBody>
          <a:bodyPr>
            <a:normAutofit fontScale="90000"/>
          </a:bodyPr>
          <a:lstStyle/>
          <a:p>
            <a:r>
              <a:rPr lang="en-US" dirty="0"/>
              <a:t>2. </a:t>
            </a:r>
            <a:r>
              <a:rPr lang="en-US" dirty="0" err="1"/>
              <a:t>Menghitung</a:t>
            </a:r>
            <a:r>
              <a:rPr lang="en-US" dirty="0"/>
              <a:t> buffer </a:t>
            </a:r>
            <a:r>
              <a:rPr lang="en-US" dirty="0" err="1"/>
              <a:t>stok</a:t>
            </a:r>
            <a:r>
              <a:rPr lang="en-US" dirty="0"/>
              <a:t>  </a:t>
            </a:r>
            <a:r>
              <a:rPr lang="en-US" dirty="0" err="1"/>
              <a:t>persediaan</a:t>
            </a:r>
            <a:endParaRPr lang="en-US" dirty="0"/>
          </a:p>
        </p:txBody>
      </p:sp>
      <p:sp>
        <p:nvSpPr>
          <p:cNvPr id="3" name="Content Placeholder 2"/>
          <p:cNvSpPr>
            <a:spLocks noGrp="1"/>
          </p:cNvSpPr>
          <p:nvPr>
            <p:ph idx="1"/>
          </p:nvPr>
        </p:nvSpPr>
        <p:spPr/>
        <p:txBody>
          <a:bodyPr/>
          <a:lstStyle/>
          <a:p>
            <a:pPr>
              <a:buNone/>
            </a:pPr>
            <a:r>
              <a:rPr lang="en-US" dirty="0"/>
              <a:t>	</a:t>
            </a:r>
            <a:r>
              <a:rPr lang="en-US" dirty="0" err="1"/>
              <a:t>Berdasarkan</a:t>
            </a:r>
            <a:r>
              <a:rPr lang="en-US" dirty="0"/>
              <a:t> </a:t>
            </a:r>
            <a:r>
              <a:rPr lang="en-US" dirty="0" err="1"/>
              <a:t>kebijakan</a:t>
            </a:r>
            <a:r>
              <a:rPr lang="en-US" dirty="0"/>
              <a:t> </a:t>
            </a:r>
            <a:r>
              <a:rPr lang="en-US" dirty="0" err="1"/>
              <a:t>direksi</a:t>
            </a:r>
            <a:r>
              <a:rPr lang="en-US" dirty="0"/>
              <a:t>, </a:t>
            </a:r>
            <a:r>
              <a:rPr lang="en-US" dirty="0" err="1"/>
              <a:t>ditetapkan</a:t>
            </a:r>
            <a:r>
              <a:rPr lang="en-US" dirty="0"/>
              <a:t> </a:t>
            </a:r>
            <a:r>
              <a:rPr lang="en-US" dirty="0" err="1"/>
              <a:t>pengelompokan</a:t>
            </a:r>
            <a:r>
              <a:rPr lang="en-US" dirty="0"/>
              <a:t> </a:t>
            </a:r>
            <a:r>
              <a:rPr lang="en-US" dirty="0" err="1"/>
              <a:t>perbekalan</a:t>
            </a:r>
            <a:r>
              <a:rPr lang="en-US" dirty="0"/>
              <a:t> </a:t>
            </a:r>
            <a:r>
              <a:rPr lang="en-US" dirty="0" err="1"/>
              <a:t>farmasi</a:t>
            </a:r>
            <a:r>
              <a:rPr lang="en-US" dirty="0"/>
              <a:t>  </a:t>
            </a:r>
            <a:r>
              <a:rPr lang="en-US" dirty="0" err="1"/>
              <a:t>dan</a:t>
            </a:r>
            <a:r>
              <a:rPr lang="en-US" dirty="0"/>
              <a:t> </a:t>
            </a:r>
            <a:r>
              <a:rPr lang="en-US" dirty="0" err="1"/>
              <a:t>perhitungan</a:t>
            </a:r>
            <a:r>
              <a:rPr lang="en-US" dirty="0"/>
              <a:t> buffer </a:t>
            </a:r>
            <a:r>
              <a:rPr lang="en-US" dirty="0" err="1"/>
              <a:t>stok</a:t>
            </a:r>
            <a:r>
              <a:rPr lang="en-US" dirty="0"/>
              <a:t> </a:t>
            </a:r>
            <a:r>
              <a:rPr lang="en-US" dirty="0" err="1"/>
              <a:t>adalah</a:t>
            </a:r>
            <a:r>
              <a:rPr lang="en-US" dirty="0"/>
              <a:t>:</a:t>
            </a:r>
          </a:p>
          <a:p>
            <a:pPr>
              <a:buNone/>
            </a:pPr>
            <a:r>
              <a:rPr lang="en-US" dirty="0"/>
              <a:t>1. </a:t>
            </a:r>
            <a:r>
              <a:rPr lang="en-US" dirty="0" err="1"/>
              <a:t>Kelompok</a:t>
            </a:r>
            <a:r>
              <a:rPr lang="en-US" dirty="0"/>
              <a:t> AV,BV,CV </a:t>
            </a:r>
            <a:r>
              <a:rPr lang="en-US" dirty="0" err="1"/>
              <a:t>sebesar</a:t>
            </a:r>
            <a:r>
              <a:rPr lang="en-US" dirty="0"/>
              <a:t> 20%   </a:t>
            </a:r>
          </a:p>
          <a:p>
            <a:pPr>
              <a:buNone/>
            </a:pPr>
            <a:r>
              <a:rPr lang="en-US" dirty="0"/>
              <a:t>2. </a:t>
            </a:r>
            <a:r>
              <a:rPr lang="en-US" dirty="0" err="1"/>
              <a:t>Kelompok</a:t>
            </a:r>
            <a:r>
              <a:rPr lang="en-US" dirty="0"/>
              <a:t> AE,BE,CV </a:t>
            </a:r>
            <a:r>
              <a:rPr lang="en-US" dirty="0" err="1"/>
              <a:t>sebesar</a:t>
            </a:r>
            <a:r>
              <a:rPr lang="en-US" dirty="0"/>
              <a:t> 10% </a:t>
            </a:r>
          </a:p>
          <a:p>
            <a:pPr>
              <a:buNone/>
            </a:pPr>
            <a:r>
              <a:rPr lang="en-US" dirty="0"/>
              <a:t>3. </a:t>
            </a:r>
            <a:r>
              <a:rPr lang="en-US" dirty="0" err="1"/>
              <a:t>Kelompok</a:t>
            </a:r>
            <a:r>
              <a:rPr lang="en-US" dirty="0"/>
              <a:t>  AN,CN,CV </a:t>
            </a:r>
            <a:r>
              <a:rPr lang="en-US" dirty="0" err="1"/>
              <a:t>sebesar</a:t>
            </a:r>
            <a:r>
              <a:rPr lang="en-US" dirty="0"/>
              <a:t> 5%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209800"/>
            <a:ext cx="7391400" cy="36576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74638"/>
            <a:ext cx="8229600" cy="792162"/>
          </a:xfrm>
        </p:spPr>
        <p:txBody>
          <a:bodyPr/>
          <a:lstStyle/>
          <a:p>
            <a:pPr algn="ctr"/>
            <a:r>
              <a:rPr lang="en-US" dirty="0" err="1">
                <a:solidFill>
                  <a:schemeClr val="tx1"/>
                </a:solidFill>
              </a:rPr>
              <a:t>Penetapan</a:t>
            </a:r>
            <a:r>
              <a:rPr lang="en-US" dirty="0">
                <a:solidFill>
                  <a:schemeClr val="tx1"/>
                </a:solidFill>
              </a:rPr>
              <a:t> </a:t>
            </a:r>
            <a:r>
              <a:rPr lang="en-US" dirty="0" err="1">
                <a:solidFill>
                  <a:schemeClr val="tx1"/>
                </a:solidFill>
              </a:rPr>
              <a:t>Prioritas</a:t>
            </a:r>
            <a:r>
              <a:rPr lang="en-US" dirty="0">
                <a:solidFill>
                  <a:schemeClr val="tx1"/>
                </a:solidFill>
              </a:rPr>
              <a:t> </a:t>
            </a:r>
            <a:r>
              <a:rPr lang="en-US" dirty="0" err="1">
                <a:solidFill>
                  <a:schemeClr val="tx1"/>
                </a:solidFill>
              </a:rPr>
              <a:t>Masalah</a:t>
            </a:r>
            <a:r>
              <a:rPr lang="en-US" dirty="0">
                <a:solidFill>
                  <a:schemeClr val="tx1"/>
                </a:solidFill>
              </a:rPr>
              <a:t> </a:t>
            </a:r>
          </a:p>
        </p:txBody>
      </p:sp>
      <p:sp>
        <p:nvSpPr>
          <p:cNvPr id="4" name="Content Placeholder 3"/>
          <p:cNvSpPr>
            <a:spLocks noGrp="1"/>
          </p:cNvSpPr>
          <p:nvPr>
            <p:ph idx="1"/>
          </p:nvPr>
        </p:nvSpPr>
        <p:spPr>
          <a:xfrm>
            <a:off x="457200" y="1143000"/>
            <a:ext cx="7620000" cy="4983163"/>
          </a:xfrm>
        </p:spPr>
        <p:txBody>
          <a:bodyPr>
            <a:normAutofit/>
          </a:bodyPr>
          <a:lstStyle/>
          <a:p>
            <a:pPr algn="just"/>
            <a:r>
              <a:rPr lang="en-US" sz="2000" dirty="0" err="1">
                <a:latin typeface="Arial" pitchFamily="34" charset="0"/>
                <a:cs typeface="Arial" pitchFamily="34" charset="0"/>
              </a:rPr>
              <a:t>Penetapan</a:t>
            </a:r>
            <a:r>
              <a:rPr lang="en-US" sz="2000" dirty="0">
                <a:latin typeface="Arial" pitchFamily="34" charset="0"/>
                <a:cs typeface="Arial" pitchFamily="34" charset="0"/>
              </a:rPr>
              <a:t> </a:t>
            </a:r>
            <a:r>
              <a:rPr lang="en-US" sz="2000" dirty="0" err="1">
                <a:latin typeface="Arial" pitchFamily="34" charset="0"/>
                <a:cs typeface="Arial" pitchFamily="34" charset="0"/>
              </a:rPr>
              <a:t>prioritas</a:t>
            </a:r>
            <a:r>
              <a:rPr lang="en-US" sz="2000" dirty="0">
                <a:latin typeface="Arial" pitchFamily="34" charset="0"/>
                <a:cs typeface="Arial" pitchFamily="34" charset="0"/>
              </a:rPr>
              <a:t> </a:t>
            </a:r>
            <a:r>
              <a:rPr lang="en-US" sz="2000" dirty="0" err="1">
                <a:latin typeface="Arial" pitchFamily="34" charset="0"/>
                <a:cs typeface="Arial" pitchFamily="34" charset="0"/>
              </a:rPr>
              <a:t>masalah</a:t>
            </a:r>
            <a:r>
              <a:rPr lang="en-US" sz="2000" dirty="0">
                <a:latin typeface="Arial" pitchFamily="34" charset="0"/>
                <a:cs typeface="Arial" pitchFamily="34" charset="0"/>
              </a:rPr>
              <a:t> </a:t>
            </a:r>
            <a:r>
              <a:rPr lang="en-US" sz="2000" dirty="0" err="1">
                <a:latin typeface="Arial" pitchFamily="34" charset="0"/>
                <a:cs typeface="Arial" pitchFamily="34" charset="0"/>
              </a:rPr>
              <a:t>dengan</a:t>
            </a:r>
            <a:r>
              <a:rPr lang="en-US" sz="2000" dirty="0">
                <a:latin typeface="Arial" pitchFamily="34" charset="0"/>
                <a:cs typeface="Arial" pitchFamily="34" charset="0"/>
              </a:rPr>
              <a:t> </a:t>
            </a:r>
            <a:r>
              <a:rPr lang="en-US" sz="2000" dirty="0" err="1">
                <a:latin typeface="Arial" pitchFamily="34" charset="0"/>
                <a:cs typeface="Arial" pitchFamily="34" charset="0"/>
              </a:rPr>
              <a:t>metode</a:t>
            </a:r>
            <a:r>
              <a:rPr lang="en-US" sz="2000" dirty="0">
                <a:latin typeface="Arial" pitchFamily="34" charset="0"/>
                <a:cs typeface="Arial" pitchFamily="34" charset="0"/>
              </a:rPr>
              <a:t>  </a:t>
            </a:r>
            <a:r>
              <a:rPr lang="en-US" sz="2000" b="1" i="1" dirty="0">
                <a:latin typeface="Arial" pitchFamily="34" charset="0"/>
                <a:cs typeface="Arial" pitchFamily="34" charset="0"/>
              </a:rPr>
              <a:t>Criteria Matrix </a:t>
            </a:r>
            <a:r>
              <a:rPr lang="en-US" sz="2000" b="1" i="1" dirty="0" err="1">
                <a:latin typeface="Arial" pitchFamily="34" charset="0"/>
                <a:cs typeface="Arial" pitchFamily="34" charset="0"/>
              </a:rPr>
              <a:t>Tehnique</a:t>
            </a:r>
            <a:r>
              <a:rPr lang="en-US" sz="2000" b="1" i="1" dirty="0">
                <a:latin typeface="Arial" pitchFamily="34" charset="0"/>
                <a:cs typeface="Arial" pitchFamily="34" charset="0"/>
              </a:rPr>
              <a:t> </a:t>
            </a:r>
            <a:r>
              <a:rPr lang="en-US" sz="2000" dirty="0" err="1">
                <a:latin typeface="Arial" pitchFamily="34" charset="0"/>
                <a:cs typeface="Arial" pitchFamily="34" charset="0"/>
              </a:rPr>
              <a:t>berdasarkan</a:t>
            </a:r>
            <a:r>
              <a:rPr lang="en-US" sz="2000" dirty="0">
                <a:latin typeface="Arial" pitchFamily="34" charset="0"/>
                <a:cs typeface="Arial" pitchFamily="34" charset="0"/>
              </a:rPr>
              <a:t> </a:t>
            </a:r>
            <a:r>
              <a:rPr lang="en-US" sz="2000" i="1" dirty="0" err="1">
                <a:latin typeface="Arial" pitchFamily="34" charset="0"/>
                <a:cs typeface="Arial" pitchFamily="34" charset="0"/>
              </a:rPr>
              <a:t>prevalency</a:t>
            </a:r>
            <a:r>
              <a:rPr lang="en-US" sz="2000" i="1" dirty="0">
                <a:latin typeface="Arial" pitchFamily="34" charset="0"/>
                <a:cs typeface="Arial" pitchFamily="34" charset="0"/>
              </a:rPr>
              <a:t>, severity, rate of increase, </a:t>
            </a:r>
            <a:r>
              <a:rPr lang="en-US" sz="2000" i="1" dirty="0" err="1">
                <a:latin typeface="Arial" pitchFamily="34" charset="0"/>
                <a:cs typeface="Arial" pitchFamily="34" charset="0"/>
              </a:rPr>
              <a:t>tehnical</a:t>
            </a:r>
            <a:r>
              <a:rPr lang="en-US" sz="2000" i="1" dirty="0">
                <a:latin typeface="Arial" pitchFamily="34" charset="0"/>
                <a:cs typeface="Arial" pitchFamily="34" charset="0"/>
              </a:rPr>
              <a:t> feasibility </a:t>
            </a:r>
            <a:r>
              <a:rPr lang="en-US" sz="2000" dirty="0" err="1">
                <a:latin typeface="Arial" pitchFamily="34" charset="0"/>
                <a:cs typeface="Arial" pitchFamily="34" charset="0"/>
              </a:rPr>
              <a:t>dan</a:t>
            </a:r>
            <a:r>
              <a:rPr lang="en-US" sz="2000" dirty="0">
                <a:latin typeface="Arial" pitchFamily="34" charset="0"/>
                <a:cs typeface="Arial" pitchFamily="34" charset="0"/>
              </a:rPr>
              <a:t> </a:t>
            </a:r>
            <a:r>
              <a:rPr lang="en-US" sz="2000" i="1" dirty="0" err="1">
                <a:latin typeface="Arial" pitchFamily="34" charset="0"/>
                <a:cs typeface="Arial" pitchFamily="34" charset="0"/>
              </a:rPr>
              <a:t>resourches</a:t>
            </a:r>
            <a:r>
              <a:rPr lang="en-US" sz="2000" i="1" dirty="0">
                <a:latin typeface="Arial" pitchFamily="34" charset="0"/>
                <a:cs typeface="Arial" pitchFamily="34" charset="0"/>
              </a:rPr>
              <a:t> availability.</a:t>
            </a:r>
          </a:p>
          <a:p>
            <a:endParaRPr lang="en-US" sz="2400" i="1" dirty="0">
              <a:latin typeface="Arial" pitchFamily="34" charset="0"/>
              <a:cs typeface="Arial" pitchFamily="34" charset="0"/>
            </a:endParaRPr>
          </a:p>
          <a:p>
            <a:endParaRPr lang="en-US" sz="2400" i="1" dirty="0">
              <a:latin typeface="Arial" pitchFamily="34" charset="0"/>
              <a:cs typeface="Arial" pitchFamily="34" charset="0"/>
            </a:endParaRPr>
          </a:p>
        </p:txBody>
      </p:sp>
      <p:pic>
        <p:nvPicPr>
          <p:cNvPr id="1027" name="Picture 3"/>
          <p:cNvPicPr>
            <a:picLocks noChangeAspect="1" noChangeArrowheads="1"/>
          </p:cNvPicPr>
          <p:nvPr/>
        </p:nvPicPr>
        <p:blipFill>
          <a:blip r:embed="rId2" cstate="print"/>
          <a:srcRect l="26875" t="46000" r="22500" b="18000"/>
          <a:stretch>
            <a:fillRect/>
          </a:stretch>
        </p:blipFill>
        <p:spPr bwMode="auto">
          <a:xfrm>
            <a:off x="685800" y="2286000"/>
            <a:ext cx="7086600" cy="3581400"/>
          </a:xfrm>
          <a:prstGeom prst="rect">
            <a:avLst/>
          </a:prstGeom>
          <a:noFill/>
          <a:ln w="9525">
            <a:noFill/>
            <a:miter lim="800000"/>
            <a:headEnd/>
            <a:tailEnd/>
          </a:ln>
          <a:effectLst/>
        </p:spPr>
      </p:pic>
    </p:spTree>
    <p:extLst>
      <p:ext uri="{BB962C8B-B14F-4D97-AF65-F5344CB8AC3E}">
        <p14:creationId xmlns:p14="http://schemas.microsoft.com/office/powerpoint/2010/main" val="395377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Rumusan</a:t>
            </a:r>
            <a:r>
              <a:rPr lang="en-US" dirty="0"/>
              <a:t> </a:t>
            </a:r>
            <a:r>
              <a:rPr lang="en-US" dirty="0" err="1"/>
              <a:t>Masalah</a:t>
            </a:r>
            <a:endParaRPr lang="en-US" dirty="0"/>
          </a:p>
        </p:txBody>
      </p:sp>
      <p:sp>
        <p:nvSpPr>
          <p:cNvPr id="3" name="Content Placeholder 2"/>
          <p:cNvSpPr>
            <a:spLocks noGrp="1"/>
          </p:cNvSpPr>
          <p:nvPr>
            <p:ph idx="1"/>
          </p:nvPr>
        </p:nvSpPr>
        <p:spPr>
          <a:xfrm>
            <a:off x="448965" y="2286000"/>
            <a:ext cx="7329840" cy="3657600"/>
          </a:xfrm>
        </p:spPr>
        <p:txBody>
          <a:bodyPr>
            <a:normAutofit/>
          </a:bodyPr>
          <a:lstStyle/>
          <a:p>
            <a:pPr marL="0" indent="0" algn="just">
              <a:buNone/>
            </a:pPr>
            <a:endParaRPr lang="en-US" dirty="0"/>
          </a:p>
          <a:p>
            <a:pPr algn="just">
              <a:buNone/>
            </a:pPr>
            <a:r>
              <a:rPr lang="en-US" dirty="0"/>
              <a:t>	</a:t>
            </a:r>
            <a:r>
              <a:rPr lang="en-US" dirty="0" err="1"/>
              <a:t>Adanya</a:t>
            </a:r>
            <a:r>
              <a:rPr lang="en-US" dirty="0"/>
              <a:t> </a:t>
            </a:r>
            <a:r>
              <a:rPr lang="en-US" dirty="0" err="1"/>
              <a:t>kekosongan</a:t>
            </a:r>
            <a:r>
              <a:rPr lang="en-US" dirty="0"/>
              <a:t> </a:t>
            </a:r>
            <a:r>
              <a:rPr lang="en-US" dirty="0" err="1"/>
              <a:t>dan</a:t>
            </a:r>
            <a:r>
              <a:rPr lang="en-US" dirty="0"/>
              <a:t> </a:t>
            </a:r>
            <a:r>
              <a:rPr lang="en-US" dirty="0" err="1"/>
              <a:t>kelebihan</a:t>
            </a:r>
            <a:r>
              <a:rPr lang="en-US" dirty="0"/>
              <a:t> </a:t>
            </a:r>
            <a:r>
              <a:rPr lang="en-US" dirty="0" err="1"/>
              <a:t>perbekalan</a:t>
            </a:r>
            <a:r>
              <a:rPr lang="en-US" dirty="0"/>
              <a:t> </a:t>
            </a:r>
            <a:r>
              <a:rPr lang="en-US" dirty="0" err="1"/>
              <a:t>farmasi</a:t>
            </a:r>
            <a:r>
              <a:rPr lang="en-US" dirty="0"/>
              <a:t>  yang </a:t>
            </a:r>
            <a:r>
              <a:rPr lang="en-US" dirty="0" err="1"/>
              <a:t>berdampak</a:t>
            </a:r>
            <a:r>
              <a:rPr lang="en-US" dirty="0"/>
              <a:t> </a:t>
            </a:r>
            <a:r>
              <a:rPr lang="en-US" dirty="0" err="1"/>
              <a:t>pada</a:t>
            </a:r>
            <a:r>
              <a:rPr lang="en-US" dirty="0"/>
              <a:t> </a:t>
            </a:r>
            <a:r>
              <a:rPr lang="en-US" dirty="0" err="1"/>
              <a:t>pelayanan</a:t>
            </a:r>
            <a:r>
              <a:rPr lang="en-US" dirty="0"/>
              <a:t> </a:t>
            </a:r>
            <a:r>
              <a:rPr lang="en-US" dirty="0" err="1"/>
              <a:t>dan</a:t>
            </a:r>
            <a:r>
              <a:rPr lang="en-US" dirty="0"/>
              <a:t> </a:t>
            </a:r>
            <a:r>
              <a:rPr lang="en-US" dirty="0" err="1"/>
              <a:t>keuangan</a:t>
            </a:r>
            <a:r>
              <a:rPr lang="en-US" dirty="0"/>
              <a:t> </a:t>
            </a:r>
            <a:r>
              <a:rPr lang="en-US" dirty="0" err="1"/>
              <a:t>di</a:t>
            </a:r>
            <a:r>
              <a:rPr lang="en-US" dirty="0"/>
              <a:t> </a:t>
            </a:r>
            <a:r>
              <a:rPr lang="en-US" dirty="0" err="1"/>
              <a:t>Rumah</a:t>
            </a:r>
            <a:r>
              <a:rPr lang="en-US" dirty="0"/>
              <a:t> </a:t>
            </a:r>
            <a:r>
              <a:rPr lang="en-US" dirty="0" err="1"/>
              <a:t>Sakit</a:t>
            </a:r>
            <a:endParaRPr lang="en-US" dirty="0"/>
          </a:p>
          <a:p>
            <a:pPr algn="just">
              <a:buFont typeface="Wingdings" pitchFamily="2" charset="2"/>
              <a:buChar char="ü"/>
            </a:pPr>
            <a:endParaRPr lang="en-US" dirty="0"/>
          </a:p>
          <a:p>
            <a:pPr algn="just">
              <a:buFont typeface="Wingdings" pitchFamily="2" charset="2"/>
              <a:buChar char="ü"/>
            </a:pPr>
            <a:endParaRPr lang="en-US" dirty="0"/>
          </a:p>
          <a:p>
            <a:pPr algn="just">
              <a:buFont typeface="Wingdings" pitchFamily="2" charset="2"/>
              <a:buChar char="ü"/>
            </a:pPr>
            <a:endParaRPr lang="en-US" dirty="0"/>
          </a:p>
          <a:p>
            <a:pPr algn="just">
              <a:buFont typeface="Wingdings" pitchFamily="2" charset="2"/>
              <a:buChar char="ü"/>
            </a:pPr>
            <a:endParaRPr lang="en-US" dirty="0"/>
          </a:p>
          <a:p>
            <a:pPr algn="just">
              <a:buFont typeface="Wingdings" pitchFamily="2" charset="2"/>
              <a:buChar char="ü"/>
            </a:pPr>
            <a:endParaRPr lang="en-US" dirty="0"/>
          </a:p>
          <a:p>
            <a:pPr algn="just">
              <a:buFont typeface="Wingdings" pitchFamily="2" charset="2"/>
              <a:buChar char="ü"/>
            </a:pPr>
            <a:endParaRPr lang="en-US" dirty="0"/>
          </a:p>
          <a:p>
            <a:pPr algn="just">
              <a:buFont typeface="Wingdings" pitchFamily="2" charset="2"/>
              <a:buChar char="ü"/>
            </a:pPr>
            <a:endParaRPr lang="en-US" sz="2400" dirty="0"/>
          </a:p>
          <a:p>
            <a:pPr marL="0" indent="0" algn="just">
              <a:buNone/>
            </a:pPr>
            <a:endParaRPr lang="en-US" dirty="0"/>
          </a:p>
        </p:txBody>
      </p:sp>
    </p:spTree>
    <p:extLst>
      <p:ext uri="{BB962C8B-B14F-4D97-AF65-F5344CB8AC3E}">
        <p14:creationId xmlns:p14="http://schemas.microsoft.com/office/powerpoint/2010/main" val="4082441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09800"/>
            <a:ext cx="8229600" cy="1828800"/>
          </a:xfrm>
        </p:spPr>
        <p:txBody>
          <a:bodyPr>
            <a:normAutofit/>
          </a:bodyPr>
          <a:lstStyle/>
          <a:p>
            <a:pPr algn="ctr"/>
            <a:r>
              <a:rPr lang="en-US" sz="6000" dirty="0">
                <a:solidFill>
                  <a:schemeClr val="tx1"/>
                </a:solidFill>
              </a:rPr>
              <a:t>PEMBAHASAN</a:t>
            </a:r>
          </a:p>
        </p:txBody>
      </p:sp>
    </p:spTree>
    <p:extLst>
      <p:ext uri="{BB962C8B-B14F-4D97-AF65-F5344CB8AC3E}">
        <p14:creationId xmlns:p14="http://schemas.microsoft.com/office/powerpoint/2010/main" val="4262088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dirty="0" err="1">
                <a:solidFill>
                  <a:schemeClr val="tx1"/>
                </a:solidFill>
              </a:rPr>
              <a:t>Analisis</a:t>
            </a:r>
            <a:r>
              <a:rPr lang="en-US" dirty="0">
                <a:solidFill>
                  <a:schemeClr val="tx1"/>
                </a:solidFill>
              </a:rPr>
              <a:t>  </a:t>
            </a:r>
            <a:r>
              <a:rPr lang="en-US" dirty="0" err="1">
                <a:solidFill>
                  <a:schemeClr val="tx1"/>
                </a:solidFill>
              </a:rPr>
              <a:t>Masalah</a:t>
            </a:r>
            <a:endParaRPr lang="en-US" dirty="0">
              <a:solidFill>
                <a:schemeClr val="tx1"/>
              </a:solidFill>
            </a:endParaRPr>
          </a:p>
        </p:txBody>
      </p:sp>
      <p:grpSp>
        <p:nvGrpSpPr>
          <p:cNvPr id="3" name="Group 2"/>
          <p:cNvGrpSpPr>
            <a:grpSpLocks/>
          </p:cNvGrpSpPr>
          <p:nvPr/>
        </p:nvGrpSpPr>
        <p:grpSpPr bwMode="auto">
          <a:xfrm>
            <a:off x="381000" y="1143001"/>
            <a:ext cx="8001000" cy="5334000"/>
            <a:chOff x="988" y="5643"/>
            <a:chExt cx="10616" cy="5626"/>
          </a:xfrm>
        </p:grpSpPr>
        <p:sp>
          <p:nvSpPr>
            <p:cNvPr id="1027" name="Oval 3"/>
            <p:cNvSpPr>
              <a:spLocks noChangeArrowheads="1"/>
            </p:cNvSpPr>
            <p:nvPr/>
          </p:nvSpPr>
          <p:spPr bwMode="auto">
            <a:xfrm>
              <a:off x="2344" y="8439"/>
              <a:ext cx="6748" cy="2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AutoShape 4"/>
            <p:cNvSpPr>
              <a:spLocks noChangeArrowheads="1"/>
            </p:cNvSpPr>
            <p:nvPr/>
          </p:nvSpPr>
          <p:spPr bwMode="auto">
            <a:xfrm>
              <a:off x="8941" y="8171"/>
              <a:ext cx="536" cy="653"/>
            </a:xfrm>
            <a:prstGeom prst="flowChartDelay">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Text Box 5"/>
            <p:cNvSpPr txBox="1">
              <a:spLocks noChangeArrowheads="1"/>
            </p:cNvSpPr>
            <p:nvPr/>
          </p:nvSpPr>
          <p:spPr bwMode="auto">
            <a:xfrm>
              <a:off x="9594" y="7937"/>
              <a:ext cx="2010" cy="16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a:ln>
                    <a:noFill/>
                  </a:ln>
                  <a:solidFill>
                    <a:schemeClr val="tx1"/>
                  </a:solidFill>
                  <a:effectLst/>
                  <a:latin typeface="Calibri" pitchFamily="34" charset="0"/>
                  <a:cs typeface="Arial" pitchFamily="34" charset="0"/>
                </a:rPr>
                <a:t>Adanya</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kekosongan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perbekalan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farmasi</a:t>
              </a:r>
              <a:r>
                <a:rPr kumimoji="0" lang="en-US" sz="1200" b="0" i="0" u="none" strike="noStrike" cap="none" normalizeH="0" baseline="0" dirty="0">
                  <a:ln>
                    <a:noFill/>
                  </a:ln>
                  <a:solidFill>
                    <a:schemeClr val="tx1"/>
                  </a:solidFill>
                  <a:effectLst/>
                  <a:latin typeface="Calibri" pitchFamily="34" charset="0"/>
                  <a:cs typeface="Arial" pitchFamily="34" charset="0"/>
                </a:rPr>
                <a:t> yang </a:t>
              </a:r>
              <a:r>
                <a:rPr kumimoji="0" lang="en-US" sz="1200" b="0" i="0" u="none" strike="noStrike" cap="none" normalizeH="0" baseline="0" dirty="0" err="1">
                  <a:ln>
                    <a:noFill/>
                  </a:ln>
                  <a:solidFill>
                    <a:schemeClr val="tx1"/>
                  </a:solidFill>
                  <a:effectLst/>
                  <a:latin typeface="Calibri" pitchFamily="34" charset="0"/>
                  <a:cs typeface="Arial" pitchFamily="34" charset="0"/>
                </a:rPr>
                <a:t>berampak</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padapelayanan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dan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keuangan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di</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Rumah</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Sakit</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V="1">
              <a:off x="7996" y="7351"/>
              <a:ext cx="376" cy="586"/>
            </a:xfrm>
            <a:prstGeom prst="straightConnector1">
              <a:avLst/>
            </a:prstGeom>
            <a:noFill/>
            <a:ln w="9525">
              <a:solidFill>
                <a:srgbClr val="000000"/>
              </a:solidFill>
              <a:round/>
              <a:headEnd/>
              <a:tailEnd/>
            </a:ln>
          </p:spPr>
        </p:cxnSp>
        <p:sp>
          <p:nvSpPr>
            <p:cNvPr id="1031" name="Text Box 7"/>
            <p:cNvSpPr txBox="1">
              <a:spLocks noChangeArrowheads="1"/>
            </p:cNvSpPr>
            <p:nvPr/>
          </p:nvSpPr>
          <p:spPr bwMode="auto">
            <a:xfrm>
              <a:off x="8255" y="6313"/>
              <a:ext cx="1926" cy="10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50" b="0" i="0" u="none" strike="noStrike" cap="none" normalizeH="0" baseline="0" dirty="0" err="1">
                  <a:ln>
                    <a:noFill/>
                  </a:ln>
                  <a:solidFill>
                    <a:schemeClr val="tx1"/>
                  </a:solidFill>
                  <a:effectLst/>
                  <a:latin typeface="Calibri" pitchFamily="34" charset="0"/>
                  <a:cs typeface="Arial" pitchFamily="34" charset="0"/>
                </a:rPr>
                <a:t>Belum</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ada</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sistem</a:t>
              </a:r>
              <a:r>
                <a:rPr kumimoji="0" lang="en-US" sz="1050" b="0" i="0" u="none" strike="noStrike" cap="none" normalizeH="0" baseline="0" dirty="0">
                  <a:ln>
                    <a:noFill/>
                  </a:ln>
                  <a:solidFill>
                    <a:schemeClr val="tx1"/>
                  </a:solidFill>
                  <a:effectLst/>
                  <a:latin typeface="Calibri" pitchFamily="34" charset="0"/>
                  <a:cs typeface="Arial" pitchFamily="34" charset="0"/>
                </a:rPr>
                <a:t> reminder </a:t>
              </a:r>
              <a:r>
                <a:rPr kumimoji="0" lang="en-US" sz="1050" b="0" i="0" u="none" strike="noStrike" cap="none" normalizeH="0" baseline="0" dirty="0" err="1">
                  <a:ln>
                    <a:noFill/>
                  </a:ln>
                  <a:solidFill>
                    <a:schemeClr val="tx1"/>
                  </a:solidFill>
                  <a:effectLst/>
                  <a:latin typeface="Calibri" pitchFamily="34" charset="0"/>
                  <a:cs typeface="Arial" pitchFamily="34" charset="0"/>
                </a:rPr>
                <a:t>perbekalan</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farmasi</a:t>
              </a:r>
              <a:r>
                <a:rPr kumimoji="0" lang="en-US" sz="1050" b="0" i="0" u="none" strike="noStrike" cap="none" normalizeH="0" baseline="0" dirty="0">
                  <a:ln>
                    <a:noFill/>
                  </a:ln>
                  <a:solidFill>
                    <a:schemeClr val="tx1"/>
                  </a:solidFill>
                  <a:effectLst/>
                  <a:latin typeface="Calibri" pitchFamily="34" charset="0"/>
                  <a:cs typeface="Arial" pitchFamily="34" charset="0"/>
                </a:rPr>
                <a:t> yang </a:t>
              </a:r>
              <a:r>
                <a:rPr kumimoji="0" lang="en-US" sz="1050" b="0" i="0" u="none" strike="noStrike" cap="none" normalizeH="0" baseline="0" dirty="0" err="1">
                  <a:ln>
                    <a:noFill/>
                  </a:ln>
                  <a:solidFill>
                    <a:schemeClr val="tx1"/>
                  </a:solidFill>
                  <a:effectLst/>
                  <a:latin typeface="Calibri" pitchFamily="34" charset="0"/>
                  <a:cs typeface="Arial" pitchFamily="34" charset="0"/>
                </a:rPr>
                <a:t>telah</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mecapai</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stok</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minnimal</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7327" y="5643"/>
              <a:ext cx="753" cy="4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Calibri" pitchFamily="34" charset="0"/>
                  <a:cs typeface="Arial" pitchFamily="34" charset="0"/>
                </a:rPr>
                <a:t>SIRS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a:off x="7635" y="6095"/>
              <a:ext cx="445" cy="2344"/>
            </a:xfrm>
            <a:prstGeom prst="straightConnector1">
              <a:avLst/>
            </a:prstGeom>
            <a:noFill/>
            <a:ln w="9525">
              <a:solidFill>
                <a:srgbClr val="000000"/>
              </a:solidFill>
              <a:round/>
              <a:headEnd/>
              <a:tailEnd/>
            </a:ln>
          </p:spPr>
        </p:cxnSp>
        <p:cxnSp>
          <p:nvCxnSpPr>
            <p:cNvPr id="1034" name="AutoShape 10"/>
            <p:cNvCxnSpPr>
              <a:cxnSpLocks noChangeShapeType="1"/>
            </p:cNvCxnSpPr>
            <p:nvPr/>
          </p:nvCxnSpPr>
          <p:spPr bwMode="auto">
            <a:xfrm>
              <a:off x="7276" y="7217"/>
              <a:ext cx="669" cy="569"/>
            </a:xfrm>
            <a:prstGeom prst="straightConnector1">
              <a:avLst/>
            </a:prstGeom>
            <a:noFill/>
            <a:ln w="9525">
              <a:solidFill>
                <a:srgbClr val="000000"/>
              </a:solidFill>
              <a:round/>
              <a:headEnd/>
              <a:tailEnd/>
            </a:ln>
          </p:spPr>
        </p:cxnSp>
        <p:sp>
          <p:nvSpPr>
            <p:cNvPr id="1035" name="Text Box 11"/>
            <p:cNvSpPr txBox="1">
              <a:spLocks noChangeArrowheads="1"/>
            </p:cNvSpPr>
            <p:nvPr/>
          </p:nvSpPr>
          <p:spPr bwMode="auto">
            <a:xfrm>
              <a:off x="6346" y="6430"/>
              <a:ext cx="1289" cy="11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50" b="0" i="0" u="none" strike="noStrike" cap="none" normalizeH="0" baseline="0" dirty="0">
                  <a:ln>
                    <a:noFill/>
                  </a:ln>
                  <a:solidFill>
                    <a:schemeClr val="tx1"/>
                  </a:solidFill>
                  <a:effectLst/>
                  <a:latin typeface="Calibri" pitchFamily="34" charset="0"/>
                  <a:cs typeface="Arial" pitchFamily="34" charset="0"/>
                </a:rPr>
                <a:t>SIRS </a:t>
              </a:r>
              <a:r>
                <a:rPr kumimoji="0" lang="en-US" sz="1050" b="0" i="0" u="none" strike="noStrike" cap="none" normalizeH="0" baseline="0" dirty="0" err="1">
                  <a:ln>
                    <a:noFill/>
                  </a:ln>
                  <a:solidFill>
                    <a:schemeClr val="tx1"/>
                  </a:solidFill>
                  <a:effectLst/>
                  <a:latin typeface="Calibri" pitchFamily="34" charset="0"/>
                  <a:cs typeface="Arial" pitchFamily="34" charset="0"/>
                </a:rPr>
                <a:t>belum</a:t>
              </a:r>
              <a:r>
                <a:rPr kumimoji="0" lang="en-US" sz="1050" b="0" i="0" u="none" strike="noStrike" cap="none" normalizeH="0" baseline="0" dirty="0">
                  <a:ln>
                    <a:noFill/>
                  </a:ln>
                  <a:solidFill>
                    <a:schemeClr val="tx1"/>
                  </a:solidFill>
                  <a:effectLst/>
                  <a:latin typeface="Calibri" pitchFamily="34" charset="0"/>
                  <a:cs typeface="Arial" pitchFamily="34" charset="0"/>
                </a:rPr>
                <a:t> support </a:t>
              </a:r>
              <a:r>
                <a:rPr kumimoji="0" lang="en-US" sz="1050" b="0" i="0" u="none" strike="noStrike" cap="none" normalizeH="0" baseline="0" dirty="0" err="1">
                  <a:ln>
                    <a:noFill/>
                  </a:ln>
                  <a:solidFill>
                    <a:schemeClr val="tx1"/>
                  </a:solidFill>
                  <a:effectLst/>
                  <a:latin typeface="Calibri" pitchFamily="34" charset="0"/>
                  <a:cs typeface="Arial" pitchFamily="34" charset="0"/>
                </a:rPr>
                <a:t>dalam</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kegiatan</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perencanaan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a:off x="3617" y="6095"/>
              <a:ext cx="586" cy="2344"/>
            </a:xfrm>
            <a:prstGeom prst="straightConnector1">
              <a:avLst/>
            </a:prstGeom>
            <a:noFill/>
            <a:ln w="9525">
              <a:solidFill>
                <a:srgbClr val="000000"/>
              </a:solidFill>
              <a:round/>
              <a:headEnd/>
              <a:tailEnd/>
            </a:ln>
          </p:spPr>
        </p:cxnSp>
        <p:sp>
          <p:nvSpPr>
            <p:cNvPr id="1037" name="Text Box 13"/>
            <p:cNvSpPr txBox="1">
              <a:spLocks noChangeArrowheads="1"/>
            </p:cNvSpPr>
            <p:nvPr/>
          </p:nvSpPr>
          <p:spPr bwMode="auto">
            <a:xfrm>
              <a:off x="3081" y="5643"/>
              <a:ext cx="837" cy="4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a:ln>
                    <a:noFill/>
                  </a:ln>
                  <a:solidFill>
                    <a:schemeClr val="tx1"/>
                  </a:solidFill>
                  <a:effectLst/>
                  <a:latin typeface="Calibri" pitchFamily="34" charset="0"/>
                  <a:cs typeface="Arial" pitchFamily="34" charset="0"/>
                </a:rPr>
                <a:t>Sistem</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cxnSp>
          <p:nvCxnSpPr>
            <p:cNvPr id="1038" name="AutoShape 14"/>
            <p:cNvCxnSpPr>
              <a:cxnSpLocks noChangeShapeType="1"/>
            </p:cNvCxnSpPr>
            <p:nvPr/>
          </p:nvCxnSpPr>
          <p:spPr bwMode="auto">
            <a:xfrm flipV="1">
              <a:off x="4203" y="7937"/>
              <a:ext cx="318" cy="385"/>
            </a:xfrm>
            <a:prstGeom prst="straightConnector1">
              <a:avLst/>
            </a:prstGeom>
            <a:noFill/>
            <a:ln w="9525">
              <a:solidFill>
                <a:srgbClr val="000000"/>
              </a:solidFill>
              <a:round/>
              <a:headEnd/>
              <a:tailEnd/>
            </a:ln>
          </p:spPr>
        </p:cxnSp>
        <p:sp>
          <p:nvSpPr>
            <p:cNvPr id="1039" name="Text Box 15"/>
            <p:cNvSpPr txBox="1">
              <a:spLocks noChangeArrowheads="1"/>
            </p:cNvSpPr>
            <p:nvPr/>
          </p:nvSpPr>
          <p:spPr bwMode="auto">
            <a:xfrm>
              <a:off x="4437" y="7083"/>
              <a:ext cx="1792" cy="10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50" b="0" i="0" u="none" strike="noStrike" cap="none" normalizeH="0" baseline="0" dirty="0">
                  <a:ln>
                    <a:noFill/>
                  </a:ln>
                  <a:solidFill>
                    <a:schemeClr val="tx1"/>
                  </a:solidFill>
                  <a:effectLst/>
                  <a:latin typeface="Calibri" pitchFamily="34" charset="0"/>
                  <a:cs typeface="Arial" pitchFamily="34" charset="0"/>
                </a:rPr>
                <a:t>Monitoring yang </a:t>
              </a:r>
              <a:r>
                <a:rPr kumimoji="0" lang="en-US" sz="1050" b="0" i="0" u="none" strike="noStrike" cap="none" normalizeH="0" baseline="0" dirty="0" err="1">
                  <a:ln>
                    <a:noFill/>
                  </a:ln>
                  <a:solidFill>
                    <a:schemeClr val="tx1"/>
                  </a:solidFill>
                  <a:effectLst/>
                  <a:latin typeface="Calibri" pitchFamily="34" charset="0"/>
                  <a:cs typeface="Arial" pitchFamily="34" charset="0"/>
                </a:rPr>
                <a:t>belum</a:t>
              </a:r>
              <a:r>
                <a:rPr kumimoji="0" lang="en-US" sz="1050" b="0" i="0" u="none" strike="noStrike" cap="none" normalizeH="0" baseline="0" dirty="0">
                  <a:ln>
                    <a:noFill/>
                  </a:ln>
                  <a:solidFill>
                    <a:schemeClr val="tx1"/>
                  </a:solidFill>
                  <a:effectLst/>
                  <a:latin typeface="Calibri" pitchFamily="34" charset="0"/>
                  <a:cs typeface="Arial" pitchFamily="34" charset="0"/>
                </a:rPr>
                <a:t> optimal </a:t>
              </a:r>
              <a:r>
                <a:rPr kumimoji="0" lang="en-US" sz="1050" b="0" i="0" u="none" strike="noStrike" cap="none" normalizeH="0" baseline="0" dirty="0" err="1">
                  <a:ln>
                    <a:noFill/>
                  </a:ln>
                  <a:solidFill>
                    <a:schemeClr val="tx1"/>
                  </a:solidFill>
                  <a:effectLst/>
                  <a:latin typeface="Calibri" pitchFamily="34" charset="0"/>
                  <a:cs typeface="Arial" pitchFamily="34" charset="0"/>
                </a:rPr>
                <a:t>untuk</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surat</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pesanan</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defecta</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dan</a:t>
              </a:r>
              <a:r>
                <a:rPr kumimoji="0" lang="en-US" sz="1050" b="0" i="0" u="none" strike="noStrike" cap="none" normalizeH="0" baseline="0" dirty="0">
                  <a:ln>
                    <a:noFill/>
                  </a:ln>
                  <a:solidFill>
                    <a:schemeClr val="tx1"/>
                  </a:solidFill>
                  <a:effectLst/>
                  <a:latin typeface="Calibri" pitchFamily="34" charset="0"/>
                  <a:cs typeface="Arial" pitchFamily="34" charset="0"/>
                </a:rPr>
                <a:t> </a:t>
              </a:r>
              <a:r>
                <a:rPr kumimoji="0" lang="en-US" sz="1050" b="0" i="0" u="none" strike="noStrike" cap="none" normalizeH="0" baseline="0" dirty="0" err="1">
                  <a:ln>
                    <a:noFill/>
                  </a:ln>
                  <a:solidFill>
                    <a:schemeClr val="tx1"/>
                  </a:solidFill>
                  <a:effectLst/>
                  <a:latin typeface="Calibri" pitchFamily="34" charset="0"/>
                  <a:cs typeface="Arial" pitchFamily="34" charset="0"/>
                </a:rPr>
                <a:t>penerimaan</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cxnSp>
          <p:nvCxnSpPr>
            <p:cNvPr id="1040" name="AutoShape 16"/>
            <p:cNvCxnSpPr>
              <a:cxnSpLocks noChangeShapeType="1"/>
            </p:cNvCxnSpPr>
            <p:nvPr/>
          </p:nvCxnSpPr>
          <p:spPr bwMode="auto">
            <a:xfrm flipH="1" flipV="1">
              <a:off x="3483" y="7686"/>
              <a:ext cx="586" cy="251"/>
            </a:xfrm>
            <a:prstGeom prst="straightConnector1">
              <a:avLst/>
            </a:prstGeom>
            <a:noFill/>
            <a:ln w="9525">
              <a:solidFill>
                <a:srgbClr val="000000"/>
              </a:solidFill>
              <a:round/>
              <a:headEnd/>
              <a:tailEnd/>
            </a:ln>
          </p:spPr>
        </p:cxnSp>
        <p:sp>
          <p:nvSpPr>
            <p:cNvPr id="1041" name="Text Box 17"/>
            <p:cNvSpPr txBox="1">
              <a:spLocks noChangeArrowheads="1"/>
            </p:cNvSpPr>
            <p:nvPr/>
          </p:nvSpPr>
          <p:spPr bwMode="auto">
            <a:xfrm>
              <a:off x="1155" y="7083"/>
              <a:ext cx="2462" cy="12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a:ln>
                    <a:noFill/>
                  </a:ln>
                  <a:solidFill>
                    <a:schemeClr val="tx1"/>
                  </a:solidFill>
                  <a:effectLst/>
                  <a:latin typeface="Calibri" pitchFamily="34" charset="0"/>
                  <a:cs typeface="Arial" pitchFamily="34" charset="0"/>
                </a:rPr>
                <a:t>Kebijakan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dan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pedoman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pengelolaan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perbekalan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farmasi</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belum</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tersosialisasi</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dan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teraplikasi</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maksimal</a:t>
              </a:r>
              <a:r>
                <a:rPr kumimoji="0" lang="en-US" sz="1200" b="0" i="0" u="none" strike="noStrike" cap="none" normalizeH="0" baseline="0" dirty="0">
                  <a:ln>
                    <a:noFill/>
                  </a:ln>
                  <a:solidFill>
                    <a:schemeClr val="tx1"/>
                  </a:solidFill>
                  <a:effectLst/>
                  <a:latin typeface="Calibri" pitchFamily="34" charset="0"/>
                  <a:cs typeface="Arial" pitchFamily="34" charset="0"/>
                </a:rPr>
                <a:t> </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cxnSp>
          <p:nvCxnSpPr>
            <p:cNvPr id="1042" name="AutoShape 18"/>
            <p:cNvCxnSpPr>
              <a:cxnSpLocks noChangeShapeType="1"/>
            </p:cNvCxnSpPr>
            <p:nvPr/>
          </p:nvCxnSpPr>
          <p:spPr bwMode="auto">
            <a:xfrm flipV="1">
              <a:off x="3884" y="6698"/>
              <a:ext cx="435" cy="385"/>
            </a:xfrm>
            <a:prstGeom prst="straightConnector1">
              <a:avLst/>
            </a:prstGeom>
            <a:noFill/>
            <a:ln w="9525">
              <a:solidFill>
                <a:srgbClr val="000000"/>
              </a:solidFill>
              <a:round/>
              <a:headEnd/>
              <a:tailEnd/>
            </a:ln>
          </p:spPr>
        </p:cxnSp>
        <p:sp>
          <p:nvSpPr>
            <p:cNvPr id="1043" name="Text Box 19"/>
            <p:cNvSpPr txBox="1">
              <a:spLocks noChangeArrowheads="1"/>
            </p:cNvSpPr>
            <p:nvPr/>
          </p:nvSpPr>
          <p:spPr bwMode="auto">
            <a:xfrm>
              <a:off x="4203" y="5911"/>
              <a:ext cx="1808" cy="9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err="1">
                  <a:ln>
                    <a:noFill/>
                  </a:ln>
                  <a:solidFill>
                    <a:schemeClr val="tx1"/>
                  </a:solidFill>
                  <a:effectLst/>
                  <a:latin typeface="Calibri" pitchFamily="34" charset="0"/>
                  <a:cs typeface="Arial" pitchFamily="34" charset="0"/>
                </a:rPr>
                <a:t>Formularium</a:t>
              </a:r>
              <a:r>
                <a:rPr kumimoji="0" lang="en-US" sz="1100" b="0" i="0" u="none" strike="noStrike" cap="none" normalizeH="0" baseline="0" dirty="0">
                  <a:ln>
                    <a:noFill/>
                  </a:ln>
                  <a:solidFill>
                    <a:schemeClr val="tx1"/>
                  </a:solidFill>
                  <a:effectLst/>
                  <a:latin typeface="Calibri" pitchFamily="34" charset="0"/>
                  <a:cs typeface="Arial" pitchFamily="34" charset="0"/>
                </a:rPr>
                <a:t> RS </a:t>
              </a:r>
              <a:r>
                <a:rPr kumimoji="0" lang="en-US" sz="1100" b="0" i="0" u="none" strike="noStrike" cap="none" normalizeH="0" baseline="0" dirty="0" err="1">
                  <a:ln>
                    <a:noFill/>
                  </a:ln>
                  <a:solidFill>
                    <a:schemeClr val="tx1"/>
                  </a:solidFill>
                  <a:effectLst/>
                  <a:latin typeface="Calibri" pitchFamily="34" charset="0"/>
                  <a:cs typeface="Arial" pitchFamily="34" charset="0"/>
                </a:rPr>
                <a:t>sudah</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direvisi</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tapi</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belum</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diberlakukan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cxnSp>
          <p:nvCxnSpPr>
            <p:cNvPr id="1044" name="AutoShape 20"/>
            <p:cNvCxnSpPr>
              <a:cxnSpLocks noChangeShapeType="1"/>
            </p:cNvCxnSpPr>
            <p:nvPr/>
          </p:nvCxnSpPr>
          <p:spPr bwMode="auto">
            <a:xfrm flipH="1" flipV="1">
              <a:off x="2930" y="6430"/>
              <a:ext cx="804" cy="167"/>
            </a:xfrm>
            <a:prstGeom prst="straightConnector1">
              <a:avLst/>
            </a:prstGeom>
            <a:noFill/>
            <a:ln w="9525">
              <a:solidFill>
                <a:srgbClr val="000000"/>
              </a:solidFill>
              <a:round/>
              <a:headEnd/>
              <a:tailEnd/>
            </a:ln>
          </p:spPr>
        </p:cxnSp>
        <p:sp>
          <p:nvSpPr>
            <p:cNvPr id="1045" name="Text Box 21"/>
            <p:cNvSpPr txBox="1">
              <a:spLocks noChangeArrowheads="1"/>
            </p:cNvSpPr>
            <p:nvPr/>
          </p:nvSpPr>
          <p:spPr bwMode="auto">
            <a:xfrm>
              <a:off x="1155" y="5911"/>
              <a:ext cx="1775" cy="9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a:ln>
                    <a:noFill/>
                  </a:ln>
                  <a:solidFill>
                    <a:schemeClr val="tx1"/>
                  </a:solidFill>
                  <a:effectLst/>
                  <a:latin typeface="Calibri" pitchFamily="34" charset="0"/>
                  <a:cs typeface="Arial" pitchFamily="34" charset="0"/>
                </a:rPr>
                <a:t>Meng</a:t>
              </a:r>
              <a:r>
                <a:rPr kumimoji="0" lang="en-US" sz="1200" b="0" i="0" u="none" strike="noStrike" cap="none" normalizeH="0" baseline="0" dirty="0">
                  <a:ln>
                    <a:noFill/>
                  </a:ln>
                  <a:solidFill>
                    <a:schemeClr val="tx1"/>
                  </a:solidFill>
                  <a:effectLst/>
                  <a:latin typeface="Calibri" pitchFamily="34" charset="0"/>
                  <a:cs typeface="Arial" pitchFamily="34" charset="0"/>
                </a:rPr>
                <a:t>-</a:t>
              </a:r>
              <a:r>
                <a:rPr kumimoji="0" lang="en-US" sz="1200" b="0" i="1" u="none" strike="noStrike" cap="none" normalizeH="0" baseline="0" dirty="0">
                  <a:ln>
                    <a:noFill/>
                  </a:ln>
                  <a:solidFill>
                    <a:schemeClr val="tx1"/>
                  </a:solidFill>
                  <a:effectLst/>
                  <a:latin typeface="Calibri" pitchFamily="34" charset="0"/>
                  <a:cs typeface="Arial" pitchFamily="34" charset="0"/>
                </a:rPr>
                <a:t>update</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0" u="none" strike="noStrike" cap="none" normalizeH="0" baseline="0" dirty="0" err="1">
                  <a:ln>
                    <a:noFill/>
                  </a:ln>
                  <a:solidFill>
                    <a:schemeClr val="tx1"/>
                  </a:solidFill>
                  <a:effectLst/>
                  <a:latin typeface="Calibri" pitchFamily="34" charset="0"/>
                  <a:cs typeface="Arial" pitchFamily="34" charset="0"/>
                </a:rPr>
                <a:t>perhitungan</a:t>
              </a:r>
              <a:r>
                <a:rPr kumimoji="0" lang="en-US" sz="1200" b="0" i="0" u="none" strike="noStrike" cap="none" normalizeH="0" baseline="0" dirty="0">
                  <a:ln>
                    <a:noFill/>
                  </a:ln>
                  <a:solidFill>
                    <a:schemeClr val="tx1"/>
                  </a:solidFill>
                  <a:effectLst/>
                  <a:latin typeface="Calibri" pitchFamily="34" charset="0"/>
                  <a:cs typeface="Arial" pitchFamily="34" charset="0"/>
                </a:rPr>
                <a:t> </a:t>
              </a:r>
              <a:r>
                <a:rPr kumimoji="0" lang="en-US" sz="1200" b="0" i="1" u="none" strike="noStrike" cap="none" normalizeH="0" baseline="0" dirty="0">
                  <a:ln>
                    <a:noFill/>
                  </a:ln>
                  <a:solidFill>
                    <a:schemeClr val="tx1"/>
                  </a:solidFill>
                  <a:effectLst/>
                  <a:latin typeface="Calibri" pitchFamily="34" charset="0"/>
                  <a:cs typeface="Arial" pitchFamily="34" charset="0"/>
                </a:rPr>
                <a:t>buffer stock</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cxnSp>
          <p:nvCxnSpPr>
            <p:cNvPr id="1046" name="AutoShape 22"/>
            <p:cNvCxnSpPr>
              <a:cxnSpLocks noChangeShapeType="1"/>
            </p:cNvCxnSpPr>
            <p:nvPr/>
          </p:nvCxnSpPr>
          <p:spPr bwMode="auto">
            <a:xfrm flipH="1">
              <a:off x="2830" y="8724"/>
              <a:ext cx="1373" cy="2043"/>
            </a:xfrm>
            <a:prstGeom prst="straightConnector1">
              <a:avLst/>
            </a:prstGeom>
            <a:noFill/>
            <a:ln w="9525">
              <a:solidFill>
                <a:srgbClr val="000000"/>
              </a:solidFill>
              <a:round/>
              <a:headEnd/>
              <a:tailEnd/>
            </a:ln>
          </p:spPr>
        </p:cxnSp>
        <p:sp>
          <p:nvSpPr>
            <p:cNvPr id="1047" name="Text Box 23"/>
            <p:cNvSpPr txBox="1">
              <a:spLocks noChangeArrowheads="1"/>
            </p:cNvSpPr>
            <p:nvPr/>
          </p:nvSpPr>
          <p:spPr bwMode="auto">
            <a:xfrm>
              <a:off x="1909" y="10767"/>
              <a:ext cx="1172" cy="5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Arial" pitchFamily="34" charset="0"/>
                </a:rPr>
                <a:t>Material</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cxnSp>
          <p:nvCxnSpPr>
            <p:cNvPr id="1048" name="AutoShape 24"/>
            <p:cNvCxnSpPr>
              <a:cxnSpLocks noChangeShapeType="1"/>
            </p:cNvCxnSpPr>
            <p:nvPr/>
          </p:nvCxnSpPr>
          <p:spPr bwMode="auto">
            <a:xfrm flipH="1">
              <a:off x="2579" y="9628"/>
              <a:ext cx="1038" cy="117"/>
            </a:xfrm>
            <a:prstGeom prst="straightConnector1">
              <a:avLst/>
            </a:prstGeom>
            <a:noFill/>
            <a:ln w="9525">
              <a:solidFill>
                <a:srgbClr val="000000"/>
              </a:solidFill>
              <a:round/>
              <a:headEnd/>
              <a:tailEnd/>
            </a:ln>
          </p:spPr>
        </p:cxnSp>
        <p:sp>
          <p:nvSpPr>
            <p:cNvPr id="1049" name="Text Box 25"/>
            <p:cNvSpPr txBox="1">
              <a:spLocks noChangeArrowheads="1"/>
            </p:cNvSpPr>
            <p:nvPr/>
          </p:nvSpPr>
          <p:spPr bwMode="auto">
            <a:xfrm>
              <a:off x="988" y="9042"/>
              <a:ext cx="1591" cy="97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err="1">
                  <a:ln>
                    <a:noFill/>
                  </a:ln>
                  <a:solidFill>
                    <a:schemeClr val="tx1"/>
                  </a:solidFill>
                  <a:effectLst/>
                  <a:latin typeface="Calibri" pitchFamily="34" charset="0"/>
                  <a:cs typeface="Arial" pitchFamily="34" charset="0"/>
                </a:rPr>
                <a:t>Belum</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dilakukan</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revisi</a:t>
              </a:r>
              <a:r>
                <a:rPr kumimoji="0" lang="en-US" sz="1100" b="0" i="0" u="none" strike="noStrike" cap="none" normalizeH="0" baseline="0" dirty="0">
                  <a:ln>
                    <a:noFill/>
                  </a:ln>
                  <a:solidFill>
                    <a:schemeClr val="tx1"/>
                  </a:solidFill>
                  <a:effectLst/>
                  <a:latin typeface="Calibri" pitchFamily="34" charset="0"/>
                  <a:cs typeface="Arial" pitchFamily="34" charset="0"/>
                </a:rPr>
                <a:t> MOU yang </a:t>
              </a:r>
              <a:r>
                <a:rPr kumimoji="0" lang="en-US" sz="1100" b="0" i="0" u="none" strike="noStrike" cap="none" normalizeH="0" baseline="0" dirty="0" err="1">
                  <a:ln>
                    <a:noFill/>
                  </a:ln>
                  <a:solidFill>
                    <a:schemeClr val="tx1"/>
                  </a:solidFill>
                  <a:effectLst/>
                  <a:latin typeface="Calibri" pitchFamily="34" charset="0"/>
                  <a:cs typeface="Arial" pitchFamily="34" charset="0"/>
                </a:rPr>
                <a:t>sudah</a:t>
              </a:r>
              <a:r>
                <a:rPr kumimoji="0" lang="en-US" sz="1100" b="0" i="0" u="none" strike="noStrike" cap="none" normalizeH="0" baseline="0" dirty="0">
                  <a:ln>
                    <a:noFill/>
                  </a:ln>
                  <a:solidFill>
                    <a:schemeClr val="tx1"/>
                  </a:solidFill>
                  <a:effectLst/>
                  <a:latin typeface="Calibri" pitchFamily="34" charset="0"/>
                  <a:cs typeface="Arial" pitchFamily="34" charset="0"/>
                </a:rPr>
                <a:t> </a:t>
              </a:r>
              <a:r>
                <a:rPr kumimoji="0" lang="en-US" sz="1100" b="0" i="0" u="none" strike="noStrike" cap="none" normalizeH="0" baseline="0" dirty="0" err="1">
                  <a:ln>
                    <a:noFill/>
                  </a:ln>
                  <a:solidFill>
                    <a:schemeClr val="tx1"/>
                  </a:solidFill>
                  <a:effectLst/>
                  <a:latin typeface="Calibri" pitchFamily="34" charset="0"/>
                  <a:cs typeface="Arial" pitchFamily="34" charset="0"/>
                </a:rPr>
                <a:t>kadaluarsa</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cxnSp>
          <p:nvCxnSpPr>
            <p:cNvPr id="1050" name="AutoShape 26"/>
            <p:cNvCxnSpPr>
              <a:cxnSpLocks noChangeShapeType="1"/>
            </p:cNvCxnSpPr>
            <p:nvPr/>
          </p:nvCxnSpPr>
          <p:spPr bwMode="auto">
            <a:xfrm flipH="1">
              <a:off x="6229" y="8724"/>
              <a:ext cx="1098" cy="2043"/>
            </a:xfrm>
            <a:prstGeom prst="straightConnector1">
              <a:avLst/>
            </a:prstGeom>
            <a:noFill/>
            <a:ln w="9525">
              <a:solidFill>
                <a:srgbClr val="000000"/>
              </a:solidFill>
              <a:round/>
              <a:headEnd/>
              <a:tailEnd/>
            </a:ln>
          </p:spPr>
        </p:cxnSp>
        <p:sp>
          <p:nvSpPr>
            <p:cNvPr id="1051" name="Text Box 27"/>
            <p:cNvSpPr txBox="1">
              <a:spLocks noChangeArrowheads="1"/>
            </p:cNvSpPr>
            <p:nvPr/>
          </p:nvSpPr>
          <p:spPr bwMode="auto">
            <a:xfrm>
              <a:off x="5032" y="10706"/>
              <a:ext cx="1554" cy="5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err="1">
                  <a:ln>
                    <a:noFill/>
                  </a:ln>
                  <a:solidFill>
                    <a:schemeClr val="tx1"/>
                  </a:solidFill>
                  <a:effectLst/>
                  <a:latin typeface="Calibri" pitchFamily="34" charset="0"/>
                  <a:cs typeface="Arial" pitchFamily="34" charset="0"/>
                </a:rPr>
                <a:t>Lingkungan</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cxnSp>
          <p:nvCxnSpPr>
            <p:cNvPr id="1052" name="AutoShape 28"/>
            <p:cNvCxnSpPr>
              <a:cxnSpLocks noChangeShapeType="1"/>
            </p:cNvCxnSpPr>
            <p:nvPr/>
          </p:nvCxnSpPr>
          <p:spPr bwMode="auto">
            <a:xfrm flipH="1">
              <a:off x="6346" y="9209"/>
              <a:ext cx="703" cy="101"/>
            </a:xfrm>
            <a:prstGeom prst="straightConnector1">
              <a:avLst/>
            </a:prstGeom>
            <a:noFill/>
            <a:ln w="9525">
              <a:solidFill>
                <a:srgbClr val="000000"/>
              </a:solidFill>
              <a:round/>
              <a:headEnd/>
              <a:tailEnd/>
            </a:ln>
          </p:spPr>
        </p:cxnSp>
        <p:sp>
          <p:nvSpPr>
            <p:cNvPr id="1053" name="Text Box 29"/>
            <p:cNvSpPr txBox="1">
              <a:spLocks noChangeArrowheads="1"/>
            </p:cNvSpPr>
            <p:nvPr/>
          </p:nvSpPr>
          <p:spPr bwMode="auto">
            <a:xfrm>
              <a:off x="4521" y="9042"/>
              <a:ext cx="1825" cy="4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Calibri" pitchFamily="34" charset="0"/>
                  <a:cs typeface="Arial" pitchFamily="34" charset="0"/>
                </a:rPr>
                <a:t>Distributor/Principle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cxnSp>
          <p:nvCxnSpPr>
            <p:cNvPr id="1054" name="AutoShape 30"/>
            <p:cNvCxnSpPr>
              <a:cxnSpLocks noChangeShapeType="1"/>
            </p:cNvCxnSpPr>
            <p:nvPr/>
          </p:nvCxnSpPr>
          <p:spPr bwMode="auto">
            <a:xfrm>
              <a:off x="7225" y="8925"/>
              <a:ext cx="720" cy="586"/>
            </a:xfrm>
            <a:prstGeom prst="straightConnector1">
              <a:avLst/>
            </a:prstGeom>
            <a:noFill/>
            <a:ln w="9525">
              <a:solidFill>
                <a:srgbClr val="000000"/>
              </a:solidFill>
              <a:round/>
              <a:headEnd/>
              <a:tailEnd/>
            </a:ln>
          </p:spPr>
        </p:cxnSp>
        <p:sp>
          <p:nvSpPr>
            <p:cNvPr id="1055" name="Text Box 31"/>
            <p:cNvSpPr txBox="1">
              <a:spLocks noChangeArrowheads="1"/>
            </p:cNvSpPr>
            <p:nvPr/>
          </p:nvSpPr>
          <p:spPr bwMode="auto">
            <a:xfrm>
              <a:off x="7636" y="9511"/>
              <a:ext cx="736" cy="4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pitchFamily="34" charset="0"/>
                </a:rPr>
                <a:t>JKN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cxnSp>
          <p:nvCxnSpPr>
            <p:cNvPr id="1056" name="AutoShape 32"/>
            <p:cNvCxnSpPr>
              <a:cxnSpLocks noChangeShapeType="1"/>
            </p:cNvCxnSpPr>
            <p:nvPr/>
          </p:nvCxnSpPr>
          <p:spPr bwMode="auto">
            <a:xfrm>
              <a:off x="6614" y="10013"/>
              <a:ext cx="904" cy="754"/>
            </a:xfrm>
            <a:prstGeom prst="straightConnector1">
              <a:avLst/>
            </a:prstGeom>
            <a:noFill/>
            <a:ln w="9525">
              <a:solidFill>
                <a:srgbClr val="000000"/>
              </a:solidFill>
              <a:round/>
              <a:headEnd/>
              <a:tailEnd/>
            </a:ln>
          </p:spPr>
        </p:cxnSp>
        <p:sp>
          <p:nvSpPr>
            <p:cNvPr id="1057" name="Text Box 33"/>
            <p:cNvSpPr txBox="1">
              <a:spLocks noChangeArrowheads="1"/>
            </p:cNvSpPr>
            <p:nvPr/>
          </p:nvSpPr>
          <p:spPr bwMode="auto">
            <a:xfrm>
              <a:off x="7276" y="10448"/>
              <a:ext cx="720" cy="4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a:ln>
                    <a:noFill/>
                  </a:ln>
                  <a:solidFill>
                    <a:schemeClr val="tx1"/>
                  </a:solidFill>
                  <a:effectLst/>
                  <a:latin typeface="Calibri" pitchFamily="34" charset="0"/>
                  <a:cs typeface="Arial" pitchFamily="34" charset="0"/>
                </a:rPr>
                <a:t>LKPP</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62143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19200"/>
            <a:ext cx="7628235" cy="609599"/>
          </a:xfrm>
        </p:spPr>
        <p:txBody>
          <a:bodyPr>
            <a:normAutofit fontScale="90000"/>
          </a:bodyPr>
          <a:lstStyle/>
          <a:p>
            <a:pPr algn="ctr"/>
            <a:r>
              <a:rPr lang="en-US" dirty="0" err="1"/>
              <a:t>Analisis</a:t>
            </a:r>
            <a:r>
              <a:rPr lang="en-US" dirty="0"/>
              <a:t> </a:t>
            </a:r>
            <a:r>
              <a:rPr lang="en-US" dirty="0" err="1"/>
              <a:t>Pemecahan</a:t>
            </a:r>
            <a:r>
              <a:rPr lang="en-US" dirty="0"/>
              <a:t> </a:t>
            </a:r>
            <a:r>
              <a:rPr lang="en-US" dirty="0" err="1"/>
              <a:t>Masalah</a:t>
            </a:r>
            <a:endParaRPr lang="en-US" dirty="0"/>
          </a:p>
        </p:txBody>
      </p:sp>
      <p:sp>
        <p:nvSpPr>
          <p:cNvPr id="3" name="Content Placeholder 2"/>
          <p:cNvSpPr>
            <a:spLocks noGrp="1"/>
          </p:cNvSpPr>
          <p:nvPr>
            <p:ph idx="1"/>
          </p:nvPr>
        </p:nvSpPr>
        <p:spPr/>
        <p:txBody>
          <a:bodyPr/>
          <a:lstStyle/>
          <a:p>
            <a:pPr marL="0" indent="0" algn="just">
              <a:buNone/>
            </a:pPr>
            <a:r>
              <a:rPr lang="en-US" dirty="0" err="1"/>
              <a:t>Dalam</a:t>
            </a:r>
            <a:r>
              <a:rPr lang="en-US" dirty="0"/>
              <a:t> </a:t>
            </a:r>
            <a:r>
              <a:rPr lang="en-US" dirty="0" err="1"/>
              <a:t>upaya</a:t>
            </a:r>
            <a:r>
              <a:rPr lang="en-US" dirty="0"/>
              <a:t> </a:t>
            </a:r>
            <a:r>
              <a:rPr lang="en-US" dirty="0" err="1"/>
              <a:t>pemecahan</a:t>
            </a:r>
            <a:r>
              <a:rPr lang="en-US" dirty="0"/>
              <a:t> </a:t>
            </a:r>
            <a:r>
              <a:rPr lang="en-US" dirty="0" err="1"/>
              <a:t>masalah</a:t>
            </a:r>
            <a:r>
              <a:rPr lang="en-US" dirty="0"/>
              <a:t> </a:t>
            </a:r>
            <a:r>
              <a:rPr lang="en-US" dirty="0" err="1"/>
              <a:t>digunakan</a:t>
            </a:r>
            <a:r>
              <a:rPr lang="en-US" dirty="0"/>
              <a:t> </a:t>
            </a:r>
            <a:r>
              <a:rPr lang="en-US" dirty="0" err="1"/>
              <a:t>metode</a:t>
            </a:r>
            <a:r>
              <a:rPr lang="en-US" dirty="0"/>
              <a:t> </a:t>
            </a:r>
            <a:r>
              <a:rPr lang="en-US" dirty="0" err="1"/>
              <a:t>siklus</a:t>
            </a:r>
            <a:r>
              <a:rPr lang="en-US" dirty="0"/>
              <a:t> </a:t>
            </a:r>
            <a:r>
              <a:rPr lang="en-US" dirty="0" err="1"/>
              <a:t>deming</a:t>
            </a:r>
            <a:r>
              <a:rPr lang="en-US" dirty="0"/>
              <a:t> </a:t>
            </a:r>
            <a:r>
              <a:rPr lang="en-US" dirty="0" err="1"/>
              <a:t>atau</a:t>
            </a:r>
            <a:r>
              <a:rPr lang="en-US" dirty="0"/>
              <a:t> </a:t>
            </a:r>
            <a:r>
              <a:rPr lang="en-US" dirty="0" err="1"/>
              <a:t>sering</a:t>
            </a:r>
            <a:r>
              <a:rPr lang="en-US" dirty="0"/>
              <a:t> </a:t>
            </a:r>
            <a:r>
              <a:rPr lang="en-US" dirty="0" err="1"/>
              <a:t>disebut</a:t>
            </a:r>
            <a:r>
              <a:rPr lang="en-US" dirty="0"/>
              <a:t> </a:t>
            </a:r>
            <a:r>
              <a:rPr lang="en-US" dirty="0" err="1"/>
              <a:t>siklus</a:t>
            </a:r>
            <a:r>
              <a:rPr lang="en-US" dirty="0"/>
              <a:t> PDCA (Plan, Do, Check, Action). </a:t>
            </a:r>
            <a:r>
              <a:rPr lang="en-US" dirty="0" err="1"/>
              <a:t>Siklus</a:t>
            </a:r>
            <a:r>
              <a:rPr lang="en-US" dirty="0"/>
              <a:t> PDCA </a:t>
            </a:r>
            <a:r>
              <a:rPr lang="en-US" dirty="0" err="1"/>
              <a:t>sekarang</a:t>
            </a:r>
            <a:r>
              <a:rPr lang="en-US" dirty="0"/>
              <a:t> </a:t>
            </a:r>
            <a:r>
              <a:rPr lang="en-US" dirty="0" err="1"/>
              <a:t>telah</a:t>
            </a:r>
            <a:r>
              <a:rPr lang="en-US" dirty="0"/>
              <a:t> </a:t>
            </a:r>
            <a:r>
              <a:rPr lang="en-US" dirty="0" err="1"/>
              <a:t>dimodifikasi</a:t>
            </a:r>
            <a:r>
              <a:rPr lang="en-US" dirty="0"/>
              <a:t> </a:t>
            </a:r>
            <a:r>
              <a:rPr lang="en-US" dirty="0" err="1"/>
              <a:t>menjadi</a:t>
            </a:r>
            <a:r>
              <a:rPr lang="en-US" dirty="0"/>
              <a:t> PDSA (Plan, Do, Study, Action). </a:t>
            </a:r>
            <a:r>
              <a:rPr lang="en-US" dirty="0" err="1"/>
              <a:t>Siklus</a:t>
            </a:r>
            <a:r>
              <a:rPr lang="en-US" dirty="0"/>
              <a:t> </a:t>
            </a:r>
            <a:r>
              <a:rPr lang="en-US" dirty="0" err="1"/>
              <a:t>tersebut</a:t>
            </a:r>
            <a:r>
              <a:rPr lang="en-US" dirty="0"/>
              <a:t> </a:t>
            </a:r>
            <a:r>
              <a:rPr lang="en-US" dirty="0" err="1"/>
              <a:t>merupakan</a:t>
            </a:r>
            <a:r>
              <a:rPr lang="en-US" dirty="0"/>
              <a:t> </a:t>
            </a:r>
            <a:r>
              <a:rPr lang="en-US" dirty="0" err="1"/>
              <a:t>empat</a:t>
            </a:r>
            <a:r>
              <a:rPr lang="en-US" dirty="0"/>
              <a:t> </a:t>
            </a:r>
            <a:r>
              <a:rPr lang="en-US" dirty="0" err="1"/>
              <a:t>langkah</a:t>
            </a:r>
            <a:r>
              <a:rPr lang="en-US" dirty="0"/>
              <a:t> </a:t>
            </a:r>
            <a:r>
              <a:rPr lang="en-US" dirty="0" err="1"/>
              <a:t>iteratif</a:t>
            </a:r>
            <a:r>
              <a:rPr lang="en-US" dirty="0"/>
              <a:t> </a:t>
            </a:r>
            <a:r>
              <a:rPr lang="en-US" dirty="0" err="1"/>
              <a:t>dalam</a:t>
            </a:r>
            <a:r>
              <a:rPr lang="en-US" dirty="0"/>
              <a:t> </a:t>
            </a:r>
            <a:r>
              <a:rPr lang="en-US" dirty="0" err="1"/>
              <a:t>pengendalian</a:t>
            </a:r>
            <a:r>
              <a:rPr lang="en-US" dirty="0"/>
              <a:t> </a:t>
            </a:r>
            <a:r>
              <a:rPr lang="en-US" dirty="0" err="1"/>
              <a:t>kualitas</a:t>
            </a:r>
            <a:r>
              <a:rPr lang="en-US" dirty="0"/>
              <a:t>.</a:t>
            </a:r>
          </a:p>
          <a:p>
            <a:pPr marL="0" indent="0">
              <a:buNone/>
            </a:pPr>
            <a:endParaRPr lang="en-US" dirty="0"/>
          </a:p>
        </p:txBody>
      </p:sp>
    </p:spTree>
    <p:extLst>
      <p:ext uri="{BB962C8B-B14F-4D97-AF65-F5344CB8AC3E}">
        <p14:creationId xmlns:p14="http://schemas.microsoft.com/office/powerpoint/2010/main" val="3898539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399635" cy="537670"/>
          </a:xfrm>
        </p:spPr>
        <p:txBody>
          <a:bodyPr>
            <a:normAutofit fontScale="90000"/>
          </a:bodyPr>
          <a:lstStyle/>
          <a:p>
            <a:pPr algn="ctr"/>
            <a:r>
              <a:rPr lang="en-US" dirty="0"/>
              <a:t>Plan </a:t>
            </a:r>
          </a:p>
        </p:txBody>
      </p:sp>
      <p:sp>
        <p:nvSpPr>
          <p:cNvPr id="3" name="Content Placeholder 2"/>
          <p:cNvSpPr>
            <a:spLocks noGrp="1"/>
          </p:cNvSpPr>
          <p:nvPr>
            <p:ph idx="1"/>
          </p:nvPr>
        </p:nvSpPr>
        <p:spPr>
          <a:xfrm>
            <a:off x="457200" y="1828800"/>
            <a:ext cx="7543800" cy="4297363"/>
          </a:xfrm>
        </p:spPr>
        <p:txBody>
          <a:bodyPr>
            <a:normAutofit fontScale="70000" lnSpcReduction="20000"/>
          </a:bodyPr>
          <a:lstStyle/>
          <a:p>
            <a:pPr lvl="0"/>
            <a:r>
              <a:rPr lang="en-US" sz="3200" dirty="0" err="1"/>
              <a:t>Meng</a:t>
            </a:r>
            <a:r>
              <a:rPr lang="en-US" sz="3200" dirty="0"/>
              <a:t>-</a:t>
            </a:r>
            <a:r>
              <a:rPr lang="en-US" sz="3200" i="1" dirty="0"/>
              <a:t>update</a:t>
            </a:r>
            <a:r>
              <a:rPr lang="en-US" sz="3200" dirty="0"/>
              <a:t> </a:t>
            </a:r>
            <a:r>
              <a:rPr lang="en-US" sz="3200" dirty="0" err="1"/>
              <a:t>perhitungan</a:t>
            </a:r>
            <a:r>
              <a:rPr lang="en-US" sz="3200" dirty="0"/>
              <a:t> buffer </a:t>
            </a:r>
            <a:r>
              <a:rPr lang="en-US" sz="3200" dirty="0" err="1"/>
              <a:t>stok</a:t>
            </a:r>
            <a:r>
              <a:rPr lang="en-US" sz="3200" dirty="0"/>
              <a:t> </a:t>
            </a:r>
            <a:r>
              <a:rPr lang="en-US" sz="3200" dirty="0" err="1"/>
              <a:t>perbekalan</a:t>
            </a:r>
            <a:r>
              <a:rPr lang="en-US" sz="3200" dirty="0"/>
              <a:t> </a:t>
            </a:r>
            <a:r>
              <a:rPr lang="en-US" sz="3200" dirty="0" err="1"/>
              <a:t>farmasi</a:t>
            </a:r>
            <a:endParaRPr lang="en-US" sz="3200" dirty="0"/>
          </a:p>
          <a:p>
            <a:pPr lvl="0"/>
            <a:r>
              <a:rPr lang="en-US" sz="3200" dirty="0"/>
              <a:t>Monitoring </a:t>
            </a:r>
            <a:r>
              <a:rPr lang="en-US" sz="3200" dirty="0" err="1"/>
              <a:t>antara</a:t>
            </a:r>
            <a:r>
              <a:rPr lang="en-US" sz="3200" dirty="0"/>
              <a:t> </a:t>
            </a:r>
            <a:r>
              <a:rPr lang="en-US" sz="3200" dirty="0" err="1"/>
              <a:t>surat</a:t>
            </a:r>
            <a:r>
              <a:rPr lang="en-US" sz="3200" dirty="0"/>
              <a:t> </a:t>
            </a:r>
            <a:r>
              <a:rPr lang="en-US" sz="3200" dirty="0" err="1"/>
              <a:t>pesanan</a:t>
            </a:r>
            <a:r>
              <a:rPr lang="en-US" sz="3200" dirty="0"/>
              <a:t>, </a:t>
            </a:r>
            <a:r>
              <a:rPr lang="en-US" sz="3200" dirty="0" err="1"/>
              <a:t>defecta</a:t>
            </a:r>
            <a:r>
              <a:rPr lang="en-US" sz="3200" dirty="0"/>
              <a:t> </a:t>
            </a:r>
            <a:r>
              <a:rPr lang="en-US" sz="3200" dirty="0" err="1"/>
              <a:t>dan</a:t>
            </a:r>
            <a:r>
              <a:rPr lang="en-US" sz="3200" dirty="0"/>
              <a:t> </a:t>
            </a:r>
            <a:r>
              <a:rPr lang="en-US" sz="3200" dirty="0" err="1"/>
              <a:t>proses</a:t>
            </a:r>
            <a:r>
              <a:rPr lang="en-US" sz="3200" dirty="0"/>
              <a:t> </a:t>
            </a:r>
            <a:r>
              <a:rPr lang="en-US" sz="3200" dirty="0" err="1"/>
              <a:t>penerimaan</a:t>
            </a:r>
            <a:r>
              <a:rPr lang="en-US" sz="3200" dirty="0"/>
              <a:t> </a:t>
            </a:r>
            <a:r>
              <a:rPr lang="en-US" sz="3200" dirty="0" err="1"/>
              <a:t>barang</a:t>
            </a:r>
            <a:endParaRPr lang="en-US" sz="3200" dirty="0"/>
          </a:p>
          <a:p>
            <a:pPr lvl="0"/>
            <a:r>
              <a:rPr lang="en-US" sz="3200" dirty="0" err="1"/>
              <a:t>Mensosialisasi</a:t>
            </a:r>
            <a:r>
              <a:rPr lang="en-US" sz="3200" dirty="0"/>
              <a:t> </a:t>
            </a:r>
            <a:r>
              <a:rPr lang="en-US" sz="3200" dirty="0" err="1"/>
              <a:t>dan</a:t>
            </a:r>
            <a:r>
              <a:rPr lang="en-US" sz="3200" dirty="0"/>
              <a:t> </a:t>
            </a:r>
            <a:r>
              <a:rPr lang="en-US" sz="3200" dirty="0" err="1"/>
              <a:t>mengaplikasikan</a:t>
            </a:r>
            <a:r>
              <a:rPr lang="en-US" sz="3200" dirty="0"/>
              <a:t> </a:t>
            </a:r>
            <a:r>
              <a:rPr lang="en-US" sz="3200" dirty="0" err="1"/>
              <a:t>kebijakan</a:t>
            </a:r>
            <a:r>
              <a:rPr lang="en-US" sz="3200" dirty="0"/>
              <a:t> </a:t>
            </a:r>
            <a:r>
              <a:rPr lang="en-US" sz="3200" dirty="0" err="1"/>
              <a:t>dan</a:t>
            </a:r>
            <a:r>
              <a:rPr lang="en-US" sz="3200" dirty="0"/>
              <a:t> </a:t>
            </a:r>
            <a:r>
              <a:rPr lang="en-US" sz="3200" dirty="0" err="1"/>
              <a:t>pedoman</a:t>
            </a:r>
            <a:r>
              <a:rPr lang="en-US" sz="3200" dirty="0"/>
              <a:t> </a:t>
            </a:r>
            <a:r>
              <a:rPr lang="en-US" sz="3200" dirty="0" err="1"/>
              <a:t>pengelolaan</a:t>
            </a:r>
            <a:r>
              <a:rPr lang="en-US" sz="3200" dirty="0"/>
              <a:t> </a:t>
            </a:r>
            <a:r>
              <a:rPr lang="en-US" sz="3200" dirty="0" err="1"/>
              <a:t>perbekalan</a:t>
            </a:r>
            <a:r>
              <a:rPr lang="en-US" sz="3200" dirty="0"/>
              <a:t> </a:t>
            </a:r>
            <a:r>
              <a:rPr lang="en-US" sz="3200" dirty="0" err="1"/>
              <a:t>farmasi</a:t>
            </a:r>
            <a:endParaRPr lang="en-US" sz="3200" dirty="0"/>
          </a:p>
          <a:p>
            <a:pPr lvl="0"/>
            <a:r>
              <a:rPr lang="en-US" sz="3200" dirty="0" err="1"/>
              <a:t>Memberlakukan</a:t>
            </a:r>
            <a:r>
              <a:rPr lang="en-US" sz="3200" dirty="0"/>
              <a:t> </a:t>
            </a:r>
            <a:r>
              <a:rPr lang="en-US" sz="3200" dirty="0" err="1"/>
              <a:t>Formularium</a:t>
            </a:r>
            <a:r>
              <a:rPr lang="en-US" sz="3200" dirty="0"/>
              <a:t> </a:t>
            </a:r>
            <a:r>
              <a:rPr lang="en-US" sz="3200" dirty="0" err="1"/>
              <a:t>obat</a:t>
            </a:r>
            <a:r>
              <a:rPr lang="en-US" sz="3200" dirty="0"/>
              <a:t>  (</a:t>
            </a:r>
            <a:r>
              <a:rPr lang="en-US" sz="3200" dirty="0" err="1"/>
              <a:t>Formularium</a:t>
            </a:r>
            <a:r>
              <a:rPr lang="en-US" sz="3200" dirty="0"/>
              <a:t>  </a:t>
            </a:r>
            <a:r>
              <a:rPr lang="en-US" sz="3200" dirty="0" err="1"/>
              <a:t>ObatBPJS</a:t>
            </a:r>
            <a:r>
              <a:rPr lang="en-US" sz="3200" dirty="0"/>
              <a:t> </a:t>
            </a:r>
            <a:r>
              <a:rPr lang="en-US" sz="3200" dirty="0" err="1"/>
              <a:t>dan</a:t>
            </a:r>
            <a:r>
              <a:rPr lang="en-US" sz="3200" dirty="0"/>
              <a:t> </a:t>
            </a:r>
            <a:r>
              <a:rPr lang="en-US" sz="3200" dirty="0" err="1"/>
              <a:t>Formularium</a:t>
            </a:r>
            <a:r>
              <a:rPr lang="en-US" sz="3200" dirty="0"/>
              <a:t> </a:t>
            </a:r>
            <a:r>
              <a:rPr lang="en-US" sz="3200" dirty="0" err="1"/>
              <a:t>obat</a:t>
            </a:r>
            <a:r>
              <a:rPr lang="en-US" sz="3200" dirty="0"/>
              <a:t> </a:t>
            </a:r>
            <a:r>
              <a:rPr lang="en-US" sz="3200" dirty="0" err="1"/>
              <a:t>Rumah</a:t>
            </a:r>
            <a:r>
              <a:rPr lang="en-US" sz="3200" dirty="0"/>
              <a:t> </a:t>
            </a:r>
            <a:r>
              <a:rPr lang="en-US" sz="3200" dirty="0" err="1"/>
              <a:t>Sakit</a:t>
            </a:r>
            <a:r>
              <a:rPr lang="en-US" sz="3200" dirty="0"/>
              <a:t>)</a:t>
            </a:r>
          </a:p>
          <a:p>
            <a:pPr lvl="0"/>
            <a:r>
              <a:rPr lang="en-US" sz="3200" dirty="0" err="1"/>
              <a:t>Meng</a:t>
            </a:r>
            <a:r>
              <a:rPr lang="en-US" sz="3200" dirty="0"/>
              <a:t>-</a:t>
            </a:r>
            <a:r>
              <a:rPr lang="en-US" sz="3200" i="1" dirty="0"/>
              <a:t>upgrade </a:t>
            </a:r>
            <a:r>
              <a:rPr lang="en-US" sz="3200" dirty="0"/>
              <a:t>SIRS agar </a:t>
            </a:r>
            <a:r>
              <a:rPr lang="en-US" sz="3200" dirty="0" err="1"/>
              <a:t>dapat</a:t>
            </a:r>
            <a:r>
              <a:rPr lang="en-US" sz="3200" dirty="0"/>
              <a:t> men-</a:t>
            </a:r>
            <a:r>
              <a:rPr lang="en-US" sz="3200" i="1" dirty="0"/>
              <a:t>support</a:t>
            </a:r>
            <a:r>
              <a:rPr lang="en-US" sz="3200" dirty="0"/>
              <a:t> </a:t>
            </a:r>
            <a:r>
              <a:rPr lang="en-US" sz="3200" dirty="0" err="1"/>
              <a:t>kegiatan</a:t>
            </a:r>
            <a:r>
              <a:rPr lang="en-US" sz="3200" dirty="0"/>
              <a:t> </a:t>
            </a:r>
            <a:r>
              <a:rPr lang="en-US" sz="3200" dirty="0" err="1"/>
              <a:t>perencanaan</a:t>
            </a:r>
            <a:r>
              <a:rPr lang="en-US" sz="3200" dirty="0"/>
              <a:t> </a:t>
            </a:r>
            <a:r>
              <a:rPr lang="en-US" sz="3200" dirty="0" err="1"/>
              <a:t>perbekalan</a:t>
            </a:r>
            <a:r>
              <a:rPr lang="en-US" sz="3200" dirty="0"/>
              <a:t> </a:t>
            </a:r>
            <a:r>
              <a:rPr lang="en-US" sz="3200" dirty="0" err="1"/>
              <a:t>farmasi</a:t>
            </a:r>
            <a:endParaRPr lang="en-US" sz="3200" dirty="0"/>
          </a:p>
          <a:p>
            <a:pPr lvl="0"/>
            <a:r>
              <a:rPr lang="en-US" sz="3200" dirty="0" err="1"/>
              <a:t>Melakukan</a:t>
            </a:r>
            <a:r>
              <a:rPr lang="en-US" sz="3200" dirty="0"/>
              <a:t> </a:t>
            </a:r>
            <a:r>
              <a:rPr lang="en-US" sz="3200" dirty="0" err="1"/>
              <a:t>revisi</a:t>
            </a:r>
            <a:r>
              <a:rPr lang="en-US" sz="3200" dirty="0"/>
              <a:t> </a:t>
            </a:r>
            <a:r>
              <a:rPr lang="en-US" sz="3200" dirty="0" err="1"/>
              <a:t>kontrak</a:t>
            </a:r>
            <a:r>
              <a:rPr lang="en-US" sz="3200" dirty="0"/>
              <a:t> </a:t>
            </a:r>
            <a:r>
              <a:rPr lang="en-US" sz="3200" dirty="0" err="1"/>
              <a:t>kerjasama</a:t>
            </a:r>
            <a:r>
              <a:rPr lang="en-US" sz="3200" dirty="0"/>
              <a:t> </a:t>
            </a:r>
            <a:r>
              <a:rPr lang="en-US" sz="3200" dirty="0" err="1"/>
              <a:t>dengan</a:t>
            </a:r>
            <a:r>
              <a:rPr lang="en-US" sz="3200" dirty="0"/>
              <a:t> principal </a:t>
            </a:r>
            <a:r>
              <a:rPr lang="en-US" sz="3200" dirty="0" err="1"/>
              <a:t>dan</a:t>
            </a:r>
            <a:r>
              <a:rPr lang="en-US" sz="3200" dirty="0"/>
              <a:t> distributor </a:t>
            </a:r>
            <a:r>
              <a:rPr lang="en-US" sz="3200" dirty="0" err="1"/>
              <a:t>sehingga</a:t>
            </a:r>
            <a:r>
              <a:rPr lang="en-US" sz="3200" dirty="0"/>
              <a:t> </a:t>
            </a:r>
            <a:r>
              <a:rPr lang="en-US" sz="3200" dirty="0" err="1"/>
              <a:t>ada</a:t>
            </a:r>
            <a:r>
              <a:rPr lang="en-US" sz="3200" dirty="0"/>
              <a:t> </a:t>
            </a:r>
            <a:r>
              <a:rPr lang="en-US" sz="3200" dirty="0" err="1"/>
              <a:t>jaminan</a:t>
            </a:r>
            <a:r>
              <a:rPr lang="en-US" sz="3200" dirty="0"/>
              <a:t> </a:t>
            </a:r>
            <a:r>
              <a:rPr lang="en-US" sz="3200" dirty="0" err="1"/>
              <a:t>ketersediaan</a:t>
            </a:r>
            <a:r>
              <a:rPr lang="en-US" sz="3200" dirty="0"/>
              <a:t> </a:t>
            </a:r>
            <a:r>
              <a:rPr lang="en-US" sz="3200" dirty="0" err="1"/>
              <a:t>dan</a:t>
            </a:r>
            <a:r>
              <a:rPr lang="en-US" sz="3200" dirty="0"/>
              <a:t> </a:t>
            </a:r>
            <a:r>
              <a:rPr lang="en-US" sz="3200" dirty="0" err="1"/>
              <a:t>kualitas</a:t>
            </a:r>
            <a:r>
              <a:rPr lang="en-US" sz="3200" dirty="0"/>
              <a:t> </a:t>
            </a:r>
            <a:r>
              <a:rPr lang="en-US" sz="3200" dirty="0" err="1"/>
              <a:t>perbekalan</a:t>
            </a:r>
            <a:r>
              <a:rPr lang="en-US" sz="3200" dirty="0"/>
              <a:t> </a:t>
            </a:r>
            <a:r>
              <a:rPr lang="en-US" sz="3200" dirty="0" err="1"/>
              <a:t>farmasi</a:t>
            </a:r>
            <a:r>
              <a:rPr lang="en-US" sz="3200" dirty="0"/>
              <a:t>.</a:t>
            </a:r>
          </a:p>
          <a:p>
            <a:pPr lvl="0"/>
            <a:r>
              <a:rPr lang="en-US" sz="3200" dirty="0" err="1"/>
              <a:t>Mengajukan</a:t>
            </a:r>
            <a:r>
              <a:rPr lang="en-US" sz="3200" dirty="0"/>
              <a:t> </a:t>
            </a:r>
            <a:r>
              <a:rPr lang="en-US" sz="3200" dirty="0" err="1"/>
              <a:t>akses</a:t>
            </a:r>
            <a:r>
              <a:rPr lang="en-US" sz="3200" dirty="0"/>
              <a:t> online </a:t>
            </a:r>
            <a:r>
              <a:rPr lang="en-US" sz="3200" i="1" dirty="0"/>
              <a:t>e-catalog</a:t>
            </a:r>
            <a:r>
              <a:rPr lang="en-US" sz="3200" dirty="0"/>
              <a:t> </a:t>
            </a:r>
            <a:r>
              <a:rPr lang="en-US" sz="3200" dirty="0" err="1"/>
              <a:t>kepada</a:t>
            </a:r>
            <a:r>
              <a:rPr lang="en-US" sz="3200" dirty="0"/>
              <a:t> LKPP</a:t>
            </a:r>
          </a:p>
          <a:p>
            <a:pPr lvl="0" algn="just">
              <a:buNone/>
            </a:pPr>
            <a:endParaRPr lang="en-US" sz="5100" dirty="0"/>
          </a:p>
          <a:p>
            <a:endParaRPr lang="en-US" dirty="0"/>
          </a:p>
        </p:txBody>
      </p:sp>
    </p:spTree>
    <p:extLst>
      <p:ext uri="{BB962C8B-B14F-4D97-AF65-F5344CB8AC3E}">
        <p14:creationId xmlns:p14="http://schemas.microsoft.com/office/powerpoint/2010/main" val="349621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990601"/>
            <a:ext cx="8229600" cy="533400"/>
          </a:xfrm>
        </p:spPr>
        <p:txBody>
          <a:bodyPr>
            <a:normAutofit fontScale="90000"/>
          </a:bodyPr>
          <a:lstStyle/>
          <a:p>
            <a:r>
              <a:rPr lang="en-US" dirty="0"/>
              <a:t>Do</a:t>
            </a:r>
          </a:p>
        </p:txBody>
      </p:sp>
      <p:sp>
        <p:nvSpPr>
          <p:cNvPr id="5" name="Rectangle 4"/>
          <p:cNvSpPr/>
          <p:nvPr/>
        </p:nvSpPr>
        <p:spPr>
          <a:xfrm>
            <a:off x="381000" y="1676400"/>
            <a:ext cx="8763000" cy="4801314"/>
          </a:xfrm>
          <a:prstGeom prst="rect">
            <a:avLst/>
          </a:prstGeom>
        </p:spPr>
        <p:txBody>
          <a:bodyPr wrap="square">
            <a:spAutoFit/>
          </a:bodyPr>
          <a:lstStyle/>
          <a:p>
            <a:pPr marL="342900" lvl="0" indent="-342900" algn="just">
              <a:buFont typeface="+mj-lt"/>
              <a:buAutoNum type="arabicPeriod"/>
            </a:pPr>
            <a:r>
              <a:rPr lang="en-US" dirty="0">
                <a:solidFill>
                  <a:schemeClr val="bg1"/>
                </a:solidFill>
              </a:rPr>
              <a:t>Update </a:t>
            </a:r>
            <a:r>
              <a:rPr lang="en-US" dirty="0" err="1">
                <a:solidFill>
                  <a:schemeClr val="bg1"/>
                </a:solidFill>
              </a:rPr>
              <a:t>perhitungan</a:t>
            </a:r>
            <a:r>
              <a:rPr lang="en-US" dirty="0">
                <a:solidFill>
                  <a:schemeClr val="bg1"/>
                </a:solidFill>
              </a:rPr>
              <a:t> buffer </a:t>
            </a:r>
            <a:r>
              <a:rPr lang="en-US" dirty="0" err="1">
                <a:solidFill>
                  <a:schemeClr val="bg1"/>
                </a:solidFill>
              </a:rPr>
              <a:t>stok</a:t>
            </a:r>
            <a:r>
              <a:rPr lang="en-US" dirty="0">
                <a:solidFill>
                  <a:schemeClr val="bg1"/>
                </a:solidFill>
              </a:rPr>
              <a:t> </a:t>
            </a:r>
            <a:r>
              <a:rPr lang="en-US" dirty="0" err="1">
                <a:solidFill>
                  <a:schemeClr val="bg1"/>
                </a:solidFill>
              </a:rPr>
              <a:t>perbekalan</a:t>
            </a:r>
            <a:r>
              <a:rPr lang="en-US" dirty="0">
                <a:solidFill>
                  <a:schemeClr val="bg1"/>
                </a:solidFill>
              </a:rPr>
              <a:t> </a:t>
            </a:r>
            <a:r>
              <a:rPr lang="en-US" dirty="0" err="1">
                <a:solidFill>
                  <a:schemeClr val="bg1"/>
                </a:solidFill>
              </a:rPr>
              <a:t>farmasi</a:t>
            </a:r>
            <a:endParaRPr lang="en-US" dirty="0">
              <a:solidFill>
                <a:schemeClr val="bg1"/>
              </a:solidFill>
            </a:endParaRPr>
          </a:p>
          <a:p>
            <a:pPr lvl="1" algn="just">
              <a:buFont typeface="Arial" pitchFamily="34" charset="0"/>
              <a:buChar char="•"/>
            </a:pPr>
            <a:r>
              <a:rPr lang="en-US" dirty="0">
                <a:solidFill>
                  <a:schemeClr val="bg1"/>
                </a:solidFill>
              </a:rPr>
              <a:t>   </a:t>
            </a:r>
            <a:r>
              <a:rPr lang="en-US" dirty="0" err="1">
                <a:solidFill>
                  <a:schemeClr val="bg1"/>
                </a:solidFill>
              </a:rPr>
              <a:t>Ambil</a:t>
            </a:r>
            <a:r>
              <a:rPr lang="en-US" dirty="0">
                <a:solidFill>
                  <a:schemeClr val="bg1"/>
                </a:solidFill>
              </a:rPr>
              <a:t> Data  history </a:t>
            </a:r>
            <a:r>
              <a:rPr lang="en-US" dirty="0" err="1">
                <a:solidFill>
                  <a:schemeClr val="bg1"/>
                </a:solidFill>
              </a:rPr>
              <a:t>pemakaian</a:t>
            </a:r>
            <a:r>
              <a:rPr lang="en-US" dirty="0">
                <a:solidFill>
                  <a:schemeClr val="bg1"/>
                </a:solidFill>
              </a:rPr>
              <a:t> </a:t>
            </a:r>
            <a:r>
              <a:rPr lang="en-US" dirty="0" err="1">
                <a:solidFill>
                  <a:schemeClr val="bg1"/>
                </a:solidFill>
              </a:rPr>
              <a:t>perbekalan</a:t>
            </a:r>
            <a:r>
              <a:rPr lang="en-US" dirty="0">
                <a:solidFill>
                  <a:schemeClr val="bg1"/>
                </a:solidFill>
              </a:rPr>
              <a:t> </a:t>
            </a:r>
            <a:r>
              <a:rPr lang="en-US" dirty="0" err="1">
                <a:solidFill>
                  <a:schemeClr val="bg1"/>
                </a:solidFill>
              </a:rPr>
              <a:t>farmasi</a:t>
            </a:r>
            <a:r>
              <a:rPr lang="en-US" dirty="0">
                <a:solidFill>
                  <a:schemeClr val="bg1"/>
                </a:solidFill>
              </a:rPr>
              <a:t> 3 </a:t>
            </a:r>
            <a:r>
              <a:rPr lang="en-US" dirty="0" err="1">
                <a:solidFill>
                  <a:schemeClr val="bg1"/>
                </a:solidFill>
              </a:rPr>
              <a:t>bulan</a:t>
            </a:r>
            <a:r>
              <a:rPr lang="en-US" dirty="0">
                <a:solidFill>
                  <a:schemeClr val="bg1"/>
                </a:solidFill>
              </a:rPr>
              <a:t> </a:t>
            </a:r>
            <a:r>
              <a:rPr lang="en-US" dirty="0" err="1">
                <a:solidFill>
                  <a:schemeClr val="bg1"/>
                </a:solidFill>
              </a:rPr>
              <a:t>terakhir</a:t>
            </a:r>
            <a:endParaRPr lang="en-US" dirty="0">
              <a:solidFill>
                <a:schemeClr val="bg1"/>
              </a:solidFill>
            </a:endParaRPr>
          </a:p>
          <a:p>
            <a:pPr lvl="1" algn="just">
              <a:buFont typeface="Arial" pitchFamily="34" charset="0"/>
              <a:buChar char="•"/>
            </a:pPr>
            <a:r>
              <a:rPr lang="en-US" dirty="0">
                <a:solidFill>
                  <a:schemeClr val="bg1"/>
                </a:solidFill>
              </a:rPr>
              <a:t>   </a:t>
            </a:r>
            <a:r>
              <a:rPr lang="en-US" dirty="0" err="1">
                <a:solidFill>
                  <a:schemeClr val="bg1"/>
                </a:solidFill>
              </a:rPr>
              <a:t>Ambil</a:t>
            </a:r>
            <a:r>
              <a:rPr lang="en-US" dirty="0">
                <a:solidFill>
                  <a:schemeClr val="bg1"/>
                </a:solidFill>
              </a:rPr>
              <a:t> rata – rata </a:t>
            </a:r>
            <a:r>
              <a:rPr lang="en-US" dirty="0" err="1">
                <a:solidFill>
                  <a:schemeClr val="bg1"/>
                </a:solidFill>
              </a:rPr>
              <a:t>pemakaian</a:t>
            </a:r>
            <a:r>
              <a:rPr lang="en-US" dirty="0">
                <a:solidFill>
                  <a:schemeClr val="bg1"/>
                </a:solidFill>
              </a:rPr>
              <a:t>  </a:t>
            </a:r>
          </a:p>
          <a:p>
            <a:pPr lvl="1" algn="just">
              <a:buFont typeface="Arial" pitchFamily="34" charset="0"/>
              <a:buChar char="•"/>
            </a:pPr>
            <a:r>
              <a:rPr lang="en-US" dirty="0">
                <a:solidFill>
                  <a:schemeClr val="bg1"/>
                </a:solidFill>
              </a:rPr>
              <a:t>   rata –rata </a:t>
            </a:r>
            <a:r>
              <a:rPr lang="en-US" dirty="0" err="1">
                <a:solidFill>
                  <a:schemeClr val="bg1"/>
                </a:solidFill>
              </a:rPr>
              <a:t>pemakaian</a:t>
            </a:r>
            <a:r>
              <a:rPr lang="en-US" dirty="0">
                <a:solidFill>
                  <a:schemeClr val="bg1"/>
                </a:solidFill>
              </a:rPr>
              <a:t>  + buffer </a:t>
            </a:r>
            <a:r>
              <a:rPr lang="en-US" dirty="0" err="1">
                <a:solidFill>
                  <a:schemeClr val="bg1"/>
                </a:solidFill>
              </a:rPr>
              <a:t>stok</a:t>
            </a:r>
            <a:r>
              <a:rPr lang="en-US" dirty="0">
                <a:solidFill>
                  <a:schemeClr val="bg1"/>
                </a:solidFill>
              </a:rPr>
              <a:t> </a:t>
            </a:r>
          </a:p>
          <a:p>
            <a:pPr lvl="1" algn="just">
              <a:buFont typeface="Arial" pitchFamily="34" charset="0"/>
              <a:buChar char="•"/>
            </a:pPr>
            <a:r>
              <a:rPr lang="en-US" dirty="0">
                <a:solidFill>
                  <a:schemeClr val="bg1"/>
                </a:solidFill>
              </a:rPr>
              <a:t>   </a:t>
            </a:r>
            <a:r>
              <a:rPr lang="en-US" dirty="0" err="1">
                <a:solidFill>
                  <a:schemeClr val="bg1"/>
                </a:solidFill>
              </a:rPr>
              <a:t>Rumus</a:t>
            </a:r>
            <a:r>
              <a:rPr lang="en-US" dirty="0">
                <a:solidFill>
                  <a:schemeClr val="bg1"/>
                </a:solidFill>
              </a:rPr>
              <a:t>  : </a:t>
            </a:r>
          </a:p>
          <a:p>
            <a:pPr lvl="1" algn="just"/>
            <a:endParaRPr lang="en-US" dirty="0">
              <a:solidFill>
                <a:schemeClr val="bg1"/>
              </a:solidFill>
            </a:endParaRPr>
          </a:p>
          <a:p>
            <a:pPr lvl="0"/>
            <a:r>
              <a:rPr lang="en-US" dirty="0" err="1">
                <a:solidFill>
                  <a:schemeClr val="bg1"/>
                </a:solidFill>
              </a:rPr>
              <a:t>Kategori</a:t>
            </a:r>
            <a:r>
              <a:rPr lang="en-US" dirty="0">
                <a:solidFill>
                  <a:schemeClr val="bg1"/>
                </a:solidFill>
              </a:rPr>
              <a:t> A ( fast </a:t>
            </a:r>
            <a:r>
              <a:rPr lang="en-US" dirty="0" err="1">
                <a:solidFill>
                  <a:schemeClr val="bg1"/>
                </a:solidFill>
              </a:rPr>
              <a:t>mov</a:t>
            </a:r>
            <a:r>
              <a:rPr lang="en-US" dirty="0">
                <a:solidFill>
                  <a:schemeClr val="bg1"/>
                </a:solidFill>
              </a:rPr>
              <a:t>) </a:t>
            </a:r>
            <a:r>
              <a:rPr lang="en-US" dirty="0" err="1">
                <a:solidFill>
                  <a:schemeClr val="bg1"/>
                </a:solidFill>
              </a:rPr>
              <a:t>dan</a:t>
            </a:r>
            <a:r>
              <a:rPr lang="en-US" dirty="0">
                <a:solidFill>
                  <a:schemeClr val="bg1"/>
                </a:solidFill>
              </a:rPr>
              <a:t> V(Vital)</a:t>
            </a:r>
          </a:p>
          <a:p>
            <a:r>
              <a:rPr lang="en-US" dirty="0">
                <a:solidFill>
                  <a:schemeClr val="bg1"/>
                </a:solidFill>
              </a:rPr>
              <a:t>(  (</a:t>
            </a:r>
            <a:r>
              <a:rPr lang="en-US" u="sng" dirty="0">
                <a:solidFill>
                  <a:schemeClr val="bg1"/>
                </a:solidFill>
              </a:rPr>
              <a:t>rata2 </a:t>
            </a:r>
            <a:r>
              <a:rPr lang="en-US" u="sng" dirty="0" err="1">
                <a:solidFill>
                  <a:schemeClr val="bg1"/>
                </a:solidFill>
              </a:rPr>
              <a:t>penjualan</a:t>
            </a:r>
            <a:r>
              <a:rPr lang="en-US" u="sng" dirty="0">
                <a:solidFill>
                  <a:schemeClr val="bg1"/>
                </a:solidFill>
              </a:rPr>
              <a:t> </a:t>
            </a:r>
            <a:r>
              <a:rPr lang="en-US" u="sng" dirty="0" err="1">
                <a:solidFill>
                  <a:schemeClr val="bg1"/>
                </a:solidFill>
              </a:rPr>
              <a:t>triwulan</a:t>
            </a:r>
            <a:r>
              <a:rPr lang="en-US" u="sng" dirty="0">
                <a:solidFill>
                  <a:schemeClr val="bg1"/>
                </a:solidFill>
              </a:rPr>
              <a:t>)+</a:t>
            </a:r>
            <a:r>
              <a:rPr lang="en-US" dirty="0">
                <a:solidFill>
                  <a:schemeClr val="bg1"/>
                </a:solidFill>
              </a:rPr>
              <a:t>20%+lead time 5 </a:t>
            </a:r>
            <a:r>
              <a:rPr lang="en-US" dirty="0" err="1">
                <a:solidFill>
                  <a:schemeClr val="bg1"/>
                </a:solidFill>
              </a:rPr>
              <a:t>hari</a:t>
            </a:r>
            <a:r>
              <a:rPr lang="en-US" dirty="0">
                <a:solidFill>
                  <a:schemeClr val="bg1"/>
                </a:solidFill>
              </a:rPr>
              <a:t>)-</a:t>
            </a:r>
            <a:r>
              <a:rPr lang="en-US" dirty="0" err="1">
                <a:solidFill>
                  <a:schemeClr val="bg1"/>
                </a:solidFill>
              </a:rPr>
              <a:t>sisa</a:t>
            </a:r>
            <a:r>
              <a:rPr lang="en-US" dirty="0">
                <a:solidFill>
                  <a:schemeClr val="bg1"/>
                </a:solidFill>
              </a:rPr>
              <a:t> </a:t>
            </a:r>
            <a:r>
              <a:rPr lang="en-US" dirty="0" err="1">
                <a:solidFill>
                  <a:schemeClr val="bg1"/>
                </a:solidFill>
              </a:rPr>
              <a:t>stok</a:t>
            </a:r>
            <a:r>
              <a:rPr lang="en-US" dirty="0">
                <a:solidFill>
                  <a:schemeClr val="bg1"/>
                </a:solidFill>
              </a:rPr>
              <a:t> </a:t>
            </a:r>
            <a:r>
              <a:rPr lang="en-US" dirty="0" err="1">
                <a:solidFill>
                  <a:schemeClr val="bg1"/>
                </a:solidFill>
              </a:rPr>
              <a:t>gudang&amp;Apt</a:t>
            </a:r>
            <a:endParaRPr lang="en-US" dirty="0">
              <a:solidFill>
                <a:schemeClr val="bg1"/>
              </a:solidFill>
            </a:endParaRPr>
          </a:p>
          <a:p>
            <a:r>
              <a:rPr lang="en-US" dirty="0">
                <a:solidFill>
                  <a:schemeClr val="bg1"/>
                </a:solidFill>
              </a:rPr>
              <a:t>                             12</a:t>
            </a:r>
          </a:p>
          <a:p>
            <a:pPr lvl="0"/>
            <a:r>
              <a:rPr lang="en-US" dirty="0" err="1">
                <a:solidFill>
                  <a:schemeClr val="bg1"/>
                </a:solidFill>
              </a:rPr>
              <a:t>Kategori</a:t>
            </a:r>
            <a:r>
              <a:rPr lang="en-US" dirty="0">
                <a:solidFill>
                  <a:schemeClr val="bg1"/>
                </a:solidFill>
              </a:rPr>
              <a:t> B (middle </a:t>
            </a:r>
            <a:r>
              <a:rPr lang="en-US" dirty="0" err="1">
                <a:solidFill>
                  <a:schemeClr val="bg1"/>
                </a:solidFill>
              </a:rPr>
              <a:t>mov</a:t>
            </a:r>
            <a:r>
              <a:rPr lang="en-US" dirty="0">
                <a:solidFill>
                  <a:schemeClr val="bg1"/>
                </a:solidFill>
              </a:rPr>
              <a:t>) </a:t>
            </a:r>
            <a:r>
              <a:rPr lang="en-US" dirty="0" err="1">
                <a:solidFill>
                  <a:schemeClr val="bg1"/>
                </a:solidFill>
              </a:rPr>
              <a:t>dan</a:t>
            </a:r>
            <a:r>
              <a:rPr lang="en-US" dirty="0">
                <a:solidFill>
                  <a:schemeClr val="bg1"/>
                </a:solidFill>
              </a:rPr>
              <a:t> E (</a:t>
            </a:r>
            <a:r>
              <a:rPr lang="en-US" dirty="0" err="1">
                <a:solidFill>
                  <a:schemeClr val="bg1"/>
                </a:solidFill>
              </a:rPr>
              <a:t>Essensial</a:t>
            </a:r>
            <a:r>
              <a:rPr lang="en-US" dirty="0">
                <a:solidFill>
                  <a:schemeClr val="bg1"/>
                </a:solidFill>
              </a:rPr>
              <a:t>)</a:t>
            </a:r>
          </a:p>
          <a:p>
            <a:r>
              <a:rPr lang="en-US" dirty="0">
                <a:solidFill>
                  <a:schemeClr val="bg1"/>
                </a:solidFill>
              </a:rPr>
              <a:t>(  (</a:t>
            </a:r>
            <a:r>
              <a:rPr lang="en-US" u="sng" dirty="0">
                <a:solidFill>
                  <a:schemeClr val="bg1"/>
                </a:solidFill>
              </a:rPr>
              <a:t>rata2 </a:t>
            </a:r>
            <a:r>
              <a:rPr lang="en-US" u="sng" dirty="0" err="1">
                <a:solidFill>
                  <a:schemeClr val="bg1"/>
                </a:solidFill>
              </a:rPr>
              <a:t>penjualan</a:t>
            </a:r>
            <a:r>
              <a:rPr lang="en-US" u="sng" dirty="0">
                <a:solidFill>
                  <a:schemeClr val="bg1"/>
                </a:solidFill>
              </a:rPr>
              <a:t> </a:t>
            </a:r>
            <a:r>
              <a:rPr lang="en-US" u="sng" dirty="0" err="1">
                <a:solidFill>
                  <a:schemeClr val="bg1"/>
                </a:solidFill>
              </a:rPr>
              <a:t>triwulan</a:t>
            </a:r>
            <a:r>
              <a:rPr lang="en-US" u="sng" dirty="0">
                <a:solidFill>
                  <a:schemeClr val="bg1"/>
                </a:solidFill>
              </a:rPr>
              <a:t>)+</a:t>
            </a:r>
            <a:r>
              <a:rPr lang="en-US" dirty="0">
                <a:solidFill>
                  <a:schemeClr val="bg1"/>
                </a:solidFill>
              </a:rPr>
              <a:t>10%+lead time 5 </a:t>
            </a:r>
            <a:r>
              <a:rPr lang="en-US" dirty="0" err="1">
                <a:solidFill>
                  <a:schemeClr val="bg1"/>
                </a:solidFill>
              </a:rPr>
              <a:t>hari</a:t>
            </a:r>
            <a:r>
              <a:rPr lang="en-US" dirty="0">
                <a:solidFill>
                  <a:schemeClr val="bg1"/>
                </a:solidFill>
              </a:rPr>
              <a:t>)-</a:t>
            </a:r>
            <a:r>
              <a:rPr lang="en-US" dirty="0" err="1">
                <a:solidFill>
                  <a:schemeClr val="bg1"/>
                </a:solidFill>
              </a:rPr>
              <a:t>sisa</a:t>
            </a:r>
            <a:r>
              <a:rPr lang="en-US" dirty="0">
                <a:solidFill>
                  <a:schemeClr val="bg1"/>
                </a:solidFill>
              </a:rPr>
              <a:t> </a:t>
            </a:r>
            <a:r>
              <a:rPr lang="en-US" dirty="0" err="1">
                <a:solidFill>
                  <a:schemeClr val="bg1"/>
                </a:solidFill>
              </a:rPr>
              <a:t>stok</a:t>
            </a:r>
            <a:r>
              <a:rPr lang="en-US" dirty="0">
                <a:solidFill>
                  <a:schemeClr val="bg1"/>
                </a:solidFill>
              </a:rPr>
              <a:t> </a:t>
            </a:r>
            <a:r>
              <a:rPr lang="en-US" dirty="0" err="1">
                <a:solidFill>
                  <a:schemeClr val="bg1"/>
                </a:solidFill>
              </a:rPr>
              <a:t>gudang</a:t>
            </a:r>
            <a:r>
              <a:rPr lang="en-US" dirty="0">
                <a:solidFill>
                  <a:schemeClr val="bg1"/>
                </a:solidFill>
              </a:rPr>
              <a:t> &amp; Apt</a:t>
            </a:r>
          </a:p>
          <a:p>
            <a:r>
              <a:rPr lang="en-US" dirty="0">
                <a:solidFill>
                  <a:schemeClr val="bg1"/>
                </a:solidFill>
              </a:rPr>
              <a:t>                             12</a:t>
            </a:r>
          </a:p>
          <a:p>
            <a:pPr lvl="0"/>
            <a:r>
              <a:rPr lang="en-US" dirty="0" err="1">
                <a:solidFill>
                  <a:schemeClr val="bg1"/>
                </a:solidFill>
              </a:rPr>
              <a:t>Kategori</a:t>
            </a:r>
            <a:r>
              <a:rPr lang="en-US" dirty="0">
                <a:solidFill>
                  <a:schemeClr val="bg1"/>
                </a:solidFill>
              </a:rPr>
              <a:t> C (slow </a:t>
            </a:r>
            <a:r>
              <a:rPr lang="en-US" dirty="0" err="1">
                <a:solidFill>
                  <a:schemeClr val="bg1"/>
                </a:solidFill>
              </a:rPr>
              <a:t>mov</a:t>
            </a:r>
            <a:r>
              <a:rPr lang="en-US" dirty="0">
                <a:solidFill>
                  <a:schemeClr val="bg1"/>
                </a:solidFill>
              </a:rPr>
              <a:t>) </a:t>
            </a:r>
            <a:r>
              <a:rPr lang="en-US" dirty="0" err="1">
                <a:solidFill>
                  <a:schemeClr val="bg1"/>
                </a:solidFill>
              </a:rPr>
              <a:t>dan</a:t>
            </a:r>
            <a:r>
              <a:rPr lang="en-US" dirty="0">
                <a:solidFill>
                  <a:schemeClr val="bg1"/>
                </a:solidFill>
              </a:rPr>
              <a:t> N (Non </a:t>
            </a:r>
            <a:r>
              <a:rPr lang="en-US" dirty="0" err="1">
                <a:solidFill>
                  <a:schemeClr val="bg1"/>
                </a:solidFill>
              </a:rPr>
              <a:t>essensial</a:t>
            </a:r>
            <a:r>
              <a:rPr lang="en-US" dirty="0">
                <a:solidFill>
                  <a:schemeClr val="bg1"/>
                </a:solidFill>
              </a:rPr>
              <a:t>)</a:t>
            </a:r>
          </a:p>
          <a:p>
            <a:r>
              <a:rPr lang="en-US" dirty="0">
                <a:solidFill>
                  <a:schemeClr val="bg1"/>
                </a:solidFill>
              </a:rPr>
              <a:t>(  (</a:t>
            </a:r>
            <a:r>
              <a:rPr lang="en-US" u="sng" dirty="0">
                <a:solidFill>
                  <a:schemeClr val="bg1"/>
                </a:solidFill>
              </a:rPr>
              <a:t>rata2 </a:t>
            </a:r>
            <a:r>
              <a:rPr lang="en-US" u="sng" dirty="0" err="1">
                <a:solidFill>
                  <a:schemeClr val="bg1"/>
                </a:solidFill>
              </a:rPr>
              <a:t>penjualan</a:t>
            </a:r>
            <a:r>
              <a:rPr lang="en-US" u="sng" dirty="0">
                <a:solidFill>
                  <a:schemeClr val="bg1"/>
                </a:solidFill>
              </a:rPr>
              <a:t> </a:t>
            </a:r>
            <a:r>
              <a:rPr lang="en-US" u="sng" dirty="0" err="1">
                <a:solidFill>
                  <a:schemeClr val="bg1"/>
                </a:solidFill>
              </a:rPr>
              <a:t>triwulan</a:t>
            </a:r>
            <a:r>
              <a:rPr lang="en-US" u="sng" dirty="0">
                <a:solidFill>
                  <a:schemeClr val="bg1"/>
                </a:solidFill>
              </a:rPr>
              <a:t>)+</a:t>
            </a:r>
            <a:r>
              <a:rPr lang="en-US" dirty="0">
                <a:solidFill>
                  <a:schemeClr val="bg1"/>
                </a:solidFill>
              </a:rPr>
              <a:t> 5%+lead time 5 </a:t>
            </a:r>
            <a:r>
              <a:rPr lang="en-US" dirty="0" err="1">
                <a:solidFill>
                  <a:schemeClr val="bg1"/>
                </a:solidFill>
              </a:rPr>
              <a:t>hari</a:t>
            </a:r>
            <a:r>
              <a:rPr lang="en-US" dirty="0">
                <a:solidFill>
                  <a:schemeClr val="bg1"/>
                </a:solidFill>
              </a:rPr>
              <a:t>)-</a:t>
            </a:r>
            <a:r>
              <a:rPr lang="en-US" dirty="0" err="1">
                <a:solidFill>
                  <a:schemeClr val="bg1"/>
                </a:solidFill>
              </a:rPr>
              <a:t>sisa</a:t>
            </a:r>
            <a:r>
              <a:rPr lang="en-US" dirty="0">
                <a:solidFill>
                  <a:schemeClr val="bg1"/>
                </a:solidFill>
              </a:rPr>
              <a:t> </a:t>
            </a:r>
            <a:r>
              <a:rPr lang="en-US" dirty="0" err="1">
                <a:solidFill>
                  <a:schemeClr val="bg1"/>
                </a:solidFill>
              </a:rPr>
              <a:t>stok</a:t>
            </a:r>
            <a:r>
              <a:rPr lang="en-US" dirty="0">
                <a:solidFill>
                  <a:schemeClr val="bg1"/>
                </a:solidFill>
              </a:rPr>
              <a:t> </a:t>
            </a:r>
            <a:r>
              <a:rPr lang="en-US" dirty="0" err="1">
                <a:solidFill>
                  <a:schemeClr val="bg1"/>
                </a:solidFill>
              </a:rPr>
              <a:t>gudang</a:t>
            </a:r>
            <a:r>
              <a:rPr lang="en-US" dirty="0">
                <a:solidFill>
                  <a:schemeClr val="bg1"/>
                </a:solidFill>
              </a:rPr>
              <a:t> &amp; Apt</a:t>
            </a:r>
          </a:p>
          <a:p>
            <a:r>
              <a:rPr lang="en-US" dirty="0">
                <a:solidFill>
                  <a:schemeClr val="bg1"/>
                </a:solidFill>
              </a:rPr>
              <a:t>                             12</a:t>
            </a:r>
          </a:p>
          <a:p>
            <a:endParaRPr lang="en-US" dirty="0"/>
          </a:p>
          <a:p>
            <a:pPr marL="514350" lvl="0" indent="-514350" algn="just"/>
            <a:endParaRPr lang="en-US" dirty="0">
              <a:solidFill>
                <a:schemeClr val="bg1"/>
              </a:solidFill>
            </a:endParaRPr>
          </a:p>
        </p:txBody>
      </p:sp>
    </p:spTree>
    <p:extLst>
      <p:ext uri="{BB962C8B-B14F-4D97-AF65-F5344CB8AC3E}">
        <p14:creationId xmlns:p14="http://schemas.microsoft.com/office/powerpoint/2010/main" val="2057511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a:t>
            </a:r>
          </a:p>
        </p:txBody>
      </p:sp>
      <p:sp>
        <p:nvSpPr>
          <p:cNvPr id="4" name="Rectangle 3"/>
          <p:cNvSpPr/>
          <p:nvPr/>
        </p:nvSpPr>
        <p:spPr>
          <a:xfrm>
            <a:off x="533400" y="2133600"/>
            <a:ext cx="7467600" cy="2446824"/>
          </a:xfrm>
          <a:prstGeom prst="rect">
            <a:avLst/>
          </a:prstGeom>
        </p:spPr>
        <p:txBody>
          <a:bodyPr wrap="square">
            <a:spAutoFit/>
          </a:bodyPr>
          <a:lstStyle/>
          <a:p>
            <a:pPr marL="342900" marR="0" lvl="0" indent="-342900" algn="just">
              <a:lnSpc>
                <a:spcPct val="150000"/>
              </a:lnSpc>
              <a:spcBef>
                <a:spcPts val="0"/>
              </a:spcBef>
              <a:spcAft>
                <a:spcPts val="0"/>
              </a:spcAft>
              <a:buFont typeface="Symbol"/>
              <a:buChar char=""/>
            </a:pPr>
            <a:r>
              <a:rPr lang="en-US" dirty="0" err="1">
                <a:solidFill>
                  <a:schemeClr val="bg1"/>
                </a:solidFill>
                <a:latin typeface="Times New Roman"/>
                <a:ea typeface="Calibri"/>
                <a:cs typeface="Times New Roman"/>
              </a:rPr>
              <a:t>Direksi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menunjuk</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petugas</a:t>
            </a:r>
            <a:r>
              <a:rPr lang="en-US" dirty="0">
                <a:solidFill>
                  <a:schemeClr val="bg1"/>
                </a:solidFill>
                <a:latin typeface="Times New Roman"/>
                <a:ea typeface="Calibri"/>
                <a:cs typeface="Times New Roman"/>
              </a:rPr>
              <a:t> monitoring </a:t>
            </a:r>
            <a:r>
              <a:rPr lang="en-US" dirty="0" err="1">
                <a:solidFill>
                  <a:schemeClr val="bg1"/>
                </a:solidFill>
                <a:latin typeface="Times New Roman"/>
                <a:ea typeface="Calibri"/>
                <a:cs typeface="Times New Roman"/>
              </a:rPr>
              <a:t>antara</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Surat</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Pesanan,Defecta</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Penerimaan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barang</a:t>
            </a:r>
            <a:endParaRPr lang="en-US" sz="1600" dirty="0">
              <a:solidFill>
                <a:schemeClr val="bg1"/>
              </a:solidFill>
              <a:ea typeface="Calibri"/>
              <a:cs typeface="Times New Roman"/>
            </a:endParaRPr>
          </a:p>
          <a:p>
            <a:pPr marL="342900" marR="0" lvl="0" indent="-342900" algn="just">
              <a:lnSpc>
                <a:spcPct val="150000"/>
              </a:lnSpc>
              <a:spcBef>
                <a:spcPts val="0"/>
              </a:spcBef>
              <a:spcAft>
                <a:spcPts val="0"/>
              </a:spcAft>
              <a:buFont typeface="Symbol"/>
              <a:buChar char=""/>
            </a:pPr>
            <a:r>
              <a:rPr lang="en-US" dirty="0" err="1">
                <a:solidFill>
                  <a:schemeClr val="bg1"/>
                </a:solidFill>
                <a:latin typeface="Times New Roman"/>
                <a:ea typeface="Calibri"/>
                <a:cs typeface="Times New Roman"/>
              </a:rPr>
              <a:t>Sosialisasi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kebijakan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pedoman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pengelolaan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perbekalan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farmasi</a:t>
            </a:r>
            <a:endParaRPr lang="en-US" sz="1600" dirty="0">
              <a:solidFill>
                <a:schemeClr val="bg1"/>
              </a:solidFill>
              <a:ea typeface="Calibri"/>
              <a:cs typeface="Times New Roman"/>
            </a:endParaRPr>
          </a:p>
          <a:p>
            <a:pPr marL="342900" marR="0" lvl="0" indent="-342900" algn="just">
              <a:lnSpc>
                <a:spcPct val="150000"/>
              </a:lnSpc>
              <a:spcBef>
                <a:spcPts val="0"/>
              </a:spcBef>
              <a:spcAft>
                <a:spcPts val="0"/>
              </a:spcAft>
              <a:buFont typeface="Symbol"/>
              <a:buChar char=""/>
            </a:pPr>
            <a:r>
              <a:rPr lang="en-US" dirty="0" err="1">
                <a:solidFill>
                  <a:schemeClr val="bg1"/>
                </a:solidFill>
                <a:latin typeface="Times New Roman"/>
                <a:ea typeface="Calibri"/>
                <a:cs typeface="Times New Roman"/>
              </a:rPr>
              <a:t>Mengaplikasikan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kebijakan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pedoman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dalam</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proses</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kegiatan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pengadaan</a:t>
            </a:r>
            <a:endParaRPr lang="en-US" sz="1600" dirty="0">
              <a:solidFill>
                <a:schemeClr val="bg1"/>
              </a:solidFill>
              <a:ea typeface="Calibri"/>
              <a:cs typeface="Times New Roman"/>
            </a:endParaRPr>
          </a:p>
          <a:p>
            <a:pPr marL="342900" marR="0" lvl="0" indent="-342900" algn="just">
              <a:lnSpc>
                <a:spcPct val="150000"/>
              </a:lnSpc>
              <a:spcBef>
                <a:spcPts val="0"/>
              </a:spcBef>
              <a:spcAft>
                <a:spcPts val="0"/>
              </a:spcAft>
              <a:buFont typeface="Symbol"/>
              <a:buChar char=""/>
            </a:pPr>
            <a:r>
              <a:rPr lang="en-US" dirty="0" err="1">
                <a:solidFill>
                  <a:schemeClr val="bg1"/>
                </a:solidFill>
                <a:latin typeface="Times New Roman"/>
                <a:ea typeface="Calibri"/>
                <a:cs typeface="Times New Roman"/>
              </a:rPr>
              <a:t>Mengesahkan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Formularium</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obat</a:t>
            </a:r>
            <a:r>
              <a:rPr lang="en-US" dirty="0">
                <a:solidFill>
                  <a:schemeClr val="bg1"/>
                </a:solidFill>
                <a:latin typeface="Times New Roman"/>
                <a:ea typeface="Calibri"/>
                <a:cs typeface="Times New Roman"/>
              </a:rPr>
              <a:t> BPJS </a:t>
            </a:r>
            <a:r>
              <a:rPr lang="en-US" dirty="0" err="1">
                <a:solidFill>
                  <a:schemeClr val="bg1"/>
                </a:solidFill>
                <a:latin typeface="Times New Roman"/>
                <a:ea typeface="Calibri"/>
                <a:cs typeface="Times New Roman"/>
              </a:rPr>
              <a:t>dan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Formularium</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obat</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Rumah</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Sakit</a:t>
            </a:r>
            <a:endParaRPr lang="en-US" sz="1600" dirty="0">
              <a:solidFill>
                <a:schemeClr val="bg1"/>
              </a:solidFill>
              <a:ea typeface="Calibri"/>
              <a:cs typeface="Times New Roman"/>
            </a:endParaRPr>
          </a:p>
          <a:p>
            <a:pPr lvl="0" algn="just"/>
            <a:endParaRPr lang="en-US"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a:t>
            </a:r>
          </a:p>
        </p:txBody>
      </p:sp>
      <p:sp>
        <p:nvSpPr>
          <p:cNvPr id="4" name="Rectangle 3"/>
          <p:cNvSpPr/>
          <p:nvPr/>
        </p:nvSpPr>
        <p:spPr>
          <a:xfrm>
            <a:off x="457200" y="2057400"/>
            <a:ext cx="7620000" cy="3785652"/>
          </a:xfrm>
          <a:prstGeom prst="rect">
            <a:avLst/>
          </a:prstGeom>
        </p:spPr>
        <p:txBody>
          <a:bodyPr wrap="square">
            <a:spAutoFit/>
          </a:bodyPr>
          <a:lstStyle/>
          <a:p>
            <a:pPr marL="342900" marR="0" lvl="0" indent="-342900">
              <a:lnSpc>
                <a:spcPct val="150000"/>
              </a:lnSpc>
              <a:spcBef>
                <a:spcPts val="0"/>
              </a:spcBef>
              <a:spcAft>
                <a:spcPts val="0"/>
              </a:spcAft>
              <a:buFont typeface="Symbol"/>
              <a:buChar char=""/>
              <a:tabLst>
                <a:tab pos="914400" algn="l"/>
              </a:tabLst>
            </a:pPr>
            <a:r>
              <a:rPr lang="en-US" dirty="0" err="1">
                <a:solidFill>
                  <a:schemeClr val="bg1"/>
                </a:solidFill>
                <a:latin typeface="Times New Roman"/>
                <a:ea typeface="Calibri"/>
                <a:cs typeface="Times New Roman"/>
              </a:rPr>
              <a:t>Meng</a:t>
            </a:r>
            <a:r>
              <a:rPr lang="en-US" dirty="0">
                <a:solidFill>
                  <a:schemeClr val="bg1"/>
                </a:solidFill>
                <a:latin typeface="Times New Roman"/>
                <a:ea typeface="Calibri"/>
                <a:cs typeface="Times New Roman"/>
              </a:rPr>
              <a:t>-</a:t>
            </a:r>
            <a:r>
              <a:rPr lang="en-US" i="1" dirty="0">
                <a:solidFill>
                  <a:schemeClr val="bg1"/>
                </a:solidFill>
                <a:latin typeface="Times New Roman"/>
                <a:ea typeface="Calibri"/>
                <a:cs typeface="Times New Roman"/>
              </a:rPr>
              <a:t>upgrade </a:t>
            </a:r>
            <a:r>
              <a:rPr lang="en-US" dirty="0">
                <a:solidFill>
                  <a:schemeClr val="bg1"/>
                </a:solidFill>
                <a:latin typeface="Times New Roman"/>
                <a:ea typeface="Calibri"/>
                <a:cs typeface="Times New Roman"/>
              </a:rPr>
              <a:t>SIRS agar </a:t>
            </a:r>
            <a:r>
              <a:rPr lang="en-US" dirty="0" err="1">
                <a:solidFill>
                  <a:schemeClr val="bg1"/>
                </a:solidFill>
                <a:latin typeface="Times New Roman"/>
                <a:ea typeface="Calibri"/>
                <a:cs typeface="Times New Roman"/>
              </a:rPr>
              <a:t>dapat</a:t>
            </a:r>
            <a:r>
              <a:rPr lang="en-US" dirty="0">
                <a:solidFill>
                  <a:schemeClr val="bg1"/>
                </a:solidFill>
                <a:latin typeface="Times New Roman"/>
                <a:ea typeface="Calibri"/>
                <a:cs typeface="Times New Roman"/>
              </a:rPr>
              <a:t> men-</a:t>
            </a:r>
            <a:r>
              <a:rPr lang="en-US" i="1" dirty="0">
                <a:solidFill>
                  <a:schemeClr val="bg1"/>
                </a:solidFill>
                <a:latin typeface="Times New Roman"/>
                <a:ea typeface="Calibri"/>
                <a:cs typeface="Times New Roman"/>
              </a:rPr>
              <a:t>support</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kegiatan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perencanaan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perbekalan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farmasi,antara</a:t>
            </a:r>
            <a:r>
              <a:rPr lang="en-US" dirty="0">
                <a:solidFill>
                  <a:schemeClr val="bg1"/>
                </a:solidFill>
                <a:latin typeface="Times New Roman"/>
                <a:ea typeface="Calibri"/>
                <a:cs typeface="Times New Roman"/>
              </a:rPr>
              <a:t> lain:</a:t>
            </a:r>
            <a:endParaRPr lang="en-US" sz="1600" dirty="0">
              <a:solidFill>
                <a:schemeClr val="bg1"/>
              </a:solidFill>
              <a:ea typeface="Calibri"/>
              <a:cs typeface="Times New Roman"/>
            </a:endParaRPr>
          </a:p>
          <a:p>
            <a:pPr marL="342900" marR="0" lvl="0" indent="-342900">
              <a:lnSpc>
                <a:spcPct val="150000"/>
              </a:lnSpc>
              <a:spcBef>
                <a:spcPts val="0"/>
              </a:spcBef>
              <a:spcAft>
                <a:spcPts val="0"/>
              </a:spcAft>
              <a:buFont typeface="+mj-lt"/>
              <a:buAutoNum type="alphaLcPeriod"/>
              <a:tabLst>
                <a:tab pos="1485900" algn="l"/>
              </a:tabLst>
            </a:pPr>
            <a:r>
              <a:rPr lang="en-US" dirty="0" err="1">
                <a:solidFill>
                  <a:schemeClr val="bg1"/>
                </a:solidFill>
                <a:latin typeface="Times New Roman"/>
                <a:ea typeface="Calibri"/>
                <a:cs typeface="Times New Roman"/>
              </a:rPr>
              <a:t>Mengajukan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aplikasi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sistem</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perencanaan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pembelian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dengan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metode</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abc</a:t>
            </a:r>
            <a:endParaRPr lang="en-US" sz="1600" dirty="0">
              <a:solidFill>
                <a:schemeClr val="bg1"/>
              </a:solidFill>
              <a:ea typeface="Calibri"/>
              <a:cs typeface="Times New Roman"/>
            </a:endParaRPr>
          </a:p>
          <a:p>
            <a:pPr marL="342900" marR="0" lvl="0" indent="-342900">
              <a:lnSpc>
                <a:spcPct val="150000"/>
              </a:lnSpc>
              <a:spcBef>
                <a:spcPts val="0"/>
              </a:spcBef>
              <a:spcAft>
                <a:spcPts val="0"/>
              </a:spcAft>
              <a:buFont typeface="+mj-lt"/>
              <a:buAutoNum type="alphaLcPeriod"/>
              <a:tabLst>
                <a:tab pos="1485900" algn="l"/>
              </a:tabLst>
            </a:pPr>
            <a:r>
              <a:rPr lang="en-US" dirty="0" err="1">
                <a:solidFill>
                  <a:schemeClr val="bg1"/>
                </a:solidFill>
                <a:latin typeface="Times New Roman"/>
                <a:ea typeface="Calibri"/>
                <a:cs typeface="Times New Roman"/>
              </a:rPr>
              <a:t>Mengisi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kelompok</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perbekalan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farmasi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sesuai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kelompok</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fast,midle</a:t>
            </a:r>
            <a:r>
              <a:rPr lang="en-US" dirty="0">
                <a:solidFill>
                  <a:schemeClr val="bg1"/>
                </a:solidFill>
                <a:latin typeface="Times New Roman"/>
                <a:ea typeface="Calibri"/>
                <a:cs typeface="Times New Roman"/>
              </a:rPr>
              <a:t>, slow </a:t>
            </a:r>
            <a:r>
              <a:rPr lang="en-US" dirty="0" err="1">
                <a:solidFill>
                  <a:schemeClr val="bg1"/>
                </a:solidFill>
                <a:latin typeface="Times New Roman"/>
                <a:ea typeface="Calibri"/>
                <a:cs typeface="Times New Roman"/>
              </a:rPr>
              <a:t>mov</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dalam</a:t>
            </a:r>
            <a:r>
              <a:rPr lang="en-US" dirty="0">
                <a:solidFill>
                  <a:schemeClr val="bg1"/>
                </a:solidFill>
                <a:latin typeface="Times New Roman"/>
                <a:ea typeface="Calibri"/>
                <a:cs typeface="Times New Roman"/>
              </a:rPr>
              <a:t> master </a:t>
            </a:r>
            <a:r>
              <a:rPr lang="en-US" dirty="0" err="1">
                <a:solidFill>
                  <a:schemeClr val="bg1"/>
                </a:solidFill>
                <a:latin typeface="Times New Roman"/>
                <a:ea typeface="Calibri"/>
                <a:cs typeface="Times New Roman"/>
              </a:rPr>
              <a:t>obat</a:t>
            </a:r>
            <a:endParaRPr lang="en-US" sz="1600" dirty="0">
              <a:solidFill>
                <a:schemeClr val="bg1"/>
              </a:solidFill>
              <a:ea typeface="Calibri"/>
              <a:cs typeface="Times New Roman"/>
            </a:endParaRPr>
          </a:p>
          <a:p>
            <a:pPr marL="342900" marR="0" lvl="0" indent="-342900">
              <a:lnSpc>
                <a:spcPct val="150000"/>
              </a:lnSpc>
              <a:spcBef>
                <a:spcPts val="0"/>
              </a:spcBef>
              <a:spcAft>
                <a:spcPts val="0"/>
              </a:spcAft>
              <a:buFont typeface="+mj-lt"/>
              <a:buAutoNum type="alphaLcPeriod"/>
              <a:tabLst>
                <a:tab pos="1485900" algn="l"/>
              </a:tabLst>
            </a:pPr>
            <a:r>
              <a:rPr lang="en-US" dirty="0" err="1">
                <a:solidFill>
                  <a:schemeClr val="bg1"/>
                </a:solidFill>
                <a:latin typeface="Times New Roman"/>
                <a:ea typeface="Calibri"/>
                <a:cs typeface="Times New Roman"/>
              </a:rPr>
              <a:t>Mengisi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stok</a:t>
            </a:r>
            <a:r>
              <a:rPr lang="en-US" dirty="0">
                <a:solidFill>
                  <a:schemeClr val="bg1"/>
                </a:solidFill>
                <a:latin typeface="Times New Roman"/>
                <a:ea typeface="Calibri"/>
                <a:cs typeface="Times New Roman"/>
              </a:rPr>
              <a:t> minimal per item </a:t>
            </a:r>
            <a:r>
              <a:rPr lang="en-US" dirty="0" err="1">
                <a:solidFill>
                  <a:schemeClr val="bg1"/>
                </a:solidFill>
                <a:latin typeface="Times New Roman"/>
                <a:ea typeface="Calibri"/>
                <a:cs typeface="Times New Roman"/>
              </a:rPr>
              <a:t>perbekalan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farmasi</a:t>
            </a:r>
            <a:endParaRPr lang="en-US" sz="1600" dirty="0">
              <a:solidFill>
                <a:schemeClr val="bg1"/>
              </a:solidFill>
              <a:ea typeface="Calibri"/>
              <a:cs typeface="Times New Roman"/>
            </a:endParaRPr>
          </a:p>
          <a:p>
            <a:pPr marL="342900" marR="0" lvl="0" indent="-342900">
              <a:lnSpc>
                <a:spcPct val="150000"/>
              </a:lnSpc>
              <a:spcBef>
                <a:spcPts val="0"/>
              </a:spcBef>
              <a:spcAft>
                <a:spcPts val="0"/>
              </a:spcAft>
              <a:buFont typeface="+mj-lt"/>
              <a:buAutoNum type="alphaLcPeriod"/>
              <a:tabLst>
                <a:tab pos="1485900" algn="l"/>
              </a:tabLst>
            </a:pPr>
            <a:r>
              <a:rPr lang="en-US" dirty="0" err="1">
                <a:solidFill>
                  <a:schemeClr val="bg1"/>
                </a:solidFill>
                <a:latin typeface="Times New Roman"/>
                <a:ea typeface="Calibri"/>
                <a:cs typeface="Times New Roman"/>
              </a:rPr>
              <a:t>Mengajukan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sistem</a:t>
            </a:r>
            <a:r>
              <a:rPr lang="en-US" dirty="0">
                <a:solidFill>
                  <a:schemeClr val="bg1"/>
                </a:solidFill>
                <a:latin typeface="Times New Roman"/>
                <a:ea typeface="Calibri"/>
                <a:cs typeface="Times New Roman"/>
              </a:rPr>
              <a:t> reminder  </a:t>
            </a:r>
            <a:r>
              <a:rPr lang="en-US" dirty="0" err="1">
                <a:solidFill>
                  <a:schemeClr val="bg1"/>
                </a:solidFill>
                <a:latin typeface="Times New Roman"/>
                <a:ea typeface="Calibri"/>
                <a:cs typeface="Times New Roman"/>
              </a:rPr>
              <a:t>untuk</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perbekalan</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farmasi</a:t>
            </a:r>
            <a:r>
              <a:rPr lang="en-US" dirty="0">
                <a:solidFill>
                  <a:schemeClr val="bg1"/>
                </a:solidFill>
                <a:latin typeface="Times New Roman"/>
                <a:ea typeface="Calibri"/>
                <a:cs typeface="Times New Roman"/>
              </a:rPr>
              <a:t>    yang </a:t>
            </a:r>
            <a:r>
              <a:rPr lang="en-US" dirty="0" err="1">
                <a:solidFill>
                  <a:schemeClr val="bg1"/>
                </a:solidFill>
                <a:latin typeface="Times New Roman"/>
                <a:ea typeface="Calibri"/>
                <a:cs typeface="Times New Roman"/>
              </a:rPr>
              <a:t>sudah</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mencapai</a:t>
            </a:r>
            <a:r>
              <a:rPr lang="en-US" dirty="0">
                <a:solidFill>
                  <a:schemeClr val="bg1"/>
                </a:solidFill>
                <a:latin typeface="Times New Roman"/>
                <a:ea typeface="Calibri"/>
                <a:cs typeface="Times New Roman"/>
              </a:rPr>
              <a:t> </a:t>
            </a:r>
            <a:r>
              <a:rPr lang="en-US" dirty="0" err="1">
                <a:solidFill>
                  <a:schemeClr val="bg1"/>
                </a:solidFill>
                <a:latin typeface="Times New Roman"/>
                <a:ea typeface="Calibri"/>
                <a:cs typeface="Times New Roman"/>
              </a:rPr>
              <a:t>stok</a:t>
            </a:r>
            <a:r>
              <a:rPr lang="en-US" dirty="0">
                <a:solidFill>
                  <a:schemeClr val="bg1"/>
                </a:solidFill>
                <a:latin typeface="Times New Roman"/>
                <a:ea typeface="Calibri"/>
                <a:cs typeface="Times New Roman"/>
              </a:rPr>
              <a:t> minimal</a:t>
            </a:r>
          </a:p>
          <a:p>
            <a:pPr marL="342900" marR="0" lvl="0" indent="-342900">
              <a:lnSpc>
                <a:spcPct val="150000"/>
              </a:lnSpc>
              <a:spcBef>
                <a:spcPts val="0"/>
              </a:spcBef>
              <a:spcAft>
                <a:spcPts val="0"/>
              </a:spcAft>
              <a:tabLst>
                <a:tab pos="1485900" algn="l"/>
              </a:tabLst>
            </a:pPr>
            <a:endParaRPr lang="en-US" sz="1600" dirty="0">
              <a:solidFill>
                <a:schemeClr val="bg1"/>
              </a:solidFill>
              <a:ea typeface="Calibri"/>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en-US" dirty="0" err="1">
                <a:solidFill>
                  <a:schemeClr val="tx1"/>
                </a:solidFill>
              </a:rPr>
              <a:t>Latar</a:t>
            </a:r>
            <a:r>
              <a:rPr lang="en-US" dirty="0">
                <a:solidFill>
                  <a:schemeClr val="tx1"/>
                </a:solidFill>
              </a:rPr>
              <a:t> </a:t>
            </a:r>
            <a:r>
              <a:rPr lang="en-US" dirty="0" err="1">
                <a:solidFill>
                  <a:schemeClr val="tx1"/>
                </a:solidFill>
              </a:rPr>
              <a:t>Belakang</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917486"/>
              </p:ext>
            </p:extLst>
          </p:nvPr>
        </p:nvGraphicFramePr>
        <p:xfrm>
          <a:off x="381000" y="9144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p:cNvSpPr/>
          <p:nvPr/>
        </p:nvSpPr>
        <p:spPr>
          <a:xfrm>
            <a:off x="2209800" y="4267200"/>
            <a:ext cx="6096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981569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a:t>
            </a:r>
          </a:p>
        </p:txBody>
      </p:sp>
      <p:sp>
        <p:nvSpPr>
          <p:cNvPr id="3" name="Content Placeholder 2"/>
          <p:cNvSpPr>
            <a:spLocks noGrp="1"/>
          </p:cNvSpPr>
          <p:nvPr>
            <p:ph idx="1"/>
          </p:nvPr>
        </p:nvSpPr>
        <p:spPr/>
        <p:txBody>
          <a:bodyPr>
            <a:normAutofit fontScale="62500" lnSpcReduction="20000"/>
          </a:bodyPr>
          <a:lstStyle/>
          <a:p>
            <a:pPr lvl="0">
              <a:lnSpc>
                <a:spcPct val="150000"/>
              </a:lnSpc>
              <a:spcBef>
                <a:spcPts val="0"/>
              </a:spcBef>
              <a:buFont typeface="Symbol"/>
              <a:buChar char=""/>
              <a:tabLst>
                <a:tab pos="914400" algn="l"/>
              </a:tabLst>
            </a:pPr>
            <a:r>
              <a:rPr lang="en-US" dirty="0" err="1">
                <a:latin typeface="Times New Roman"/>
                <a:ea typeface="Calibri"/>
                <a:cs typeface="Times New Roman"/>
              </a:rPr>
              <a:t>Melakukan</a:t>
            </a:r>
            <a:r>
              <a:rPr lang="en-US" dirty="0">
                <a:latin typeface="Times New Roman"/>
                <a:ea typeface="Calibri"/>
                <a:cs typeface="Times New Roman"/>
              </a:rPr>
              <a:t> </a:t>
            </a:r>
            <a:r>
              <a:rPr lang="en-US" dirty="0" err="1">
                <a:latin typeface="Times New Roman"/>
                <a:ea typeface="Calibri"/>
                <a:cs typeface="Times New Roman"/>
              </a:rPr>
              <a:t>revisi</a:t>
            </a:r>
            <a:r>
              <a:rPr lang="en-US" dirty="0">
                <a:latin typeface="Times New Roman"/>
                <a:ea typeface="Calibri"/>
                <a:cs typeface="Times New Roman"/>
              </a:rPr>
              <a:t> </a:t>
            </a:r>
            <a:r>
              <a:rPr lang="en-US" dirty="0" err="1">
                <a:latin typeface="Times New Roman"/>
                <a:ea typeface="Calibri"/>
                <a:cs typeface="Times New Roman"/>
              </a:rPr>
              <a:t>kontrak</a:t>
            </a:r>
            <a:r>
              <a:rPr lang="en-US" dirty="0">
                <a:latin typeface="Times New Roman"/>
                <a:ea typeface="Calibri"/>
                <a:cs typeface="Times New Roman"/>
              </a:rPr>
              <a:t> </a:t>
            </a:r>
            <a:r>
              <a:rPr lang="en-US" dirty="0" err="1">
                <a:latin typeface="Times New Roman"/>
                <a:ea typeface="Calibri"/>
                <a:cs typeface="Times New Roman"/>
              </a:rPr>
              <a:t>kerjasama</a:t>
            </a:r>
            <a:r>
              <a:rPr lang="en-US" dirty="0">
                <a:latin typeface="Times New Roman"/>
                <a:ea typeface="Calibri"/>
                <a:cs typeface="Times New Roman"/>
              </a:rPr>
              <a:t> </a:t>
            </a:r>
            <a:r>
              <a:rPr lang="en-US" dirty="0" err="1">
                <a:latin typeface="Times New Roman"/>
                <a:ea typeface="Calibri"/>
                <a:cs typeface="Times New Roman"/>
              </a:rPr>
              <a:t>dengan</a:t>
            </a:r>
            <a:r>
              <a:rPr lang="en-US" dirty="0">
                <a:latin typeface="Times New Roman"/>
                <a:ea typeface="Calibri"/>
                <a:cs typeface="Times New Roman"/>
              </a:rPr>
              <a:t> principal </a:t>
            </a:r>
            <a:r>
              <a:rPr lang="en-US" dirty="0" err="1">
                <a:latin typeface="Times New Roman"/>
                <a:ea typeface="Calibri"/>
                <a:cs typeface="Times New Roman"/>
              </a:rPr>
              <a:t>dan</a:t>
            </a:r>
            <a:r>
              <a:rPr lang="en-US" dirty="0">
                <a:latin typeface="Times New Roman"/>
                <a:ea typeface="Calibri"/>
                <a:cs typeface="Times New Roman"/>
              </a:rPr>
              <a:t> distributor </a:t>
            </a:r>
            <a:r>
              <a:rPr lang="en-US" dirty="0" err="1">
                <a:latin typeface="Times New Roman"/>
                <a:ea typeface="Calibri"/>
                <a:cs typeface="Times New Roman"/>
              </a:rPr>
              <a:t>sehingga</a:t>
            </a:r>
            <a:r>
              <a:rPr lang="en-US" dirty="0">
                <a:latin typeface="Times New Roman"/>
                <a:ea typeface="Calibri"/>
                <a:cs typeface="Times New Roman"/>
              </a:rPr>
              <a:t> </a:t>
            </a:r>
            <a:r>
              <a:rPr lang="en-US" dirty="0" err="1">
                <a:latin typeface="Times New Roman"/>
                <a:ea typeface="Calibri"/>
                <a:cs typeface="Times New Roman"/>
              </a:rPr>
              <a:t>ada</a:t>
            </a:r>
            <a:r>
              <a:rPr lang="en-US" dirty="0">
                <a:latin typeface="Times New Roman"/>
                <a:ea typeface="Calibri"/>
                <a:cs typeface="Times New Roman"/>
              </a:rPr>
              <a:t>      </a:t>
            </a:r>
            <a:r>
              <a:rPr lang="en-US" dirty="0" err="1">
                <a:latin typeface="Times New Roman"/>
                <a:ea typeface="Calibri"/>
                <a:cs typeface="Times New Roman"/>
              </a:rPr>
              <a:t>jaminan</a:t>
            </a:r>
            <a:r>
              <a:rPr lang="en-US" dirty="0">
                <a:latin typeface="Times New Roman"/>
                <a:ea typeface="Calibri"/>
                <a:cs typeface="Times New Roman"/>
              </a:rPr>
              <a:t> </a:t>
            </a:r>
            <a:r>
              <a:rPr lang="en-US" dirty="0" err="1">
                <a:latin typeface="Times New Roman"/>
                <a:ea typeface="Calibri"/>
                <a:cs typeface="Times New Roman"/>
              </a:rPr>
              <a:t>ketersediaan</a:t>
            </a:r>
            <a:r>
              <a:rPr lang="en-US" dirty="0">
                <a:latin typeface="Times New Roman"/>
                <a:ea typeface="Calibri"/>
                <a:cs typeface="Times New Roman"/>
              </a:rPr>
              <a:t> </a:t>
            </a:r>
            <a:r>
              <a:rPr lang="en-US" dirty="0" err="1">
                <a:latin typeface="Times New Roman"/>
                <a:ea typeface="Calibri"/>
                <a:cs typeface="Times New Roman"/>
              </a:rPr>
              <a:t>dan</a:t>
            </a:r>
            <a:r>
              <a:rPr lang="en-US" dirty="0">
                <a:latin typeface="Times New Roman"/>
                <a:ea typeface="Calibri"/>
                <a:cs typeface="Times New Roman"/>
              </a:rPr>
              <a:t> </a:t>
            </a:r>
            <a:r>
              <a:rPr lang="en-US" dirty="0" err="1">
                <a:latin typeface="Times New Roman"/>
                <a:ea typeface="Calibri"/>
                <a:cs typeface="Times New Roman"/>
              </a:rPr>
              <a:t>kualitas</a:t>
            </a:r>
            <a:r>
              <a:rPr lang="en-US" dirty="0">
                <a:latin typeface="Times New Roman"/>
                <a:ea typeface="Calibri"/>
                <a:cs typeface="Times New Roman"/>
              </a:rPr>
              <a:t> </a:t>
            </a:r>
            <a:r>
              <a:rPr lang="en-US" dirty="0" err="1">
                <a:latin typeface="Times New Roman"/>
                <a:ea typeface="Calibri"/>
                <a:cs typeface="Times New Roman"/>
              </a:rPr>
              <a:t>perbekalan</a:t>
            </a:r>
            <a:r>
              <a:rPr lang="en-US" dirty="0">
                <a:latin typeface="Times New Roman"/>
                <a:ea typeface="Calibri"/>
                <a:cs typeface="Times New Roman"/>
              </a:rPr>
              <a:t> </a:t>
            </a:r>
            <a:r>
              <a:rPr lang="en-US" dirty="0" err="1">
                <a:latin typeface="Times New Roman"/>
                <a:ea typeface="Calibri"/>
                <a:cs typeface="Times New Roman"/>
              </a:rPr>
              <a:t>farmasi</a:t>
            </a:r>
            <a:r>
              <a:rPr lang="en-US" dirty="0">
                <a:latin typeface="Times New Roman"/>
                <a:ea typeface="Calibri"/>
                <a:cs typeface="Times New Roman"/>
              </a:rPr>
              <a:t>.</a:t>
            </a:r>
            <a:endParaRPr lang="en-US" sz="2400" dirty="0">
              <a:ea typeface="Calibri"/>
              <a:cs typeface="Times New Roman"/>
            </a:endParaRPr>
          </a:p>
          <a:p>
            <a:pPr lvl="0">
              <a:lnSpc>
                <a:spcPct val="150000"/>
              </a:lnSpc>
              <a:spcBef>
                <a:spcPts val="0"/>
              </a:spcBef>
              <a:buFont typeface="+mj-lt"/>
              <a:buAutoNum type="alphaLcPeriod"/>
              <a:tabLst>
                <a:tab pos="1485900" algn="l"/>
              </a:tabLst>
            </a:pPr>
            <a:r>
              <a:rPr lang="en-US" dirty="0" err="1">
                <a:latin typeface="Times New Roman"/>
                <a:ea typeface="Calibri"/>
                <a:cs typeface="Times New Roman"/>
              </a:rPr>
              <a:t>Membuat</a:t>
            </a:r>
            <a:r>
              <a:rPr lang="en-US" dirty="0">
                <a:latin typeface="Times New Roman"/>
                <a:ea typeface="Calibri"/>
                <a:cs typeface="Times New Roman"/>
              </a:rPr>
              <a:t>  </a:t>
            </a:r>
            <a:r>
              <a:rPr lang="en-US" dirty="0" err="1">
                <a:latin typeface="Times New Roman"/>
                <a:ea typeface="Calibri"/>
                <a:cs typeface="Times New Roman"/>
              </a:rPr>
              <a:t>standar</a:t>
            </a:r>
            <a:r>
              <a:rPr lang="en-US" dirty="0">
                <a:latin typeface="Times New Roman"/>
                <a:ea typeface="Calibri"/>
                <a:cs typeface="Times New Roman"/>
              </a:rPr>
              <a:t>  format MOU </a:t>
            </a:r>
            <a:r>
              <a:rPr lang="en-US" dirty="0" err="1">
                <a:latin typeface="Times New Roman"/>
                <a:ea typeface="Calibri"/>
                <a:cs typeface="Times New Roman"/>
              </a:rPr>
              <a:t>dengan</a:t>
            </a:r>
            <a:r>
              <a:rPr lang="en-US" dirty="0">
                <a:latin typeface="Times New Roman"/>
                <a:ea typeface="Calibri"/>
                <a:cs typeface="Times New Roman"/>
              </a:rPr>
              <a:t> distributor/principal </a:t>
            </a:r>
            <a:r>
              <a:rPr lang="en-US" dirty="0" err="1">
                <a:latin typeface="Times New Roman"/>
                <a:ea typeface="Calibri"/>
                <a:cs typeface="Times New Roman"/>
              </a:rPr>
              <a:t>perbekalan</a:t>
            </a:r>
            <a:r>
              <a:rPr lang="en-US" dirty="0">
                <a:latin typeface="Times New Roman"/>
                <a:ea typeface="Calibri"/>
                <a:cs typeface="Times New Roman"/>
              </a:rPr>
              <a:t> </a:t>
            </a:r>
            <a:r>
              <a:rPr lang="en-US" dirty="0" err="1">
                <a:latin typeface="Times New Roman"/>
                <a:ea typeface="Calibri"/>
                <a:cs typeface="Times New Roman"/>
              </a:rPr>
              <a:t>farmasi</a:t>
            </a:r>
            <a:endParaRPr lang="en-US" sz="2400" dirty="0">
              <a:ea typeface="Calibri"/>
              <a:cs typeface="Times New Roman"/>
            </a:endParaRPr>
          </a:p>
          <a:p>
            <a:pPr lvl="0">
              <a:lnSpc>
                <a:spcPct val="150000"/>
              </a:lnSpc>
              <a:spcBef>
                <a:spcPts val="0"/>
              </a:spcBef>
              <a:buFont typeface="+mj-lt"/>
              <a:buAutoNum type="alphaLcPeriod"/>
              <a:tabLst>
                <a:tab pos="1485900" algn="l"/>
              </a:tabLst>
            </a:pPr>
            <a:r>
              <a:rPr lang="en-US" dirty="0" err="1">
                <a:latin typeface="Times New Roman"/>
                <a:ea typeface="Calibri"/>
                <a:cs typeface="Times New Roman"/>
              </a:rPr>
              <a:t>Melampirkan</a:t>
            </a:r>
            <a:r>
              <a:rPr lang="en-US" dirty="0">
                <a:latin typeface="Times New Roman"/>
                <a:ea typeface="Calibri"/>
                <a:cs typeface="Times New Roman"/>
              </a:rPr>
              <a:t> </a:t>
            </a:r>
            <a:r>
              <a:rPr lang="en-US" dirty="0" err="1">
                <a:latin typeface="Times New Roman"/>
                <a:ea typeface="Calibri"/>
                <a:cs typeface="Times New Roman"/>
              </a:rPr>
              <a:t>persyaratan</a:t>
            </a:r>
            <a:r>
              <a:rPr lang="en-US" dirty="0">
                <a:latin typeface="Times New Roman"/>
                <a:ea typeface="Calibri"/>
                <a:cs typeface="Times New Roman"/>
              </a:rPr>
              <a:t> CPOB, MSDS </a:t>
            </a:r>
            <a:r>
              <a:rPr lang="en-US" dirty="0" err="1">
                <a:latin typeface="Times New Roman"/>
                <a:ea typeface="Calibri"/>
                <a:cs typeface="Times New Roman"/>
              </a:rPr>
              <a:t>dan</a:t>
            </a:r>
            <a:r>
              <a:rPr lang="en-US" dirty="0">
                <a:latin typeface="Times New Roman"/>
                <a:ea typeface="Calibri"/>
                <a:cs typeface="Times New Roman"/>
              </a:rPr>
              <a:t> COA </a:t>
            </a:r>
            <a:r>
              <a:rPr lang="en-US" dirty="0" err="1">
                <a:latin typeface="Times New Roman"/>
                <a:ea typeface="Calibri"/>
                <a:cs typeface="Times New Roman"/>
              </a:rPr>
              <a:t>dalam</a:t>
            </a:r>
            <a:r>
              <a:rPr lang="en-US" dirty="0">
                <a:latin typeface="Times New Roman"/>
                <a:ea typeface="Calibri"/>
                <a:cs typeface="Times New Roman"/>
              </a:rPr>
              <a:t> MOU</a:t>
            </a:r>
            <a:endParaRPr lang="en-US" sz="2400" dirty="0">
              <a:ea typeface="Calibri"/>
              <a:cs typeface="Times New Roman"/>
            </a:endParaRPr>
          </a:p>
          <a:p>
            <a:pPr lvl="0">
              <a:lnSpc>
                <a:spcPct val="150000"/>
              </a:lnSpc>
              <a:spcBef>
                <a:spcPts val="0"/>
              </a:spcBef>
              <a:buFont typeface="Symbol"/>
              <a:buChar char=""/>
              <a:tabLst>
                <a:tab pos="457200" algn="l"/>
              </a:tabLst>
            </a:pPr>
            <a:r>
              <a:rPr lang="en-US" dirty="0" err="1">
                <a:latin typeface="Times New Roman"/>
                <a:ea typeface="Calibri"/>
                <a:cs typeface="Times New Roman"/>
              </a:rPr>
              <a:t>Mengajukan</a:t>
            </a:r>
            <a:r>
              <a:rPr lang="en-US" dirty="0">
                <a:latin typeface="Times New Roman"/>
                <a:ea typeface="Calibri"/>
                <a:cs typeface="Times New Roman"/>
              </a:rPr>
              <a:t> </a:t>
            </a:r>
            <a:r>
              <a:rPr lang="en-US" dirty="0" err="1">
                <a:latin typeface="Times New Roman"/>
                <a:ea typeface="Calibri"/>
                <a:cs typeface="Times New Roman"/>
              </a:rPr>
              <a:t>akses</a:t>
            </a:r>
            <a:r>
              <a:rPr lang="en-US" dirty="0">
                <a:latin typeface="Times New Roman"/>
                <a:ea typeface="Calibri"/>
                <a:cs typeface="Times New Roman"/>
              </a:rPr>
              <a:t> online </a:t>
            </a:r>
            <a:r>
              <a:rPr lang="en-US" i="1" dirty="0">
                <a:latin typeface="Times New Roman"/>
                <a:ea typeface="Calibri"/>
                <a:cs typeface="Times New Roman"/>
              </a:rPr>
              <a:t>e-catalog</a:t>
            </a:r>
            <a:r>
              <a:rPr lang="en-US" dirty="0">
                <a:latin typeface="Times New Roman"/>
                <a:ea typeface="Calibri"/>
                <a:cs typeface="Times New Roman"/>
              </a:rPr>
              <a:t> </a:t>
            </a:r>
            <a:r>
              <a:rPr lang="en-US" dirty="0" err="1">
                <a:latin typeface="Times New Roman"/>
                <a:ea typeface="Calibri"/>
                <a:cs typeface="Times New Roman"/>
              </a:rPr>
              <a:t>kepada</a:t>
            </a:r>
            <a:r>
              <a:rPr lang="en-US" dirty="0">
                <a:latin typeface="Times New Roman"/>
                <a:ea typeface="Calibri"/>
                <a:cs typeface="Times New Roman"/>
              </a:rPr>
              <a:t> LKPP</a:t>
            </a:r>
            <a:endParaRPr lang="en-US" sz="2400" dirty="0">
              <a:ea typeface="Calibri"/>
              <a:cs typeface="Times New Roman"/>
            </a:endParaRPr>
          </a:p>
          <a:p>
            <a:pPr lvl="0">
              <a:lnSpc>
                <a:spcPct val="150000"/>
              </a:lnSpc>
              <a:spcBef>
                <a:spcPts val="0"/>
              </a:spcBef>
              <a:buFont typeface="+mj-lt"/>
              <a:buAutoNum type="alphaLcPeriod"/>
              <a:tabLst>
                <a:tab pos="1371600" algn="l"/>
              </a:tabLst>
            </a:pPr>
            <a:r>
              <a:rPr lang="en-US" dirty="0">
                <a:latin typeface="Times New Roman"/>
                <a:ea typeface="Calibri"/>
                <a:cs typeface="Times New Roman"/>
              </a:rPr>
              <a:t> </a:t>
            </a:r>
            <a:r>
              <a:rPr lang="en-US" dirty="0" err="1">
                <a:latin typeface="Times New Roman"/>
                <a:ea typeface="Calibri"/>
                <a:cs typeface="Times New Roman"/>
              </a:rPr>
              <a:t>Membuat</a:t>
            </a:r>
            <a:r>
              <a:rPr lang="en-US" dirty="0">
                <a:latin typeface="Times New Roman"/>
                <a:ea typeface="Calibri"/>
                <a:cs typeface="Times New Roman"/>
              </a:rPr>
              <a:t> </a:t>
            </a:r>
            <a:r>
              <a:rPr lang="en-US" dirty="0" err="1">
                <a:latin typeface="Times New Roman"/>
                <a:ea typeface="Calibri"/>
                <a:cs typeface="Times New Roman"/>
              </a:rPr>
              <a:t>surat</a:t>
            </a:r>
            <a:r>
              <a:rPr lang="en-US" dirty="0">
                <a:latin typeface="Times New Roman"/>
                <a:ea typeface="Calibri"/>
                <a:cs typeface="Times New Roman"/>
              </a:rPr>
              <a:t> </a:t>
            </a:r>
            <a:r>
              <a:rPr lang="en-US" dirty="0" err="1">
                <a:latin typeface="Times New Roman"/>
                <a:ea typeface="Calibri"/>
                <a:cs typeface="Times New Roman"/>
              </a:rPr>
              <a:t>pengajuan</a:t>
            </a:r>
            <a:r>
              <a:rPr lang="en-US" dirty="0">
                <a:latin typeface="Times New Roman"/>
                <a:ea typeface="Calibri"/>
                <a:cs typeface="Times New Roman"/>
              </a:rPr>
              <a:t>  </a:t>
            </a:r>
            <a:r>
              <a:rPr lang="en-US" dirty="0" err="1">
                <a:latin typeface="Times New Roman"/>
                <a:ea typeface="Calibri"/>
                <a:cs typeface="Times New Roman"/>
              </a:rPr>
              <a:t>pemesanan</a:t>
            </a:r>
            <a:r>
              <a:rPr lang="en-US" dirty="0">
                <a:latin typeface="Times New Roman"/>
                <a:ea typeface="Calibri"/>
                <a:cs typeface="Times New Roman"/>
              </a:rPr>
              <a:t> </a:t>
            </a:r>
            <a:r>
              <a:rPr lang="en-US" dirty="0" err="1">
                <a:latin typeface="Times New Roman"/>
                <a:ea typeface="Calibri"/>
                <a:cs typeface="Times New Roman"/>
              </a:rPr>
              <a:t>dengan</a:t>
            </a:r>
            <a:r>
              <a:rPr lang="en-US" dirty="0">
                <a:latin typeface="Times New Roman"/>
                <a:ea typeface="Calibri"/>
                <a:cs typeface="Times New Roman"/>
              </a:rPr>
              <a:t> e-catalog </a:t>
            </a:r>
            <a:r>
              <a:rPr lang="en-US" dirty="0" err="1">
                <a:latin typeface="Times New Roman"/>
                <a:ea typeface="Calibri"/>
                <a:cs typeface="Times New Roman"/>
              </a:rPr>
              <a:t>ke</a:t>
            </a:r>
            <a:r>
              <a:rPr lang="en-US" dirty="0">
                <a:latin typeface="Times New Roman"/>
                <a:ea typeface="Calibri"/>
                <a:cs typeface="Times New Roman"/>
              </a:rPr>
              <a:t> LKPP/LPS</a:t>
            </a:r>
            <a:endParaRPr lang="en-US" sz="2400" dirty="0">
              <a:ea typeface="Calibri"/>
              <a:cs typeface="Times New Roman"/>
            </a:endParaRPr>
          </a:p>
          <a:p>
            <a:pPr lvl="0">
              <a:lnSpc>
                <a:spcPct val="150000"/>
              </a:lnSpc>
              <a:spcBef>
                <a:spcPts val="0"/>
              </a:spcBef>
              <a:spcAft>
                <a:spcPts val="1000"/>
              </a:spcAft>
              <a:buFont typeface="+mj-lt"/>
              <a:buAutoNum type="alphaLcPeriod"/>
              <a:tabLst>
                <a:tab pos="1371600" algn="l"/>
              </a:tabLst>
            </a:pPr>
            <a:r>
              <a:rPr lang="en-US" dirty="0">
                <a:latin typeface="Times New Roman"/>
                <a:ea typeface="Calibri"/>
                <a:cs typeface="Times New Roman"/>
              </a:rPr>
              <a:t> Follow up </a:t>
            </a:r>
            <a:r>
              <a:rPr lang="en-US" dirty="0" err="1">
                <a:latin typeface="Times New Roman"/>
                <a:ea typeface="Calibri"/>
                <a:cs typeface="Times New Roman"/>
              </a:rPr>
              <a:t>ke</a:t>
            </a:r>
            <a:r>
              <a:rPr lang="en-US" dirty="0">
                <a:latin typeface="Times New Roman"/>
                <a:ea typeface="Calibri"/>
                <a:cs typeface="Times New Roman"/>
              </a:rPr>
              <a:t> </a:t>
            </a:r>
            <a:r>
              <a:rPr lang="en-US" dirty="0" err="1">
                <a:latin typeface="Times New Roman"/>
                <a:ea typeface="Calibri"/>
                <a:cs typeface="Times New Roman"/>
              </a:rPr>
              <a:t>surat</a:t>
            </a:r>
            <a:r>
              <a:rPr lang="en-US" dirty="0">
                <a:latin typeface="Times New Roman"/>
                <a:ea typeface="Calibri"/>
                <a:cs typeface="Times New Roman"/>
              </a:rPr>
              <a:t> </a:t>
            </a:r>
            <a:r>
              <a:rPr lang="en-US" dirty="0" err="1">
                <a:latin typeface="Times New Roman"/>
                <a:ea typeface="Calibri"/>
                <a:cs typeface="Times New Roman"/>
              </a:rPr>
              <a:t>pengajuan</a:t>
            </a:r>
            <a:r>
              <a:rPr lang="en-US" dirty="0">
                <a:latin typeface="Times New Roman"/>
                <a:ea typeface="Calibri"/>
                <a:cs typeface="Times New Roman"/>
              </a:rPr>
              <a:t> </a:t>
            </a:r>
            <a:endParaRPr lang="en-US" sz="2400" dirty="0">
              <a:ea typeface="Calibri"/>
              <a:cs typeface="Times New Roman"/>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a:t>
            </a:r>
          </a:p>
        </p:txBody>
      </p:sp>
      <p:sp>
        <p:nvSpPr>
          <p:cNvPr id="3" name="Content Placeholder 2"/>
          <p:cNvSpPr>
            <a:spLocks noGrp="1"/>
          </p:cNvSpPr>
          <p:nvPr>
            <p:ph idx="1"/>
          </p:nvPr>
        </p:nvSpPr>
        <p:spPr/>
        <p:txBody>
          <a:bodyPr>
            <a:normAutofit lnSpcReduction="10000"/>
          </a:bodyPr>
          <a:lstStyle/>
          <a:p>
            <a:pPr lvl="0"/>
            <a:r>
              <a:rPr lang="en-US" dirty="0" err="1"/>
              <a:t>Melakukan</a:t>
            </a:r>
            <a:r>
              <a:rPr lang="en-US" dirty="0"/>
              <a:t> monitoring </a:t>
            </a:r>
            <a:r>
              <a:rPr lang="en-US" dirty="0" err="1"/>
              <a:t>dan</a:t>
            </a:r>
            <a:r>
              <a:rPr lang="en-US" dirty="0"/>
              <a:t> </a:t>
            </a:r>
            <a:r>
              <a:rPr lang="en-US" dirty="0" err="1"/>
              <a:t>evaluasi</a:t>
            </a:r>
            <a:r>
              <a:rPr lang="en-US" dirty="0"/>
              <a:t> </a:t>
            </a:r>
            <a:r>
              <a:rPr lang="en-US" dirty="0" err="1"/>
              <a:t>terhadap</a:t>
            </a:r>
            <a:r>
              <a:rPr lang="en-US" dirty="0"/>
              <a:t> </a:t>
            </a:r>
            <a:r>
              <a:rPr lang="en-US" dirty="0" err="1"/>
              <a:t>kegiatan</a:t>
            </a:r>
            <a:r>
              <a:rPr lang="en-US" dirty="0"/>
              <a:t> </a:t>
            </a:r>
            <a:r>
              <a:rPr lang="en-US" dirty="0" err="1"/>
              <a:t>perbaikan</a:t>
            </a:r>
            <a:r>
              <a:rPr lang="en-US" dirty="0"/>
              <a:t> </a:t>
            </a:r>
            <a:r>
              <a:rPr lang="en-US" dirty="0" err="1"/>
              <a:t>setiap</a:t>
            </a:r>
            <a:r>
              <a:rPr lang="en-US" dirty="0"/>
              <a:t> 1 </a:t>
            </a:r>
            <a:r>
              <a:rPr lang="en-US" dirty="0" err="1"/>
              <a:t>minggu</a:t>
            </a:r>
            <a:r>
              <a:rPr lang="en-US" dirty="0"/>
              <a:t>.</a:t>
            </a:r>
          </a:p>
          <a:p>
            <a:pPr lvl="0"/>
            <a:r>
              <a:rPr lang="en-US" dirty="0" err="1"/>
              <a:t>Memeriksa</a:t>
            </a:r>
            <a:r>
              <a:rPr lang="en-US" dirty="0"/>
              <a:t> data yang </a:t>
            </a:r>
            <a:r>
              <a:rPr lang="en-US" dirty="0" err="1"/>
              <a:t>diperoleh</a:t>
            </a:r>
            <a:r>
              <a:rPr lang="en-US" dirty="0"/>
              <a:t> </a:t>
            </a:r>
            <a:r>
              <a:rPr lang="en-US" dirty="0" err="1"/>
              <a:t>selama</a:t>
            </a:r>
            <a:r>
              <a:rPr lang="en-US" dirty="0"/>
              <a:t> </a:t>
            </a:r>
            <a:r>
              <a:rPr lang="en-US" dirty="0" err="1"/>
              <a:t>proses</a:t>
            </a:r>
            <a:r>
              <a:rPr lang="en-US" dirty="0"/>
              <a:t> </a:t>
            </a:r>
            <a:r>
              <a:rPr lang="en-US" dirty="0" err="1"/>
              <a:t>perbaikan</a:t>
            </a:r>
            <a:endParaRPr lang="en-US" dirty="0"/>
          </a:p>
          <a:p>
            <a:pPr lvl="0"/>
            <a:r>
              <a:rPr lang="en-US" dirty="0" err="1"/>
              <a:t>Melakukan</a:t>
            </a:r>
            <a:r>
              <a:rPr lang="en-US" dirty="0"/>
              <a:t> audit </a:t>
            </a:r>
            <a:r>
              <a:rPr lang="en-US" dirty="0" err="1"/>
              <a:t>terhadap</a:t>
            </a:r>
            <a:r>
              <a:rPr lang="en-US" dirty="0"/>
              <a:t> </a:t>
            </a:r>
            <a:r>
              <a:rPr lang="en-US" dirty="0" err="1"/>
              <a:t>dokumentasi</a:t>
            </a:r>
            <a:r>
              <a:rPr lang="en-US" dirty="0"/>
              <a:t> </a:t>
            </a:r>
            <a:r>
              <a:rPr lang="en-US" dirty="0" err="1"/>
              <a:t>pengadaan</a:t>
            </a:r>
            <a:r>
              <a:rPr lang="en-US" dirty="0"/>
              <a:t> </a:t>
            </a:r>
            <a:r>
              <a:rPr lang="en-US" dirty="0" err="1"/>
              <a:t>termasuk</a:t>
            </a:r>
            <a:r>
              <a:rPr lang="en-US" dirty="0"/>
              <a:t> MOU </a:t>
            </a:r>
            <a:r>
              <a:rPr lang="en-US" dirty="0" err="1"/>
              <a:t>dan</a:t>
            </a:r>
            <a:r>
              <a:rPr lang="en-US" dirty="0"/>
              <a:t>  </a:t>
            </a:r>
            <a:r>
              <a:rPr lang="en-US" dirty="0" err="1"/>
              <a:t>sertifikat</a:t>
            </a:r>
            <a:r>
              <a:rPr lang="en-US" dirty="0"/>
              <a:t> MSDS ( </a:t>
            </a:r>
            <a:r>
              <a:rPr lang="en-US" i="1" dirty="0"/>
              <a:t>Material Sheet Data Safety</a:t>
            </a:r>
            <a:r>
              <a:rPr lang="en-US" dirty="0"/>
              <a:t>) ,</a:t>
            </a:r>
            <a:r>
              <a:rPr lang="en-US" dirty="0" err="1"/>
              <a:t>CoA</a:t>
            </a:r>
            <a:r>
              <a:rPr lang="en-US" dirty="0"/>
              <a:t> ( </a:t>
            </a:r>
            <a:r>
              <a:rPr lang="en-US" i="1" dirty="0"/>
              <a:t>Certificate of Analysis</a:t>
            </a:r>
            <a:r>
              <a:rPr lang="en-US" dirty="0"/>
              <a:t>) yang </a:t>
            </a:r>
            <a:r>
              <a:rPr lang="en-US" dirty="0" err="1"/>
              <a:t>dilampirkan</a:t>
            </a:r>
            <a:r>
              <a:rPr lang="en-US" dirty="0"/>
              <a:t> </a:t>
            </a:r>
            <a:r>
              <a:rPr lang="en-US" dirty="0" err="1"/>
              <a:t>oleh</a:t>
            </a:r>
            <a:r>
              <a:rPr lang="en-US" dirty="0"/>
              <a:t> distributor.</a:t>
            </a:r>
          </a:p>
        </p:txBody>
      </p:sp>
    </p:spTree>
    <p:extLst>
      <p:ext uri="{BB962C8B-B14F-4D97-AF65-F5344CB8AC3E}">
        <p14:creationId xmlns:p14="http://schemas.microsoft.com/office/powerpoint/2010/main" val="92527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Action</a:t>
            </a:r>
          </a:p>
        </p:txBody>
      </p:sp>
      <p:sp>
        <p:nvSpPr>
          <p:cNvPr id="3" name="Content Placeholder 2"/>
          <p:cNvSpPr>
            <a:spLocks noGrp="1"/>
          </p:cNvSpPr>
          <p:nvPr>
            <p:ph idx="1"/>
          </p:nvPr>
        </p:nvSpPr>
        <p:spPr/>
        <p:txBody>
          <a:bodyPr>
            <a:normAutofit fontScale="92500" lnSpcReduction="10000"/>
          </a:bodyPr>
          <a:lstStyle/>
          <a:p>
            <a:pPr lvl="0"/>
            <a:r>
              <a:rPr lang="en-US" dirty="0" err="1"/>
              <a:t>Mengadakan</a:t>
            </a:r>
            <a:r>
              <a:rPr lang="en-US" dirty="0"/>
              <a:t> </a:t>
            </a:r>
            <a:r>
              <a:rPr lang="en-US" dirty="0" err="1"/>
              <a:t>pertemuan</a:t>
            </a:r>
            <a:r>
              <a:rPr lang="en-US" dirty="0"/>
              <a:t> </a:t>
            </a:r>
            <a:r>
              <a:rPr lang="en-US" dirty="0" err="1"/>
              <a:t>berkala</a:t>
            </a:r>
            <a:r>
              <a:rPr lang="en-US" dirty="0"/>
              <a:t> </a:t>
            </a:r>
            <a:r>
              <a:rPr lang="en-US" dirty="0" err="1"/>
              <a:t>dengan</a:t>
            </a:r>
            <a:r>
              <a:rPr lang="en-US" dirty="0"/>
              <a:t> SPI, management, </a:t>
            </a:r>
            <a:r>
              <a:rPr lang="en-US" dirty="0" err="1"/>
              <a:t>dan</a:t>
            </a:r>
            <a:r>
              <a:rPr lang="en-US" dirty="0"/>
              <a:t> </a:t>
            </a:r>
            <a:r>
              <a:rPr lang="en-US" dirty="0" err="1"/>
              <a:t>tim</a:t>
            </a:r>
            <a:r>
              <a:rPr lang="en-US" dirty="0"/>
              <a:t> </a:t>
            </a:r>
            <a:r>
              <a:rPr lang="en-US" dirty="0" err="1"/>
              <a:t>pengadaan</a:t>
            </a:r>
            <a:r>
              <a:rPr lang="en-US" dirty="0"/>
              <a:t>.</a:t>
            </a:r>
          </a:p>
          <a:p>
            <a:pPr lvl="0"/>
            <a:r>
              <a:rPr lang="en-US" dirty="0" err="1"/>
              <a:t>Melakukan</a:t>
            </a:r>
            <a:r>
              <a:rPr lang="en-US" dirty="0"/>
              <a:t> </a:t>
            </a:r>
            <a:r>
              <a:rPr lang="en-US" i="1" dirty="0"/>
              <a:t>follow up</a:t>
            </a:r>
            <a:r>
              <a:rPr lang="en-US" dirty="0"/>
              <a:t> </a:t>
            </a:r>
            <a:r>
              <a:rPr lang="en-US" dirty="0" err="1"/>
              <a:t>kepada</a:t>
            </a:r>
            <a:r>
              <a:rPr lang="en-US" dirty="0"/>
              <a:t> distributor </a:t>
            </a:r>
            <a:r>
              <a:rPr lang="en-US" dirty="0" err="1"/>
              <a:t>jika</a:t>
            </a:r>
            <a:r>
              <a:rPr lang="en-US" dirty="0"/>
              <a:t> </a:t>
            </a:r>
            <a:r>
              <a:rPr lang="en-US" dirty="0" err="1"/>
              <a:t>terjadi</a:t>
            </a:r>
            <a:r>
              <a:rPr lang="en-US" dirty="0"/>
              <a:t> </a:t>
            </a:r>
            <a:r>
              <a:rPr lang="en-US" dirty="0" err="1"/>
              <a:t>kekosongan</a:t>
            </a:r>
            <a:endParaRPr lang="en-US" dirty="0"/>
          </a:p>
          <a:p>
            <a:pPr lvl="0"/>
            <a:r>
              <a:rPr lang="en-US" dirty="0" err="1"/>
              <a:t>Koordinasi</a:t>
            </a:r>
            <a:r>
              <a:rPr lang="en-US" dirty="0"/>
              <a:t> </a:t>
            </a:r>
            <a:r>
              <a:rPr lang="en-US" dirty="0" err="1"/>
              <a:t>dengan</a:t>
            </a:r>
            <a:r>
              <a:rPr lang="en-US" dirty="0"/>
              <a:t> </a:t>
            </a:r>
            <a:r>
              <a:rPr lang="en-US" dirty="0" err="1"/>
              <a:t>pihak</a:t>
            </a:r>
            <a:r>
              <a:rPr lang="en-US" dirty="0"/>
              <a:t> </a:t>
            </a:r>
            <a:r>
              <a:rPr lang="en-US" dirty="0" err="1"/>
              <a:t>kedua</a:t>
            </a:r>
            <a:r>
              <a:rPr lang="en-US" dirty="0"/>
              <a:t> </a:t>
            </a:r>
            <a:r>
              <a:rPr lang="en-US" dirty="0" err="1"/>
              <a:t>selaku</a:t>
            </a:r>
            <a:r>
              <a:rPr lang="en-US" dirty="0"/>
              <a:t> </a:t>
            </a:r>
            <a:r>
              <a:rPr lang="en-US" dirty="0" err="1"/>
              <a:t>penanggung</a:t>
            </a:r>
            <a:r>
              <a:rPr lang="en-US" dirty="0"/>
              <a:t> </a:t>
            </a:r>
            <a:r>
              <a:rPr lang="en-US" dirty="0" err="1"/>
              <a:t>jawab</a:t>
            </a:r>
            <a:r>
              <a:rPr lang="en-US" dirty="0"/>
              <a:t> SIRS </a:t>
            </a:r>
            <a:r>
              <a:rPr lang="en-US" dirty="0" err="1"/>
              <a:t>jika</a:t>
            </a:r>
            <a:r>
              <a:rPr lang="en-US" dirty="0"/>
              <a:t> </a:t>
            </a:r>
            <a:r>
              <a:rPr lang="en-US" dirty="0" err="1"/>
              <a:t>terjadi</a:t>
            </a:r>
            <a:r>
              <a:rPr lang="en-US" dirty="0"/>
              <a:t> </a:t>
            </a:r>
            <a:r>
              <a:rPr lang="en-US" dirty="0" err="1"/>
              <a:t>permasalahan</a:t>
            </a:r>
            <a:r>
              <a:rPr lang="en-US" dirty="0"/>
              <a:t> </a:t>
            </a:r>
            <a:r>
              <a:rPr lang="en-US" dirty="0" err="1"/>
              <a:t>dengan</a:t>
            </a:r>
            <a:r>
              <a:rPr lang="en-US" dirty="0"/>
              <a:t> SIRS</a:t>
            </a:r>
          </a:p>
          <a:p>
            <a:pPr lvl="0"/>
            <a:r>
              <a:rPr lang="en-US" dirty="0" err="1"/>
              <a:t>Membuat</a:t>
            </a:r>
            <a:r>
              <a:rPr lang="en-US" dirty="0"/>
              <a:t> </a:t>
            </a:r>
            <a:r>
              <a:rPr lang="en-US" dirty="0" err="1"/>
              <a:t>laporan</a:t>
            </a:r>
            <a:r>
              <a:rPr lang="en-US" dirty="0"/>
              <a:t> </a:t>
            </a:r>
            <a:r>
              <a:rPr lang="en-US" dirty="0" err="1"/>
              <a:t>terkait</a:t>
            </a:r>
            <a:r>
              <a:rPr lang="en-US" dirty="0"/>
              <a:t> </a:t>
            </a:r>
            <a:r>
              <a:rPr lang="en-US" dirty="0" err="1"/>
              <a:t>kekosongan</a:t>
            </a:r>
            <a:r>
              <a:rPr lang="en-US" dirty="0"/>
              <a:t> </a:t>
            </a:r>
            <a:r>
              <a:rPr lang="en-US" dirty="0" err="1"/>
              <a:t>perbekalan</a:t>
            </a:r>
            <a:r>
              <a:rPr lang="en-US" dirty="0"/>
              <a:t> </a:t>
            </a:r>
            <a:r>
              <a:rPr lang="en-US" dirty="0" err="1"/>
              <a:t>farmasi</a:t>
            </a:r>
            <a:r>
              <a:rPr lang="en-US" dirty="0"/>
              <a:t> </a:t>
            </a:r>
            <a:r>
              <a:rPr lang="en-US" dirty="0" err="1"/>
              <a:t>dan</a:t>
            </a:r>
            <a:r>
              <a:rPr lang="en-US" dirty="0"/>
              <a:t> </a:t>
            </a:r>
            <a:r>
              <a:rPr lang="en-US" dirty="0" err="1"/>
              <a:t>telusur</a:t>
            </a:r>
            <a:r>
              <a:rPr lang="en-US" dirty="0"/>
              <a:t> </a:t>
            </a:r>
            <a:r>
              <a:rPr lang="en-US" dirty="0" err="1"/>
              <a:t>terhadap</a:t>
            </a:r>
            <a:r>
              <a:rPr lang="en-US" dirty="0"/>
              <a:t> </a:t>
            </a:r>
            <a:r>
              <a:rPr lang="en-US" dirty="0" err="1"/>
              <a:t>penyebab</a:t>
            </a:r>
            <a:r>
              <a:rPr lang="en-US" dirty="0"/>
              <a:t> </a:t>
            </a:r>
            <a:r>
              <a:rPr lang="en-US" dirty="0" err="1"/>
              <a:t>kekosongan</a:t>
            </a:r>
            <a:r>
              <a:rPr lang="en-US" dirty="0"/>
              <a:t>.</a:t>
            </a:r>
          </a:p>
        </p:txBody>
      </p:sp>
    </p:spTree>
    <p:extLst>
      <p:ext uri="{BB962C8B-B14F-4D97-AF65-F5344CB8AC3E}">
        <p14:creationId xmlns:p14="http://schemas.microsoft.com/office/powerpoint/2010/main" val="1257951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Prioritas</a:t>
            </a:r>
            <a:r>
              <a:rPr lang="en-US" dirty="0"/>
              <a:t> </a:t>
            </a:r>
            <a:r>
              <a:rPr lang="en-US" dirty="0" err="1"/>
              <a:t>Pemecahan</a:t>
            </a:r>
            <a:r>
              <a:rPr lang="en-US" dirty="0"/>
              <a:t> </a:t>
            </a:r>
            <a:r>
              <a:rPr lang="en-US" dirty="0" err="1"/>
              <a:t>Masalah</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Dari </a:t>
            </a:r>
            <a:r>
              <a:rPr lang="en-US" dirty="0" err="1"/>
              <a:t>masalah</a:t>
            </a:r>
            <a:r>
              <a:rPr lang="en-US" dirty="0"/>
              <a:t> yang </a:t>
            </a:r>
            <a:r>
              <a:rPr lang="en-US" dirty="0" err="1"/>
              <a:t>ada</a:t>
            </a:r>
            <a:r>
              <a:rPr lang="en-US" dirty="0"/>
              <a:t>, </a:t>
            </a:r>
            <a:r>
              <a:rPr lang="en-US" dirty="0" err="1"/>
              <a:t>setelah</a:t>
            </a:r>
            <a:r>
              <a:rPr lang="en-US" dirty="0"/>
              <a:t> </a:t>
            </a:r>
            <a:r>
              <a:rPr lang="en-US" dirty="0" err="1"/>
              <a:t>diprioritaskan</a:t>
            </a:r>
            <a:r>
              <a:rPr lang="en-US" dirty="0"/>
              <a:t> </a:t>
            </a:r>
            <a:r>
              <a:rPr lang="en-US" dirty="0" err="1"/>
              <a:t>maka</a:t>
            </a:r>
            <a:r>
              <a:rPr lang="en-US" dirty="0"/>
              <a:t> </a:t>
            </a:r>
            <a:r>
              <a:rPr lang="en-US" dirty="0" err="1"/>
              <a:t>langkah</a:t>
            </a:r>
            <a:r>
              <a:rPr lang="en-US" dirty="0"/>
              <a:t> </a:t>
            </a:r>
            <a:r>
              <a:rPr lang="en-US" dirty="0" err="1"/>
              <a:t>berikut</a:t>
            </a:r>
            <a:r>
              <a:rPr lang="en-US" dirty="0"/>
              <a:t> </a:t>
            </a:r>
            <a:r>
              <a:rPr lang="en-US" dirty="0" err="1"/>
              <a:t>adalah</a:t>
            </a:r>
            <a:r>
              <a:rPr lang="en-US" dirty="0"/>
              <a:t> </a:t>
            </a:r>
            <a:r>
              <a:rPr lang="en-US" dirty="0" err="1"/>
              <a:t>menentukan</a:t>
            </a:r>
            <a:r>
              <a:rPr lang="en-US" dirty="0"/>
              <a:t> </a:t>
            </a:r>
            <a:r>
              <a:rPr lang="en-US" dirty="0" err="1"/>
              <a:t>dan</a:t>
            </a:r>
            <a:r>
              <a:rPr lang="en-US" dirty="0"/>
              <a:t> </a:t>
            </a:r>
            <a:r>
              <a:rPr lang="en-US" dirty="0" err="1"/>
              <a:t>memprioritaskan</a:t>
            </a:r>
            <a:r>
              <a:rPr lang="en-US" dirty="0"/>
              <a:t> alternative </a:t>
            </a:r>
            <a:r>
              <a:rPr lang="en-US" dirty="0" err="1"/>
              <a:t>masalah.Penentuan</a:t>
            </a:r>
            <a:r>
              <a:rPr lang="en-US" dirty="0"/>
              <a:t> </a:t>
            </a:r>
            <a:r>
              <a:rPr lang="en-US" dirty="0" err="1"/>
              <a:t>prioritas</a:t>
            </a:r>
            <a:r>
              <a:rPr lang="en-US" dirty="0"/>
              <a:t> </a:t>
            </a:r>
            <a:r>
              <a:rPr lang="en-US" dirty="0" err="1"/>
              <a:t>pemecahan</a:t>
            </a:r>
            <a:r>
              <a:rPr lang="en-US" dirty="0"/>
              <a:t> </a:t>
            </a:r>
            <a:r>
              <a:rPr lang="en-US" dirty="0" err="1"/>
              <a:t>masalah</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skoring</a:t>
            </a:r>
            <a:r>
              <a:rPr lang="en-US" dirty="0"/>
              <a:t> </a:t>
            </a:r>
            <a:r>
              <a:rPr lang="en-US" dirty="0" err="1"/>
              <a:t>dengan</a:t>
            </a:r>
            <a:r>
              <a:rPr lang="en-US" dirty="0"/>
              <a:t> </a:t>
            </a:r>
            <a:r>
              <a:rPr lang="en-US" dirty="0" err="1"/>
              <a:t>metode</a:t>
            </a:r>
            <a:r>
              <a:rPr lang="en-US" dirty="0"/>
              <a:t> </a:t>
            </a:r>
            <a:r>
              <a:rPr lang="en-US" dirty="0" err="1"/>
              <a:t>Reinke</a:t>
            </a:r>
            <a:r>
              <a:rPr lang="en-US" dirty="0"/>
              <a:t>. </a:t>
            </a:r>
            <a:r>
              <a:rPr lang="en-US" dirty="0" err="1"/>
              <a:t>Metode</a:t>
            </a:r>
            <a:r>
              <a:rPr lang="en-US" dirty="0"/>
              <a:t> </a:t>
            </a:r>
            <a:r>
              <a:rPr lang="en-US" dirty="0" err="1"/>
              <a:t>ini</a:t>
            </a:r>
            <a:r>
              <a:rPr lang="en-US" dirty="0"/>
              <a:t> </a:t>
            </a:r>
            <a:r>
              <a:rPr lang="en-US" dirty="0" err="1"/>
              <a:t>menggunakan</a:t>
            </a:r>
            <a:r>
              <a:rPr lang="en-US" dirty="0"/>
              <a:t> </a:t>
            </a:r>
            <a:r>
              <a:rPr lang="en-US" dirty="0" err="1"/>
              <a:t>nilai</a:t>
            </a:r>
            <a:r>
              <a:rPr lang="en-US" dirty="0"/>
              <a:t> </a:t>
            </a:r>
            <a:r>
              <a:rPr lang="en-US" dirty="0" err="1"/>
              <a:t>skor</a:t>
            </a:r>
            <a:r>
              <a:rPr lang="en-US" dirty="0"/>
              <a:t> 1-5 </a:t>
            </a:r>
            <a:r>
              <a:rPr lang="en-US" dirty="0" err="1"/>
              <a:t>dengan</a:t>
            </a:r>
            <a:r>
              <a:rPr lang="en-US" dirty="0"/>
              <a:t> </a:t>
            </a:r>
            <a:r>
              <a:rPr lang="en-US" dirty="0" err="1"/>
              <a:t>empat</a:t>
            </a:r>
            <a:r>
              <a:rPr lang="en-US" dirty="0"/>
              <a:t> </a:t>
            </a:r>
            <a:r>
              <a:rPr lang="en-US" dirty="0" err="1"/>
              <a:t>kriteria</a:t>
            </a:r>
            <a:r>
              <a:rPr lang="en-US" dirty="0"/>
              <a:t> </a:t>
            </a:r>
            <a:r>
              <a:rPr lang="en-US" dirty="0" err="1"/>
              <a:t>yaitu</a:t>
            </a:r>
            <a:r>
              <a:rPr lang="en-US" dirty="0"/>
              <a:t> : </a:t>
            </a:r>
          </a:p>
          <a:p>
            <a:pPr marL="514350" indent="-514350" algn="just">
              <a:buAutoNum type="arabicParenR"/>
            </a:pPr>
            <a:r>
              <a:rPr lang="en-US" dirty="0" err="1"/>
              <a:t>besarnya</a:t>
            </a:r>
            <a:r>
              <a:rPr lang="en-US" dirty="0"/>
              <a:t> </a:t>
            </a:r>
            <a:r>
              <a:rPr lang="en-US" dirty="0" err="1"/>
              <a:t>masalah</a:t>
            </a:r>
            <a:r>
              <a:rPr lang="en-US" dirty="0"/>
              <a:t> ( Magnitude/M)</a:t>
            </a:r>
          </a:p>
          <a:p>
            <a:pPr marL="514350" indent="-514350" algn="just">
              <a:buAutoNum type="arabicParenR"/>
            </a:pPr>
            <a:r>
              <a:rPr lang="en-US" dirty="0" err="1"/>
              <a:t>kegawatan</a:t>
            </a:r>
            <a:r>
              <a:rPr lang="en-US" dirty="0"/>
              <a:t> </a:t>
            </a:r>
            <a:r>
              <a:rPr lang="en-US" dirty="0" err="1"/>
              <a:t>masalah</a:t>
            </a:r>
            <a:r>
              <a:rPr lang="en-US" dirty="0"/>
              <a:t> ( </a:t>
            </a:r>
            <a:r>
              <a:rPr lang="en-US" dirty="0" err="1"/>
              <a:t>Importancy</a:t>
            </a:r>
            <a:r>
              <a:rPr lang="en-US" dirty="0"/>
              <a:t> /I)</a:t>
            </a:r>
          </a:p>
          <a:p>
            <a:pPr marL="514350" indent="-514350" algn="just">
              <a:buAutoNum type="arabicParenR"/>
            </a:pPr>
            <a:r>
              <a:rPr lang="en-US" dirty="0" err="1"/>
              <a:t>sensitifitas</a:t>
            </a:r>
            <a:r>
              <a:rPr lang="en-US" dirty="0"/>
              <a:t> </a:t>
            </a:r>
            <a:r>
              <a:rPr lang="en-US" dirty="0" err="1"/>
              <a:t>pemecahan</a:t>
            </a:r>
            <a:r>
              <a:rPr lang="en-US" dirty="0"/>
              <a:t> </a:t>
            </a:r>
            <a:r>
              <a:rPr lang="en-US" dirty="0" err="1"/>
              <a:t>masalah</a:t>
            </a:r>
            <a:r>
              <a:rPr lang="en-US" dirty="0"/>
              <a:t> (</a:t>
            </a:r>
            <a:r>
              <a:rPr lang="en-US" dirty="0" err="1"/>
              <a:t>Vurnerability</a:t>
            </a:r>
            <a:r>
              <a:rPr lang="en-US" dirty="0"/>
              <a:t>/V) </a:t>
            </a:r>
          </a:p>
          <a:p>
            <a:pPr marL="514350" indent="-514350" algn="just">
              <a:buAutoNum type="arabicParenR"/>
            </a:pPr>
            <a:r>
              <a:rPr lang="en-US" dirty="0" err="1"/>
              <a:t>biaya</a:t>
            </a:r>
            <a:r>
              <a:rPr lang="en-US" dirty="0"/>
              <a:t> (Cost/C).</a:t>
            </a:r>
          </a:p>
          <a:p>
            <a:endParaRPr lang="en-US" dirty="0"/>
          </a:p>
        </p:txBody>
      </p:sp>
    </p:spTree>
    <p:extLst>
      <p:ext uri="{BB962C8B-B14F-4D97-AF65-F5344CB8AC3E}">
        <p14:creationId xmlns:p14="http://schemas.microsoft.com/office/powerpoint/2010/main" val="90363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95400"/>
            <a:ext cx="7315200" cy="47244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74638"/>
            <a:ext cx="8229600" cy="639762"/>
          </a:xfrm>
        </p:spPr>
        <p:txBody>
          <a:bodyPr>
            <a:noAutofit/>
          </a:bodyPr>
          <a:lstStyle/>
          <a:p>
            <a:r>
              <a:rPr lang="en-US" sz="3600" dirty="0" err="1">
                <a:solidFill>
                  <a:schemeClr val="tx1"/>
                </a:solidFill>
              </a:rPr>
              <a:t>Penilaian</a:t>
            </a:r>
            <a:r>
              <a:rPr lang="en-US" sz="3600" dirty="0">
                <a:solidFill>
                  <a:schemeClr val="tx1"/>
                </a:solidFill>
              </a:rPr>
              <a:t> </a:t>
            </a:r>
            <a:r>
              <a:rPr lang="en-US" sz="3600" dirty="0" err="1">
                <a:solidFill>
                  <a:schemeClr val="tx1"/>
                </a:solidFill>
              </a:rPr>
              <a:t>Prioritas</a:t>
            </a:r>
            <a:r>
              <a:rPr lang="en-US" sz="3600" dirty="0">
                <a:solidFill>
                  <a:schemeClr val="tx1"/>
                </a:solidFill>
              </a:rPr>
              <a:t> </a:t>
            </a:r>
            <a:r>
              <a:rPr lang="en-US" sz="3600" dirty="0" err="1">
                <a:solidFill>
                  <a:schemeClr val="tx1"/>
                </a:solidFill>
              </a:rPr>
              <a:t>Penyelesaian</a:t>
            </a:r>
            <a:r>
              <a:rPr lang="en-US" sz="3600" dirty="0">
                <a:solidFill>
                  <a:schemeClr val="tx1"/>
                </a:solidFill>
              </a:rPr>
              <a:t> </a:t>
            </a:r>
            <a:r>
              <a:rPr lang="en-US" sz="3600" dirty="0" err="1">
                <a:solidFill>
                  <a:schemeClr val="tx1"/>
                </a:solidFill>
              </a:rPr>
              <a:t>Masalah</a:t>
            </a:r>
            <a:endParaRPr lang="en-US" sz="3600" dirty="0">
              <a:solidFill>
                <a:schemeClr val="tx1"/>
              </a:solidFill>
            </a:endParaRPr>
          </a:p>
        </p:txBody>
      </p:sp>
      <p:pic>
        <p:nvPicPr>
          <p:cNvPr id="10" name="Content Placeholder 9"/>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2625" y="1544915"/>
            <a:ext cx="7016750" cy="4455835"/>
          </a:xfrm>
          <a:prstGeom prst="rect">
            <a:avLst/>
          </a:prstGeom>
          <a:noFill/>
          <a:ln>
            <a:noFill/>
          </a:ln>
        </p:spPr>
      </p:pic>
    </p:spTree>
    <p:extLst>
      <p:ext uri="{BB962C8B-B14F-4D97-AF65-F5344CB8AC3E}">
        <p14:creationId xmlns:p14="http://schemas.microsoft.com/office/powerpoint/2010/main" val="1867092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90600"/>
            <a:ext cx="7696200" cy="5410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657600" y="274638"/>
            <a:ext cx="4419600" cy="639762"/>
          </a:xfrm>
        </p:spPr>
        <p:txBody>
          <a:bodyPr>
            <a:normAutofit fontScale="90000"/>
          </a:bodyPr>
          <a:lstStyle/>
          <a:p>
            <a:pPr algn="r"/>
            <a:r>
              <a:rPr lang="en-US" dirty="0" err="1">
                <a:solidFill>
                  <a:schemeClr val="tx1"/>
                </a:solidFill>
              </a:rPr>
              <a:t>Langkah</a:t>
            </a:r>
            <a:r>
              <a:rPr lang="en-US" dirty="0">
                <a:solidFill>
                  <a:schemeClr val="tx1"/>
                </a:solidFill>
              </a:rPr>
              <a:t> </a:t>
            </a:r>
            <a:r>
              <a:rPr lang="en-US" dirty="0" err="1">
                <a:solidFill>
                  <a:schemeClr val="tx1"/>
                </a:solidFill>
              </a:rPr>
              <a:t>Pelaksanaan</a:t>
            </a:r>
            <a:endParaRPr lang="en-US" dirty="0">
              <a:solidFill>
                <a:schemeClr val="tx1"/>
              </a:solidFill>
            </a:endParaRP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219200"/>
            <a:ext cx="74676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047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133600"/>
            <a:ext cx="7467600" cy="3581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err="1"/>
              <a:t>Jadwal</a:t>
            </a:r>
            <a:r>
              <a:rPr lang="en-US" dirty="0"/>
              <a:t> </a:t>
            </a:r>
            <a:r>
              <a:rPr lang="en-US" dirty="0" err="1"/>
              <a:t>Kegiatan</a:t>
            </a:r>
            <a:endParaRPr lang="en-US" dirty="0"/>
          </a:p>
        </p:txBody>
      </p:sp>
      <p:pic>
        <p:nvPicPr>
          <p:cNvPr id="6"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49263" y="2277418"/>
            <a:ext cx="7329487" cy="3219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75402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err="1">
                <a:solidFill>
                  <a:schemeClr val="tx1"/>
                </a:solidFill>
              </a:rPr>
              <a:t>Kesimpulan</a:t>
            </a:r>
            <a:r>
              <a:rPr lang="en-US" dirty="0">
                <a:solidFill>
                  <a:schemeClr val="tx1"/>
                </a:solidFill>
              </a:rPr>
              <a:t> </a:t>
            </a:r>
            <a:r>
              <a:rPr lang="en-US" dirty="0" err="1">
                <a:solidFill>
                  <a:schemeClr val="tx1"/>
                </a:solidFill>
              </a:rPr>
              <a:t>dan</a:t>
            </a:r>
            <a:r>
              <a:rPr lang="en-US" dirty="0">
                <a:solidFill>
                  <a:schemeClr val="tx1"/>
                </a:solidFill>
              </a:rPr>
              <a:t> Saran</a:t>
            </a:r>
          </a:p>
        </p:txBody>
      </p:sp>
      <p:sp>
        <p:nvSpPr>
          <p:cNvPr id="3" name="Content Placeholder 2"/>
          <p:cNvSpPr>
            <a:spLocks noGrp="1"/>
          </p:cNvSpPr>
          <p:nvPr>
            <p:ph idx="1"/>
          </p:nvPr>
        </p:nvSpPr>
        <p:spPr>
          <a:xfrm>
            <a:off x="304800" y="1371600"/>
            <a:ext cx="7620000" cy="4754563"/>
          </a:xfrm>
        </p:spPr>
        <p:txBody>
          <a:bodyPr>
            <a:normAutofit/>
          </a:bodyPr>
          <a:lstStyle/>
          <a:p>
            <a:pPr algn="just">
              <a:buFont typeface="Wingdings" pitchFamily="2" charset="2"/>
              <a:buChar char="ü"/>
            </a:pPr>
            <a:r>
              <a:rPr lang="en-US" sz="2400" dirty="0" err="1"/>
              <a:t>Kegiatan</a:t>
            </a:r>
            <a:r>
              <a:rPr lang="en-US" sz="2400" dirty="0"/>
              <a:t> </a:t>
            </a:r>
            <a:r>
              <a:rPr lang="en-US" sz="2400" dirty="0" err="1"/>
              <a:t>pelayanan</a:t>
            </a:r>
            <a:r>
              <a:rPr lang="en-US" sz="2400" dirty="0"/>
              <a:t> </a:t>
            </a:r>
            <a:r>
              <a:rPr lang="en-US" sz="2400" dirty="0" err="1"/>
              <a:t>kefarmasian</a:t>
            </a:r>
            <a:r>
              <a:rPr lang="en-US" sz="2400" dirty="0"/>
              <a:t> di </a:t>
            </a:r>
            <a:r>
              <a:rPr lang="en-US" sz="2400" dirty="0" err="1"/>
              <a:t>Instalasi</a:t>
            </a:r>
            <a:r>
              <a:rPr lang="en-US" sz="2400" dirty="0"/>
              <a:t> </a:t>
            </a:r>
            <a:r>
              <a:rPr lang="en-US" sz="2400" dirty="0" err="1"/>
              <a:t>Farmasi</a:t>
            </a:r>
            <a:r>
              <a:rPr lang="en-US" sz="2400" dirty="0"/>
              <a:t> </a:t>
            </a:r>
            <a:r>
              <a:rPr lang="en-US" sz="2400" dirty="0" err="1"/>
              <a:t>sudah</a:t>
            </a:r>
            <a:r>
              <a:rPr lang="en-US" sz="2400" dirty="0"/>
              <a:t> </a:t>
            </a:r>
            <a:r>
              <a:rPr lang="en-US" sz="2400" dirty="0" err="1"/>
              <a:t>berjalan</a:t>
            </a:r>
            <a:r>
              <a:rPr lang="en-US" sz="2400" dirty="0"/>
              <a:t> </a:t>
            </a:r>
            <a:r>
              <a:rPr lang="en-US" sz="2400" dirty="0" err="1"/>
              <a:t>dengan</a:t>
            </a:r>
            <a:r>
              <a:rPr lang="en-US" sz="2400" dirty="0"/>
              <a:t> </a:t>
            </a:r>
            <a:r>
              <a:rPr lang="en-US" sz="2400" dirty="0" err="1"/>
              <a:t>cukup</a:t>
            </a:r>
            <a:r>
              <a:rPr lang="en-US" sz="2400" dirty="0"/>
              <a:t> </a:t>
            </a:r>
            <a:r>
              <a:rPr lang="en-US" sz="2400" dirty="0" err="1"/>
              <a:t>baik</a:t>
            </a:r>
            <a:r>
              <a:rPr lang="en-US" sz="2400" dirty="0"/>
              <a:t>.</a:t>
            </a:r>
          </a:p>
          <a:p>
            <a:pPr algn="just">
              <a:buFont typeface="Wingdings" pitchFamily="2" charset="2"/>
              <a:buChar char="ü"/>
            </a:pPr>
            <a:r>
              <a:rPr lang="en-US" sz="2400" dirty="0" err="1"/>
              <a:t>Pengelolaan</a:t>
            </a:r>
            <a:r>
              <a:rPr lang="en-US" sz="2400" dirty="0"/>
              <a:t> </a:t>
            </a:r>
            <a:r>
              <a:rPr lang="en-US" sz="2400" dirty="0" err="1"/>
              <a:t>perbekalan</a:t>
            </a:r>
            <a:r>
              <a:rPr lang="en-US" sz="2400" dirty="0"/>
              <a:t> </a:t>
            </a:r>
            <a:r>
              <a:rPr lang="en-US" sz="2400" dirty="0" err="1"/>
              <a:t>farmasi</a:t>
            </a:r>
            <a:r>
              <a:rPr lang="en-US" sz="2400" dirty="0"/>
              <a:t> </a:t>
            </a:r>
            <a:r>
              <a:rPr lang="en-US" sz="2400" dirty="0" err="1"/>
              <a:t>masih</a:t>
            </a:r>
            <a:r>
              <a:rPr lang="en-US" sz="2400" dirty="0"/>
              <a:t> </a:t>
            </a:r>
            <a:r>
              <a:rPr lang="en-US" sz="2400" dirty="0" err="1"/>
              <a:t>perlu</a:t>
            </a:r>
            <a:r>
              <a:rPr lang="en-US" sz="2400" dirty="0"/>
              <a:t> </a:t>
            </a:r>
            <a:r>
              <a:rPr lang="en-US" sz="2400" dirty="0" err="1"/>
              <a:t>perbaikan</a:t>
            </a:r>
            <a:r>
              <a:rPr lang="en-US" sz="2400" dirty="0"/>
              <a:t>.</a:t>
            </a:r>
          </a:p>
          <a:p>
            <a:pPr algn="just">
              <a:buFont typeface="Wingdings" pitchFamily="2" charset="2"/>
              <a:buChar char="ü"/>
            </a:pPr>
            <a:r>
              <a:rPr lang="en-US" sz="2400" dirty="0" err="1"/>
              <a:t>Perlu</a:t>
            </a:r>
            <a:r>
              <a:rPr lang="en-US" sz="2400" dirty="0"/>
              <a:t> </a:t>
            </a:r>
            <a:r>
              <a:rPr lang="en-US" sz="2400" dirty="0" err="1"/>
              <a:t>perhatian</a:t>
            </a:r>
            <a:r>
              <a:rPr lang="en-US" sz="2400" dirty="0"/>
              <a:t> </a:t>
            </a:r>
            <a:r>
              <a:rPr lang="en-US" sz="2400" dirty="0" err="1"/>
              <a:t>dalam</a:t>
            </a:r>
            <a:r>
              <a:rPr lang="en-US" sz="2400" dirty="0"/>
              <a:t> </a:t>
            </a:r>
            <a:r>
              <a:rPr lang="en-US" sz="2400" dirty="0" err="1"/>
              <a:t>penanganan</a:t>
            </a:r>
            <a:r>
              <a:rPr lang="en-US" sz="2400" dirty="0"/>
              <a:t> </a:t>
            </a:r>
            <a:r>
              <a:rPr lang="en-US" sz="2400" dirty="0" err="1"/>
              <a:t>masalah</a:t>
            </a:r>
            <a:r>
              <a:rPr lang="en-US" sz="2400" dirty="0"/>
              <a:t> di </a:t>
            </a:r>
            <a:r>
              <a:rPr lang="en-US" sz="2400" dirty="0" err="1"/>
              <a:t>Instalasi</a:t>
            </a:r>
            <a:r>
              <a:rPr lang="en-US" sz="2400" dirty="0"/>
              <a:t> </a:t>
            </a:r>
            <a:r>
              <a:rPr lang="en-US" sz="2400" dirty="0" err="1"/>
              <a:t>Farmasi</a:t>
            </a:r>
            <a:r>
              <a:rPr lang="en-US" sz="2400" dirty="0"/>
              <a:t> </a:t>
            </a:r>
            <a:r>
              <a:rPr lang="en-US" sz="2400" dirty="0" err="1"/>
              <a:t>oleh</a:t>
            </a:r>
            <a:r>
              <a:rPr lang="en-US" sz="2400" dirty="0"/>
              <a:t> </a:t>
            </a:r>
            <a:r>
              <a:rPr lang="en-US" sz="2400" dirty="0" err="1"/>
              <a:t>semua</a:t>
            </a:r>
            <a:r>
              <a:rPr lang="en-US" sz="2400" dirty="0"/>
              <a:t> </a:t>
            </a:r>
            <a:r>
              <a:rPr lang="en-US" sz="2400" dirty="0" err="1"/>
              <a:t>pihak</a:t>
            </a:r>
            <a:r>
              <a:rPr lang="en-US" sz="2400" dirty="0"/>
              <a:t> yang </a:t>
            </a:r>
            <a:r>
              <a:rPr lang="en-US" sz="2400" dirty="0" err="1"/>
              <a:t>terkait</a:t>
            </a:r>
            <a:r>
              <a:rPr lang="en-US" sz="2400" dirty="0"/>
              <a:t> </a:t>
            </a:r>
            <a:r>
              <a:rPr lang="en-US" sz="2400" dirty="0" err="1"/>
              <a:t>untuk</a:t>
            </a:r>
            <a:r>
              <a:rPr lang="en-US" sz="2400" dirty="0"/>
              <a:t> </a:t>
            </a:r>
            <a:r>
              <a:rPr lang="en-US" sz="2400" dirty="0" err="1"/>
              <a:t>kelancaran</a:t>
            </a:r>
            <a:r>
              <a:rPr lang="en-US" sz="2400" dirty="0"/>
              <a:t> </a:t>
            </a:r>
            <a:r>
              <a:rPr lang="en-US" sz="2400" dirty="0" err="1"/>
              <a:t>pelayanan</a:t>
            </a:r>
            <a:r>
              <a:rPr lang="en-US" sz="2400" dirty="0"/>
              <a:t> </a:t>
            </a:r>
            <a:r>
              <a:rPr lang="en-US" sz="2400" dirty="0" err="1"/>
              <a:t>farmasi</a:t>
            </a:r>
            <a:r>
              <a:rPr lang="en-US" sz="2400" dirty="0"/>
              <a:t> yang </a:t>
            </a:r>
            <a:r>
              <a:rPr lang="en-US" sz="2400" dirty="0" err="1"/>
              <a:t>bermutu</a:t>
            </a:r>
            <a:r>
              <a:rPr lang="en-US" sz="2400" dirty="0"/>
              <a:t> </a:t>
            </a:r>
            <a:r>
              <a:rPr lang="en-US" sz="2400" dirty="0" err="1"/>
              <a:t>dan</a:t>
            </a:r>
            <a:r>
              <a:rPr lang="en-US" sz="2400" dirty="0"/>
              <a:t> </a:t>
            </a:r>
            <a:r>
              <a:rPr lang="en-US" sz="2400" dirty="0" err="1"/>
              <a:t>sesuai</a:t>
            </a:r>
            <a:r>
              <a:rPr lang="en-US" sz="2400" dirty="0"/>
              <a:t> </a:t>
            </a:r>
            <a:r>
              <a:rPr lang="en-US" sz="2400" dirty="0" err="1"/>
              <a:t>Standar</a:t>
            </a:r>
            <a:r>
              <a:rPr lang="en-US" sz="2400" dirty="0"/>
              <a:t> </a:t>
            </a:r>
            <a:r>
              <a:rPr lang="en-US" sz="2400" dirty="0" err="1"/>
              <a:t>Pelayanan</a:t>
            </a:r>
            <a:r>
              <a:rPr lang="en-US" sz="2400" dirty="0"/>
              <a:t> </a:t>
            </a:r>
            <a:r>
              <a:rPr lang="en-US" sz="2400" dirty="0" err="1"/>
              <a:t>Kefarmasaian</a:t>
            </a:r>
            <a:r>
              <a:rPr lang="en-US" sz="2400" dirty="0"/>
              <a:t> </a:t>
            </a:r>
            <a:r>
              <a:rPr lang="en-US" sz="2400" dirty="0" err="1"/>
              <a:t>Nasional</a:t>
            </a:r>
            <a:r>
              <a:rPr lang="en-US" sz="2400" dirty="0"/>
              <a:t>.</a:t>
            </a:r>
          </a:p>
          <a:p>
            <a:pPr marL="0" indent="0">
              <a:buNone/>
            </a:pPr>
            <a:endParaRPr lang="en-US" sz="2400" dirty="0"/>
          </a:p>
        </p:txBody>
      </p:sp>
    </p:spTree>
    <p:extLst>
      <p:ext uri="{BB962C8B-B14F-4D97-AF65-F5344CB8AC3E}">
        <p14:creationId xmlns:p14="http://schemas.microsoft.com/office/powerpoint/2010/main" val="2356316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0" y="1447800"/>
            <a:ext cx="8077200" cy="3554819"/>
          </a:xfrm>
          <a:prstGeom prst="rect">
            <a:avLst/>
          </a:prstGeom>
          <a:noFill/>
          <a:ln w="9525">
            <a:noFill/>
            <a:miter lim="800000"/>
            <a:headEnd/>
            <a:tailEnd/>
          </a:ln>
        </p:spPr>
        <p:txBody>
          <a:bodyPr wrap="square">
            <a:spAutoFit/>
          </a:bodyPr>
          <a:lstStyle/>
          <a:p>
            <a:r>
              <a:rPr lang="sv-SE" b="1" dirty="0">
                <a:solidFill>
                  <a:srgbClr val="FFFF00"/>
                </a:solidFill>
              </a:rPr>
              <a:t>DAFTAR PUSTAKA</a:t>
            </a:r>
          </a:p>
          <a:p>
            <a:endParaRPr lang="en-US" dirty="0">
              <a:solidFill>
                <a:srgbClr val="FFFF00"/>
              </a:solidFill>
            </a:endParaRPr>
          </a:p>
          <a:p>
            <a:r>
              <a:rPr lang="en-US" b="1" dirty="0">
                <a:solidFill>
                  <a:srgbClr val="FFFF00"/>
                </a:solidFill>
              </a:rPr>
              <a:t>1. Journal American Medicine Association (JAMA) 1995 </a:t>
            </a:r>
            <a:r>
              <a:rPr lang="en-US" b="1" dirty="0" err="1">
                <a:solidFill>
                  <a:srgbClr val="FFFF00"/>
                </a:solidFill>
              </a:rPr>
              <a:t>Juli</a:t>
            </a:r>
            <a:r>
              <a:rPr lang="en-US" b="1" dirty="0">
                <a:solidFill>
                  <a:srgbClr val="FFFF00"/>
                </a:solidFill>
              </a:rPr>
              <a:t> 5274(1)29-34.</a:t>
            </a:r>
          </a:p>
          <a:p>
            <a:r>
              <a:rPr lang="en-US" b="1" dirty="0">
                <a:solidFill>
                  <a:srgbClr val="FFFF00"/>
                </a:solidFill>
              </a:rPr>
              <a:t>2. National Coordinating Council for Medication Error Reporting and Prevents   (NCC MERP) : About Medication Errors, Upcoming Meetings  February 5, 2008.</a:t>
            </a:r>
          </a:p>
          <a:p>
            <a:r>
              <a:rPr lang="en-US" b="1" dirty="0">
                <a:solidFill>
                  <a:srgbClr val="FFFF00"/>
                </a:solidFill>
              </a:rPr>
              <a:t>3. US Food and Drug Administration Consumer magazine, May-June 2003.</a:t>
            </a:r>
          </a:p>
          <a:p>
            <a:r>
              <a:rPr lang="en-US" b="1" dirty="0" err="1">
                <a:solidFill>
                  <a:srgbClr val="FFFF00"/>
                </a:solidFill>
              </a:rPr>
              <a:t>Bahan</a:t>
            </a:r>
            <a:r>
              <a:rPr lang="en-US" b="1" dirty="0">
                <a:solidFill>
                  <a:srgbClr val="FFFF00"/>
                </a:solidFill>
              </a:rPr>
              <a:t> Workshop Reduce Medication Error, Hotel Acacia Jakarta, 22-23 </a:t>
            </a:r>
            <a:r>
              <a:rPr lang="en-US" b="1" dirty="0" err="1">
                <a:solidFill>
                  <a:srgbClr val="FFFF00"/>
                </a:solidFill>
              </a:rPr>
              <a:t>Juni</a:t>
            </a:r>
            <a:r>
              <a:rPr lang="en-US" b="1" dirty="0">
                <a:solidFill>
                  <a:srgbClr val="FFFF00"/>
                </a:solidFill>
              </a:rPr>
              <a:t> 2007.</a:t>
            </a:r>
          </a:p>
          <a:p>
            <a:r>
              <a:rPr lang="en-US" b="1" dirty="0">
                <a:solidFill>
                  <a:srgbClr val="FFFF00"/>
                </a:solidFill>
              </a:rPr>
              <a:t>4. Kumpulan </a:t>
            </a:r>
            <a:r>
              <a:rPr lang="en-US" b="1" dirty="0" err="1">
                <a:solidFill>
                  <a:srgbClr val="FFFF00"/>
                </a:solidFill>
              </a:rPr>
              <a:t>makalah</a:t>
            </a:r>
            <a:r>
              <a:rPr lang="en-US" b="1" dirty="0">
                <a:solidFill>
                  <a:srgbClr val="FFFF00"/>
                </a:solidFill>
              </a:rPr>
              <a:t> Workshop </a:t>
            </a:r>
            <a:r>
              <a:rPr lang="en-US" b="1" dirty="0" err="1">
                <a:solidFill>
                  <a:srgbClr val="FFFF00"/>
                </a:solidFill>
              </a:rPr>
              <a:t>Keselamatan</a:t>
            </a:r>
            <a:r>
              <a:rPr lang="en-US" b="1" dirty="0">
                <a:solidFill>
                  <a:srgbClr val="FFFF00"/>
                </a:solidFill>
              </a:rPr>
              <a:t> </a:t>
            </a:r>
            <a:r>
              <a:rPr lang="en-US" b="1" dirty="0" err="1">
                <a:solidFill>
                  <a:srgbClr val="FFFF00"/>
                </a:solidFill>
              </a:rPr>
              <a:t>Pasien</a:t>
            </a:r>
            <a:r>
              <a:rPr lang="en-US" b="1" dirty="0">
                <a:solidFill>
                  <a:srgbClr val="FFFF00"/>
                </a:solidFill>
              </a:rPr>
              <a:t> </a:t>
            </a:r>
            <a:r>
              <a:rPr lang="en-US" b="1" dirty="0" err="1">
                <a:solidFill>
                  <a:srgbClr val="FFFF00"/>
                </a:solidFill>
              </a:rPr>
              <a:t>dan</a:t>
            </a:r>
            <a:r>
              <a:rPr lang="en-US" b="1" dirty="0">
                <a:solidFill>
                  <a:srgbClr val="FFFF00"/>
                </a:solidFill>
              </a:rPr>
              <a:t> </a:t>
            </a:r>
            <a:r>
              <a:rPr lang="en-US" b="1" dirty="0" err="1">
                <a:solidFill>
                  <a:srgbClr val="FFFF00"/>
                </a:solidFill>
              </a:rPr>
              <a:t>Manajemen</a:t>
            </a:r>
            <a:r>
              <a:rPr lang="en-US" b="1" dirty="0">
                <a:solidFill>
                  <a:srgbClr val="FFFF00"/>
                </a:solidFill>
              </a:rPr>
              <a:t> </a:t>
            </a:r>
            <a:r>
              <a:rPr lang="en-US" b="1" dirty="0" err="1">
                <a:solidFill>
                  <a:srgbClr val="FFFF00"/>
                </a:solidFill>
              </a:rPr>
              <a:t>Resiko</a:t>
            </a:r>
            <a:r>
              <a:rPr lang="en-US" b="1" dirty="0">
                <a:solidFill>
                  <a:srgbClr val="FFFF00"/>
                </a:solidFill>
              </a:rPr>
              <a:t> </a:t>
            </a:r>
            <a:r>
              <a:rPr lang="en-US" b="1" dirty="0" err="1">
                <a:solidFill>
                  <a:srgbClr val="FFFF00"/>
                </a:solidFill>
              </a:rPr>
              <a:t>Klinis</a:t>
            </a:r>
            <a:r>
              <a:rPr lang="en-US" b="1" dirty="0">
                <a:solidFill>
                  <a:srgbClr val="FFFF00"/>
                </a:solidFill>
              </a:rPr>
              <a:t>, RSKD Jakarta, 21-23 September 2006.</a:t>
            </a:r>
          </a:p>
          <a:p>
            <a:r>
              <a:rPr lang="en-US" b="1" dirty="0">
                <a:solidFill>
                  <a:srgbClr val="FFFF00"/>
                </a:solidFill>
              </a:rPr>
              <a:t>5. Medical Error </a:t>
            </a:r>
            <a:r>
              <a:rPr lang="en-US" b="1" dirty="0" err="1">
                <a:solidFill>
                  <a:srgbClr val="FFFF00"/>
                </a:solidFill>
              </a:rPr>
              <a:t>dan</a:t>
            </a:r>
            <a:r>
              <a:rPr lang="en-US" b="1" dirty="0">
                <a:solidFill>
                  <a:srgbClr val="FFFF00"/>
                </a:solidFill>
              </a:rPr>
              <a:t> </a:t>
            </a:r>
            <a:r>
              <a:rPr lang="en-US" b="1" dirty="0" err="1">
                <a:solidFill>
                  <a:srgbClr val="FFFF00"/>
                </a:solidFill>
              </a:rPr>
              <a:t>Hukum</a:t>
            </a:r>
            <a:r>
              <a:rPr lang="en-US" b="1" dirty="0">
                <a:solidFill>
                  <a:srgbClr val="FFFF00"/>
                </a:solidFill>
              </a:rPr>
              <a:t> </a:t>
            </a:r>
            <a:r>
              <a:rPr lang="en-US" b="1" dirty="0" err="1">
                <a:solidFill>
                  <a:srgbClr val="FFFF00"/>
                </a:solidFill>
              </a:rPr>
              <a:t>Medis</a:t>
            </a:r>
            <a:r>
              <a:rPr lang="en-US" b="1" dirty="0">
                <a:solidFill>
                  <a:srgbClr val="FFFF00"/>
                </a:solidFill>
              </a:rPr>
              <a:t>, J </a:t>
            </a:r>
            <a:r>
              <a:rPr lang="en-US" b="1" dirty="0" err="1">
                <a:solidFill>
                  <a:srgbClr val="FFFF00"/>
                </a:solidFill>
              </a:rPr>
              <a:t>Guwandi</a:t>
            </a:r>
            <a:r>
              <a:rPr lang="en-US" b="1" dirty="0">
                <a:solidFill>
                  <a:srgbClr val="FFFF00"/>
                </a:solidFill>
              </a:rPr>
              <a:t>, </a:t>
            </a:r>
            <a:r>
              <a:rPr lang="en-US" b="1" dirty="0" err="1">
                <a:solidFill>
                  <a:srgbClr val="FFFF00"/>
                </a:solidFill>
              </a:rPr>
              <a:t>SH,hal</a:t>
            </a:r>
            <a:r>
              <a:rPr lang="en-US" b="1" dirty="0">
                <a:solidFill>
                  <a:srgbClr val="FFFF00"/>
                </a:solidFill>
              </a:rPr>
              <a:t> 11 </a:t>
            </a:r>
            <a:r>
              <a:rPr lang="en-US" b="1" dirty="0" err="1">
                <a:solidFill>
                  <a:srgbClr val="FFFF00"/>
                </a:solidFill>
              </a:rPr>
              <a:t>Fakultas</a:t>
            </a:r>
            <a:r>
              <a:rPr lang="en-US" b="1" dirty="0">
                <a:solidFill>
                  <a:srgbClr val="FFFF00"/>
                </a:solidFill>
              </a:rPr>
              <a:t> </a:t>
            </a:r>
            <a:r>
              <a:rPr lang="en-US" b="1" dirty="0" err="1">
                <a:solidFill>
                  <a:srgbClr val="FFFF00"/>
                </a:solidFill>
              </a:rPr>
              <a:t>Kedokteran</a:t>
            </a:r>
            <a:r>
              <a:rPr lang="en-US" b="1" dirty="0">
                <a:solidFill>
                  <a:srgbClr val="FFFF00"/>
                </a:solidFill>
              </a:rPr>
              <a:t> </a:t>
            </a:r>
            <a:r>
              <a:rPr lang="en-US" b="1" dirty="0" err="1">
                <a:solidFill>
                  <a:srgbClr val="FFFF00"/>
                </a:solidFill>
              </a:rPr>
              <a:t>Universitas</a:t>
            </a:r>
            <a:r>
              <a:rPr lang="en-US" b="1" dirty="0">
                <a:solidFill>
                  <a:srgbClr val="FFFF00"/>
                </a:solidFill>
              </a:rPr>
              <a:t> Indonesia, Jakarta 2007</a:t>
            </a:r>
          </a:p>
          <a:p>
            <a:pPr>
              <a:spcBef>
                <a:spcPct val="50000"/>
              </a:spcBef>
            </a:pPr>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05200" y="3962400"/>
            <a:ext cx="4038600" cy="1371600"/>
          </a:xfrm>
        </p:spPr>
        <p:txBody>
          <a:bodyPr/>
          <a:lstStyle/>
          <a:p>
            <a:pPr algn="r"/>
            <a:r>
              <a:rPr lang="en-US" dirty="0" err="1"/>
              <a:t>Terima</a:t>
            </a:r>
            <a:r>
              <a:rPr lang="en-US" dirty="0"/>
              <a:t> </a:t>
            </a:r>
            <a:r>
              <a:rPr lang="en-US" dirty="0" err="1"/>
              <a:t>kasih</a:t>
            </a:r>
            <a:endParaRPr lang="en-US" dirty="0"/>
          </a:p>
        </p:txBody>
      </p:sp>
      <p:sp>
        <p:nvSpPr>
          <p:cNvPr id="5" name="Text Placeholder 4"/>
          <p:cNvSpPr>
            <a:spLocks noGrp="1"/>
          </p:cNvSpPr>
          <p:nvPr>
            <p:ph type="body" idx="1"/>
          </p:nvPr>
        </p:nvSpPr>
        <p:spPr>
          <a:xfrm>
            <a:off x="457200" y="1524000"/>
            <a:ext cx="7772400" cy="1500187"/>
          </a:xfrm>
        </p:spPr>
        <p:txBody>
          <a:bodyPr>
            <a:normAutofit/>
          </a:bodyPr>
          <a:lstStyle/>
          <a:p>
            <a:r>
              <a:rPr lang="en-US" sz="4000" dirty="0" err="1">
                <a:solidFill>
                  <a:schemeClr val="bg1"/>
                </a:solidFill>
                <a:latin typeface="Blackadder ITC" pitchFamily="82" charset="0"/>
              </a:rPr>
              <a:t>Sekian</a:t>
            </a:r>
            <a:r>
              <a:rPr lang="en-US" sz="4000" dirty="0">
                <a:solidFill>
                  <a:schemeClr val="bg1"/>
                </a:solidFill>
                <a:latin typeface="Blackadder ITC" pitchFamily="82" charset="0"/>
              </a:rPr>
              <a:t>….</a:t>
            </a:r>
          </a:p>
        </p:txBody>
      </p:sp>
    </p:spTree>
    <p:extLst>
      <p:ext uri="{BB962C8B-B14F-4D97-AF65-F5344CB8AC3E}">
        <p14:creationId xmlns:p14="http://schemas.microsoft.com/office/powerpoint/2010/main" val="2323787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DASAR HUKUM</a:t>
            </a:r>
            <a:endParaRPr lang="en-US" dirty="0"/>
          </a:p>
        </p:txBody>
      </p:sp>
      <p:sp>
        <p:nvSpPr>
          <p:cNvPr id="3" name="Content Placeholder 2"/>
          <p:cNvSpPr>
            <a:spLocks noGrp="1"/>
          </p:cNvSpPr>
          <p:nvPr>
            <p:ph idx="1"/>
          </p:nvPr>
        </p:nvSpPr>
        <p:spPr>
          <a:xfrm>
            <a:off x="448964" y="1901951"/>
            <a:ext cx="7552035" cy="3970329"/>
          </a:xfrm>
        </p:spPr>
        <p:txBody>
          <a:bodyPr/>
          <a:lstStyle/>
          <a:p>
            <a:pPr marL="0" indent="0" algn="just">
              <a:buNone/>
            </a:pPr>
            <a:r>
              <a:rPr lang="en-US" dirty="0"/>
              <a:t>1. </a:t>
            </a:r>
            <a:r>
              <a:rPr lang="en-US" dirty="0" err="1"/>
              <a:t>Undang-Undang</a:t>
            </a:r>
            <a:r>
              <a:rPr lang="en-US" dirty="0"/>
              <a:t> </a:t>
            </a:r>
            <a:r>
              <a:rPr lang="en-US" dirty="0" err="1"/>
              <a:t>Republik</a:t>
            </a:r>
            <a:r>
              <a:rPr lang="en-US" dirty="0"/>
              <a:t> Indonesia No. 44    	</a:t>
            </a:r>
            <a:r>
              <a:rPr lang="en-US" dirty="0" err="1"/>
              <a:t>Tahun</a:t>
            </a:r>
            <a:r>
              <a:rPr lang="en-US" dirty="0"/>
              <a:t> 2009 </a:t>
            </a:r>
            <a:r>
              <a:rPr lang="en-US" dirty="0" err="1"/>
              <a:t>Tentang</a:t>
            </a:r>
            <a:r>
              <a:rPr lang="en-US" dirty="0"/>
              <a:t> </a:t>
            </a:r>
            <a:r>
              <a:rPr lang="en-US" dirty="0" err="1"/>
              <a:t>Rumah</a:t>
            </a:r>
            <a:r>
              <a:rPr lang="en-US" dirty="0"/>
              <a:t> </a:t>
            </a:r>
            <a:r>
              <a:rPr lang="en-US" dirty="0" err="1"/>
              <a:t>Sakit</a:t>
            </a:r>
            <a:endParaRPr lang="en-US" dirty="0"/>
          </a:p>
          <a:p>
            <a:pPr marL="514350" indent="-514350" algn="just">
              <a:buAutoNum type="arabicPeriod" startAt="2"/>
            </a:pPr>
            <a:r>
              <a:rPr lang="en-US" dirty="0" err="1"/>
              <a:t>Permenkes</a:t>
            </a:r>
            <a:r>
              <a:rPr lang="en-US" dirty="0"/>
              <a:t> no 58 </a:t>
            </a:r>
            <a:r>
              <a:rPr lang="en-US" dirty="0" err="1"/>
              <a:t>tahun</a:t>
            </a:r>
            <a:r>
              <a:rPr lang="en-US" dirty="0"/>
              <a:t> 2014</a:t>
            </a:r>
          </a:p>
          <a:p>
            <a:pPr marL="514350" indent="-514350" algn="just">
              <a:buAutoNum type="arabicPeriod" startAt="2"/>
            </a:pPr>
            <a:r>
              <a:rPr lang="en-US" dirty="0" err="1"/>
              <a:t>Inpres</a:t>
            </a:r>
            <a:r>
              <a:rPr lang="en-US" dirty="0"/>
              <a:t> no </a:t>
            </a:r>
            <a:r>
              <a:rPr lang="en-US" dirty="0" err="1"/>
              <a:t>tahun</a:t>
            </a:r>
            <a:r>
              <a:rPr lang="en-US" dirty="0"/>
              <a:t> 2015</a:t>
            </a:r>
          </a:p>
          <a:p>
            <a:pPr marL="0" indent="0" algn="just">
              <a:buNone/>
            </a:pPr>
            <a:endParaRPr lang="en-US" dirty="0"/>
          </a:p>
        </p:txBody>
      </p:sp>
    </p:spTree>
    <p:extLst>
      <p:ext uri="{BB962C8B-B14F-4D97-AF65-F5344CB8AC3E}">
        <p14:creationId xmlns:p14="http://schemas.microsoft.com/office/powerpoint/2010/main" val="419829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2725" y="112713"/>
            <a:ext cx="2952750" cy="641350"/>
          </a:xfrm>
          <a:prstGeom prst="rect">
            <a:avLst/>
          </a:prstGeom>
          <a:noFill/>
          <a:ln w="9525">
            <a:noFill/>
            <a:miter lim="800000"/>
            <a:headEnd/>
            <a:tailEnd/>
          </a:ln>
        </p:spPr>
        <p:txBody>
          <a:bodyPr wrap="none">
            <a:spAutoFit/>
          </a:bodyPr>
          <a:lstStyle/>
          <a:p>
            <a:endParaRPr lang="en-US"/>
          </a:p>
          <a:p>
            <a:r>
              <a:rPr lang="en-US"/>
              <a:t>DIAGRAM THE PROCESS</a:t>
            </a:r>
          </a:p>
        </p:txBody>
      </p:sp>
      <p:sp>
        <p:nvSpPr>
          <p:cNvPr id="17411" name="Rectangle 3"/>
          <p:cNvSpPr>
            <a:spLocks noChangeArrowheads="1"/>
          </p:cNvSpPr>
          <p:nvPr/>
        </p:nvSpPr>
        <p:spPr bwMode="auto">
          <a:xfrm>
            <a:off x="0" y="1143000"/>
            <a:ext cx="1447800" cy="1066800"/>
          </a:xfrm>
          <a:prstGeom prst="rect">
            <a:avLst/>
          </a:prstGeom>
          <a:noFill/>
          <a:ln w="9525">
            <a:solidFill>
              <a:srgbClr val="FFFF00"/>
            </a:solidFill>
            <a:miter lim="800000"/>
            <a:headEnd/>
            <a:tailEnd/>
          </a:ln>
        </p:spPr>
        <p:txBody>
          <a:bodyPr wrap="none" anchor="ctr"/>
          <a:lstStyle/>
          <a:p>
            <a:endParaRPr lang="id-ID" dirty="0">
              <a:solidFill>
                <a:srgbClr val="FFFF00"/>
              </a:solidFill>
            </a:endParaRPr>
          </a:p>
        </p:txBody>
      </p:sp>
      <p:sp>
        <p:nvSpPr>
          <p:cNvPr id="17412" name="Rectangle 4"/>
          <p:cNvSpPr>
            <a:spLocks noChangeArrowheads="1"/>
          </p:cNvSpPr>
          <p:nvPr/>
        </p:nvSpPr>
        <p:spPr bwMode="auto">
          <a:xfrm>
            <a:off x="1905000" y="1143000"/>
            <a:ext cx="1143000" cy="1066800"/>
          </a:xfrm>
          <a:prstGeom prst="rect">
            <a:avLst/>
          </a:prstGeom>
          <a:noFill/>
          <a:ln w="9525">
            <a:solidFill>
              <a:srgbClr val="FFFF00"/>
            </a:solidFill>
            <a:miter lim="800000"/>
            <a:headEnd/>
            <a:tailEnd/>
          </a:ln>
        </p:spPr>
        <p:txBody>
          <a:bodyPr wrap="none" anchor="ctr"/>
          <a:lstStyle/>
          <a:p>
            <a:endParaRPr lang="id-ID"/>
          </a:p>
        </p:txBody>
      </p:sp>
      <p:sp>
        <p:nvSpPr>
          <p:cNvPr id="17413" name="Rectangle 5"/>
          <p:cNvSpPr>
            <a:spLocks noChangeArrowheads="1"/>
          </p:cNvSpPr>
          <p:nvPr/>
        </p:nvSpPr>
        <p:spPr bwMode="auto">
          <a:xfrm>
            <a:off x="6781800" y="1295400"/>
            <a:ext cx="1143000" cy="990600"/>
          </a:xfrm>
          <a:prstGeom prst="rect">
            <a:avLst/>
          </a:prstGeom>
          <a:noFill/>
          <a:ln w="9525">
            <a:solidFill>
              <a:srgbClr val="FFFF00"/>
            </a:solidFill>
            <a:miter lim="800000"/>
            <a:headEnd/>
            <a:tailEnd/>
          </a:ln>
        </p:spPr>
        <p:txBody>
          <a:bodyPr wrap="none" anchor="ctr"/>
          <a:lstStyle/>
          <a:p>
            <a:endParaRPr lang="id-ID"/>
          </a:p>
        </p:txBody>
      </p:sp>
      <p:sp>
        <p:nvSpPr>
          <p:cNvPr id="17414" name="Rectangle 6"/>
          <p:cNvSpPr>
            <a:spLocks noChangeArrowheads="1"/>
          </p:cNvSpPr>
          <p:nvPr/>
        </p:nvSpPr>
        <p:spPr bwMode="auto">
          <a:xfrm>
            <a:off x="3505200" y="1143000"/>
            <a:ext cx="1143000" cy="1066800"/>
          </a:xfrm>
          <a:prstGeom prst="rect">
            <a:avLst/>
          </a:prstGeom>
          <a:noFill/>
          <a:ln w="9525">
            <a:solidFill>
              <a:srgbClr val="FFFF00"/>
            </a:solidFill>
            <a:miter lim="800000"/>
            <a:headEnd/>
            <a:tailEnd/>
          </a:ln>
        </p:spPr>
        <p:txBody>
          <a:bodyPr wrap="none" anchor="ctr"/>
          <a:lstStyle/>
          <a:p>
            <a:pPr algn="ctr"/>
            <a:endParaRPr lang="id-ID"/>
          </a:p>
        </p:txBody>
      </p:sp>
      <p:sp>
        <p:nvSpPr>
          <p:cNvPr id="17415" name="Rectangle 7"/>
          <p:cNvSpPr>
            <a:spLocks noChangeArrowheads="1"/>
          </p:cNvSpPr>
          <p:nvPr/>
        </p:nvSpPr>
        <p:spPr bwMode="auto">
          <a:xfrm>
            <a:off x="5181600" y="1219200"/>
            <a:ext cx="1143000" cy="1066800"/>
          </a:xfrm>
          <a:prstGeom prst="rect">
            <a:avLst/>
          </a:prstGeom>
          <a:noFill/>
          <a:ln w="9525">
            <a:solidFill>
              <a:srgbClr val="FFFF00"/>
            </a:solidFill>
            <a:miter lim="800000"/>
            <a:headEnd/>
            <a:tailEnd/>
          </a:ln>
        </p:spPr>
        <p:txBody>
          <a:bodyPr wrap="none" anchor="ctr"/>
          <a:lstStyle/>
          <a:p>
            <a:endParaRPr lang="id-ID"/>
          </a:p>
        </p:txBody>
      </p:sp>
      <p:sp>
        <p:nvSpPr>
          <p:cNvPr id="17416" name="Line 8"/>
          <p:cNvSpPr>
            <a:spLocks noChangeShapeType="1"/>
          </p:cNvSpPr>
          <p:nvPr/>
        </p:nvSpPr>
        <p:spPr bwMode="auto">
          <a:xfrm>
            <a:off x="1447800" y="1676400"/>
            <a:ext cx="304800" cy="0"/>
          </a:xfrm>
          <a:prstGeom prst="line">
            <a:avLst/>
          </a:prstGeom>
          <a:noFill/>
          <a:ln w="9525">
            <a:solidFill>
              <a:srgbClr val="FFFF00"/>
            </a:solidFill>
            <a:round/>
            <a:headEnd/>
            <a:tailEnd type="triangle" w="med" len="med"/>
          </a:ln>
        </p:spPr>
        <p:txBody>
          <a:bodyPr/>
          <a:lstStyle/>
          <a:p>
            <a:endParaRPr lang="id-ID"/>
          </a:p>
        </p:txBody>
      </p:sp>
      <p:sp>
        <p:nvSpPr>
          <p:cNvPr id="17417" name="Line 9"/>
          <p:cNvSpPr>
            <a:spLocks noChangeShapeType="1"/>
          </p:cNvSpPr>
          <p:nvPr/>
        </p:nvSpPr>
        <p:spPr bwMode="auto">
          <a:xfrm>
            <a:off x="3048000" y="1600200"/>
            <a:ext cx="304800" cy="0"/>
          </a:xfrm>
          <a:prstGeom prst="line">
            <a:avLst/>
          </a:prstGeom>
          <a:noFill/>
          <a:ln w="9525">
            <a:solidFill>
              <a:srgbClr val="FFFF00"/>
            </a:solidFill>
            <a:round/>
            <a:headEnd/>
            <a:tailEnd type="triangle" w="med" len="med"/>
          </a:ln>
        </p:spPr>
        <p:txBody>
          <a:bodyPr/>
          <a:lstStyle/>
          <a:p>
            <a:endParaRPr lang="id-ID"/>
          </a:p>
        </p:txBody>
      </p:sp>
      <p:sp>
        <p:nvSpPr>
          <p:cNvPr id="17418" name="Line 10"/>
          <p:cNvSpPr>
            <a:spLocks noChangeShapeType="1"/>
          </p:cNvSpPr>
          <p:nvPr/>
        </p:nvSpPr>
        <p:spPr bwMode="auto">
          <a:xfrm>
            <a:off x="4800600" y="1676400"/>
            <a:ext cx="304800" cy="0"/>
          </a:xfrm>
          <a:prstGeom prst="line">
            <a:avLst/>
          </a:prstGeom>
          <a:noFill/>
          <a:ln w="9525">
            <a:solidFill>
              <a:srgbClr val="FFFF00"/>
            </a:solidFill>
            <a:round/>
            <a:headEnd/>
            <a:tailEnd type="triangle" w="med" len="med"/>
          </a:ln>
        </p:spPr>
        <p:txBody>
          <a:bodyPr/>
          <a:lstStyle/>
          <a:p>
            <a:endParaRPr lang="id-ID"/>
          </a:p>
        </p:txBody>
      </p:sp>
      <p:sp>
        <p:nvSpPr>
          <p:cNvPr id="17419" name="Line 11"/>
          <p:cNvSpPr>
            <a:spLocks noChangeShapeType="1"/>
          </p:cNvSpPr>
          <p:nvPr/>
        </p:nvSpPr>
        <p:spPr bwMode="auto">
          <a:xfrm>
            <a:off x="6400800" y="1676400"/>
            <a:ext cx="304800" cy="0"/>
          </a:xfrm>
          <a:prstGeom prst="line">
            <a:avLst/>
          </a:prstGeom>
          <a:noFill/>
          <a:ln w="9525">
            <a:solidFill>
              <a:srgbClr val="FFFF00"/>
            </a:solidFill>
            <a:round/>
            <a:headEnd/>
            <a:tailEnd type="triangle" w="med" len="med"/>
          </a:ln>
        </p:spPr>
        <p:txBody>
          <a:bodyPr/>
          <a:lstStyle/>
          <a:p>
            <a:endParaRPr lang="id-ID"/>
          </a:p>
        </p:txBody>
      </p:sp>
      <p:sp>
        <p:nvSpPr>
          <p:cNvPr id="17420" name="Text Box 12"/>
          <p:cNvSpPr txBox="1">
            <a:spLocks noChangeArrowheads="1"/>
          </p:cNvSpPr>
          <p:nvPr/>
        </p:nvSpPr>
        <p:spPr bwMode="auto">
          <a:xfrm>
            <a:off x="974725" y="646113"/>
            <a:ext cx="311150" cy="366712"/>
          </a:xfrm>
          <a:prstGeom prst="rect">
            <a:avLst/>
          </a:prstGeom>
          <a:noFill/>
          <a:ln w="9525">
            <a:noFill/>
            <a:miter lim="800000"/>
            <a:headEnd/>
            <a:tailEnd/>
          </a:ln>
        </p:spPr>
        <p:txBody>
          <a:bodyPr wrap="none">
            <a:spAutoFit/>
          </a:bodyPr>
          <a:lstStyle/>
          <a:p>
            <a:r>
              <a:rPr lang="en-US"/>
              <a:t>1</a:t>
            </a:r>
          </a:p>
        </p:txBody>
      </p:sp>
      <p:sp>
        <p:nvSpPr>
          <p:cNvPr id="17421" name="Rectangle 13"/>
          <p:cNvSpPr>
            <a:spLocks noChangeArrowheads="1"/>
          </p:cNvSpPr>
          <p:nvPr/>
        </p:nvSpPr>
        <p:spPr bwMode="auto">
          <a:xfrm>
            <a:off x="2438400" y="685800"/>
            <a:ext cx="311150" cy="366713"/>
          </a:xfrm>
          <a:prstGeom prst="rect">
            <a:avLst/>
          </a:prstGeom>
          <a:noFill/>
          <a:ln w="9525">
            <a:noFill/>
            <a:miter lim="800000"/>
            <a:headEnd/>
            <a:tailEnd/>
          </a:ln>
        </p:spPr>
        <p:txBody>
          <a:bodyPr wrap="none">
            <a:spAutoFit/>
          </a:bodyPr>
          <a:lstStyle/>
          <a:p>
            <a:r>
              <a:rPr lang="en-US"/>
              <a:t>2</a:t>
            </a:r>
          </a:p>
        </p:txBody>
      </p:sp>
      <p:sp>
        <p:nvSpPr>
          <p:cNvPr id="17422" name="Text Box 14"/>
          <p:cNvSpPr txBox="1">
            <a:spLocks noChangeArrowheads="1"/>
          </p:cNvSpPr>
          <p:nvPr/>
        </p:nvSpPr>
        <p:spPr bwMode="auto">
          <a:xfrm>
            <a:off x="4327525" y="722313"/>
            <a:ext cx="311150" cy="366712"/>
          </a:xfrm>
          <a:prstGeom prst="rect">
            <a:avLst/>
          </a:prstGeom>
          <a:noFill/>
          <a:ln w="9525">
            <a:noFill/>
            <a:miter lim="800000"/>
            <a:headEnd/>
            <a:tailEnd/>
          </a:ln>
        </p:spPr>
        <p:txBody>
          <a:bodyPr wrap="none">
            <a:spAutoFit/>
          </a:bodyPr>
          <a:lstStyle/>
          <a:p>
            <a:r>
              <a:rPr lang="en-US"/>
              <a:t>3</a:t>
            </a:r>
          </a:p>
        </p:txBody>
      </p:sp>
      <p:sp>
        <p:nvSpPr>
          <p:cNvPr id="17423" name="Text Box 15"/>
          <p:cNvSpPr txBox="1">
            <a:spLocks noChangeArrowheads="1"/>
          </p:cNvSpPr>
          <p:nvPr/>
        </p:nvSpPr>
        <p:spPr bwMode="auto">
          <a:xfrm>
            <a:off x="5410200" y="838200"/>
            <a:ext cx="311150" cy="366712"/>
          </a:xfrm>
          <a:prstGeom prst="rect">
            <a:avLst/>
          </a:prstGeom>
          <a:noFill/>
          <a:ln w="9525">
            <a:noFill/>
            <a:miter lim="800000"/>
            <a:headEnd/>
            <a:tailEnd/>
          </a:ln>
        </p:spPr>
        <p:txBody>
          <a:bodyPr wrap="none">
            <a:spAutoFit/>
          </a:bodyPr>
          <a:lstStyle/>
          <a:p>
            <a:r>
              <a:rPr lang="en-US"/>
              <a:t>4</a:t>
            </a:r>
          </a:p>
        </p:txBody>
      </p:sp>
      <p:sp>
        <p:nvSpPr>
          <p:cNvPr id="17424" name="Text Box 16"/>
          <p:cNvSpPr txBox="1">
            <a:spLocks noChangeArrowheads="1"/>
          </p:cNvSpPr>
          <p:nvPr/>
        </p:nvSpPr>
        <p:spPr bwMode="auto">
          <a:xfrm>
            <a:off x="7680325" y="722313"/>
            <a:ext cx="311150" cy="366712"/>
          </a:xfrm>
          <a:prstGeom prst="rect">
            <a:avLst/>
          </a:prstGeom>
          <a:noFill/>
          <a:ln w="9525">
            <a:noFill/>
            <a:miter lim="800000"/>
            <a:headEnd/>
            <a:tailEnd/>
          </a:ln>
        </p:spPr>
        <p:txBody>
          <a:bodyPr wrap="none">
            <a:spAutoFit/>
          </a:bodyPr>
          <a:lstStyle/>
          <a:p>
            <a:r>
              <a:rPr lang="en-US"/>
              <a:t>5</a:t>
            </a:r>
          </a:p>
        </p:txBody>
      </p:sp>
      <p:sp>
        <p:nvSpPr>
          <p:cNvPr id="17425" name="Text Box 17"/>
          <p:cNvSpPr txBox="1">
            <a:spLocks noChangeArrowheads="1"/>
          </p:cNvSpPr>
          <p:nvPr/>
        </p:nvSpPr>
        <p:spPr bwMode="auto">
          <a:xfrm>
            <a:off x="0" y="1219200"/>
            <a:ext cx="1463029" cy="923330"/>
          </a:xfrm>
          <a:prstGeom prst="rect">
            <a:avLst/>
          </a:prstGeom>
          <a:noFill/>
          <a:ln w="9525">
            <a:noFill/>
            <a:miter lim="800000"/>
            <a:headEnd/>
            <a:tailEnd/>
          </a:ln>
        </p:spPr>
        <p:txBody>
          <a:bodyPr wrap="none">
            <a:spAutoFit/>
          </a:bodyPr>
          <a:lstStyle/>
          <a:p>
            <a:r>
              <a:rPr lang="en-US" sz="1200" dirty="0"/>
              <a:t>   </a:t>
            </a:r>
            <a:r>
              <a:rPr lang="en-US" dirty="0">
                <a:solidFill>
                  <a:srgbClr val="FFFF00"/>
                </a:solidFill>
              </a:rPr>
              <a:t>Selection </a:t>
            </a:r>
          </a:p>
          <a:p>
            <a:r>
              <a:rPr lang="en-US" dirty="0">
                <a:solidFill>
                  <a:srgbClr val="FFFF00"/>
                </a:solidFill>
              </a:rPr>
              <a:t>        &amp;</a:t>
            </a:r>
          </a:p>
          <a:p>
            <a:r>
              <a:rPr lang="en-US" dirty="0">
                <a:solidFill>
                  <a:srgbClr val="FFFF00"/>
                </a:solidFill>
              </a:rPr>
              <a:t> Procurement</a:t>
            </a:r>
          </a:p>
        </p:txBody>
      </p:sp>
      <p:sp>
        <p:nvSpPr>
          <p:cNvPr id="17426" name="Text Box 18"/>
          <p:cNvSpPr txBox="1">
            <a:spLocks noChangeArrowheads="1"/>
          </p:cNvSpPr>
          <p:nvPr/>
        </p:nvSpPr>
        <p:spPr bwMode="auto">
          <a:xfrm>
            <a:off x="2057400" y="1371600"/>
            <a:ext cx="895502" cy="369332"/>
          </a:xfrm>
          <a:prstGeom prst="rect">
            <a:avLst/>
          </a:prstGeom>
          <a:noFill/>
          <a:ln w="9525">
            <a:noFill/>
            <a:miter lim="800000"/>
            <a:headEnd/>
            <a:tailEnd/>
          </a:ln>
        </p:spPr>
        <p:txBody>
          <a:bodyPr wrap="none">
            <a:spAutoFit/>
          </a:bodyPr>
          <a:lstStyle/>
          <a:p>
            <a:r>
              <a:rPr lang="en-US" dirty="0">
                <a:solidFill>
                  <a:srgbClr val="FFFF00"/>
                </a:solidFill>
              </a:rPr>
              <a:t>Storage</a:t>
            </a:r>
          </a:p>
        </p:txBody>
      </p:sp>
      <p:sp>
        <p:nvSpPr>
          <p:cNvPr id="17427" name="Text Box 19"/>
          <p:cNvSpPr txBox="1">
            <a:spLocks noChangeArrowheads="1"/>
          </p:cNvSpPr>
          <p:nvPr/>
        </p:nvSpPr>
        <p:spPr bwMode="auto">
          <a:xfrm>
            <a:off x="3505200" y="1295400"/>
            <a:ext cx="1187248" cy="830997"/>
          </a:xfrm>
          <a:prstGeom prst="rect">
            <a:avLst/>
          </a:prstGeom>
          <a:noFill/>
          <a:ln w="9525">
            <a:noFill/>
            <a:miter lim="800000"/>
            <a:headEnd/>
            <a:tailEnd/>
          </a:ln>
        </p:spPr>
        <p:txBody>
          <a:bodyPr wrap="none">
            <a:spAutoFit/>
          </a:bodyPr>
          <a:lstStyle/>
          <a:p>
            <a:r>
              <a:rPr lang="en-US" sz="1600" dirty="0">
                <a:solidFill>
                  <a:srgbClr val="FFFF00"/>
                </a:solidFill>
              </a:rPr>
              <a:t>Prescribing</a:t>
            </a:r>
          </a:p>
          <a:p>
            <a:r>
              <a:rPr lang="en-US" sz="1600" dirty="0">
                <a:solidFill>
                  <a:srgbClr val="FFFF00"/>
                </a:solidFill>
              </a:rPr>
              <a:t>Ordering</a:t>
            </a:r>
          </a:p>
          <a:p>
            <a:r>
              <a:rPr lang="en-US" sz="1600" dirty="0">
                <a:solidFill>
                  <a:srgbClr val="FFFF00"/>
                </a:solidFill>
              </a:rPr>
              <a:t>Transcribing</a:t>
            </a:r>
          </a:p>
        </p:txBody>
      </p:sp>
      <p:sp>
        <p:nvSpPr>
          <p:cNvPr id="17428" name="Text Box 20"/>
          <p:cNvSpPr txBox="1">
            <a:spLocks noChangeArrowheads="1"/>
          </p:cNvSpPr>
          <p:nvPr/>
        </p:nvSpPr>
        <p:spPr bwMode="auto">
          <a:xfrm>
            <a:off x="5181600" y="1295400"/>
            <a:ext cx="1194558" cy="830997"/>
          </a:xfrm>
          <a:prstGeom prst="rect">
            <a:avLst/>
          </a:prstGeom>
          <a:noFill/>
          <a:ln w="9525">
            <a:noFill/>
            <a:miter lim="800000"/>
            <a:headEnd/>
            <a:tailEnd/>
          </a:ln>
        </p:spPr>
        <p:txBody>
          <a:bodyPr wrap="none">
            <a:spAutoFit/>
          </a:bodyPr>
          <a:lstStyle/>
          <a:p>
            <a:r>
              <a:rPr lang="en-US" sz="1600" dirty="0">
                <a:solidFill>
                  <a:srgbClr val="FFFF00"/>
                </a:solidFill>
              </a:rPr>
              <a:t>Preparing</a:t>
            </a:r>
          </a:p>
          <a:p>
            <a:r>
              <a:rPr lang="en-US" sz="1600" dirty="0">
                <a:solidFill>
                  <a:srgbClr val="FFFF00"/>
                </a:solidFill>
              </a:rPr>
              <a:t>       &amp;</a:t>
            </a:r>
          </a:p>
          <a:p>
            <a:r>
              <a:rPr lang="en-US" sz="1600" dirty="0" err="1">
                <a:solidFill>
                  <a:srgbClr val="FFFF00"/>
                </a:solidFill>
              </a:rPr>
              <a:t>Diospensing</a:t>
            </a:r>
            <a:endParaRPr lang="en-US" sz="1600" dirty="0">
              <a:solidFill>
                <a:srgbClr val="FFFF00"/>
              </a:solidFill>
            </a:endParaRPr>
          </a:p>
        </p:txBody>
      </p:sp>
      <p:sp>
        <p:nvSpPr>
          <p:cNvPr id="17429" name="Text Box 21"/>
          <p:cNvSpPr txBox="1">
            <a:spLocks noChangeArrowheads="1"/>
          </p:cNvSpPr>
          <p:nvPr/>
        </p:nvSpPr>
        <p:spPr bwMode="auto">
          <a:xfrm>
            <a:off x="6781800" y="1371600"/>
            <a:ext cx="1251368" cy="307777"/>
          </a:xfrm>
          <a:prstGeom prst="rect">
            <a:avLst/>
          </a:prstGeom>
          <a:noFill/>
          <a:ln w="9525">
            <a:noFill/>
            <a:miter lim="800000"/>
            <a:headEnd/>
            <a:tailEnd/>
          </a:ln>
        </p:spPr>
        <p:txBody>
          <a:bodyPr wrap="none">
            <a:spAutoFit/>
          </a:bodyPr>
          <a:lstStyle/>
          <a:p>
            <a:r>
              <a:rPr lang="en-US" sz="1400" dirty="0">
                <a:solidFill>
                  <a:srgbClr val="FFFF00"/>
                </a:solidFill>
              </a:rPr>
              <a:t>administration</a:t>
            </a:r>
          </a:p>
        </p:txBody>
      </p:sp>
      <p:sp>
        <p:nvSpPr>
          <p:cNvPr id="17430" name="Text Box 22"/>
          <p:cNvSpPr txBox="1">
            <a:spLocks noChangeArrowheads="1"/>
          </p:cNvSpPr>
          <p:nvPr/>
        </p:nvSpPr>
        <p:spPr bwMode="auto">
          <a:xfrm>
            <a:off x="0" y="2438400"/>
            <a:ext cx="1893660" cy="1323439"/>
          </a:xfrm>
          <a:prstGeom prst="rect">
            <a:avLst/>
          </a:prstGeom>
          <a:noFill/>
          <a:ln w="9525">
            <a:noFill/>
            <a:miter lim="800000"/>
            <a:headEnd/>
            <a:tailEnd/>
          </a:ln>
        </p:spPr>
        <p:txBody>
          <a:bodyPr wrap="none">
            <a:spAutoFit/>
          </a:bodyPr>
          <a:lstStyle/>
          <a:p>
            <a:r>
              <a:rPr lang="en-US" sz="1600" dirty="0" err="1">
                <a:solidFill>
                  <a:srgbClr val="FFFF00"/>
                </a:solidFill>
              </a:rPr>
              <a:t>Seleksi</a:t>
            </a:r>
            <a:r>
              <a:rPr lang="en-US" sz="1600" dirty="0">
                <a:solidFill>
                  <a:srgbClr val="FFFF00"/>
                </a:solidFill>
              </a:rPr>
              <a:t> :</a:t>
            </a:r>
            <a:r>
              <a:rPr lang="en-US" sz="1600" dirty="0" err="1">
                <a:solidFill>
                  <a:srgbClr val="FFFF00"/>
                </a:solidFill>
              </a:rPr>
              <a:t>formularium</a:t>
            </a:r>
            <a:endParaRPr lang="en-US" sz="1600" dirty="0">
              <a:solidFill>
                <a:srgbClr val="FFFF00"/>
              </a:solidFill>
            </a:endParaRPr>
          </a:p>
          <a:p>
            <a:r>
              <a:rPr lang="en-US" sz="1600" dirty="0" err="1">
                <a:solidFill>
                  <a:srgbClr val="FFFF00"/>
                </a:solidFill>
              </a:rPr>
              <a:t>Perencanaan</a:t>
            </a:r>
            <a:endParaRPr lang="en-US" sz="1600" dirty="0">
              <a:solidFill>
                <a:srgbClr val="FFFF00"/>
              </a:solidFill>
            </a:endParaRPr>
          </a:p>
          <a:p>
            <a:r>
              <a:rPr lang="en-US" sz="1600" dirty="0" err="1">
                <a:solidFill>
                  <a:srgbClr val="FFFF00"/>
                </a:solidFill>
              </a:rPr>
              <a:t>Pengadaan</a:t>
            </a:r>
            <a:endParaRPr lang="en-US" sz="1600" dirty="0">
              <a:solidFill>
                <a:srgbClr val="FFFF00"/>
              </a:solidFill>
            </a:endParaRPr>
          </a:p>
          <a:p>
            <a:r>
              <a:rPr lang="en-US" sz="1600" dirty="0" err="1">
                <a:solidFill>
                  <a:srgbClr val="FFFF00"/>
                </a:solidFill>
              </a:rPr>
              <a:t>Pemesanan</a:t>
            </a:r>
            <a:r>
              <a:rPr lang="en-US" sz="1600" dirty="0">
                <a:solidFill>
                  <a:srgbClr val="FFFF00"/>
                </a:solidFill>
              </a:rPr>
              <a:t> </a:t>
            </a:r>
            <a:r>
              <a:rPr lang="en-US" sz="1600" dirty="0" err="1">
                <a:solidFill>
                  <a:srgbClr val="FFFF00"/>
                </a:solidFill>
              </a:rPr>
              <a:t>obat</a:t>
            </a:r>
            <a:endParaRPr lang="en-US" sz="1600" dirty="0">
              <a:solidFill>
                <a:srgbClr val="FFFF00"/>
              </a:solidFill>
            </a:endParaRPr>
          </a:p>
          <a:p>
            <a:r>
              <a:rPr lang="en-US" sz="1600" dirty="0" err="1">
                <a:solidFill>
                  <a:srgbClr val="FFFF00"/>
                </a:solidFill>
              </a:rPr>
              <a:t>Tidak</a:t>
            </a:r>
            <a:r>
              <a:rPr lang="en-US" sz="1600" dirty="0">
                <a:solidFill>
                  <a:srgbClr val="FFFF00"/>
                </a:solidFill>
              </a:rPr>
              <a:t> optimal</a:t>
            </a:r>
          </a:p>
        </p:txBody>
      </p:sp>
      <p:sp>
        <p:nvSpPr>
          <p:cNvPr id="17431" name="Text Box 23"/>
          <p:cNvSpPr txBox="1">
            <a:spLocks noChangeArrowheads="1"/>
          </p:cNvSpPr>
          <p:nvPr/>
        </p:nvSpPr>
        <p:spPr bwMode="auto">
          <a:xfrm>
            <a:off x="2133600" y="2487613"/>
            <a:ext cx="1313308" cy="584775"/>
          </a:xfrm>
          <a:prstGeom prst="rect">
            <a:avLst/>
          </a:prstGeom>
          <a:noFill/>
          <a:ln w="9525">
            <a:noFill/>
            <a:miter lim="800000"/>
            <a:headEnd/>
            <a:tailEnd/>
          </a:ln>
        </p:spPr>
        <p:txBody>
          <a:bodyPr wrap="none">
            <a:spAutoFit/>
          </a:bodyPr>
          <a:lstStyle/>
          <a:p>
            <a:r>
              <a:rPr lang="en-US" sz="1600" dirty="0" err="1">
                <a:solidFill>
                  <a:srgbClr val="FFFF00"/>
                </a:solidFill>
              </a:rPr>
              <a:t>Penyimpanan</a:t>
            </a:r>
            <a:endParaRPr lang="en-US" sz="1600" dirty="0">
              <a:solidFill>
                <a:srgbClr val="FFFF00"/>
              </a:solidFill>
            </a:endParaRPr>
          </a:p>
          <a:p>
            <a:r>
              <a:rPr lang="en-US" sz="1600" dirty="0">
                <a:solidFill>
                  <a:srgbClr val="FFFF00"/>
                </a:solidFill>
              </a:rPr>
              <a:t>yang </a:t>
            </a:r>
            <a:r>
              <a:rPr lang="en-US" sz="1600" dirty="0" err="1">
                <a:solidFill>
                  <a:srgbClr val="FFFF00"/>
                </a:solidFill>
              </a:rPr>
              <a:t>salah</a:t>
            </a:r>
            <a:endParaRPr lang="en-US" sz="1600" dirty="0">
              <a:solidFill>
                <a:srgbClr val="FFFF00"/>
              </a:solidFill>
            </a:endParaRPr>
          </a:p>
        </p:txBody>
      </p:sp>
      <p:sp>
        <p:nvSpPr>
          <p:cNvPr id="17432" name="Text Box 24"/>
          <p:cNvSpPr txBox="1">
            <a:spLocks noChangeArrowheads="1"/>
          </p:cNvSpPr>
          <p:nvPr/>
        </p:nvSpPr>
        <p:spPr bwMode="auto">
          <a:xfrm>
            <a:off x="3657600" y="2438400"/>
            <a:ext cx="1368901" cy="1323439"/>
          </a:xfrm>
          <a:prstGeom prst="rect">
            <a:avLst/>
          </a:prstGeom>
          <a:noFill/>
          <a:ln w="9525">
            <a:noFill/>
            <a:miter lim="800000"/>
            <a:headEnd/>
            <a:tailEnd/>
          </a:ln>
        </p:spPr>
        <p:txBody>
          <a:bodyPr wrap="none">
            <a:spAutoFit/>
          </a:bodyPr>
          <a:lstStyle/>
          <a:p>
            <a:r>
              <a:rPr lang="en-US" sz="1600" dirty="0" err="1">
                <a:solidFill>
                  <a:srgbClr val="FFFF00"/>
                </a:solidFill>
              </a:rPr>
              <a:t>Penulisan</a:t>
            </a:r>
            <a:endParaRPr lang="en-US" sz="1600" dirty="0">
              <a:solidFill>
                <a:srgbClr val="FFFF00"/>
              </a:solidFill>
            </a:endParaRPr>
          </a:p>
          <a:p>
            <a:r>
              <a:rPr lang="en-US" sz="1600" dirty="0" err="1">
                <a:solidFill>
                  <a:srgbClr val="FFFF00"/>
                </a:solidFill>
              </a:rPr>
              <a:t>Obt</a:t>
            </a:r>
            <a:r>
              <a:rPr lang="en-US" sz="1600" dirty="0">
                <a:solidFill>
                  <a:srgbClr val="FFFF00"/>
                </a:solidFill>
              </a:rPr>
              <a:t> </a:t>
            </a:r>
            <a:r>
              <a:rPr lang="en-US" sz="1600" dirty="0" err="1">
                <a:solidFill>
                  <a:srgbClr val="FFFF00"/>
                </a:solidFill>
              </a:rPr>
              <a:t>dlm</a:t>
            </a:r>
            <a:r>
              <a:rPr lang="en-US" sz="1600" dirty="0">
                <a:solidFill>
                  <a:srgbClr val="FFFF00"/>
                </a:solidFill>
              </a:rPr>
              <a:t> </a:t>
            </a:r>
            <a:r>
              <a:rPr lang="en-US" sz="1600" dirty="0" err="1">
                <a:solidFill>
                  <a:srgbClr val="FFFF00"/>
                </a:solidFill>
              </a:rPr>
              <a:t>resep</a:t>
            </a:r>
            <a:endParaRPr lang="en-US" sz="1600" dirty="0">
              <a:solidFill>
                <a:srgbClr val="FFFF00"/>
              </a:solidFill>
            </a:endParaRPr>
          </a:p>
          <a:p>
            <a:r>
              <a:rPr lang="en-US" sz="1600" dirty="0" err="1">
                <a:solidFill>
                  <a:srgbClr val="FFFF00"/>
                </a:solidFill>
              </a:rPr>
              <a:t>Tdk</a:t>
            </a:r>
            <a:r>
              <a:rPr lang="en-US" sz="1600" dirty="0">
                <a:solidFill>
                  <a:srgbClr val="FFFF00"/>
                </a:solidFill>
              </a:rPr>
              <a:t> </a:t>
            </a:r>
            <a:r>
              <a:rPr lang="en-US" sz="1600" dirty="0" err="1">
                <a:solidFill>
                  <a:srgbClr val="FFFF00"/>
                </a:solidFill>
              </a:rPr>
              <a:t>jelas</a:t>
            </a:r>
            <a:endParaRPr lang="en-US" sz="1600" dirty="0">
              <a:solidFill>
                <a:srgbClr val="FFFF00"/>
              </a:solidFill>
            </a:endParaRPr>
          </a:p>
          <a:p>
            <a:endParaRPr lang="en-US" sz="1600" dirty="0"/>
          </a:p>
          <a:p>
            <a:endParaRPr lang="en-US" sz="1600" dirty="0"/>
          </a:p>
        </p:txBody>
      </p:sp>
      <p:sp>
        <p:nvSpPr>
          <p:cNvPr id="17433" name="Text Box 25"/>
          <p:cNvSpPr txBox="1">
            <a:spLocks noChangeArrowheads="1"/>
          </p:cNvSpPr>
          <p:nvPr/>
        </p:nvSpPr>
        <p:spPr bwMode="auto">
          <a:xfrm>
            <a:off x="5257800" y="2514600"/>
            <a:ext cx="982320" cy="1077218"/>
          </a:xfrm>
          <a:prstGeom prst="rect">
            <a:avLst/>
          </a:prstGeom>
          <a:noFill/>
          <a:ln w="9525">
            <a:noFill/>
            <a:miter lim="800000"/>
            <a:headEnd/>
            <a:tailEnd/>
          </a:ln>
        </p:spPr>
        <p:txBody>
          <a:bodyPr wrap="none">
            <a:spAutoFit/>
          </a:bodyPr>
          <a:lstStyle/>
          <a:p>
            <a:r>
              <a:rPr lang="en-US" sz="1600" dirty="0" err="1">
                <a:solidFill>
                  <a:srgbClr val="FFFF00"/>
                </a:solidFill>
              </a:rPr>
              <a:t>Peracikan</a:t>
            </a:r>
            <a:endParaRPr lang="en-US" sz="1600" dirty="0">
              <a:solidFill>
                <a:srgbClr val="FFFF00"/>
              </a:solidFill>
            </a:endParaRPr>
          </a:p>
          <a:p>
            <a:r>
              <a:rPr lang="en-US" sz="1600" dirty="0" err="1">
                <a:solidFill>
                  <a:srgbClr val="FFFF00"/>
                </a:solidFill>
              </a:rPr>
              <a:t>obat</a:t>
            </a:r>
            <a:r>
              <a:rPr lang="en-US" sz="1600" dirty="0">
                <a:solidFill>
                  <a:srgbClr val="FFFF00"/>
                </a:solidFill>
              </a:rPr>
              <a:t> </a:t>
            </a:r>
            <a:r>
              <a:rPr lang="en-US" sz="1600" dirty="0" err="1">
                <a:solidFill>
                  <a:srgbClr val="FFFF00"/>
                </a:solidFill>
              </a:rPr>
              <a:t>tdk</a:t>
            </a:r>
            <a:endParaRPr lang="en-US" sz="1600" dirty="0">
              <a:solidFill>
                <a:srgbClr val="FFFF00"/>
              </a:solidFill>
            </a:endParaRPr>
          </a:p>
          <a:p>
            <a:r>
              <a:rPr lang="en-US" sz="1600" dirty="0" err="1">
                <a:solidFill>
                  <a:srgbClr val="FFFF00"/>
                </a:solidFill>
              </a:rPr>
              <a:t>sesuai</a:t>
            </a:r>
            <a:endParaRPr lang="en-US" sz="1600" dirty="0">
              <a:solidFill>
                <a:srgbClr val="FFFF00"/>
              </a:solidFill>
            </a:endParaRPr>
          </a:p>
          <a:p>
            <a:r>
              <a:rPr lang="en-US" sz="1600" dirty="0" err="1">
                <a:solidFill>
                  <a:srgbClr val="FFFF00"/>
                </a:solidFill>
              </a:rPr>
              <a:t>dosis</a:t>
            </a:r>
            <a:endParaRPr lang="en-US" sz="1600" dirty="0">
              <a:solidFill>
                <a:srgbClr val="FFFF00"/>
              </a:solidFill>
            </a:endParaRPr>
          </a:p>
        </p:txBody>
      </p:sp>
      <p:sp>
        <p:nvSpPr>
          <p:cNvPr id="17434" name="Text Box 26"/>
          <p:cNvSpPr txBox="1">
            <a:spLocks noChangeArrowheads="1"/>
          </p:cNvSpPr>
          <p:nvPr/>
        </p:nvSpPr>
        <p:spPr bwMode="auto">
          <a:xfrm>
            <a:off x="6400800" y="2438400"/>
            <a:ext cx="1444113" cy="1077218"/>
          </a:xfrm>
          <a:prstGeom prst="rect">
            <a:avLst/>
          </a:prstGeom>
          <a:noFill/>
          <a:ln w="9525">
            <a:noFill/>
            <a:miter lim="800000"/>
            <a:headEnd/>
            <a:tailEnd/>
          </a:ln>
        </p:spPr>
        <p:txBody>
          <a:bodyPr wrap="none">
            <a:spAutoFit/>
          </a:bodyPr>
          <a:lstStyle/>
          <a:p>
            <a:r>
              <a:rPr lang="en-US" sz="1600" dirty="0" err="1">
                <a:solidFill>
                  <a:srgbClr val="FFFF00"/>
                </a:solidFill>
              </a:rPr>
              <a:t>Salah</a:t>
            </a:r>
            <a:r>
              <a:rPr lang="en-US" sz="1600" dirty="0">
                <a:solidFill>
                  <a:srgbClr val="FFFF00"/>
                </a:solidFill>
              </a:rPr>
              <a:t> </a:t>
            </a:r>
            <a:r>
              <a:rPr lang="en-US" sz="1600" dirty="0" err="1">
                <a:solidFill>
                  <a:srgbClr val="FFFF00"/>
                </a:solidFill>
              </a:rPr>
              <a:t>obat</a:t>
            </a:r>
            <a:endParaRPr lang="en-US" sz="1600" dirty="0">
              <a:solidFill>
                <a:srgbClr val="FFFF00"/>
              </a:solidFill>
            </a:endParaRPr>
          </a:p>
          <a:p>
            <a:r>
              <a:rPr lang="en-US" sz="1600" dirty="0" err="1">
                <a:solidFill>
                  <a:srgbClr val="FFFF00"/>
                </a:solidFill>
              </a:rPr>
              <a:t>Salah</a:t>
            </a:r>
            <a:r>
              <a:rPr lang="en-US" sz="1600" dirty="0">
                <a:solidFill>
                  <a:srgbClr val="FFFF00"/>
                </a:solidFill>
              </a:rPr>
              <a:t> </a:t>
            </a:r>
            <a:r>
              <a:rPr lang="en-US" sz="1600" dirty="0" err="1">
                <a:solidFill>
                  <a:srgbClr val="FFFF00"/>
                </a:solidFill>
              </a:rPr>
              <a:t>frekuensi</a:t>
            </a:r>
            <a:endParaRPr lang="en-US" sz="1600" dirty="0">
              <a:solidFill>
                <a:srgbClr val="FFFF00"/>
              </a:solidFill>
            </a:endParaRPr>
          </a:p>
          <a:p>
            <a:r>
              <a:rPr lang="en-US" sz="1600" dirty="0" err="1">
                <a:solidFill>
                  <a:srgbClr val="FFFF00"/>
                </a:solidFill>
              </a:rPr>
              <a:t>Salah</a:t>
            </a:r>
            <a:r>
              <a:rPr lang="en-US" sz="1600" dirty="0">
                <a:solidFill>
                  <a:srgbClr val="FFFF00"/>
                </a:solidFill>
              </a:rPr>
              <a:t> </a:t>
            </a:r>
            <a:r>
              <a:rPr lang="en-US" sz="1600" dirty="0" err="1">
                <a:solidFill>
                  <a:srgbClr val="FFFF00"/>
                </a:solidFill>
              </a:rPr>
              <a:t>rute</a:t>
            </a:r>
            <a:endParaRPr lang="en-US" sz="1600" dirty="0">
              <a:solidFill>
                <a:srgbClr val="FFFF00"/>
              </a:solidFill>
            </a:endParaRPr>
          </a:p>
          <a:p>
            <a:r>
              <a:rPr lang="en-US" sz="1600" dirty="0" err="1">
                <a:solidFill>
                  <a:srgbClr val="FFFF00"/>
                </a:solidFill>
              </a:rPr>
              <a:t>pemberian</a:t>
            </a:r>
            <a:endParaRPr lang="en-US" sz="1600" dirty="0">
              <a:solidFill>
                <a:srgbClr val="FFFF00"/>
              </a:solidFill>
            </a:endParaRPr>
          </a:p>
        </p:txBody>
      </p:sp>
      <p:sp>
        <p:nvSpPr>
          <p:cNvPr id="17435" name="Text Box 27"/>
          <p:cNvSpPr txBox="1">
            <a:spLocks noChangeArrowheads="1"/>
          </p:cNvSpPr>
          <p:nvPr/>
        </p:nvSpPr>
        <p:spPr bwMode="auto">
          <a:xfrm>
            <a:off x="288925" y="4379913"/>
            <a:ext cx="184150" cy="366712"/>
          </a:xfrm>
          <a:prstGeom prst="rect">
            <a:avLst/>
          </a:prstGeom>
          <a:noFill/>
          <a:ln w="9525">
            <a:noFill/>
            <a:miter lim="800000"/>
            <a:headEnd/>
            <a:tailEnd/>
          </a:ln>
        </p:spPr>
        <p:txBody>
          <a:bodyPr wrap="none">
            <a:spAutoFit/>
          </a:bodyPr>
          <a:lstStyle/>
          <a:p>
            <a:endParaRPr lang="id-ID"/>
          </a:p>
        </p:txBody>
      </p:sp>
      <p:sp>
        <p:nvSpPr>
          <p:cNvPr id="17436" name="Text Box 28"/>
          <p:cNvSpPr txBox="1">
            <a:spLocks noChangeArrowheads="1"/>
          </p:cNvSpPr>
          <p:nvPr/>
        </p:nvSpPr>
        <p:spPr bwMode="auto">
          <a:xfrm>
            <a:off x="0" y="4572000"/>
            <a:ext cx="8001000" cy="1200329"/>
          </a:xfrm>
          <a:prstGeom prst="rect">
            <a:avLst/>
          </a:prstGeom>
          <a:noFill/>
          <a:ln w="9525">
            <a:noFill/>
            <a:miter lim="800000"/>
            <a:headEnd/>
            <a:tailEnd/>
          </a:ln>
        </p:spPr>
        <p:txBody>
          <a:bodyPr wrap="square">
            <a:spAutoFit/>
          </a:bodyPr>
          <a:lstStyle/>
          <a:p>
            <a:r>
              <a:rPr lang="en-US" dirty="0"/>
              <a:t> </a:t>
            </a:r>
            <a:r>
              <a:rPr lang="en-US" dirty="0">
                <a:solidFill>
                  <a:srgbClr val="FFFF00"/>
                </a:solidFill>
              </a:rPr>
              <a:t>The  Massachusetts College of Pharmacy and Allied Health Sciences </a:t>
            </a:r>
            <a:r>
              <a:rPr lang="en-US" dirty="0" err="1">
                <a:solidFill>
                  <a:srgbClr val="FFFF00"/>
                </a:solidFill>
              </a:rPr>
              <a:t>menemukan</a:t>
            </a:r>
            <a:r>
              <a:rPr lang="en-US" dirty="0">
                <a:solidFill>
                  <a:srgbClr val="FFFF00"/>
                </a:solidFill>
              </a:rPr>
              <a:t> </a:t>
            </a:r>
            <a:r>
              <a:rPr lang="en-US" dirty="0" err="1">
                <a:solidFill>
                  <a:srgbClr val="FFFF00"/>
                </a:solidFill>
              </a:rPr>
              <a:t>bahwa</a:t>
            </a:r>
            <a:r>
              <a:rPr lang="en-US" dirty="0">
                <a:solidFill>
                  <a:srgbClr val="FFFF00"/>
                </a:solidFill>
              </a:rPr>
              <a:t> 88 % medicine errors </a:t>
            </a:r>
            <a:r>
              <a:rPr lang="en-US" dirty="0" err="1">
                <a:solidFill>
                  <a:srgbClr val="FFFF00"/>
                </a:solidFill>
              </a:rPr>
              <a:t>disebabkan</a:t>
            </a:r>
            <a:r>
              <a:rPr lang="en-US" dirty="0">
                <a:solidFill>
                  <a:srgbClr val="FFFF00"/>
                </a:solidFill>
              </a:rPr>
              <a:t> </a:t>
            </a:r>
            <a:r>
              <a:rPr lang="en-US" dirty="0" err="1">
                <a:solidFill>
                  <a:srgbClr val="FFFF00"/>
                </a:solidFill>
              </a:rPr>
              <a:t>oleh</a:t>
            </a:r>
            <a:r>
              <a:rPr lang="en-US" dirty="0">
                <a:solidFill>
                  <a:srgbClr val="FFFF00"/>
                </a:solidFill>
              </a:rPr>
              <a:t> </a:t>
            </a:r>
            <a:r>
              <a:rPr lang="en-US" dirty="0" err="1">
                <a:solidFill>
                  <a:srgbClr val="FFFF00"/>
                </a:solidFill>
              </a:rPr>
              <a:t>salah</a:t>
            </a:r>
            <a:r>
              <a:rPr lang="en-US" dirty="0">
                <a:solidFill>
                  <a:srgbClr val="FFFF00"/>
                </a:solidFill>
              </a:rPr>
              <a:t> </a:t>
            </a:r>
            <a:r>
              <a:rPr lang="en-US" dirty="0" err="1">
                <a:solidFill>
                  <a:srgbClr val="FFFF00"/>
                </a:solidFill>
              </a:rPr>
              <a:t>obat</a:t>
            </a:r>
            <a:r>
              <a:rPr lang="en-US" dirty="0">
                <a:solidFill>
                  <a:srgbClr val="FFFF00"/>
                </a:solidFill>
              </a:rPr>
              <a:t> </a:t>
            </a:r>
            <a:r>
              <a:rPr lang="en-US" dirty="0" err="1">
                <a:solidFill>
                  <a:srgbClr val="FFFF00"/>
                </a:solidFill>
              </a:rPr>
              <a:t>dan</a:t>
            </a:r>
            <a:r>
              <a:rPr lang="en-US" dirty="0">
                <a:solidFill>
                  <a:srgbClr val="FFFF00"/>
                </a:solidFill>
              </a:rPr>
              <a:t> </a:t>
            </a:r>
            <a:r>
              <a:rPr lang="en-US" dirty="0" err="1">
                <a:solidFill>
                  <a:srgbClr val="FFFF00"/>
                </a:solidFill>
              </a:rPr>
              <a:t>salah</a:t>
            </a:r>
            <a:r>
              <a:rPr lang="en-US" dirty="0">
                <a:solidFill>
                  <a:srgbClr val="FFFF00"/>
                </a:solidFill>
              </a:rPr>
              <a:t> </a:t>
            </a:r>
            <a:r>
              <a:rPr lang="en-US" dirty="0" err="1">
                <a:solidFill>
                  <a:srgbClr val="FFFF00"/>
                </a:solidFill>
              </a:rPr>
              <a:t>dosis</a:t>
            </a:r>
            <a:r>
              <a:rPr lang="en-US" dirty="0">
                <a:solidFill>
                  <a:srgbClr val="FFFF00"/>
                </a:solidFill>
              </a:rPr>
              <a:t>.</a:t>
            </a:r>
          </a:p>
          <a:p>
            <a:r>
              <a:rPr lang="en-US" dirty="0">
                <a:solidFill>
                  <a:srgbClr val="FFFF00"/>
                </a:solidFill>
              </a:rPr>
              <a:t> </a:t>
            </a:r>
            <a:r>
              <a:rPr lang="en-US" dirty="0" err="1">
                <a:solidFill>
                  <a:srgbClr val="FFFF00"/>
                </a:solidFill>
              </a:rPr>
              <a:t>Dalam</a:t>
            </a:r>
            <a:r>
              <a:rPr lang="en-US" dirty="0">
                <a:solidFill>
                  <a:srgbClr val="FFFF00"/>
                </a:solidFill>
              </a:rPr>
              <a:t> Journal American Medicine association, </a:t>
            </a:r>
            <a:r>
              <a:rPr lang="en-US" dirty="0" err="1">
                <a:solidFill>
                  <a:srgbClr val="FFFF00"/>
                </a:solidFill>
              </a:rPr>
              <a:t>kesalahan</a:t>
            </a:r>
            <a:r>
              <a:rPr lang="en-US" dirty="0">
                <a:solidFill>
                  <a:srgbClr val="FFFF00"/>
                </a:solidFill>
              </a:rPr>
              <a:t>  prescribing  39%,     </a:t>
            </a:r>
            <a:r>
              <a:rPr lang="en-US" dirty="0" err="1">
                <a:solidFill>
                  <a:srgbClr val="FFFF00"/>
                </a:solidFill>
              </a:rPr>
              <a:t>kesalahan</a:t>
            </a:r>
            <a:r>
              <a:rPr lang="en-US" dirty="0">
                <a:solidFill>
                  <a:srgbClr val="FFFF00"/>
                </a:solidFill>
              </a:rPr>
              <a:t> transcribing 12 %, </a:t>
            </a:r>
            <a:r>
              <a:rPr lang="en-US" dirty="0" err="1">
                <a:solidFill>
                  <a:srgbClr val="FFFF00"/>
                </a:solidFill>
              </a:rPr>
              <a:t>kesalahan</a:t>
            </a:r>
            <a:r>
              <a:rPr lang="en-US" dirty="0">
                <a:solidFill>
                  <a:srgbClr val="FFFF00"/>
                </a:solidFill>
              </a:rPr>
              <a:t> dispensing 11 % </a:t>
            </a:r>
            <a:r>
              <a:rPr lang="en-US" dirty="0" err="1">
                <a:solidFill>
                  <a:srgbClr val="FFFF00"/>
                </a:solidFill>
              </a:rPr>
              <a:t>dan</a:t>
            </a:r>
            <a:r>
              <a:rPr lang="en-US" dirty="0">
                <a:solidFill>
                  <a:srgbClr val="FFFF00"/>
                </a:solidFill>
              </a:rPr>
              <a:t> administering 38%.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1600200" y="-7010400"/>
            <a:ext cx="9144000" cy="6096000"/>
          </a:xfrm>
        </p:spPr>
        <p:txBody>
          <a:bodyPr/>
          <a:lstStyle/>
          <a:p>
            <a:pPr eaLnBrk="1" hangingPunct="1">
              <a:buFontTx/>
              <a:buNone/>
            </a:pPr>
            <a:endParaRPr lang="id-ID"/>
          </a:p>
        </p:txBody>
      </p:sp>
      <p:pic>
        <p:nvPicPr>
          <p:cNvPr id="18435" name="Picture 3"/>
          <p:cNvPicPr>
            <a:picLocks noChangeAspect="1" noChangeArrowheads="1"/>
          </p:cNvPicPr>
          <p:nvPr/>
        </p:nvPicPr>
        <p:blipFill>
          <a:blip r:embed="rId3" cstate="print"/>
          <a:srcRect/>
          <a:stretch>
            <a:fillRect/>
          </a:stretch>
        </p:blipFill>
        <p:spPr bwMode="auto">
          <a:xfrm>
            <a:off x="0" y="0"/>
            <a:ext cx="9144000" cy="67833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Kegiatan</a:t>
            </a:r>
            <a:r>
              <a:rPr lang="en-US" dirty="0"/>
              <a:t> </a:t>
            </a:r>
            <a:r>
              <a:rPr lang="en-US" dirty="0" err="1"/>
              <a:t>Instalasi</a:t>
            </a:r>
            <a:r>
              <a:rPr lang="en-US" dirty="0"/>
              <a:t> </a:t>
            </a:r>
            <a:r>
              <a:rPr lang="en-US" dirty="0" err="1"/>
              <a:t>Farmasi</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Kegiatan</a:t>
            </a:r>
            <a:r>
              <a:rPr lang="en-US" dirty="0"/>
              <a:t> </a:t>
            </a:r>
            <a:r>
              <a:rPr lang="en-US" dirty="0" err="1"/>
              <a:t>pada</a:t>
            </a:r>
            <a:r>
              <a:rPr lang="en-US" dirty="0"/>
              <a:t> </a:t>
            </a:r>
            <a:r>
              <a:rPr lang="en-US" dirty="0" err="1"/>
              <a:t>instalasi</a:t>
            </a:r>
            <a:r>
              <a:rPr lang="en-US" dirty="0"/>
              <a:t> </a:t>
            </a:r>
            <a:r>
              <a:rPr lang="en-US" dirty="0" err="1"/>
              <a:t>ini</a:t>
            </a:r>
            <a:r>
              <a:rPr lang="en-US" dirty="0"/>
              <a:t> </a:t>
            </a:r>
            <a:r>
              <a:rPr lang="en-US" dirty="0" err="1"/>
              <a:t>terdiri</a:t>
            </a:r>
            <a:r>
              <a:rPr lang="en-US" dirty="0"/>
              <a:t> </a:t>
            </a:r>
            <a:r>
              <a:rPr lang="en-US" dirty="0" err="1"/>
              <a:t>dari</a:t>
            </a:r>
            <a:r>
              <a:rPr lang="en-US" dirty="0"/>
              <a:t> :</a:t>
            </a:r>
          </a:p>
          <a:p>
            <a:pPr>
              <a:buFont typeface="Wingdings" pitchFamily="2" charset="2"/>
              <a:buChar char="ü"/>
            </a:pPr>
            <a:r>
              <a:rPr lang="en-US" dirty="0" err="1"/>
              <a:t>Perencanaan</a:t>
            </a:r>
            <a:endParaRPr lang="en-US" dirty="0"/>
          </a:p>
          <a:p>
            <a:pPr>
              <a:buFont typeface="Wingdings" pitchFamily="2" charset="2"/>
              <a:buChar char="ü"/>
            </a:pPr>
            <a:r>
              <a:rPr lang="en-US" dirty="0" err="1"/>
              <a:t>Pengadaan</a:t>
            </a:r>
            <a:endParaRPr lang="en-US" dirty="0"/>
          </a:p>
          <a:p>
            <a:pPr>
              <a:buFont typeface="Wingdings" pitchFamily="2" charset="2"/>
              <a:buChar char="ü"/>
            </a:pPr>
            <a:r>
              <a:rPr lang="en-US" dirty="0" err="1"/>
              <a:t>Penyimpanan</a:t>
            </a:r>
            <a:r>
              <a:rPr lang="en-US" dirty="0"/>
              <a:t> </a:t>
            </a:r>
            <a:r>
              <a:rPr lang="en-US" dirty="0" err="1"/>
              <a:t>perbekalan</a:t>
            </a:r>
            <a:r>
              <a:rPr lang="en-US" dirty="0"/>
              <a:t> </a:t>
            </a:r>
            <a:r>
              <a:rPr lang="en-US" dirty="0" err="1"/>
              <a:t>farmasi</a:t>
            </a:r>
            <a:endParaRPr lang="en-US" dirty="0"/>
          </a:p>
          <a:p>
            <a:pPr>
              <a:buFont typeface="Wingdings" pitchFamily="2" charset="2"/>
              <a:buChar char="ü"/>
            </a:pPr>
            <a:r>
              <a:rPr lang="en-US" dirty="0"/>
              <a:t>Dispensing </a:t>
            </a:r>
            <a:r>
              <a:rPr lang="en-US" dirty="0" err="1"/>
              <a:t>obat</a:t>
            </a:r>
            <a:r>
              <a:rPr lang="en-US" dirty="0"/>
              <a:t> </a:t>
            </a:r>
            <a:r>
              <a:rPr lang="en-US" dirty="0" err="1"/>
              <a:t>berdasarkan</a:t>
            </a:r>
            <a:r>
              <a:rPr lang="en-US" dirty="0"/>
              <a:t> </a:t>
            </a:r>
            <a:r>
              <a:rPr lang="en-US" dirty="0" err="1"/>
              <a:t>resep</a:t>
            </a:r>
            <a:r>
              <a:rPr lang="en-US" dirty="0"/>
              <a:t> </a:t>
            </a:r>
            <a:r>
              <a:rPr lang="en-US" dirty="0" err="1"/>
              <a:t>bagi</a:t>
            </a:r>
            <a:r>
              <a:rPr lang="en-US" dirty="0"/>
              <a:t> </a:t>
            </a:r>
            <a:r>
              <a:rPr lang="en-US" dirty="0" err="1"/>
              <a:t>penderita</a:t>
            </a:r>
            <a:r>
              <a:rPr lang="en-US" dirty="0"/>
              <a:t> </a:t>
            </a:r>
            <a:r>
              <a:rPr lang="en-US" dirty="0" err="1"/>
              <a:t>rawat</a:t>
            </a:r>
            <a:r>
              <a:rPr lang="en-US" dirty="0"/>
              <a:t> </a:t>
            </a:r>
            <a:r>
              <a:rPr lang="en-US" dirty="0" err="1"/>
              <a:t>inap</a:t>
            </a:r>
            <a:r>
              <a:rPr lang="en-US" dirty="0"/>
              <a:t> </a:t>
            </a:r>
            <a:r>
              <a:rPr lang="en-US" dirty="0" err="1"/>
              <a:t>dan</a:t>
            </a:r>
            <a:r>
              <a:rPr lang="en-US" dirty="0"/>
              <a:t> </a:t>
            </a:r>
            <a:r>
              <a:rPr lang="en-US" dirty="0" err="1"/>
              <a:t>rawat</a:t>
            </a:r>
            <a:r>
              <a:rPr lang="en-US" dirty="0"/>
              <a:t> </a:t>
            </a:r>
            <a:r>
              <a:rPr lang="en-US" dirty="0" err="1"/>
              <a:t>jalan</a:t>
            </a:r>
            <a:endParaRPr lang="en-US" dirty="0"/>
          </a:p>
          <a:p>
            <a:pPr>
              <a:buFont typeface="Wingdings" pitchFamily="2" charset="2"/>
              <a:buChar char="ü"/>
            </a:pPr>
            <a:r>
              <a:rPr lang="en-US" dirty="0" err="1"/>
              <a:t>pengendalian</a:t>
            </a:r>
            <a:r>
              <a:rPr lang="en-US" dirty="0"/>
              <a:t> </a:t>
            </a:r>
            <a:r>
              <a:rPr lang="en-US" dirty="0" err="1"/>
              <a:t>mutu</a:t>
            </a:r>
            <a:r>
              <a:rPr lang="en-US" dirty="0"/>
              <a:t>, </a:t>
            </a:r>
            <a:r>
              <a:rPr lang="en-US" dirty="0" err="1"/>
              <a:t>pengendalian</a:t>
            </a:r>
            <a:r>
              <a:rPr lang="en-US" dirty="0"/>
              <a:t> </a:t>
            </a:r>
            <a:r>
              <a:rPr lang="en-US" dirty="0" err="1"/>
              <a:t>distribusi</a:t>
            </a:r>
            <a:r>
              <a:rPr lang="en-US" dirty="0"/>
              <a:t> </a:t>
            </a:r>
            <a:r>
              <a:rPr lang="en-US" dirty="0" err="1"/>
              <a:t>pelayanan</a:t>
            </a:r>
            <a:r>
              <a:rPr lang="en-US" dirty="0"/>
              <a:t> </a:t>
            </a:r>
            <a:r>
              <a:rPr lang="en-US" dirty="0" err="1"/>
              <a:t>umum</a:t>
            </a:r>
            <a:r>
              <a:rPr lang="en-US" dirty="0"/>
              <a:t> </a:t>
            </a:r>
            <a:r>
              <a:rPr lang="en-US" dirty="0" err="1"/>
              <a:t>dan</a:t>
            </a:r>
            <a:r>
              <a:rPr lang="en-US" dirty="0"/>
              <a:t> </a:t>
            </a:r>
            <a:r>
              <a:rPr lang="en-US" dirty="0" err="1"/>
              <a:t>spesialis</a:t>
            </a:r>
            <a:endParaRPr lang="en-US" dirty="0"/>
          </a:p>
          <a:p>
            <a:pPr>
              <a:buFont typeface="Wingdings" pitchFamily="2" charset="2"/>
              <a:buChar char="ü"/>
            </a:pPr>
            <a:r>
              <a:rPr lang="en-US" dirty="0" err="1"/>
              <a:t>pelayanan</a:t>
            </a:r>
            <a:r>
              <a:rPr lang="en-US" dirty="0"/>
              <a:t> </a:t>
            </a:r>
            <a:r>
              <a:rPr lang="en-US" dirty="0" err="1"/>
              <a:t>langsung</a:t>
            </a:r>
            <a:r>
              <a:rPr lang="en-US" dirty="0"/>
              <a:t> </a:t>
            </a:r>
            <a:r>
              <a:rPr lang="en-US" dirty="0" err="1"/>
              <a:t>pada</a:t>
            </a:r>
            <a:r>
              <a:rPr lang="en-US" dirty="0"/>
              <a:t> </a:t>
            </a:r>
            <a:r>
              <a:rPr lang="en-US" dirty="0" err="1"/>
              <a:t>pasien</a:t>
            </a:r>
            <a:r>
              <a:rPr lang="en-US" dirty="0"/>
              <a:t> </a:t>
            </a:r>
            <a:r>
              <a:rPr lang="en-US" dirty="0" err="1"/>
              <a:t>serta</a:t>
            </a:r>
            <a:r>
              <a:rPr lang="en-US" dirty="0"/>
              <a:t> </a:t>
            </a:r>
            <a:r>
              <a:rPr lang="en-US" dirty="0" err="1"/>
              <a:t>pelayanan</a:t>
            </a:r>
            <a:r>
              <a:rPr lang="en-US" dirty="0"/>
              <a:t> </a:t>
            </a:r>
            <a:r>
              <a:rPr lang="en-US" dirty="0" err="1"/>
              <a:t>klinis</a:t>
            </a:r>
            <a:r>
              <a:rPr lang="en-US" dirty="0"/>
              <a:t> yang </a:t>
            </a:r>
            <a:r>
              <a:rPr lang="en-US" dirty="0" err="1"/>
              <a:t>merupakan</a:t>
            </a:r>
            <a:r>
              <a:rPr lang="en-US" dirty="0"/>
              <a:t> program </a:t>
            </a:r>
            <a:r>
              <a:rPr lang="en-US" dirty="0" err="1"/>
              <a:t>rumah</a:t>
            </a:r>
            <a:r>
              <a:rPr lang="en-US" dirty="0"/>
              <a:t> </a:t>
            </a:r>
            <a:r>
              <a:rPr lang="en-US" dirty="0" err="1"/>
              <a:t>sakit</a:t>
            </a:r>
            <a:r>
              <a:rPr lang="en-US" dirty="0"/>
              <a:t> </a:t>
            </a:r>
            <a:r>
              <a:rPr lang="en-US" dirty="0" err="1"/>
              <a:t>secara</a:t>
            </a:r>
            <a:r>
              <a:rPr lang="en-US" dirty="0"/>
              <a:t> </a:t>
            </a:r>
            <a:r>
              <a:rPr lang="en-US" dirty="0" err="1"/>
              <a:t>keseluruhan</a:t>
            </a:r>
            <a:r>
              <a:rPr lang="en-US" dirty="0"/>
              <a:t> (</a:t>
            </a:r>
            <a:r>
              <a:rPr lang="en-US" dirty="0" err="1"/>
              <a:t>Siregar</a:t>
            </a:r>
            <a:r>
              <a:rPr lang="en-US" dirty="0"/>
              <a:t> </a:t>
            </a:r>
            <a:r>
              <a:rPr lang="en-US" dirty="0" err="1"/>
              <a:t>dan</a:t>
            </a:r>
            <a:r>
              <a:rPr lang="en-US" dirty="0"/>
              <a:t> </a:t>
            </a:r>
            <a:r>
              <a:rPr lang="en-US" dirty="0" err="1"/>
              <a:t>Amalia</a:t>
            </a:r>
            <a:r>
              <a:rPr lang="en-US" dirty="0"/>
              <a:t>, 2004). </a:t>
            </a:r>
          </a:p>
          <a:p>
            <a:endParaRPr lang="en-US" dirty="0"/>
          </a:p>
        </p:txBody>
      </p:sp>
    </p:spTree>
    <p:extLst>
      <p:ext uri="{BB962C8B-B14F-4D97-AF65-F5344CB8AC3E}">
        <p14:creationId xmlns:p14="http://schemas.microsoft.com/office/powerpoint/2010/main" val="104345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err="1"/>
              <a:t>Fungsi</a:t>
            </a:r>
            <a:r>
              <a:rPr lang="en-US" b="1" dirty="0"/>
              <a:t> </a:t>
            </a:r>
            <a:r>
              <a:rPr lang="en-US" b="1" dirty="0" err="1"/>
              <a:t>Instalasi</a:t>
            </a:r>
            <a:r>
              <a:rPr lang="en-US" b="1" dirty="0"/>
              <a:t> </a:t>
            </a:r>
            <a:r>
              <a:rPr lang="en-US" b="1" dirty="0" err="1"/>
              <a:t>Farmasi</a:t>
            </a:r>
            <a:endParaRPr lang="en-US" dirty="0"/>
          </a:p>
        </p:txBody>
      </p:sp>
      <p:sp>
        <p:nvSpPr>
          <p:cNvPr id="3" name="Content Placeholder 2"/>
          <p:cNvSpPr>
            <a:spLocks noGrp="1"/>
          </p:cNvSpPr>
          <p:nvPr>
            <p:ph idx="1"/>
          </p:nvPr>
        </p:nvSpPr>
        <p:spPr/>
        <p:txBody>
          <a:bodyPr/>
          <a:lstStyle/>
          <a:p>
            <a:pPr marL="0" indent="0" algn="just">
              <a:buNone/>
            </a:pPr>
            <a:r>
              <a:rPr lang="en-US" dirty="0" err="1"/>
              <a:t>Fungsi</a:t>
            </a:r>
            <a:r>
              <a:rPr lang="en-US" dirty="0"/>
              <a:t> </a:t>
            </a:r>
            <a:r>
              <a:rPr lang="en-US" dirty="0" err="1"/>
              <a:t>Instalasi</a:t>
            </a:r>
            <a:r>
              <a:rPr lang="en-US" dirty="0"/>
              <a:t> </a:t>
            </a:r>
            <a:r>
              <a:rPr lang="en-US" dirty="0" err="1"/>
              <a:t>Farmasi</a:t>
            </a:r>
            <a:r>
              <a:rPr lang="en-US" dirty="0"/>
              <a:t> </a:t>
            </a:r>
            <a:r>
              <a:rPr lang="en-US" dirty="0" err="1"/>
              <a:t>Rumah</a:t>
            </a:r>
            <a:r>
              <a:rPr lang="en-US" dirty="0"/>
              <a:t> </a:t>
            </a:r>
            <a:r>
              <a:rPr lang="en-US" dirty="0" err="1"/>
              <a:t>Sakit</a:t>
            </a:r>
            <a:r>
              <a:rPr lang="en-US" dirty="0"/>
              <a:t> </a:t>
            </a:r>
            <a:r>
              <a:rPr lang="en-US" dirty="0" err="1"/>
              <a:t>adalah</a:t>
            </a:r>
            <a:r>
              <a:rPr lang="en-US" dirty="0"/>
              <a:t> </a:t>
            </a:r>
            <a:r>
              <a:rPr lang="en-US" dirty="0" err="1"/>
              <a:t>sebagai</a:t>
            </a:r>
            <a:r>
              <a:rPr lang="en-US" dirty="0"/>
              <a:t> </a:t>
            </a:r>
            <a:r>
              <a:rPr lang="en-US" dirty="0" err="1"/>
              <a:t>tempat</a:t>
            </a:r>
            <a:r>
              <a:rPr lang="en-US" dirty="0"/>
              <a:t> </a:t>
            </a:r>
            <a:r>
              <a:rPr lang="en-US" dirty="0" err="1"/>
              <a:t>pengelolaan</a:t>
            </a:r>
            <a:r>
              <a:rPr lang="en-US" dirty="0"/>
              <a:t> </a:t>
            </a:r>
            <a:r>
              <a:rPr lang="en-US" dirty="0" err="1"/>
              <a:t>perbekalan</a:t>
            </a:r>
            <a:r>
              <a:rPr lang="en-US" dirty="0"/>
              <a:t> </a:t>
            </a:r>
            <a:r>
              <a:rPr lang="en-US" dirty="0" err="1"/>
              <a:t>farmasi</a:t>
            </a:r>
            <a:r>
              <a:rPr lang="en-US" dirty="0"/>
              <a:t> </a:t>
            </a:r>
            <a:r>
              <a:rPr lang="en-US" dirty="0" err="1"/>
              <a:t>serta</a:t>
            </a:r>
            <a:r>
              <a:rPr lang="en-US" dirty="0"/>
              <a:t> </a:t>
            </a:r>
            <a:r>
              <a:rPr lang="en-US" dirty="0" err="1"/>
              <a:t>memberikan</a:t>
            </a:r>
            <a:r>
              <a:rPr lang="en-US" dirty="0"/>
              <a:t> </a:t>
            </a:r>
            <a:r>
              <a:rPr lang="en-US" dirty="0" err="1"/>
              <a:t>pelayanan</a:t>
            </a:r>
            <a:r>
              <a:rPr lang="en-US" dirty="0"/>
              <a:t> </a:t>
            </a:r>
            <a:r>
              <a:rPr lang="en-US" dirty="0" err="1"/>
              <a:t>kefarmasian</a:t>
            </a:r>
            <a:r>
              <a:rPr lang="en-US" dirty="0"/>
              <a:t> </a:t>
            </a:r>
            <a:r>
              <a:rPr lang="en-US" dirty="0" err="1"/>
              <a:t>dalam</a:t>
            </a:r>
            <a:r>
              <a:rPr lang="en-US" dirty="0"/>
              <a:t> </a:t>
            </a:r>
            <a:r>
              <a:rPr lang="en-US" dirty="0" err="1"/>
              <a:t>penggunaan</a:t>
            </a:r>
            <a:r>
              <a:rPr lang="en-US" dirty="0"/>
              <a:t> </a:t>
            </a:r>
            <a:r>
              <a:rPr lang="en-US" dirty="0" err="1"/>
              <a:t>obat</a:t>
            </a:r>
            <a:r>
              <a:rPr lang="en-US" dirty="0"/>
              <a:t> </a:t>
            </a:r>
            <a:r>
              <a:rPr lang="en-US" dirty="0" err="1"/>
              <a:t>dan</a:t>
            </a:r>
            <a:r>
              <a:rPr lang="en-US" dirty="0"/>
              <a:t> </a:t>
            </a:r>
            <a:r>
              <a:rPr lang="en-US" dirty="0" err="1"/>
              <a:t>alat</a:t>
            </a:r>
            <a:r>
              <a:rPr lang="en-US" dirty="0"/>
              <a:t> </a:t>
            </a:r>
            <a:r>
              <a:rPr lang="en-US" dirty="0" err="1"/>
              <a:t>kesehatan</a:t>
            </a:r>
            <a:r>
              <a:rPr lang="en-US" dirty="0"/>
              <a:t>.</a:t>
            </a:r>
          </a:p>
          <a:p>
            <a:pPr marL="0" indent="0" algn="just">
              <a:buNone/>
            </a:pPr>
            <a:r>
              <a:rPr lang="en-US" dirty="0"/>
              <a:t>( PERMENKES no 58 </a:t>
            </a:r>
            <a:r>
              <a:rPr lang="en-US" dirty="0" err="1"/>
              <a:t>tahun</a:t>
            </a:r>
            <a:r>
              <a:rPr lang="en-US" dirty="0"/>
              <a:t> 2014)</a:t>
            </a:r>
          </a:p>
          <a:p>
            <a:pPr marL="0" indent="0" algn="just">
              <a:buNone/>
            </a:pPr>
            <a:endParaRPr lang="en-US" dirty="0"/>
          </a:p>
        </p:txBody>
      </p:sp>
    </p:spTree>
    <p:extLst>
      <p:ext uri="{BB962C8B-B14F-4D97-AF65-F5344CB8AC3E}">
        <p14:creationId xmlns:p14="http://schemas.microsoft.com/office/powerpoint/2010/main" val="3496876695"/>
      </p:ext>
    </p:extLst>
  </p:cSld>
  <p:clrMapOvr>
    <a:masterClrMapping/>
  </p:clrMapOvr>
</p:sld>
</file>

<file path=ppt/theme/theme1.xml><?xml version="1.0" encoding="utf-8"?>
<a:theme xmlns:a="http://schemas.openxmlformats.org/drawingml/2006/main" name="29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2918</Template>
  <TotalTime>2316</TotalTime>
  <Words>2773</Words>
  <Application>Microsoft Office PowerPoint</Application>
  <PresentationFormat>On-screen Show (4:3)</PresentationFormat>
  <Paragraphs>431</Paragraphs>
  <Slides>49</Slides>
  <Notes>16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2918</vt:lpstr>
      <vt:lpstr>PENENTUAN PRIORITAS MASALAH DAN PDSA DALAM  PENGELOLAAN  LOGISTIK FARMASI UTK MENUNJANG PATIENT SAFETY DI ERA JKN</vt:lpstr>
      <vt:lpstr>TUJUAN </vt:lpstr>
      <vt:lpstr>PowerPoint Presentation</vt:lpstr>
      <vt:lpstr>Latar Belakang</vt:lpstr>
      <vt:lpstr>DASAR HUKUM</vt:lpstr>
      <vt:lpstr>PowerPoint Presentation</vt:lpstr>
      <vt:lpstr>PowerPoint Presentation</vt:lpstr>
      <vt:lpstr>Kegiatan Instalasi Farmasi</vt:lpstr>
      <vt:lpstr>Fungsi Instalasi Farmasi</vt:lpstr>
      <vt:lpstr>PATIENT SAFETY</vt:lpstr>
      <vt:lpstr>Masalah yang menyangkut pemberian pengobatan(medication)  (American Society)</vt:lpstr>
      <vt:lpstr>Penerapan Patient Safety di Instalasi Farmasi</vt:lpstr>
      <vt:lpstr>Salah baca resep     (Transcribing &amp; Dispencing process)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Metode Pengendalian Persediaan di Instalasi Farmasi</vt:lpstr>
      <vt:lpstr>Metode Pengendalian Persediaan di Instalasi Farmasi</vt:lpstr>
      <vt:lpstr>PowerPoint Presentation</vt:lpstr>
      <vt:lpstr>Kombinasi ABC dan INDEKS KRITIS (VEN)</vt:lpstr>
      <vt:lpstr>2. Menghitung buffer stok  persediaan</vt:lpstr>
      <vt:lpstr>Penetapan Prioritas Masalah </vt:lpstr>
      <vt:lpstr>Rumusan Masalah</vt:lpstr>
      <vt:lpstr>PEMBAHASAN</vt:lpstr>
      <vt:lpstr>Analisis  Masalah</vt:lpstr>
      <vt:lpstr>Analisis Pemecahan Masalah</vt:lpstr>
      <vt:lpstr>Plan </vt:lpstr>
      <vt:lpstr>Do</vt:lpstr>
      <vt:lpstr>Do</vt:lpstr>
      <vt:lpstr>Do</vt:lpstr>
      <vt:lpstr>DO</vt:lpstr>
      <vt:lpstr>Check</vt:lpstr>
      <vt:lpstr>Action</vt:lpstr>
      <vt:lpstr>Prioritas Pemecahan Masalah</vt:lpstr>
      <vt:lpstr>Penilaian Prioritas Penyelesaian Masalah</vt:lpstr>
      <vt:lpstr>Langkah Pelaksanaan</vt:lpstr>
      <vt:lpstr>Jadwal Kegiatan</vt:lpstr>
      <vt:lpstr>Kesimpulan dan Saran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PENGELOLAAN INSTALASI FARMASI DI RS BHAKTI ASIH</dc:title>
  <dc:creator>amaliya</dc:creator>
  <cp:lastModifiedBy>yanti</cp:lastModifiedBy>
  <cp:revision>90</cp:revision>
  <dcterms:created xsi:type="dcterms:W3CDTF">2015-03-05T04:40:41Z</dcterms:created>
  <dcterms:modified xsi:type="dcterms:W3CDTF">2018-03-07T05:21:59Z</dcterms:modified>
</cp:coreProperties>
</file>