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8" r:id="rId3"/>
    <p:sldId id="277" r:id="rId4"/>
    <p:sldId id="259" r:id="rId5"/>
    <p:sldId id="288" r:id="rId6"/>
    <p:sldId id="289" r:id="rId7"/>
    <p:sldId id="290" r:id="rId8"/>
    <p:sldId id="291" r:id="rId9"/>
    <p:sldId id="292" r:id="rId10"/>
    <p:sldId id="293" r:id="rId11"/>
    <p:sldId id="260" r:id="rId12"/>
    <p:sldId id="295" r:id="rId13"/>
    <p:sldId id="296" r:id="rId14"/>
    <p:sldId id="297" r:id="rId15"/>
    <p:sldId id="29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52" d="100"/>
          <a:sy n="52" d="100"/>
        </p:scale>
        <p:origin x="-10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A235C-0F4D-497D-AEAB-392420BDF6C1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2DADC-FA6B-4044-863A-979E1D4524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DADC-FA6B-4044-863A-979E1D4524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DADC-FA6B-4044-863A-979E1D4524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4B8F2-580C-4139-BF78-057F237C514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4B8F2-580C-4139-BF78-057F237C514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4B8F2-580C-4139-BF78-057F237C514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DADC-FA6B-4044-863A-979E1D4524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DADC-FA6B-4044-863A-979E1D4524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DADC-FA6B-4044-863A-979E1D4524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DADC-FA6B-4044-863A-979E1D4524A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DADC-FA6B-4044-863A-979E1D4524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DADC-FA6B-4044-863A-979E1D4524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DADC-FA6B-4044-863A-979E1D4524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DADC-FA6B-4044-863A-979E1D4524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DADC-FA6B-4044-863A-979E1D4524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0" y="633413"/>
            <a:ext cx="9144000" cy="3495675"/>
            <a:chOff x="0" y="390"/>
            <a:chExt cx="5760" cy="2202"/>
          </a:xfrm>
        </p:grpSpPr>
        <p:graphicFrame>
          <p:nvGraphicFramePr>
            <p:cNvPr id="3091" name="Object 19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9" name="Image" r:id="rId3" imgW="4241270" imgH="5396825" progId="">
                    <p:embed/>
                  </p:oleObj>
                </mc:Choice>
                <mc:Fallback>
                  <p:oleObj name="Image" r:id="rId3" imgW="4241270" imgH="5396825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90"/>
                          <a:ext cx="196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2" name="Object 20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0" name="Image" r:id="rId5" imgW="3263492" imgH="4863492" progId="">
                    <p:embed/>
                  </p:oleObj>
                </mc:Choice>
                <mc:Fallback>
                  <p:oleObj name="Image" r:id="rId5" imgW="3263492" imgH="4863492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390"/>
                          <a:ext cx="187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3" name="Object 21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1" name="Image" r:id="rId7" imgW="3492063" imgH="4926984" progId="">
                    <p:embed/>
                  </p:oleObj>
                </mc:Choice>
                <mc:Fallback>
                  <p:oleObj name="Image" r:id="rId7" imgW="3492063" imgH="4926984" progId="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" y="390"/>
                          <a:ext cx="1930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EE8BCD8-FBE8-4B8D-BE88-E9D3AB78E8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1047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2C62E-17B5-4F45-B0A2-70A6ED4F8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D563E-C7BE-4DE6-9C58-761FC61CE9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FFBCE97-AD0B-4272-AEEB-1035174605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7026A-F9D9-4C34-8D0D-9C8AFAB234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50FBB-DB45-4BEE-8BD3-7F8091601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E0D2A-A269-4401-B600-8B15601B4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14CC6-F28E-4045-80E0-E4690D6E3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0E655-C54D-450A-8299-352FC3A18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4BF48-6062-4127-B790-824821BD1A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3BD78-F737-4B85-912C-28CE6F1EA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479E0-C9A1-40FC-B7E0-31FD1E839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356600" y="981075"/>
            <a:ext cx="7874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6729413" y="-11113"/>
            <a:ext cx="2414587" cy="992188"/>
            <a:chOff x="0" y="390"/>
            <a:chExt cx="5760" cy="2202"/>
          </a:xfrm>
        </p:grpSpPr>
        <p:graphicFrame>
          <p:nvGraphicFramePr>
            <p:cNvPr id="1042" name="Object 18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" name="Image" r:id="rId15" imgW="4241270" imgH="5396825" progId="">
                    <p:embed/>
                  </p:oleObj>
                </mc:Choice>
                <mc:Fallback>
                  <p:oleObj name="Image" r:id="rId15" imgW="4241270" imgH="5396825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90"/>
                          <a:ext cx="196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458F8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2B166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C0C0C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3" name="Object 19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" name="Image" r:id="rId17" imgW="3263492" imgH="4863492" progId="">
                    <p:embed/>
                  </p:oleObj>
                </mc:Choice>
                <mc:Fallback>
                  <p:oleObj name="Image" r:id="rId17" imgW="3263492" imgH="4863492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390"/>
                          <a:ext cx="187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458F8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2B166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C0C0C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4" name="Object 20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" name="Image" r:id="rId19" imgW="3492063" imgH="4926984" progId="">
                    <p:embed/>
                  </p:oleObj>
                </mc:Choice>
                <mc:Fallback>
                  <p:oleObj name="Image" r:id="rId19" imgW="3492063" imgH="4926984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" y="390"/>
                          <a:ext cx="1930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458F8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2B166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C0C0C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3375" y="64897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715F6CA1-36F5-41B8-928E-B851B5D47F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  <a:br>
              <a:rPr lang="en-US"/>
            </a:br>
            <a:r>
              <a:rPr lang="en-US"/>
              <a:t>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029200"/>
            <a:ext cx="8229600" cy="762000"/>
          </a:xfrm>
        </p:spPr>
        <p:txBody>
          <a:bodyPr/>
          <a:lstStyle/>
          <a:p>
            <a:pPr algn="ctr"/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/>
              <a:t>LOGISTIK FARMASI RUMAH SAKIT</a:t>
            </a:r>
            <a:br>
              <a:rPr lang="fi-FI" sz="2000" dirty="0"/>
            </a:br>
            <a:r>
              <a:rPr lang="fi-FI" sz="2000" dirty="0" err="1"/>
              <a:t>Dr</a:t>
            </a:r>
            <a:r>
              <a:rPr lang="fi-FI" sz="2000" dirty="0"/>
              <a:t>. Agusdini Banun </a:t>
            </a:r>
            <a:r>
              <a:rPr lang="fi-FI" sz="2000" dirty="0" err="1"/>
              <a:t>Saptaningsih</a:t>
            </a:r>
            <a:r>
              <a:rPr lang="fi-FI" sz="2000" dirty="0"/>
              <a:t>, </a:t>
            </a:r>
            <a:r>
              <a:rPr lang="fi-FI" sz="2000" dirty="0" err="1"/>
              <a:t>Apt</a:t>
            </a:r>
            <a:r>
              <a:rPr lang="fi-FI" sz="2000" dirty="0"/>
              <a:t>, MARS</a:t>
            </a:r>
            <a:br>
              <a:rPr lang="fi-FI" sz="20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179388" y="4648200"/>
            <a:ext cx="1466850" cy="9525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7596188" y="4648200"/>
            <a:ext cx="1349375" cy="1588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8D30A3-9BD0-4C64-9A02-A3B2B29C5CC0}"/>
              </a:ext>
            </a:extLst>
          </p:cNvPr>
          <p:cNvSpPr txBox="1"/>
          <p:nvPr/>
        </p:nvSpPr>
        <p:spPr>
          <a:xfrm>
            <a:off x="4876800" y="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000000"/>
                </a:solidFill>
              </a:rPr>
              <a:t>PERTEMUAN </a:t>
            </a:r>
            <a:r>
              <a:rPr lang="en-US" sz="2400" smtClean="0">
                <a:solidFill>
                  <a:srgbClr val="000000"/>
                </a:solidFill>
              </a:rPr>
              <a:t>14</a:t>
            </a:r>
            <a:endParaRPr lang="id-ID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 RS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77724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/>
              <a:t>Perencanaan</a:t>
            </a:r>
            <a:r>
              <a:rPr lang="en-US" sz="2000" b="1" dirty="0"/>
              <a:t> </a:t>
            </a:r>
            <a:r>
              <a:rPr lang="en-US" sz="2000" b="1" dirty="0" err="1"/>
              <a:t>logistik</a:t>
            </a:r>
            <a:r>
              <a:rPr lang="en-US" sz="2000" b="1" dirty="0"/>
              <a:t> </a:t>
            </a:r>
            <a:r>
              <a:rPr lang="en-US" sz="2000" b="1" dirty="0" err="1"/>
              <a:t>harus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menjawab</a:t>
            </a:r>
            <a:r>
              <a:rPr lang="en-US" sz="2000" b="1" dirty="0"/>
              <a:t> </a:t>
            </a:r>
            <a:r>
              <a:rPr lang="en-US" sz="2000" b="1" dirty="0" err="1"/>
              <a:t>pertanyaan</a:t>
            </a:r>
            <a:r>
              <a:rPr lang="en-US" sz="2000" b="1" dirty="0"/>
              <a:t> </a:t>
            </a:r>
            <a:r>
              <a:rPr lang="en-US" sz="2000" b="1" dirty="0" err="1"/>
              <a:t>sbb</a:t>
            </a:r>
            <a:r>
              <a:rPr lang="en-US" sz="2000" b="1" dirty="0"/>
              <a:t>   :</a:t>
            </a:r>
          </a:p>
          <a:p>
            <a:endParaRPr lang="en-US" sz="2000" b="1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b="1" dirty="0"/>
              <a:t> </a:t>
            </a:r>
            <a:r>
              <a:rPr lang="en-US" sz="2000" b="1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dibutuhkan</a:t>
            </a:r>
            <a:endParaRPr lang="en-US" sz="20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b="1" dirty="0" err="1"/>
              <a:t>Dimana</a:t>
            </a:r>
            <a:r>
              <a:rPr lang="en-US" sz="2000" b="1" dirty="0"/>
              <a:t> </a:t>
            </a:r>
            <a:r>
              <a:rPr lang="en-US" sz="2000" dirty="0" err="1"/>
              <a:t>dibutuhkan</a:t>
            </a:r>
            <a:endParaRPr lang="en-US" sz="20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b="1" dirty="0" err="1"/>
              <a:t>Kapan</a:t>
            </a:r>
            <a:r>
              <a:rPr lang="en-US" sz="2000" dirty="0"/>
              <a:t> </a:t>
            </a:r>
            <a:r>
              <a:rPr lang="en-US" sz="2000" dirty="0" err="1"/>
              <a:t>dibutuhkan</a:t>
            </a:r>
            <a:endParaRPr lang="en-US" sz="20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b="1" dirty="0" err="1"/>
              <a:t>Jumlah</a:t>
            </a:r>
            <a:r>
              <a:rPr lang="en-US" sz="2000" dirty="0"/>
              <a:t> yang </a:t>
            </a:r>
            <a:r>
              <a:rPr lang="en-US" sz="2000" dirty="0" err="1"/>
              <a:t>dibutuhkan</a:t>
            </a:r>
            <a:endParaRPr lang="en-US" sz="20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b="1" dirty="0" err="1"/>
              <a:t>Biaya</a:t>
            </a:r>
            <a:r>
              <a:rPr lang="en-US" sz="2000" b="1" dirty="0"/>
              <a:t>/</a:t>
            </a:r>
            <a:r>
              <a:rPr lang="en-US" sz="2000" b="1" dirty="0" err="1"/>
              <a:t>anggaran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disiapkan</a:t>
            </a:r>
            <a:endParaRPr lang="en-US" sz="20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b="1" dirty="0" err="1"/>
              <a:t>Siapa</a:t>
            </a:r>
            <a:r>
              <a:rPr lang="en-US" sz="2000" dirty="0"/>
              <a:t> yang </a:t>
            </a:r>
            <a:r>
              <a:rPr lang="en-US" sz="2000" dirty="0" err="1"/>
              <a:t>mengurus</a:t>
            </a:r>
            <a:r>
              <a:rPr lang="en-US" sz="2000" dirty="0"/>
              <a:t>,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endParaRPr lang="en-US" sz="20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b="1" dirty="0" err="1"/>
              <a:t>Mengapa</a:t>
            </a:r>
            <a:r>
              <a:rPr lang="en-US" sz="2000" dirty="0"/>
              <a:t>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endParaRPr lang="en-US" sz="20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b="1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pengadaannya</a:t>
            </a:r>
            <a:endParaRPr lang="en-US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Diagram </a:t>
            </a:r>
            <a:r>
              <a:rPr lang="en-US" sz="3600" dirty="0" err="1">
                <a:solidFill>
                  <a:srgbClr val="FF0000"/>
                </a:solidFill>
              </a:rPr>
              <a:t>Perencanaan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0666" name="Group 10"/>
          <p:cNvGrpSpPr>
            <a:grpSpLocks/>
          </p:cNvGrpSpPr>
          <p:nvPr/>
        </p:nvGrpSpPr>
        <p:grpSpPr bwMode="auto">
          <a:xfrm>
            <a:off x="3048000" y="1752600"/>
            <a:ext cx="2998788" cy="1601788"/>
            <a:chOff x="1997" y="1314"/>
            <a:chExt cx="1889" cy="1009"/>
          </a:xfrm>
        </p:grpSpPr>
        <p:grpSp>
          <p:nvGrpSpPr>
            <p:cNvPr id="70667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505200" y="190500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Perhitungan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Perencanaan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Kebutuhan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Apotik</a:t>
            </a:r>
            <a:r>
              <a:rPr lang="en-US" b="1" dirty="0">
                <a:solidFill>
                  <a:srgbClr val="002060"/>
                </a:solidFill>
              </a:rPr>
              <a:t> 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71600" y="342900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Minimal </a:t>
            </a:r>
            <a:r>
              <a:rPr lang="en-US" dirty="0" err="1"/>
              <a:t>stok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943600" y="342900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stok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143000" y="3810000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Jmllah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per 3hari + 20%  + </a:t>
            </a:r>
            <a:r>
              <a:rPr lang="en-US" dirty="0" err="1"/>
              <a:t>masa</a:t>
            </a:r>
            <a:r>
              <a:rPr lang="en-US" dirty="0"/>
              <a:t> lead time) –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stok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791200" y="3886200"/>
            <a:ext cx="190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per 5hari + 20%  + </a:t>
            </a:r>
            <a:r>
              <a:rPr lang="en-US" dirty="0" err="1"/>
              <a:t>masa</a:t>
            </a:r>
            <a:r>
              <a:rPr lang="en-US" dirty="0"/>
              <a:t> lead time) –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stok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RUMUS PERENCANAAN OBAT  UNTUK GUDANG :</a:t>
            </a:r>
          </a:p>
          <a:p>
            <a:r>
              <a:rPr lang="en-US" b="1" dirty="0"/>
              <a:t> </a:t>
            </a:r>
            <a:r>
              <a:rPr lang="en-US" b="1" dirty="0" err="1"/>
              <a:t>Obat</a:t>
            </a:r>
            <a:r>
              <a:rPr lang="en-US" b="1" dirty="0"/>
              <a:t> fast moving </a:t>
            </a:r>
            <a:r>
              <a:rPr lang="en-US" b="1" dirty="0" err="1"/>
              <a:t>Kategori</a:t>
            </a:r>
            <a:r>
              <a:rPr lang="en-US" b="1" dirty="0"/>
              <a:t> A</a:t>
            </a:r>
          </a:p>
          <a:p>
            <a:endParaRPr lang="en-US" dirty="0"/>
          </a:p>
          <a:p>
            <a:r>
              <a:rPr lang="en-US" dirty="0"/>
              <a:t>=    </a:t>
            </a:r>
            <a:r>
              <a:rPr lang="en-US" b="1" u="sng" dirty="0"/>
              <a:t>Rata2 </a:t>
            </a:r>
            <a:r>
              <a:rPr lang="en-US" b="1" u="sng" dirty="0" err="1"/>
              <a:t>penjualan</a:t>
            </a:r>
            <a:r>
              <a:rPr lang="en-US" b="1" u="sng" dirty="0"/>
              <a:t> 2 </a:t>
            </a:r>
            <a:r>
              <a:rPr lang="en-US" b="1" u="sng" dirty="0" err="1"/>
              <a:t>bln</a:t>
            </a:r>
            <a:r>
              <a:rPr lang="en-US" b="1" u="sng" dirty="0"/>
              <a:t>  </a:t>
            </a:r>
            <a:r>
              <a:rPr lang="en-US" b="1" dirty="0"/>
              <a:t>+ 30% + Lead time 2hari    -  </a:t>
            </a:r>
            <a:r>
              <a:rPr lang="en-US" b="1" dirty="0" err="1"/>
              <a:t>sisa</a:t>
            </a:r>
            <a:r>
              <a:rPr lang="en-US" b="1" dirty="0"/>
              <a:t> </a:t>
            </a:r>
            <a:r>
              <a:rPr lang="en-US" b="1" dirty="0" err="1"/>
              <a:t>stok</a:t>
            </a:r>
            <a:r>
              <a:rPr lang="en-US" b="1" dirty="0"/>
              <a:t> </a:t>
            </a:r>
            <a:r>
              <a:rPr lang="en-US" b="1" dirty="0" err="1"/>
              <a:t>gdg+apotik</a:t>
            </a:r>
            <a:r>
              <a:rPr lang="en-US" b="1" u="sng" dirty="0"/>
              <a:t>                    </a:t>
            </a:r>
          </a:p>
          <a:p>
            <a:r>
              <a:rPr lang="en-US" b="1" dirty="0"/>
              <a:t>                    4</a:t>
            </a:r>
          </a:p>
          <a:p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Obat</a:t>
            </a:r>
            <a:r>
              <a:rPr lang="en-US" b="1" dirty="0"/>
              <a:t> </a:t>
            </a:r>
            <a:r>
              <a:rPr lang="en-US" b="1" dirty="0" err="1"/>
              <a:t>midle</a:t>
            </a:r>
            <a:r>
              <a:rPr lang="en-US" b="1" dirty="0"/>
              <a:t> moving </a:t>
            </a:r>
            <a:r>
              <a:rPr lang="en-US" b="1" dirty="0" err="1"/>
              <a:t>Kategori</a:t>
            </a:r>
            <a:r>
              <a:rPr lang="en-US" b="1" dirty="0"/>
              <a:t> B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=     </a:t>
            </a:r>
            <a:r>
              <a:rPr lang="en-US" b="1" u="sng" dirty="0"/>
              <a:t>Rata2 </a:t>
            </a:r>
            <a:r>
              <a:rPr lang="en-US" b="1" u="sng" dirty="0" err="1"/>
              <a:t>penjualan</a:t>
            </a:r>
            <a:r>
              <a:rPr lang="en-US" b="1" u="sng" dirty="0"/>
              <a:t> 2 </a:t>
            </a:r>
            <a:r>
              <a:rPr lang="en-US" b="1" u="sng" dirty="0" err="1"/>
              <a:t>bln</a:t>
            </a:r>
            <a:r>
              <a:rPr lang="en-US" b="1" u="sng" dirty="0"/>
              <a:t> </a:t>
            </a:r>
            <a:r>
              <a:rPr lang="en-US" b="1" dirty="0"/>
              <a:t>+ 20% + Lead time 2hari    -  </a:t>
            </a:r>
            <a:r>
              <a:rPr lang="en-US" b="1" dirty="0" err="1"/>
              <a:t>sisa</a:t>
            </a:r>
            <a:r>
              <a:rPr lang="en-US" b="1" dirty="0"/>
              <a:t> </a:t>
            </a:r>
            <a:r>
              <a:rPr lang="en-US" b="1" dirty="0" err="1"/>
              <a:t>stok</a:t>
            </a:r>
            <a:r>
              <a:rPr lang="en-US" b="1" dirty="0"/>
              <a:t> </a:t>
            </a:r>
            <a:r>
              <a:rPr lang="en-US" b="1" dirty="0" err="1"/>
              <a:t>gdg+apotik</a:t>
            </a:r>
            <a:endParaRPr lang="en-US" b="1" dirty="0"/>
          </a:p>
          <a:p>
            <a:r>
              <a:rPr lang="en-US" b="1" dirty="0"/>
              <a:t>                      4</a:t>
            </a:r>
          </a:p>
          <a:p>
            <a:endParaRPr lang="en-US" b="1" dirty="0"/>
          </a:p>
        </p:txBody>
      </p:sp>
      <p:sp>
        <p:nvSpPr>
          <p:cNvPr id="5" name="Left Brace 4"/>
          <p:cNvSpPr/>
          <p:nvPr/>
        </p:nvSpPr>
        <p:spPr>
          <a:xfrm>
            <a:off x="304800" y="2057400"/>
            <a:ext cx="121919" cy="609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562600" y="2133600"/>
            <a:ext cx="1524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381000" y="3886200"/>
            <a:ext cx="45719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562600" y="3810000"/>
            <a:ext cx="1524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5867400" y="2133600"/>
            <a:ext cx="76200" cy="609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8229600" y="2133600"/>
            <a:ext cx="1524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5867400" y="3733800"/>
            <a:ext cx="76200" cy="685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8229600" y="3733800"/>
            <a:ext cx="1524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304800"/>
            <a:ext cx="6244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RUMUS PERENCANAAN OBAT</a:t>
            </a:r>
          </a:p>
        </p:txBody>
      </p:sp>
    </p:spTree>
    <p:extLst>
      <p:ext uri="{BB962C8B-B14F-4D97-AF65-F5344CB8AC3E}">
        <p14:creationId xmlns:p14="http://schemas.microsoft.com/office/powerpoint/2010/main" val="977601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RUMUS PERENCANAAN OBAT : </a:t>
            </a:r>
            <a:r>
              <a:rPr lang="en-US" b="1" dirty="0" err="1"/>
              <a:t>Apotik</a:t>
            </a:r>
            <a:r>
              <a:rPr lang="en-US" b="1" dirty="0"/>
              <a:t> </a:t>
            </a:r>
            <a:r>
              <a:rPr lang="en-US" b="1" dirty="0" err="1"/>
              <a:t>Rawat</a:t>
            </a:r>
            <a:r>
              <a:rPr lang="en-US" b="1" dirty="0"/>
              <a:t> </a:t>
            </a:r>
            <a:r>
              <a:rPr lang="en-US" b="1" dirty="0" err="1"/>
              <a:t>Inap</a:t>
            </a:r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Obat</a:t>
            </a:r>
            <a:r>
              <a:rPr lang="en-US" b="1" dirty="0"/>
              <a:t> fast moving </a:t>
            </a:r>
            <a:r>
              <a:rPr lang="en-US" b="1" dirty="0" err="1"/>
              <a:t>Kategori</a:t>
            </a:r>
            <a:r>
              <a:rPr lang="en-US" b="1" dirty="0"/>
              <a:t> A</a:t>
            </a:r>
          </a:p>
          <a:p>
            <a:endParaRPr lang="en-US" dirty="0"/>
          </a:p>
          <a:p>
            <a:r>
              <a:rPr lang="en-US" dirty="0"/>
              <a:t>=    </a:t>
            </a:r>
            <a:r>
              <a:rPr lang="en-US" b="1" u="sng" dirty="0"/>
              <a:t>Rata2 </a:t>
            </a:r>
            <a:r>
              <a:rPr lang="en-US" b="1" u="sng" dirty="0" err="1"/>
              <a:t>penjualan</a:t>
            </a:r>
            <a:r>
              <a:rPr lang="en-US" b="1" u="sng" dirty="0"/>
              <a:t> 2 </a:t>
            </a:r>
            <a:r>
              <a:rPr lang="en-US" b="1" u="sng" dirty="0" err="1"/>
              <a:t>bln</a:t>
            </a:r>
            <a:r>
              <a:rPr lang="en-US" b="1" u="sng" dirty="0"/>
              <a:t>  + 30% + Lead time 2hari</a:t>
            </a:r>
            <a:r>
              <a:rPr lang="en-US" b="1" dirty="0"/>
              <a:t>    -  </a:t>
            </a:r>
            <a:r>
              <a:rPr lang="en-US" b="1" dirty="0" err="1"/>
              <a:t>sisa</a:t>
            </a:r>
            <a:r>
              <a:rPr lang="en-US" b="1" dirty="0"/>
              <a:t> </a:t>
            </a:r>
            <a:r>
              <a:rPr lang="en-US" b="1" dirty="0" err="1"/>
              <a:t>stok</a:t>
            </a:r>
            <a:r>
              <a:rPr lang="en-US" b="1" dirty="0"/>
              <a:t> </a:t>
            </a:r>
            <a:r>
              <a:rPr lang="en-US" b="1" dirty="0" err="1"/>
              <a:t>Apotik</a:t>
            </a:r>
            <a:r>
              <a:rPr lang="en-US" b="1" dirty="0"/>
              <a:t> RI</a:t>
            </a:r>
            <a:r>
              <a:rPr lang="en-US" b="1" u="sng" dirty="0"/>
              <a:t>                  </a:t>
            </a:r>
          </a:p>
          <a:p>
            <a:r>
              <a:rPr lang="en-US" b="1" dirty="0"/>
              <a:t>                    30</a:t>
            </a:r>
          </a:p>
          <a:p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Obat</a:t>
            </a:r>
            <a:r>
              <a:rPr lang="en-US" b="1" dirty="0"/>
              <a:t> </a:t>
            </a:r>
            <a:r>
              <a:rPr lang="en-US" b="1" dirty="0" err="1"/>
              <a:t>midle</a:t>
            </a:r>
            <a:r>
              <a:rPr lang="en-US" b="1" dirty="0"/>
              <a:t> moving </a:t>
            </a:r>
            <a:r>
              <a:rPr lang="en-US" b="1" dirty="0" err="1"/>
              <a:t>Kategori</a:t>
            </a:r>
            <a:r>
              <a:rPr lang="en-US" b="1" dirty="0"/>
              <a:t> B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=     </a:t>
            </a:r>
            <a:r>
              <a:rPr lang="en-US" b="1" u="sng" dirty="0"/>
              <a:t>Rata2 </a:t>
            </a:r>
            <a:r>
              <a:rPr lang="en-US" b="1" u="sng" dirty="0" err="1"/>
              <a:t>penjualan</a:t>
            </a:r>
            <a:r>
              <a:rPr lang="en-US" b="1" u="sng" dirty="0"/>
              <a:t> 2 </a:t>
            </a:r>
            <a:r>
              <a:rPr lang="en-US" b="1" u="sng" dirty="0" err="1"/>
              <a:t>bln</a:t>
            </a:r>
            <a:r>
              <a:rPr lang="en-US" b="1" u="sng" dirty="0"/>
              <a:t> + 20% + Lead time 2hari </a:t>
            </a:r>
            <a:r>
              <a:rPr lang="en-US" b="1" dirty="0"/>
              <a:t>   -  </a:t>
            </a:r>
            <a:r>
              <a:rPr lang="en-US" b="1" dirty="0" err="1"/>
              <a:t>sisa</a:t>
            </a:r>
            <a:r>
              <a:rPr lang="en-US" b="1" dirty="0"/>
              <a:t> </a:t>
            </a:r>
            <a:r>
              <a:rPr lang="en-US" b="1" dirty="0" err="1"/>
              <a:t>stok</a:t>
            </a:r>
            <a:r>
              <a:rPr lang="en-US" b="1" dirty="0"/>
              <a:t>  </a:t>
            </a:r>
            <a:r>
              <a:rPr lang="en-US" b="1" dirty="0" err="1"/>
              <a:t>Apotik</a:t>
            </a:r>
            <a:r>
              <a:rPr lang="en-US" b="1" dirty="0"/>
              <a:t> RI</a:t>
            </a:r>
          </a:p>
          <a:p>
            <a:r>
              <a:rPr lang="en-US" b="1" dirty="0"/>
              <a:t>                      30</a:t>
            </a:r>
          </a:p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6244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RUMUS PERENCANAAN OBAT</a:t>
            </a:r>
          </a:p>
        </p:txBody>
      </p:sp>
    </p:spTree>
    <p:extLst>
      <p:ext uri="{BB962C8B-B14F-4D97-AF65-F5344CB8AC3E}">
        <p14:creationId xmlns:p14="http://schemas.microsoft.com/office/powerpoint/2010/main" val="87312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RUMUS PERENCANAAN OBAT : </a:t>
            </a:r>
            <a:r>
              <a:rPr lang="en-US" b="1" dirty="0" err="1"/>
              <a:t>Apotik</a:t>
            </a:r>
            <a:r>
              <a:rPr lang="en-US" b="1" dirty="0"/>
              <a:t> </a:t>
            </a:r>
            <a:r>
              <a:rPr lang="en-US" b="1" dirty="0" err="1"/>
              <a:t>Rajal</a:t>
            </a:r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Obat</a:t>
            </a:r>
            <a:r>
              <a:rPr lang="en-US" b="1" dirty="0"/>
              <a:t> fast moving </a:t>
            </a:r>
            <a:r>
              <a:rPr lang="en-US" b="1" dirty="0" err="1"/>
              <a:t>Kategori</a:t>
            </a:r>
            <a:r>
              <a:rPr lang="en-US" b="1" dirty="0"/>
              <a:t> A</a:t>
            </a:r>
          </a:p>
          <a:p>
            <a:endParaRPr lang="en-US" dirty="0"/>
          </a:p>
          <a:p>
            <a:r>
              <a:rPr lang="en-US" dirty="0"/>
              <a:t>=    </a:t>
            </a:r>
            <a:r>
              <a:rPr lang="en-US" b="1" u="sng" dirty="0"/>
              <a:t>Rata2 </a:t>
            </a:r>
            <a:r>
              <a:rPr lang="en-US" b="1" u="sng" dirty="0" err="1"/>
              <a:t>penjualan</a:t>
            </a:r>
            <a:r>
              <a:rPr lang="en-US" b="1" u="sng" dirty="0"/>
              <a:t> 2 </a:t>
            </a:r>
            <a:r>
              <a:rPr lang="en-US" b="1" u="sng" dirty="0" err="1"/>
              <a:t>bln</a:t>
            </a:r>
            <a:r>
              <a:rPr lang="en-US" b="1" u="sng" dirty="0"/>
              <a:t>  </a:t>
            </a:r>
            <a:r>
              <a:rPr lang="en-US" b="1" dirty="0"/>
              <a:t>+ 30% + Lead time 2hari    -  </a:t>
            </a:r>
            <a:r>
              <a:rPr lang="en-US" b="1" dirty="0" err="1"/>
              <a:t>sisa</a:t>
            </a:r>
            <a:r>
              <a:rPr lang="en-US" b="1" dirty="0"/>
              <a:t> </a:t>
            </a:r>
            <a:r>
              <a:rPr lang="en-US" b="1" dirty="0" err="1"/>
              <a:t>stok</a:t>
            </a:r>
            <a:r>
              <a:rPr lang="en-US" b="1" dirty="0"/>
              <a:t> </a:t>
            </a:r>
            <a:r>
              <a:rPr lang="en-US" b="1" dirty="0" err="1"/>
              <a:t>Apotik</a:t>
            </a:r>
            <a:r>
              <a:rPr lang="en-US" b="1" dirty="0"/>
              <a:t> </a:t>
            </a:r>
            <a:r>
              <a:rPr lang="en-US" b="1" dirty="0" err="1"/>
              <a:t>Rajal</a:t>
            </a:r>
            <a:r>
              <a:rPr lang="en-US" b="1" u="sng" dirty="0"/>
              <a:t>                  </a:t>
            </a:r>
          </a:p>
          <a:p>
            <a:r>
              <a:rPr lang="en-US" b="1" dirty="0"/>
              <a:t>                    15</a:t>
            </a:r>
          </a:p>
          <a:p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Obat</a:t>
            </a:r>
            <a:r>
              <a:rPr lang="en-US" b="1" dirty="0"/>
              <a:t> </a:t>
            </a:r>
            <a:r>
              <a:rPr lang="en-US" b="1" dirty="0" err="1"/>
              <a:t>midle</a:t>
            </a:r>
            <a:r>
              <a:rPr lang="en-US" b="1" dirty="0"/>
              <a:t> moving </a:t>
            </a:r>
            <a:r>
              <a:rPr lang="en-US" b="1" dirty="0" err="1"/>
              <a:t>Kategori</a:t>
            </a:r>
            <a:r>
              <a:rPr lang="en-US" b="1" dirty="0"/>
              <a:t> B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=     </a:t>
            </a:r>
            <a:r>
              <a:rPr lang="en-US" b="1" u="sng" dirty="0"/>
              <a:t>Rata2 </a:t>
            </a:r>
            <a:r>
              <a:rPr lang="en-US" b="1" u="sng" dirty="0" err="1"/>
              <a:t>penjualan</a:t>
            </a:r>
            <a:r>
              <a:rPr lang="en-US" b="1" u="sng" dirty="0"/>
              <a:t> 2 </a:t>
            </a:r>
            <a:r>
              <a:rPr lang="en-US" b="1" u="sng" dirty="0" err="1"/>
              <a:t>bln</a:t>
            </a:r>
            <a:r>
              <a:rPr lang="en-US" b="1" u="sng" dirty="0"/>
              <a:t> </a:t>
            </a:r>
            <a:r>
              <a:rPr lang="en-US" b="1" dirty="0"/>
              <a:t>+ 20% + Lead time 2hari    -  </a:t>
            </a:r>
            <a:r>
              <a:rPr lang="en-US" b="1" dirty="0" err="1"/>
              <a:t>sisa</a:t>
            </a:r>
            <a:r>
              <a:rPr lang="en-US" b="1" dirty="0"/>
              <a:t> </a:t>
            </a:r>
            <a:r>
              <a:rPr lang="en-US" b="1" dirty="0" err="1"/>
              <a:t>stok</a:t>
            </a:r>
            <a:r>
              <a:rPr lang="en-US" b="1" dirty="0"/>
              <a:t>  </a:t>
            </a:r>
            <a:r>
              <a:rPr lang="en-US" b="1" dirty="0" err="1"/>
              <a:t>Apotik</a:t>
            </a:r>
            <a:r>
              <a:rPr lang="en-US" b="1" dirty="0"/>
              <a:t> </a:t>
            </a:r>
            <a:r>
              <a:rPr lang="en-US" b="1" dirty="0" err="1"/>
              <a:t>Rajal</a:t>
            </a:r>
            <a:endParaRPr lang="en-US" b="1" dirty="0"/>
          </a:p>
          <a:p>
            <a:r>
              <a:rPr lang="en-US" b="1" dirty="0"/>
              <a:t>                      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6244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RUMUS PERENCANAAN OBAT</a:t>
            </a:r>
          </a:p>
        </p:txBody>
      </p:sp>
    </p:spTree>
    <p:extLst>
      <p:ext uri="{BB962C8B-B14F-4D97-AF65-F5344CB8AC3E}">
        <p14:creationId xmlns:p14="http://schemas.microsoft.com/office/powerpoint/2010/main" val="856847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8879" y="2967335"/>
            <a:ext cx="4365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Terima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kasih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12192-9249-407C-86A8-3B91F510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TUJUAN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74C46F-F909-400A-BB22-72989EBE4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4953000"/>
          </a:xfrm>
        </p:spPr>
        <p:txBody>
          <a:bodyPr/>
          <a:lstStyle/>
          <a:p>
            <a:pPr algn="just"/>
            <a:r>
              <a:rPr lang="id-ID" sz="2400" dirty="0"/>
              <a:t>Mahasiswa dapat menyebutkan  tujuan mata ajar logistik farmasi rumah sakit</a:t>
            </a:r>
          </a:p>
          <a:p>
            <a:pPr algn="just"/>
            <a:r>
              <a:rPr lang="id-ID" sz="2400" dirty="0"/>
              <a:t>Mahasiswa dapat menguraikan topik- topik dan jadwal mata ajar logistik farmasi rumah sakit</a:t>
            </a:r>
          </a:p>
          <a:p>
            <a:pPr algn="just"/>
            <a:r>
              <a:rPr lang="id-ID" sz="2400" dirty="0"/>
              <a:t>Mahasiswa dapat menggambarkan sistem evaluasi pembelajaran dan buku wajib</a:t>
            </a:r>
          </a:p>
          <a:p>
            <a:pPr algn="just"/>
            <a:r>
              <a:rPr lang="id-ID" sz="2400" dirty="0"/>
              <a:t>Mahasiswa mampu memahami kompetensi yang diharapkan dari mata ajar</a:t>
            </a:r>
          </a:p>
          <a:p>
            <a:pPr algn="just"/>
            <a:endParaRPr lang="id-ID" sz="2400" dirty="0"/>
          </a:p>
          <a:p>
            <a:pPr algn="just"/>
            <a:endParaRPr lang="id-ID" sz="2400" dirty="0"/>
          </a:p>
          <a:p>
            <a:pPr algn="just"/>
            <a:endParaRPr lang="id-ID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FCEF71-5813-44D3-A1EA-21CFCA76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974055-0540-4AD2-A82A-A73B3ABD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02950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8110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12" name="AutoShape 48"/>
          <p:cNvSpPr>
            <a:spLocks noChangeArrowheads="1"/>
          </p:cNvSpPr>
          <p:nvPr/>
        </p:nvSpPr>
        <p:spPr bwMode="gray">
          <a:xfrm>
            <a:off x="2362200" y="43434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err="1">
                <a:solidFill>
                  <a:schemeClr val="tx2"/>
                </a:solidFill>
              </a:rPr>
              <a:t>Pengendalian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8113" name="AutoShape 49"/>
          <p:cNvSpPr>
            <a:spLocks noChangeArrowheads="1"/>
          </p:cNvSpPr>
          <p:nvPr/>
        </p:nvSpPr>
        <p:spPr bwMode="gray">
          <a:xfrm>
            <a:off x="2438400" y="36576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err="1">
                <a:solidFill>
                  <a:schemeClr val="tx2"/>
                </a:solidFill>
              </a:rPr>
              <a:t>Pendistribusian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8114" name="AutoShape 50"/>
          <p:cNvSpPr>
            <a:spLocks noChangeArrowheads="1"/>
          </p:cNvSpPr>
          <p:nvPr/>
        </p:nvSpPr>
        <p:spPr bwMode="gray">
          <a:xfrm>
            <a:off x="2438400" y="28194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err="1">
                <a:solidFill>
                  <a:schemeClr val="tx2"/>
                </a:solidFill>
              </a:rPr>
              <a:t>Penyimpanan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8115" name="AutoShape 51"/>
          <p:cNvSpPr>
            <a:spLocks noChangeArrowheads="1"/>
          </p:cNvSpPr>
          <p:nvPr/>
        </p:nvSpPr>
        <p:spPr bwMode="gray">
          <a:xfrm>
            <a:off x="2057400" y="21336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err="1">
                <a:solidFill>
                  <a:schemeClr val="tx2"/>
                </a:solidFill>
              </a:rPr>
              <a:t>Pengadaan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8116" name="AutoShape 52"/>
          <p:cNvSpPr>
            <a:spLocks noChangeArrowheads="1"/>
          </p:cNvSpPr>
          <p:nvPr/>
        </p:nvSpPr>
        <p:spPr bwMode="gray">
          <a:xfrm>
            <a:off x="1600200" y="14478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err="1">
                <a:solidFill>
                  <a:schemeClr val="tx2"/>
                </a:solidFill>
              </a:rPr>
              <a:t>Siklus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Logistik</a:t>
            </a:r>
            <a:r>
              <a:rPr lang="en-US" b="1" dirty="0">
                <a:solidFill>
                  <a:schemeClr val="tx2"/>
                </a:solidFill>
              </a:rPr>
              <a:t> &amp; </a:t>
            </a:r>
            <a:r>
              <a:rPr lang="en-US" b="1" dirty="0" err="1">
                <a:solidFill>
                  <a:schemeClr val="tx2"/>
                </a:solidFill>
              </a:rPr>
              <a:t>Perencanaan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88117" name="Group 53"/>
          <p:cNvGrpSpPr>
            <a:grpSpLocks/>
          </p:cNvGrpSpPr>
          <p:nvPr/>
        </p:nvGrpSpPr>
        <p:grpSpPr bwMode="auto">
          <a:xfrm>
            <a:off x="1143000" y="1524000"/>
            <a:ext cx="381000" cy="381000"/>
            <a:chOff x="2078" y="1680"/>
            <a:chExt cx="1615" cy="1615"/>
          </a:xfrm>
        </p:grpSpPr>
        <p:sp>
          <p:nvSpPr>
            <p:cNvPr id="8811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0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2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22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2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8124" name="Group 60"/>
          <p:cNvGrpSpPr>
            <a:grpSpLocks/>
          </p:cNvGrpSpPr>
          <p:nvPr/>
        </p:nvGrpSpPr>
        <p:grpSpPr bwMode="auto">
          <a:xfrm>
            <a:off x="1752600" y="2286000"/>
            <a:ext cx="381000" cy="381000"/>
            <a:chOff x="2078" y="1680"/>
            <a:chExt cx="1615" cy="1615"/>
          </a:xfrm>
        </p:grpSpPr>
        <p:sp>
          <p:nvSpPr>
            <p:cNvPr id="881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7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29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8131" name="Group 67"/>
          <p:cNvGrpSpPr>
            <a:grpSpLocks/>
          </p:cNvGrpSpPr>
          <p:nvPr/>
        </p:nvGrpSpPr>
        <p:grpSpPr bwMode="auto">
          <a:xfrm>
            <a:off x="2057400" y="2895600"/>
            <a:ext cx="381000" cy="381000"/>
            <a:chOff x="2078" y="1680"/>
            <a:chExt cx="1615" cy="1615"/>
          </a:xfrm>
        </p:grpSpPr>
        <p:sp>
          <p:nvSpPr>
            <p:cNvPr id="88132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3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4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35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36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37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8138" name="Group 74"/>
          <p:cNvGrpSpPr>
            <a:grpSpLocks/>
          </p:cNvGrpSpPr>
          <p:nvPr/>
        </p:nvGrpSpPr>
        <p:grpSpPr bwMode="auto">
          <a:xfrm>
            <a:off x="2133600" y="3657600"/>
            <a:ext cx="381000" cy="381000"/>
            <a:chOff x="2078" y="1680"/>
            <a:chExt cx="1615" cy="1615"/>
          </a:xfrm>
        </p:grpSpPr>
        <p:sp>
          <p:nvSpPr>
            <p:cNvPr id="8813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1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42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43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44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8145" name="Group 81"/>
          <p:cNvGrpSpPr>
            <a:grpSpLocks/>
          </p:cNvGrpSpPr>
          <p:nvPr/>
        </p:nvGrpSpPr>
        <p:grpSpPr bwMode="auto">
          <a:xfrm>
            <a:off x="2057400" y="4419600"/>
            <a:ext cx="355600" cy="381000"/>
            <a:chOff x="2078" y="1680"/>
            <a:chExt cx="1615" cy="1615"/>
          </a:xfrm>
        </p:grpSpPr>
        <p:sp>
          <p:nvSpPr>
            <p:cNvPr id="88146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7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8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49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50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51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8" name="Group 67"/>
          <p:cNvGrpSpPr>
            <a:grpSpLocks/>
          </p:cNvGrpSpPr>
          <p:nvPr/>
        </p:nvGrpSpPr>
        <p:grpSpPr bwMode="auto">
          <a:xfrm>
            <a:off x="1828800" y="5029200"/>
            <a:ext cx="381000" cy="381000"/>
            <a:chOff x="2078" y="1680"/>
            <a:chExt cx="1615" cy="1615"/>
          </a:xfrm>
        </p:grpSpPr>
        <p:sp>
          <p:nvSpPr>
            <p:cNvPr id="49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5" name="AutoShape 48"/>
          <p:cNvSpPr>
            <a:spLocks noChangeArrowheads="1"/>
          </p:cNvSpPr>
          <p:nvPr/>
        </p:nvSpPr>
        <p:spPr bwMode="gray">
          <a:xfrm>
            <a:off x="2133600" y="51054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err="1">
                <a:solidFill>
                  <a:schemeClr val="tx2"/>
                </a:solidFill>
              </a:rPr>
              <a:t>Evaluasi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 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1447800"/>
            <a:ext cx="579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APA TUJUAN DAN 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endParaRPr lang="en-US" dirty="0"/>
          </a:p>
          <a:p>
            <a:r>
              <a:rPr lang="en-US" dirty="0" err="1"/>
              <a:t>Logistik</a:t>
            </a:r>
            <a:r>
              <a:rPr lang="en-US" dirty="0"/>
              <a:t> RS :</a:t>
            </a:r>
          </a:p>
          <a:p>
            <a:endParaRPr lang="en-US" dirty="0"/>
          </a:p>
          <a:p>
            <a:r>
              <a:rPr lang="en-US" b="1" dirty="0" err="1"/>
              <a:t>Tersedianya</a:t>
            </a:r>
            <a:r>
              <a:rPr lang="en-US" b="1" dirty="0"/>
              <a:t>/</a:t>
            </a:r>
            <a:r>
              <a:rPr lang="en-US" b="1" dirty="0" err="1"/>
              <a:t>ketersediaan</a:t>
            </a:r>
            <a:r>
              <a:rPr lang="en-US" b="1" dirty="0"/>
              <a:t> </a:t>
            </a:r>
            <a:r>
              <a:rPr lang="en-US" b="1" dirty="0" err="1"/>
              <a:t>bahan</a:t>
            </a:r>
            <a:r>
              <a:rPr lang="en-US" b="1" dirty="0"/>
              <a:t> </a:t>
            </a:r>
            <a:r>
              <a:rPr lang="en-US" b="1" dirty="0" err="1"/>
              <a:t>logistik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/>
              <a:t>dibutuhkan</a:t>
            </a:r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meliputi</a:t>
            </a:r>
            <a:r>
              <a:rPr lang="en-US" b="1" dirty="0"/>
              <a:t> :</a:t>
            </a:r>
          </a:p>
          <a:p>
            <a:endParaRPr lang="en-US" b="1" dirty="0"/>
          </a:p>
          <a:p>
            <a:pPr>
              <a:buFont typeface="Wingdings" pitchFamily="2" charset="2"/>
              <a:buChar char="§"/>
            </a:pPr>
            <a:r>
              <a:rPr lang="en-US" b="1" dirty="0"/>
              <a:t>   </a:t>
            </a:r>
            <a:r>
              <a:rPr lang="en-US" b="1" dirty="0" err="1"/>
              <a:t>Jenis</a:t>
            </a:r>
            <a:r>
              <a:rPr lang="en-US" b="1" dirty="0"/>
              <a:t> &amp; </a:t>
            </a:r>
            <a:r>
              <a:rPr lang="en-US" b="1" dirty="0" err="1"/>
              <a:t>Jumlahnya</a:t>
            </a:r>
            <a:endParaRPr lang="en-US" b="1" dirty="0"/>
          </a:p>
          <a:p>
            <a:pPr>
              <a:buFont typeface="Wingdings" pitchFamily="2" charset="2"/>
              <a:buChar char="§"/>
            </a:pPr>
            <a:r>
              <a:rPr lang="en-US" b="1" dirty="0"/>
              <a:t>   </a:t>
            </a:r>
            <a:r>
              <a:rPr lang="en-US" b="1" dirty="0" err="1"/>
              <a:t>Spesifikasi</a:t>
            </a:r>
            <a:r>
              <a:rPr lang="en-US" b="1" dirty="0"/>
              <a:t>/</a:t>
            </a:r>
            <a:r>
              <a:rPr lang="en-US" b="1" dirty="0" err="1"/>
              <a:t>Kualitas</a:t>
            </a:r>
            <a:endParaRPr lang="en-US" b="1" dirty="0"/>
          </a:p>
          <a:p>
            <a:pPr>
              <a:buFont typeface="Wingdings" pitchFamily="2" charset="2"/>
              <a:buChar char="§"/>
            </a:pPr>
            <a:r>
              <a:rPr lang="en-US" b="1" dirty="0"/>
              <a:t>   </a:t>
            </a:r>
            <a:r>
              <a:rPr lang="en-US" b="1" dirty="0" err="1"/>
              <a:t>Waktu</a:t>
            </a:r>
            <a:endParaRPr lang="en-US" b="1" dirty="0"/>
          </a:p>
          <a:p>
            <a:pPr>
              <a:buFont typeface="Wingdings" pitchFamily="2" charset="2"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 err="1"/>
              <a:t>Secara</a:t>
            </a:r>
            <a:r>
              <a:rPr lang="en-US" dirty="0"/>
              <a:t>  EFFECTIVE n </a:t>
            </a:r>
            <a:r>
              <a:rPr lang="en-US" b="1" dirty="0"/>
              <a:t> EFISIEN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257800" y="2438400"/>
            <a:ext cx="2166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PERENCANAAN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096000" y="2819400"/>
            <a:ext cx="381000" cy="838200"/>
          </a:xfrm>
          <a:prstGeom prst="curvedLeftArrow">
            <a:avLst>
              <a:gd name="adj1" fmla="val 44000"/>
              <a:gd name="adj2" fmla="val 8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86400" y="3733800"/>
            <a:ext cx="240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PENGANGGARAN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172200" y="4114800"/>
            <a:ext cx="381000" cy="838200"/>
          </a:xfrm>
          <a:prstGeom prst="curvedLeftArrow">
            <a:avLst>
              <a:gd name="adj1" fmla="val 44000"/>
              <a:gd name="adj2" fmla="val 8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715000" y="4953000"/>
            <a:ext cx="182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PENGADAAN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0800000">
            <a:off x="3048000" y="5486400"/>
            <a:ext cx="2667000" cy="457200"/>
          </a:xfrm>
          <a:prstGeom prst="curvedDownArrow">
            <a:avLst>
              <a:gd name="adj1" fmla="val 116667"/>
              <a:gd name="adj2" fmla="val 23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600200" y="4953000"/>
            <a:ext cx="2065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PENYIMPANAN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10800000">
            <a:off x="2209800" y="4114800"/>
            <a:ext cx="381000" cy="838200"/>
          </a:xfrm>
          <a:prstGeom prst="curvedLeftArrow">
            <a:avLst>
              <a:gd name="adj1" fmla="val 44000"/>
              <a:gd name="adj2" fmla="val 8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90600" y="3733800"/>
            <a:ext cx="251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PENDISTRIBUSIAN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10619175">
            <a:off x="2005502" y="2829871"/>
            <a:ext cx="381000" cy="838200"/>
          </a:xfrm>
          <a:prstGeom prst="curvedLeftArrow">
            <a:avLst>
              <a:gd name="adj1" fmla="val 44000"/>
              <a:gd name="adj2" fmla="val 8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914400" y="2438400"/>
            <a:ext cx="216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PENGHAPUSAN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352800" y="3352800"/>
            <a:ext cx="2220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PENGENDALIAN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425157" y="2636837"/>
            <a:ext cx="2" cy="661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3352800" y="28194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648200" y="3733800"/>
            <a:ext cx="685802" cy="230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3581400" y="3733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24400" y="41910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3505200" y="41910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46588" y="1525966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PEMILIHAN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4893072" y="2879328"/>
            <a:ext cx="533400" cy="718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5715000" y="1741876"/>
            <a:ext cx="457200" cy="787959"/>
          </a:xfrm>
          <a:prstGeom prst="curvedLeftArrow">
            <a:avLst>
              <a:gd name="adj1" fmla="val 44000"/>
              <a:gd name="adj2" fmla="val 8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319088"/>
            <a:ext cx="6400800" cy="519112"/>
          </a:xfrm>
        </p:spPr>
        <p:txBody>
          <a:bodyPr/>
          <a:lstStyle/>
          <a:p>
            <a:r>
              <a:rPr lang="en-US" dirty="0"/>
              <a:t>SIKLUS LOGISTIK FARMASI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 RS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91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Waste in Drug Management and </a:t>
            </a:r>
            <a:r>
              <a:rPr lang="en-US" b="1" dirty="0" err="1"/>
              <a:t>Potental</a:t>
            </a:r>
            <a:r>
              <a:rPr lang="en-US" b="1" dirty="0"/>
              <a:t> for </a:t>
            </a:r>
            <a:r>
              <a:rPr lang="en-US" b="1" dirty="0" err="1"/>
              <a:t>Improvement</a:t>
            </a:r>
            <a:r>
              <a:rPr lang="en-US" dirty="0" err="1"/>
              <a:t>Improved</a:t>
            </a:r>
            <a:r>
              <a:rPr lang="en-US" dirty="0"/>
              <a:t> purchasing</a:t>
            </a:r>
          </a:p>
          <a:p>
            <a:endParaRPr lang="en-US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1600200"/>
            <a:ext cx="1676400" cy="441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2000" y="1524000"/>
            <a:ext cx="1073150" cy="2444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/>
              <a:t>US S 1,000,000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58674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sz="1400" b="1" dirty="0"/>
              <a:t>Original Allocation  ;</a:t>
            </a:r>
          </a:p>
          <a:p>
            <a:r>
              <a:rPr lang="en-US" sz="1400" b="1" dirty="0"/>
              <a:t>  US$1,000,000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048000" y="1600200"/>
            <a:ext cx="1676400" cy="25908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Tx/>
              <a:buAutoNum type="arabicPeriod"/>
            </a:pPr>
            <a:endParaRPr lang="en-US" sz="160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0" y="4191000"/>
            <a:ext cx="1676400" cy="175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/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3124200" y="6019800"/>
            <a:ext cx="16946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Therapeutic Benefit</a:t>
            </a:r>
          </a:p>
          <a:p>
            <a:r>
              <a:rPr lang="en-US" sz="1200" b="1" dirty="0"/>
              <a:t>With Current </a:t>
            </a:r>
          </a:p>
          <a:p>
            <a:r>
              <a:rPr lang="en-US" sz="1200" b="1" dirty="0"/>
              <a:t>Problem US$300,000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2057400" y="2514600"/>
            <a:ext cx="9937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Losses</a:t>
            </a:r>
          </a:p>
          <a:p>
            <a:r>
              <a:rPr lang="en-US" sz="1200" dirty="0"/>
              <a:t>From</a:t>
            </a:r>
          </a:p>
          <a:p>
            <a:r>
              <a:rPr lang="en-US" sz="1200" dirty="0"/>
              <a:t>Problems</a:t>
            </a:r>
          </a:p>
          <a:p>
            <a:r>
              <a:rPr lang="en-US" sz="1200" dirty="0"/>
              <a:t>With</a:t>
            </a:r>
          </a:p>
          <a:p>
            <a:r>
              <a:rPr lang="en-US" sz="1200" dirty="0"/>
              <a:t>Drug supply</a:t>
            </a:r>
          </a:p>
        </p:txBody>
      </p:sp>
      <p:sp>
        <p:nvSpPr>
          <p:cNvPr id="14" name="AutoShape 28"/>
          <p:cNvSpPr>
            <a:spLocks/>
          </p:cNvSpPr>
          <p:nvPr/>
        </p:nvSpPr>
        <p:spPr bwMode="auto">
          <a:xfrm>
            <a:off x="2819400" y="1600200"/>
            <a:ext cx="76200" cy="2590800"/>
          </a:xfrm>
          <a:prstGeom prst="leftBrace">
            <a:avLst>
              <a:gd name="adj1" fmla="val 2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048000" y="1981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352800" y="1600200"/>
            <a:ext cx="1071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High prices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352800" y="1981200"/>
            <a:ext cx="1120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Poor quality</a:t>
            </a: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3048000" y="2286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3581400" y="2286000"/>
            <a:ext cx="587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Theft</a:t>
            </a: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3048000" y="2590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276600" y="2590800"/>
            <a:ext cx="130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/>
              <a:t>Improrer</a:t>
            </a:r>
            <a:r>
              <a:rPr lang="en-US" sz="1200" dirty="0"/>
              <a:t> storage</a:t>
            </a: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3048000" y="2895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200400" y="2895600"/>
            <a:ext cx="1450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Expiration of drugs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3048000" y="3200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3124200" y="3200400"/>
            <a:ext cx="1576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Irrational Prescribing</a:t>
            </a: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3048000" y="3581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3200400" y="3581400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Lack of adherence</a:t>
            </a:r>
          </a:p>
          <a:p>
            <a:r>
              <a:rPr lang="en-US" sz="1200" dirty="0"/>
              <a:t>by patients</a:t>
            </a: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3200400" y="4191000"/>
            <a:ext cx="12954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200400" y="4191000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US$300,000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6172200" y="1600200"/>
            <a:ext cx="1676400" cy="25908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FontTx/>
              <a:buAutoNum type="arabicPeriod"/>
            </a:pPr>
            <a:endParaRPr lang="en-US" sz="1600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172200" y="2590800"/>
            <a:ext cx="1676400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>
            <a:off x="6172200" y="2895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>
            <a:off x="6172200" y="3200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Oval 17"/>
          <p:cNvSpPr>
            <a:spLocks noChangeArrowheads="1"/>
          </p:cNvSpPr>
          <p:nvPr/>
        </p:nvSpPr>
        <p:spPr bwMode="auto">
          <a:xfrm>
            <a:off x="6324600" y="2286000"/>
            <a:ext cx="12954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6248400" y="2667000"/>
            <a:ext cx="16161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Improved purchasing</a:t>
            </a: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6400800" y="2895600"/>
            <a:ext cx="1400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Quality assurance</a:t>
            </a: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6172200" y="3505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6400800" y="3200400"/>
            <a:ext cx="1335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Security systems</a:t>
            </a: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6172200" y="3810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6477000" y="3505200"/>
            <a:ext cx="1139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Better storage</a:t>
            </a:r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6172200" y="4114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6019800" y="3810000"/>
            <a:ext cx="1981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err="1"/>
              <a:t>Carefull</a:t>
            </a:r>
            <a:r>
              <a:rPr lang="en-US" sz="1200" dirty="0"/>
              <a:t> inventory control</a:t>
            </a:r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>
            <a:off x="6172200" y="4343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6172200" y="4114800"/>
            <a:ext cx="16706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/>
              <a:t>Improved prescribing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6400800" y="4343400"/>
            <a:ext cx="1296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Public education</a:t>
            </a:r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>
            <a:off x="6172200" y="4648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6172200" y="6035675"/>
            <a:ext cx="20185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Therapeutic Benefit</a:t>
            </a:r>
          </a:p>
          <a:p>
            <a:r>
              <a:rPr lang="en-US" sz="1200" b="1" dirty="0"/>
              <a:t>With Improved</a:t>
            </a:r>
          </a:p>
          <a:p>
            <a:r>
              <a:rPr lang="en-US" sz="1200" b="1" dirty="0"/>
              <a:t>Management US$300,000</a:t>
            </a:r>
          </a:p>
          <a:p>
            <a:endParaRPr lang="en-US" sz="1200" dirty="0"/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6477000" y="2362200"/>
            <a:ext cx="1027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US$700,000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4953000" y="1828800"/>
            <a:ext cx="9080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Continuing</a:t>
            </a:r>
          </a:p>
          <a:p>
            <a:r>
              <a:rPr lang="en-US" sz="1200" dirty="0"/>
              <a:t>Losses</a:t>
            </a:r>
          </a:p>
          <a:p>
            <a:r>
              <a:rPr lang="en-US" sz="1200" dirty="0"/>
              <a:t>From</a:t>
            </a:r>
          </a:p>
          <a:p>
            <a:r>
              <a:rPr lang="en-US" sz="1200" dirty="0"/>
              <a:t>Unaltered</a:t>
            </a:r>
          </a:p>
          <a:p>
            <a:r>
              <a:rPr lang="en-US" sz="1200" dirty="0"/>
              <a:t>problems</a:t>
            </a:r>
          </a:p>
        </p:txBody>
      </p:sp>
      <p:sp>
        <p:nvSpPr>
          <p:cNvPr id="52" name="AutoShape 30"/>
          <p:cNvSpPr>
            <a:spLocks/>
          </p:cNvSpPr>
          <p:nvPr/>
        </p:nvSpPr>
        <p:spPr bwMode="auto">
          <a:xfrm>
            <a:off x="5943600" y="1600200"/>
            <a:ext cx="76200" cy="990600"/>
          </a:xfrm>
          <a:prstGeom prst="leftBrace">
            <a:avLst>
              <a:gd name="adj1" fmla="val 1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40"/>
          <p:cNvSpPr txBox="1">
            <a:spLocks noChangeArrowheads="1"/>
          </p:cNvSpPr>
          <p:nvPr/>
        </p:nvSpPr>
        <p:spPr bwMode="auto">
          <a:xfrm>
            <a:off x="4953000" y="2971800"/>
            <a:ext cx="10699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Reduction</a:t>
            </a:r>
          </a:p>
          <a:p>
            <a:r>
              <a:rPr lang="en-US" sz="1200" dirty="0"/>
              <a:t>In losses</a:t>
            </a:r>
          </a:p>
          <a:p>
            <a:r>
              <a:rPr lang="en-US" sz="1200" dirty="0"/>
              <a:t>Through</a:t>
            </a:r>
          </a:p>
          <a:p>
            <a:r>
              <a:rPr lang="en-US" sz="1200" dirty="0"/>
              <a:t>Improved</a:t>
            </a:r>
          </a:p>
          <a:p>
            <a:r>
              <a:rPr lang="en-US" sz="1200" dirty="0"/>
              <a:t>management</a:t>
            </a:r>
          </a:p>
        </p:txBody>
      </p:sp>
      <p:sp>
        <p:nvSpPr>
          <p:cNvPr id="54" name="AutoShape 32"/>
          <p:cNvSpPr>
            <a:spLocks/>
          </p:cNvSpPr>
          <p:nvPr/>
        </p:nvSpPr>
        <p:spPr bwMode="auto">
          <a:xfrm>
            <a:off x="5943600" y="2590800"/>
            <a:ext cx="45719" cy="2057400"/>
          </a:xfrm>
          <a:prstGeom prst="leftBrace">
            <a:avLst>
              <a:gd name="adj1" fmla="val 1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 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76898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Fungsi adalah kegiatan atau sekelompok kegiatan yang sejenis dilakukan </a:t>
            </a:r>
          </a:p>
          <a:p>
            <a:r>
              <a:rPr lang="en-US"/>
              <a:t>oleh manusia. </a:t>
            </a:r>
          </a:p>
          <a:p>
            <a:endParaRPr lang="en-US"/>
          </a:p>
          <a:p>
            <a:r>
              <a:rPr lang="en-US"/>
              <a:t>Fungsi PERENCANAAN sebetulnya mencakup kegiatan-kegiatan :</a:t>
            </a:r>
          </a:p>
          <a:p>
            <a:endParaRPr lang="en-US"/>
          </a:p>
          <a:p>
            <a:pPr>
              <a:buFont typeface="Wingdings" pitchFamily="2" charset="2"/>
              <a:buChar char="§"/>
            </a:pPr>
            <a:r>
              <a:rPr lang="en-US"/>
              <a:t> Menentukan TUJUAN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Menentukan alokasi ANGGARAN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Menentukan WAKTU yang dibutuhkan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Menentukan CARA yang akan dipakai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 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600" y="2209800"/>
            <a:ext cx="79692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b="1"/>
              <a:t>Perencanaan Perbekalan Farmasi</a:t>
            </a:r>
          </a:p>
          <a:p>
            <a:pPr marL="342900" indent="-342900"/>
            <a:r>
              <a:rPr lang="en-US"/>
              <a:t>: Suatu proses kegiatan seleksi perbekalan farmasi dan penentuan jumlah</a:t>
            </a:r>
          </a:p>
          <a:p>
            <a:pPr marL="342900" indent="-342900"/>
            <a:r>
              <a:rPr lang="en-US"/>
              <a:t>   perbekalan dalam rangka pengadaan.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 </a:t>
            </a:r>
            <a:r>
              <a:rPr lang="en-US" b="1"/>
              <a:t>Tujuan</a:t>
            </a:r>
            <a:r>
              <a:rPr lang="en-US"/>
              <a:t> : untuk mendapatkan jenis &amp; jumlah perbekalan farmasi yang sesuai</a:t>
            </a:r>
          </a:p>
          <a:p>
            <a:pPr marL="342900" indent="-342900"/>
            <a:r>
              <a:rPr lang="en-US"/>
              <a:t>                dengan kebutuhan dan menghindari terjadinya kekosongan perbe-</a:t>
            </a:r>
          </a:p>
          <a:p>
            <a:pPr marL="342900" indent="-342900"/>
            <a:r>
              <a:rPr lang="en-US"/>
              <a:t>                kalan farmasi.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 b="1" i="1"/>
              <a:t>Metoda  Perencanaan   :</a:t>
            </a:r>
          </a:p>
          <a:p>
            <a:pPr marL="342900" indent="-342900"/>
            <a:endParaRPr lang="en-US" b="1" i="1"/>
          </a:p>
          <a:p>
            <a:pPr marL="342900" indent="-342900">
              <a:buFontTx/>
              <a:buAutoNum type="arabicPeriod"/>
            </a:pPr>
            <a:r>
              <a:rPr lang="en-US" b="1" i="1"/>
              <a:t>Metode konsumsi</a:t>
            </a:r>
          </a:p>
          <a:p>
            <a:pPr marL="342900" indent="-342900"/>
            <a:r>
              <a:rPr lang="en-US" b="1" i="1"/>
              <a:t>2.   Metode epidemiologi</a:t>
            </a:r>
          </a:p>
          <a:p>
            <a:pPr marL="342900" indent="-342900"/>
            <a:r>
              <a:rPr lang="en-US" b="1" i="1"/>
              <a:t>3.   Kombinasi metode konsumtif dan epidemiologi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95600" y="1295400"/>
            <a:ext cx="255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PERENCANAAN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6154738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Hal-</a:t>
            </a:r>
            <a:r>
              <a:rPr lang="en-US" sz="2000" dirty="0" err="1"/>
              <a:t>hal</a:t>
            </a:r>
            <a:r>
              <a:rPr lang="en-US" sz="2000" dirty="0"/>
              <a:t> yang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diperhatikan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perencanaan</a:t>
            </a:r>
            <a:r>
              <a:rPr lang="en-US" sz="2000" dirty="0"/>
              <a:t> :</a:t>
            </a:r>
          </a:p>
          <a:p>
            <a:endParaRPr lang="en-US" sz="20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yang </a:t>
            </a:r>
            <a:r>
              <a:rPr lang="en-US" dirty="0" err="1"/>
              <a:t>lalu</a:t>
            </a:r>
            <a:endParaRPr lang="en-US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 Bottom up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terapi</a:t>
            </a:r>
            <a:endParaRPr lang="en-US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 BOR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 LOS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stok</a:t>
            </a:r>
            <a:endParaRPr lang="en-US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Formularium</a:t>
            </a:r>
            <a:endParaRPr lang="en-US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 Lead time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gudang</a:t>
            </a:r>
            <a:endParaRPr lang="en-US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Anggaran</a:t>
            </a:r>
            <a:endParaRPr lang="en-US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VEN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 Dan </a:t>
            </a:r>
            <a:r>
              <a:rPr lang="en-US" dirty="0" err="1"/>
              <a:t>ketentuan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 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546</TotalTime>
  <Words>657</Words>
  <Application>Microsoft Office PowerPoint</Application>
  <PresentationFormat>On-screen Show (4:3)</PresentationFormat>
  <Paragraphs>214</Paragraphs>
  <Slides>15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cdb2004c012l</vt:lpstr>
      <vt:lpstr>Image</vt:lpstr>
      <vt:lpstr>   LOGISTIK FARMASI RUMAH SAKIT Dr. Agusdini Banun Saptaningsih, Apt, MARS   </vt:lpstr>
      <vt:lpstr>TUJUAN </vt:lpstr>
      <vt:lpstr>Contents</vt:lpstr>
      <vt:lpstr>Logistik Farmasi RS</vt:lpstr>
      <vt:lpstr>SIKLUS LOGISTIK FARMASI</vt:lpstr>
      <vt:lpstr>Logistik Farmasi RS</vt:lpstr>
      <vt:lpstr>Logistik Farmasi RS</vt:lpstr>
      <vt:lpstr>Logistik Farmasi RS</vt:lpstr>
      <vt:lpstr>Logistik Farmasi RS</vt:lpstr>
      <vt:lpstr>Logistik Farmasi RS</vt:lpstr>
      <vt:lpstr>Diagram Perencanaan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REALISASI KEGIATAN ADMINKEU      PERIODE JANUARI – JUNI 2010 (SEMESTER I)                             RSU BHAKTI ASIH</dc:title>
  <dc:creator>agusdini</dc:creator>
  <cp:lastModifiedBy>yanti</cp:lastModifiedBy>
  <cp:revision>24</cp:revision>
  <dcterms:created xsi:type="dcterms:W3CDTF">2010-08-07T04:32:39Z</dcterms:created>
  <dcterms:modified xsi:type="dcterms:W3CDTF">2018-03-07T05:21:16Z</dcterms:modified>
</cp:coreProperties>
</file>