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277" r:id="rId4"/>
    <p:sldId id="289" r:id="rId5"/>
    <p:sldId id="259" r:id="rId6"/>
    <p:sldId id="292" r:id="rId7"/>
    <p:sldId id="295" r:id="rId8"/>
    <p:sldId id="290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48" d="100"/>
          <a:sy n="48" d="100"/>
        </p:scale>
        <p:origin x="-11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FA58B-3716-47EE-8B96-D1AE6B323838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4B8F2-580C-4139-BF78-057F237C5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60D26-81E3-413B-95F6-52B254CA8B1C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Image" r:id="rId3" imgW="4241270" imgH="5396825" progId="">
                    <p:embed/>
                  </p:oleObj>
                </mc:Choice>
                <mc:Fallback>
                  <p:oleObj name="Image" r:id="rId3" imgW="4241270" imgH="5396825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Image" r:id="rId5" imgW="3263492" imgH="4863492" progId="">
                    <p:embed/>
                  </p:oleObj>
                </mc:Choice>
                <mc:Fallback>
                  <p:oleObj name="Image" r:id="rId5" imgW="3263492" imgH="4863492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Image" r:id="rId7" imgW="3492063" imgH="4926984" progId="">
                    <p:embed/>
                  </p:oleObj>
                </mc:Choice>
                <mc:Fallback>
                  <p:oleObj name="Image" r:id="rId7" imgW="3492063" imgH="4926984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48ED024-66A7-4D41-AC16-1B77B285A9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B62DE-651A-4BC7-B88E-D4783D4C7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AC669-B3DC-44B5-8EA4-993703006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9581173-0745-4ACB-A432-8CB8DF9D5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3FD2F-D46C-4DA4-8084-564564EE0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EFA54-55C0-4E8B-9DAF-C35482C07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D2401-4E31-4F16-854E-4E438A12F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52A6-DD0B-41AE-9D89-9D983971D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330EE-62C1-43EE-A058-2FDC7467D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6AC0-D4E3-47CD-96D6-B7C46C6C0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1688D-EAD3-4761-A820-C941EE4A2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A11FD-7FEA-4D71-8907-7174A4638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Image" r:id="rId15" imgW="4241270" imgH="5396825" progId="">
                    <p:embed/>
                  </p:oleObj>
                </mc:Choice>
                <mc:Fallback>
                  <p:oleObj name="Image" r:id="rId15" imgW="4241270" imgH="5396825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C0C0C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Image" r:id="rId17" imgW="3263492" imgH="4863492" progId="">
                    <p:embed/>
                  </p:oleObj>
                </mc:Choice>
                <mc:Fallback>
                  <p:oleObj name="Image" r:id="rId17" imgW="3263492" imgH="4863492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C0C0C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Image" r:id="rId19" imgW="3492063" imgH="4926984" progId="">
                    <p:embed/>
                  </p:oleObj>
                </mc:Choice>
                <mc:Fallback>
                  <p:oleObj name="Image" r:id="rId19" imgW="3492063" imgH="4926984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C0C0C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4C974AE8-CC01-4E1D-A4B2-BBB181C5D2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  <a:br>
              <a:rPr lang="en-US"/>
            </a:br>
            <a:r>
              <a:rPr lang="en-US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57200" y="47244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RENCANA PENYEMPURNAAN MANAGEMENT LOGISTIK TAHAP 1</a:t>
            </a:r>
          </a:p>
          <a:p>
            <a:pPr algn="ctr"/>
            <a:r>
              <a:rPr lang="en-US" sz="2800" dirty="0"/>
              <a:t>RSBA</a:t>
            </a:r>
            <a:br>
              <a:rPr lang="en-US" sz="2800" dirty="0"/>
            </a:br>
            <a:r>
              <a:rPr lang="en-US" sz="2800" dirty="0" err="1"/>
              <a:t>oleh</a:t>
            </a:r>
            <a:r>
              <a:rPr lang="en-US" sz="2800" dirty="0"/>
              <a:t> : </a:t>
            </a:r>
            <a:r>
              <a:rPr lang="en-US" sz="2800" dirty="0" err="1"/>
              <a:t>Dra</a:t>
            </a:r>
            <a:r>
              <a:rPr lang="en-US" sz="2800" dirty="0"/>
              <a:t>. Agusdini </a:t>
            </a:r>
            <a:r>
              <a:rPr lang="en-US" sz="2800" dirty="0" err="1"/>
              <a:t>Banun</a:t>
            </a:r>
            <a:r>
              <a:rPr lang="en-US" sz="2800" dirty="0"/>
              <a:t> S &amp;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A91382-2D7D-4F18-B983-4E73AA75C7B7}"/>
              </a:ext>
            </a:extLst>
          </p:cNvPr>
          <p:cNvSpPr txBox="1"/>
          <p:nvPr/>
        </p:nvSpPr>
        <p:spPr>
          <a:xfrm>
            <a:off x="6175859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PERTEMUAN </a:t>
            </a:r>
            <a:r>
              <a:rPr lang="en-US" smtClean="0"/>
              <a:t> 3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65ED-CAB6-49B5-A109-577863A6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E8914-20B8-4FF9-A5FD-5C064115B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800600"/>
          </a:xfrm>
        </p:spPr>
        <p:txBody>
          <a:bodyPr/>
          <a:lstStyle/>
          <a:p>
            <a:pPr algn="just"/>
            <a:r>
              <a:rPr lang="id-ID" sz="2400" dirty="0"/>
              <a:t>Mahasiswa dapat menyebutkan  tujuan mata ajar rencana penyempurnaan management logistik tahap 1 RSBA</a:t>
            </a:r>
          </a:p>
          <a:p>
            <a:pPr algn="just"/>
            <a:r>
              <a:rPr lang="id-ID" sz="2400" dirty="0"/>
              <a:t>Mahasiswa dapat menguraikan topik- topik dan jadwal mata ajar rencana penyempurnaan management logistik tahap 1 RSBA</a:t>
            </a:r>
          </a:p>
          <a:p>
            <a:pPr algn="just"/>
            <a:r>
              <a:rPr lang="id-ID" sz="2400" dirty="0"/>
              <a:t>Mahasiswa dapat menggambarkan sistem evaluasi pembelajaran dan buku wajib</a:t>
            </a:r>
          </a:p>
          <a:p>
            <a:pPr algn="just"/>
            <a:r>
              <a:rPr lang="id-ID" sz="2400" dirty="0"/>
              <a:t>Mahasiswa mampu memahami kompetensi yang diharapkan dari mata ajar</a:t>
            </a:r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010E97-4025-4427-8DE9-FA61BAE1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A8F620-51FF-45C0-8972-D77E0E60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85954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2514600" y="4419600"/>
            <a:ext cx="51879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Meng-optimalkan</a:t>
            </a:r>
            <a:r>
              <a:rPr lang="en-US" b="1" dirty="0">
                <a:solidFill>
                  <a:schemeClr val="tx2"/>
                </a:solidFill>
              </a:rPr>
              <a:t> margin </a:t>
            </a:r>
            <a:r>
              <a:rPr lang="en-US" b="1" dirty="0" err="1">
                <a:solidFill>
                  <a:schemeClr val="tx2"/>
                </a:solidFill>
              </a:rPr>
              <a:t>dng</a:t>
            </a:r>
            <a:r>
              <a:rPr lang="en-US" b="1" dirty="0">
                <a:solidFill>
                  <a:schemeClr val="tx2"/>
                </a:solidFill>
              </a:rPr>
              <a:t> benchmarking</a:t>
            </a:r>
          </a:p>
          <a:p>
            <a:pPr eaLnBrk="0" hangingPunct="0"/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harga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dgn</a:t>
            </a:r>
            <a:r>
              <a:rPr lang="en-US" b="1" dirty="0">
                <a:solidFill>
                  <a:schemeClr val="tx2"/>
                </a:solidFill>
              </a:rPr>
              <a:t> RS lain</a:t>
            </a: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133600" y="2133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Merubah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rumus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perencanaan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obat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berdasarkan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analisa</a:t>
            </a:r>
            <a:r>
              <a:rPr lang="en-US" b="1" dirty="0">
                <a:solidFill>
                  <a:schemeClr val="tx2"/>
                </a:solidFill>
              </a:rPr>
              <a:t> ABC</a:t>
            </a: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590800" y="3657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Menjalankan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obat</a:t>
            </a:r>
            <a:r>
              <a:rPr lang="en-US" b="1" dirty="0">
                <a:solidFill>
                  <a:schemeClr val="tx2"/>
                </a:solidFill>
              </a:rPr>
              <a:t> death n slow moving</a:t>
            </a: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514600" y="2895600"/>
            <a:ext cx="4800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Rencana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Standarisasi</a:t>
            </a:r>
            <a:r>
              <a:rPr lang="en-US" b="1" dirty="0">
                <a:solidFill>
                  <a:schemeClr val="tx2"/>
                </a:solidFill>
              </a:rPr>
              <a:t>  1;1  </a:t>
            </a:r>
            <a:r>
              <a:rPr lang="en-US" b="1" dirty="0" err="1">
                <a:solidFill>
                  <a:schemeClr val="tx2"/>
                </a:solidFill>
              </a:rPr>
              <a:t>dengan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Perampingan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r>
              <a:rPr lang="en-US" b="1" dirty="0" err="1">
                <a:solidFill>
                  <a:schemeClr val="tx2"/>
                </a:solidFill>
              </a:rPr>
              <a:t>obat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524000" y="1447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chemeClr val="tx2"/>
                </a:solidFill>
              </a:rPr>
              <a:t>MIND MAP PELAYANAN INS- FARMASI</a:t>
            </a: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143000" y="1524000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752600" y="2209800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286000" y="3733800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2209800" y="3048000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2209800" y="4495800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1828800" y="5181600"/>
            <a:ext cx="381000" cy="381000"/>
            <a:chOff x="2078" y="1680"/>
            <a:chExt cx="1615" cy="1615"/>
          </a:xfrm>
        </p:grpSpPr>
        <p:sp>
          <p:nvSpPr>
            <p:cNvPr id="49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2209800" y="5105400"/>
            <a:ext cx="54864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Memberdayakan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seluruh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tenaga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Apoteker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4876800" y="990600"/>
            <a:ext cx="2286000" cy="1362075"/>
          </a:xfrm>
          <a:custGeom>
            <a:avLst/>
            <a:gdLst>
              <a:gd name="T0" fmla="*/ 0 w 1904"/>
              <a:gd name="T1" fmla="*/ 1016 h 1016"/>
              <a:gd name="T2" fmla="*/ 160 w 1904"/>
              <a:gd name="T3" fmla="*/ 912 h 1016"/>
              <a:gd name="T4" fmla="*/ 432 w 1904"/>
              <a:gd name="T5" fmla="*/ 792 h 1016"/>
              <a:gd name="T6" fmla="*/ 568 w 1904"/>
              <a:gd name="T7" fmla="*/ 768 h 1016"/>
              <a:gd name="T8" fmla="*/ 616 w 1904"/>
              <a:gd name="T9" fmla="*/ 752 h 1016"/>
              <a:gd name="T10" fmla="*/ 664 w 1904"/>
              <a:gd name="T11" fmla="*/ 704 h 1016"/>
              <a:gd name="T12" fmla="*/ 704 w 1904"/>
              <a:gd name="T13" fmla="*/ 656 h 1016"/>
              <a:gd name="T14" fmla="*/ 832 w 1904"/>
              <a:gd name="T15" fmla="*/ 560 h 1016"/>
              <a:gd name="T16" fmla="*/ 856 w 1904"/>
              <a:gd name="T17" fmla="*/ 544 h 1016"/>
              <a:gd name="T18" fmla="*/ 968 w 1904"/>
              <a:gd name="T19" fmla="*/ 488 h 1016"/>
              <a:gd name="T20" fmla="*/ 1088 w 1904"/>
              <a:gd name="T21" fmla="*/ 424 h 1016"/>
              <a:gd name="T22" fmla="*/ 1160 w 1904"/>
              <a:gd name="T23" fmla="*/ 400 h 1016"/>
              <a:gd name="T24" fmla="*/ 1440 w 1904"/>
              <a:gd name="T25" fmla="*/ 208 h 1016"/>
              <a:gd name="T26" fmla="*/ 1552 w 1904"/>
              <a:gd name="T27" fmla="*/ 152 h 1016"/>
              <a:gd name="T28" fmla="*/ 1904 w 1904"/>
              <a:gd name="T29" fmla="*/ 0 h 10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04"/>
              <a:gd name="T46" fmla="*/ 0 h 1016"/>
              <a:gd name="T47" fmla="*/ 1904 w 1904"/>
              <a:gd name="T48" fmla="*/ 1016 h 10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04" h="1016">
                <a:moveTo>
                  <a:pt x="0" y="1016"/>
                </a:moveTo>
                <a:cubicBezTo>
                  <a:pt x="28" y="932"/>
                  <a:pt x="74" y="943"/>
                  <a:pt x="160" y="912"/>
                </a:cubicBezTo>
                <a:cubicBezTo>
                  <a:pt x="255" y="878"/>
                  <a:pt x="336" y="819"/>
                  <a:pt x="432" y="792"/>
                </a:cubicBezTo>
                <a:cubicBezTo>
                  <a:pt x="477" y="779"/>
                  <a:pt x="523" y="779"/>
                  <a:pt x="568" y="768"/>
                </a:cubicBezTo>
                <a:cubicBezTo>
                  <a:pt x="584" y="764"/>
                  <a:pt x="616" y="752"/>
                  <a:pt x="616" y="752"/>
                </a:cubicBezTo>
                <a:cubicBezTo>
                  <a:pt x="654" y="695"/>
                  <a:pt x="604" y="764"/>
                  <a:pt x="664" y="704"/>
                </a:cubicBezTo>
                <a:cubicBezTo>
                  <a:pt x="667" y="701"/>
                  <a:pt x="703" y="657"/>
                  <a:pt x="704" y="656"/>
                </a:cubicBezTo>
                <a:cubicBezTo>
                  <a:pt x="725" y="594"/>
                  <a:pt x="773" y="580"/>
                  <a:pt x="832" y="560"/>
                </a:cubicBezTo>
                <a:cubicBezTo>
                  <a:pt x="841" y="557"/>
                  <a:pt x="847" y="548"/>
                  <a:pt x="856" y="544"/>
                </a:cubicBezTo>
                <a:cubicBezTo>
                  <a:pt x="893" y="525"/>
                  <a:pt x="931" y="508"/>
                  <a:pt x="968" y="488"/>
                </a:cubicBezTo>
                <a:cubicBezTo>
                  <a:pt x="1001" y="470"/>
                  <a:pt x="1051" y="439"/>
                  <a:pt x="1088" y="424"/>
                </a:cubicBezTo>
                <a:cubicBezTo>
                  <a:pt x="1111" y="415"/>
                  <a:pt x="1139" y="414"/>
                  <a:pt x="1160" y="400"/>
                </a:cubicBezTo>
                <a:cubicBezTo>
                  <a:pt x="1254" y="338"/>
                  <a:pt x="1341" y="263"/>
                  <a:pt x="1440" y="208"/>
                </a:cubicBezTo>
                <a:cubicBezTo>
                  <a:pt x="1476" y="188"/>
                  <a:pt x="1517" y="173"/>
                  <a:pt x="1552" y="152"/>
                </a:cubicBezTo>
                <a:cubicBezTo>
                  <a:pt x="1649" y="95"/>
                  <a:pt x="1788" y="0"/>
                  <a:pt x="1904" y="0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162800" y="609600"/>
            <a:ext cx="1908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en-US" sz="1400" b="1"/>
              <a:t>SDM PROFESIONAL</a:t>
            </a:r>
          </a:p>
          <a:p>
            <a:pPr defTabSz="1217613"/>
            <a:r>
              <a:rPr lang="en-US" sz="1400" b="1"/>
              <a:t>DAN SEJAHTERA</a:t>
            </a:r>
          </a:p>
          <a:p>
            <a:pPr defTabSz="1217613"/>
            <a:endParaRPr lang="en-US" sz="1400" b="1"/>
          </a:p>
          <a:p>
            <a:pPr defTabSz="1217613"/>
            <a:r>
              <a:rPr lang="en-US" sz="1400">
                <a:solidFill>
                  <a:srgbClr val="FFFF66"/>
                </a:solidFill>
              </a:rPr>
              <a:t>   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495675" y="2146300"/>
            <a:ext cx="1914525" cy="1341438"/>
          </a:xfrm>
          <a:prstGeom prst="ellipse">
            <a:avLst/>
          </a:prstGeom>
          <a:solidFill>
            <a:srgbClr val="F9CBEA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lIns="121789" tIns="60894" rIns="121789" bIns="60894" anchor="ctr"/>
          <a:lstStyle/>
          <a:p>
            <a:pPr>
              <a:defRPr/>
            </a:pPr>
            <a:r>
              <a:rPr lang="en-US" sz="800" u="sng" dirty="0">
                <a:solidFill>
                  <a:srgbClr val="F9C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800" u="sng" dirty="0">
                <a:solidFill>
                  <a:srgbClr val="F9CB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PELAYANAN </a:t>
            </a:r>
            <a:r>
              <a:rPr lang="en-US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InsFar</a:t>
            </a: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YANG PROFESIONAL</a:t>
            </a: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6678613" y="749300"/>
            <a:ext cx="236537" cy="550863"/>
          </a:xfrm>
          <a:custGeom>
            <a:avLst/>
            <a:gdLst>
              <a:gd name="T0" fmla="*/ 0 w 160"/>
              <a:gd name="T1" fmla="*/ 368 h 368"/>
              <a:gd name="T2" fmla="*/ 40 w 160"/>
              <a:gd name="T3" fmla="*/ 264 h 368"/>
              <a:gd name="T4" fmla="*/ 112 w 160"/>
              <a:gd name="T5" fmla="*/ 128 h 368"/>
              <a:gd name="T6" fmla="*/ 160 w 160"/>
              <a:gd name="T7" fmla="*/ 0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368"/>
              <a:gd name="T14" fmla="*/ 160 w 16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368">
                <a:moveTo>
                  <a:pt x="0" y="368"/>
                </a:moveTo>
                <a:cubicBezTo>
                  <a:pt x="42" y="340"/>
                  <a:pt x="32" y="317"/>
                  <a:pt x="40" y="264"/>
                </a:cubicBezTo>
                <a:cubicBezTo>
                  <a:pt x="49" y="204"/>
                  <a:pt x="56" y="156"/>
                  <a:pt x="112" y="128"/>
                </a:cubicBezTo>
                <a:cubicBezTo>
                  <a:pt x="133" y="96"/>
                  <a:pt x="160" y="41"/>
                  <a:pt x="160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6148388" y="1501775"/>
            <a:ext cx="812800" cy="214313"/>
          </a:xfrm>
          <a:custGeom>
            <a:avLst/>
            <a:gdLst>
              <a:gd name="T0" fmla="*/ 0 w 552"/>
              <a:gd name="T1" fmla="*/ 80 h 144"/>
              <a:gd name="T2" fmla="*/ 104 w 552"/>
              <a:gd name="T3" fmla="*/ 128 h 144"/>
              <a:gd name="T4" fmla="*/ 152 w 552"/>
              <a:gd name="T5" fmla="*/ 144 h 144"/>
              <a:gd name="T6" fmla="*/ 336 w 552"/>
              <a:gd name="T7" fmla="*/ 120 h 144"/>
              <a:gd name="T8" fmla="*/ 440 w 552"/>
              <a:gd name="T9" fmla="*/ 88 h 144"/>
              <a:gd name="T10" fmla="*/ 520 w 552"/>
              <a:gd name="T11" fmla="*/ 40 h 144"/>
              <a:gd name="T12" fmla="*/ 552 w 552"/>
              <a:gd name="T13" fmla="*/ 0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2"/>
              <a:gd name="T22" fmla="*/ 0 h 144"/>
              <a:gd name="T23" fmla="*/ 552 w 55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2" h="144">
                <a:moveTo>
                  <a:pt x="0" y="80"/>
                </a:moveTo>
                <a:cubicBezTo>
                  <a:pt x="34" y="97"/>
                  <a:pt x="70" y="113"/>
                  <a:pt x="104" y="128"/>
                </a:cubicBezTo>
                <a:cubicBezTo>
                  <a:pt x="119" y="135"/>
                  <a:pt x="152" y="144"/>
                  <a:pt x="152" y="144"/>
                </a:cubicBezTo>
                <a:cubicBezTo>
                  <a:pt x="272" y="133"/>
                  <a:pt x="211" y="141"/>
                  <a:pt x="336" y="120"/>
                </a:cubicBezTo>
                <a:cubicBezTo>
                  <a:pt x="369" y="114"/>
                  <a:pt x="406" y="96"/>
                  <a:pt x="440" y="88"/>
                </a:cubicBezTo>
                <a:cubicBezTo>
                  <a:pt x="467" y="70"/>
                  <a:pt x="489" y="50"/>
                  <a:pt x="520" y="40"/>
                </a:cubicBezTo>
                <a:cubicBezTo>
                  <a:pt x="540" y="10"/>
                  <a:pt x="529" y="23"/>
                  <a:pt x="552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5618163" y="965200"/>
            <a:ext cx="188912" cy="1012825"/>
          </a:xfrm>
          <a:custGeom>
            <a:avLst/>
            <a:gdLst>
              <a:gd name="T0" fmla="*/ 0 w 128"/>
              <a:gd name="T1" fmla="*/ 680 h 680"/>
              <a:gd name="T2" fmla="*/ 104 w 128"/>
              <a:gd name="T3" fmla="*/ 480 h 680"/>
              <a:gd name="T4" fmla="*/ 128 w 128"/>
              <a:gd name="T5" fmla="*/ 0 h 680"/>
              <a:gd name="T6" fmla="*/ 0 60000 65536"/>
              <a:gd name="T7" fmla="*/ 0 60000 65536"/>
              <a:gd name="T8" fmla="*/ 0 60000 65536"/>
              <a:gd name="T9" fmla="*/ 0 w 128"/>
              <a:gd name="T10" fmla="*/ 0 h 680"/>
              <a:gd name="T11" fmla="*/ 128 w 12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680">
                <a:moveTo>
                  <a:pt x="0" y="680"/>
                </a:moveTo>
                <a:cubicBezTo>
                  <a:pt x="71" y="627"/>
                  <a:pt x="84" y="561"/>
                  <a:pt x="104" y="480"/>
                </a:cubicBezTo>
                <a:cubicBezTo>
                  <a:pt x="100" y="353"/>
                  <a:pt x="62" y="132"/>
                  <a:pt x="128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499225" y="48895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400" dirty="0">
                <a:solidFill>
                  <a:srgbClr val="FF6600"/>
                </a:solidFill>
              </a:rPr>
              <a:t>Team Work</a:t>
            </a:r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6997700" y="1125538"/>
            <a:ext cx="669925" cy="60325"/>
          </a:xfrm>
          <a:custGeom>
            <a:avLst/>
            <a:gdLst>
              <a:gd name="T0" fmla="*/ 0 w 456"/>
              <a:gd name="T1" fmla="*/ 0 h 40"/>
              <a:gd name="T2" fmla="*/ 80 w 456"/>
              <a:gd name="T3" fmla="*/ 24 h 40"/>
              <a:gd name="T4" fmla="*/ 128 w 456"/>
              <a:gd name="T5" fmla="*/ 40 h 40"/>
              <a:gd name="T6" fmla="*/ 408 w 456"/>
              <a:gd name="T7" fmla="*/ 32 h 40"/>
              <a:gd name="T8" fmla="*/ 456 w 456"/>
              <a:gd name="T9" fmla="*/ 1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"/>
              <a:gd name="T16" fmla="*/ 0 h 40"/>
              <a:gd name="T17" fmla="*/ 456 w 45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" h="40">
                <a:moveTo>
                  <a:pt x="0" y="0"/>
                </a:moveTo>
                <a:cubicBezTo>
                  <a:pt x="48" y="12"/>
                  <a:pt x="22" y="5"/>
                  <a:pt x="80" y="24"/>
                </a:cubicBezTo>
                <a:cubicBezTo>
                  <a:pt x="96" y="29"/>
                  <a:pt x="128" y="40"/>
                  <a:pt x="128" y="40"/>
                </a:cubicBezTo>
                <a:cubicBezTo>
                  <a:pt x="221" y="37"/>
                  <a:pt x="315" y="39"/>
                  <a:pt x="408" y="32"/>
                </a:cubicBezTo>
                <a:cubicBezTo>
                  <a:pt x="425" y="31"/>
                  <a:pt x="456" y="16"/>
                  <a:pt x="456" y="16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38950" y="1287463"/>
            <a:ext cx="9890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</a:rPr>
              <a:t>Budaya Kerja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510213" y="304800"/>
            <a:ext cx="9890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100"/>
          </a:p>
          <a:p>
            <a:pPr defTabSz="1217613">
              <a:spcBef>
                <a:spcPct val="50000"/>
              </a:spcBef>
            </a:pPr>
            <a:endParaRPr lang="en-US" sz="1100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1014413" y="3221038"/>
            <a:ext cx="2638425" cy="1906587"/>
          </a:xfrm>
          <a:custGeom>
            <a:avLst/>
            <a:gdLst>
              <a:gd name="T0" fmla="*/ 1315 w 1315"/>
              <a:gd name="T1" fmla="*/ 0 h 864"/>
              <a:gd name="T2" fmla="*/ 1179 w 1315"/>
              <a:gd name="T3" fmla="*/ 72 h 864"/>
              <a:gd name="T4" fmla="*/ 1083 w 1315"/>
              <a:gd name="T5" fmla="*/ 176 h 864"/>
              <a:gd name="T6" fmla="*/ 883 w 1315"/>
              <a:gd name="T7" fmla="*/ 344 h 864"/>
              <a:gd name="T8" fmla="*/ 851 w 1315"/>
              <a:gd name="T9" fmla="*/ 360 h 864"/>
              <a:gd name="T10" fmla="*/ 699 w 1315"/>
              <a:gd name="T11" fmla="*/ 496 h 864"/>
              <a:gd name="T12" fmla="*/ 459 w 1315"/>
              <a:gd name="T13" fmla="*/ 608 h 864"/>
              <a:gd name="T14" fmla="*/ 395 w 1315"/>
              <a:gd name="T15" fmla="*/ 632 h 864"/>
              <a:gd name="T16" fmla="*/ 99 w 1315"/>
              <a:gd name="T17" fmla="*/ 792 h 864"/>
              <a:gd name="T18" fmla="*/ 27 w 1315"/>
              <a:gd name="T19" fmla="*/ 848 h 864"/>
              <a:gd name="T20" fmla="*/ 3 w 1315"/>
              <a:gd name="T21" fmla="*/ 864 h 8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5"/>
              <a:gd name="T34" fmla="*/ 0 h 864"/>
              <a:gd name="T35" fmla="*/ 1315 w 1315"/>
              <a:gd name="T36" fmla="*/ 864 h 8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5" h="864">
                <a:moveTo>
                  <a:pt x="1315" y="0"/>
                </a:moveTo>
                <a:cubicBezTo>
                  <a:pt x="1279" y="18"/>
                  <a:pt x="1207" y="47"/>
                  <a:pt x="1179" y="72"/>
                </a:cubicBezTo>
                <a:cubicBezTo>
                  <a:pt x="1142" y="105"/>
                  <a:pt x="1120" y="145"/>
                  <a:pt x="1083" y="176"/>
                </a:cubicBezTo>
                <a:cubicBezTo>
                  <a:pt x="1015" y="234"/>
                  <a:pt x="947" y="280"/>
                  <a:pt x="883" y="344"/>
                </a:cubicBezTo>
                <a:cubicBezTo>
                  <a:pt x="875" y="352"/>
                  <a:pt x="861" y="353"/>
                  <a:pt x="851" y="360"/>
                </a:cubicBezTo>
                <a:cubicBezTo>
                  <a:pt x="800" y="396"/>
                  <a:pt x="759" y="476"/>
                  <a:pt x="699" y="496"/>
                </a:cubicBezTo>
                <a:cubicBezTo>
                  <a:pt x="615" y="524"/>
                  <a:pt x="540" y="573"/>
                  <a:pt x="459" y="608"/>
                </a:cubicBezTo>
                <a:cubicBezTo>
                  <a:pt x="393" y="636"/>
                  <a:pt x="462" y="592"/>
                  <a:pt x="395" y="632"/>
                </a:cubicBezTo>
                <a:cubicBezTo>
                  <a:pt x="299" y="690"/>
                  <a:pt x="205" y="757"/>
                  <a:pt x="99" y="792"/>
                </a:cubicBezTo>
                <a:cubicBezTo>
                  <a:pt x="78" y="813"/>
                  <a:pt x="56" y="838"/>
                  <a:pt x="27" y="848"/>
                </a:cubicBezTo>
                <a:cubicBezTo>
                  <a:pt x="0" y="857"/>
                  <a:pt x="3" y="848"/>
                  <a:pt x="3" y="864"/>
                </a:cubicBezTo>
              </a:path>
            </a:pathLst>
          </a:custGeom>
          <a:noFill/>
          <a:ln w="5715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2133600" y="4343400"/>
            <a:ext cx="365125" cy="1073150"/>
          </a:xfrm>
          <a:custGeom>
            <a:avLst/>
            <a:gdLst>
              <a:gd name="T0" fmla="*/ 248 w 248"/>
              <a:gd name="T1" fmla="*/ 0 h 720"/>
              <a:gd name="T2" fmla="*/ 240 w 248"/>
              <a:gd name="T3" fmla="*/ 88 h 720"/>
              <a:gd name="T4" fmla="*/ 152 w 248"/>
              <a:gd name="T5" fmla="*/ 272 h 720"/>
              <a:gd name="T6" fmla="*/ 112 w 248"/>
              <a:gd name="T7" fmla="*/ 368 h 720"/>
              <a:gd name="T8" fmla="*/ 96 w 248"/>
              <a:gd name="T9" fmla="*/ 416 h 720"/>
              <a:gd name="T10" fmla="*/ 88 w 248"/>
              <a:gd name="T11" fmla="*/ 440 h 720"/>
              <a:gd name="T12" fmla="*/ 56 w 248"/>
              <a:gd name="T13" fmla="*/ 640 h 720"/>
              <a:gd name="T14" fmla="*/ 24 w 248"/>
              <a:gd name="T15" fmla="*/ 712 h 720"/>
              <a:gd name="T16" fmla="*/ 0 w 248"/>
              <a:gd name="T17" fmla="*/ 720 h 7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"/>
              <a:gd name="T28" fmla="*/ 0 h 720"/>
              <a:gd name="T29" fmla="*/ 248 w 248"/>
              <a:gd name="T30" fmla="*/ 720 h 7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" h="720">
                <a:moveTo>
                  <a:pt x="248" y="0"/>
                </a:moveTo>
                <a:cubicBezTo>
                  <a:pt x="245" y="29"/>
                  <a:pt x="245" y="59"/>
                  <a:pt x="240" y="88"/>
                </a:cubicBezTo>
                <a:cubicBezTo>
                  <a:pt x="231" y="134"/>
                  <a:pt x="182" y="227"/>
                  <a:pt x="152" y="272"/>
                </a:cubicBezTo>
                <a:cubicBezTo>
                  <a:pt x="138" y="327"/>
                  <a:pt x="149" y="294"/>
                  <a:pt x="112" y="368"/>
                </a:cubicBezTo>
                <a:cubicBezTo>
                  <a:pt x="104" y="383"/>
                  <a:pt x="101" y="400"/>
                  <a:pt x="96" y="416"/>
                </a:cubicBezTo>
                <a:cubicBezTo>
                  <a:pt x="93" y="424"/>
                  <a:pt x="88" y="440"/>
                  <a:pt x="88" y="440"/>
                </a:cubicBezTo>
                <a:cubicBezTo>
                  <a:pt x="82" y="531"/>
                  <a:pt x="81" y="565"/>
                  <a:pt x="56" y="640"/>
                </a:cubicBezTo>
                <a:cubicBezTo>
                  <a:pt x="35" y="703"/>
                  <a:pt x="56" y="617"/>
                  <a:pt x="24" y="712"/>
                </a:cubicBezTo>
                <a:cubicBezTo>
                  <a:pt x="21" y="720"/>
                  <a:pt x="0" y="720"/>
                  <a:pt x="0" y="720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2590800" y="4191000"/>
            <a:ext cx="954088" cy="333375"/>
          </a:xfrm>
          <a:custGeom>
            <a:avLst/>
            <a:gdLst>
              <a:gd name="T0" fmla="*/ 0 w 648"/>
              <a:gd name="T1" fmla="*/ 0 h 224"/>
              <a:gd name="T2" fmla="*/ 104 w 648"/>
              <a:gd name="T3" fmla="*/ 64 h 224"/>
              <a:gd name="T4" fmla="*/ 168 w 648"/>
              <a:gd name="T5" fmla="*/ 112 h 224"/>
              <a:gd name="T6" fmla="*/ 208 w 648"/>
              <a:gd name="T7" fmla="*/ 120 h 224"/>
              <a:gd name="T8" fmla="*/ 424 w 648"/>
              <a:gd name="T9" fmla="*/ 168 h 224"/>
              <a:gd name="T10" fmla="*/ 648 w 648"/>
              <a:gd name="T11" fmla="*/ 224 h 2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8"/>
              <a:gd name="T19" fmla="*/ 0 h 224"/>
              <a:gd name="T20" fmla="*/ 648 w 648"/>
              <a:gd name="T21" fmla="*/ 224 h 2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8" h="224">
                <a:moveTo>
                  <a:pt x="0" y="0"/>
                </a:moveTo>
                <a:cubicBezTo>
                  <a:pt x="32" y="32"/>
                  <a:pt x="64" y="44"/>
                  <a:pt x="104" y="64"/>
                </a:cubicBezTo>
                <a:cubicBezTo>
                  <a:pt x="128" y="76"/>
                  <a:pt x="144" y="100"/>
                  <a:pt x="168" y="112"/>
                </a:cubicBezTo>
                <a:cubicBezTo>
                  <a:pt x="180" y="118"/>
                  <a:pt x="195" y="116"/>
                  <a:pt x="208" y="120"/>
                </a:cubicBezTo>
                <a:cubicBezTo>
                  <a:pt x="285" y="141"/>
                  <a:pt x="344" y="161"/>
                  <a:pt x="424" y="168"/>
                </a:cubicBezTo>
                <a:cubicBezTo>
                  <a:pt x="512" y="190"/>
                  <a:pt x="544" y="224"/>
                  <a:pt x="648" y="224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3200400" y="3657600"/>
            <a:ext cx="403225" cy="439738"/>
          </a:xfrm>
          <a:custGeom>
            <a:avLst/>
            <a:gdLst>
              <a:gd name="T0" fmla="*/ 0 w 273"/>
              <a:gd name="T1" fmla="*/ 0 h 296"/>
              <a:gd name="T2" fmla="*/ 64 w 273"/>
              <a:gd name="T3" fmla="*/ 56 h 296"/>
              <a:gd name="T4" fmla="*/ 192 w 273"/>
              <a:gd name="T5" fmla="*/ 168 h 296"/>
              <a:gd name="T6" fmla="*/ 216 w 273"/>
              <a:gd name="T7" fmla="*/ 192 h 296"/>
              <a:gd name="T8" fmla="*/ 264 w 273"/>
              <a:gd name="T9" fmla="*/ 224 h 296"/>
              <a:gd name="T10" fmla="*/ 264 w 273"/>
              <a:gd name="T11" fmla="*/ 29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296"/>
              <a:gd name="T20" fmla="*/ 273 w 273"/>
              <a:gd name="T21" fmla="*/ 296 h 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296">
                <a:moveTo>
                  <a:pt x="0" y="0"/>
                </a:moveTo>
                <a:cubicBezTo>
                  <a:pt x="20" y="20"/>
                  <a:pt x="44" y="36"/>
                  <a:pt x="64" y="56"/>
                </a:cubicBezTo>
                <a:cubicBezTo>
                  <a:pt x="107" y="99"/>
                  <a:pt x="133" y="148"/>
                  <a:pt x="192" y="168"/>
                </a:cubicBezTo>
                <a:cubicBezTo>
                  <a:pt x="200" y="176"/>
                  <a:pt x="207" y="185"/>
                  <a:pt x="216" y="192"/>
                </a:cubicBezTo>
                <a:cubicBezTo>
                  <a:pt x="231" y="204"/>
                  <a:pt x="264" y="224"/>
                  <a:pt x="264" y="224"/>
                </a:cubicBezTo>
                <a:cubicBezTo>
                  <a:pt x="273" y="252"/>
                  <a:pt x="264" y="268"/>
                  <a:pt x="264" y="296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85800" y="3810000"/>
            <a:ext cx="919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10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300413" y="3911600"/>
            <a:ext cx="917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10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016250" y="4668838"/>
            <a:ext cx="919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100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039813" y="5784850"/>
            <a:ext cx="9175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100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5105400" y="3276600"/>
            <a:ext cx="2028825" cy="2036763"/>
          </a:xfrm>
          <a:custGeom>
            <a:avLst/>
            <a:gdLst>
              <a:gd name="T0" fmla="*/ 0 w 1816"/>
              <a:gd name="T1" fmla="*/ 0 h 1592"/>
              <a:gd name="T2" fmla="*/ 48 w 1816"/>
              <a:gd name="T3" fmla="*/ 72 h 1592"/>
              <a:gd name="T4" fmla="*/ 88 w 1816"/>
              <a:gd name="T5" fmla="*/ 184 h 1592"/>
              <a:gd name="T6" fmla="*/ 136 w 1816"/>
              <a:gd name="T7" fmla="*/ 224 h 1592"/>
              <a:gd name="T8" fmla="*/ 240 w 1816"/>
              <a:gd name="T9" fmla="*/ 320 h 1592"/>
              <a:gd name="T10" fmla="*/ 360 w 1816"/>
              <a:gd name="T11" fmla="*/ 376 h 1592"/>
              <a:gd name="T12" fmla="*/ 416 w 1816"/>
              <a:gd name="T13" fmla="*/ 416 h 1592"/>
              <a:gd name="T14" fmla="*/ 760 w 1816"/>
              <a:gd name="T15" fmla="*/ 768 h 1592"/>
              <a:gd name="T16" fmla="*/ 784 w 1816"/>
              <a:gd name="T17" fmla="*/ 784 h 1592"/>
              <a:gd name="T18" fmla="*/ 840 w 1816"/>
              <a:gd name="T19" fmla="*/ 856 h 1592"/>
              <a:gd name="T20" fmla="*/ 864 w 1816"/>
              <a:gd name="T21" fmla="*/ 872 h 1592"/>
              <a:gd name="T22" fmla="*/ 984 w 1816"/>
              <a:gd name="T23" fmla="*/ 984 h 1592"/>
              <a:gd name="T24" fmla="*/ 1008 w 1816"/>
              <a:gd name="T25" fmla="*/ 1016 h 1592"/>
              <a:gd name="T26" fmla="*/ 1088 w 1816"/>
              <a:gd name="T27" fmla="*/ 1056 h 1592"/>
              <a:gd name="T28" fmla="*/ 1240 w 1816"/>
              <a:gd name="T29" fmla="*/ 1152 h 1592"/>
              <a:gd name="T30" fmla="*/ 1408 w 1816"/>
              <a:gd name="T31" fmla="*/ 1320 h 1592"/>
              <a:gd name="T32" fmla="*/ 1552 w 1816"/>
              <a:gd name="T33" fmla="*/ 1416 h 1592"/>
              <a:gd name="T34" fmla="*/ 1696 w 1816"/>
              <a:gd name="T35" fmla="*/ 1496 h 1592"/>
              <a:gd name="T36" fmla="*/ 1816 w 1816"/>
              <a:gd name="T37" fmla="*/ 1592 h 1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16"/>
              <a:gd name="T58" fmla="*/ 0 h 1592"/>
              <a:gd name="T59" fmla="*/ 1816 w 1816"/>
              <a:gd name="T60" fmla="*/ 1592 h 1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16" h="1592">
                <a:moveTo>
                  <a:pt x="0" y="0"/>
                </a:moveTo>
                <a:cubicBezTo>
                  <a:pt x="13" y="26"/>
                  <a:pt x="36" y="46"/>
                  <a:pt x="48" y="72"/>
                </a:cubicBezTo>
                <a:cubicBezTo>
                  <a:pt x="65" y="108"/>
                  <a:pt x="68" y="150"/>
                  <a:pt x="88" y="184"/>
                </a:cubicBezTo>
                <a:cubicBezTo>
                  <a:pt x="98" y="202"/>
                  <a:pt x="121" y="210"/>
                  <a:pt x="136" y="224"/>
                </a:cubicBezTo>
                <a:cubicBezTo>
                  <a:pt x="166" y="251"/>
                  <a:pt x="204" y="297"/>
                  <a:pt x="240" y="320"/>
                </a:cubicBezTo>
                <a:cubicBezTo>
                  <a:pt x="276" y="343"/>
                  <a:pt x="326" y="352"/>
                  <a:pt x="360" y="376"/>
                </a:cubicBezTo>
                <a:cubicBezTo>
                  <a:pt x="436" y="430"/>
                  <a:pt x="328" y="372"/>
                  <a:pt x="416" y="416"/>
                </a:cubicBezTo>
                <a:cubicBezTo>
                  <a:pt x="508" y="553"/>
                  <a:pt x="644" y="652"/>
                  <a:pt x="760" y="768"/>
                </a:cubicBezTo>
                <a:cubicBezTo>
                  <a:pt x="767" y="775"/>
                  <a:pt x="778" y="777"/>
                  <a:pt x="784" y="784"/>
                </a:cubicBezTo>
                <a:cubicBezTo>
                  <a:pt x="804" y="806"/>
                  <a:pt x="821" y="832"/>
                  <a:pt x="840" y="856"/>
                </a:cubicBezTo>
                <a:cubicBezTo>
                  <a:pt x="846" y="864"/>
                  <a:pt x="857" y="866"/>
                  <a:pt x="864" y="872"/>
                </a:cubicBezTo>
                <a:cubicBezTo>
                  <a:pt x="903" y="906"/>
                  <a:pt x="947" y="947"/>
                  <a:pt x="984" y="984"/>
                </a:cubicBezTo>
                <a:cubicBezTo>
                  <a:pt x="993" y="993"/>
                  <a:pt x="998" y="1007"/>
                  <a:pt x="1008" y="1016"/>
                </a:cubicBezTo>
                <a:cubicBezTo>
                  <a:pt x="1043" y="1046"/>
                  <a:pt x="1050" y="1035"/>
                  <a:pt x="1088" y="1056"/>
                </a:cubicBezTo>
                <a:cubicBezTo>
                  <a:pt x="1137" y="1083"/>
                  <a:pt x="1194" y="1119"/>
                  <a:pt x="1240" y="1152"/>
                </a:cubicBezTo>
                <a:cubicBezTo>
                  <a:pt x="1305" y="1198"/>
                  <a:pt x="1352" y="1264"/>
                  <a:pt x="1408" y="1320"/>
                </a:cubicBezTo>
                <a:cubicBezTo>
                  <a:pt x="1448" y="1360"/>
                  <a:pt x="1509" y="1382"/>
                  <a:pt x="1552" y="1416"/>
                </a:cubicBezTo>
                <a:cubicBezTo>
                  <a:pt x="1593" y="1449"/>
                  <a:pt x="1646" y="1479"/>
                  <a:pt x="1696" y="1496"/>
                </a:cubicBezTo>
                <a:cubicBezTo>
                  <a:pt x="1721" y="1521"/>
                  <a:pt x="1771" y="1592"/>
                  <a:pt x="1816" y="1592"/>
                </a:cubicBez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Freeform 22"/>
          <p:cNvSpPr>
            <a:spLocks/>
          </p:cNvSpPr>
          <p:nvPr/>
        </p:nvSpPr>
        <p:spPr bwMode="auto">
          <a:xfrm>
            <a:off x="5715000" y="3962400"/>
            <a:ext cx="2667000" cy="174625"/>
          </a:xfrm>
          <a:custGeom>
            <a:avLst/>
            <a:gdLst>
              <a:gd name="T0" fmla="*/ 0 w 480"/>
              <a:gd name="T1" fmla="*/ 16 h 80"/>
              <a:gd name="T2" fmla="*/ 144 w 480"/>
              <a:gd name="T3" fmla="*/ 80 h 80"/>
              <a:gd name="T4" fmla="*/ 368 w 480"/>
              <a:gd name="T5" fmla="*/ 40 h 80"/>
              <a:gd name="T6" fmla="*/ 480 w 480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80"/>
              <a:gd name="T14" fmla="*/ 480 w 480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80">
                <a:moveTo>
                  <a:pt x="0" y="16"/>
                </a:moveTo>
                <a:cubicBezTo>
                  <a:pt x="30" y="46"/>
                  <a:pt x="101" y="71"/>
                  <a:pt x="144" y="80"/>
                </a:cubicBezTo>
                <a:cubicBezTo>
                  <a:pt x="237" y="73"/>
                  <a:pt x="284" y="57"/>
                  <a:pt x="368" y="40"/>
                </a:cubicBezTo>
                <a:cubicBezTo>
                  <a:pt x="401" y="18"/>
                  <a:pt x="441" y="0"/>
                  <a:pt x="480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 flipV="1">
            <a:off x="6477000" y="4800600"/>
            <a:ext cx="1600200" cy="152400"/>
          </a:xfrm>
          <a:custGeom>
            <a:avLst/>
            <a:gdLst>
              <a:gd name="T0" fmla="*/ 0 w 704"/>
              <a:gd name="T1" fmla="*/ 48 h 48"/>
              <a:gd name="T2" fmla="*/ 80 w 704"/>
              <a:gd name="T3" fmla="*/ 24 h 48"/>
              <a:gd name="T4" fmla="*/ 336 w 704"/>
              <a:gd name="T5" fmla="*/ 8 h 48"/>
              <a:gd name="T6" fmla="*/ 536 w 704"/>
              <a:gd name="T7" fmla="*/ 40 h 48"/>
              <a:gd name="T8" fmla="*/ 624 w 704"/>
              <a:gd name="T9" fmla="*/ 32 h 48"/>
              <a:gd name="T10" fmla="*/ 704 w 704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4"/>
              <a:gd name="T19" fmla="*/ 0 h 48"/>
              <a:gd name="T20" fmla="*/ 704 w 70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4" h="48">
                <a:moveTo>
                  <a:pt x="0" y="48"/>
                </a:moveTo>
                <a:cubicBezTo>
                  <a:pt x="27" y="41"/>
                  <a:pt x="52" y="27"/>
                  <a:pt x="80" y="24"/>
                </a:cubicBezTo>
                <a:cubicBezTo>
                  <a:pt x="165" y="15"/>
                  <a:pt x="336" y="8"/>
                  <a:pt x="336" y="8"/>
                </a:cubicBezTo>
                <a:cubicBezTo>
                  <a:pt x="404" y="16"/>
                  <a:pt x="469" y="30"/>
                  <a:pt x="536" y="40"/>
                </a:cubicBezTo>
                <a:cubicBezTo>
                  <a:pt x="565" y="37"/>
                  <a:pt x="595" y="36"/>
                  <a:pt x="624" y="32"/>
                </a:cubicBezTo>
                <a:cubicBezTo>
                  <a:pt x="655" y="28"/>
                  <a:pt x="672" y="0"/>
                  <a:pt x="704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357938" y="3810000"/>
            <a:ext cx="8810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100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609600" y="2286000"/>
            <a:ext cx="3167063" cy="214313"/>
          </a:xfrm>
          <a:custGeom>
            <a:avLst/>
            <a:gdLst>
              <a:gd name="T0" fmla="*/ 1576 w 1576"/>
              <a:gd name="T1" fmla="*/ 17 h 97"/>
              <a:gd name="T2" fmla="*/ 416 w 1576"/>
              <a:gd name="T3" fmla="*/ 25 h 97"/>
              <a:gd name="T4" fmla="*/ 160 w 1576"/>
              <a:gd name="T5" fmla="*/ 17 h 97"/>
              <a:gd name="T6" fmla="*/ 32 w 1576"/>
              <a:gd name="T7" fmla="*/ 65 h 97"/>
              <a:gd name="T8" fmla="*/ 0 w 1576"/>
              <a:gd name="T9" fmla="*/ 9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6"/>
              <a:gd name="T16" fmla="*/ 0 h 97"/>
              <a:gd name="T17" fmla="*/ 1576 w 1576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6" h="97">
                <a:moveTo>
                  <a:pt x="1576" y="17"/>
                </a:moveTo>
                <a:cubicBezTo>
                  <a:pt x="1253" y="20"/>
                  <a:pt x="789" y="44"/>
                  <a:pt x="416" y="25"/>
                </a:cubicBezTo>
                <a:cubicBezTo>
                  <a:pt x="267" y="0"/>
                  <a:pt x="352" y="7"/>
                  <a:pt x="160" y="17"/>
                </a:cubicBezTo>
                <a:cubicBezTo>
                  <a:pt x="117" y="31"/>
                  <a:pt x="75" y="54"/>
                  <a:pt x="32" y="65"/>
                </a:cubicBezTo>
                <a:cubicBezTo>
                  <a:pt x="3" y="84"/>
                  <a:pt x="12" y="72"/>
                  <a:pt x="0" y="97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435225" y="1879600"/>
            <a:ext cx="1273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400" b="1">
              <a:solidFill>
                <a:srgbClr val="00FF00"/>
              </a:solidFill>
            </a:endParaRPr>
          </a:p>
          <a:p>
            <a:pPr defTabSz="1217613">
              <a:spcBef>
                <a:spcPct val="50000"/>
              </a:spcBef>
            </a:pPr>
            <a:endParaRPr lang="en-US" sz="1400">
              <a:solidFill>
                <a:srgbClr val="00FF00"/>
              </a:solidFill>
            </a:endParaRPr>
          </a:p>
          <a:p>
            <a:pPr defTabSz="1217613">
              <a:spcBef>
                <a:spcPct val="50000"/>
              </a:spcBef>
            </a:pPr>
            <a:endParaRPr lang="en-US" sz="1400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7086600" y="5410200"/>
            <a:ext cx="15509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100" b="1" dirty="0">
                <a:solidFill>
                  <a:srgbClr val="006600"/>
                </a:solidFill>
              </a:rPr>
              <a:t>LAPORAN INVENTORY YG AKURAT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876800" y="17526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7613">
              <a:defRPr/>
            </a:pPr>
            <a:r>
              <a:rPr lang="en-US" sz="2000" b="1" dirty="0">
                <a:solidFill>
                  <a:schemeClr val="accent6"/>
                </a:solidFill>
              </a:rPr>
              <a:t>SDM</a:t>
            </a:r>
          </a:p>
        </p:txBody>
      </p:sp>
      <p:sp>
        <p:nvSpPr>
          <p:cNvPr id="5149" name="Text Box 30"/>
          <p:cNvSpPr txBox="1">
            <a:spLocks noChangeArrowheads="1"/>
          </p:cNvSpPr>
          <p:nvPr/>
        </p:nvSpPr>
        <p:spPr bwMode="auto">
          <a:xfrm>
            <a:off x="5565775" y="696913"/>
            <a:ext cx="846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en-US" sz="1400">
                <a:solidFill>
                  <a:srgbClr val="FF6600"/>
                </a:solidFill>
              </a:rPr>
              <a:t>Pelatihan</a:t>
            </a:r>
          </a:p>
        </p:txBody>
      </p:sp>
      <p:sp>
        <p:nvSpPr>
          <p:cNvPr id="5150" name="Text Box 31"/>
          <p:cNvSpPr txBox="1">
            <a:spLocks noChangeArrowheads="1"/>
          </p:cNvSpPr>
          <p:nvPr/>
        </p:nvSpPr>
        <p:spPr bwMode="auto">
          <a:xfrm>
            <a:off x="7675563" y="1079500"/>
            <a:ext cx="1023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en-US" sz="1400">
                <a:solidFill>
                  <a:srgbClr val="FF6600"/>
                </a:solidFill>
              </a:rPr>
              <a:t>Reward &amp;</a:t>
            </a:r>
          </a:p>
          <a:p>
            <a:pPr defTabSz="1217613"/>
            <a:r>
              <a:rPr lang="en-US" sz="1400">
                <a:solidFill>
                  <a:srgbClr val="FF6600"/>
                </a:solidFill>
              </a:rPr>
              <a:t>Punishment</a:t>
            </a:r>
          </a:p>
        </p:txBody>
      </p:sp>
      <p:sp>
        <p:nvSpPr>
          <p:cNvPr id="5151" name="Freeform 32"/>
          <p:cNvSpPr>
            <a:spLocks/>
          </p:cNvSpPr>
          <p:nvPr/>
        </p:nvSpPr>
        <p:spPr bwMode="auto">
          <a:xfrm flipV="1">
            <a:off x="5830888" y="1931988"/>
            <a:ext cx="1166812" cy="52387"/>
          </a:xfrm>
          <a:custGeom>
            <a:avLst/>
            <a:gdLst>
              <a:gd name="T0" fmla="*/ 0 w 1968"/>
              <a:gd name="T1" fmla="*/ 112 h 312"/>
              <a:gd name="T2" fmla="*/ 1152 w 1968"/>
              <a:gd name="T3" fmla="*/ 304 h 312"/>
              <a:gd name="T4" fmla="*/ 1440 w 1968"/>
              <a:gd name="T5" fmla="*/ 160 h 312"/>
              <a:gd name="T6" fmla="*/ 1488 w 1968"/>
              <a:gd name="T7" fmla="*/ 112 h 312"/>
              <a:gd name="T8" fmla="*/ 1728 w 1968"/>
              <a:gd name="T9" fmla="*/ 16 h 312"/>
              <a:gd name="T10" fmla="*/ 1968 w 1968"/>
              <a:gd name="T11" fmla="*/ 16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8"/>
              <a:gd name="T19" fmla="*/ 0 h 312"/>
              <a:gd name="T20" fmla="*/ 1968 w 1968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8" h="312">
                <a:moveTo>
                  <a:pt x="0" y="112"/>
                </a:moveTo>
                <a:cubicBezTo>
                  <a:pt x="456" y="204"/>
                  <a:pt x="912" y="296"/>
                  <a:pt x="1152" y="304"/>
                </a:cubicBezTo>
                <a:cubicBezTo>
                  <a:pt x="1392" y="312"/>
                  <a:pt x="1384" y="192"/>
                  <a:pt x="1440" y="160"/>
                </a:cubicBezTo>
                <a:cubicBezTo>
                  <a:pt x="1496" y="128"/>
                  <a:pt x="1440" y="136"/>
                  <a:pt x="1488" y="112"/>
                </a:cubicBezTo>
                <a:cubicBezTo>
                  <a:pt x="1536" y="88"/>
                  <a:pt x="1648" y="32"/>
                  <a:pt x="1728" y="16"/>
                </a:cubicBezTo>
                <a:cubicBezTo>
                  <a:pt x="1808" y="0"/>
                  <a:pt x="1888" y="8"/>
                  <a:pt x="1968" y="16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Text Box 33"/>
          <p:cNvSpPr txBox="1">
            <a:spLocks noChangeArrowheads="1"/>
          </p:cNvSpPr>
          <p:nvPr/>
        </p:nvSpPr>
        <p:spPr bwMode="auto">
          <a:xfrm>
            <a:off x="6986588" y="188595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en-US" sz="1400">
                <a:solidFill>
                  <a:srgbClr val="FF6600"/>
                </a:solidFill>
              </a:rPr>
              <a:t>Uraian tugas</a:t>
            </a:r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2590800" y="3352800"/>
            <a:ext cx="12906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/>
            <a:r>
              <a:rPr lang="en-US" sz="1400" b="1">
                <a:solidFill>
                  <a:srgbClr val="0000FF"/>
                </a:solidFill>
              </a:rPr>
              <a:t>SARANA &amp;</a:t>
            </a:r>
          </a:p>
          <a:p>
            <a:pPr defTabSz="1217613"/>
            <a:r>
              <a:rPr lang="en-US" sz="1400" b="1">
                <a:solidFill>
                  <a:srgbClr val="0000FF"/>
                </a:solidFill>
              </a:rPr>
              <a:t>PRASARANA</a:t>
            </a:r>
          </a:p>
        </p:txBody>
      </p:sp>
      <p:sp>
        <p:nvSpPr>
          <p:cNvPr id="5154" name="Text Box 35"/>
          <p:cNvSpPr txBox="1">
            <a:spLocks noChangeArrowheads="1"/>
          </p:cNvSpPr>
          <p:nvPr/>
        </p:nvSpPr>
        <p:spPr bwMode="auto">
          <a:xfrm>
            <a:off x="762000" y="76200"/>
            <a:ext cx="7510463" cy="14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2100" b="1" i="1" dirty="0">
                <a:solidFill>
                  <a:schemeClr val="bg1"/>
                </a:solidFill>
              </a:rPr>
              <a:t>MIND MAP PELAYANAN INSTALASI FARMASI </a:t>
            </a:r>
          </a:p>
          <a:p>
            <a:pPr defTabSz="1217613">
              <a:spcBef>
                <a:spcPct val="50000"/>
              </a:spcBef>
            </a:pPr>
            <a:endParaRPr lang="en-US" sz="2100" b="1" i="1" dirty="0"/>
          </a:p>
          <a:p>
            <a:pPr defTabSz="1217613">
              <a:spcBef>
                <a:spcPct val="50000"/>
              </a:spcBef>
            </a:pPr>
            <a:endParaRPr lang="en-US" sz="2100" b="1" i="1" dirty="0"/>
          </a:p>
        </p:txBody>
      </p:sp>
      <p:sp>
        <p:nvSpPr>
          <p:cNvPr id="5155" name="Text Box 36"/>
          <p:cNvSpPr txBox="1">
            <a:spLocks noChangeArrowheads="1"/>
          </p:cNvSpPr>
          <p:nvPr/>
        </p:nvSpPr>
        <p:spPr bwMode="auto">
          <a:xfrm>
            <a:off x="2438400" y="3019425"/>
            <a:ext cx="1222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endParaRPr lang="en-US" sz="1400"/>
          </a:p>
        </p:txBody>
      </p:sp>
      <p:sp>
        <p:nvSpPr>
          <p:cNvPr id="5156" name="Text Box 37"/>
          <p:cNvSpPr txBox="1">
            <a:spLocks noChangeArrowheads="1"/>
          </p:cNvSpPr>
          <p:nvPr/>
        </p:nvSpPr>
        <p:spPr bwMode="auto">
          <a:xfrm>
            <a:off x="-26988" y="4648200"/>
            <a:ext cx="15509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100" b="1"/>
              <a:t>SARANA &amp; PRASARANA YG MEMADAI</a:t>
            </a:r>
          </a:p>
        </p:txBody>
      </p:sp>
      <p:sp>
        <p:nvSpPr>
          <p:cNvPr id="5157" name="Text Box 38"/>
          <p:cNvSpPr txBox="1">
            <a:spLocks noChangeArrowheads="1"/>
          </p:cNvSpPr>
          <p:nvPr/>
        </p:nvSpPr>
        <p:spPr bwMode="auto">
          <a:xfrm>
            <a:off x="3124200" y="4038600"/>
            <a:ext cx="22209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Ruangan apotik</a:t>
            </a:r>
          </a:p>
        </p:txBody>
      </p:sp>
      <p:sp>
        <p:nvSpPr>
          <p:cNvPr id="5158" name="Freeform 39"/>
          <p:cNvSpPr>
            <a:spLocks/>
          </p:cNvSpPr>
          <p:nvPr/>
        </p:nvSpPr>
        <p:spPr bwMode="auto">
          <a:xfrm>
            <a:off x="5105400" y="3789363"/>
            <a:ext cx="381000" cy="1468437"/>
          </a:xfrm>
          <a:custGeom>
            <a:avLst/>
            <a:gdLst>
              <a:gd name="T0" fmla="*/ 248 w 248"/>
              <a:gd name="T1" fmla="*/ 0 h 320"/>
              <a:gd name="T2" fmla="*/ 224 w 248"/>
              <a:gd name="T3" fmla="*/ 24 h 320"/>
              <a:gd name="T4" fmla="*/ 200 w 248"/>
              <a:gd name="T5" fmla="*/ 32 h 320"/>
              <a:gd name="T6" fmla="*/ 168 w 248"/>
              <a:gd name="T7" fmla="*/ 64 h 320"/>
              <a:gd name="T8" fmla="*/ 144 w 248"/>
              <a:gd name="T9" fmla="*/ 80 h 320"/>
              <a:gd name="T10" fmla="*/ 104 w 248"/>
              <a:gd name="T11" fmla="*/ 224 h 320"/>
              <a:gd name="T12" fmla="*/ 0 w 248"/>
              <a:gd name="T13" fmla="*/ 320 h 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"/>
              <a:gd name="T22" fmla="*/ 0 h 320"/>
              <a:gd name="T23" fmla="*/ 248 w 248"/>
              <a:gd name="T24" fmla="*/ 320 h 3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" h="320">
                <a:moveTo>
                  <a:pt x="248" y="0"/>
                </a:moveTo>
                <a:cubicBezTo>
                  <a:pt x="240" y="8"/>
                  <a:pt x="233" y="18"/>
                  <a:pt x="224" y="24"/>
                </a:cubicBezTo>
                <a:cubicBezTo>
                  <a:pt x="217" y="29"/>
                  <a:pt x="207" y="27"/>
                  <a:pt x="200" y="32"/>
                </a:cubicBezTo>
                <a:cubicBezTo>
                  <a:pt x="188" y="41"/>
                  <a:pt x="179" y="54"/>
                  <a:pt x="168" y="64"/>
                </a:cubicBezTo>
                <a:cubicBezTo>
                  <a:pt x="161" y="70"/>
                  <a:pt x="152" y="75"/>
                  <a:pt x="144" y="80"/>
                </a:cubicBezTo>
                <a:cubicBezTo>
                  <a:pt x="128" y="128"/>
                  <a:pt x="120" y="176"/>
                  <a:pt x="104" y="224"/>
                </a:cubicBezTo>
                <a:cubicBezTo>
                  <a:pt x="94" y="255"/>
                  <a:pt x="18" y="284"/>
                  <a:pt x="0" y="32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0"/>
          <p:cNvSpPr txBox="1">
            <a:spLocks noChangeArrowheads="1"/>
          </p:cNvSpPr>
          <p:nvPr/>
        </p:nvSpPr>
        <p:spPr bwMode="auto">
          <a:xfrm>
            <a:off x="4492625" y="5181600"/>
            <a:ext cx="20605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Pengkodean Obat &amp;</a:t>
            </a:r>
          </a:p>
          <a:p>
            <a:pPr defTabSz="1217613">
              <a:spcBef>
                <a:spcPct val="50000"/>
              </a:spcBef>
            </a:pPr>
            <a:r>
              <a:rPr lang="en-US" sz="1400" b="1">
                <a:solidFill>
                  <a:srgbClr val="006600"/>
                </a:solidFill>
              </a:rPr>
              <a:t>Alkes</a:t>
            </a:r>
          </a:p>
        </p:txBody>
      </p:sp>
      <p:sp>
        <p:nvSpPr>
          <p:cNvPr id="5160" name="Freeform 41"/>
          <p:cNvSpPr>
            <a:spLocks/>
          </p:cNvSpPr>
          <p:nvPr/>
        </p:nvSpPr>
        <p:spPr bwMode="auto">
          <a:xfrm rot="-2472742">
            <a:off x="6924675" y="3582988"/>
            <a:ext cx="1371600" cy="74612"/>
          </a:xfrm>
          <a:custGeom>
            <a:avLst/>
            <a:gdLst>
              <a:gd name="T0" fmla="*/ 0 w 704"/>
              <a:gd name="T1" fmla="*/ 48 h 48"/>
              <a:gd name="T2" fmla="*/ 80 w 704"/>
              <a:gd name="T3" fmla="*/ 24 h 48"/>
              <a:gd name="T4" fmla="*/ 336 w 704"/>
              <a:gd name="T5" fmla="*/ 8 h 48"/>
              <a:gd name="T6" fmla="*/ 536 w 704"/>
              <a:gd name="T7" fmla="*/ 40 h 48"/>
              <a:gd name="T8" fmla="*/ 624 w 704"/>
              <a:gd name="T9" fmla="*/ 32 h 48"/>
              <a:gd name="T10" fmla="*/ 704 w 704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4"/>
              <a:gd name="T19" fmla="*/ 0 h 48"/>
              <a:gd name="T20" fmla="*/ 704 w 70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4" h="48">
                <a:moveTo>
                  <a:pt x="0" y="48"/>
                </a:moveTo>
                <a:cubicBezTo>
                  <a:pt x="27" y="41"/>
                  <a:pt x="52" y="27"/>
                  <a:pt x="80" y="24"/>
                </a:cubicBezTo>
                <a:cubicBezTo>
                  <a:pt x="165" y="15"/>
                  <a:pt x="336" y="8"/>
                  <a:pt x="336" y="8"/>
                </a:cubicBezTo>
                <a:cubicBezTo>
                  <a:pt x="404" y="16"/>
                  <a:pt x="469" y="30"/>
                  <a:pt x="536" y="40"/>
                </a:cubicBezTo>
                <a:cubicBezTo>
                  <a:pt x="565" y="37"/>
                  <a:pt x="595" y="36"/>
                  <a:pt x="624" y="32"/>
                </a:cubicBezTo>
                <a:cubicBezTo>
                  <a:pt x="655" y="28"/>
                  <a:pt x="672" y="0"/>
                  <a:pt x="704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61" name="Picture 42" descr="ADV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70500"/>
            <a:ext cx="58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2" name="Freeform 43"/>
          <p:cNvSpPr>
            <a:spLocks/>
          </p:cNvSpPr>
          <p:nvPr/>
        </p:nvSpPr>
        <p:spPr bwMode="auto">
          <a:xfrm>
            <a:off x="1752600" y="4191000"/>
            <a:ext cx="517525" cy="254000"/>
          </a:xfrm>
          <a:custGeom>
            <a:avLst/>
            <a:gdLst>
              <a:gd name="T0" fmla="*/ 0 w 273"/>
              <a:gd name="T1" fmla="*/ 0 h 296"/>
              <a:gd name="T2" fmla="*/ 64 w 273"/>
              <a:gd name="T3" fmla="*/ 56 h 296"/>
              <a:gd name="T4" fmla="*/ 192 w 273"/>
              <a:gd name="T5" fmla="*/ 168 h 296"/>
              <a:gd name="T6" fmla="*/ 216 w 273"/>
              <a:gd name="T7" fmla="*/ 192 h 296"/>
              <a:gd name="T8" fmla="*/ 264 w 273"/>
              <a:gd name="T9" fmla="*/ 224 h 296"/>
              <a:gd name="T10" fmla="*/ 264 w 273"/>
              <a:gd name="T11" fmla="*/ 29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296"/>
              <a:gd name="T20" fmla="*/ 273 w 273"/>
              <a:gd name="T21" fmla="*/ 296 h 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296">
                <a:moveTo>
                  <a:pt x="0" y="0"/>
                </a:moveTo>
                <a:cubicBezTo>
                  <a:pt x="20" y="20"/>
                  <a:pt x="44" y="36"/>
                  <a:pt x="64" y="56"/>
                </a:cubicBezTo>
                <a:cubicBezTo>
                  <a:pt x="107" y="99"/>
                  <a:pt x="133" y="148"/>
                  <a:pt x="192" y="168"/>
                </a:cubicBezTo>
                <a:cubicBezTo>
                  <a:pt x="200" y="176"/>
                  <a:pt x="207" y="185"/>
                  <a:pt x="216" y="192"/>
                </a:cubicBezTo>
                <a:cubicBezTo>
                  <a:pt x="231" y="204"/>
                  <a:pt x="264" y="224"/>
                  <a:pt x="264" y="224"/>
                </a:cubicBezTo>
                <a:cubicBezTo>
                  <a:pt x="273" y="252"/>
                  <a:pt x="264" y="268"/>
                  <a:pt x="264" y="296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3" name="Text Box 44"/>
          <p:cNvSpPr txBox="1">
            <a:spLocks noChangeArrowheads="1"/>
          </p:cNvSpPr>
          <p:nvPr/>
        </p:nvSpPr>
        <p:spPr bwMode="auto">
          <a:xfrm>
            <a:off x="1063625" y="3886200"/>
            <a:ext cx="1222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789" tIns="60894" rIns="121789" bIns="60894">
            <a:spAutoFit/>
          </a:bodyPr>
          <a:lstStyle/>
          <a:p>
            <a:pPr defTabSz="1217613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Lemari obat</a:t>
            </a:r>
          </a:p>
        </p:txBody>
      </p:sp>
      <p:sp>
        <p:nvSpPr>
          <p:cNvPr id="5164" name="Text Box 45"/>
          <p:cNvSpPr txBox="1">
            <a:spLocks noChangeArrowheads="1"/>
          </p:cNvSpPr>
          <p:nvPr/>
        </p:nvSpPr>
        <p:spPr bwMode="auto">
          <a:xfrm>
            <a:off x="5105400" y="320040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6600"/>
                </a:solidFill>
                <a:latin typeface="Arial" charset="0"/>
              </a:rPr>
              <a:t>SIM</a:t>
            </a:r>
          </a:p>
        </p:txBody>
      </p:sp>
      <p:sp>
        <p:nvSpPr>
          <p:cNvPr id="5165" name="Text Box 46"/>
          <p:cNvSpPr txBox="1">
            <a:spLocks noChangeArrowheads="1"/>
          </p:cNvSpPr>
          <p:nvPr/>
        </p:nvSpPr>
        <p:spPr bwMode="auto">
          <a:xfrm>
            <a:off x="5562600" y="3657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6600"/>
                </a:solidFill>
                <a:latin typeface="Arial" charset="0"/>
              </a:rPr>
              <a:t>L</a:t>
            </a:r>
            <a:r>
              <a:rPr lang="en-US" sz="1400" b="1">
                <a:solidFill>
                  <a:srgbClr val="006600"/>
                </a:solidFill>
                <a:latin typeface="Arial" charset="0"/>
              </a:rPr>
              <a:t>aporan mutasi</a:t>
            </a:r>
          </a:p>
          <a:p>
            <a:pPr eaLnBrk="0" hangingPunct="0"/>
            <a:r>
              <a:rPr lang="en-US" sz="1400" b="1">
                <a:solidFill>
                  <a:srgbClr val="006600"/>
                </a:solidFill>
                <a:latin typeface="Arial" charset="0"/>
              </a:rPr>
              <a:t>      obat</a:t>
            </a:r>
            <a:endParaRPr lang="en-US" sz="18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166" name="Text Box 47"/>
          <p:cNvSpPr txBox="1">
            <a:spLocks noChangeArrowheads="1"/>
          </p:cNvSpPr>
          <p:nvPr/>
        </p:nvSpPr>
        <p:spPr bwMode="auto">
          <a:xfrm>
            <a:off x="6934200" y="3276600"/>
            <a:ext cx="196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6600"/>
                </a:solidFill>
                <a:latin typeface="Arial" charset="0"/>
              </a:rPr>
              <a:t>Laporan analisa ABC</a:t>
            </a:r>
          </a:p>
        </p:txBody>
      </p:sp>
      <p:sp>
        <p:nvSpPr>
          <p:cNvPr id="5167" name="Text Box 48"/>
          <p:cNvSpPr txBox="1">
            <a:spLocks noChangeArrowheads="1"/>
          </p:cNvSpPr>
          <p:nvPr/>
        </p:nvSpPr>
        <p:spPr bwMode="auto">
          <a:xfrm>
            <a:off x="7391400" y="4495800"/>
            <a:ext cx="1770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6600"/>
                </a:solidFill>
                <a:latin typeface="Arial" charset="0"/>
              </a:rPr>
              <a:t>Laporan stok bulanan</a:t>
            </a:r>
          </a:p>
        </p:txBody>
      </p:sp>
      <p:sp>
        <p:nvSpPr>
          <p:cNvPr id="5168" name="Freeform 50"/>
          <p:cNvSpPr>
            <a:spLocks/>
          </p:cNvSpPr>
          <p:nvPr/>
        </p:nvSpPr>
        <p:spPr bwMode="auto">
          <a:xfrm>
            <a:off x="2590800" y="2362200"/>
            <a:ext cx="609600" cy="533400"/>
          </a:xfrm>
          <a:custGeom>
            <a:avLst/>
            <a:gdLst>
              <a:gd name="T0" fmla="*/ 960 w 960"/>
              <a:gd name="T1" fmla="*/ 0 h 400"/>
              <a:gd name="T2" fmla="*/ 384 w 960"/>
              <a:gd name="T3" fmla="*/ 336 h 400"/>
              <a:gd name="T4" fmla="*/ 96 w 960"/>
              <a:gd name="T5" fmla="*/ 384 h 400"/>
              <a:gd name="T6" fmla="*/ 48 w 960"/>
              <a:gd name="T7" fmla="*/ 384 h 400"/>
              <a:gd name="T8" fmla="*/ 0 w 960"/>
              <a:gd name="T9" fmla="*/ 384 h 400"/>
              <a:gd name="T10" fmla="*/ 48 w 960"/>
              <a:gd name="T11" fmla="*/ 384 h 400"/>
              <a:gd name="T12" fmla="*/ 240 w 960"/>
              <a:gd name="T13" fmla="*/ 384 h 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0"/>
              <a:gd name="T22" fmla="*/ 0 h 400"/>
              <a:gd name="T23" fmla="*/ 960 w 960"/>
              <a:gd name="T24" fmla="*/ 400 h 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0" h="400">
                <a:moveTo>
                  <a:pt x="960" y="0"/>
                </a:moveTo>
                <a:cubicBezTo>
                  <a:pt x="744" y="136"/>
                  <a:pt x="528" y="272"/>
                  <a:pt x="384" y="336"/>
                </a:cubicBezTo>
                <a:cubicBezTo>
                  <a:pt x="240" y="400"/>
                  <a:pt x="152" y="376"/>
                  <a:pt x="96" y="384"/>
                </a:cubicBezTo>
                <a:cubicBezTo>
                  <a:pt x="40" y="392"/>
                  <a:pt x="64" y="384"/>
                  <a:pt x="48" y="384"/>
                </a:cubicBezTo>
                <a:cubicBezTo>
                  <a:pt x="32" y="384"/>
                  <a:pt x="0" y="384"/>
                  <a:pt x="0" y="384"/>
                </a:cubicBezTo>
                <a:cubicBezTo>
                  <a:pt x="0" y="384"/>
                  <a:pt x="8" y="384"/>
                  <a:pt x="48" y="384"/>
                </a:cubicBezTo>
                <a:cubicBezTo>
                  <a:pt x="88" y="384"/>
                  <a:pt x="208" y="384"/>
                  <a:pt x="240" y="384"/>
                </a:cubicBezTo>
              </a:path>
            </a:pathLst>
          </a:custGeom>
          <a:noFill/>
          <a:ln w="9525">
            <a:solidFill>
              <a:srgbClr val="F9CBE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Freeform 52"/>
          <p:cNvSpPr>
            <a:spLocks/>
          </p:cNvSpPr>
          <p:nvPr/>
        </p:nvSpPr>
        <p:spPr bwMode="auto">
          <a:xfrm>
            <a:off x="1905000" y="1600200"/>
            <a:ext cx="228600" cy="708025"/>
          </a:xfrm>
          <a:custGeom>
            <a:avLst/>
            <a:gdLst>
              <a:gd name="T0" fmla="*/ 0 w 128"/>
              <a:gd name="T1" fmla="*/ 680 h 680"/>
              <a:gd name="T2" fmla="*/ 104 w 128"/>
              <a:gd name="T3" fmla="*/ 480 h 680"/>
              <a:gd name="T4" fmla="*/ 128 w 128"/>
              <a:gd name="T5" fmla="*/ 0 h 680"/>
              <a:gd name="T6" fmla="*/ 0 60000 65536"/>
              <a:gd name="T7" fmla="*/ 0 60000 65536"/>
              <a:gd name="T8" fmla="*/ 0 60000 65536"/>
              <a:gd name="T9" fmla="*/ 0 w 128"/>
              <a:gd name="T10" fmla="*/ 0 h 680"/>
              <a:gd name="T11" fmla="*/ 128 w 12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680">
                <a:moveTo>
                  <a:pt x="0" y="680"/>
                </a:moveTo>
                <a:cubicBezTo>
                  <a:pt x="71" y="627"/>
                  <a:pt x="84" y="561"/>
                  <a:pt x="104" y="480"/>
                </a:cubicBezTo>
                <a:cubicBezTo>
                  <a:pt x="100" y="353"/>
                  <a:pt x="62" y="132"/>
                  <a:pt x="128" y="0"/>
                </a:cubicBezTo>
              </a:path>
            </a:pathLst>
          </a:custGeom>
          <a:noFill/>
          <a:ln w="9525">
            <a:solidFill>
              <a:srgbClr val="F9CBEA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70" name="Freeform 53"/>
          <p:cNvSpPr>
            <a:spLocks/>
          </p:cNvSpPr>
          <p:nvPr/>
        </p:nvSpPr>
        <p:spPr bwMode="auto">
          <a:xfrm>
            <a:off x="990600" y="1524000"/>
            <a:ext cx="228600" cy="784225"/>
          </a:xfrm>
          <a:custGeom>
            <a:avLst/>
            <a:gdLst>
              <a:gd name="T0" fmla="*/ 0 w 128"/>
              <a:gd name="T1" fmla="*/ 680 h 680"/>
              <a:gd name="T2" fmla="*/ 104 w 128"/>
              <a:gd name="T3" fmla="*/ 480 h 680"/>
              <a:gd name="T4" fmla="*/ 128 w 128"/>
              <a:gd name="T5" fmla="*/ 0 h 680"/>
              <a:gd name="T6" fmla="*/ 0 60000 65536"/>
              <a:gd name="T7" fmla="*/ 0 60000 65536"/>
              <a:gd name="T8" fmla="*/ 0 60000 65536"/>
              <a:gd name="T9" fmla="*/ 0 w 128"/>
              <a:gd name="T10" fmla="*/ 0 h 680"/>
              <a:gd name="T11" fmla="*/ 128 w 12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680">
                <a:moveTo>
                  <a:pt x="0" y="680"/>
                </a:moveTo>
                <a:cubicBezTo>
                  <a:pt x="71" y="627"/>
                  <a:pt x="84" y="561"/>
                  <a:pt x="104" y="480"/>
                </a:cubicBezTo>
                <a:cubicBezTo>
                  <a:pt x="100" y="353"/>
                  <a:pt x="62" y="132"/>
                  <a:pt x="128" y="0"/>
                </a:cubicBezTo>
              </a:path>
            </a:pathLst>
          </a:custGeom>
          <a:noFill/>
          <a:ln w="9525">
            <a:solidFill>
              <a:srgbClr val="F9CBEA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71" name="Freeform 54"/>
          <p:cNvSpPr>
            <a:spLocks/>
          </p:cNvSpPr>
          <p:nvPr/>
        </p:nvSpPr>
        <p:spPr bwMode="auto">
          <a:xfrm>
            <a:off x="1752600" y="3581400"/>
            <a:ext cx="974725" cy="482600"/>
          </a:xfrm>
          <a:custGeom>
            <a:avLst/>
            <a:gdLst>
              <a:gd name="T0" fmla="*/ 0 w 273"/>
              <a:gd name="T1" fmla="*/ 0 h 296"/>
              <a:gd name="T2" fmla="*/ 64 w 273"/>
              <a:gd name="T3" fmla="*/ 56 h 296"/>
              <a:gd name="T4" fmla="*/ 192 w 273"/>
              <a:gd name="T5" fmla="*/ 168 h 296"/>
              <a:gd name="T6" fmla="*/ 216 w 273"/>
              <a:gd name="T7" fmla="*/ 192 h 296"/>
              <a:gd name="T8" fmla="*/ 264 w 273"/>
              <a:gd name="T9" fmla="*/ 224 h 296"/>
              <a:gd name="T10" fmla="*/ 264 w 273"/>
              <a:gd name="T11" fmla="*/ 29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296"/>
              <a:gd name="T20" fmla="*/ 273 w 273"/>
              <a:gd name="T21" fmla="*/ 296 h 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296">
                <a:moveTo>
                  <a:pt x="0" y="0"/>
                </a:moveTo>
                <a:cubicBezTo>
                  <a:pt x="20" y="20"/>
                  <a:pt x="44" y="36"/>
                  <a:pt x="64" y="56"/>
                </a:cubicBezTo>
                <a:cubicBezTo>
                  <a:pt x="107" y="99"/>
                  <a:pt x="133" y="148"/>
                  <a:pt x="192" y="168"/>
                </a:cubicBezTo>
                <a:cubicBezTo>
                  <a:pt x="200" y="176"/>
                  <a:pt x="207" y="185"/>
                  <a:pt x="216" y="192"/>
                </a:cubicBezTo>
                <a:cubicBezTo>
                  <a:pt x="231" y="204"/>
                  <a:pt x="264" y="224"/>
                  <a:pt x="264" y="224"/>
                </a:cubicBezTo>
                <a:cubicBezTo>
                  <a:pt x="273" y="252"/>
                  <a:pt x="264" y="268"/>
                  <a:pt x="264" y="296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72" name="Text Box 55"/>
          <p:cNvSpPr txBox="1">
            <a:spLocks noChangeArrowheads="1"/>
          </p:cNvSpPr>
          <p:nvPr/>
        </p:nvSpPr>
        <p:spPr bwMode="auto">
          <a:xfrm>
            <a:off x="1508125" y="3363913"/>
            <a:ext cx="81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Gudang</a:t>
            </a:r>
          </a:p>
        </p:txBody>
      </p:sp>
      <p:sp>
        <p:nvSpPr>
          <p:cNvPr id="5173" name="Text Box 56"/>
          <p:cNvSpPr txBox="1">
            <a:spLocks noChangeArrowheads="1"/>
          </p:cNvSpPr>
          <p:nvPr/>
        </p:nvSpPr>
        <p:spPr bwMode="auto">
          <a:xfrm>
            <a:off x="2803525" y="4572000"/>
            <a:ext cx="139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Lemari narkotik</a:t>
            </a:r>
          </a:p>
        </p:txBody>
      </p:sp>
      <p:sp>
        <p:nvSpPr>
          <p:cNvPr id="5174" name="Freeform 57"/>
          <p:cNvSpPr>
            <a:spLocks/>
          </p:cNvSpPr>
          <p:nvPr/>
        </p:nvSpPr>
        <p:spPr bwMode="auto">
          <a:xfrm>
            <a:off x="914400" y="4267200"/>
            <a:ext cx="898525" cy="330200"/>
          </a:xfrm>
          <a:custGeom>
            <a:avLst/>
            <a:gdLst>
              <a:gd name="T0" fmla="*/ 0 w 273"/>
              <a:gd name="T1" fmla="*/ 0 h 296"/>
              <a:gd name="T2" fmla="*/ 64 w 273"/>
              <a:gd name="T3" fmla="*/ 56 h 296"/>
              <a:gd name="T4" fmla="*/ 192 w 273"/>
              <a:gd name="T5" fmla="*/ 168 h 296"/>
              <a:gd name="T6" fmla="*/ 216 w 273"/>
              <a:gd name="T7" fmla="*/ 192 h 296"/>
              <a:gd name="T8" fmla="*/ 264 w 273"/>
              <a:gd name="T9" fmla="*/ 224 h 296"/>
              <a:gd name="T10" fmla="*/ 264 w 273"/>
              <a:gd name="T11" fmla="*/ 296 h 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"/>
              <a:gd name="T19" fmla="*/ 0 h 296"/>
              <a:gd name="T20" fmla="*/ 273 w 273"/>
              <a:gd name="T21" fmla="*/ 296 h 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296">
                <a:moveTo>
                  <a:pt x="0" y="0"/>
                </a:moveTo>
                <a:cubicBezTo>
                  <a:pt x="20" y="20"/>
                  <a:pt x="44" y="36"/>
                  <a:pt x="64" y="56"/>
                </a:cubicBezTo>
                <a:cubicBezTo>
                  <a:pt x="107" y="99"/>
                  <a:pt x="133" y="148"/>
                  <a:pt x="192" y="168"/>
                </a:cubicBezTo>
                <a:cubicBezTo>
                  <a:pt x="200" y="176"/>
                  <a:pt x="207" y="185"/>
                  <a:pt x="216" y="192"/>
                </a:cubicBezTo>
                <a:cubicBezTo>
                  <a:pt x="231" y="204"/>
                  <a:pt x="264" y="224"/>
                  <a:pt x="264" y="224"/>
                </a:cubicBezTo>
                <a:cubicBezTo>
                  <a:pt x="273" y="252"/>
                  <a:pt x="264" y="268"/>
                  <a:pt x="264" y="296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75" name="Text Box 58"/>
          <p:cNvSpPr txBox="1">
            <a:spLocks noChangeArrowheads="1"/>
          </p:cNvSpPr>
          <p:nvPr/>
        </p:nvSpPr>
        <p:spPr bwMode="auto">
          <a:xfrm>
            <a:off x="136525" y="4049713"/>
            <a:ext cx="1101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Buku2 IIMS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ISO</a:t>
            </a:r>
          </a:p>
        </p:txBody>
      </p:sp>
      <p:sp>
        <p:nvSpPr>
          <p:cNvPr id="5176" name="Freeform 59"/>
          <p:cNvSpPr>
            <a:spLocks/>
          </p:cNvSpPr>
          <p:nvPr/>
        </p:nvSpPr>
        <p:spPr bwMode="auto">
          <a:xfrm>
            <a:off x="1676400" y="4495800"/>
            <a:ext cx="365125" cy="1073150"/>
          </a:xfrm>
          <a:custGeom>
            <a:avLst/>
            <a:gdLst>
              <a:gd name="T0" fmla="*/ 248 w 248"/>
              <a:gd name="T1" fmla="*/ 0 h 720"/>
              <a:gd name="T2" fmla="*/ 240 w 248"/>
              <a:gd name="T3" fmla="*/ 88 h 720"/>
              <a:gd name="T4" fmla="*/ 152 w 248"/>
              <a:gd name="T5" fmla="*/ 272 h 720"/>
              <a:gd name="T6" fmla="*/ 112 w 248"/>
              <a:gd name="T7" fmla="*/ 368 h 720"/>
              <a:gd name="T8" fmla="*/ 96 w 248"/>
              <a:gd name="T9" fmla="*/ 416 h 720"/>
              <a:gd name="T10" fmla="*/ 88 w 248"/>
              <a:gd name="T11" fmla="*/ 440 h 720"/>
              <a:gd name="T12" fmla="*/ 56 w 248"/>
              <a:gd name="T13" fmla="*/ 640 h 720"/>
              <a:gd name="T14" fmla="*/ 24 w 248"/>
              <a:gd name="T15" fmla="*/ 712 h 720"/>
              <a:gd name="T16" fmla="*/ 0 w 248"/>
              <a:gd name="T17" fmla="*/ 720 h 7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"/>
              <a:gd name="T28" fmla="*/ 0 h 720"/>
              <a:gd name="T29" fmla="*/ 248 w 248"/>
              <a:gd name="T30" fmla="*/ 720 h 7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" h="720">
                <a:moveTo>
                  <a:pt x="248" y="0"/>
                </a:moveTo>
                <a:cubicBezTo>
                  <a:pt x="245" y="29"/>
                  <a:pt x="245" y="59"/>
                  <a:pt x="240" y="88"/>
                </a:cubicBezTo>
                <a:cubicBezTo>
                  <a:pt x="231" y="134"/>
                  <a:pt x="182" y="227"/>
                  <a:pt x="152" y="272"/>
                </a:cubicBezTo>
                <a:cubicBezTo>
                  <a:pt x="138" y="327"/>
                  <a:pt x="149" y="294"/>
                  <a:pt x="112" y="368"/>
                </a:cubicBezTo>
                <a:cubicBezTo>
                  <a:pt x="104" y="383"/>
                  <a:pt x="101" y="400"/>
                  <a:pt x="96" y="416"/>
                </a:cubicBezTo>
                <a:cubicBezTo>
                  <a:pt x="93" y="424"/>
                  <a:pt x="88" y="440"/>
                  <a:pt x="88" y="440"/>
                </a:cubicBezTo>
                <a:cubicBezTo>
                  <a:pt x="82" y="531"/>
                  <a:pt x="81" y="565"/>
                  <a:pt x="56" y="640"/>
                </a:cubicBezTo>
                <a:cubicBezTo>
                  <a:pt x="35" y="703"/>
                  <a:pt x="56" y="617"/>
                  <a:pt x="24" y="712"/>
                </a:cubicBezTo>
                <a:cubicBezTo>
                  <a:pt x="21" y="720"/>
                  <a:pt x="0" y="720"/>
                  <a:pt x="0" y="720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7" name="Text Box 60"/>
          <p:cNvSpPr txBox="1">
            <a:spLocks noChangeArrowheads="1"/>
          </p:cNvSpPr>
          <p:nvPr/>
        </p:nvSpPr>
        <p:spPr bwMode="auto">
          <a:xfrm>
            <a:off x="1905000" y="5083175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kulkas</a:t>
            </a:r>
          </a:p>
        </p:txBody>
      </p:sp>
      <p:sp>
        <p:nvSpPr>
          <p:cNvPr id="5178" name="Text Box 61"/>
          <p:cNvSpPr txBox="1">
            <a:spLocks noChangeArrowheads="1"/>
          </p:cNvSpPr>
          <p:nvPr/>
        </p:nvSpPr>
        <p:spPr bwMode="auto">
          <a:xfrm>
            <a:off x="1447800" y="5311775"/>
            <a:ext cx="568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Meja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adm</a:t>
            </a:r>
          </a:p>
        </p:txBody>
      </p:sp>
      <p:sp>
        <p:nvSpPr>
          <p:cNvPr id="5179" name="Freeform 62"/>
          <p:cNvSpPr>
            <a:spLocks/>
          </p:cNvSpPr>
          <p:nvPr/>
        </p:nvSpPr>
        <p:spPr bwMode="auto">
          <a:xfrm>
            <a:off x="1219200" y="4800600"/>
            <a:ext cx="365125" cy="1073150"/>
          </a:xfrm>
          <a:custGeom>
            <a:avLst/>
            <a:gdLst>
              <a:gd name="T0" fmla="*/ 248 w 248"/>
              <a:gd name="T1" fmla="*/ 0 h 720"/>
              <a:gd name="T2" fmla="*/ 240 w 248"/>
              <a:gd name="T3" fmla="*/ 88 h 720"/>
              <a:gd name="T4" fmla="*/ 152 w 248"/>
              <a:gd name="T5" fmla="*/ 272 h 720"/>
              <a:gd name="T6" fmla="*/ 112 w 248"/>
              <a:gd name="T7" fmla="*/ 368 h 720"/>
              <a:gd name="T8" fmla="*/ 96 w 248"/>
              <a:gd name="T9" fmla="*/ 416 h 720"/>
              <a:gd name="T10" fmla="*/ 88 w 248"/>
              <a:gd name="T11" fmla="*/ 440 h 720"/>
              <a:gd name="T12" fmla="*/ 56 w 248"/>
              <a:gd name="T13" fmla="*/ 640 h 720"/>
              <a:gd name="T14" fmla="*/ 24 w 248"/>
              <a:gd name="T15" fmla="*/ 712 h 720"/>
              <a:gd name="T16" fmla="*/ 0 w 248"/>
              <a:gd name="T17" fmla="*/ 720 h 7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"/>
              <a:gd name="T28" fmla="*/ 0 h 720"/>
              <a:gd name="T29" fmla="*/ 248 w 248"/>
              <a:gd name="T30" fmla="*/ 720 h 7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" h="720">
                <a:moveTo>
                  <a:pt x="248" y="0"/>
                </a:moveTo>
                <a:cubicBezTo>
                  <a:pt x="245" y="29"/>
                  <a:pt x="245" y="59"/>
                  <a:pt x="240" y="88"/>
                </a:cubicBezTo>
                <a:cubicBezTo>
                  <a:pt x="231" y="134"/>
                  <a:pt x="182" y="227"/>
                  <a:pt x="152" y="272"/>
                </a:cubicBezTo>
                <a:cubicBezTo>
                  <a:pt x="138" y="327"/>
                  <a:pt x="149" y="294"/>
                  <a:pt x="112" y="368"/>
                </a:cubicBezTo>
                <a:cubicBezTo>
                  <a:pt x="104" y="383"/>
                  <a:pt x="101" y="400"/>
                  <a:pt x="96" y="416"/>
                </a:cubicBezTo>
                <a:cubicBezTo>
                  <a:pt x="93" y="424"/>
                  <a:pt x="88" y="440"/>
                  <a:pt x="88" y="440"/>
                </a:cubicBezTo>
                <a:cubicBezTo>
                  <a:pt x="82" y="531"/>
                  <a:pt x="81" y="565"/>
                  <a:pt x="56" y="640"/>
                </a:cubicBezTo>
                <a:cubicBezTo>
                  <a:pt x="35" y="703"/>
                  <a:pt x="56" y="617"/>
                  <a:pt x="24" y="712"/>
                </a:cubicBezTo>
                <a:cubicBezTo>
                  <a:pt x="21" y="720"/>
                  <a:pt x="0" y="720"/>
                  <a:pt x="0" y="720"/>
                </a:cubicBezTo>
              </a:path>
            </a:pathLst>
          </a:cu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0" name="Text Box 63"/>
          <p:cNvSpPr txBox="1">
            <a:spLocks noChangeArrowheads="1"/>
          </p:cNvSpPr>
          <p:nvPr/>
        </p:nvSpPr>
        <p:spPr bwMode="auto">
          <a:xfrm>
            <a:off x="762000" y="5845175"/>
            <a:ext cx="1374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Motor utk antar</a:t>
            </a:r>
          </a:p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obat</a:t>
            </a:r>
          </a:p>
        </p:txBody>
      </p:sp>
      <p:sp>
        <p:nvSpPr>
          <p:cNvPr id="5181" name="Text Box 64"/>
          <p:cNvSpPr txBox="1">
            <a:spLocks noChangeArrowheads="1"/>
          </p:cNvSpPr>
          <p:nvPr/>
        </p:nvSpPr>
        <p:spPr bwMode="auto">
          <a:xfrm>
            <a:off x="3260725" y="19653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FF3399"/>
                </a:solidFill>
                <a:latin typeface="Arial" charset="0"/>
              </a:rPr>
              <a:t>SOP</a:t>
            </a:r>
          </a:p>
        </p:txBody>
      </p:sp>
      <p:sp>
        <p:nvSpPr>
          <p:cNvPr id="5182" name="Text Box 66"/>
          <p:cNvSpPr txBox="1">
            <a:spLocks noChangeArrowheads="1"/>
          </p:cNvSpPr>
          <p:nvPr/>
        </p:nvSpPr>
        <p:spPr bwMode="auto">
          <a:xfrm>
            <a:off x="2193925" y="2624138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FF3399"/>
                </a:solidFill>
                <a:latin typeface="Arial" charset="0"/>
              </a:rPr>
              <a:t>SOP Permintaan</a:t>
            </a:r>
          </a:p>
          <a:p>
            <a:pPr eaLnBrk="0" hangingPunct="0"/>
            <a:r>
              <a:rPr lang="en-US" sz="1200" b="1">
                <a:solidFill>
                  <a:srgbClr val="FF3399"/>
                </a:solidFill>
                <a:latin typeface="Arial" charset="0"/>
              </a:rPr>
              <a:t>Obat baru</a:t>
            </a:r>
          </a:p>
        </p:txBody>
      </p:sp>
      <p:sp>
        <p:nvSpPr>
          <p:cNvPr id="5183" name="Text Box 67"/>
          <p:cNvSpPr txBox="1">
            <a:spLocks noChangeArrowheads="1"/>
          </p:cNvSpPr>
          <p:nvPr/>
        </p:nvSpPr>
        <p:spPr bwMode="auto">
          <a:xfrm>
            <a:off x="1447800" y="1600200"/>
            <a:ext cx="1301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FF3399"/>
                </a:solidFill>
                <a:latin typeface="Arial" charset="0"/>
              </a:rPr>
              <a:t>SOP </a:t>
            </a:r>
            <a:r>
              <a:rPr lang="en-US" sz="1200" b="1" dirty="0" err="1">
                <a:solidFill>
                  <a:srgbClr val="FF3399"/>
                </a:solidFill>
                <a:latin typeface="Arial" charset="0"/>
              </a:rPr>
              <a:t>Pelayanan</a:t>
            </a:r>
            <a:endParaRPr lang="en-US" sz="1200" b="1" dirty="0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5184" name="Text Box 68"/>
          <p:cNvSpPr txBox="1">
            <a:spLocks noChangeArrowheads="1"/>
          </p:cNvSpPr>
          <p:nvPr/>
        </p:nvSpPr>
        <p:spPr bwMode="auto">
          <a:xfrm>
            <a:off x="609600" y="12954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FF3399"/>
                </a:solidFill>
                <a:latin typeface="Arial" charset="0"/>
              </a:rPr>
              <a:t>SOP manajemen</a:t>
            </a:r>
          </a:p>
          <a:p>
            <a:pPr eaLnBrk="0" hangingPunct="0"/>
            <a:r>
              <a:rPr lang="en-US" sz="1200" b="1">
                <a:solidFill>
                  <a:srgbClr val="FF3399"/>
                </a:solidFill>
                <a:latin typeface="Arial" charset="0"/>
              </a:rPr>
              <a:t>inventory</a:t>
            </a:r>
          </a:p>
        </p:txBody>
      </p:sp>
      <p:sp>
        <p:nvSpPr>
          <p:cNvPr id="5185" name="Text Box 70"/>
          <p:cNvSpPr txBox="1">
            <a:spLocks noChangeArrowheads="1"/>
          </p:cNvSpPr>
          <p:nvPr/>
        </p:nvSpPr>
        <p:spPr bwMode="auto">
          <a:xfrm>
            <a:off x="-76200" y="1905000"/>
            <a:ext cx="1065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SOP yg</a:t>
            </a:r>
          </a:p>
          <a:p>
            <a:pPr eaLnBrk="0" hangingPunct="0"/>
            <a:r>
              <a:rPr lang="en-US" sz="1600" b="1">
                <a:latin typeface="Arial" charset="0"/>
              </a:rPr>
              <a:t>memadai</a:t>
            </a:r>
          </a:p>
        </p:txBody>
      </p:sp>
      <p:sp>
        <p:nvSpPr>
          <p:cNvPr id="5186" name="Freeform 71"/>
          <p:cNvSpPr>
            <a:spLocks/>
          </p:cNvSpPr>
          <p:nvPr/>
        </p:nvSpPr>
        <p:spPr bwMode="auto">
          <a:xfrm>
            <a:off x="5410200" y="2667000"/>
            <a:ext cx="3124200" cy="76200"/>
          </a:xfrm>
          <a:custGeom>
            <a:avLst/>
            <a:gdLst>
              <a:gd name="T0" fmla="*/ 0 w 1776"/>
              <a:gd name="T1" fmla="*/ 56 h 56"/>
              <a:gd name="T2" fmla="*/ 1776 w 1776"/>
              <a:gd name="T3" fmla="*/ 8 h 56"/>
              <a:gd name="T4" fmla="*/ 0 60000 65536"/>
              <a:gd name="T5" fmla="*/ 0 60000 65536"/>
              <a:gd name="T6" fmla="*/ 0 w 1776"/>
              <a:gd name="T7" fmla="*/ 0 h 56"/>
              <a:gd name="T8" fmla="*/ 1776 w 1776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6" h="56">
                <a:moveTo>
                  <a:pt x="0" y="56"/>
                </a:moveTo>
                <a:cubicBezTo>
                  <a:pt x="712" y="28"/>
                  <a:pt x="1424" y="0"/>
                  <a:pt x="1776" y="8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7" name="Text Box 72"/>
          <p:cNvSpPr txBox="1">
            <a:spLocks noChangeArrowheads="1"/>
          </p:cNvSpPr>
          <p:nvPr/>
        </p:nvSpPr>
        <p:spPr bwMode="auto">
          <a:xfrm>
            <a:off x="5394325" y="2373313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STOK OPTIMAL</a:t>
            </a:r>
          </a:p>
        </p:txBody>
      </p:sp>
      <p:sp>
        <p:nvSpPr>
          <p:cNvPr id="5188" name="Text Box 74"/>
          <p:cNvSpPr txBox="1">
            <a:spLocks noChangeArrowheads="1"/>
          </p:cNvSpPr>
          <p:nvPr/>
        </p:nvSpPr>
        <p:spPr bwMode="auto">
          <a:xfrm>
            <a:off x="8289925" y="22479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Omset</a:t>
            </a:r>
          </a:p>
          <a:p>
            <a:r>
              <a:rPr lang="en-US" sz="1800" b="1"/>
              <a:t>Tinggi</a:t>
            </a:r>
          </a:p>
        </p:txBody>
      </p:sp>
      <p:sp>
        <p:nvSpPr>
          <p:cNvPr id="5189" name="Freeform 75"/>
          <p:cNvSpPr>
            <a:spLocks/>
          </p:cNvSpPr>
          <p:nvPr/>
        </p:nvSpPr>
        <p:spPr bwMode="auto">
          <a:xfrm>
            <a:off x="6705600" y="2438400"/>
            <a:ext cx="685800" cy="228600"/>
          </a:xfrm>
          <a:custGeom>
            <a:avLst/>
            <a:gdLst>
              <a:gd name="T0" fmla="*/ 0 w 192"/>
              <a:gd name="T1" fmla="*/ 96 h 96"/>
              <a:gd name="T2" fmla="*/ 192 w 192"/>
              <a:gd name="T3" fmla="*/ 0 h 96"/>
              <a:gd name="T4" fmla="*/ 0 60000 65536"/>
              <a:gd name="T5" fmla="*/ 0 60000 65536"/>
              <a:gd name="T6" fmla="*/ 0 w 192"/>
              <a:gd name="T7" fmla="*/ 0 h 96"/>
              <a:gd name="T8" fmla="*/ 192 w 192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96">
                <a:moveTo>
                  <a:pt x="0" y="96"/>
                </a:moveTo>
                <a:cubicBezTo>
                  <a:pt x="80" y="60"/>
                  <a:pt x="160" y="24"/>
                  <a:pt x="192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Freeform 76"/>
          <p:cNvSpPr>
            <a:spLocks/>
          </p:cNvSpPr>
          <p:nvPr/>
        </p:nvSpPr>
        <p:spPr bwMode="auto">
          <a:xfrm>
            <a:off x="5943600" y="2743200"/>
            <a:ext cx="457200" cy="304800"/>
          </a:xfrm>
          <a:custGeom>
            <a:avLst/>
            <a:gdLst>
              <a:gd name="T0" fmla="*/ 0 w 288"/>
              <a:gd name="T1" fmla="*/ 0 h 192"/>
              <a:gd name="T2" fmla="*/ 288 w 288"/>
              <a:gd name="T3" fmla="*/ 192 h 192"/>
              <a:gd name="T4" fmla="*/ 0 60000 65536"/>
              <a:gd name="T5" fmla="*/ 0 60000 65536"/>
              <a:gd name="T6" fmla="*/ 0 w 288"/>
              <a:gd name="T7" fmla="*/ 0 h 192"/>
              <a:gd name="T8" fmla="*/ 288 w 28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192">
                <a:moveTo>
                  <a:pt x="0" y="0"/>
                </a:moveTo>
                <a:cubicBezTo>
                  <a:pt x="116" y="80"/>
                  <a:pt x="232" y="160"/>
                  <a:pt x="288" y="19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77"/>
          <p:cNvSpPr txBox="1">
            <a:spLocks noChangeArrowheads="1"/>
          </p:cNvSpPr>
          <p:nvPr/>
        </p:nvSpPr>
        <p:spPr bwMode="auto">
          <a:xfrm>
            <a:off x="7086600" y="2133600"/>
            <a:ext cx="1573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Margin optimal</a:t>
            </a:r>
          </a:p>
        </p:txBody>
      </p:sp>
      <p:sp>
        <p:nvSpPr>
          <p:cNvPr id="5192" name="Text Box 78"/>
          <p:cNvSpPr txBox="1">
            <a:spLocks noChangeArrowheads="1"/>
          </p:cNvSpPr>
          <p:nvPr/>
        </p:nvSpPr>
        <p:spPr bwMode="auto">
          <a:xfrm>
            <a:off x="6308725" y="2805113"/>
            <a:ext cx="188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Formularium jalan</a:t>
            </a:r>
          </a:p>
        </p:txBody>
      </p:sp>
      <p:sp>
        <p:nvSpPr>
          <p:cNvPr id="5193" name="Freeform 25"/>
          <p:cNvSpPr>
            <a:spLocks/>
          </p:cNvSpPr>
          <p:nvPr/>
        </p:nvSpPr>
        <p:spPr bwMode="auto">
          <a:xfrm rot="5400000">
            <a:off x="3774282" y="1331118"/>
            <a:ext cx="1409700" cy="271463"/>
          </a:xfrm>
          <a:custGeom>
            <a:avLst/>
            <a:gdLst>
              <a:gd name="T0" fmla="*/ 1576 w 1576"/>
              <a:gd name="T1" fmla="*/ 17 h 97"/>
              <a:gd name="T2" fmla="*/ 416 w 1576"/>
              <a:gd name="T3" fmla="*/ 25 h 97"/>
              <a:gd name="T4" fmla="*/ 160 w 1576"/>
              <a:gd name="T5" fmla="*/ 17 h 97"/>
              <a:gd name="T6" fmla="*/ 32 w 1576"/>
              <a:gd name="T7" fmla="*/ 65 h 97"/>
              <a:gd name="T8" fmla="*/ 0 w 1576"/>
              <a:gd name="T9" fmla="*/ 97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6"/>
              <a:gd name="T16" fmla="*/ 0 h 97"/>
              <a:gd name="T17" fmla="*/ 1576 w 1576"/>
              <a:gd name="T18" fmla="*/ 97 h 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6" h="97">
                <a:moveTo>
                  <a:pt x="1576" y="17"/>
                </a:moveTo>
                <a:cubicBezTo>
                  <a:pt x="1253" y="20"/>
                  <a:pt x="789" y="44"/>
                  <a:pt x="416" y="25"/>
                </a:cubicBezTo>
                <a:cubicBezTo>
                  <a:pt x="267" y="0"/>
                  <a:pt x="352" y="7"/>
                  <a:pt x="160" y="17"/>
                </a:cubicBezTo>
                <a:cubicBezTo>
                  <a:pt x="117" y="31"/>
                  <a:pt x="75" y="54"/>
                  <a:pt x="32" y="65"/>
                </a:cubicBezTo>
                <a:cubicBezTo>
                  <a:pt x="3" y="84"/>
                  <a:pt x="12" y="72"/>
                  <a:pt x="0" y="97"/>
                </a:cubicBezTo>
              </a:path>
            </a:pathLst>
          </a:cu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TextBox 76"/>
          <p:cNvSpPr txBox="1">
            <a:spLocks noChangeArrowheads="1"/>
          </p:cNvSpPr>
          <p:nvPr/>
        </p:nvSpPr>
        <p:spPr bwMode="auto">
          <a:xfrm>
            <a:off x="3886200" y="1295400"/>
            <a:ext cx="1211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Pelayanan</a:t>
            </a:r>
          </a:p>
          <a:p>
            <a:r>
              <a:rPr lang="en-US" sz="1800" b="1">
                <a:solidFill>
                  <a:srgbClr val="C00000"/>
                </a:solidFill>
              </a:rPr>
              <a:t>Farmasi</a:t>
            </a:r>
          </a:p>
          <a:p>
            <a:r>
              <a:rPr lang="en-US" sz="1800" b="1">
                <a:solidFill>
                  <a:srgbClr val="C00000"/>
                </a:solidFill>
              </a:rPr>
              <a:t>Klinik</a:t>
            </a:r>
          </a:p>
        </p:txBody>
      </p:sp>
      <p:sp>
        <p:nvSpPr>
          <p:cNvPr id="5195" name="TextBox 77"/>
          <p:cNvSpPr txBox="1">
            <a:spLocks noChangeArrowheads="1"/>
          </p:cNvSpPr>
          <p:nvPr/>
        </p:nvSpPr>
        <p:spPr bwMode="auto">
          <a:xfrm>
            <a:off x="3276600" y="457200"/>
            <a:ext cx="1723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Pharmaceutical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Care </a:t>
            </a:r>
            <a:r>
              <a:rPr lang="en-US" sz="1600" b="1" dirty="0" err="1">
                <a:solidFill>
                  <a:schemeClr val="bg1"/>
                </a:solidFill>
              </a:rPr>
              <a:t>meningkat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     </a:t>
            </a:r>
            <a:r>
              <a:rPr lang="en-US" sz="2400" dirty="0"/>
              <a:t>HASIL PEMOTRETAN PELAYANAN</a:t>
            </a:r>
          </a:p>
          <a:p>
            <a:r>
              <a:rPr lang="en-US" sz="2400" dirty="0"/>
              <a:t>                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914401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800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Pemotretan</a:t>
            </a:r>
            <a:r>
              <a:rPr lang="en-US" b="1" dirty="0"/>
              <a:t>  </a:t>
            </a:r>
            <a:r>
              <a:rPr lang="en-US" dirty="0"/>
              <a:t>                                     </a:t>
            </a:r>
            <a:r>
              <a:rPr lang="en-US" b="1" dirty="0" err="1"/>
              <a:t>Rencana</a:t>
            </a:r>
            <a:r>
              <a:rPr lang="en-US" b="1" dirty="0"/>
              <a:t>     </a:t>
            </a:r>
            <a:r>
              <a:rPr lang="en-US" sz="1600" b="1" dirty="0"/>
              <a:t>                             </a:t>
            </a:r>
            <a:r>
              <a:rPr lang="en-US" b="1" dirty="0" err="1"/>
              <a:t>Waktu</a:t>
            </a:r>
            <a:r>
              <a:rPr lang="en-US" sz="1600" b="1" dirty="0"/>
              <a:t> </a:t>
            </a:r>
          </a:p>
          <a:p>
            <a:pPr marL="457200" indent="-457200"/>
            <a:r>
              <a:rPr lang="en-US" sz="1600" b="1" dirty="0"/>
              <a:t>                                                                                                                        </a:t>
            </a:r>
          </a:p>
          <a:p>
            <a:pPr marL="457200" indent="-457200"/>
            <a:r>
              <a:rPr lang="en-US" sz="1600" dirty="0"/>
              <a:t>1.Jumlah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beredar</a:t>
            </a:r>
            <a:r>
              <a:rPr lang="en-US" sz="1600" dirty="0"/>
              <a:t> </a:t>
            </a: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          A. </a:t>
            </a:r>
            <a:r>
              <a:rPr lang="en-US" sz="1600" dirty="0" err="1"/>
              <a:t>Mengelompokkan</a:t>
            </a:r>
            <a:r>
              <a:rPr lang="en-US" sz="1600" dirty="0"/>
              <a:t>                      Nov 2014</a:t>
            </a:r>
          </a:p>
          <a:p>
            <a:pPr marL="457200" indent="-457200"/>
            <a:r>
              <a:rPr lang="en-US" sz="1600" dirty="0"/>
              <a:t>   </a:t>
            </a:r>
            <a:r>
              <a:rPr lang="en-US" sz="1600" dirty="0" err="1"/>
              <a:t>yi</a:t>
            </a:r>
            <a:r>
              <a:rPr lang="en-US" sz="1600" dirty="0"/>
              <a:t>; 1390 </a:t>
            </a:r>
            <a:r>
              <a:rPr lang="en-US" sz="1600" dirty="0" err="1"/>
              <a:t>sediaan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variasi</a:t>
            </a:r>
            <a:r>
              <a:rPr lang="en-US" sz="1600" dirty="0"/>
              <a:t>            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kelas</a:t>
            </a:r>
            <a:endParaRPr lang="en-US" sz="1600" dirty="0"/>
          </a:p>
          <a:p>
            <a:pPr marL="457200" indent="-457200"/>
            <a:r>
              <a:rPr lang="en-US" sz="1600" dirty="0"/>
              <a:t>                                                                                </a:t>
            </a:r>
            <a:r>
              <a:rPr lang="en-US" sz="1600" dirty="0" err="1"/>
              <a:t>terapi</a:t>
            </a:r>
            <a:r>
              <a:rPr lang="en-US" sz="1600" dirty="0"/>
              <a:t>.</a:t>
            </a:r>
          </a:p>
          <a:p>
            <a:pPr marL="457200" indent="-457200"/>
            <a:r>
              <a:rPr lang="en-US" sz="1600" dirty="0"/>
              <a:t>                                                                            B. </a:t>
            </a:r>
            <a:r>
              <a:rPr lang="en-US" sz="1600" dirty="0" err="1"/>
              <a:t>Pemberlakuan</a:t>
            </a:r>
            <a:r>
              <a:rPr lang="en-US" sz="1600" dirty="0"/>
              <a:t> </a:t>
            </a:r>
            <a:r>
              <a:rPr lang="en-US" sz="1600" dirty="0" err="1"/>
              <a:t>segera</a:t>
            </a:r>
            <a:r>
              <a:rPr lang="en-US" sz="1600" dirty="0"/>
              <a:t>              </a:t>
            </a:r>
            <a:r>
              <a:rPr lang="en-US" sz="1600" dirty="0" err="1"/>
              <a:t>Juli</a:t>
            </a:r>
            <a:r>
              <a:rPr lang="en-US" sz="1600" dirty="0"/>
              <a:t> 2015	</a:t>
            </a:r>
          </a:p>
          <a:p>
            <a:pPr marL="457200" indent="-457200"/>
            <a:r>
              <a:rPr lang="en-US" sz="1600" dirty="0"/>
              <a:t>                                                                                1:2;1 (</a:t>
            </a:r>
            <a:r>
              <a:rPr lang="en-US" sz="1600" dirty="0" err="1"/>
              <a:t>Utk</a:t>
            </a:r>
            <a:r>
              <a:rPr lang="en-US" sz="1600" dirty="0"/>
              <a:t> non BPJS) :789</a:t>
            </a:r>
          </a:p>
          <a:p>
            <a:pPr marL="457200" indent="-457200"/>
            <a:r>
              <a:rPr lang="en-US" sz="1600" dirty="0"/>
              <a:t>                                                                                 1;1;1 (</a:t>
            </a:r>
            <a:r>
              <a:rPr lang="en-US" sz="1600" dirty="0" err="1"/>
              <a:t>Utk</a:t>
            </a:r>
            <a:r>
              <a:rPr lang="en-US" sz="1600" dirty="0"/>
              <a:t> non BPJS): 553</a:t>
            </a:r>
          </a:p>
          <a:p>
            <a:pPr marL="457200" indent="-457200"/>
            <a:r>
              <a:rPr lang="en-US" sz="1600" dirty="0"/>
              <a:t>						</a:t>
            </a:r>
            <a:r>
              <a:rPr lang="en-US" sz="1600" dirty="0" err="1"/>
              <a:t>dng</a:t>
            </a:r>
            <a:r>
              <a:rPr lang="en-US" sz="1600" dirty="0"/>
              <a:t> </a:t>
            </a:r>
            <a:r>
              <a:rPr lang="en-US" sz="1600" dirty="0" err="1"/>
              <a:t>menyebar</a:t>
            </a:r>
            <a:r>
              <a:rPr lang="en-US" sz="1600" dirty="0"/>
              <a:t> </a:t>
            </a:r>
            <a:r>
              <a:rPr lang="en-US" sz="1600" dirty="0" err="1"/>
              <a:t>kuesioner</a:t>
            </a:r>
            <a:endParaRPr lang="en-US" sz="1600" dirty="0"/>
          </a:p>
          <a:p>
            <a:pPr marL="457200" indent="-457200"/>
            <a:r>
              <a:rPr lang="en-US" sz="1600" dirty="0"/>
              <a:t>						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dokter</a:t>
            </a:r>
            <a:endParaRPr lang="en-US" sz="1600" dirty="0"/>
          </a:p>
          <a:p>
            <a:pPr marL="457200" indent="-457200"/>
            <a:r>
              <a:rPr lang="en-US" sz="1600" dirty="0"/>
              <a:t>                                                                            C. </a:t>
            </a:r>
            <a:r>
              <a:rPr lang="en-US" sz="1600" dirty="0" err="1"/>
              <a:t>Akumulasi</a:t>
            </a:r>
            <a:r>
              <a:rPr lang="en-US" sz="1600" dirty="0"/>
              <a:t> data 1:1                  Nov 2014</a:t>
            </a:r>
          </a:p>
          <a:p>
            <a:pPr marL="457200" indent="-457200"/>
            <a:r>
              <a:rPr lang="en-US" sz="1600" dirty="0"/>
              <a:t>                                                                            D. </a:t>
            </a:r>
            <a:r>
              <a:rPr lang="en-US" sz="1600" dirty="0" err="1"/>
              <a:t>Sosialisasi</a:t>
            </a:r>
            <a:r>
              <a:rPr lang="en-US" sz="1600" dirty="0"/>
              <a:t>                                </a:t>
            </a:r>
            <a:r>
              <a:rPr lang="en-US" sz="1600" dirty="0" err="1"/>
              <a:t>Juli</a:t>
            </a:r>
            <a:r>
              <a:rPr lang="en-US" sz="1600" dirty="0"/>
              <a:t> 2015 </a:t>
            </a:r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dirty="0"/>
              <a:t>2.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 yang death n slow moving            </a:t>
            </a:r>
            <a:r>
              <a:rPr lang="en-US" sz="1600" dirty="0" err="1"/>
              <a:t>Menyebarkan</a:t>
            </a:r>
            <a:r>
              <a:rPr lang="en-US" sz="1600" dirty="0"/>
              <a:t> list </a:t>
            </a:r>
            <a:r>
              <a:rPr lang="en-US" sz="1600" dirty="0" err="1"/>
              <a:t>obat</a:t>
            </a:r>
            <a:r>
              <a:rPr lang="en-US" sz="1600" dirty="0"/>
              <a:t>                 </a:t>
            </a:r>
            <a:r>
              <a:rPr lang="en-US" sz="1600" dirty="0" err="1"/>
              <a:t>Julii</a:t>
            </a:r>
            <a:r>
              <a:rPr lang="en-US" sz="1600" dirty="0"/>
              <a:t> 2015</a:t>
            </a:r>
          </a:p>
          <a:p>
            <a:pPr marL="457200" indent="-457200"/>
            <a:r>
              <a:rPr lang="en-US" sz="1600" dirty="0"/>
              <a:t>                                                                              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berjalan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endParaRPr lang="en-US" sz="1600" dirty="0"/>
          </a:p>
          <a:p>
            <a:pPr marL="457200" indent="-457200"/>
            <a:r>
              <a:rPr lang="en-US" sz="1600" dirty="0"/>
              <a:t>                                                                               </a:t>
            </a:r>
            <a:r>
              <a:rPr lang="en-US" sz="1600" dirty="0" err="1"/>
              <a:t>dokter</a:t>
            </a:r>
            <a:r>
              <a:rPr lang="en-US" sz="1600" dirty="0"/>
              <a:t>.</a:t>
            </a:r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dirty="0"/>
              <a:t>3. </a:t>
            </a:r>
            <a:r>
              <a:rPr lang="en-US" sz="1600" dirty="0" err="1"/>
              <a:t>Pemesanan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 </a:t>
            </a:r>
            <a:r>
              <a:rPr lang="en-US" sz="1600" dirty="0" err="1"/>
              <a:t>seminggu</a:t>
            </a:r>
            <a:r>
              <a:rPr lang="en-US" sz="1600" dirty="0"/>
              <a:t> 1 x                       </a:t>
            </a:r>
            <a:r>
              <a:rPr lang="en-US" sz="1600" dirty="0" err="1"/>
              <a:t>A.Membuat</a:t>
            </a:r>
            <a:r>
              <a:rPr lang="en-US" sz="1600" dirty="0"/>
              <a:t> </a:t>
            </a:r>
            <a:r>
              <a:rPr lang="en-US" sz="1600" dirty="0" err="1"/>
              <a:t>penyempurnaan</a:t>
            </a:r>
            <a:r>
              <a:rPr lang="en-US" sz="1600" dirty="0"/>
              <a:t> </a:t>
            </a:r>
            <a:r>
              <a:rPr lang="en-US" sz="1600" dirty="0" err="1"/>
              <a:t>rms</a:t>
            </a:r>
            <a:r>
              <a:rPr lang="en-US" sz="1600" dirty="0"/>
              <a:t>  Mei -Jun</a:t>
            </a:r>
          </a:p>
          <a:p>
            <a:pPr marL="457200" indent="-457200"/>
            <a:r>
              <a:rPr lang="en-US" sz="1600" dirty="0"/>
              <a:t>    (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disempurnakan</a:t>
            </a:r>
            <a:r>
              <a:rPr lang="en-US" sz="1600" dirty="0"/>
              <a:t>                       </a:t>
            </a:r>
            <a:r>
              <a:rPr lang="en-US" sz="1600" dirty="0" err="1"/>
              <a:t>B.Mengubah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perencanaan</a:t>
            </a:r>
            <a:r>
              <a:rPr lang="en-US" sz="1600" dirty="0"/>
              <a:t>  Mei-Jun</a:t>
            </a:r>
          </a:p>
          <a:p>
            <a:pPr marL="457200" indent="-457200"/>
            <a:r>
              <a:rPr lang="en-US" sz="1600" dirty="0"/>
              <a:t>     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JKN)                                                                                            2015</a:t>
            </a:r>
          </a:p>
          <a:p>
            <a:pPr marL="457200" indent="-457200"/>
            <a:r>
              <a:rPr lang="en-US" sz="1600" dirty="0"/>
              <a:t>  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RUMUS PERENCANAAN OBAT  UNTUK GUDANG :</a:t>
            </a:r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fast moving </a:t>
            </a:r>
            <a:r>
              <a:rPr lang="en-US" b="1" dirty="0" err="1"/>
              <a:t>Kategori</a:t>
            </a:r>
            <a:r>
              <a:rPr lang="en-US" b="1" dirty="0"/>
              <a:t> A </a:t>
            </a:r>
            <a:r>
              <a:rPr lang="en-US" b="1" dirty="0" err="1"/>
              <a:t>dan</a:t>
            </a:r>
            <a:r>
              <a:rPr lang="en-US" b="1" dirty="0"/>
              <a:t> B</a:t>
            </a:r>
          </a:p>
          <a:p>
            <a:endParaRPr lang="en-US" dirty="0"/>
          </a:p>
          <a:p>
            <a:r>
              <a:rPr lang="en-US" dirty="0"/>
              <a:t>=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4 </a:t>
            </a:r>
            <a:r>
              <a:rPr lang="en-US" b="1" u="sng" dirty="0" err="1"/>
              <a:t>bln</a:t>
            </a:r>
            <a:r>
              <a:rPr lang="en-US" b="1" u="sng" dirty="0"/>
              <a:t>  </a:t>
            </a:r>
            <a:r>
              <a:rPr lang="en-US" b="1" dirty="0"/>
              <a:t>+ 20% + Lead time 7hari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gdg+apotik</a:t>
            </a:r>
            <a:r>
              <a:rPr lang="en-US" b="1" u="sng" dirty="0"/>
              <a:t>                    </a:t>
            </a:r>
          </a:p>
          <a:p>
            <a:r>
              <a:rPr lang="en-US" b="1"/>
              <a:t>                    </a:t>
            </a:r>
            <a:r>
              <a:rPr lang="en-US" b="1" dirty="0"/>
              <a:t>4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slow moving </a:t>
            </a:r>
            <a:r>
              <a:rPr lang="en-US" b="1" dirty="0" err="1"/>
              <a:t>Kategori</a:t>
            </a:r>
            <a:r>
              <a:rPr lang="en-US" b="1" dirty="0"/>
              <a:t> C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= 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4 </a:t>
            </a:r>
            <a:r>
              <a:rPr lang="en-US" b="1" u="sng" dirty="0" err="1"/>
              <a:t>bln</a:t>
            </a:r>
            <a:r>
              <a:rPr lang="en-US" b="1" u="sng" dirty="0"/>
              <a:t> </a:t>
            </a:r>
            <a:r>
              <a:rPr lang="en-US" b="1" dirty="0"/>
              <a:t>+ 5%    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gdg+apotik</a:t>
            </a:r>
            <a:endParaRPr lang="en-US" b="1" dirty="0"/>
          </a:p>
          <a:p>
            <a:r>
              <a:rPr lang="en-US" b="1" dirty="0"/>
              <a:t>                      4</a:t>
            </a:r>
          </a:p>
          <a:p>
            <a:endParaRPr lang="en-US" b="1" dirty="0"/>
          </a:p>
        </p:txBody>
      </p:sp>
      <p:sp>
        <p:nvSpPr>
          <p:cNvPr id="5" name="Left Brace 4"/>
          <p:cNvSpPr/>
          <p:nvPr/>
        </p:nvSpPr>
        <p:spPr>
          <a:xfrm>
            <a:off x="304800" y="2057400"/>
            <a:ext cx="121919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562600" y="21336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81000" y="3886200"/>
            <a:ext cx="45719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657600" y="3733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5867400" y="2133600"/>
            <a:ext cx="76200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8229600" y="21336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114800" y="3733800"/>
            <a:ext cx="762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553200" y="3733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RUMUS PERENCANAAN OBAT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RUMUS PERENCANAAN OBAT : </a:t>
            </a:r>
            <a:r>
              <a:rPr lang="en-US" b="1" dirty="0" err="1"/>
              <a:t>Apotik</a:t>
            </a:r>
            <a:r>
              <a:rPr lang="en-US" b="1" dirty="0"/>
              <a:t> </a:t>
            </a:r>
            <a:r>
              <a:rPr lang="en-US" b="1" dirty="0" err="1"/>
              <a:t>Rajal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fast moving </a:t>
            </a:r>
            <a:r>
              <a:rPr lang="en-US" b="1" dirty="0" err="1"/>
              <a:t>Kategori</a:t>
            </a:r>
            <a:r>
              <a:rPr lang="en-US" b="1" dirty="0"/>
              <a:t> A</a:t>
            </a:r>
          </a:p>
          <a:p>
            <a:endParaRPr lang="en-US" dirty="0"/>
          </a:p>
          <a:p>
            <a:r>
              <a:rPr lang="en-US" dirty="0"/>
              <a:t>=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4 </a:t>
            </a:r>
            <a:r>
              <a:rPr lang="en-US" b="1" u="sng" dirty="0" err="1"/>
              <a:t>bln</a:t>
            </a:r>
            <a:r>
              <a:rPr lang="en-US" b="1" u="sng" dirty="0"/>
              <a:t>  </a:t>
            </a:r>
            <a:r>
              <a:rPr lang="en-US" b="1" dirty="0"/>
              <a:t>+ 20% + Lead time 2 </a:t>
            </a:r>
            <a:r>
              <a:rPr lang="en-US" b="1" dirty="0" err="1"/>
              <a:t>hari</a:t>
            </a:r>
            <a:r>
              <a:rPr lang="en-US" b="1" dirty="0"/>
              <a:t>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Apotik</a:t>
            </a:r>
            <a:r>
              <a:rPr lang="en-US" b="1" u="sng" dirty="0"/>
              <a:t>                 </a:t>
            </a:r>
          </a:p>
          <a:p>
            <a:r>
              <a:rPr lang="en-US" b="1" dirty="0"/>
              <a:t>                    15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midle</a:t>
            </a:r>
            <a:r>
              <a:rPr lang="en-US" b="1" dirty="0"/>
              <a:t> moving </a:t>
            </a:r>
            <a:r>
              <a:rPr lang="en-US" b="1" dirty="0" err="1"/>
              <a:t>Kategori</a:t>
            </a:r>
            <a:r>
              <a:rPr lang="en-US" b="1" dirty="0"/>
              <a:t> B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= 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4 </a:t>
            </a:r>
            <a:r>
              <a:rPr lang="en-US" b="1" u="sng" dirty="0" err="1"/>
              <a:t>bln</a:t>
            </a:r>
            <a:r>
              <a:rPr lang="en-US" b="1" u="sng" dirty="0"/>
              <a:t> </a:t>
            </a:r>
            <a:r>
              <a:rPr lang="en-US" b="1" dirty="0"/>
              <a:t>+ 20% + Lead time 2hari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 </a:t>
            </a:r>
            <a:r>
              <a:rPr lang="en-US" b="1" dirty="0" err="1"/>
              <a:t>Apotik</a:t>
            </a:r>
            <a:r>
              <a:rPr lang="en-US" b="1" dirty="0"/>
              <a:t> </a:t>
            </a:r>
          </a:p>
          <a:p>
            <a:r>
              <a:rPr lang="en-US" b="1" dirty="0"/>
              <a:t>                      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RUMUS PERENCANAAN OBAT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Logo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947738"/>
            <a:ext cx="885507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800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Pemotretan</a:t>
            </a:r>
            <a:r>
              <a:rPr lang="en-US" b="1" dirty="0"/>
              <a:t>                             </a:t>
            </a:r>
            <a:r>
              <a:rPr lang="en-US" b="1" dirty="0" err="1"/>
              <a:t>Rencana</a:t>
            </a:r>
            <a:r>
              <a:rPr lang="en-US" sz="1600" dirty="0"/>
              <a:t>                                      </a:t>
            </a:r>
            <a:r>
              <a:rPr lang="en-US" sz="1600" b="1" dirty="0" err="1"/>
              <a:t>Waktu</a:t>
            </a:r>
            <a:r>
              <a:rPr lang="en-US" sz="1600" b="1" dirty="0"/>
              <a:t> </a:t>
            </a:r>
          </a:p>
          <a:p>
            <a:pPr marL="457200" indent="-457200"/>
            <a:r>
              <a:rPr lang="en-US" sz="1600" dirty="0"/>
              <a:t>                                                                                                                        </a:t>
            </a:r>
          </a:p>
          <a:p>
            <a:pPr marL="457200" indent="-457200"/>
            <a:r>
              <a:rPr lang="en-US" sz="1600" dirty="0"/>
              <a:t>4.Purchasing Order </a:t>
            </a:r>
            <a:r>
              <a:rPr lang="en-US" sz="1600" dirty="0" err="1"/>
              <a:t>belum</a:t>
            </a:r>
            <a:r>
              <a:rPr lang="en-US" sz="1600" dirty="0"/>
              <a:t>                     Per </a:t>
            </a:r>
            <a:r>
              <a:rPr lang="en-US" sz="1600" dirty="0" err="1"/>
              <a:t>tgl</a:t>
            </a:r>
            <a:r>
              <a:rPr lang="en-US" sz="1600" dirty="0"/>
              <a:t> 18 </a:t>
            </a:r>
            <a:r>
              <a:rPr lang="en-US" sz="1600" dirty="0" err="1"/>
              <a:t>Juni</a:t>
            </a:r>
            <a:r>
              <a:rPr lang="en-US" sz="1600" dirty="0"/>
              <a:t>                         18 </a:t>
            </a:r>
            <a:r>
              <a:rPr lang="en-US" sz="1600" dirty="0" err="1"/>
              <a:t>Juni</a:t>
            </a:r>
            <a:r>
              <a:rPr lang="en-US" sz="1600" dirty="0"/>
              <a:t> -</a:t>
            </a:r>
            <a:r>
              <a:rPr lang="en-US" sz="1600" dirty="0" err="1"/>
              <a:t>dst</a:t>
            </a:r>
            <a:endParaRPr lang="en-US" sz="1600" dirty="0"/>
          </a:p>
          <a:p>
            <a:pPr marL="457200" indent="-457200"/>
            <a:r>
              <a:rPr lang="en-US" sz="1600" dirty="0"/>
              <a:t>  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pembatasan</a:t>
            </a:r>
            <a:r>
              <a:rPr lang="en-US" sz="1600" dirty="0"/>
              <a:t> </a:t>
            </a:r>
            <a:r>
              <a:rPr lang="en-US" sz="1600" dirty="0" err="1"/>
              <a:t>umur</a:t>
            </a:r>
            <a:r>
              <a:rPr lang="en-US" sz="1600" dirty="0"/>
              <a:t>                        </a:t>
            </a:r>
          </a:p>
          <a:p>
            <a:pPr marL="457200" indent="-457200"/>
            <a:r>
              <a:rPr lang="en-US" sz="1600" dirty="0"/>
              <a:t>   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menyebabkan</a:t>
            </a:r>
            <a:r>
              <a:rPr lang="en-US" sz="1600" dirty="0"/>
              <a:t>                 </a:t>
            </a:r>
          </a:p>
          <a:p>
            <a:pPr marL="457200" indent="-457200"/>
            <a:r>
              <a:rPr lang="en-US" sz="1600" dirty="0"/>
              <a:t>    </a:t>
            </a:r>
            <a:r>
              <a:rPr lang="en-US" sz="1600" dirty="0" err="1"/>
              <a:t>penumpukan</a:t>
            </a:r>
            <a:r>
              <a:rPr lang="en-US" sz="1600" dirty="0"/>
              <a:t> </a:t>
            </a:r>
            <a:r>
              <a:rPr lang="en-US" sz="1600" dirty="0" err="1"/>
              <a:t>stok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6781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HASIL PEMOTRETAN PELAYANAN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lang="en-US" sz="20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LOGISTIK FARMASI RSBA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8194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/>
              <a:t>7.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dng</a:t>
            </a:r>
            <a:r>
              <a:rPr lang="en-US" sz="1200" dirty="0"/>
              <a:t> </a:t>
            </a:r>
            <a:r>
              <a:rPr lang="en-US" sz="1200" dirty="0" err="1"/>
              <a:t>dokter</a:t>
            </a:r>
            <a:r>
              <a:rPr lang="en-US" sz="1200" dirty="0"/>
              <a:t>, </a:t>
            </a:r>
            <a:r>
              <a:rPr lang="en-US" sz="1200" dirty="0" err="1"/>
              <a:t>ttg</a:t>
            </a:r>
            <a:r>
              <a:rPr lang="en-US" sz="1200" dirty="0"/>
              <a:t>                         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dng</a:t>
            </a:r>
            <a:r>
              <a:rPr lang="en-US" sz="1200" dirty="0"/>
              <a:t> </a:t>
            </a:r>
            <a:r>
              <a:rPr lang="en-US" sz="1200" dirty="0" err="1"/>
              <a:t>dokter</a:t>
            </a:r>
            <a:r>
              <a:rPr lang="en-US" sz="1200" dirty="0"/>
              <a:t>,                                     </a:t>
            </a:r>
            <a:r>
              <a:rPr lang="en-US" sz="1200" dirty="0" err="1"/>
              <a:t>Juli-dst</a:t>
            </a:r>
            <a:endParaRPr lang="en-US" sz="1200" dirty="0"/>
          </a:p>
          <a:p>
            <a:pPr marL="457200" indent="-457200"/>
            <a:r>
              <a:rPr lang="en-US" sz="1200" dirty="0"/>
              <a:t>    </a:t>
            </a:r>
            <a:r>
              <a:rPr lang="en-US" sz="1200" dirty="0" err="1"/>
              <a:t>obat</a:t>
            </a:r>
            <a:r>
              <a:rPr lang="en-US" sz="1200" dirty="0"/>
              <a:t> </a:t>
            </a:r>
            <a:r>
              <a:rPr lang="en-US" sz="1200" dirty="0" err="1"/>
              <a:t>kosong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AA                                   </a:t>
            </a:r>
            <a:r>
              <a:rPr lang="en-US" sz="1200" dirty="0" err="1"/>
              <a:t>ttg</a:t>
            </a:r>
            <a:r>
              <a:rPr lang="en-US" sz="1200" dirty="0"/>
              <a:t> </a:t>
            </a:r>
            <a:r>
              <a:rPr lang="en-US" sz="1200" dirty="0" err="1"/>
              <a:t>obt</a:t>
            </a:r>
            <a:r>
              <a:rPr lang="en-US" sz="1200" dirty="0"/>
              <a:t> </a:t>
            </a:r>
            <a:r>
              <a:rPr lang="en-US" sz="1200" dirty="0" err="1"/>
              <a:t>kosong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Aptker</a:t>
            </a:r>
            <a:endParaRPr lang="en-US" sz="1200" dirty="0"/>
          </a:p>
          <a:p>
            <a:pPr marL="457200" indent="-457200"/>
            <a:endParaRPr lang="en-US" sz="1200" dirty="0"/>
          </a:p>
          <a:p>
            <a:pPr marL="457200" indent="-457200"/>
            <a:r>
              <a:rPr lang="en-US" sz="1200" dirty="0"/>
              <a:t>8. Lead Time </a:t>
            </a:r>
            <a:r>
              <a:rPr lang="en-US" sz="1200" dirty="0" err="1"/>
              <a:t>pemesanan</a:t>
            </a:r>
            <a:r>
              <a:rPr lang="en-US" sz="1200" dirty="0"/>
              <a:t> </a:t>
            </a:r>
            <a:r>
              <a:rPr lang="en-US" sz="1200" dirty="0" err="1"/>
              <a:t>obat</a:t>
            </a:r>
            <a:r>
              <a:rPr lang="en-US" sz="1200" dirty="0"/>
              <a:t>                           </a:t>
            </a:r>
            <a:r>
              <a:rPr lang="en-US" sz="1200" dirty="0" err="1"/>
              <a:t>Koordinasi</a:t>
            </a:r>
            <a:r>
              <a:rPr lang="en-US" sz="1200" dirty="0"/>
              <a:t> </a:t>
            </a:r>
            <a:r>
              <a:rPr lang="en-US" sz="1200" dirty="0" err="1"/>
              <a:t>dng</a:t>
            </a:r>
            <a:r>
              <a:rPr lang="en-US" sz="1200" dirty="0"/>
              <a:t> </a:t>
            </a:r>
            <a:r>
              <a:rPr lang="en-US" sz="1200" dirty="0" err="1"/>
              <a:t>Logistik</a:t>
            </a:r>
            <a:r>
              <a:rPr lang="en-US" sz="1200" dirty="0"/>
              <a:t> &amp;                                </a:t>
            </a:r>
            <a:r>
              <a:rPr lang="en-US" sz="1200" dirty="0" err="1"/>
              <a:t>Juli-dst</a:t>
            </a:r>
            <a:endParaRPr lang="en-US" sz="1200" dirty="0"/>
          </a:p>
          <a:p>
            <a:pPr marL="457200" indent="-457200"/>
            <a:r>
              <a:rPr lang="en-US" sz="1200" dirty="0"/>
              <a:t>    7 </a:t>
            </a:r>
            <a:r>
              <a:rPr lang="en-US" sz="1200" dirty="0" err="1"/>
              <a:t>hari</a:t>
            </a:r>
            <a:r>
              <a:rPr lang="en-US" sz="1200" dirty="0"/>
              <a:t>                                                              Unit </a:t>
            </a:r>
            <a:r>
              <a:rPr lang="en-US" sz="1200" dirty="0" err="1"/>
              <a:t>penerimaan</a:t>
            </a:r>
            <a:r>
              <a:rPr lang="en-US" sz="1200" dirty="0"/>
              <a:t> </a:t>
            </a:r>
            <a:r>
              <a:rPr lang="en-US" sz="1200" dirty="0" err="1"/>
              <a:t>brg</a:t>
            </a:r>
            <a:r>
              <a:rPr lang="en-US" sz="1200" dirty="0"/>
              <a:t> agar</a:t>
            </a:r>
          </a:p>
          <a:p>
            <a:pPr marL="457200" indent="-457200"/>
            <a:r>
              <a:rPr lang="en-US" sz="1200" dirty="0"/>
              <a:t>                                                                            Lead time 1 </a:t>
            </a:r>
            <a:r>
              <a:rPr lang="en-US" sz="1200" dirty="0" err="1"/>
              <a:t>hari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09800" y="4572000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/>
              <a:t>SEMANGAT DAN PANTANG MENYERAH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436</TotalTime>
  <Words>465</Words>
  <Application>Microsoft Office PowerPoint</Application>
  <PresentationFormat>On-screen Show (4:3)</PresentationFormat>
  <Paragraphs>164</Paragraphs>
  <Slides>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cdb2004c012l</vt:lpstr>
      <vt:lpstr>Image</vt:lpstr>
      <vt:lpstr>RENCANA PENYEMPURNAAN MANAGEMENT LOGISTIK TAHAP 1 RSBA oleh : Dra. Agusdini Banun S &amp; team</vt:lpstr>
      <vt:lpstr>TUJUAN </vt:lpstr>
      <vt:lpstr>MATERI </vt:lpstr>
      <vt:lpstr>PowerPoint Presentation</vt:lpstr>
      <vt:lpstr>      HASIL PEMOTRETAN PELAYANAN  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RENCANA PENYEMPURNAAN INSTALASI FARMASI RSKD      7 OKT 2010- 7 JAN  2011 oleh : Dra. Agusdini Banun S &amp; team</dc:title>
  <dc:creator>agusdini</dc:creator>
  <cp:lastModifiedBy>Class</cp:lastModifiedBy>
  <cp:revision>51</cp:revision>
  <dcterms:created xsi:type="dcterms:W3CDTF">2010-10-09T13:19:45Z</dcterms:created>
  <dcterms:modified xsi:type="dcterms:W3CDTF">2018-02-14T03:11:02Z</dcterms:modified>
</cp:coreProperties>
</file>