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4" r:id="rId3"/>
    <p:sldId id="277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29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A235C-0F4D-497D-AEAB-392420BDF6C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2DADC-FA6B-4044-863A-979E1D452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DADC-FA6B-4044-863A-979E1D4524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1250C-61F6-49EF-A966-B5F339A1B4AC}" type="slidenum">
              <a:rPr lang="en-US"/>
              <a:pPr/>
              <a:t>11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465DC-7B60-48F0-B157-D2C3D4673516}" type="slidenum">
              <a:rPr lang="en-US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DADC-FA6B-4044-863A-979E1D4524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DADC-FA6B-4044-863A-979E1D4524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39E14-03E0-4A90-A779-B4F6F1CED4CD}" type="slidenum">
              <a:rPr lang="en-US"/>
              <a:pPr/>
              <a:t>4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7EFD2-0A87-46D7-A344-1C6D966BF06A}" type="slidenum">
              <a:rPr lang="en-US"/>
              <a:pPr/>
              <a:t>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F0BD6-B2C2-40A5-8682-67670F2E9A4E}" type="slidenum">
              <a:rPr lang="en-US"/>
              <a:pPr/>
              <a:t>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5A9BA-3C9A-492E-BEFC-4BA377D007AB}" type="slidenum">
              <a:rPr lang="en-US"/>
              <a:pPr/>
              <a:t>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BC9EB-7D3C-486D-97AC-64237A4AFEA0}" type="slidenum">
              <a:rPr lang="en-US"/>
              <a:pPr/>
              <a:t>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E7583-BE0B-410A-9EA5-1EB7062B668C}" type="slidenum">
              <a:rPr lang="en-US"/>
              <a:pPr/>
              <a:t>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6CB87-69F4-41BD-B0DC-A2CD22C1FB63}" type="slidenum">
              <a:rPr lang="en-US"/>
              <a:pPr/>
              <a:t>10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0" y="633413"/>
            <a:ext cx="9144000" cy="3495675"/>
            <a:chOff x="0" y="390"/>
            <a:chExt cx="5760" cy="2202"/>
          </a:xfrm>
        </p:grpSpPr>
        <p:graphicFrame>
          <p:nvGraphicFramePr>
            <p:cNvPr id="3091" name="Object 19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Image" r:id="rId3" imgW="4241270" imgH="5396825" progId="">
                    <p:embed/>
                  </p:oleObj>
                </mc:Choice>
                <mc:Fallback>
                  <p:oleObj name="Image" r:id="rId3" imgW="4241270" imgH="5396825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90"/>
                          <a:ext cx="196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2" name="Object 20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Image" r:id="rId5" imgW="3263492" imgH="4863492" progId="">
                    <p:embed/>
                  </p:oleObj>
                </mc:Choice>
                <mc:Fallback>
                  <p:oleObj name="Image" r:id="rId5" imgW="3263492" imgH="4863492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390"/>
                          <a:ext cx="187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3" name="Object 21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name="Image" r:id="rId7" imgW="3492063" imgH="4926984" progId="">
                    <p:embed/>
                  </p:oleObj>
                </mc:Choice>
                <mc:Fallback>
                  <p:oleObj name="Image" r:id="rId7" imgW="3492063" imgH="4926984" progId="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390"/>
                          <a:ext cx="1930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1613"/>
            <a:ext cx="2895600" cy="169862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EE8BCD8-FBE8-4B8D-BE88-E9D3AB78E8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10477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2C62E-17B5-4F45-B0A2-70A6ED4F8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D563E-C7BE-4DE6-9C58-761FC61CE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FFBCE97-AD0B-4272-AEEB-103517460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7026A-F9D9-4C34-8D0D-9C8AFAB234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50FBB-DB45-4BEE-8BD3-7F8091601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E0D2A-A269-4401-B600-8B15601B4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14CC6-F28E-4045-80E0-E4690D6E3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0E655-C54D-450A-8299-352FC3A18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4BF48-6062-4127-B790-824821BD1A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3BD78-F737-4B85-912C-28CE6F1EA5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479E0-C9A1-40FC-B7E0-31FD1E839F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6729413" y="-11113"/>
            <a:ext cx="2414587" cy="992188"/>
            <a:chOff x="0" y="390"/>
            <a:chExt cx="5760" cy="2202"/>
          </a:xfrm>
        </p:grpSpPr>
        <p:graphicFrame>
          <p:nvGraphicFramePr>
            <p:cNvPr id="1042" name="Object 18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Image" r:id="rId15" imgW="4241270" imgH="5396825" progId="">
                    <p:embed/>
                  </p:oleObj>
                </mc:Choice>
                <mc:Fallback>
                  <p:oleObj name="Image" r:id="rId15" imgW="4241270" imgH="5396825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90"/>
                          <a:ext cx="196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58F8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2B166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C0C0C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3" name="Object 19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Image" r:id="rId17" imgW="3263492" imgH="4863492" progId="">
                    <p:embed/>
                  </p:oleObj>
                </mc:Choice>
                <mc:Fallback>
                  <p:oleObj name="Image" r:id="rId17" imgW="3263492" imgH="4863492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390"/>
                          <a:ext cx="187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58F8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2B166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C0C0C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4" name="Object 20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Image" r:id="rId19" imgW="3492063" imgH="4926984" progId="">
                    <p:embed/>
                  </p:oleObj>
                </mc:Choice>
                <mc:Fallback>
                  <p:oleObj name="Image" r:id="rId19" imgW="3492063" imgH="4926984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390"/>
                          <a:ext cx="1930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58F8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2B166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C0C0C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3375" y="64897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715F6CA1-36F5-41B8-928E-B851B5D47F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  <a:br>
              <a:rPr lang="en-US"/>
            </a:br>
            <a:r>
              <a:rPr lang="en-US"/>
              <a:t>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179388" y="4648200"/>
            <a:ext cx="1466850" cy="9525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7596188" y="4648200"/>
            <a:ext cx="1349375" cy="15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76400" y="4800600"/>
            <a:ext cx="61531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b="1" dirty="0"/>
              <a:t>PENGADAAN  PERBEKALAN  FARMASI</a:t>
            </a:r>
          </a:p>
          <a:p>
            <a:pPr algn="ctr" eaLnBrk="1" hangingPunct="1"/>
            <a:r>
              <a:rPr lang="en-US" b="1" dirty="0"/>
              <a:t>       </a:t>
            </a:r>
          </a:p>
          <a:p>
            <a:pPr algn="ctr" eaLnBrk="1" hangingPunct="1"/>
            <a:endParaRPr lang="en-US" b="1" dirty="0"/>
          </a:p>
          <a:p>
            <a:pPr algn="ctr" eaLnBrk="1" hangingPunct="1"/>
            <a:r>
              <a:rPr lang="en-US" b="1" i="1" dirty="0" err="1"/>
              <a:t>Oleh</a:t>
            </a:r>
            <a:r>
              <a:rPr lang="en-US" b="1" i="1" dirty="0"/>
              <a:t> : </a:t>
            </a:r>
            <a:r>
              <a:rPr lang="en-US" b="1" i="1" dirty="0" err="1"/>
              <a:t>Dra</a:t>
            </a:r>
            <a:r>
              <a:rPr lang="en-US" b="1" i="1" dirty="0"/>
              <a:t>. Agusdini </a:t>
            </a:r>
            <a:r>
              <a:rPr lang="en-US" b="1" i="1" dirty="0" err="1"/>
              <a:t>Banun</a:t>
            </a:r>
            <a:r>
              <a:rPr lang="en-US" b="1" i="1" dirty="0"/>
              <a:t> </a:t>
            </a:r>
            <a:r>
              <a:rPr lang="en-US" b="1" i="1" dirty="0" err="1"/>
              <a:t>Saptaningsih</a:t>
            </a:r>
            <a:r>
              <a:rPr lang="en-US" b="1" i="1" dirty="0"/>
              <a:t>, Apt, MARS</a:t>
            </a:r>
            <a:r>
              <a:rPr lang="en-US" b="1" dirty="0"/>
              <a:t>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B59128-81C5-4AA9-BEF1-030D91B69FD1}"/>
              </a:ext>
            </a:extLst>
          </p:cNvPr>
          <p:cNvSpPr txBox="1"/>
          <p:nvPr/>
        </p:nvSpPr>
        <p:spPr>
          <a:xfrm>
            <a:off x="6248400" y="838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PERTEMUAN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295400" y="0"/>
            <a:ext cx="4492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dirty="0"/>
              <a:t>    </a:t>
            </a:r>
            <a:r>
              <a:rPr lang="en-US" sz="3200" dirty="0" err="1">
                <a:solidFill>
                  <a:srgbClr val="FFFF00"/>
                </a:solidFill>
              </a:rPr>
              <a:t>Sumbangan</a:t>
            </a:r>
            <a:endParaRPr lang="en-US" sz="3200" dirty="0">
              <a:solidFill>
                <a:srgbClr val="FFFF00"/>
              </a:solidFill>
            </a:endParaRPr>
          </a:p>
          <a:p>
            <a:pPr algn="ctr" eaLnBrk="1" hangingPunct="1"/>
            <a:r>
              <a:rPr lang="en-US" sz="3200" dirty="0" err="1">
                <a:solidFill>
                  <a:srgbClr val="FFFF00"/>
                </a:solidFill>
              </a:rPr>
              <a:t>Donasi</a:t>
            </a:r>
            <a:r>
              <a:rPr lang="en-US" sz="3200" dirty="0">
                <a:solidFill>
                  <a:srgbClr val="FFFF00"/>
                </a:solidFill>
              </a:rPr>
              <a:t>/Dropping/ </a:t>
            </a:r>
            <a:r>
              <a:rPr lang="en-US" sz="3200" dirty="0" err="1">
                <a:solidFill>
                  <a:srgbClr val="FFFF00"/>
                </a:solidFill>
              </a:rPr>
              <a:t>Hibah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1752600"/>
            <a:ext cx="78724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persyaratannya</a:t>
            </a:r>
            <a:r>
              <a:rPr lang="en-US" sz="2400" dirty="0"/>
              <a:t> :</a:t>
            </a:r>
          </a:p>
          <a:p>
            <a:pPr eaLnBrk="1" hangingPunct="1"/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Sesuaikan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asal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(</a:t>
            </a:r>
            <a:r>
              <a:rPr lang="en-US" sz="2400" dirty="0" err="1"/>
              <a:t>pabrik</a:t>
            </a:r>
            <a:r>
              <a:rPr lang="en-US" sz="2400" dirty="0"/>
              <a:t>, </a:t>
            </a:r>
            <a:r>
              <a:rPr lang="en-US" sz="2400" dirty="0" err="1"/>
              <a:t>negara</a:t>
            </a:r>
            <a:r>
              <a:rPr lang="en-US" sz="2400" dirty="0"/>
              <a:t>, </a:t>
            </a:r>
            <a:r>
              <a:rPr lang="en-US" sz="2400" dirty="0" err="1"/>
              <a:t>perorangan</a:t>
            </a:r>
            <a:r>
              <a:rPr lang="en-US" sz="2400" dirty="0"/>
              <a:t> </a:t>
            </a:r>
            <a:r>
              <a:rPr lang="en-US" sz="2400" dirty="0" err="1"/>
              <a:t>dll</a:t>
            </a:r>
            <a:r>
              <a:rPr lang="en-US" sz="2400" dirty="0"/>
              <a:t>)</a:t>
            </a:r>
          </a:p>
          <a:p>
            <a:pPr eaLnBrk="1" hangingPunct="1"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kadaluarsa</a:t>
            </a: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kemasan</a:t>
            </a:r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kelengkapan</a:t>
            </a:r>
            <a:r>
              <a:rPr lang="en-US" sz="2400" dirty="0"/>
              <a:t> yang </a:t>
            </a:r>
            <a:r>
              <a:rPr lang="en-US" sz="2400" dirty="0" err="1"/>
              <a:t>menyertai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763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3200" dirty="0">
              <a:solidFill>
                <a:srgbClr val="FFFF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000" dirty="0"/>
              <a:t> </a:t>
            </a:r>
            <a:r>
              <a:rPr lang="en-US" sz="2400" dirty="0" err="1"/>
              <a:t>Menukar</a:t>
            </a:r>
            <a:r>
              <a:rPr lang="en-US" sz="2400" dirty="0"/>
              <a:t> :</a:t>
            </a:r>
          </a:p>
          <a:p>
            <a:pPr eaLnBrk="1" hangingPunct="1"/>
            <a:r>
              <a:rPr lang="en-US" sz="2400" dirty="0"/>
              <a:t>  </a:t>
            </a:r>
            <a:r>
              <a:rPr lang="en-US" sz="2400" dirty="0" err="1"/>
              <a:t>Tukar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kadaluarsa</a:t>
            </a:r>
            <a:endParaRPr lang="en-US" sz="2400" dirty="0"/>
          </a:p>
          <a:p>
            <a:pPr eaLnBrk="1" hangingPunct="1"/>
            <a:r>
              <a:rPr lang="en-US" sz="2400" dirty="0"/>
              <a:t>  </a:t>
            </a:r>
            <a:r>
              <a:rPr lang="en-US" sz="2400" dirty="0" err="1"/>
              <a:t>Tukar</a:t>
            </a:r>
            <a:r>
              <a:rPr lang="en-US" sz="2400" dirty="0"/>
              <a:t> 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terpakai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Meminjam</a:t>
            </a:r>
            <a:r>
              <a:rPr lang="en-US" sz="2400" dirty="0"/>
              <a:t> :</a:t>
            </a:r>
          </a:p>
          <a:p>
            <a:pPr eaLnBrk="1" hangingPunct="1"/>
            <a:r>
              <a:rPr lang="en-US" sz="2400" dirty="0"/>
              <a:t>  </a:t>
            </a:r>
            <a:r>
              <a:rPr lang="en-US" sz="2400" dirty="0" err="1"/>
              <a:t>Pinjam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ketiadaan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endParaRPr lang="en-US" sz="2400" dirty="0"/>
          </a:p>
          <a:p>
            <a:pPr eaLnBrk="1" hangingPunct="1"/>
            <a:r>
              <a:rPr lang="en-US" sz="2400" dirty="0"/>
              <a:t>  (</a:t>
            </a:r>
            <a:r>
              <a:rPr lang="en-US" sz="2400" dirty="0" err="1"/>
              <a:t>Stok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pasaran</a:t>
            </a:r>
            <a:r>
              <a:rPr lang="en-US" sz="2400" dirty="0"/>
              <a:t>,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dana</a:t>
            </a:r>
            <a:r>
              <a:rPr lang="en-US" sz="2400" dirty="0"/>
              <a:t> </a:t>
            </a:r>
            <a:r>
              <a:rPr lang="en-US" sz="2400" dirty="0" err="1"/>
              <a:t>dll</a:t>
            </a:r>
            <a:r>
              <a:rPr lang="en-US" sz="2400" dirty="0"/>
              <a:t>)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57200" y="228600"/>
            <a:ext cx="5083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>
                <a:solidFill>
                  <a:srgbClr val="FFFF00"/>
                </a:solidFill>
              </a:rPr>
              <a:t>MENUKAR/MEMINJAM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066800" y="304800"/>
            <a:ext cx="2702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FF00"/>
                </a:solidFill>
              </a:rPr>
              <a:t>KONSINYASI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28600" y="1624013"/>
            <a:ext cx="861695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/>
              <a:t> </a:t>
            </a:r>
            <a:r>
              <a:rPr lang="en-US" sz="2200"/>
              <a:t>Barang bukan milik sendiri (titipan)</a:t>
            </a:r>
          </a:p>
          <a:p>
            <a:pPr eaLnBrk="1" hangingPunct="1">
              <a:buFontTx/>
              <a:buChar char="•"/>
            </a:pPr>
            <a:r>
              <a:rPr lang="en-US" sz="2200"/>
              <a:t> Barang berasal dari perusahaan farmasi yang bersertifikat (CPOB)</a:t>
            </a:r>
          </a:p>
          <a:p>
            <a:pPr eaLnBrk="1" hangingPunct="1">
              <a:buFontTx/>
              <a:buChar char="•"/>
            </a:pPr>
            <a:r>
              <a:rPr lang="en-US" sz="2200"/>
              <a:t> Barang sudah terdaftar (No Reg)</a:t>
            </a:r>
          </a:p>
          <a:p>
            <a:pPr eaLnBrk="1" hangingPunct="1">
              <a:buFontTx/>
              <a:buChar char="•"/>
            </a:pPr>
            <a:r>
              <a:rPr lang="en-US" sz="2200"/>
              <a:t> Beli persyaratan lama penitipan</a:t>
            </a:r>
          </a:p>
          <a:p>
            <a:pPr eaLnBrk="1" hangingPunct="1">
              <a:buFontTx/>
              <a:buChar char="•"/>
            </a:pPr>
            <a:r>
              <a:rPr lang="en-US" sz="2200"/>
              <a:t> Dilengkapi kartu stok</a:t>
            </a:r>
          </a:p>
          <a:p>
            <a:pPr eaLnBrk="1" hangingPunct="1">
              <a:buFontTx/>
              <a:buChar char="•"/>
            </a:pPr>
            <a:r>
              <a:rPr lang="en-US" sz="2200"/>
              <a:t> Perlu dilakukan stok setiap periode</a:t>
            </a:r>
          </a:p>
          <a:p>
            <a:pPr eaLnBrk="1" hangingPunct="1">
              <a:buFontTx/>
              <a:buChar char="•"/>
            </a:pPr>
            <a:r>
              <a:rPr lang="en-US" sz="2200"/>
              <a:t> Penyimpanan dalam rak terpisah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8879" y="2967335"/>
            <a:ext cx="4365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Terima</a:t>
            </a:r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kasih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056A7-DF8C-4E4C-92FB-C81E781A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TUJUAN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F8572-FCD6-4C07-9793-AFBED683E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7848600" cy="4191000"/>
          </a:xfrm>
        </p:spPr>
        <p:txBody>
          <a:bodyPr/>
          <a:lstStyle/>
          <a:p>
            <a:pPr algn="just"/>
            <a:r>
              <a:rPr lang="id-ID" sz="2400" dirty="0"/>
              <a:t>Mahasiswa dapat menyebutkan  tujuan mata ajar pengadaan pembekalan farmasi</a:t>
            </a:r>
          </a:p>
          <a:p>
            <a:pPr algn="just"/>
            <a:r>
              <a:rPr lang="id-ID" sz="2400" dirty="0"/>
              <a:t>Mahasiswa dapat menguraikan topik- topik dan jadwal mata ajar pengadaan pembekalan farmasi</a:t>
            </a:r>
          </a:p>
          <a:p>
            <a:pPr algn="just"/>
            <a:r>
              <a:rPr lang="id-ID" sz="2400" dirty="0"/>
              <a:t>Mahasiswa dapat menggambarkan sistem evaluasi pembelajaran dan buku wajib</a:t>
            </a:r>
          </a:p>
          <a:p>
            <a:pPr algn="just"/>
            <a:r>
              <a:rPr lang="id-ID" sz="2400" dirty="0"/>
              <a:t>Mahasiswa mampu memahami kompetensi yang diharapkan dari mata ajar</a:t>
            </a:r>
          </a:p>
          <a:p>
            <a:pPr algn="just"/>
            <a:endParaRPr lang="id-ID" sz="2400" dirty="0"/>
          </a:p>
          <a:p>
            <a:pPr algn="just"/>
            <a:endParaRPr lang="id-ID" sz="2400" dirty="0"/>
          </a:p>
          <a:p>
            <a:pPr algn="just"/>
            <a:endParaRPr lang="id-ID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95B5F-78C7-4884-8B8E-3B12304F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BD347-F415-44D2-8CE1-AC894DEF3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6836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  <a:p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110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12" name="AutoShape 48"/>
          <p:cNvSpPr>
            <a:spLocks noChangeArrowheads="1"/>
          </p:cNvSpPr>
          <p:nvPr/>
        </p:nvSpPr>
        <p:spPr bwMode="gray">
          <a:xfrm>
            <a:off x="2209800" y="48006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113" name="AutoShape 49"/>
          <p:cNvSpPr>
            <a:spLocks noChangeArrowheads="1"/>
          </p:cNvSpPr>
          <p:nvPr/>
        </p:nvSpPr>
        <p:spPr bwMode="gray">
          <a:xfrm>
            <a:off x="2362200" y="4114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114" name="AutoShape 50"/>
          <p:cNvSpPr>
            <a:spLocks noChangeArrowheads="1"/>
          </p:cNvSpPr>
          <p:nvPr/>
        </p:nvSpPr>
        <p:spPr bwMode="gray">
          <a:xfrm>
            <a:off x="2438400" y="28194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err="1">
                <a:solidFill>
                  <a:schemeClr val="tx2"/>
                </a:solidFill>
              </a:rPr>
              <a:t>Metoda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Pengadaan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Barang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115" name="AutoShape 51"/>
          <p:cNvSpPr>
            <a:spLocks noChangeArrowheads="1"/>
          </p:cNvSpPr>
          <p:nvPr/>
        </p:nvSpPr>
        <p:spPr bwMode="gray">
          <a:xfrm>
            <a:off x="2057400" y="21336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>
                <a:solidFill>
                  <a:schemeClr val="tx2"/>
                </a:solidFill>
              </a:rPr>
              <a:t>DO- </a:t>
            </a:r>
            <a:r>
              <a:rPr lang="en-US" b="1" dirty="0" err="1">
                <a:solidFill>
                  <a:schemeClr val="tx2"/>
                </a:solidFill>
              </a:rPr>
              <a:t>Perbekalan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Farmasi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8116" name="AutoShape 52"/>
          <p:cNvSpPr>
            <a:spLocks noChangeArrowheads="1"/>
          </p:cNvSpPr>
          <p:nvPr/>
        </p:nvSpPr>
        <p:spPr bwMode="gray">
          <a:xfrm>
            <a:off x="1600200" y="14478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err="1">
                <a:solidFill>
                  <a:schemeClr val="tx2"/>
                </a:solidFill>
              </a:rPr>
              <a:t>Lingkar</a:t>
            </a:r>
            <a:r>
              <a:rPr lang="en-US" b="1" dirty="0">
                <a:solidFill>
                  <a:schemeClr val="tx2"/>
                </a:solidFill>
              </a:rPr>
              <a:t> 10 </a:t>
            </a:r>
            <a:r>
              <a:rPr lang="en-US" b="1" dirty="0" err="1">
                <a:solidFill>
                  <a:schemeClr val="tx2"/>
                </a:solidFill>
              </a:rPr>
              <a:t>kegiatan</a:t>
            </a:r>
            <a:r>
              <a:rPr lang="en-US" b="1" dirty="0">
                <a:solidFill>
                  <a:schemeClr val="tx2"/>
                </a:solidFill>
              </a:rPr>
              <a:t> PPO</a:t>
            </a:r>
          </a:p>
        </p:txBody>
      </p:sp>
      <p:grpSp>
        <p:nvGrpSpPr>
          <p:cNvPr id="88117" name="Group 53"/>
          <p:cNvGrpSpPr>
            <a:grpSpLocks/>
          </p:cNvGrpSpPr>
          <p:nvPr/>
        </p:nvGrpSpPr>
        <p:grpSpPr bwMode="auto">
          <a:xfrm>
            <a:off x="1143000" y="1524000"/>
            <a:ext cx="381000" cy="381000"/>
            <a:chOff x="2078" y="1680"/>
            <a:chExt cx="1615" cy="1615"/>
          </a:xfrm>
        </p:grpSpPr>
        <p:sp>
          <p:nvSpPr>
            <p:cNvPr id="8811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0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2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22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2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8124" name="Group 60"/>
          <p:cNvGrpSpPr>
            <a:grpSpLocks/>
          </p:cNvGrpSpPr>
          <p:nvPr/>
        </p:nvGrpSpPr>
        <p:grpSpPr bwMode="auto">
          <a:xfrm>
            <a:off x="1752600" y="2286000"/>
            <a:ext cx="381000" cy="381000"/>
            <a:chOff x="2078" y="1680"/>
            <a:chExt cx="1615" cy="1615"/>
          </a:xfrm>
        </p:grpSpPr>
        <p:sp>
          <p:nvSpPr>
            <p:cNvPr id="881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7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29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8131" name="Group 67"/>
          <p:cNvGrpSpPr>
            <a:grpSpLocks/>
          </p:cNvGrpSpPr>
          <p:nvPr/>
        </p:nvGrpSpPr>
        <p:grpSpPr bwMode="auto">
          <a:xfrm>
            <a:off x="2057400" y="2895600"/>
            <a:ext cx="381000" cy="381000"/>
            <a:chOff x="2078" y="1680"/>
            <a:chExt cx="1615" cy="1615"/>
          </a:xfrm>
        </p:grpSpPr>
        <p:sp>
          <p:nvSpPr>
            <p:cNvPr id="88132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3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4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35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36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37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8138" name="Group 74"/>
          <p:cNvGrpSpPr>
            <a:grpSpLocks/>
          </p:cNvGrpSpPr>
          <p:nvPr/>
        </p:nvGrpSpPr>
        <p:grpSpPr bwMode="auto">
          <a:xfrm>
            <a:off x="2057400" y="4191000"/>
            <a:ext cx="381000" cy="381000"/>
            <a:chOff x="2078" y="1680"/>
            <a:chExt cx="1615" cy="1615"/>
          </a:xfrm>
        </p:grpSpPr>
        <p:sp>
          <p:nvSpPr>
            <p:cNvPr id="88139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0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1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42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43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44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8145" name="Group 81"/>
          <p:cNvGrpSpPr>
            <a:grpSpLocks/>
          </p:cNvGrpSpPr>
          <p:nvPr/>
        </p:nvGrpSpPr>
        <p:grpSpPr bwMode="auto">
          <a:xfrm>
            <a:off x="1828800" y="4953000"/>
            <a:ext cx="355600" cy="381000"/>
            <a:chOff x="2078" y="1680"/>
            <a:chExt cx="1615" cy="1615"/>
          </a:xfrm>
        </p:grpSpPr>
        <p:sp>
          <p:nvSpPr>
            <p:cNvPr id="88146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7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48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49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150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8151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8" name="Group 67"/>
          <p:cNvGrpSpPr>
            <a:grpSpLocks/>
          </p:cNvGrpSpPr>
          <p:nvPr/>
        </p:nvGrpSpPr>
        <p:grpSpPr bwMode="auto">
          <a:xfrm>
            <a:off x="1447800" y="5486400"/>
            <a:ext cx="381000" cy="381000"/>
            <a:chOff x="2078" y="1680"/>
            <a:chExt cx="1615" cy="1615"/>
          </a:xfrm>
        </p:grpSpPr>
        <p:sp>
          <p:nvSpPr>
            <p:cNvPr id="49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5" name="AutoShape 48"/>
          <p:cNvSpPr>
            <a:spLocks noChangeArrowheads="1"/>
          </p:cNvSpPr>
          <p:nvPr/>
        </p:nvSpPr>
        <p:spPr bwMode="gray">
          <a:xfrm>
            <a:off x="1752600" y="54102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209800" y="403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dirty="0" err="1">
                <a:solidFill>
                  <a:schemeClr val="tx2"/>
                </a:solidFill>
              </a:rPr>
              <a:t>Sumbangan</a:t>
            </a:r>
            <a:endParaRPr lang="en-US" dirty="0">
              <a:solidFill>
                <a:schemeClr val="tx2"/>
              </a:solidFill>
            </a:endParaRPr>
          </a:p>
          <a:p>
            <a:pPr algn="ctr" eaLnBrk="1" hangingPunct="1"/>
            <a:r>
              <a:rPr lang="en-US" dirty="0" err="1">
                <a:solidFill>
                  <a:schemeClr val="tx2"/>
                </a:solidFill>
              </a:rPr>
              <a:t>Donasi</a:t>
            </a:r>
            <a:r>
              <a:rPr lang="en-US" dirty="0">
                <a:solidFill>
                  <a:schemeClr val="tx2"/>
                </a:solidFill>
              </a:rPr>
              <a:t>/Dropping/ </a:t>
            </a:r>
            <a:r>
              <a:rPr lang="en-US" dirty="0" err="1">
                <a:solidFill>
                  <a:schemeClr val="tx2"/>
                </a:solidFill>
              </a:rPr>
              <a:t>Hibah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67000" y="480060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MENUKAR/MEMINJAM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286000" y="5410200"/>
            <a:ext cx="159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tx2"/>
                </a:solidFill>
              </a:rPr>
              <a:t>KONSINYASI</a:t>
            </a:r>
          </a:p>
        </p:txBody>
      </p:sp>
      <p:grpSp>
        <p:nvGrpSpPr>
          <p:cNvPr id="59" name="Group 53"/>
          <p:cNvGrpSpPr>
            <a:grpSpLocks/>
          </p:cNvGrpSpPr>
          <p:nvPr/>
        </p:nvGrpSpPr>
        <p:grpSpPr bwMode="auto">
          <a:xfrm>
            <a:off x="2133600" y="3505200"/>
            <a:ext cx="381000" cy="381000"/>
            <a:chOff x="2078" y="1680"/>
            <a:chExt cx="1615" cy="1615"/>
          </a:xfrm>
        </p:grpSpPr>
        <p:sp>
          <p:nvSpPr>
            <p:cNvPr id="6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4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5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" name="AutoShape 52"/>
          <p:cNvSpPr>
            <a:spLocks noChangeArrowheads="1"/>
          </p:cNvSpPr>
          <p:nvPr/>
        </p:nvSpPr>
        <p:spPr bwMode="gray">
          <a:xfrm>
            <a:off x="2514600" y="34290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b="1" dirty="0" err="1">
                <a:solidFill>
                  <a:schemeClr val="tx2"/>
                </a:solidFill>
              </a:rPr>
              <a:t>Produksi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2763838" y="1354138"/>
            <a:ext cx="3657600" cy="3657600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560888" y="1354138"/>
            <a:ext cx="0" cy="385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rot="-1818493">
            <a:off x="3663950" y="1611313"/>
            <a:ext cx="0" cy="384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01938" y="2689225"/>
            <a:ext cx="439737" cy="136525"/>
            <a:chOff x="1848" y="1440"/>
            <a:chExt cx="277" cy="86"/>
          </a:xfrm>
        </p:grpSpPr>
        <p:sp>
          <p:nvSpPr>
            <p:cNvPr id="4144" name="Line 6"/>
            <p:cNvSpPr>
              <a:spLocks noChangeShapeType="1"/>
            </p:cNvSpPr>
            <p:nvPr/>
          </p:nvSpPr>
          <p:spPr bwMode="auto">
            <a:xfrm rot="-3767581">
              <a:off x="1988" y="1360"/>
              <a:ext cx="0" cy="2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7"/>
            <p:cNvSpPr>
              <a:spLocks noChangeShapeType="1"/>
            </p:cNvSpPr>
            <p:nvPr/>
          </p:nvSpPr>
          <p:spPr bwMode="auto">
            <a:xfrm rot="-3767581">
              <a:off x="1970" y="1404"/>
              <a:ext cx="0" cy="24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Line 8"/>
            <p:cNvSpPr>
              <a:spLocks noChangeShapeType="1"/>
            </p:cNvSpPr>
            <p:nvPr/>
          </p:nvSpPr>
          <p:spPr bwMode="auto">
            <a:xfrm rot="-3767581">
              <a:off x="2004" y="1318"/>
              <a:ext cx="0" cy="24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 rot="-6748612">
            <a:off x="3198813" y="3892550"/>
            <a:ext cx="69850" cy="384175"/>
            <a:chOff x="2976" y="1968"/>
            <a:chExt cx="52" cy="288"/>
          </a:xfrm>
        </p:grpSpPr>
        <p:sp>
          <p:nvSpPr>
            <p:cNvPr id="4142" name="Line 10"/>
            <p:cNvSpPr>
              <a:spLocks noChangeShapeType="1"/>
            </p:cNvSpPr>
            <p:nvPr/>
          </p:nvSpPr>
          <p:spPr bwMode="auto">
            <a:xfrm>
              <a:off x="2976" y="196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11"/>
            <p:cNvSpPr>
              <a:spLocks noChangeShapeType="1"/>
            </p:cNvSpPr>
            <p:nvPr/>
          </p:nvSpPr>
          <p:spPr bwMode="auto">
            <a:xfrm>
              <a:off x="3028" y="196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3" name="Line 12"/>
          <p:cNvSpPr>
            <a:spLocks noChangeShapeType="1"/>
          </p:cNvSpPr>
          <p:nvPr/>
        </p:nvSpPr>
        <p:spPr bwMode="auto">
          <a:xfrm>
            <a:off x="4560888" y="4625975"/>
            <a:ext cx="0" cy="385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13"/>
          <p:cNvSpPr>
            <a:spLocks noChangeShapeType="1"/>
          </p:cNvSpPr>
          <p:nvPr/>
        </p:nvSpPr>
        <p:spPr bwMode="auto">
          <a:xfrm rot="-1489814">
            <a:off x="5394325" y="4419600"/>
            <a:ext cx="3175" cy="385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auto">
          <a:xfrm rot="-3407677">
            <a:off x="6035675" y="3792538"/>
            <a:ext cx="1588" cy="385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15"/>
          <p:cNvSpPr>
            <a:spLocks noChangeShapeType="1"/>
          </p:cNvSpPr>
          <p:nvPr/>
        </p:nvSpPr>
        <p:spPr bwMode="auto">
          <a:xfrm rot="4437441">
            <a:off x="6163469" y="2574131"/>
            <a:ext cx="1588" cy="384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16"/>
          <p:cNvSpPr>
            <a:spLocks noChangeShapeType="1"/>
          </p:cNvSpPr>
          <p:nvPr/>
        </p:nvSpPr>
        <p:spPr bwMode="auto">
          <a:xfrm rot="2619792">
            <a:off x="5659438" y="1779588"/>
            <a:ext cx="1587" cy="384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Oval 17"/>
          <p:cNvSpPr>
            <a:spLocks noChangeArrowheads="1"/>
          </p:cNvSpPr>
          <p:nvPr/>
        </p:nvSpPr>
        <p:spPr bwMode="auto">
          <a:xfrm>
            <a:off x="4467225" y="1768475"/>
            <a:ext cx="193675" cy="1920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Oval 18"/>
          <p:cNvSpPr>
            <a:spLocks noChangeArrowheads="1"/>
          </p:cNvSpPr>
          <p:nvPr/>
        </p:nvSpPr>
        <p:spPr bwMode="auto">
          <a:xfrm>
            <a:off x="3733800" y="4576763"/>
            <a:ext cx="190500" cy="1936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Oval 19"/>
          <p:cNvSpPr>
            <a:spLocks noChangeArrowheads="1"/>
          </p:cNvSpPr>
          <p:nvPr/>
        </p:nvSpPr>
        <p:spPr bwMode="auto">
          <a:xfrm>
            <a:off x="3441700" y="3857625"/>
            <a:ext cx="190500" cy="1920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Oval 20"/>
          <p:cNvSpPr>
            <a:spLocks noChangeArrowheads="1"/>
          </p:cNvSpPr>
          <p:nvPr/>
        </p:nvSpPr>
        <p:spPr bwMode="auto">
          <a:xfrm>
            <a:off x="3232150" y="2830513"/>
            <a:ext cx="193675" cy="1920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Oval 21"/>
          <p:cNvSpPr>
            <a:spLocks noChangeArrowheads="1"/>
          </p:cNvSpPr>
          <p:nvPr/>
        </p:nvSpPr>
        <p:spPr bwMode="auto">
          <a:xfrm>
            <a:off x="3746500" y="2001838"/>
            <a:ext cx="192088" cy="1920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Oval 22"/>
          <p:cNvSpPr>
            <a:spLocks noChangeArrowheads="1"/>
          </p:cNvSpPr>
          <p:nvPr/>
        </p:nvSpPr>
        <p:spPr bwMode="auto">
          <a:xfrm>
            <a:off x="5330825" y="2124075"/>
            <a:ext cx="193675" cy="1920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Oval 23"/>
          <p:cNvSpPr>
            <a:spLocks noChangeArrowheads="1"/>
          </p:cNvSpPr>
          <p:nvPr/>
        </p:nvSpPr>
        <p:spPr bwMode="auto">
          <a:xfrm>
            <a:off x="5746750" y="2751138"/>
            <a:ext cx="190500" cy="1936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24"/>
          <p:cNvSpPr>
            <a:spLocks noChangeArrowheads="1"/>
          </p:cNvSpPr>
          <p:nvPr/>
        </p:nvSpPr>
        <p:spPr bwMode="auto">
          <a:xfrm>
            <a:off x="5683250" y="3724275"/>
            <a:ext cx="190500" cy="1920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25"/>
          <p:cNvSpPr>
            <a:spLocks noChangeArrowheads="1"/>
          </p:cNvSpPr>
          <p:nvPr/>
        </p:nvSpPr>
        <p:spPr bwMode="auto">
          <a:xfrm>
            <a:off x="5153025" y="4237038"/>
            <a:ext cx="193675" cy="1920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Text Box 26"/>
          <p:cNvSpPr txBox="1">
            <a:spLocks noChangeArrowheads="1"/>
          </p:cNvSpPr>
          <p:nvPr/>
        </p:nvSpPr>
        <p:spPr bwMode="auto">
          <a:xfrm>
            <a:off x="3889375" y="936625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PEMILIHAN</a:t>
            </a:r>
          </a:p>
        </p:txBody>
      </p:sp>
      <p:sp>
        <p:nvSpPr>
          <p:cNvPr id="4118" name="Text Box 27"/>
          <p:cNvSpPr txBox="1">
            <a:spLocks noChangeArrowheads="1"/>
          </p:cNvSpPr>
          <p:nvPr/>
        </p:nvSpPr>
        <p:spPr bwMode="auto">
          <a:xfrm>
            <a:off x="935038" y="1165225"/>
            <a:ext cx="26019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en-US" sz="1600" b="1">
                <a:latin typeface="Times New Roman" pitchFamily="18" charset="0"/>
              </a:rPr>
              <a:t>PEMANTAUAN MANFAAT </a:t>
            </a:r>
          </a:p>
          <a:p>
            <a:pPr algn="ctr" eaLnBrk="1" hangingPunct="1">
              <a:spcBef>
                <a:spcPct val="5000"/>
              </a:spcBef>
            </a:pPr>
            <a:r>
              <a:rPr lang="en-US" sz="1600" b="1">
                <a:latin typeface="Times New Roman" pitchFamily="18" charset="0"/>
              </a:rPr>
              <a:t>&amp; KEAMANAN</a:t>
            </a:r>
          </a:p>
        </p:txBody>
      </p:sp>
      <p:sp>
        <p:nvSpPr>
          <p:cNvPr id="4119" name="Text Box 28"/>
          <p:cNvSpPr txBox="1">
            <a:spLocks noChangeArrowheads="1"/>
          </p:cNvSpPr>
          <p:nvPr/>
        </p:nvSpPr>
        <p:spPr bwMode="auto">
          <a:xfrm>
            <a:off x="1101725" y="2333625"/>
            <a:ext cx="182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CONSUMING &amp; INFORMASI</a:t>
            </a:r>
          </a:p>
        </p:txBody>
      </p:sp>
      <p:sp>
        <p:nvSpPr>
          <p:cNvPr id="4120" name="Text Box 29"/>
          <p:cNvSpPr txBox="1">
            <a:spLocks noChangeArrowheads="1"/>
          </p:cNvSpPr>
          <p:nvPr/>
        </p:nvSpPr>
        <p:spPr bwMode="auto">
          <a:xfrm>
            <a:off x="782638" y="3868738"/>
            <a:ext cx="213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ADMINISTRATION &amp; INFORMASI</a:t>
            </a:r>
          </a:p>
        </p:txBody>
      </p:sp>
      <p:sp>
        <p:nvSpPr>
          <p:cNvPr id="4121" name="Text Box 30"/>
          <p:cNvSpPr txBox="1">
            <a:spLocks noChangeArrowheads="1"/>
          </p:cNvSpPr>
          <p:nvPr/>
        </p:nvSpPr>
        <p:spPr bwMode="auto">
          <a:xfrm>
            <a:off x="1797050" y="4695825"/>
            <a:ext cx="2133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en-US" sz="1600" b="1">
                <a:latin typeface="Times New Roman" pitchFamily="18" charset="0"/>
              </a:rPr>
              <a:t>DISPENSING</a:t>
            </a:r>
          </a:p>
          <a:p>
            <a:pPr algn="ctr" eaLnBrk="1" hangingPunct="1">
              <a:spcBef>
                <a:spcPct val="5000"/>
              </a:spcBef>
            </a:pPr>
            <a:r>
              <a:rPr lang="en-US" sz="1600" b="1">
                <a:latin typeface="Times New Roman" pitchFamily="18" charset="0"/>
              </a:rPr>
              <a:t>&amp; INFORMASI</a:t>
            </a:r>
          </a:p>
        </p:txBody>
      </p:sp>
      <p:sp>
        <p:nvSpPr>
          <p:cNvPr id="4122" name="Text Box 31"/>
          <p:cNvSpPr txBox="1">
            <a:spLocks noChangeArrowheads="1"/>
          </p:cNvSpPr>
          <p:nvPr/>
        </p:nvSpPr>
        <p:spPr bwMode="auto">
          <a:xfrm>
            <a:off x="3517900" y="5116513"/>
            <a:ext cx="2133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 eaLnBrk="1" hangingPunct="1">
              <a:spcBef>
                <a:spcPct val="5000"/>
              </a:spcBef>
            </a:pPr>
            <a:r>
              <a:rPr lang="en-US" sz="1600" b="1">
                <a:latin typeface="Times New Roman" pitchFamily="18" charset="0"/>
              </a:rPr>
              <a:t>PRESCRIBING</a:t>
            </a:r>
          </a:p>
          <a:p>
            <a:pPr algn="ctr" eaLnBrk="1" hangingPunct="1">
              <a:spcBef>
                <a:spcPct val="5000"/>
              </a:spcBef>
            </a:pPr>
            <a:r>
              <a:rPr lang="en-US" sz="1600" b="1">
                <a:latin typeface="Times New Roman" pitchFamily="18" charset="0"/>
              </a:rPr>
              <a:t>&amp; INFORMASI</a:t>
            </a:r>
          </a:p>
        </p:txBody>
      </p:sp>
      <p:sp>
        <p:nvSpPr>
          <p:cNvPr id="4123" name="Text Box 32"/>
          <p:cNvSpPr txBox="1">
            <a:spLocks noChangeArrowheads="1"/>
          </p:cNvSpPr>
          <p:nvPr/>
        </p:nvSpPr>
        <p:spPr bwMode="auto">
          <a:xfrm>
            <a:off x="5537200" y="485775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PENYALURAN</a:t>
            </a:r>
          </a:p>
        </p:txBody>
      </p:sp>
      <p:sp>
        <p:nvSpPr>
          <p:cNvPr id="4124" name="Text Box 33"/>
          <p:cNvSpPr txBox="1">
            <a:spLocks noChangeArrowheads="1"/>
          </p:cNvSpPr>
          <p:nvPr/>
        </p:nvSpPr>
        <p:spPr bwMode="auto">
          <a:xfrm>
            <a:off x="6269038" y="3952875"/>
            <a:ext cx="1808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PENYIMPANAN</a:t>
            </a:r>
          </a:p>
        </p:txBody>
      </p:sp>
      <p:sp>
        <p:nvSpPr>
          <p:cNvPr id="4125" name="Text Box 34"/>
          <p:cNvSpPr txBox="1">
            <a:spLocks noChangeArrowheads="1"/>
          </p:cNvSpPr>
          <p:nvPr/>
        </p:nvSpPr>
        <p:spPr bwMode="auto">
          <a:xfrm>
            <a:off x="6421438" y="2508250"/>
            <a:ext cx="1808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PENGADAAN </a:t>
            </a:r>
          </a:p>
        </p:txBody>
      </p:sp>
      <p:sp>
        <p:nvSpPr>
          <p:cNvPr id="4126" name="Text Box 35"/>
          <p:cNvSpPr txBox="1">
            <a:spLocks noChangeArrowheads="1"/>
          </p:cNvSpPr>
          <p:nvPr/>
        </p:nvSpPr>
        <p:spPr bwMode="auto">
          <a:xfrm>
            <a:off x="5842000" y="1236663"/>
            <a:ext cx="1806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PERENCANAANPENGADAAN </a:t>
            </a:r>
          </a:p>
        </p:txBody>
      </p:sp>
      <p:sp>
        <p:nvSpPr>
          <p:cNvPr id="4127" name="Line 36"/>
          <p:cNvSpPr>
            <a:spLocks noChangeShapeType="1"/>
          </p:cNvSpPr>
          <p:nvPr/>
        </p:nvSpPr>
        <p:spPr bwMode="auto">
          <a:xfrm rot="5477346">
            <a:off x="861219" y="5639594"/>
            <a:ext cx="1588" cy="425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 rot="-5456418">
            <a:off x="831850" y="6057900"/>
            <a:ext cx="76200" cy="425450"/>
            <a:chOff x="2976" y="1968"/>
            <a:chExt cx="52" cy="288"/>
          </a:xfrm>
        </p:grpSpPr>
        <p:sp>
          <p:nvSpPr>
            <p:cNvPr id="4140" name="Line 38"/>
            <p:cNvSpPr>
              <a:spLocks noChangeShapeType="1"/>
            </p:cNvSpPr>
            <p:nvPr/>
          </p:nvSpPr>
          <p:spPr bwMode="auto">
            <a:xfrm>
              <a:off x="2976" y="196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Line 39"/>
            <p:cNvSpPr>
              <a:spLocks noChangeShapeType="1"/>
            </p:cNvSpPr>
            <p:nvPr/>
          </p:nvSpPr>
          <p:spPr bwMode="auto">
            <a:xfrm>
              <a:off x="3028" y="1968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9" name="Text Box 40"/>
          <p:cNvSpPr txBox="1">
            <a:spLocks noChangeArrowheads="1"/>
          </p:cNvSpPr>
          <p:nvPr/>
        </p:nvSpPr>
        <p:spPr bwMode="auto">
          <a:xfrm>
            <a:off x="1258888" y="5699125"/>
            <a:ext cx="137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Times New Roman" pitchFamily="18" charset="0"/>
            </a:endParaRPr>
          </a:p>
        </p:txBody>
      </p:sp>
      <p:sp>
        <p:nvSpPr>
          <p:cNvPr id="4130" name="Text Box 41"/>
          <p:cNvSpPr txBox="1">
            <a:spLocks noChangeArrowheads="1"/>
          </p:cNvSpPr>
          <p:nvPr/>
        </p:nvSpPr>
        <p:spPr bwMode="auto">
          <a:xfrm>
            <a:off x="1258888" y="563562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u="sng">
                <a:latin typeface="Times New Roman" pitchFamily="18" charset="0"/>
              </a:rPr>
              <a:t>Peran Dokter</a:t>
            </a:r>
          </a:p>
        </p:txBody>
      </p:sp>
      <p:sp>
        <p:nvSpPr>
          <p:cNvPr id="4131" name="Text Box 42"/>
          <p:cNvSpPr txBox="1">
            <a:spLocks noChangeArrowheads="1"/>
          </p:cNvSpPr>
          <p:nvPr/>
        </p:nvSpPr>
        <p:spPr bwMode="auto">
          <a:xfrm>
            <a:off x="1182688" y="6080125"/>
            <a:ext cx="2106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u="sng">
                <a:latin typeface="Times New Roman" pitchFamily="18" charset="0"/>
              </a:rPr>
              <a:t>Peran Perawat</a:t>
            </a:r>
          </a:p>
        </p:txBody>
      </p:sp>
      <p:sp>
        <p:nvSpPr>
          <p:cNvPr id="4132" name="Oval 43"/>
          <p:cNvSpPr>
            <a:spLocks noChangeArrowheads="1"/>
          </p:cNvSpPr>
          <p:nvPr/>
        </p:nvSpPr>
        <p:spPr bwMode="auto">
          <a:xfrm>
            <a:off x="5830888" y="5775325"/>
            <a:ext cx="192087" cy="1936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Text Box 44"/>
          <p:cNvSpPr txBox="1">
            <a:spLocks noChangeArrowheads="1"/>
          </p:cNvSpPr>
          <p:nvPr/>
        </p:nvSpPr>
        <p:spPr bwMode="auto">
          <a:xfrm>
            <a:off x="6078538" y="5661025"/>
            <a:ext cx="2106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u="sng">
                <a:latin typeface="Times New Roman" pitchFamily="18" charset="0"/>
              </a:rPr>
              <a:t>Peran Farmasis</a:t>
            </a:r>
          </a:p>
        </p:txBody>
      </p:sp>
      <p:sp>
        <p:nvSpPr>
          <p:cNvPr id="4134" name="Text Box 45"/>
          <p:cNvSpPr txBox="1">
            <a:spLocks noChangeArrowheads="1"/>
          </p:cNvSpPr>
          <p:nvPr/>
        </p:nvSpPr>
        <p:spPr bwMode="auto">
          <a:xfrm>
            <a:off x="6078538" y="6232525"/>
            <a:ext cx="2106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u="sng">
                <a:latin typeface="Times New Roman" pitchFamily="18" charset="0"/>
              </a:rPr>
              <a:t>Peran Penderita</a:t>
            </a: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697538" y="6378575"/>
            <a:ext cx="392112" cy="176213"/>
            <a:chOff x="3564" y="3932"/>
            <a:chExt cx="246" cy="111"/>
          </a:xfrm>
        </p:grpSpPr>
        <p:sp>
          <p:nvSpPr>
            <p:cNvPr id="4137" name="Line 47"/>
            <p:cNvSpPr>
              <a:spLocks noChangeShapeType="1"/>
            </p:cNvSpPr>
            <p:nvPr/>
          </p:nvSpPr>
          <p:spPr bwMode="auto">
            <a:xfrm rot="-5320137">
              <a:off x="3687" y="3810"/>
              <a:ext cx="0" cy="24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48"/>
            <p:cNvSpPr>
              <a:spLocks noChangeShapeType="1"/>
            </p:cNvSpPr>
            <p:nvPr/>
          </p:nvSpPr>
          <p:spPr bwMode="auto">
            <a:xfrm rot="-5320137">
              <a:off x="3686" y="3862"/>
              <a:ext cx="0" cy="24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Line 49"/>
            <p:cNvSpPr>
              <a:spLocks noChangeShapeType="1"/>
            </p:cNvSpPr>
            <p:nvPr/>
          </p:nvSpPr>
          <p:spPr bwMode="auto">
            <a:xfrm rot="-5320137">
              <a:off x="3689" y="3921"/>
              <a:ext cx="0" cy="24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98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839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2"/>
                </a:solidFill>
                <a:latin typeface="Arial Black" pitchFamily="34" charset="0"/>
              </a:rPr>
              <a:t>LINGKAR SEPULUH KEGIATAN PPO</a:t>
            </a:r>
            <a:br>
              <a:rPr lang="en-US" sz="2000" b="1" dirty="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sz="2000" b="1" dirty="0">
                <a:solidFill>
                  <a:schemeClr val="bg2"/>
                </a:solidFill>
                <a:latin typeface="Arial Black" pitchFamily="34" charset="0"/>
              </a:rPr>
              <a:t>(</a:t>
            </a:r>
            <a:r>
              <a:rPr lang="en-US" sz="2000" b="1" dirty="0" err="1">
                <a:solidFill>
                  <a:schemeClr val="bg2"/>
                </a:solidFill>
                <a:latin typeface="Arial Black" pitchFamily="34" charset="0"/>
              </a:rPr>
              <a:t>Pengelolaan</a:t>
            </a:r>
            <a:r>
              <a:rPr lang="en-US" sz="2000" b="1" dirty="0">
                <a:solidFill>
                  <a:schemeClr val="bg2"/>
                </a:solidFill>
                <a:latin typeface="Arial Black" pitchFamily="34" charset="0"/>
              </a:rPr>
              <a:t> &amp; </a:t>
            </a:r>
            <a:r>
              <a:rPr lang="en-US" sz="2000" b="1" dirty="0" err="1">
                <a:solidFill>
                  <a:schemeClr val="bg2"/>
                </a:solidFill>
                <a:latin typeface="Arial Black" pitchFamily="34" charset="0"/>
              </a:rPr>
              <a:t>Penggunaan</a:t>
            </a:r>
            <a:r>
              <a:rPr lang="en-US" sz="2000" b="1" dirty="0">
                <a:solidFill>
                  <a:schemeClr val="bg2"/>
                </a:solidFill>
                <a:latin typeface="Arial Black" pitchFamily="34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Arial Black" pitchFamily="34" charset="0"/>
              </a:rPr>
              <a:t>Obat</a:t>
            </a:r>
            <a:r>
              <a:rPr lang="en-US" sz="2000" b="1" dirty="0">
                <a:solidFill>
                  <a:schemeClr val="bg2"/>
                </a:solidFill>
                <a:latin typeface="Arial Black" pitchFamily="34" charset="0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Arial Black" pitchFamily="34" charset="0"/>
              </a:rPr>
              <a:t>Rasional</a:t>
            </a:r>
            <a:r>
              <a:rPr lang="en-US" sz="2000" b="1" dirty="0">
                <a:solidFill>
                  <a:schemeClr val="bg2"/>
                </a:solidFill>
                <a:latin typeface="Arial Black" pitchFamily="34" charset="0"/>
              </a:rPr>
              <a:t>)</a:t>
            </a:r>
            <a:endParaRPr lang="en-US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441325" y="244475"/>
            <a:ext cx="52197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FFFF00"/>
                </a:solidFill>
              </a:rPr>
              <a:t>Perbekalan farmasi </a:t>
            </a:r>
          </a:p>
          <a:p>
            <a:pPr eaLnBrk="1" hangingPunct="1"/>
            <a:endParaRPr lang="en-US" sz="3200">
              <a:solidFill>
                <a:srgbClr val="FFFF00"/>
              </a:solidFill>
            </a:endParaRPr>
          </a:p>
          <a:p>
            <a:pPr eaLnBrk="1" hangingPunct="1"/>
            <a:r>
              <a:rPr lang="en-US" sz="2400"/>
              <a:t>Permenkes no 922/Menkes/Per/1993</a:t>
            </a:r>
          </a:p>
          <a:p>
            <a:pPr eaLnBrk="1" hangingPunct="1"/>
            <a:endParaRPr lang="en-US" sz="2400"/>
          </a:p>
          <a:p>
            <a:pPr eaLnBrk="1" hangingPunct="1">
              <a:buFont typeface="Wingdings" pitchFamily="2" charset="2"/>
              <a:buChar char="§"/>
            </a:pPr>
            <a:r>
              <a:rPr lang="en-US" sz="2400"/>
              <a:t> Obat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/>
              <a:t> Bahan Obat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/>
              <a:t> Obat Tradisional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/>
              <a:t> Alat kesehatan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/>
              <a:t> Kosmetika</a:t>
            </a:r>
          </a:p>
          <a:p>
            <a:pPr eaLnBrk="1" hangingPunct="1"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533400" y="1371600"/>
            <a:ext cx="27432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41325" y="1560513"/>
            <a:ext cx="28384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en-US" b="1"/>
              <a:t>Seleksi Obat        PFT</a:t>
            </a:r>
          </a:p>
          <a:p>
            <a:pPr marL="342900" indent="-342900" eaLnBrk="1" hangingPunct="1">
              <a:buFontTx/>
              <a:buAutoNum type="arabicPeriod"/>
            </a:pPr>
            <a:endParaRPr lang="en-US" b="1"/>
          </a:p>
          <a:p>
            <a:pPr marL="342900" indent="-342900" eaLnBrk="1" hangingPunct="1">
              <a:buFontTx/>
              <a:buAutoNum type="arabicPeriod"/>
            </a:pPr>
            <a:r>
              <a:rPr lang="en-US" b="1"/>
              <a:t>Perencanaan</a:t>
            </a:r>
          </a:p>
          <a:p>
            <a:pPr marL="342900" indent="-342900" eaLnBrk="1" hangingPunct="1"/>
            <a:r>
              <a:rPr lang="en-US"/>
              <a:t>     </a:t>
            </a:r>
          </a:p>
          <a:p>
            <a:pPr marL="342900" indent="-342900" eaLnBrk="1" hangingPunct="1"/>
            <a:r>
              <a:rPr lang="en-US"/>
              <a:t>     Metoda konsumsi</a:t>
            </a:r>
          </a:p>
          <a:p>
            <a:pPr marL="342900" indent="-342900" eaLnBrk="1" hangingPunct="1"/>
            <a:r>
              <a:rPr lang="en-US"/>
              <a:t>     Metoda epidemiologi</a:t>
            </a:r>
          </a:p>
          <a:p>
            <a:pPr marL="342900" indent="-342900" eaLnBrk="1" hangingPunct="1"/>
            <a:r>
              <a:rPr lang="en-US"/>
              <a:t>     Metoda kombinasi</a:t>
            </a:r>
          </a:p>
          <a:p>
            <a:pPr marL="342900" indent="-342900" eaLnBrk="1" hangingPunct="1"/>
            <a:r>
              <a:rPr lang="en-US"/>
              <a:t>     Metoda anggaran</a:t>
            </a:r>
          </a:p>
          <a:p>
            <a:pPr marL="342900" indent="-342900" eaLnBrk="1" hangingPunct="1"/>
            <a:endParaRPr lang="en-US"/>
          </a:p>
          <a:p>
            <a:pPr marL="342900" indent="-342900" eaLnBrk="1" hangingPunct="1"/>
            <a:endParaRPr lang="en-US"/>
          </a:p>
          <a:p>
            <a:pPr marL="342900" indent="-342900" eaLnBrk="1" hangingPunct="1"/>
            <a:endParaRPr lang="en-US"/>
          </a:p>
          <a:p>
            <a:pPr marL="342900" indent="-342900" eaLnBrk="1" hangingPunct="1">
              <a:buFontTx/>
              <a:buAutoNum type="arabicPeriod"/>
            </a:pPr>
            <a:endParaRPr lang="en-US"/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2286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9" name="AutoShape 8"/>
          <p:cNvSpPr>
            <a:spLocks noChangeArrowheads="1"/>
          </p:cNvSpPr>
          <p:nvPr/>
        </p:nvSpPr>
        <p:spPr bwMode="auto">
          <a:xfrm>
            <a:off x="1600200" y="40386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669925" y="4608513"/>
            <a:ext cx="241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/>
              <a:t>TIM PERENCANAAN</a:t>
            </a: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4114800" y="1371600"/>
            <a:ext cx="4038600" cy="502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4114800" y="990600"/>
            <a:ext cx="4648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/>
              <a:t>        </a:t>
            </a:r>
            <a:r>
              <a:rPr lang="en-US" b="1" dirty="0"/>
              <a:t>3. PENGADAAN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dirty="0"/>
              <a:t>A.</a:t>
            </a:r>
            <a:r>
              <a:rPr lang="en-US" i="1" dirty="0"/>
              <a:t> PEMBELIAN </a:t>
            </a:r>
            <a:r>
              <a:rPr lang="en-US" dirty="0"/>
              <a:t>    : </a:t>
            </a:r>
            <a:r>
              <a:rPr lang="en-US" dirty="0" err="1"/>
              <a:t>penawaran</a:t>
            </a:r>
            <a:r>
              <a:rPr lang="en-US" dirty="0"/>
              <a:t>/tender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B. </a:t>
            </a:r>
            <a:r>
              <a:rPr lang="en-US" i="1" dirty="0"/>
              <a:t>PRODUKSI </a:t>
            </a:r>
            <a:r>
              <a:rPr lang="en-US" dirty="0"/>
              <a:t>      : </a:t>
            </a:r>
            <a:r>
              <a:rPr lang="en-US" dirty="0" err="1"/>
              <a:t>Steril</a:t>
            </a:r>
            <a:r>
              <a:rPr lang="en-US" dirty="0"/>
              <a:t> &amp; Non </a:t>
            </a:r>
            <a:r>
              <a:rPr lang="en-US" dirty="0" err="1"/>
              <a:t>Steril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C. </a:t>
            </a:r>
            <a:r>
              <a:rPr lang="en-US" i="1" dirty="0"/>
              <a:t>SUMBANGAN</a:t>
            </a:r>
            <a:r>
              <a:rPr lang="en-US" dirty="0"/>
              <a:t>   : Dropping</a:t>
            </a:r>
          </a:p>
          <a:p>
            <a:pPr eaLnBrk="1" hangingPunct="1"/>
            <a:r>
              <a:rPr lang="en-US" dirty="0"/>
              <a:t>                                 </a:t>
            </a:r>
            <a:r>
              <a:rPr lang="en-US" dirty="0" err="1"/>
              <a:t>Donasi</a:t>
            </a:r>
            <a:endParaRPr lang="en-US" dirty="0"/>
          </a:p>
          <a:p>
            <a:pPr eaLnBrk="1" hangingPunct="1"/>
            <a:r>
              <a:rPr lang="en-US" dirty="0"/>
              <a:t>                                 </a:t>
            </a:r>
            <a:r>
              <a:rPr lang="en-US" dirty="0" err="1"/>
              <a:t>Hibah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D. </a:t>
            </a:r>
            <a:r>
              <a:rPr lang="en-US" i="1" dirty="0"/>
              <a:t>MEMINJAM</a:t>
            </a:r>
          </a:p>
          <a:p>
            <a:pPr eaLnBrk="1" hangingPunct="1"/>
            <a:endParaRPr lang="en-US" i="1" dirty="0"/>
          </a:p>
          <a:p>
            <a:pPr eaLnBrk="1" hangingPunct="1"/>
            <a:r>
              <a:rPr lang="en-US" i="1" dirty="0"/>
              <a:t>E. MENUKAR</a:t>
            </a:r>
          </a:p>
          <a:p>
            <a:pPr eaLnBrk="1" hangingPunct="1"/>
            <a:endParaRPr lang="en-US" i="1" dirty="0"/>
          </a:p>
          <a:p>
            <a:pPr eaLnBrk="1" hangingPunct="1"/>
            <a:r>
              <a:rPr lang="en-US" i="1" dirty="0"/>
              <a:t>F. KONSINYASI</a:t>
            </a:r>
          </a:p>
        </p:txBody>
      </p:sp>
      <p:sp>
        <p:nvSpPr>
          <p:cNvPr id="6153" name="AutoShape 13"/>
          <p:cNvSpPr>
            <a:spLocks noChangeArrowheads="1"/>
          </p:cNvSpPr>
          <p:nvPr/>
        </p:nvSpPr>
        <p:spPr bwMode="auto">
          <a:xfrm>
            <a:off x="6248400" y="50292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154" name="Text Box 15"/>
          <p:cNvSpPr txBox="1">
            <a:spLocks noChangeArrowheads="1"/>
          </p:cNvSpPr>
          <p:nvPr/>
        </p:nvSpPr>
        <p:spPr bwMode="auto">
          <a:xfrm>
            <a:off x="4708525" y="5751513"/>
            <a:ext cx="2749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          </a:t>
            </a:r>
            <a:r>
              <a:rPr lang="en-US" b="1"/>
              <a:t>TIM PENGADAAN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066800" y="1143000"/>
            <a:ext cx="52325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dirty="0"/>
              <a:t>PERENCANAAN </a:t>
            </a:r>
            <a:r>
              <a:rPr lang="en-US" sz="2400" dirty="0" err="1"/>
              <a:t>dan</a:t>
            </a:r>
            <a:r>
              <a:rPr lang="en-US" sz="2400" dirty="0"/>
              <a:t> PENGADAAN </a:t>
            </a:r>
          </a:p>
          <a:p>
            <a:pPr algn="ctr" eaLnBrk="1" hangingPunct="1"/>
            <a:r>
              <a:rPr lang="en-US" sz="2400" dirty="0"/>
              <a:t>Yang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</a:p>
          <a:p>
            <a:pPr algn="ctr" eaLnBrk="1" hangingPunct="1"/>
            <a:r>
              <a:rPr lang="en-US" sz="2400" dirty="0"/>
              <a:t>KETERSEDIAAN :</a:t>
            </a:r>
          </a:p>
          <a:p>
            <a:pPr algn="ctr" eaLnBrk="1" hangingPunct="1"/>
            <a:endParaRPr lang="en-US" sz="2400" dirty="0"/>
          </a:p>
          <a:p>
            <a:pPr algn="ctr" eaLnBrk="1" hangingPunct="1"/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38200" y="2971800"/>
            <a:ext cx="44100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sz="2000" dirty="0" err="1"/>
              <a:t>Perbekalan</a:t>
            </a:r>
            <a:r>
              <a:rPr lang="en-US" sz="2000" dirty="0"/>
              <a:t> </a:t>
            </a:r>
            <a:r>
              <a:rPr lang="en-US" sz="2000" dirty="0" err="1"/>
              <a:t>farmasi</a:t>
            </a:r>
            <a:r>
              <a:rPr lang="en-US" sz="2000" dirty="0"/>
              <a:t> yang </a:t>
            </a:r>
            <a:r>
              <a:rPr lang="en-US" sz="2000" dirty="0" err="1"/>
              <a:t>tepat</a:t>
            </a:r>
            <a:endParaRPr lang="en-US" sz="2000" dirty="0"/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yang </a:t>
            </a:r>
            <a:r>
              <a:rPr lang="en-US" sz="2000" dirty="0" err="1"/>
              <a:t>tepat</a:t>
            </a:r>
            <a:endParaRPr lang="en-US" sz="2000" dirty="0"/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</a:t>
            </a:r>
            <a:r>
              <a:rPr lang="en-US" sz="2000" dirty="0" err="1"/>
              <a:t>terjangkau</a:t>
            </a:r>
            <a:endParaRPr lang="en-US" sz="2000" dirty="0"/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/>
              <a:t> </a:t>
            </a:r>
            <a:r>
              <a:rPr lang="en-US" sz="2000" dirty="0" err="1"/>
              <a:t>Mutu</a:t>
            </a:r>
            <a:r>
              <a:rPr lang="en-US" sz="2000" dirty="0"/>
              <a:t> </a:t>
            </a:r>
            <a:r>
              <a:rPr lang="en-US" sz="2000" dirty="0" err="1"/>
              <a:t>terjamin</a:t>
            </a:r>
            <a:r>
              <a:rPr lang="en-US" sz="2000" dirty="0"/>
              <a:t> 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       - distributor </a:t>
            </a:r>
            <a:r>
              <a:rPr lang="en-US" sz="2000" dirty="0" err="1"/>
              <a:t>resmi</a:t>
            </a:r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       - </a:t>
            </a:r>
            <a:r>
              <a:rPr lang="en-US" sz="2000" dirty="0" err="1"/>
              <a:t>sertifikat</a:t>
            </a:r>
            <a:r>
              <a:rPr lang="en-US" sz="2000" dirty="0"/>
              <a:t> </a:t>
            </a:r>
            <a:r>
              <a:rPr lang="en-US" sz="2000" dirty="0" err="1"/>
              <a:t>analisa</a:t>
            </a:r>
            <a:r>
              <a:rPr lang="en-US" sz="2000" dirty="0"/>
              <a:t> (CA)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       - </a:t>
            </a:r>
            <a:r>
              <a:rPr lang="en-US" sz="2000" dirty="0" err="1"/>
              <a:t>sertifikat</a:t>
            </a:r>
            <a:r>
              <a:rPr lang="en-US" sz="2000" dirty="0"/>
              <a:t> </a:t>
            </a:r>
            <a:r>
              <a:rPr lang="en-US" sz="2000" dirty="0" err="1"/>
              <a:t>keaslian</a:t>
            </a:r>
            <a:r>
              <a:rPr lang="en-US" sz="2000" dirty="0"/>
              <a:t> (CO)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       - </a:t>
            </a:r>
            <a:r>
              <a:rPr lang="en-US" sz="2000" dirty="0" err="1"/>
              <a:t>lembar</a:t>
            </a:r>
            <a:r>
              <a:rPr lang="en-US" sz="2000" dirty="0"/>
              <a:t> data </a:t>
            </a:r>
            <a:r>
              <a:rPr lang="en-US" sz="2000" dirty="0" err="1"/>
              <a:t>pengaman</a:t>
            </a:r>
            <a:r>
              <a:rPr lang="en-US" sz="2000" dirty="0"/>
              <a:t> (MSDS)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       -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kadaluarsa</a:t>
            </a:r>
            <a:r>
              <a:rPr lang="en-US" sz="2000" dirty="0"/>
              <a:t> min 2 </a:t>
            </a:r>
            <a:r>
              <a:rPr lang="en-US" sz="2000" dirty="0" err="1"/>
              <a:t>tahun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143000" y="304800"/>
            <a:ext cx="5632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FFFF00"/>
                </a:solidFill>
              </a:rPr>
              <a:t>METODA PENGADAAN BARANG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828800" y="990600"/>
            <a:ext cx="45751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buFontTx/>
              <a:buAutoNum type="arabicPeriod"/>
            </a:pPr>
            <a:r>
              <a:rPr lang="en-US" sz="2000"/>
              <a:t>METODA TENDER</a:t>
            </a:r>
          </a:p>
          <a:p>
            <a:pPr marL="342900" indent="-342900" eaLnBrk="1" hangingPunct="1"/>
            <a:r>
              <a:rPr lang="en-US"/>
              <a:t>     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/>
              <a:t>     </a:t>
            </a:r>
            <a:r>
              <a:rPr lang="en-US" sz="2000"/>
              <a:t>Metoda terbaik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000"/>
              <a:t>     Adanya kompetisi : harga murah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000"/>
              <a:t>     &gt;  Rp 50 juta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000"/>
              <a:t>     Butuh waktu lama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000"/>
              <a:t>     Pelaksanaannya lebih rumit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en-US" sz="2000"/>
          </a:p>
          <a:p>
            <a:pPr marL="342900" indent="-342900" eaLnBrk="1" hangingPunct="1">
              <a:buFont typeface="Wingdings" pitchFamily="2" charset="2"/>
              <a:buNone/>
            </a:pPr>
            <a:endParaRPr lang="en-US"/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n-US" sz="2000"/>
              <a:t>2. METODA PEMBELIAN LANGSUNG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en-US" sz="2000"/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/>
              <a:t> </a:t>
            </a:r>
            <a:r>
              <a:rPr lang="en-US" sz="2000"/>
              <a:t>Pembelian langsung ke distributor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000"/>
              <a:t>&lt; Rp 50 juta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000"/>
              <a:t>Metoda termudah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000"/>
              <a:t>Barang cepat datang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000"/>
              <a:t>Meniadakan stock-out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sz="2000"/>
              <a:t>Just in time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524000" y="1676400"/>
            <a:ext cx="379565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/>
              <a:t>PRODUKSI FARMASI</a:t>
            </a:r>
          </a:p>
          <a:p>
            <a:pPr eaLnBrk="1" hangingPunct="1"/>
            <a:endParaRPr lang="en-US" dirty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steril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non </a:t>
            </a:r>
            <a:r>
              <a:rPr lang="en-US" dirty="0" err="1"/>
              <a:t>steril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aseptis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518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PRODUKSI  FARMASI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110</TotalTime>
  <Words>484</Words>
  <Application>Microsoft Office PowerPoint</Application>
  <PresentationFormat>On-screen Show (4:3)</PresentationFormat>
  <Paragraphs>157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Verdana</vt:lpstr>
      <vt:lpstr>Wingdings</vt:lpstr>
      <vt:lpstr>cdb2004c012l</vt:lpstr>
      <vt:lpstr>Image</vt:lpstr>
      <vt:lpstr>PowerPoint Presentation</vt:lpstr>
      <vt:lpstr>TUJUAN </vt:lpstr>
      <vt:lpstr>Contents</vt:lpstr>
      <vt:lpstr>LINGKAR SEPULUH KEGIATAN PPO (Pengelolaan &amp; Penggunaan Obat Rasional)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LAPORAN REALISASI KEGIATAN ADMINKEU      PERIODE JANUARI – JUNI 2010 (SEMESTER I)                             RSU BHAKTI ASIH    </dc:title>
  <dc:creator>agusdini</dc:creator>
  <cp:lastModifiedBy>FKIP</cp:lastModifiedBy>
  <cp:revision>21</cp:revision>
  <dcterms:created xsi:type="dcterms:W3CDTF">2010-08-07T04:32:39Z</dcterms:created>
  <dcterms:modified xsi:type="dcterms:W3CDTF">2018-01-24T02:37:15Z</dcterms:modified>
</cp:coreProperties>
</file>