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38" r:id="rId3"/>
    <p:sldId id="258" r:id="rId4"/>
    <p:sldId id="329" r:id="rId5"/>
    <p:sldId id="330" r:id="rId6"/>
    <p:sldId id="327" r:id="rId7"/>
    <p:sldId id="285" r:id="rId8"/>
    <p:sldId id="331" r:id="rId9"/>
    <p:sldId id="332" r:id="rId10"/>
    <p:sldId id="333" r:id="rId11"/>
    <p:sldId id="334" r:id="rId12"/>
    <p:sldId id="33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3B2"/>
    <a:srgbClr val="969696"/>
    <a:srgbClr val="808080"/>
    <a:srgbClr val="000000"/>
    <a:srgbClr val="1C1C1C"/>
    <a:srgbClr val="5F5F5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786" autoAdjust="0"/>
  </p:normalViewPr>
  <p:slideViewPr>
    <p:cSldViewPr>
      <p:cViewPr varScale="1">
        <p:scale>
          <a:sx n="66" d="100"/>
          <a:sy n="66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2E256B5-DA8A-45CA-AF85-85ABBFF2E4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89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256B5-DA8A-45CA-AF85-85ABBFF2E46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256B5-DA8A-45CA-AF85-85ABBFF2E4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256B5-DA8A-45CA-AF85-85ABBFF2E4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8B22F-4EC1-4984-AECB-B823DADF36B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256B5-DA8A-45CA-AF85-85ABBFF2E46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256B5-DA8A-45CA-AF85-85ABBFF2E4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1CE383-085F-4546-B40F-5C36CC7BD87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1DDD40-A0B9-4DD7-B4D2-3047F79B89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01BDF4-CB5C-4119-9E61-619383DDB61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0" y="461963"/>
            <a:ext cx="1098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/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841" y="0"/>
                </a:cxn>
                <a:cxn ang="0">
                  <a:pos x="1294" y="2597"/>
                </a:cxn>
                <a:cxn ang="0">
                  <a:pos x="2" y="2599"/>
                </a:cxn>
                <a:cxn ang="0">
                  <a:pos x="0" y="18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15708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/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7" y="1"/>
                </a:cxn>
                <a:cxn ang="0">
                  <a:pos x="991" y="2597"/>
                </a:cxn>
                <a:cxn ang="0">
                  <a:pos x="0" y="2600"/>
                </a:cxn>
                <a:cxn ang="0">
                  <a:pos x="0" y="0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/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68"/>
                </a:cxn>
                <a:cxn ang="0">
                  <a:pos x="0" y="2874"/>
                </a:cxn>
                <a:cxn ang="0">
                  <a:pos x="7" y="0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18047AB6-F320-426A-85E0-83339AE7AD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07" name="Text Box 235"/>
          <p:cNvSpPr txBox="1">
            <a:spLocks noChangeArrowheads="1"/>
          </p:cNvSpPr>
          <p:nvPr userDrawn="1"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/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D5A14-3E79-4482-825C-804376D59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F9C83-8709-49EB-BB23-B7FC5718D4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8248A8EB-9259-4BCE-B4E7-013D054FBF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98B7055C-8B91-4409-B134-6AC928F287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54C55004-1517-4534-9B65-3907F55ABE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AD934-9289-4233-8301-7C31E2E6F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49867-5A32-4739-BEE7-829E24DD5A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B29F1-92D3-4425-A485-A013E68ACA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D536D-5117-42F0-821D-4BF68789C0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20600-C100-487E-9F49-2D153EBB65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DA14A-0DB2-42EB-B341-A478C01F9B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93AD6-5E0C-4EF3-93E8-2D7C56301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B2E2E-DEC0-4DD2-8971-01CFE94303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2BCBC7A1-FD98-4E23-9DFC-566E626785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/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841" y="0"/>
                </a:cxn>
                <a:cxn ang="0">
                  <a:pos x="1294" y="2597"/>
                </a:cxn>
                <a:cxn ang="0">
                  <a:pos x="2" y="2599"/>
                </a:cxn>
                <a:cxn ang="0">
                  <a:pos x="0" y="18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 cstate="print"/>
              <a:srcRect/>
              <a:stretch>
                <a:fillRect r="-15708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7" y="1"/>
                </a:cxn>
                <a:cxn ang="0">
                  <a:pos x="991" y="2597"/>
                </a:cxn>
                <a:cxn ang="0">
                  <a:pos x="0" y="2600"/>
                </a:cxn>
                <a:cxn ang="0">
                  <a:pos x="0" y="0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68"/>
                </a:cxn>
                <a:cxn ang="0">
                  <a:pos x="0" y="2874"/>
                </a:cxn>
                <a:cxn ang="0">
                  <a:pos x="7" y="0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419600" y="1981200"/>
            <a:ext cx="4724400" cy="2057400"/>
          </a:xfrm>
        </p:spPr>
        <p:txBody>
          <a:bodyPr/>
          <a:lstStyle/>
          <a:p>
            <a:r>
              <a:rPr lang="en-US" sz="3200" dirty="0"/>
              <a:t>PENGENDALIAN &amp; PENGAWASAN PERSEDIAAN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5D57D7F-E1C6-4439-8331-F071C4DF8BAF}"/>
              </a:ext>
            </a:extLst>
          </p:cNvPr>
          <p:cNvSpPr txBox="1"/>
          <p:nvPr/>
        </p:nvSpPr>
        <p:spPr>
          <a:xfrm>
            <a:off x="6400800" y="228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PERTEMUAN </a:t>
            </a:r>
            <a:r>
              <a:rPr lang="en-US" dirty="0"/>
              <a:t>9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/>
              <a:t>DIAGRAM BATANG NILAI MONTH STOCK</a:t>
            </a:r>
            <a:endParaRPr lang="id-ID" sz="2800"/>
          </a:p>
        </p:txBody>
      </p:sp>
      <p:graphicFrame>
        <p:nvGraphicFramePr>
          <p:cNvPr id="102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3550" y="1677988"/>
          <a:ext cx="821690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hart" r:id="rId3" imgW="8305840" imgH="4610166" progId="Excel.Chart.8">
                  <p:embed/>
                </p:oleObj>
              </mc:Choice>
              <mc:Fallback>
                <p:oleObj name="Chart" r:id="rId3" imgW="8305840" imgH="461016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63550" y="1677988"/>
                        <a:ext cx="8216900" cy="455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1752600" y="24384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0,74</a:t>
            </a:r>
          </a:p>
        </p:txBody>
      </p:sp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3200400" y="25146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0,73</a:t>
            </a:r>
          </a:p>
        </p:txBody>
      </p:sp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4495800" y="17526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0,96</a:t>
            </a:r>
          </a:p>
        </p:txBody>
      </p:sp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5867400" y="31242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0,55</a:t>
            </a:r>
          </a:p>
        </p:txBody>
      </p:sp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7239000" y="34290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0,48</a:t>
            </a:r>
          </a:p>
        </p:txBody>
      </p:sp>
    </p:spTree>
    <p:extLst>
      <p:ext uri="{BB962C8B-B14F-4D97-AF65-F5344CB8AC3E}">
        <p14:creationId xmlns:p14="http://schemas.microsoft.com/office/powerpoint/2010/main" val="3943207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8313" y="0"/>
            <a:ext cx="8675687" cy="729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id-ID" dirty="0"/>
          </a:p>
          <a:p>
            <a:pPr eaLnBrk="1" hangingPunct="1"/>
            <a:endParaRPr lang="id-ID" dirty="0"/>
          </a:p>
          <a:p>
            <a:pPr eaLnBrk="1" hangingPunct="1"/>
            <a:endParaRPr lang="id-ID" dirty="0"/>
          </a:p>
          <a:p>
            <a:pPr eaLnBrk="1" hangingPunct="1"/>
            <a:r>
              <a:rPr lang="id-ID" dirty="0"/>
              <a:t>	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TO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.</a:t>
            </a:r>
          </a:p>
          <a:p>
            <a:pPr eaLnBrk="1" hangingPunct="1"/>
            <a:endParaRPr lang="id-ID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0070C0"/>
                </a:solidFill>
              </a:rPr>
              <a:t>TO =    </a:t>
            </a:r>
            <a:r>
              <a:rPr lang="en-US" u="sng" dirty="0" err="1">
                <a:solidFill>
                  <a:srgbClr val="0070C0"/>
                </a:solidFill>
              </a:rPr>
              <a:t>Nilai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pemakaian</a:t>
            </a:r>
            <a:r>
              <a:rPr lang="en-US" u="sng" dirty="0">
                <a:solidFill>
                  <a:srgbClr val="0070C0"/>
                </a:solidFill>
              </a:rPr>
              <a:t> Jan-</a:t>
            </a:r>
            <a:r>
              <a:rPr lang="en-US" u="sng" dirty="0" err="1">
                <a:solidFill>
                  <a:srgbClr val="0070C0"/>
                </a:solidFill>
              </a:rPr>
              <a:t>Maret</a:t>
            </a:r>
            <a:r>
              <a:rPr lang="en-US" u="sng" dirty="0">
                <a:solidFill>
                  <a:srgbClr val="0070C0"/>
                </a:solidFill>
              </a:rPr>
              <a:t>                 </a:t>
            </a:r>
            <a:r>
              <a:rPr lang="en-US" dirty="0">
                <a:solidFill>
                  <a:srgbClr val="0070C0"/>
                </a:solidFill>
              </a:rPr>
              <a:t>  =  </a:t>
            </a:r>
            <a:r>
              <a:rPr lang="en-US" u="sng" dirty="0" err="1">
                <a:solidFill>
                  <a:srgbClr val="0070C0"/>
                </a:solidFill>
              </a:rPr>
              <a:t>Rp</a:t>
            </a:r>
            <a:r>
              <a:rPr lang="en-US" u="sng" dirty="0">
                <a:solidFill>
                  <a:srgbClr val="0070C0"/>
                </a:solidFill>
              </a:rPr>
              <a:t>.</a:t>
            </a:r>
            <a:r>
              <a:rPr lang="id-ID" u="sng" dirty="0">
                <a:solidFill>
                  <a:srgbClr val="0070C0"/>
                </a:solidFill>
              </a:rPr>
              <a:t> 8.542.138.824  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id-ID" dirty="0">
                <a:solidFill>
                  <a:srgbClr val="0070C0"/>
                </a:solidFill>
              </a:rPr>
              <a:t> = </a:t>
            </a:r>
            <a:r>
              <a:rPr lang="en-US" dirty="0">
                <a:solidFill>
                  <a:srgbClr val="0070C0"/>
                </a:solidFill>
              </a:rPr>
              <a:t>1,</a:t>
            </a:r>
            <a:r>
              <a:rPr lang="id-ID" dirty="0">
                <a:solidFill>
                  <a:srgbClr val="0070C0"/>
                </a:solidFill>
              </a:rPr>
              <a:t>34</a:t>
            </a:r>
            <a:endParaRPr lang="en-US" dirty="0">
              <a:solidFill>
                <a:srgbClr val="0070C0"/>
              </a:solidFill>
            </a:endParaRPr>
          </a:p>
          <a:p>
            <a:pPr eaLnBrk="1" hangingPunct="1"/>
            <a:r>
              <a:rPr lang="en-US" dirty="0">
                <a:solidFill>
                  <a:srgbClr val="0070C0"/>
                </a:solidFill>
              </a:rPr>
              <a:t>          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id-ID" dirty="0">
                <a:solidFill>
                  <a:srgbClr val="0070C0"/>
                </a:solidFill>
              </a:rPr>
              <a:t>   </a:t>
            </a:r>
            <a:r>
              <a:rPr lang="en-US" dirty="0" err="1">
                <a:solidFill>
                  <a:srgbClr val="0070C0"/>
                </a:solidFill>
              </a:rPr>
              <a:t>Nilai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stok</a:t>
            </a:r>
            <a:r>
              <a:rPr lang="en-US" dirty="0">
                <a:solidFill>
                  <a:srgbClr val="0070C0"/>
                </a:solidFill>
              </a:rPr>
              <a:t> rata2 Jan-</a:t>
            </a:r>
            <a:r>
              <a:rPr lang="en-US" dirty="0" err="1">
                <a:solidFill>
                  <a:srgbClr val="0070C0"/>
                </a:solidFill>
              </a:rPr>
              <a:t>Maret</a:t>
            </a:r>
            <a:r>
              <a:rPr lang="en-US" dirty="0">
                <a:solidFill>
                  <a:srgbClr val="0070C0"/>
                </a:solidFill>
              </a:rPr>
              <a:t>                      </a:t>
            </a:r>
            <a:r>
              <a:rPr lang="en-US" dirty="0" err="1">
                <a:solidFill>
                  <a:srgbClr val="0070C0"/>
                </a:solidFill>
              </a:rPr>
              <a:t>Rp</a:t>
            </a:r>
            <a:r>
              <a:rPr lang="id-ID" dirty="0">
                <a:solidFill>
                  <a:srgbClr val="0070C0"/>
                </a:solidFill>
              </a:rPr>
              <a:t>.</a:t>
            </a:r>
            <a:r>
              <a:rPr lang="en-US" dirty="0">
                <a:solidFill>
                  <a:srgbClr val="0070C0"/>
                </a:solidFill>
              </a:rPr>
              <a:t> 7.231.897.813</a:t>
            </a:r>
          </a:p>
          <a:p>
            <a:pPr eaLnBrk="1" hangingPunct="1"/>
            <a:endParaRPr lang="en-US" dirty="0">
              <a:solidFill>
                <a:srgbClr val="0070C0"/>
              </a:solidFill>
            </a:endParaRPr>
          </a:p>
          <a:p>
            <a:pPr eaLnBrk="1" hangingPunct="1"/>
            <a:r>
              <a:rPr lang="en-US" dirty="0">
                <a:solidFill>
                  <a:srgbClr val="0070C0"/>
                </a:solidFill>
              </a:rPr>
              <a:t>TO =  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Nilai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pemakaian</a:t>
            </a:r>
            <a:r>
              <a:rPr lang="en-US" u="sng" dirty="0">
                <a:solidFill>
                  <a:srgbClr val="0070C0"/>
                </a:solidFill>
              </a:rPr>
              <a:t> April-Jun                </a:t>
            </a:r>
            <a:r>
              <a:rPr lang="id-ID" u="sng" dirty="0">
                <a:solidFill>
                  <a:srgbClr val="0070C0"/>
                </a:solidFill>
              </a:rPr>
              <a:t>   </a:t>
            </a:r>
            <a:r>
              <a:rPr lang="en-US" dirty="0">
                <a:solidFill>
                  <a:srgbClr val="0070C0"/>
                </a:solidFill>
              </a:rPr>
              <a:t>  = </a:t>
            </a:r>
            <a:r>
              <a:rPr lang="en-US" u="sng" dirty="0" err="1">
                <a:solidFill>
                  <a:srgbClr val="0070C0"/>
                </a:solidFill>
              </a:rPr>
              <a:t>Rp</a:t>
            </a:r>
            <a:r>
              <a:rPr lang="en-US" u="sng" dirty="0">
                <a:solidFill>
                  <a:srgbClr val="0070C0"/>
                </a:solidFill>
              </a:rPr>
              <a:t>.</a:t>
            </a:r>
            <a:r>
              <a:rPr lang="id-ID" u="sng" dirty="0">
                <a:solidFill>
                  <a:srgbClr val="0070C0"/>
                </a:solidFill>
              </a:rPr>
              <a:t> 9.706.133.381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id-ID" u="sng" dirty="0">
                <a:solidFill>
                  <a:srgbClr val="0070C0"/>
                </a:solidFill>
              </a:rPr>
              <a:t>  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id-ID" dirty="0">
                <a:solidFill>
                  <a:srgbClr val="0070C0"/>
                </a:solidFill>
              </a:rPr>
              <a:t> = </a:t>
            </a:r>
            <a:r>
              <a:rPr lang="en-US" dirty="0">
                <a:solidFill>
                  <a:srgbClr val="0070C0"/>
                </a:solidFill>
              </a:rPr>
              <a:t>1,</a:t>
            </a:r>
            <a:r>
              <a:rPr lang="id-ID" dirty="0">
                <a:solidFill>
                  <a:srgbClr val="0070C0"/>
                </a:solidFill>
              </a:rPr>
              <a:t>37</a:t>
            </a:r>
            <a:r>
              <a:rPr lang="en-US" dirty="0">
                <a:solidFill>
                  <a:srgbClr val="0070C0"/>
                </a:solidFill>
              </a:rPr>
              <a:t>  </a:t>
            </a:r>
          </a:p>
          <a:p>
            <a:pPr eaLnBrk="1" hangingPunct="1"/>
            <a:r>
              <a:rPr lang="en-US" dirty="0">
                <a:solidFill>
                  <a:srgbClr val="0070C0"/>
                </a:solidFill>
              </a:rPr>
              <a:t>         </a:t>
            </a:r>
            <a:r>
              <a:rPr lang="id-ID" dirty="0">
                <a:solidFill>
                  <a:srgbClr val="0070C0"/>
                </a:solidFill>
              </a:rPr>
              <a:t>   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Nilai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stok</a:t>
            </a:r>
            <a:r>
              <a:rPr lang="en-US" dirty="0">
                <a:solidFill>
                  <a:srgbClr val="0070C0"/>
                </a:solidFill>
              </a:rPr>
              <a:t> rata2 April-Jun         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            </a:t>
            </a:r>
            <a:r>
              <a:rPr lang="en-US" dirty="0" err="1">
                <a:solidFill>
                  <a:srgbClr val="0070C0"/>
                </a:solidFill>
              </a:rPr>
              <a:t>Rp</a:t>
            </a:r>
            <a:r>
              <a:rPr lang="id-ID" dirty="0">
                <a:solidFill>
                  <a:srgbClr val="0070C0"/>
                </a:solidFill>
              </a:rPr>
              <a:t>. 7.088.380.112</a:t>
            </a:r>
            <a:endParaRPr lang="en-US" dirty="0">
              <a:solidFill>
                <a:srgbClr val="0070C0"/>
              </a:solidFill>
            </a:endParaRPr>
          </a:p>
          <a:p>
            <a:pPr eaLnBrk="1" hangingPunct="1"/>
            <a:r>
              <a:rPr lang="id-ID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  <a:p>
            <a:pPr eaLnBrk="1" hangingPunct="1"/>
            <a:r>
              <a:rPr lang="en-US" dirty="0">
                <a:solidFill>
                  <a:srgbClr val="0070C0"/>
                </a:solidFill>
              </a:rPr>
              <a:t>TO =   </a:t>
            </a:r>
            <a:r>
              <a:rPr lang="en-US" u="sng" dirty="0" err="1">
                <a:solidFill>
                  <a:srgbClr val="0070C0"/>
                </a:solidFill>
              </a:rPr>
              <a:t>Nilai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pemakaian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Juli</a:t>
            </a:r>
            <a:r>
              <a:rPr lang="en-US" u="sng" dirty="0">
                <a:solidFill>
                  <a:srgbClr val="0070C0"/>
                </a:solidFill>
              </a:rPr>
              <a:t>-September         </a:t>
            </a:r>
            <a:r>
              <a:rPr lang="en-US" dirty="0">
                <a:solidFill>
                  <a:srgbClr val="0070C0"/>
                </a:solidFill>
              </a:rPr>
              <a:t> =  </a:t>
            </a:r>
            <a:r>
              <a:rPr lang="en-US" u="sng" dirty="0" err="1">
                <a:solidFill>
                  <a:srgbClr val="0070C0"/>
                </a:solidFill>
              </a:rPr>
              <a:t>Rp</a:t>
            </a:r>
            <a:r>
              <a:rPr lang="en-US" u="sng" dirty="0">
                <a:solidFill>
                  <a:srgbClr val="0070C0"/>
                </a:solidFill>
              </a:rPr>
              <a:t>. </a:t>
            </a:r>
            <a:r>
              <a:rPr lang="id-ID" u="sng" dirty="0">
                <a:solidFill>
                  <a:srgbClr val="0070C0"/>
                </a:solidFill>
              </a:rPr>
              <a:t>8.909.778.940</a:t>
            </a:r>
            <a:r>
              <a:rPr lang="en-US" u="sng" dirty="0">
                <a:solidFill>
                  <a:srgbClr val="0070C0"/>
                </a:solidFill>
              </a:rPr>
              <a:t>   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id-ID" dirty="0">
                <a:solidFill>
                  <a:srgbClr val="0070C0"/>
                </a:solidFill>
              </a:rPr>
              <a:t> = </a:t>
            </a:r>
            <a:r>
              <a:rPr lang="en-US" dirty="0">
                <a:solidFill>
                  <a:srgbClr val="0070C0"/>
                </a:solidFill>
              </a:rPr>
              <a:t>1,</a:t>
            </a:r>
            <a:r>
              <a:rPr lang="id-ID" dirty="0">
                <a:solidFill>
                  <a:srgbClr val="0070C0"/>
                </a:solidFill>
              </a:rPr>
              <a:t>04</a:t>
            </a:r>
            <a:r>
              <a:rPr lang="en-US" dirty="0">
                <a:solidFill>
                  <a:srgbClr val="0070C0"/>
                </a:solidFill>
              </a:rPr>
              <a:t>           </a:t>
            </a:r>
            <a:r>
              <a:rPr lang="id-ID" dirty="0">
                <a:solidFill>
                  <a:srgbClr val="0070C0"/>
                </a:solidFill>
              </a:rPr>
              <a:t>                   	 </a:t>
            </a:r>
            <a:r>
              <a:rPr lang="en-US" dirty="0" err="1">
                <a:solidFill>
                  <a:srgbClr val="0070C0"/>
                </a:solidFill>
              </a:rPr>
              <a:t>Nilai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stok</a:t>
            </a:r>
            <a:r>
              <a:rPr lang="en-US" dirty="0">
                <a:solidFill>
                  <a:srgbClr val="0070C0"/>
                </a:solidFill>
              </a:rPr>
              <a:t> rata2</a:t>
            </a:r>
            <a:r>
              <a:rPr lang="id-ID" dirty="0">
                <a:solidFill>
                  <a:srgbClr val="0070C0"/>
                </a:solidFill>
              </a:rPr>
              <a:t> Juli</a:t>
            </a:r>
            <a:r>
              <a:rPr lang="en-US" dirty="0">
                <a:solidFill>
                  <a:srgbClr val="0070C0"/>
                </a:solidFill>
              </a:rPr>
              <a:t>-</a:t>
            </a:r>
            <a:r>
              <a:rPr lang="id-ID" dirty="0">
                <a:solidFill>
                  <a:srgbClr val="0070C0"/>
                </a:solidFill>
              </a:rPr>
              <a:t>Sept</a:t>
            </a:r>
            <a:r>
              <a:rPr lang="en-US" dirty="0">
                <a:solidFill>
                  <a:srgbClr val="0070C0"/>
                </a:solidFill>
              </a:rPr>
              <a:t>                      </a:t>
            </a:r>
            <a:r>
              <a:rPr lang="en-US" dirty="0" err="1">
                <a:solidFill>
                  <a:srgbClr val="0070C0"/>
                </a:solidFill>
              </a:rPr>
              <a:t>Rp</a:t>
            </a:r>
            <a:r>
              <a:rPr lang="en-US" dirty="0">
                <a:solidFill>
                  <a:srgbClr val="0070C0"/>
                </a:solidFill>
              </a:rPr>
              <a:t>. 8.5</a:t>
            </a:r>
            <a:r>
              <a:rPr lang="id-ID" dirty="0">
                <a:solidFill>
                  <a:srgbClr val="0070C0"/>
                </a:solidFill>
              </a:rPr>
              <a:t>67.217.762</a:t>
            </a:r>
            <a:endParaRPr lang="en-US" dirty="0">
              <a:solidFill>
                <a:srgbClr val="0070C0"/>
              </a:solidFill>
            </a:endParaRPr>
          </a:p>
          <a:p>
            <a:pPr eaLnBrk="1" hangingPunct="1"/>
            <a:endParaRPr lang="en-US" dirty="0">
              <a:solidFill>
                <a:srgbClr val="0070C0"/>
              </a:solidFill>
            </a:endParaRPr>
          </a:p>
          <a:p>
            <a:pPr eaLnBrk="1" hangingPunct="1"/>
            <a:endParaRPr lang="en-US" dirty="0">
              <a:solidFill>
                <a:srgbClr val="0070C0"/>
              </a:solidFill>
            </a:endParaRPr>
          </a:p>
          <a:p>
            <a:pPr eaLnBrk="1" hangingPunct="1"/>
            <a:endParaRPr lang="en-US" u="sng" dirty="0"/>
          </a:p>
          <a:p>
            <a:pPr eaLnBrk="1" hangingPunct="1"/>
            <a:endParaRPr lang="en-US" u="sng" dirty="0"/>
          </a:p>
          <a:p>
            <a:pPr eaLnBrk="1" hangingPunct="1"/>
            <a:endParaRPr lang="en-US" u="sng" dirty="0"/>
          </a:p>
          <a:p>
            <a:pPr eaLnBrk="1" hangingPunct="1"/>
            <a:r>
              <a:rPr lang="en-US" u="sng" dirty="0"/>
              <a:t>         </a:t>
            </a:r>
            <a:r>
              <a:rPr lang="en-US" dirty="0"/>
              <a:t>  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600200" y="3810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Evaluasi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pengendalian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persediaan</a:t>
            </a:r>
            <a:r>
              <a:rPr lang="en-US" dirty="0">
                <a:solidFill>
                  <a:schemeClr val="bg1"/>
                </a:solidFill>
              </a:rPr>
              <a:t>  Ins </a:t>
            </a:r>
            <a:r>
              <a:rPr lang="en-US" dirty="0" err="1">
                <a:solidFill>
                  <a:schemeClr val="bg1"/>
                </a:solidFill>
              </a:rPr>
              <a:t>Farmasi</a:t>
            </a:r>
            <a:r>
              <a:rPr lang="en-US" dirty="0">
                <a:solidFill>
                  <a:schemeClr val="bg1"/>
                </a:solidFill>
              </a:rPr>
              <a:t> RS X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1143000"/>
            <a:ext cx="7162800" cy="1143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000" dirty="0"/>
              <a:t>2.</a:t>
            </a:r>
            <a:r>
              <a:rPr lang="id-ID" sz="2000" dirty="0"/>
              <a:t>Turn Over</a:t>
            </a:r>
          </a:p>
          <a:p>
            <a:pPr>
              <a:defRPr/>
            </a:pPr>
            <a:r>
              <a:rPr lang="id-ID" dirty="0"/>
              <a:t>	</a:t>
            </a:r>
            <a:r>
              <a:rPr lang="en-US" dirty="0"/>
              <a:t>TO = </a:t>
            </a:r>
            <a:r>
              <a:rPr lang="en-US" u="sng" dirty="0" err="1"/>
              <a:t>Nilai</a:t>
            </a:r>
            <a:r>
              <a:rPr lang="en-US" u="sng" dirty="0"/>
              <a:t> </a:t>
            </a:r>
            <a:r>
              <a:rPr lang="en-US" u="sng" dirty="0" err="1"/>
              <a:t>pemakaian</a:t>
            </a:r>
            <a:r>
              <a:rPr lang="en-US" u="sng" dirty="0"/>
              <a:t>/</a:t>
            </a:r>
            <a:r>
              <a:rPr lang="en-US" u="sng" dirty="0" err="1"/>
              <a:t>satu</a:t>
            </a:r>
            <a:r>
              <a:rPr lang="en-US" u="sng" dirty="0"/>
              <a:t> </a:t>
            </a:r>
            <a:r>
              <a:rPr lang="en-US" u="sng" dirty="0" err="1"/>
              <a:t>periode</a:t>
            </a:r>
            <a:r>
              <a:rPr lang="en-US" u="sng" dirty="0"/>
              <a:t>    </a:t>
            </a:r>
          </a:p>
          <a:p>
            <a:pPr>
              <a:defRPr/>
            </a:pPr>
            <a:r>
              <a:rPr lang="en-US" dirty="0"/>
              <a:t>          </a:t>
            </a:r>
            <a:r>
              <a:rPr lang="id-ID" dirty="0"/>
              <a:t>		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 rata-rata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13317" name="Curved Right Arrow 5"/>
          <p:cNvSpPr>
            <a:spLocks noChangeArrowheads="1"/>
          </p:cNvSpPr>
          <p:nvPr/>
        </p:nvSpPr>
        <p:spPr bwMode="auto">
          <a:xfrm>
            <a:off x="838200" y="2362200"/>
            <a:ext cx="457200" cy="381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8001000" y="5562600"/>
            <a:ext cx="762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240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82296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3. Tingkat </a:t>
            </a:r>
            <a:r>
              <a:rPr lang="en-US" dirty="0" err="1">
                <a:cs typeface="+mn-cs"/>
              </a:rPr>
              <a:t>Pelayanan</a:t>
            </a: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     % TP  = </a:t>
            </a:r>
            <a:r>
              <a:rPr lang="en-US" dirty="0" err="1">
                <a:cs typeface="+mn-cs"/>
              </a:rPr>
              <a:t>Jumlah</a:t>
            </a:r>
            <a:r>
              <a:rPr lang="en-US" dirty="0">
                <a:cs typeface="+mn-cs"/>
              </a:rPr>
              <a:t> items yang </a:t>
            </a:r>
            <a:r>
              <a:rPr lang="en-US" dirty="0" err="1">
                <a:cs typeface="+mn-cs"/>
              </a:rPr>
              <a:t>dapat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dilayani</a:t>
            </a:r>
            <a:r>
              <a:rPr lang="en-US" dirty="0">
                <a:cs typeface="+mn-cs"/>
              </a:rPr>
              <a:t>         x 100%</a:t>
            </a:r>
            <a:endParaRPr lang="en-US" u="sng" dirty="0">
              <a:cs typeface="+mn-cs"/>
            </a:endParaRPr>
          </a:p>
          <a:p>
            <a:pPr>
              <a:defRPr/>
            </a:pPr>
            <a:endParaRPr lang="en-US" u="sng" dirty="0">
              <a:cs typeface="+mn-cs"/>
            </a:endParaRPr>
          </a:p>
          <a:p>
            <a:pPr marL="261938" algn="just">
              <a:defRPr/>
            </a:pPr>
            <a:r>
              <a:rPr lang="en-US" dirty="0" err="1">
                <a:solidFill>
                  <a:srgbClr val="0070C0"/>
                </a:solidFill>
                <a:cs typeface="+mn-cs"/>
              </a:rPr>
              <a:t>Untuk</a:t>
            </a:r>
            <a:r>
              <a:rPr lang="en-US" dirty="0">
                <a:solidFill>
                  <a:srgbClr val="0070C0"/>
                </a:solidFill>
                <a:cs typeface="+mn-cs"/>
              </a:rPr>
              <a:t> November  </a:t>
            </a:r>
            <a:r>
              <a:rPr lang="en-US" dirty="0" err="1">
                <a:solidFill>
                  <a:srgbClr val="0070C0"/>
                </a:solidFill>
                <a:cs typeface="+mn-cs"/>
              </a:rPr>
              <a:t>dan</a:t>
            </a:r>
            <a:r>
              <a:rPr lang="en-US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+mn-cs"/>
              </a:rPr>
              <a:t>Desember</a:t>
            </a:r>
            <a:r>
              <a:rPr lang="en-US" dirty="0">
                <a:solidFill>
                  <a:srgbClr val="0070C0"/>
                </a:solidFill>
                <a:cs typeface="+mn-cs"/>
              </a:rPr>
              <a:t> 2010  % TP = 100%, </a:t>
            </a:r>
            <a:r>
              <a:rPr lang="en-US" dirty="0" err="1">
                <a:solidFill>
                  <a:srgbClr val="0070C0"/>
                </a:solidFill>
                <a:cs typeface="+mn-cs"/>
              </a:rPr>
              <a:t>karena</a:t>
            </a:r>
            <a:r>
              <a:rPr lang="en-US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+mn-cs"/>
              </a:rPr>
              <a:t>tidak</a:t>
            </a:r>
            <a:r>
              <a:rPr lang="en-US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+mn-cs"/>
              </a:rPr>
              <a:t>boleh</a:t>
            </a:r>
            <a:r>
              <a:rPr lang="en-US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+mn-cs"/>
              </a:rPr>
              <a:t>resep</a:t>
            </a:r>
            <a:r>
              <a:rPr lang="en-US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+mn-cs"/>
              </a:rPr>
              <a:t>diserahkan</a:t>
            </a:r>
            <a:r>
              <a:rPr lang="en-US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+mn-cs"/>
              </a:rPr>
              <a:t>kepada</a:t>
            </a:r>
            <a:r>
              <a:rPr lang="en-US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+mn-cs"/>
              </a:rPr>
              <a:t>keluarga</a:t>
            </a:r>
            <a:r>
              <a:rPr lang="en-US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+mn-cs"/>
              </a:rPr>
              <a:t>pasien</a:t>
            </a:r>
            <a:r>
              <a:rPr lang="en-US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+mn-cs"/>
              </a:rPr>
              <a:t>rawat</a:t>
            </a:r>
            <a:r>
              <a:rPr lang="en-US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+mn-cs"/>
              </a:rPr>
              <a:t>inap</a:t>
            </a:r>
            <a:r>
              <a:rPr lang="en-US" dirty="0">
                <a:solidFill>
                  <a:srgbClr val="0070C0"/>
                </a:solidFill>
                <a:cs typeface="+mn-cs"/>
              </a:rPr>
              <a:t>, 	</a:t>
            </a:r>
            <a:r>
              <a:rPr lang="en-US" dirty="0" err="1">
                <a:solidFill>
                  <a:srgbClr val="0070C0"/>
                </a:solidFill>
                <a:cs typeface="+mn-cs"/>
              </a:rPr>
              <a:t>semua</a:t>
            </a:r>
            <a:r>
              <a:rPr lang="en-US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+mn-cs"/>
              </a:rPr>
              <a:t>harus</a:t>
            </a:r>
            <a:r>
              <a:rPr lang="en-US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+mn-cs"/>
              </a:rPr>
              <a:t>dilayani</a:t>
            </a:r>
            <a:r>
              <a:rPr lang="en-US" dirty="0">
                <a:solidFill>
                  <a:srgbClr val="0070C0"/>
                </a:solidFill>
                <a:cs typeface="+mn-cs"/>
              </a:rPr>
              <a:t>.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   </a:t>
            </a: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Lanjutan</a:t>
            </a:r>
          </a:p>
        </p:txBody>
      </p:sp>
    </p:spTree>
    <p:extLst>
      <p:ext uri="{BB962C8B-B14F-4D97-AF65-F5344CB8AC3E}">
        <p14:creationId xmlns:p14="http://schemas.microsoft.com/office/powerpoint/2010/main" val="250221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F5D784-B562-4207-B363-3BAA0920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TUJUAN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A44E72-ADB4-4F4A-B855-11A768A9B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/>
              <a:t>Mahasiswa dapat menyebutkan  tujuan mata ajar pengendalian &amp; pengawasan persedian </a:t>
            </a:r>
          </a:p>
          <a:p>
            <a:pPr algn="just"/>
            <a:r>
              <a:rPr lang="id-ID" dirty="0"/>
              <a:t>Mahasiswa dapat menguraikan topik- topik dan jadwal mata ajar pengendalian &amp; pengawasan persediaan </a:t>
            </a:r>
          </a:p>
          <a:p>
            <a:pPr algn="just"/>
            <a:r>
              <a:rPr lang="id-ID" dirty="0"/>
              <a:t>Mahasiswa dapat menggambarkan sistem evaluasi pembelajaran dan buku wajib</a:t>
            </a:r>
          </a:p>
          <a:p>
            <a:pPr algn="just"/>
            <a:r>
              <a:rPr lang="id-ID" dirty="0"/>
              <a:t>Mahasiswa mampu memahami kompetensi yang diharapkan dari mata ajar</a:t>
            </a:r>
          </a:p>
          <a:p>
            <a:pPr algn="just"/>
            <a:endParaRPr lang="id-ID" dirty="0"/>
          </a:p>
          <a:p>
            <a:pPr algn="just"/>
            <a:endParaRPr lang="id-ID" dirty="0"/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8107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endParaRPr lang="en-US" dirty="0"/>
          </a:p>
        </p:txBody>
      </p:sp>
      <p:pic>
        <p:nvPicPr>
          <p:cNvPr id="36869" name="Picture 5" descr="num-1_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4263" y="5003800"/>
            <a:ext cx="1373187" cy="1549400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4400" y="1676400"/>
            <a:ext cx="68135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(</a:t>
            </a:r>
            <a:r>
              <a:rPr lang="en-US" dirty="0" err="1"/>
              <a:t>stok</a:t>
            </a:r>
            <a:r>
              <a:rPr lang="en-US" dirty="0"/>
              <a:t>) 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: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Meminimkan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yang </a:t>
            </a:r>
            <a:r>
              <a:rPr lang="en-US" dirty="0" err="1"/>
              <a:t>tetap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Meminimkan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penyimpanan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 err="1"/>
              <a:t>Menyeimbangkan</a:t>
            </a:r>
            <a:r>
              <a:rPr lang="en-US" dirty="0"/>
              <a:t> </a:t>
            </a:r>
            <a:r>
              <a:rPr lang="en-US" dirty="0" err="1"/>
              <a:t>pemasukan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barang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yang “up to date”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:</a:t>
            </a:r>
          </a:p>
          <a:p>
            <a:pPr marL="342900" indent="-342900"/>
            <a:r>
              <a:rPr lang="en-US" dirty="0" err="1"/>
              <a:t>Mengeliminasi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yang slow moving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err="1"/>
              <a:t>Pengendalian</a:t>
            </a:r>
            <a:r>
              <a:rPr lang="en-US" dirty="0"/>
              <a:t>  :</a:t>
            </a:r>
          </a:p>
          <a:p>
            <a:pPr marL="342900" indent="-342900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ABC </a:t>
            </a:r>
            <a:r>
              <a:rPr lang="en-US" dirty="0" err="1"/>
              <a:t>dan</a:t>
            </a:r>
            <a:r>
              <a:rPr lang="en-US" dirty="0"/>
              <a:t>  VEN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8185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PENGAWASAN PERSEDIAAN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Visual</a:t>
            </a:r>
          </a:p>
          <a:p>
            <a:pPr marL="342900" indent="-342900"/>
            <a:r>
              <a:rPr lang="en-US" dirty="0"/>
              <a:t>     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paling </a:t>
            </a:r>
            <a:r>
              <a:rPr lang="en-US" dirty="0" err="1"/>
              <a:t>murah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</a:p>
          <a:p>
            <a:pPr marL="342900" indent="-342900"/>
            <a:r>
              <a:rPr lang="en-US" dirty="0"/>
              <a:t>     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dididik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rabicPeriod" startAt="2"/>
            </a:pPr>
            <a:r>
              <a:rPr lang="en-US" dirty="0" err="1"/>
              <a:t>Perodik</a:t>
            </a:r>
            <a:endParaRPr lang="en-US" dirty="0"/>
          </a:p>
          <a:p>
            <a:pPr marL="342900" indent="-342900"/>
            <a:r>
              <a:rPr lang="en-US" dirty="0"/>
              <a:t>     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interval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dibandingkan</a:t>
            </a:r>
            <a:endParaRPr lang="en-US" dirty="0"/>
          </a:p>
          <a:p>
            <a:pPr marL="342900" indent="-342900"/>
            <a:r>
              <a:rPr lang="en-US" dirty="0"/>
              <a:t>    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minimal.Menggunakan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rabicPeriod" startAt="3"/>
            </a:pPr>
            <a:r>
              <a:rPr lang="en-US" dirty="0"/>
              <a:t>Perpetual</a:t>
            </a:r>
          </a:p>
          <a:p>
            <a:pPr marL="342900" indent="-342900"/>
            <a:r>
              <a:rPr lang="en-US" dirty="0"/>
              <a:t>     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mutasi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akurat</a:t>
            </a:r>
            <a:endParaRPr lang="en-US" dirty="0"/>
          </a:p>
          <a:p>
            <a:pPr marL="342900" indent="-342900"/>
            <a:r>
              <a:rPr lang="en-US" dirty="0"/>
              <a:t>    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termonitor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.</a:t>
            </a:r>
          </a:p>
          <a:p>
            <a:pPr marL="342900" indent="-342900"/>
            <a:r>
              <a:rPr lang="en-US" dirty="0"/>
              <a:t>     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Evaluasi</a:t>
            </a:r>
            <a:r>
              <a:rPr lang="en-US" sz="2000" dirty="0"/>
              <a:t> 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Persediaan</a:t>
            </a:r>
            <a:r>
              <a:rPr lang="en-US" sz="2000" dirty="0"/>
              <a:t>  </a:t>
            </a:r>
          </a:p>
        </p:txBody>
      </p:sp>
      <p:pic>
        <p:nvPicPr>
          <p:cNvPr id="36869" name="Picture 5" descr="num-1_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4263" y="5003800"/>
            <a:ext cx="1373187" cy="1549400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79692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,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evaluasi</a:t>
            </a:r>
            <a:endParaRPr lang="en-US" dirty="0"/>
          </a:p>
          <a:p>
            <a:r>
              <a:rPr lang="en-US" dirty="0"/>
              <a:t>Parameter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periodik</a:t>
            </a:r>
            <a:r>
              <a:rPr lang="en-US" dirty="0"/>
              <a:t> :</a:t>
            </a:r>
          </a:p>
          <a:p>
            <a:endParaRPr lang="en-US" dirty="0"/>
          </a:p>
          <a:p>
            <a:r>
              <a:rPr lang="en-US" dirty="0"/>
              <a:t>1. Month Stock (MS)</a:t>
            </a:r>
          </a:p>
          <a:p>
            <a:r>
              <a:rPr lang="en-US" dirty="0"/>
              <a:t>   MS = </a:t>
            </a:r>
            <a:r>
              <a:rPr lang="en-US" u="sng" dirty="0"/>
              <a:t>   </a:t>
            </a:r>
            <a:r>
              <a:rPr lang="en-US" u="sng" dirty="0" err="1"/>
              <a:t>Nilai</a:t>
            </a:r>
            <a:r>
              <a:rPr lang="en-US" u="sng" dirty="0"/>
              <a:t> </a:t>
            </a:r>
            <a:r>
              <a:rPr lang="en-US" u="sng" dirty="0" err="1"/>
              <a:t>stok</a:t>
            </a:r>
            <a:r>
              <a:rPr lang="en-US" u="sng" dirty="0"/>
              <a:t> rata-rata               </a:t>
            </a:r>
            <a:r>
              <a:rPr lang="en-US" dirty="0"/>
              <a:t>x   1 </a:t>
            </a:r>
            <a:r>
              <a:rPr lang="en-US" dirty="0" err="1"/>
              <a:t>bulan</a:t>
            </a:r>
            <a:endParaRPr lang="en-US" u="sng" dirty="0"/>
          </a:p>
          <a:p>
            <a:r>
              <a:rPr lang="en-US" dirty="0"/>
              <a:t>              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rata-rata</a:t>
            </a:r>
          </a:p>
          <a:p>
            <a:pPr eaLnBrk="1" hangingPunct="1"/>
            <a:r>
              <a:rPr lang="en-US" dirty="0"/>
              <a:t> 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MS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efisensi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.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u="sng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3581400"/>
            <a:ext cx="72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TO = </a:t>
            </a:r>
            <a:r>
              <a:rPr lang="en-US" u="sng" dirty="0" err="1"/>
              <a:t>Nilai</a:t>
            </a:r>
            <a:r>
              <a:rPr lang="en-US" u="sng" dirty="0"/>
              <a:t> </a:t>
            </a:r>
            <a:r>
              <a:rPr lang="en-US" u="sng" dirty="0" err="1"/>
              <a:t>pemakaian</a:t>
            </a:r>
            <a:r>
              <a:rPr lang="en-US" u="sng" dirty="0"/>
              <a:t>/</a:t>
            </a:r>
            <a:r>
              <a:rPr lang="en-US" u="sng" dirty="0" err="1"/>
              <a:t>satu</a:t>
            </a:r>
            <a:r>
              <a:rPr lang="en-US" u="sng" dirty="0"/>
              <a:t> </a:t>
            </a:r>
            <a:r>
              <a:rPr lang="en-US" u="sng" dirty="0" err="1"/>
              <a:t>periode</a:t>
            </a:r>
            <a:r>
              <a:rPr lang="en-US" u="sng" dirty="0"/>
              <a:t>    </a:t>
            </a:r>
          </a:p>
          <a:p>
            <a:pPr eaLnBrk="1" hangingPunct="1"/>
            <a:r>
              <a:rPr lang="en-US" dirty="0"/>
              <a:t>         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 rata-rata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TO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MS =    </a:t>
            </a:r>
            <a:r>
              <a:rPr lang="en-US" u="sng" dirty="0" err="1"/>
              <a:t>Nilai</a:t>
            </a:r>
            <a:r>
              <a:rPr lang="en-US" u="sng" dirty="0"/>
              <a:t> </a:t>
            </a:r>
            <a:r>
              <a:rPr lang="en-US" u="sng" dirty="0" err="1"/>
              <a:t>pemakaian</a:t>
            </a:r>
            <a:r>
              <a:rPr lang="en-US" u="sng" dirty="0"/>
              <a:t> Jan-</a:t>
            </a:r>
            <a:r>
              <a:rPr lang="en-US" u="sng" dirty="0" err="1"/>
              <a:t>Maret</a:t>
            </a:r>
            <a:r>
              <a:rPr lang="en-US" u="sng" dirty="0"/>
              <a:t>                 </a:t>
            </a:r>
            <a:r>
              <a:rPr lang="en-US" dirty="0"/>
              <a:t>     =  </a:t>
            </a:r>
            <a:r>
              <a:rPr lang="en-US" u="sng" dirty="0" err="1"/>
              <a:t>Rp</a:t>
            </a:r>
            <a:r>
              <a:rPr lang="en-US" u="sng" dirty="0"/>
              <a:t>. </a:t>
            </a:r>
          </a:p>
          <a:p>
            <a:pPr eaLnBrk="1" hangingPunct="1"/>
            <a:r>
              <a:rPr lang="en-US" dirty="0"/>
              <a:t>             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 rata2 Jan-</a:t>
            </a:r>
            <a:r>
              <a:rPr lang="en-US" dirty="0" err="1"/>
              <a:t>Maret</a:t>
            </a:r>
            <a:r>
              <a:rPr lang="en-US" dirty="0"/>
              <a:t>                           </a:t>
            </a:r>
            <a:r>
              <a:rPr lang="en-US" dirty="0" err="1"/>
              <a:t>Rp</a:t>
            </a:r>
            <a:r>
              <a:rPr lang="en-US" dirty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581400"/>
            <a:ext cx="206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Turn Over (TO)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6096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3. Tingkat </a:t>
            </a:r>
            <a:r>
              <a:rPr lang="en-US" dirty="0" err="1"/>
              <a:t>Pelayanan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 % TP  = </a:t>
            </a:r>
            <a:r>
              <a:rPr lang="en-US" dirty="0" err="1"/>
              <a:t>Jumlah</a:t>
            </a:r>
            <a:r>
              <a:rPr lang="en-US" dirty="0"/>
              <a:t> items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dilayani</a:t>
            </a:r>
            <a:r>
              <a:rPr lang="en-US" dirty="0"/>
              <a:t>         x 100%</a:t>
            </a:r>
            <a:endParaRPr lang="en-US" u="sng" dirty="0"/>
          </a:p>
          <a:p>
            <a:r>
              <a:rPr lang="en-US" u="sng" dirty="0"/>
              <a:t>                    </a:t>
            </a:r>
          </a:p>
          <a:p>
            <a:r>
              <a:rPr lang="en-US" u="sng" dirty="0"/>
              <a:t>                    </a:t>
            </a:r>
            <a:r>
              <a:rPr lang="en-US" dirty="0"/>
              <a:t>     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57200" y="3200400"/>
            <a:ext cx="464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4. </a:t>
            </a:r>
            <a:r>
              <a:rPr lang="en-US" dirty="0" err="1"/>
              <a:t>Selisih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114800"/>
            <a:ext cx="599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farmasi</a:t>
            </a:r>
            <a:r>
              <a:rPr lang="en-US" dirty="0"/>
              <a:t> yang </a:t>
            </a:r>
            <a:r>
              <a:rPr lang="en-US" dirty="0" err="1"/>
              <a:t>kadaluarsa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rusak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6562" name="WordArt 2"/>
          <p:cNvSpPr>
            <a:spLocks noChangeArrowheads="1" noChangeShapeType="1" noTextEdit="1"/>
          </p:cNvSpPr>
          <p:nvPr/>
        </p:nvSpPr>
        <p:spPr bwMode="gray">
          <a:xfrm>
            <a:off x="4572000" y="2868613"/>
            <a:ext cx="4343400" cy="560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63500" dir="3187806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Thank You!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Your company  slogan in here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err="1"/>
              <a:t>Evaluasi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persediaan</a:t>
            </a:r>
            <a:r>
              <a:rPr lang="en-US" sz="2000" dirty="0"/>
              <a:t>  Ins. </a:t>
            </a:r>
            <a:r>
              <a:rPr lang="en-US" sz="2000" dirty="0" err="1"/>
              <a:t>Farmasi</a:t>
            </a:r>
            <a:r>
              <a:rPr lang="en-US" sz="2000" dirty="0"/>
              <a:t> RS X</a:t>
            </a:r>
          </a:p>
        </p:txBody>
      </p:sp>
      <p:pic>
        <p:nvPicPr>
          <p:cNvPr id="11267" name="Picture 5" descr="num-1_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43600"/>
            <a:ext cx="839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83058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,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evaluasi</a:t>
            </a:r>
            <a:endParaRPr lang="en-US" dirty="0"/>
          </a:p>
          <a:p>
            <a:pPr>
              <a:defRPr/>
            </a:pPr>
            <a:r>
              <a:rPr lang="en-US" dirty="0"/>
              <a:t>Parameter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periodik</a:t>
            </a:r>
            <a:r>
              <a:rPr lang="en-US" dirty="0"/>
              <a:t> :</a:t>
            </a:r>
            <a:endParaRPr lang="id-ID" dirty="0"/>
          </a:p>
          <a:p>
            <a:pPr>
              <a:defRPr/>
            </a:pPr>
            <a:endParaRPr lang="id-ID" dirty="0"/>
          </a:p>
          <a:p>
            <a:pPr>
              <a:defRPr/>
            </a:pPr>
            <a:endParaRPr lang="id-ID" dirty="0"/>
          </a:p>
          <a:p>
            <a:pPr>
              <a:defRPr/>
            </a:pPr>
            <a:endParaRPr lang="id-ID" dirty="0"/>
          </a:p>
          <a:p>
            <a:pPr>
              <a:defRPr/>
            </a:pPr>
            <a:endParaRPr lang="id-ID" dirty="0"/>
          </a:p>
          <a:p>
            <a:pPr algn="ctr">
              <a:defRPr/>
            </a:pP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MS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efisensi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d-ID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MS =    </a:t>
            </a:r>
            <a:r>
              <a:rPr lang="en-US" u="sng" dirty="0" err="1">
                <a:solidFill>
                  <a:srgbClr val="0070C0"/>
                </a:solidFill>
              </a:rPr>
              <a:t>Nilai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stok</a:t>
            </a:r>
            <a:r>
              <a:rPr lang="en-US" u="sng" dirty="0">
                <a:solidFill>
                  <a:srgbClr val="0070C0"/>
                </a:solidFill>
              </a:rPr>
              <a:t> Jan-</a:t>
            </a:r>
            <a:r>
              <a:rPr lang="en-US" u="sng" dirty="0" err="1">
                <a:solidFill>
                  <a:srgbClr val="0070C0"/>
                </a:solidFill>
              </a:rPr>
              <a:t>Maret</a:t>
            </a:r>
            <a:r>
              <a:rPr lang="en-US" u="sng" dirty="0">
                <a:solidFill>
                  <a:srgbClr val="0070C0"/>
                </a:solidFill>
              </a:rPr>
              <a:t>                 </a:t>
            </a:r>
            <a:r>
              <a:rPr lang="en-US" dirty="0">
                <a:solidFill>
                  <a:srgbClr val="0070C0"/>
                </a:solidFill>
              </a:rPr>
              <a:t>     =  </a:t>
            </a:r>
            <a:r>
              <a:rPr lang="en-US" u="sng" dirty="0" err="1">
                <a:solidFill>
                  <a:srgbClr val="0070C0"/>
                </a:solidFill>
              </a:rPr>
              <a:t>Rp</a:t>
            </a:r>
            <a:r>
              <a:rPr lang="en-US" u="sng" dirty="0">
                <a:solidFill>
                  <a:srgbClr val="0070C0"/>
                </a:solidFill>
              </a:rPr>
              <a:t>.</a:t>
            </a:r>
            <a:r>
              <a:rPr lang="id-ID" u="sng" dirty="0">
                <a:solidFill>
                  <a:srgbClr val="0070C0"/>
                </a:solidFill>
              </a:rPr>
              <a:t> 6.358.245.796     </a:t>
            </a:r>
            <a:r>
              <a:rPr lang="en-US" dirty="0">
                <a:solidFill>
                  <a:srgbClr val="0070C0"/>
                </a:solidFill>
              </a:rPr>
              <a:t>=     0,</a:t>
            </a:r>
            <a:r>
              <a:rPr lang="id-ID" dirty="0">
                <a:solidFill>
                  <a:srgbClr val="0070C0"/>
                </a:solidFill>
              </a:rPr>
              <a:t>7</a:t>
            </a:r>
            <a:r>
              <a:rPr lang="en-US" dirty="0">
                <a:solidFill>
                  <a:srgbClr val="0070C0"/>
                </a:solidFill>
              </a:rPr>
              <a:t>4</a:t>
            </a:r>
            <a:endParaRPr lang="en-US" u="sng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          </a:t>
            </a:r>
            <a:r>
              <a:rPr lang="en-US" dirty="0" err="1">
                <a:solidFill>
                  <a:srgbClr val="0070C0"/>
                </a:solidFill>
              </a:rPr>
              <a:t>Nilai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pemakaian</a:t>
            </a:r>
            <a:r>
              <a:rPr lang="en-US" dirty="0">
                <a:solidFill>
                  <a:srgbClr val="0070C0"/>
                </a:solidFill>
              </a:rPr>
              <a:t> rata2 Jan-</a:t>
            </a:r>
            <a:r>
              <a:rPr lang="en-US" dirty="0" err="1">
                <a:solidFill>
                  <a:srgbClr val="0070C0"/>
                </a:solidFill>
              </a:rPr>
              <a:t>Maret</a:t>
            </a:r>
            <a:r>
              <a:rPr lang="en-US" dirty="0">
                <a:solidFill>
                  <a:srgbClr val="0070C0"/>
                </a:solidFill>
              </a:rPr>
              <a:t>        </a:t>
            </a:r>
            <a:r>
              <a:rPr lang="en-US" dirty="0" err="1">
                <a:solidFill>
                  <a:srgbClr val="0070C0"/>
                </a:solidFill>
              </a:rPr>
              <a:t>Rp</a:t>
            </a:r>
            <a:r>
              <a:rPr lang="id-ID" dirty="0">
                <a:solidFill>
                  <a:srgbClr val="0070C0"/>
                </a:solidFill>
              </a:rPr>
              <a:t>. 8.542.138.832</a:t>
            </a:r>
            <a:endParaRPr lang="en-US" dirty="0">
              <a:solidFill>
                <a:srgbClr val="0070C0"/>
              </a:solidFill>
            </a:endParaRPr>
          </a:p>
          <a:p>
            <a:pPr>
              <a:defRPr/>
            </a:pPr>
            <a:endParaRPr lang="id-ID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MS =    </a:t>
            </a:r>
            <a:r>
              <a:rPr lang="en-US" u="sng" dirty="0" err="1">
                <a:solidFill>
                  <a:srgbClr val="0070C0"/>
                </a:solidFill>
              </a:rPr>
              <a:t>Nilai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stok</a:t>
            </a:r>
            <a:r>
              <a:rPr lang="en-US" u="sng" dirty="0">
                <a:solidFill>
                  <a:srgbClr val="0070C0"/>
                </a:solidFill>
              </a:rPr>
              <a:t> April-Jun                </a:t>
            </a:r>
            <a:r>
              <a:rPr lang="en-US" dirty="0">
                <a:solidFill>
                  <a:srgbClr val="0070C0"/>
                </a:solidFill>
              </a:rPr>
              <a:t>   </a:t>
            </a:r>
            <a:r>
              <a:rPr lang="id-ID" dirty="0">
                <a:solidFill>
                  <a:srgbClr val="0070C0"/>
                </a:solidFill>
              </a:rPr>
              <a:t>  </a:t>
            </a:r>
            <a:r>
              <a:rPr lang="en-US" dirty="0">
                <a:solidFill>
                  <a:srgbClr val="0070C0"/>
                </a:solidFill>
              </a:rPr>
              <a:t>  =  </a:t>
            </a:r>
            <a:r>
              <a:rPr lang="en-US" u="sng" dirty="0" err="1">
                <a:solidFill>
                  <a:srgbClr val="0070C0"/>
                </a:solidFill>
              </a:rPr>
              <a:t>Rp</a:t>
            </a:r>
            <a:r>
              <a:rPr lang="en-US" u="sng" dirty="0">
                <a:solidFill>
                  <a:srgbClr val="0070C0"/>
                </a:solidFill>
              </a:rPr>
              <a:t>. </a:t>
            </a:r>
            <a:r>
              <a:rPr lang="id-ID" u="sng" dirty="0">
                <a:solidFill>
                  <a:srgbClr val="0070C0"/>
                </a:solidFill>
              </a:rPr>
              <a:t>7.088.380.112</a:t>
            </a:r>
            <a:r>
              <a:rPr lang="en-US" u="sng" dirty="0">
                <a:solidFill>
                  <a:srgbClr val="0070C0"/>
                </a:solidFill>
              </a:rPr>
              <a:t>  </a:t>
            </a:r>
            <a:r>
              <a:rPr lang="id-ID" u="sng" dirty="0">
                <a:solidFill>
                  <a:srgbClr val="0070C0"/>
                </a:solidFill>
              </a:rPr>
              <a:t> 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id-ID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=     0,</a:t>
            </a:r>
            <a:r>
              <a:rPr lang="id-ID" dirty="0">
                <a:solidFill>
                  <a:srgbClr val="0070C0"/>
                </a:solidFill>
              </a:rPr>
              <a:t>73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en-US" u="sng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          </a:t>
            </a:r>
            <a:r>
              <a:rPr lang="en-US" dirty="0" err="1">
                <a:solidFill>
                  <a:srgbClr val="0070C0"/>
                </a:solidFill>
              </a:rPr>
              <a:t>Nilai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pemakaian</a:t>
            </a:r>
            <a:r>
              <a:rPr lang="en-US" dirty="0">
                <a:solidFill>
                  <a:srgbClr val="0070C0"/>
                </a:solidFill>
              </a:rPr>
              <a:t> rata2 April-Jun         </a:t>
            </a:r>
            <a:r>
              <a:rPr lang="en-US" dirty="0" err="1">
                <a:solidFill>
                  <a:srgbClr val="0070C0"/>
                </a:solidFill>
              </a:rPr>
              <a:t>Rp</a:t>
            </a:r>
            <a:r>
              <a:rPr lang="id-ID" dirty="0">
                <a:solidFill>
                  <a:srgbClr val="0070C0"/>
                </a:solidFill>
              </a:rPr>
              <a:t>. 9.706.133.381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>
              <a:defRPr/>
            </a:pPr>
            <a:endParaRPr lang="en-US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MS =    </a:t>
            </a:r>
            <a:r>
              <a:rPr lang="en-US" u="sng" dirty="0" err="1">
                <a:solidFill>
                  <a:srgbClr val="0070C0"/>
                </a:solidFill>
              </a:rPr>
              <a:t>Nilai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stok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Juli</a:t>
            </a:r>
            <a:r>
              <a:rPr lang="en-US" u="sng" dirty="0">
                <a:solidFill>
                  <a:srgbClr val="0070C0"/>
                </a:solidFill>
              </a:rPr>
              <a:t>-September        </a:t>
            </a:r>
            <a:r>
              <a:rPr lang="en-US" dirty="0">
                <a:solidFill>
                  <a:srgbClr val="0070C0"/>
                </a:solidFill>
              </a:rPr>
              <a:t>   =  </a:t>
            </a:r>
            <a:r>
              <a:rPr lang="en-US" u="sng" dirty="0" err="1">
                <a:solidFill>
                  <a:srgbClr val="0070C0"/>
                </a:solidFill>
              </a:rPr>
              <a:t>Rp</a:t>
            </a:r>
            <a:r>
              <a:rPr lang="en-US" u="sng" dirty="0">
                <a:solidFill>
                  <a:srgbClr val="0070C0"/>
                </a:solidFill>
              </a:rPr>
              <a:t>. </a:t>
            </a:r>
            <a:r>
              <a:rPr lang="id-ID" u="sng" dirty="0">
                <a:solidFill>
                  <a:srgbClr val="0070C0"/>
                </a:solidFill>
              </a:rPr>
              <a:t>8.567.217.762     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id-ID" dirty="0">
                <a:solidFill>
                  <a:srgbClr val="0070C0"/>
                </a:solidFill>
              </a:rPr>
              <a:t>=     </a:t>
            </a:r>
            <a:r>
              <a:rPr lang="en-US" dirty="0">
                <a:solidFill>
                  <a:srgbClr val="0070C0"/>
                </a:solidFill>
              </a:rPr>
              <a:t>0,9</a:t>
            </a:r>
            <a:r>
              <a:rPr lang="id-ID" dirty="0">
                <a:solidFill>
                  <a:srgbClr val="0070C0"/>
                </a:solidFill>
              </a:rPr>
              <a:t>6</a:t>
            </a:r>
            <a:endParaRPr lang="en-US" u="sng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          </a:t>
            </a:r>
            <a:r>
              <a:rPr lang="en-US" dirty="0" err="1">
                <a:solidFill>
                  <a:srgbClr val="0070C0"/>
                </a:solidFill>
              </a:rPr>
              <a:t>Nilai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pemakaian</a:t>
            </a:r>
            <a:r>
              <a:rPr lang="en-US" dirty="0">
                <a:solidFill>
                  <a:srgbClr val="0070C0"/>
                </a:solidFill>
              </a:rPr>
              <a:t> rata2 Jul-Sept         </a:t>
            </a:r>
            <a:r>
              <a:rPr lang="en-US" dirty="0" err="1">
                <a:solidFill>
                  <a:srgbClr val="0070C0"/>
                </a:solidFill>
              </a:rPr>
              <a:t>Rp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id-ID" dirty="0">
                <a:solidFill>
                  <a:srgbClr val="0070C0"/>
                </a:solidFill>
              </a:rPr>
              <a:t>8.909.778.940</a:t>
            </a:r>
            <a:endParaRPr lang="en-US" dirty="0">
              <a:solidFill>
                <a:srgbClr val="0070C0"/>
              </a:solidFill>
            </a:endParaRPr>
          </a:p>
          <a:p>
            <a:pPr>
              <a:defRPr/>
            </a:pPr>
            <a:endParaRPr lang="en-US" dirty="0">
              <a:solidFill>
                <a:srgbClr val="0070C0"/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38200" y="1981200"/>
            <a:ext cx="7010400" cy="990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1. Month Stock (MS)</a:t>
            </a:r>
          </a:p>
          <a:p>
            <a:r>
              <a:rPr lang="en-US"/>
              <a:t>    MS = </a:t>
            </a:r>
            <a:r>
              <a:rPr lang="en-US" u="sng"/>
              <a:t>   Nilai stok rata-rata               </a:t>
            </a:r>
            <a:r>
              <a:rPr lang="en-US"/>
              <a:t>x   1 bulan</a:t>
            </a:r>
            <a:endParaRPr lang="en-US" u="sng"/>
          </a:p>
          <a:p>
            <a:r>
              <a:rPr lang="en-US"/>
              <a:t>               Nilai pemakaian rata-rata</a:t>
            </a:r>
          </a:p>
        </p:txBody>
      </p:sp>
      <p:sp>
        <p:nvSpPr>
          <p:cNvPr id="11270" name="Right Arrow 5"/>
          <p:cNvSpPr>
            <a:spLocks noChangeArrowheads="1"/>
          </p:cNvSpPr>
          <p:nvPr/>
        </p:nvSpPr>
        <p:spPr bwMode="auto">
          <a:xfrm>
            <a:off x="990600" y="3116263"/>
            <a:ext cx="3810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777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000"/>
              <a:t>Lanjutan 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dirty="0">
                <a:solidFill>
                  <a:srgbClr val="FF0000"/>
                </a:solidFill>
                <a:latin typeface="+mj-lt"/>
              </a:rPr>
              <a:t>MS =  </a:t>
            </a:r>
            <a:r>
              <a:rPr lang="en-US" sz="1800" b="1" u="sng" dirty="0" err="1">
                <a:solidFill>
                  <a:srgbClr val="FF0000"/>
                </a:solidFill>
                <a:latin typeface="+mj-lt"/>
              </a:rPr>
              <a:t>Nilai</a:t>
            </a:r>
            <a:r>
              <a:rPr lang="en-US" sz="1800" b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+mj-lt"/>
              </a:rPr>
              <a:t>stok</a:t>
            </a:r>
            <a:r>
              <a:rPr lang="en-US" sz="1800" b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+mj-lt"/>
              </a:rPr>
              <a:t>Oktober-Desember</a:t>
            </a:r>
            <a:r>
              <a:rPr lang="en-US" sz="1800" b="1" u="sng" dirty="0">
                <a:solidFill>
                  <a:srgbClr val="FF0000"/>
                </a:solidFill>
                <a:latin typeface="+mj-lt"/>
              </a:rPr>
              <a:t>          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id-ID" sz="1800" b="1" dirty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=  </a:t>
            </a:r>
            <a:r>
              <a:rPr lang="id-ID" sz="1800" b="1" dirty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1800" b="1" u="sng" dirty="0" err="1">
                <a:solidFill>
                  <a:srgbClr val="FF0000"/>
                </a:solidFill>
                <a:latin typeface="+mj-lt"/>
              </a:rPr>
              <a:t>Rp</a:t>
            </a:r>
            <a:r>
              <a:rPr lang="en-US" sz="1800" b="1" u="sng" dirty="0">
                <a:solidFill>
                  <a:srgbClr val="FF0000"/>
                </a:solidFill>
                <a:latin typeface="+mj-lt"/>
              </a:rPr>
              <a:t>. 5.362.110.158 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=  0 ,55    </a:t>
            </a:r>
            <a:endParaRPr lang="en-US" sz="1800" b="1" u="sng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>
                <a:solidFill>
                  <a:srgbClr val="FF0000"/>
                </a:solidFill>
                <a:latin typeface="+mj-lt"/>
              </a:rPr>
              <a:t>         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Nilai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pemakaian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 rata2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Okt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Desembe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r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id-ID" sz="18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Rp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  9.764.988.584</a:t>
            </a:r>
            <a:endParaRPr lang="id-ID" sz="1800" b="1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buFontTx/>
              <a:buNone/>
              <a:defRPr/>
            </a:pPr>
            <a:endParaRPr lang="id-ID" sz="1800" b="1" u="sng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>
                <a:solidFill>
                  <a:srgbClr val="FF0000"/>
                </a:solidFill>
                <a:latin typeface="+mj-lt"/>
              </a:rPr>
              <a:t>MS =  </a:t>
            </a:r>
            <a:r>
              <a:rPr lang="en-US" sz="1800" b="1" u="sng" dirty="0" err="1">
                <a:solidFill>
                  <a:srgbClr val="FF0000"/>
                </a:solidFill>
                <a:latin typeface="+mj-lt"/>
              </a:rPr>
              <a:t>Nilai</a:t>
            </a:r>
            <a:r>
              <a:rPr lang="en-US" sz="1800" b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+mj-lt"/>
              </a:rPr>
              <a:t>stok</a:t>
            </a:r>
            <a:r>
              <a:rPr lang="id-ID" sz="1800" b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latin typeface="+mj-lt"/>
              </a:rPr>
              <a:t>J</a:t>
            </a:r>
            <a:r>
              <a:rPr lang="id-ID" sz="1800" b="1" u="sng" dirty="0">
                <a:solidFill>
                  <a:srgbClr val="FF0000"/>
                </a:solidFill>
                <a:latin typeface="+mj-lt"/>
              </a:rPr>
              <a:t>anuari 2011 	            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  </a:t>
            </a:r>
            <a:r>
              <a:rPr lang="id-ID" sz="1800" b="1" dirty="0">
                <a:solidFill>
                  <a:srgbClr val="FF0000"/>
                </a:solidFill>
                <a:latin typeface="+mj-lt"/>
              </a:rPr>
              <a:t> = </a:t>
            </a:r>
            <a:r>
              <a:rPr lang="en-US" sz="1800" b="1" u="sng" dirty="0" err="1">
                <a:solidFill>
                  <a:srgbClr val="FF0000"/>
                </a:solidFill>
                <a:latin typeface="+mj-lt"/>
              </a:rPr>
              <a:t>Rp</a:t>
            </a:r>
            <a:r>
              <a:rPr lang="en-US" sz="1800" b="1" u="sng" dirty="0">
                <a:solidFill>
                  <a:srgbClr val="FF0000"/>
                </a:solidFill>
                <a:latin typeface="+mj-lt"/>
              </a:rPr>
              <a:t>. </a:t>
            </a:r>
            <a:r>
              <a:rPr lang="id-ID" sz="1800" b="1" u="sng" dirty="0">
                <a:solidFill>
                  <a:srgbClr val="FF0000"/>
                </a:solidFill>
                <a:latin typeface="+mj-lt"/>
              </a:rPr>
              <a:t>4.747.229.957  </a:t>
            </a:r>
            <a:r>
              <a:rPr lang="en-US" sz="1800" b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=</a:t>
            </a:r>
            <a:endParaRPr lang="en-US" sz="1800" b="1" u="sng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>
                <a:solidFill>
                  <a:srgbClr val="FF0000"/>
                </a:solidFill>
                <a:latin typeface="+mj-lt"/>
              </a:rPr>
              <a:t>         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Nilai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pemakaian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 rata2 </a:t>
            </a:r>
            <a:r>
              <a:rPr lang="id-ID" sz="1800" b="1" dirty="0">
                <a:solidFill>
                  <a:srgbClr val="FF0000"/>
                </a:solidFill>
                <a:latin typeface="+mj-lt"/>
              </a:rPr>
              <a:t>Januari 2011	   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Rp</a:t>
            </a:r>
            <a:r>
              <a:rPr lang="id-ID" sz="1800" b="1" dirty="0">
                <a:solidFill>
                  <a:srgbClr val="FF0000"/>
                </a:solidFill>
                <a:latin typeface="+mj-lt"/>
              </a:rPr>
              <a:t>.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id-ID" sz="1800" b="1" dirty="0">
                <a:solidFill>
                  <a:srgbClr val="FF0000"/>
                </a:solidFill>
                <a:latin typeface="+mj-lt"/>
              </a:rPr>
              <a:t>9.865.305.020</a:t>
            </a:r>
            <a:endParaRPr lang="en-US" sz="1800" b="1" u="sng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buFontTx/>
              <a:buNone/>
              <a:defRPr/>
            </a:pPr>
            <a:endParaRPr lang="en-US" sz="1800" b="1" u="sng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12-Point Star 7"/>
          <p:cNvSpPr/>
          <p:nvPr/>
        </p:nvSpPr>
        <p:spPr bwMode="auto">
          <a:xfrm>
            <a:off x="7620000" y="2362200"/>
            <a:ext cx="1371600" cy="914400"/>
          </a:xfrm>
          <a:prstGeom prst="star1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id-ID" dirty="0">
                <a:solidFill>
                  <a:srgbClr val="FFFF00"/>
                </a:solidFill>
              </a:rPr>
              <a:t>0.47</a:t>
            </a:r>
          </a:p>
        </p:txBody>
      </p:sp>
    </p:spTree>
    <p:extLst>
      <p:ext uri="{BB962C8B-B14F-4D97-AF65-F5344CB8AC3E}">
        <p14:creationId xmlns:p14="http://schemas.microsoft.com/office/powerpoint/2010/main" val="1518866775"/>
      </p:ext>
    </p:extLst>
  </p:cSld>
  <p:clrMapOvr>
    <a:masterClrMapping/>
  </p:clrMapOvr>
</p:sld>
</file>

<file path=ppt/theme/theme1.xml><?xml version="1.0" encoding="utf-8"?>
<a:theme xmlns:a="http://schemas.openxmlformats.org/drawingml/2006/main" name="581TGp_gold_light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581TGp_gold_light</Template>
  <TotalTime>94</TotalTime>
  <Words>514</Words>
  <Application>Microsoft Office PowerPoint</Application>
  <PresentationFormat>On-screen Show (4:3)</PresentationFormat>
  <Paragraphs>156</Paragraphs>
  <Slides>12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581TGp_gold_light</vt:lpstr>
      <vt:lpstr>Chart</vt:lpstr>
      <vt:lpstr>PENGENDALIAN &amp; PENGAWASAN PERSEDIAAN</vt:lpstr>
      <vt:lpstr>TUJUAN</vt:lpstr>
      <vt:lpstr>Materi</vt:lpstr>
      <vt:lpstr>PowerPoint Presentation</vt:lpstr>
      <vt:lpstr>Evaluasi  Pengendalian Persediaan  </vt:lpstr>
      <vt:lpstr>PowerPoint Presentation</vt:lpstr>
      <vt:lpstr>PowerPoint Presentation</vt:lpstr>
      <vt:lpstr>Evaluasi pengendalian persediaan  Ins. Farmasi RS X</vt:lpstr>
      <vt:lpstr>Lanjutan :</vt:lpstr>
      <vt:lpstr>DIAGRAM BATANG NILAI MONTH STOCK</vt:lpstr>
      <vt:lpstr>PowerPoint Presentation</vt:lpstr>
      <vt:lpstr>Lanjutan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PENGENDALIAN PERSEDIAAN</dc:title>
  <dc:creator>agusdini</dc:creator>
  <cp:lastModifiedBy>yanti</cp:lastModifiedBy>
  <cp:revision>14</cp:revision>
  <dcterms:created xsi:type="dcterms:W3CDTF">2010-10-02T23:00:49Z</dcterms:created>
  <dcterms:modified xsi:type="dcterms:W3CDTF">2018-03-07T05:23:13Z</dcterms:modified>
</cp:coreProperties>
</file>