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1"/>
  </p:notesMasterIdLst>
  <p:sldIdLst>
    <p:sldId id="256" r:id="rId3"/>
    <p:sldId id="267" r:id="rId4"/>
    <p:sldId id="273" r:id="rId5"/>
    <p:sldId id="269" r:id="rId6"/>
    <p:sldId id="270" r:id="rId7"/>
    <p:sldId id="271" r:id="rId8"/>
    <p:sldId id="272" r:id="rId9"/>
    <p:sldId id="274" r:id="rId10"/>
    <p:sldId id="275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57" r:id="rId19"/>
    <p:sldId id="258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0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BF296-82AE-4E53-A31F-17CE6F6CA779}" type="datetimeFigureOut">
              <a:rPr lang="id-ID" smtClean="0"/>
              <a:pPr/>
              <a:t>02/05/2014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C31B7-7F5B-4DA7-B32A-9B3DE675E33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DAB88-6354-4620-A3CF-FD213DA5AE9A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5427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B3AAB7-B522-4D23-8EBD-0AB9FB43A99E}" type="slidenum">
              <a:rPr lang="en-US" smtClean="0">
                <a:latin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109B9B-19D6-4512-B415-9688529CC293}" type="slidenum">
              <a:rPr lang="en-US" smtClean="0">
                <a:latin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10E4B6-EB3F-49FA-A66D-638D101501FC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</a:endParaRPr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3AEB8E-B6A9-491B-A117-C4BF11FD9B1E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</a:endParaRPr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FD8DDD-11F5-479E-BC28-47B552DCAAC7}" type="slidenum">
              <a:rPr lang="en-US" smtClean="0">
                <a:latin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</a:endParaRPr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E5E53-6CED-43FA-8DDA-936E8E405041}" type="slidenum">
              <a:rPr lang="en-US" smtClean="0">
                <a:latin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</a:endParaRPr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74464B-77C7-483A-926B-F44D873CA84B}" type="slidenum">
              <a:rPr lang="en-US" smtClean="0">
                <a:latin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</a:endParaRPr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10349D-F07D-4A26-8179-B31137D8A394}" type="slidenum">
              <a:rPr lang="en-US" smtClean="0">
                <a:latin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</a:endParaRPr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78D1FE-E91E-433C-BE2A-5EB0D44B107E}" type="slidenum">
              <a:rPr lang="en-US" smtClean="0">
                <a:latin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pitchFamily="34" charset="0"/>
            </a:endParaRPr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CFB594-562B-4F49-B406-45190788F0B4}" type="slidenum">
              <a:rPr lang="en-US" smtClean="0">
                <a:latin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1A99A5A-403C-4DEE-BB30-5C8964807F15}" type="datetimeFigureOut">
              <a:rPr lang="id-ID" smtClean="0"/>
              <a:pPr/>
              <a:t>02/05/2014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5A6A764-9E58-4C49-A35B-CEAB858806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9A5A-403C-4DEE-BB30-5C8964807F15}" type="datetimeFigureOut">
              <a:rPr lang="id-ID" smtClean="0"/>
              <a:pPr/>
              <a:t>02/05/2014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A764-9E58-4C49-A35B-CEAB858806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9A5A-403C-4DEE-BB30-5C8964807F15}" type="datetimeFigureOut">
              <a:rPr lang="id-ID" smtClean="0"/>
              <a:pPr/>
              <a:t>02/05/2014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A764-9E58-4C49-A35B-CEAB858806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99A5A-403C-4DEE-BB30-5C8964807F15}" type="datetimeFigureOut">
              <a:rPr lang="id-ID" smtClean="0"/>
              <a:pPr/>
              <a:t>02/05/2014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6A764-9E58-4C49-A35B-CEAB8588060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99A5A-403C-4DEE-BB30-5C8964807F15}" type="datetimeFigureOut">
              <a:rPr lang="id-ID" smtClean="0"/>
              <a:pPr/>
              <a:t>02/05/2014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6A764-9E58-4C49-A35B-CEAB858806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99A5A-403C-4DEE-BB30-5C8964807F15}" type="datetimeFigureOut">
              <a:rPr lang="id-ID" smtClean="0"/>
              <a:pPr/>
              <a:t>02/05/2014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6A764-9E58-4C49-A35B-CEAB8588060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99A5A-403C-4DEE-BB30-5C8964807F15}" type="datetimeFigureOut">
              <a:rPr lang="id-ID" smtClean="0"/>
              <a:pPr/>
              <a:t>02/05/2014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6A764-9E58-4C49-A35B-CEAB858806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99A5A-403C-4DEE-BB30-5C8964807F15}" type="datetimeFigureOut">
              <a:rPr lang="id-ID" smtClean="0"/>
              <a:pPr/>
              <a:t>02/05/2014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6A764-9E58-4C49-A35B-CEAB8588060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99A5A-403C-4DEE-BB30-5C8964807F15}" type="datetimeFigureOut">
              <a:rPr lang="id-ID" smtClean="0"/>
              <a:pPr/>
              <a:t>02/05/2014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6A764-9E58-4C49-A35B-CEAB858806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99A5A-403C-4DEE-BB30-5C8964807F15}" type="datetimeFigureOut">
              <a:rPr lang="id-ID" smtClean="0"/>
              <a:pPr/>
              <a:t>02/05/2014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6A764-9E58-4C49-A35B-CEAB858806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99A5A-403C-4DEE-BB30-5C8964807F15}" type="datetimeFigureOut">
              <a:rPr lang="id-ID" smtClean="0"/>
              <a:pPr/>
              <a:t>02/05/2014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6A764-9E58-4C49-A35B-CEAB858806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1A99A5A-403C-4DEE-BB30-5C8964807F15}" type="datetimeFigureOut">
              <a:rPr lang="id-ID" smtClean="0"/>
              <a:pPr/>
              <a:t>02/05/2014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A764-9E58-4C49-A35B-CEAB858806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1A99A5A-403C-4DEE-BB30-5C8964807F15}" type="datetimeFigureOut">
              <a:rPr lang="id-ID" smtClean="0"/>
              <a:pPr/>
              <a:t>02/05/2014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5A6A764-9E58-4C49-A35B-CEAB858806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99A5A-403C-4DEE-BB30-5C8964807F15}" type="datetimeFigureOut">
              <a:rPr lang="id-ID" smtClean="0"/>
              <a:pPr/>
              <a:t>02/05/2014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6A764-9E58-4C49-A35B-CEAB858806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99A5A-403C-4DEE-BB30-5C8964807F15}" type="datetimeFigureOut">
              <a:rPr lang="id-ID" smtClean="0"/>
              <a:pPr/>
              <a:t>02/05/2014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6A764-9E58-4C49-A35B-CEAB858806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1A99A5A-403C-4DEE-BB30-5C8964807F15}" type="datetimeFigureOut">
              <a:rPr lang="id-ID" smtClean="0"/>
              <a:pPr/>
              <a:t>02/05/2014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5A6A764-9E58-4C49-A35B-CEAB8588060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1A99A5A-403C-4DEE-BB30-5C8964807F15}" type="datetimeFigureOut">
              <a:rPr lang="id-ID" smtClean="0"/>
              <a:pPr/>
              <a:t>02/05/2014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5A6A764-9E58-4C49-A35B-CEAB858806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1A99A5A-403C-4DEE-BB30-5C8964807F15}" type="datetimeFigureOut">
              <a:rPr lang="id-ID" smtClean="0"/>
              <a:pPr/>
              <a:t>02/05/2014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5A6A764-9E58-4C49-A35B-CEAB858806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9A5A-403C-4DEE-BB30-5C8964807F15}" type="datetimeFigureOut">
              <a:rPr lang="id-ID" smtClean="0"/>
              <a:pPr/>
              <a:t>02/05/2014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A764-9E58-4C49-A35B-CEAB858806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1A99A5A-403C-4DEE-BB30-5C8964807F15}" type="datetimeFigureOut">
              <a:rPr lang="id-ID" smtClean="0"/>
              <a:pPr/>
              <a:t>02/05/2014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5A6A764-9E58-4C49-A35B-CEAB858806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1A99A5A-403C-4DEE-BB30-5C8964807F15}" type="datetimeFigureOut">
              <a:rPr lang="id-ID" smtClean="0"/>
              <a:pPr/>
              <a:t>02/05/2014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5A6A764-9E58-4C49-A35B-CEAB858806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1A99A5A-403C-4DEE-BB30-5C8964807F15}" type="datetimeFigureOut">
              <a:rPr lang="id-ID" smtClean="0"/>
              <a:pPr/>
              <a:t>02/05/2014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5A6A764-9E58-4C49-A35B-CEAB858806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1A99A5A-403C-4DEE-BB30-5C8964807F15}" type="datetimeFigureOut">
              <a:rPr lang="id-ID" smtClean="0"/>
              <a:pPr/>
              <a:t>02/05/2014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5A6A764-9E58-4C49-A35B-CEAB8588060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1A99A5A-403C-4DEE-BB30-5C8964807F15}" type="datetimeFigureOut">
              <a:rPr lang="id-ID" smtClean="0"/>
              <a:pPr/>
              <a:t>02/05/2014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5A6A764-9E58-4C49-A35B-CEAB8588060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5992"/>
            <a:ext cx="7772400" cy="1975104"/>
          </a:xfrm>
        </p:spPr>
        <p:txBody>
          <a:bodyPr/>
          <a:lstStyle/>
          <a:p>
            <a:pPr algn="ctr"/>
            <a:r>
              <a:rPr lang="id-ID" dirty="0" smtClean="0"/>
              <a:t>INTRODUKSI </a:t>
            </a:r>
            <a:br>
              <a:rPr lang="id-ID" dirty="0" smtClean="0"/>
            </a:br>
            <a:r>
              <a:rPr lang="id-ID" dirty="0" smtClean="0"/>
              <a:t>MANAJEMEN KEPERAWATAN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343900" cy="1905000"/>
          </a:xfrm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en-US" sz="3600" smtClean="0"/>
              <a:t>PRAKTIK KEPERAWATAN</a:t>
            </a:r>
            <a:br>
              <a:rPr lang="en-US" sz="3600" smtClean="0"/>
            </a:br>
            <a:r>
              <a:rPr lang="en-US" sz="3600" smtClean="0"/>
              <a:t>dan ASUHAN KEPERAWATAN  </a:t>
            </a:r>
            <a:br>
              <a:rPr lang="en-US" sz="3600" smtClean="0"/>
            </a:br>
            <a:r>
              <a:rPr lang="en-US" sz="3600" smtClean="0"/>
              <a:t>( Lok. Nas. Keperawatan ,1983)</a:t>
            </a:r>
            <a:r>
              <a:rPr lang="en-US" sz="4800" smtClean="0"/>
              <a:t> </a:t>
            </a:r>
            <a:endParaRPr lang="en-GB" sz="48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2590800"/>
            <a:ext cx="7398727" cy="3886200"/>
          </a:xfrm>
          <a:ln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FF00"/>
                </a:solidFill>
              </a:rPr>
              <a:t>PRAKTIK KEPERAWATAN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</a:t>
            </a:r>
            <a:r>
              <a:rPr lang="en-US" smtClean="0">
                <a:solidFill>
                  <a:srgbClr val="FFFF99"/>
                </a:solidFill>
                <a:sym typeface="Wingdings" pitchFamily="2" charset="2"/>
              </a:rPr>
              <a:t>tindakan mandiri perawat</a:t>
            </a:r>
            <a:r>
              <a:rPr lang="en-US" smtClean="0">
                <a:sym typeface="Wingdings" pitchFamily="2" charset="2"/>
              </a:rPr>
              <a:t> profesional melalui kerjasama </a:t>
            </a:r>
            <a:r>
              <a:rPr lang="en-US" smtClean="0">
                <a:solidFill>
                  <a:srgbClr val="FFFF99"/>
                </a:solidFill>
                <a:sym typeface="Wingdings" pitchFamily="2" charset="2"/>
              </a:rPr>
              <a:t>bersifat kolaboratif</a:t>
            </a:r>
            <a:r>
              <a:rPr lang="en-US" smtClean="0">
                <a:sym typeface="Wingdings" pitchFamily="2" charset="2"/>
              </a:rPr>
              <a:t> dg </a:t>
            </a:r>
            <a:r>
              <a:rPr lang="en-US" smtClean="0">
                <a:solidFill>
                  <a:srgbClr val="FFFF99"/>
                </a:solidFill>
                <a:sym typeface="Wingdings" pitchFamily="2" charset="2"/>
              </a:rPr>
              <a:t>klien, keluarga dan tenaga kes. lainnya</a:t>
            </a:r>
            <a:r>
              <a:rPr lang="en-US" smtClean="0">
                <a:sym typeface="Wingdings" pitchFamily="2" charset="2"/>
              </a:rPr>
              <a:t> dalam memberikan asuhan keperawatan sesuai lingkup wewenang dan tanggung jawab 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     ( CHS,1982)  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en-US" smtClean="0"/>
              <a:t>Asuhan Keperawatan </a:t>
            </a:r>
            <a:endParaRPr lang="en-GB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10600" cy="6019800"/>
          </a:xfrm>
          <a:ln>
            <a:solidFill>
              <a:schemeClr val="hlink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smtClean="0">
                <a:solidFill>
                  <a:schemeClr val="accent1"/>
                </a:solidFill>
              </a:rPr>
              <a:t>   </a:t>
            </a:r>
            <a:r>
              <a:rPr lang="en-US" sz="3000" dirty="0" err="1" smtClean="0">
                <a:solidFill>
                  <a:srgbClr val="00FFFF"/>
                </a:solidFill>
                <a:latin typeface="Arial" charset="0"/>
              </a:rPr>
              <a:t>Asuhan</a:t>
            </a:r>
            <a:r>
              <a:rPr lang="en-US" sz="3000" dirty="0" smtClean="0">
                <a:solidFill>
                  <a:srgbClr val="00FFFF"/>
                </a:solidFill>
                <a:latin typeface="Arial" charset="0"/>
              </a:rPr>
              <a:t> </a:t>
            </a:r>
            <a:r>
              <a:rPr lang="en-US" sz="3000" dirty="0" err="1" smtClean="0">
                <a:solidFill>
                  <a:srgbClr val="00FFFF"/>
                </a:solidFill>
                <a:latin typeface="Arial" charset="0"/>
              </a:rPr>
              <a:t>keperawatan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adalah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FF00"/>
                </a:solidFill>
                <a:latin typeface="Arial" charset="0"/>
              </a:rPr>
              <a:t>proses</a:t>
            </a:r>
            <a:r>
              <a:rPr lang="en-US" sz="3000" b="1" dirty="0" smtClean="0">
                <a:solidFill>
                  <a:srgbClr val="00FF0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FF00"/>
                </a:solidFill>
                <a:latin typeface="Arial" charset="0"/>
              </a:rPr>
              <a:t>atau</a:t>
            </a:r>
            <a:r>
              <a:rPr lang="en-US" sz="3000" b="1" dirty="0" smtClean="0">
                <a:solidFill>
                  <a:srgbClr val="00FF0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FF00"/>
                </a:solidFill>
                <a:latin typeface="Arial" charset="0"/>
              </a:rPr>
              <a:t>rangkaian</a:t>
            </a:r>
            <a:r>
              <a:rPr lang="en-US" sz="3000" b="1" dirty="0" smtClean="0">
                <a:solidFill>
                  <a:srgbClr val="00FF0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FF00"/>
                </a:solidFill>
                <a:latin typeface="Arial" charset="0"/>
              </a:rPr>
              <a:t>kegiatan</a:t>
            </a:r>
            <a:r>
              <a:rPr lang="en-US" sz="3000" b="1" dirty="0" smtClean="0">
                <a:solidFill>
                  <a:srgbClr val="00FF0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FF00"/>
                </a:solidFill>
                <a:latin typeface="Arial" charset="0"/>
              </a:rPr>
              <a:t>pada</a:t>
            </a:r>
            <a:r>
              <a:rPr lang="en-US" sz="3000" b="1" dirty="0" smtClean="0">
                <a:solidFill>
                  <a:srgbClr val="00FF0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FF00"/>
                </a:solidFill>
                <a:latin typeface="Arial" charset="0"/>
              </a:rPr>
              <a:t>praktik</a:t>
            </a:r>
            <a:r>
              <a:rPr lang="en-US" sz="3000" b="1" dirty="0" smtClean="0">
                <a:solidFill>
                  <a:srgbClr val="00FF0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FF00"/>
                </a:solidFill>
                <a:latin typeface="Arial" charset="0"/>
              </a:rPr>
              <a:t>keperawatan</a:t>
            </a:r>
            <a:r>
              <a:rPr lang="en-US" sz="3000" b="1" dirty="0" smtClean="0">
                <a:solidFill>
                  <a:srgbClr val="00FF00"/>
                </a:solidFill>
                <a:latin typeface="Arial" charset="0"/>
              </a:rPr>
              <a:t> yang </a:t>
            </a:r>
            <a:r>
              <a:rPr lang="en-US" sz="3000" b="1" dirty="0" err="1" smtClean="0">
                <a:solidFill>
                  <a:srgbClr val="00FF00"/>
                </a:solidFill>
                <a:latin typeface="Arial" charset="0"/>
              </a:rPr>
              <a:t>langsung</a:t>
            </a:r>
            <a:r>
              <a:rPr lang="en-US" sz="3000" b="1" dirty="0" smtClean="0">
                <a:solidFill>
                  <a:srgbClr val="00FF0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FF00"/>
                </a:solidFill>
                <a:latin typeface="Arial" charset="0"/>
              </a:rPr>
              <a:t>diberikan</a:t>
            </a:r>
            <a:r>
              <a:rPr lang="en-US" sz="3000" b="1" dirty="0" smtClean="0">
                <a:solidFill>
                  <a:srgbClr val="00FF0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FF00"/>
                </a:solidFill>
                <a:latin typeface="Arial" charset="0"/>
              </a:rPr>
              <a:t>kepada</a:t>
            </a:r>
            <a:r>
              <a:rPr lang="en-US" sz="3000" b="1" dirty="0" smtClean="0">
                <a:solidFill>
                  <a:srgbClr val="00FF0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FF00"/>
                </a:solidFill>
                <a:latin typeface="Arial" charset="0"/>
              </a:rPr>
              <a:t>klien</a:t>
            </a:r>
            <a:r>
              <a:rPr lang="en-US" sz="3000" dirty="0" smtClean="0">
                <a:latin typeface="Arial" charset="0"/>
              </a:rPr>
              <a:t>, </a:t>
            </a:r>
            <a:r>
              <a:rPr lang="en-US" sz="3000" dirty="0" err="1" smtClean="0">
                <a:latin typeface="Arial" charset="0"/>
              </a:rPr>
              <a:t>pada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berbagai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tatanan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pel</a:t>
            </a:r>
            <a:r>
              <a:rPr lang="en-US" sz="3000" dirty="0" smtClean="0">
                <a:latin typeface="Arial" charset="0"/>
              </a:rPr>
              <a:t>. </a:t>
            </a:r>
            <a:r>
              <a:rPr lang="en-US" sz="3000" dirty="0" err="1" smtClean="0">
                <a:latin typeface="Arial" charset="0"/>
              </a:rPr>
              <a:t>Kes</a:t>
            </a:r>
            <a:r>
              <a:rPr lang="en-US" sz="3000" dirty="0" smtClean="0">
                <a:latin typeface="Arial" charset="0"/>
              </a:rPr>
              <a:t>. </a:t>
            </a:r>
            <a:r>
              <a:rPr lang="en-US" sz="3000" dirty="0" err="1" smtClean="0">
                <a:latin typeface="Arial" charset="0"/>
              </a:rPr>
              <a:t>dengan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00FFFF"/>
                </a:solidFill>
                <a:latin typeface="Arial" charset="0"/>
              </a:rPr>
              <a:t>menggunakan</a:t>
            </a:r>
            <a:r>
              <a:rPr lang="en-US" sz="4000" b="1" dirty="0" smtClean="0">
                <a:solidFill>
                  <a:srgbClr val="00FFFF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00FFFF"/>
                </a:solidFill>
                <a:latin typeface="Arial" charset="0"/>
              </a:rPr>
              <a:t>metodologi</a:t>
            </a:r>
            <a:r>
              <a:rPr lang="en-US" sz="4000" b="1" dirty="0" smtClean="0">
                <a:solidFill>
                  <a:srgbClr val="00FFFF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00FFFF"/>
                </a:solidFill>
                <a:latin typeface="Arial" charset="0"/>
              </a:rPr>
              <a:t>proses</a:t>
            </a:r>
            <a:r>
              <a:rPr lang="en-US" sz="4000" b="1" dirty="0" smtClean="0">
                <a:solidFill>
                  <a:srgbClr val="00FFFF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00FFFF"/>
                </a:solidFill>
                <a:latin typeface="Arial" charset="0"/>
              </a:rPr>
              <a:t>keperawatan</a:t>
            </a:r>
            <a:r>
              <a:rPr lang="en-US" sz="4000" b="1" dirty="0" smtClean="0">
                <a:solidFill>
                  <a:schemeClr val="accent1"/>
                </a:solidFill>
                <a:latin typeface="Arial" charset="0"/>
              </a:rPr>
              <a:t>,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3000" dirty="0" err="1" smtClean="0">
                <a:latin typeface="Arial" charset="0"/>
              </a:rPr>
              <a:t>dalam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20000"/>
                    <a:lumOff val="80000"/>
                  </a:schemeClr>
                </a:solidFill>
                <a:latin typeface="Arial" charset="0"/>
              </a:rPr>
              <a:t>lingkup</a:t>
            </a:r>
            <a:r>
              <a:rPr lang="en-US" sz="44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Arial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20000"/>
                    <a:lumOff val="80000"/>
                  </a:schemeClr>
                </a:solidFill>
                <a:latin typeface="Arial" charset="0"/>
              </a:rPr>
              <a:t>dan</a:t>
            </a:r>
            <a:r>
              <a:rPr lang="en-US" sz="44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Arial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20000"/>
                    <a:lumOff val="80000"/>
                  </a:schemeClr>
                </a:solidFill>
                <a:latin typeface="Arial" charset="0"/>
              </a:rPr>
              <a:t>wewenang</a:t>
            </a:r>
            <a:r>
              <a:rPr lang="en-US" sz="44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Arial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20000"/>
                    <a:lumOff val="80000"/>
                  </a:schemeClr>
                </a:solidFill>
                <a:latin typeface="Arial" charset="0"/>
              </a:rPr>
              <a:t>serta</a:t>
            </a:r>
            <a:r>
              <a:rPr lang="en-US" sz="44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Arial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20000"/>
                    <a:lumOff val="80000"/>
                  </a:schemeClr>
                </a:solidFill>
                <a:latin typeface="Arial" charset="0"/>
              </a:rPr>
              <a:t>tanggung</a:t>
            </a:r>
            <a:r>
              <a:rPr lang="en-US" sz="44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Arial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20000"/>
                    <a:lumOff val="80000"/>
                  </a:schemeClr>
                </a:solidFill>
                <a:latin typeface="Arial" charset="0"/>
              </a:rPr>
              <a:t>jawab</a:t>
            </a:r>
            <a:r>
              <a:rPr lang="en-US" sz="44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Arial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20000"/>
                    <a:lumOff val="80000"/>
                  </a:schemeClr>
                </a:solidFill>
                <a:latin typeface="Arial" charset="0"/>
              </a:rPr>
              <a:t>keperawatan</a:t>
            </a:r>
            <a:r>
              <a:rPr lang="en-US" sz="4400" dirty="0" smtClean="0">
                <a:latin typeface="Arial" charset="0"/>
              </a:rPr>
              <a:t>.  </a:t>
            </a:r>
            <a:r>
              <a:rPr lang="en-US" sz="2800" dirty="0" err="1" smtClean="0">
                <a:latin typeface="Arial" charset="0"/>
              </a:rPr>
              <a:t>Kegiatan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yg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dilakukan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adalah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dalam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b="1" dirty="0" err="1" smtClean="0">
                <a:solidFill>
                  <a:srgbClr val="00FFFF"/>
                </a:solidFill>
                <a:latin typeface="Arial" charset="0"/>
              </a:rPr>
              <a:t>upaya</a:t>
            </a:r>
            <a:r>
              <a:rPr lang="en-US" sz="2800" b="1" dirty="0" smtClean="0">
                <a:solidFill>
                  <a:srgbClr val="00FFFF"/>
                </a:solidFill>
                <a:latin typeface="Arial" charset="0"/>
              </a:rPr>
              <a:t> </a:t>
            </a:r>
            <a:r>
              <a:rPr lang="en-US" sz="2800" b="1" dirty="0" err="1" smtClean="0">
                <a:solidFill>
                  <a:srgbClr val="00FFFF"/>
                </a:solidFill>
                <a:latin typeface="Arial" charset="0"/>
              </a:rPr>
              <a:t>peningkatan</a:t>
            </a:r>
            <a:r>
              <a:rPr lang="en-US" sz="2800" b="1" dirty="0" smtClean="0">
                <a:solidFill>
                  <a:srgbClr val="00FFFF"/>
                </a:solidFill>
                <a:latin typeface="Arial" charset="0"/>
              </a:rPr>
              <a:t> </a:t>
            </a:r>
            <a:r>
              <a:rPr lang="en-US" sz="2800" b="1" dirty="0" err="1" smtClean="0">
                <a:solidFill>
                  <a:srgbClr val="00FFFF"/>
                </a:solidFill>
                <a:latin typeface="Arial" charset="0"/>
              </a:rPr>
              <a:t>kes</a:t>
            </a:r>
            <a:r>
              <a:rPr lang="en-US" sz="2800" b="1" dirty="0" smtClean="0">
                <a:solidFill>
                  <a:srgbClr val="00FFFF"/>
                </a:solidFill>
                <a:latin typeface="Arial" charset="0"/>
              </a:rPr>
              <a:t>. , </a:t>
            </a:r>
            <a:r>
              <a:rPr lang="en-US" sz="2800" b="1" dirty="0" err="1" smtClean="0">
                <a:solidFill>
                  <a:srgbClr val="00FFFF"/>
                </a:solidFill>
                <a:latin typeface="Arial" charset="0"/>
              </a:rPr>
              <a:t>pencegahan</a:t>
            </a:r>
            <a:r>
              <a:rPr lang="en-US" sz="2800" b="1" dirty="0" smtClean="0">
                <a:solidFill>
                  <a:srgbClr val="00FFFF"/>
                </a:solidFill>
                <a:latin typeface="Arial" charset="0"/>
              </a:rPr>
              <a:t> </a:t>
            </a:r>
            <a:r>
              <a:rPr lang="en-US" sz="2800" b="1" dirty="0" err="1" smtClean="0">
                <a:solidFill>
                  <a:srgbClr val="00FFFF"/>
                </a:solidFill>
                <a:latin typeface="Arial" charset="0"/>
              </a:rPr>
              <a:t>peny</a:t>
            </a:r>
            <a:r>
              <a:rPr lang="en-US" sz="2800" b="1" dirty="0" smtClean="0">
                <a:solidFill>
                  <a:srgbClr val="00FFFF"/>
                </a:solidFill>
                <a:latin typeface="Arial" charset="0"/>
              </a:rPr>
              <a:t>. </a:t>
            </a:r>
            <a:r>
              <a:rPr lang="en-US" sz="2800" b="1" dirty="0" err="1" smtClean="0">
                <a:solidFill>
                  <a:srgbClr val="00FFFF"/>
                </a:solidFill>
                <a:latin typeface="Arial" charset="0"/>
              </a:rPr>
              <a:t>penyembuhan</a:t>
            </a:r>
            <a:r>
              <a:rPr lang="en-US" sz="2800" b="1" dirty="0" smtClean="0">
                <a:solidFill>
                  <a:srgbClr val="00FFFF"/>
                </a:solidFill>
                <a:latin typeface="Arial" charset="0"/>
              </a:rPr>
              <a:t>, </a:t>
            </a:r>
            <a:r>
              <a:rPr lang="en-US" sz="2800" b="1" dirty="0" err="1" smtClean="0">
                <a:solidFill>
                  <a:srgbClr val="00FFFF"/>
                </a:solidFill>
                <a:latin typeface="Arial" charset="0"/>
              </a:rPr>
              <a:t>pemulihan</a:t>
            </a:r>
            <a:r>
              <a:rPr lang="en-US" sz="2800" b="1" dirty="0" smtClean="0">
                <a:solidFill>
                  <a:srgbClr val="00FFFF"/>
                </a:solidFill>
                <a:latin typeface="Arial" charset="0"/>
              </a:rPr>
              <a:t> </a:t>
            </a:r>
            <a:r>
              <a:rPr lang="en-US" sz="2800" b="1" dirty="0" err="1" smtClean="0">
                <a:solidFill>
                  <a:srgbClr val="00FFFF"/>
                </a:solidFill>
                <a:latin typeface="Arial" charset="0"/>
              </a:rPr>
              <a:t>serta</a:t>
            </a:r>
            <a:r>
              <a:rPr lang="en-US" sz="2800" b="1" dirty="0" smtClean="0">
                <a:solidFill>
                  <a:srgbClr val="00FFFF"/>
                </a:solidFill>
                <a:latin typeface="Arial" charset="0"/>
              </a:rPr>
              <a:t> </a:t>
            </a:r>
            <a:r>
              <a:rPr lang="en-US" sz="2800" b="1" dirty="0" err="1" smtClean="0">
                <a:solidFill>
                  <a:srgbClr val="00FFFF"/>
                </a:solidFill>
                <a:latin typeface="Arial" charset="0"/>
              </a:rPr>
              <a:t>pemeliharaan</a:t>
            </a:r>
            <a:r>
              <a:rPr lang="en-US" sz="2800" b="1" dirty="0" smtClean="0">
                <a:solidFill>
                  <a:srgbClr val="00FFFF"/>
                </a:solidFill>
                <a:latin typeface="Arial" charset="0"/>
              </a:rPr>
              <a:t> </a:t>
            </a:r>
            <a:r>
              <a:rPr lang="en-US" sz="2800" b="1" dirty="0" err="1" smtClean="0">
                <a:solidFill>
                  <a:srgbClr val="00FFFF"/>
                </a:solidFill>
                <a:latin typeface="Arial" charset="0"/>
              </a:rPr>
              <a:t>kes</a:t>
            </a:r>
            <a:r>
              <a:rPr lang="en-US" sz="2800" b="1" dirty="0" smtClean="0">
                <a:solidFill>
                  <a:srgbClr val="00FFFF"/>
                </a:solidFill>
                <a:latin typeface="Arial" charset="0"/>
              </a:rPr>
              <a:t>. </a:t>
            </a:r>
            <a:r>
              <a:rPr lang="en-US" sz="2800" b="1" dirty="0" err="1" smtClean="0">
                <a:solidFill>
                  <a:srgbClr val="00FFFF"/>
                </a:solidFill>
                <a:latin typeface="Arial" charset="0"/>
              </a:rPr>
              <a:t>Dengan</a:t>
            </a:r>
            <a:r>
              <a:rPr lang="en-US" sz="2800" b="1" dirty="0" smtClean="0">
                <a:solidFill>
                  <a:srgbClr val="00FFFF"/>
                </a:solidFill>
                <a:latin typeface="Arial" charset="0"/>
              </a:rPr>
              <a:t> </a:t>
            </a:r>
            <a:r>
              <a:rPr lang="en-US" sz="2800" b="1" dirty="0" err="1" smtClean="0">
                <a:solidFill>
                  <a:srgbClr val="00FFFF"/>
                </a:solidFill>
                <a:latin typeface="Arial" charset="0"/>
              </a:rPr>
              <a:t>penekanan</a:t>
            </a:r>
            <a:r>
              <a:rPr lang="en-US" sz="2800" b="1" dirty="0" smtClean="0">
                <a:solidFill>
                  <a:srgbClr val="00FFFF"/>
                </a:solidFill>
                <a:latin typeface="Arial" charset="0"/>
              </a:rPr>
              <a:t> </a:t>
            </a:r>
            <a:r>
              <a:rPr lang="en-US" sz="2800" b="1" dirty="0" err="1" smtClean="0">
                <a:solidFill>
                  <a:srgbClr val="00FFFF"/>
                </a:solidFill>
                <a:latin typeface="Arial" charset="0"/>
              </a:rPr>
              <a:t>pada</a:t>
            </a:r>
            <a:r>
              <a:rPr lang="en-US" sz="2800" b="1" dirty="0" smtClean="0">
                <a:solidFill>
                  <a:srgbClr val="00FFFF"/>
                </a:solidFill>
                <a:latin typeface="Arial" charset="0"/>
              </a:rPr>
              <a:t> </a:t>
            </a:r>
            <a:r>
              <a:rPr lang="en-US" sz="2800" b="1" dirty="0" err="1" smtClean="0">
                <a:solidFill>
                  <a:srgbClr val="00FFFF"/>
                </a:solidFill>
                <a:latin typeface="Arial" charset="0"/>
              </a:rPr>
              <a:t>upaya</a:t>
            </a:r>
            <a:r>
              <a:rPr lang="en-US" sz="2800" b="1" dirty="0" smtClean="0">
                <a:solidFill>
                  <a:srgbClr val="00FFFF"/>
                </a:solidFill>
                <a:latin typeface="Arial" charset="0"/>
              </a:rPr>
              <a:t> </a:t>
            </a:r>
            <a:r>
              <a:rPr lang="en-US" sz="2800" b="1" dirty="0" err="1" smtClean="0">
                <a:solidFill>
                  <a:srgbClr val="00FFFF"/>
                </a:solidFill>
                <a:latin typeface="Arial" charset="0"/>
              </a:rPr>
              <a:t>pel</a:t>
            </a:r>
            <a:r>
              <a:rPr lang="en-US" sz="2800" b="1" dirty="0" smtClean="0">
                <a:solidFill>
                  <a:srgbClr val="00FFFF"/>
                </a:solidFill>
                <a:latin typeface="Arial" charset="0"/>
              </a:rPr>
              <a:t>. </a:t>
            </a:r>
            <a:r>
              <a:rPr lang="en-US" sz="2800" b="1" dirty="0" err="1" smtClean="0">
                <a:solidFill>
                  <a:srgbClr val="00FFFF"/>
                </a:solidFill>
                <a:latin typeface="Arial" charset="0"/>
              </a:rPr>
              <a:t>Kes</a:t>
            </a:r>
            <a:r>
              <a:rPr lang="en-US" sz="2800" b="1" dirty="0" smtClean="0">
                <a:solidFill>
                  <a:srgbClr val="00FFFF"/>
                </a:solidFill>
                <a:latin typeface="Arial" charset="0"/>
              </a:rPr>
              <a:t> </a:t>
            </a:r>
            <a:r>
              <a:rPr lang="en-US" sz="2800" b="1" dirty="0" err="1" smtClean="0">
                <a:solidFill>
                  <a:srgbClr val="00FFFF"/>
                </a:solidFill>
                <a:latin typeface="Arial" charset="0"/>
              </a:rPr>
              <a:t>utama</a:t>
            </a:r>
            <a:r>
              <a:rPr lang="en-US" sz="2800" b="1" dirty="0" smtClean="0">
                <a:solidFill>
                  <a:srgbClr val="00FFFF"/>
                </a:solidFill>
                <a:latin typeface="Arial" charset="0"/>
              </a:rPr>
              <a:t>         ( Primary Health care )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sesuai</a:t>
            </a:r>
            <a:r>
              <a:rPr lang="en-US" sz="2800" dirty="0" smtClean="0">
                <a:latin typeface="Arial" charset="0"/>
              </a:rPr>
              <a:t> dg </a:t>
            </a:r>
            <a:r>
              <a:rPr lang="en-US" sz="2800" b="1" dirty="0" err="1" smtClean="0">
                <a:solidFill>
                  <a:srgbClr val="00FF00"/>
                </a:solidFill>
                <a:latin typeface="Arial" charset="0"/>
              </a:rPr>
              <a:t>wewenang</a:t>
            </a:r>
            <a:r>
              <a:rPr lang="en-US" sz="2800" b="1" dirty="0" smtClean="0">
                <a:solidFill>
                  <a:srgbClr val="00FF00"/>
                </a:solidFill>
                <a:latin typeface="Arial" charset="0"/>
              </a:rPr>
              <a:t>, </a:t>
            </a:r>
            <a:r>
              <a:rPr lang="en-US" sz="2800" b="1" dirty="0" err="1" smtClean="0">
                <a:solidFill>
                  <a:srgbClr val="00FF00"/>
                </a:solidFill>
                <a:latin typeface="Arial" charset="0"/>
              </a:rPr>
              <a:t>tanggung</a:t>
            </a:r>
            <a:r>
              <a:rPr lang="en-US" sz="2800" b="1" dirty="0" smtClean="0">
                <a:solidFill>
                  <a:srgbClr val="00FF00"/>
                </a:solidFill>
                <a:latin typeface="Arial" charset="0"/>
              </a:rPr>
              <a:t> </a:t>
            </a:r>
            <a:r>
              <a:rPr lang="en-US" sz="2800" b="1" dirty="0" err="1" smtClean="0">
                <a:solidFill>
                  <a:srgbClr val="00FF00"/>
                </a:solidFill>
                <a:latin typeface="Arial" charset="0"/>
              </a:rPr>
              <a:t>jawab</a:t>
            </a:r>
            <a:r>
              <a:rPr lang="en-US" sz="2800" b="1" dirty="0" smtClean="0">
                <a:solidFill>
                  <a:srgbClr val="00FF00"/>
                </a:solidFill>
                <a:latin typeface="Arial" charset="0"/>
              </a:rPr>
              <a:t> </a:t>
            </a:r>
            <a:r>
              <a:rPr lang="en-US" sz="2800" b="1" dirty="0" err="1" smtClean="0">
                <a:solidFill>
                  <a:srgbClr val="00FF00"/>
                </a:solidFill>
                <a:latin typeface="Arial" charset="0"/>
              </a:rPr>
              <a:t>dan</a:t>
            </a:r>
            <a:r>
              <a:rPr lang="en-US" sz="2800" b="1" dirty="0" smtClean="0">
                <a:solidFill>
                  <a:srgbClr val="00FF00"/>
                </a:solidFill>
                <a:latin typeface="Arial" charset="0"/>
              </a:rPr>
              <a:t> </a:t>
            </a:r>
            <a:r>
              <a:rPr lang="en-US" sz="2800" b="1" dirty="0" err="1" smtClean="0">
                <a:solidFill>
                  <a:srgbClr val="00FF00"/>
                </a:solidFill>
                <a:latin typeface="Arial" charset="0"/>
              </a:rPr>
              <a:t>etika</a:t>
            </a:r>
            <a:r>
              <a:rPr lang="en-US" sz="2800" b="1" dirty="0" smtClean="0">
                <a:solidFill>
                  <a:srgbClr val="00FF00"/>
                </a:solidFill>
                <a:latin typeface="Arial" charset="0"/>
              </a:rPr>
              <a:t> </a:t>
            </a:r>
            <a:r>
              <a:rPr lang="en-US" sz="2800" b="1" dirty="0" err="1" smtClean="0">
                <a:solidFill>
                  <a:srgbClr val="00FF00"/>
                </a:solidFill>
                <a:latin typeface="Arial" charset="0"/>
              </a:rPr>
              <a:t>profesi</a:t>
            </a:r>
            <a:r>
              <a:rPr lang="en-US" sz="2800" b="1" dirty="0" smtClean="0">
                <a:solidFill>
                  <a:srgbClr val="00FF00"/>
                </a:solidFill>
                <a:latin typeface="Arial" charset="0"/>
              </a:rPr>
              <a:t> </a:t>
            </a:r>
            <a:r>
              <a:rPr lang="en-US" sz="2800" b="1" dirty="0" err="1" smtClean="0">
                <a:solidFill>
                  <a:srgbClr val="00FF00"/>
                </a:solidFill>
                <a:latin typeface="Arial" charset="0"/>
              </a:rPr>
              <a:t>keperawatan</a:t>
            </a:r>
            <a:r>
              <a:rPr lang="en-US" sz="2800" dirty="0" smtClean="0">
                <a:latin typeface="Arial" charset="0"/>
              </a:rPr>
              <a:t> yang </a:t>
            </a:r>
            <a:r>
              <a:rPr lang="en-US" sz="2800" dirty="0" err="1" smtClean="0">
                <a:latin typeface="Arial" charset="0"/>
              </a:rPr>
              <a:t>memungkinkan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setiap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orang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mencapai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kemampuan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hidup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sehat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dan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produktif</a:t>
            </a:r>
            <a:r>
              <a:rPr lang="en-US" sz="2800" dirty="0" smtClean="0">
                <a:latin typeface="Arial" charset="0"/>
              </a:rPr>
              <a:t>.  </a:t>
            </a:r>
            <a:r>
              <a:rPr lang="en-US" sz="2800" dirty="0" smtClean="0">
                <a:sym typeface="Wingdings" pitchFamily="2" charset="2"/>
              </a:rPr>
              <a:t>( CHS,1982)  </a:t>
            </a:r>
            <a:endParaRPr lang="en-GB" sz="2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1905000"/>
            <a:ext cx="3276600" cy="609600"/>
          </a:xfrm>
        </p:spPr>
        <p:txBody>
          <a:bodyPr/>
          <a:lstStyle/>
          <a:p>
            <a:pPr algn="ctr" eaLnBrk="1" hangingPunct="1"/>
            <a:r>
              <a:rPr lang="en-US" sz="2400" smtClean="0"/>
              <a:t>KOLABORASI</a:t>
            </a:r>
            <a:r>
              <a:rPr lang="en-US" sz="3200" smtClean="0"/>
              <a:t> 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547446" y="5791200"/>
            <a:ext cx="6682154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FF00"/>
                </a:solidFill>
                <a:latin typeface="Arial Black" pitchFamily="34" charset="0"/>
              </a:rPr>
              <a:t>AREA KELABU </a:t>
            </a:r>
            <a:r>
              <a:rPr lang="en-US">
                <a:solidFill>
                  <a:srgbClr val="00FF00"/>
                </a:solidFill>
                <a:latin typeface="Arial Black" pitchFamily="34" charset="0"/>
                <a:sym typeface="Wingdings" pitchFamily="2" charset="2"/>
              </a:rPr>
              <a:t> PADAT RISIKO/ ERROR</a:t>
            </a:r>
          </a:p>
          <a:p>
            <a:pPr algn="ctr"/>
            <a:r>
              <a:rPr lang="en-US">
                <a:solidFill>
                  <a:srgbClr val="00FF00"/>
                </a:solidFill>
                <a:latin typeface="Arial Black" pitchFamily="34" charset="0"/>
                <a:sym typeface="Wingdings" pitchFamily="2" charset="2"/>
              </a:rPr>
              <a:t>( </a:t>
            </a:r>
            <a:r>
              <a:rPr lang="en-US">
                <a:solidFill>
                  <a:srgbClr val="00FFFF"/>
                </a:solidFill>
                <a:latin typeface="Arial Black" pitchFamily="34" charset="0"/>
                <a:sym typeface="Wingdings" pitchFamily="2" charset="2"/>
              </a:rPr>
              <a:t>PELIMPAHAN SECARA TERTULIS / STANDING ORDER dan </a:t>
            </a:r>
            <a:r>
              <a:rPr lang="en-US">
                <a:solidFill>
                  <a:srgbClr val="00FF00"/>
                </a:solidFill>
                <a:latin typeface="Arial Black" pitchFamily="34" charset="0"/>
                <a:sym typeface="Wingdings" pitchFamily="2" charset="2"/>
              </a:rPr>
              <a:t> </a:t>
            </a:r>
          </a:p>
          <a:p>
            <a:pPr algn="ctr"/>
            <a:r>
              <a:rPr lang="en-US">
                <a:solidFill>
                  <a:srgbClr val="00FFFF"/>
                </a:solidFill>
                <a:latin typeface="Arial Black" pitchFamily="34" charset="0"/>
                <a:sym typeface="Wingdings" pitchFamily="2" charset="2"/>
              </a:rPr>
              <a:t>SESUAI KOMPETENSI</a:t>
            </a:r>
            <a:r>
              <a:rPr lang="en-US">
                <a:solidFill>
                  <a:srgbClr val="00FF00"/>
                </a:solidFill>
                <a:latin typeface="Arial Black" pitchFamily="34" charset="0"/>
                <a:sym typeface="Wingdings" pitchFamily="2" charset="2"/>
              </a:rPr>
              <a:t>)</a:t>
            </a:r>
            <a:endParaRPr lang="en-US">
              <a:solidFill>
                <a:srgbClr val="00FF00"/>
              </a:solidFill>
              <a:latin typeface="Arial Black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10154" y="2590800"/>
            <a:ext cx="4759569" cy="2971800"/>
            <a:chOff x="1248" y="1680"/>
            <a:chExt cx="3168" cy="1872"/>
          </a:xfrm>
        </p:grpSpPr>
        <p:sp>
          <p:nvSpPr>
            <p:cNvPr id="15369" name="Oval 5"/>
            <p:cNvSpPr>
              <a:spLocks noChangeArrowheads="1"/>
            </p:cNvSpPr>
            <p:nvPr/>
          </p:nvSpPr>
          <p:spPr bwMode="auto">
            <a:xfrm>
              <a:off x="1248" y="1680"/>
              <a:ext cx="1728" cy="168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370" name="Oval 6"/>
            <p:cNvSpPr>
              <a:spLocks noChangeArrowheads="1"/>
            </p:cNvSpPr>
            <p:nvPr/>
          </p:nvSpPr>
          <p:spPr bwMode="auto">
            <a:xfrm>
              <a:off x="2592" y="1776"/>
              <a:ext cx="1728" cy="15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371" name="Oval 7"/>
            <p:cNvSpPr>
              <a:spLocks noChangeArrowheads="1"/>
            </p:cNvSpPr>
            <p:nvPr/>
          </p:nvSpPr>
          <p:spPr bwMode="auto">
            <a:xfrm>
              <a:off x="2592" y="2064"/>
              <a:ext cx="432" cy="960"/>
            </a:xfrm>
            <a:prstGeom prst="ellipse">
              <a:avLst/>
            </a:prstGeom>
            <a:solidFill>
              <a:srgbClr val="99A1C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372" name="Rectangle 8"/>
            <p:cNvSpPr>
              <a:spLocks noChangeArrowheads="1"/>
            </p:cNvSpPr>
            <p:nvPr/>
          </p:nvSpPr>
          <p:spPr bwMode="auto">
            <a:xfrm>
              <a:off x="1296" y="2160"/>
              <a:ext cx="1248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FFFF"/>
                  </a:solidFill>
                  <a:latin typeface="Arial Black" pitchFamily="34" charset="0"/>
                </a:rPr>
                <a:t>PRAKTIK </a:t>
              </a:r>
            </a:p>
            <a:p>
              <a:pPr algn="ctr"/>
              <a:r>
                <a:rPr lang="en-US">
                  <a:solidFill>
                    <a:srgbClr val="00FFFF"/>
                  </a:solidFill>
                  <a:latin typeface="Arial Black" pitchFamily="34" charset="0"/>
                </a:rPr>
                <a:t>KEPERAWATAN</a:t>
              </a:r>
            </a:p>
          </p:txBody>
        </p:sp>
        <p:sp>
          <p:nvSpPr>
            <p:cNvPr id="15373" name="Rectangle 9"/>
            <p:cNvSpPr>
              <a:spLocks noChangeArrowheads="1"/>
            </p:cNvSpPr>
            <p:nvPr/>
          </p:nvSpPr>
          <p:spPr bwMode="auto">
            <a:xfrm>
              <a:off x="3168" y="2256"/>
              <a:ext cx="1248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 Black" pitchFamily="34" charset="0"/>
                </a:rPr>
                <a:t>PRAKTIK </a:t>
              </a:r>
            </a:p>
            <a:p>
              <a:pPr algn="ctr"/>
              <a:r>
                <a:rPr lang="en-US">
                  <a:latin typeface="Arial Black" pitchFamily="34" charset="0"/>
                </a:rPr>
                <a:t>KEDOKTERAN</a:t>
              </a:r>
            </a:p>
          </p:txBody>
        </p:sp>
        <p:sp>
          <p:nvSpPr>
            <p:cNvPr id="15374" name="AutoShape 10"/>
            <p:cNvSpPr>
              <a:spLocks noChangeArrowheads="1"/>
            </p:cNvSpPr>
            <p:nvPr/>
          </p:nvSpPr>
          <p:spPr bwMode="auto">
            <a:xfrm>
              <a:off x="2688" y="3120"/>
              <a:ext cx="306" cy="432"/>
            </a:xfrm>
            <a:prstGeom prst="upArrow">
              <a:avLst>
                <a:gd name="adj1" fmla="val 50000"/>
                <a:gd name="adj2" fmla="val 35294"/>
              </a:avLst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</p:grp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79585" y="838200"/>
            <a:ext cx="1752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66FF66"/>
                </a:solidFill>
                <a:latin typeface="Arial Black" pitchFamily="34" charset="0"/>
              </a:rPr>
              <a:t>PERAWAT</a:t>
            </a:r>
          </a:p>
        </p:txBody>
      </p:sp>
      <p:sp>
        <p:nvSpPr>
          <p:cNvPr id="15366" name="Rectangle 12"/>
          <p:cNvSpPr>
            <a:spLocks noChangeArrowheads="1"/>
          </p:cNvSpPr>
          <p:nvPr/>
        </p:nvSpPr>
        <p:spPr bwMode="auto">
          <a:xfrm>
            <a:off x="5638800" y="914400"/>
            <a:ext cx="1746738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66FF66"/>
                </a:solidFill>
                <a:latin typeface="Arial Black" pitchFamily="34" charset="0"/>
              </a:rPr>
              <a:t>DOKTER</a:t>
            </a:r>
          </a:p>
        </p:txBody>
      </p:sp>
      <p:sp>
        <p:nvSpPr>
          <p:cNvPr id="15367" name="Line 13"/>
          <p:cNvSpPr>
            <a:spLocks noChangeShapeType="1"/>
          </p:cNvSpPr>
          <p:nvPr/>
        </p:nvSpPr>
        <p:spPr bwMode="auto">
          <a:xfrm>
            <a:off x="1752600" y="1676400"/>
            <a:ext cx="914400" cy="1143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5368" name="Line 14"/>
          <p:cNvSpPr>
            <a:spLocks noChangeShapeType="1"/>
          </p:cNvSpPr>
          <p:nvPr/>
        </p:nvSpPr>
        <p:spPr bwMode="auto">
          <a:xfrm flipH="1">
            <a:off x="5867400" y="1600200"/>
            <a:ext cx="457200" cy="1295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 sz="4000" i="1" smtClean="0">
                <a:latin typeface="Arial" pitchFamily="34" charset="0"/>
              </a:rPr>
              <a:t>Nursing Role In Patient Safety:</a:t>
            </a:r>
            <a:br>
              <a:rPr lang="en-US" sz="4000" i="1" smtClean="0">
                <a:latin typeface="Arial" pitchFamily="34" charset="0"/>
              </a:rPr>
            </a:br>
            <a:endParaRPr lang="en-US" sz="4000" i="1" smtClean="0">
              <a:latin typeface="Arial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229600" cy="4495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3600" b="1" smtClean="0">
                <a:latin typeface="Arial" pitchFamily="34" charset="0"/>
              </a:rPr>
              <a:t>54 % of all healthcare providers</a:t>
            </a:r>
          </a:p>
          <a:p>
            <a:pPr eaLnBrk="1" hangingPunct="1"/>
            <a:r>
              <a:rPr lang="en-US" sz="3600" b="1" smtClean="0">
                <a:solidFill>
                  <a:srgbClr val="FFFF00"/>
                </a:solidFill>
                <a:latin typeface="Arial" pitchFamily="34" charset="0"/>
              </a:rPr>
              <a:t>Surveillance</a:t>
            </a:r>
            <a:r>
              <a:rPr lang="en-US" sz="3600" b="1" smtClean="0">
                <a:latin typeface="Arial" pitchFamily="34" charset="0"/>
              </a:rPr>
              <a:t> and </a:t>
            </a:r>
            <a:r>
              <a:rPr lang="en-US" sz="3600" b="1" smtClean="0">
                <a:solidFill>
                  <a:srgbClr val="FFFF00"/>
                </a:solidFill>
                <a:latin typeface="Arial" pitchFamily="34" charset="0"/>
              </a:rPr>
              <a:t>“rescue”</a:t>
            </a:r>
            <a:r>
              <a:rPr lang="en-US" sz="3600" b="1" smtClean="0">
                <a:latin typeface="Arial" pitchFamily="34" charset="0"/>
              </a:rPr>
              <a:t> of patient status</a:t>
            </a:r>
          </a:p>
          <a:p>
            <a:pPr eaLnBrk="1" hangingPunct="1"/>
            <a:r>
              <a:rPr lang="en-US" sz="3600" b="1" smtClean="0">
                <a:solidFill>
                  <a:srgbClr val="FFFF00"/>
                </a:solidFill>
                <a:latin typeface="Arial" pitchFamily="34" charset="0"/>
              </a:rPr>
              <a:t>Coordination </a:t>
            </a:r>
            <a:r>
              <a:rPr lang="en-US" sz="3600" b="1" smtClean="0">
                <a:latin typeface="Arial" pitchFamily="34" charset="0"/>
              </a:rPr>
              <a:t>and </a:t>
            </a:r>
            <a:r>
              <a:rPr lang="en-US" sz="3600" b="1" smtClean="0">
                <a:solidFill>
                  <a:srgbClr val="FFFF00"/>
                </a:solidFill>
                <a:latin typeface="Arial" pitchFamily="34" charset="0"/>
              </a:rPr>
              <a:t>integration</a:t>
            </a:r>
            <a:r>
              <a:rPr lang="en-US" sz="3600" b="1" smtClean="0">
                <a:latin typeface="Arial" pitchFamily="34" charset="0"/>
              </a:rPr>
              <a:t> of care</a:t>
            </a:r>
          </a:p>
          <a:p>
            <a:pPr eaLnBrk="1" hangingPunct="1"/>
            <a:r>
              <a:rPr lang="en-US" sz="3600" b="1" smtClean="0">
                <a:latin typeface="Arial" pitchFamily="34" charset="0"/>
              </a:rPr>
              <a:t>Therapeutics, support, and education</a:t>
            </a:r>
          </a:p>
          <a:p>
            <a:pPr eaLnBrk="1" hangingPunct="1"/>
            <a:r>
              <a:rPr lang="en-US" sz="3600" b="1" smtClean="0">
                <a:latin typeface="Arial" pitchFamily="34" charset="0"/>
              </a:rPr>
              <a:t> </a:t>
            </a:r>
            <a:r>
              <a:rPr lang="en-US" sz="3600" b="1" smtClean="0">
                <a:solidFill>
                  <a:srgbClr val="FFFF00"/>
                </a:solidFill>
                <a:latin typeface="Arial" pitchFamily="34" charset="0"/>
              </a:rPr>
              <a:t>Intercepting errors</a:t>
            </a:r>
          </a:p>
          <a:p>
            <a:pPr eaLnBrk="1" hangingPunct="1"/>
            <a:r>
              <a:rPr lang="en-US" sz="3600" b="1" smtClean="0">
                <a:latin typeface="Arial" pitchFamily="34" charset="0"/>
              </a:rPr>
              <a:t> </a:t>
            </a:r>
            <a:r>
              <a:rPr lang="en-US" sz="3600" b="1" smtClean="0">
                <a:solidFill>
                  <a:srgbClr val="FFFF00"/>
                </a:solidFill>
                <a:latin typeface="Arial" pitchFamily="34" charset="0"/>
              </a:rPr>
              <a:t>Commission of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b="1" smtClean="0">
                <a:latin typeface="Arial" pitchFamily="34" charset="0"/>
              </a:rPr>
              <a:t>NURSES ARE INVOLVED IN EVERY  AREA OF THE HEALTH CARE SYSTEM</a:t>
            </a:r>
          </a:p>
          <a:p>
            <a:pPr algn="ctr" eaLnBrk="1" hangingPunct="1">
              <a:buFontTx/>
              <a:buNone/>
            </a:pPr>
            <a:r>
              <a:rPr lang="en-US" b="1" smtClean="0">
                <a:latin typeface="Arial" pitchFamily="34" charset="0"/>
              </a:rPr>
              <a:t> (24 HOURS A DAY)        </a:t>
            </a:r>
            <a:r>
              <a:rPr lang="en-US" b="1" smtClean="0">
                <a:solidFill>
                  <a:srgbClr val="FFFF00"/>
                </a:solidFill>
                <a:latin typeface="Arial" pitchFamily="34" charset="0"/>
              </a:rPr>
              <a:t>CRITICAL ROLE IN PATIENT SAFETY :</a:t>
            </a:r>
          </a:p>
          <a:p>
            <a:pPr algn="ctr" eaLnBrk="1" hangingPunct="1">
              <a:buFontTx/>
              <a:buNone/>
            </a:pPr>
            <a:endParaRPr lang="en-US" b="1" smtClean="0">
              <a:latin typeface="Arial" pitchFamily="34" charset="0"/>
            </a:endParaRPr>
          </a:p>
          <a:p>
            <a:pPr algn="ctr" eaLnBrk="1" hangingPunct="1"/>
            <a:r>
              <a:rPr lang="en-US" b="1" smtClean="0">
                <a:solidFill>
                  <a:srgbClr val="66FF66"/>
                </a:solidFill>
                <a:latin typeface="Arial" pitchFamily="34" charset="0"/>
              </a:rPr>
              <a:t>TO KEEP PATIENTS SAFE</a:t>
            </a:r>
          </a:p>
          <a:p>
            <a:pPr algn="ctr" eaLnBrk="1" hangingPunct="1"/>
            <a:r>
              <a:rPr lang="en-US" b="1" smtClean="0">
                <a:solidFill>
                  <a:srgbClr val="66FF66"/>
                </a:solidFill>
                <a:latin typeface="Arial" pitchFamily="34" charset="0"/>
              </a:rPr>
              <a:t>IDENTIFY AREA OF RISK </a:t>
            </a:r>
          </a:p>
          <a:p>
            <a:pPr algn="ctr" eaLnBrk="1" hangingPunct="1"/>
            <a:r>
              <a:rPr lang="en-US" b="1" smtClean="0">
                <a:solidFill>
                  <a:srgbClr val="66FF66"/>
                </a:solidFill>
                <a:latin typeface="Arial" pitchFamily="34" charset="0"/>
              </a:rPr>
              <a:t>RECOGNIZE SITUATIONS IN NEED OF IMPROVEMENT</a:t>
            </a:r>
          </a:p>
        </p:txBody>
      </p:sp>
      <p:sp>
        <p:nvSpPr>
          <p:cNvPr id="17411" name="AutoShape 4"/>
          <p:cNvSpPr>
            <a:spLocks noChangeArrowheads="1"/>
          </p:cNvSpPr>
          <p:nvPr/>
        </p:nvSpPr>
        <p:spPr bwMode="auto">
          <a:xfrm>
            <a:off x="4530969" y="1676400"/>
            <a:ext cx="533400" cy="304800"/>
          </a:xfrm>
          <a:prstGeom prst="rightArrow">
            <a:avLst>
              <a:gd name="adj1" fmla="val 50000"/>
              <a:gd name="adj2" fmla="val 43753"/>
            </a:avLst>
          </a:prstGeom>
          <a:solidFill>
            <a:srgbClr val="00FFFF"/>
          </a:solidFill>
          <a:ln w="9525" algn="ctr">
            <a:solidFill>
              <a:srgbClr val="66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4000" b="1" dirty="0" smtClean="0"/>
              <a:t>STANDAR PRAKTIK KEPERAWATAN KLINIK</a:t>
            </a:r>
            <a:r>
              <a:rPr lang="id-ID" sz="4000" b="1" dirty="0" smtClean="0"/>
              <a:t> </a:t>
            </a:r>
            <a:r>
              <a:rPr lang="id-ID" sz="4000" b="1" dirty="0" smtClean="0">
                <a:sym typeface="Wingdings" pitchFamily="2" charset="2"/>
              </a:rPr>
              <a:t> </a:t>
            </a:r>
            <a:r>
              <a:rPr lang="id-ID" sz="4000" b="1" dirty="0" smtClean="0"/>
              <a:t>SAFETY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848600" cy="480060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000" b="1" smtClean="0">
                <a:solidFill>
                  <a:srgbClr val="00FFFF"/>
                </a:solidFill>
                <a:latin typeface="Arial" pitchFamily="34" charset="0"/>
              </a:rPr>
              <a:t>Kompetensi :</a:t>
            </a:r>
            <a:br>
              <a:rPr lang="en-US" sz="3000" b="1" smtClean="0">
                <a:solidFill>
                  <a:srgbClr val="00FFFF"/>
                </a:solidFill>
                <a:latin typeface="Arial" pitchFamily="34" charset="0"/>
              </a:rPr>
            </a:br>
            <a:r>
              <a:rPr lang="en-US" sz="3000" b="1" smtClean="0">
                <a:solidFill>
                  <a:srgbClr val="00FFFF"/>
                </a:solidFill>
                <a:latin typeface="Arial" pitchFamily="34" charset="0"/>
              </a:rPr>
              <a:t>    ( Pengetahuan, Ketrampilan, Sikap)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000" b="1" smtClean="0">
                <a:solidFill>
                  <a:srgbClr val="00FFFF"/>
                </a:solidFill>
                <a:latin typeface="Arial" pitchFamily="34" charset="0"/>
              </a:rPr>
              <a:t>         memadai  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i="1" smtClean="0">
                <a:solidFill>
                  <a:srgbClr val="FFFF99"/>
                </a:solidFill>
                <a:latin typeface="Arial" pitchFamily="34" charset="0"/>
              </a:rPr>
              <a:t>Evidence </a:t>
            </a:r>
            <a:r>
              <a:rPr lang="en-US" sz="3000" b="1" i="1" smtClean="0">
                <a:solidFill>
                  <a:srgbClr val="00FFFF"/>
                </a:solidFill>
                <a:latin typeface="Arial" pitchFamily="34" charset="0"/>
              </a:rPr>
              <a:t>of scientifically- </a:t>
            </a:r>
            <a:r>
              <a:rPr lang="en-US" sz="3000" b="1" i="1" smtClean="0">
                <a:solidFill>
                  <a:srgbClr val="FFFF99"/>
                </a:solidFill>
                <a:latin typeface="Arial" pitchFamily="34" charset="0"/>
              </a:rPr>
              <a:t>based nursing</a:t>
            </a:r>
            <a:r>
              <a:rPr lang="en-US" sz="3000" b="1" i="1" smtClean="0">
                <a:solidFill>
                  <a:srgbClr val="00FFFF"/>
                </a:solidFill>
                <a:latin typeface="Arial" pitchFamily="34" charset="0"/>
                <a:sym typeface="Wingdings" pitchFamily="2" charset="2"/>
              </a:rPr>
              <a:t> </a:t>
            </a:r>
            <a:r>
              <a:rPr lang="en-US" sz="3000" b="1" i="1" smtClean="0">
                <a:solidFill>
                  <a:srgbClr val="00FFFF"/>
                </a:solidFill>
                <a:latin typeface="Arial" pitchFamily="34" charset="0"/>
              </a:rPr>
              <a:t> service level context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smtClean="0">
                <a:solidFill>
                  <a:srgbClr val="00FFFF"/>
                </a:solidFill>
                <a:latin typeface="Arial" pitchFamily="34" charset="0"/>
              </a:rPr>
              <a:t>DOKUMENTASI </a:t>
            </a:r>
            <a:r>
              <a:rPr lang="en-US" sz="3000" b="1" smtClean="0">
                <a:solidFill>
                  <a:srgbClr val="00FFFF"/>
                </a:solidFill>
                <a:latin typeface="Arial" pitchFamily="34" charset="0"/>
                <a:sym typeface="Wingdings" pitchFamily="2" charset="2"/>
              </a:rPr>
              <a:t> </a:t>
            </a:r>
            <a:r>
              <a:rPr lang="en-US" sz="3000" b="1" smtClean="0">
                <a:solidFill>
                  <a:srgbClr val="00FFFF"/>
                </a:solidFill>
                <a:latin typeface="Arial" pitchFamily="34" charset="0"/>
              </a:rPr>
              <a:t>Kelengkapan, ketepatan dan komprehensif, </a:t>
            </a:r>
            <a:r>
              <a:rPr lang="en-US" sz="3000" b="1" smtClean="0">
                <a:solidFill>
                  <a:srgbClr val="FFFF99"/>
                </a:solidFill>
                <a:latin typeface="Arial" pitchFamily="34" charset="0"/>
              </a:rPr>
              <a:t>KONSISTENSI</a:t>
            </a:r>
            <a:r>
              <a:rPr lang="en-US" sz="3000" b="1" smtClean="0">
                <a:solidFill>
                  <a:srgbClr val="00FFFF"/>
                </a:solidFill>
                <a:latin typeface="Arial" pitchFamily="34" charset="0"/>
              </a:rPr>
              <a:t>  </a:t>
            </a:r>
            <a:r>
              <a:rPr lang="en-US" sz="3000" b="1" smtClean="0">
                <a:solidFill>
                  <a:srgbClr val="00FF00"/>
                </a:solidFill>
                <a:latin typeface="Arial" pitchFamily="34" charset="0"/>
              </a:rPr>
              <a:t>pencatatan semua intervensi keperawatan</a:t>
            </a:r>
            <a:r>
              <a:rPr lang="en-US" sz="3000" b="1" smtClean="0">
                <a:solidFill>
                  <a:srgbClr val="00FF00"/>
                </a:solidFill>
                <a:latin typeface="Arial" pitchFamily="34" charset="0"/>
                <a:sym typeface="Wingdings" pitchFamily="2" charset="2"/>
              </a:rPr>
              <a:t> pelaporan</a:t>
            </a:r>
            <a:endParaRPr lang="en-US" sz="3000" b="1" smtClean="0">
              <a:solidFill>
                <a:srgbClr val="00FF00"/>
              </a:solidFill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b="1" smtClean="0">
                <a:solidFill>
                  <a:srgbClr val="00FFFF"/>
                </a:solidFill>
                <a:latin typeface="Arial" pitchFamily="34" charset="0"/>
              </a:rPr>
              <a:t>Multi-professional/ disciplinary teamwork</a:t>
            </a:r>
            <a:endParaRPr lang="en-US" sz="3000" smtClean="0">
              <a:solidFill>
                <a:srgbClr val="00FFFF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algn="r" eaLnBrk="1" hangingPunct="1"/>
            <a:r>
              <a:rPr lang="en-US" sz="2800" b="1" smtClean="0"/>
              <a:t>( lanjutan)</a:t>
            </a:r>
            <a:br>
              <a:rPr lang="en-US" sz="2800" b="1" smtClean="0"/>
            </a:br>
            <a:endParaRPr lang="en-US" sz="2800" b="1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3046" y="1828800"/>
            <a:ext cx="7696200" cy="4419600"/>
          </a:xfrm>
          <a:ln>
            <a:solidFill>
              <a:srgbClr val="00FF00"/>
            </a:solidFill>
          </a:ln>
        </p:spPr>
        <p:txBody>
          <a:bodyPr/>
          <a:lstStyle/>
          <a:p>
            <a:pPr marL="609600" indent="-609600" eaLnBrk="1" hangingPunct="1"/>
            <a:r>
              <a:rPr lang="en-US" b="1" smtClean="0">
                <a:latin typeface="Arial" pitchFamily="34" charset="0"/>
              </a:rPr>
              <a:t>Promosi/ pendidikan Kesehatan </a:t>
            </a:r>
            <a:r>
              <a:rPr lang="en-US" b="1" smtClean="0">
                <a:latin typeface="Arial" pitchFamily="34" charset="0"/>
                <a:sym typeface="Wingdings" pitchFamily="2" charset="2"/>
              </a:rPr>
              <a:t></a:t>
            </a:r>
            <a:r>
              <a:rPr lang="en-US" b="1" smtClean="0">
                <a:latin typeface="Arial" pitchFamily="34" charset="0"/>
              </a:rPr>
              <a:t> </a:t>
            </a:r>
            <a:r>
              <a:rPr lang="en-US" b="1" smtClean="0">
                <a:solidFill>
                  <a:srgbClr val="66FF66"/>
                </a:solidFill>
                <a:latin typeface="Arial" pitchFamily="34" charset="0"/>
              </a:rPr>
              <a:t>education, advocacy  &amp; counselling</a:t>
            </a:r>
          </a:p>
          <a:p>
            <a:pPr marL="609600" indent="-609600" eaLnBrk="1" hangingPunct="1"/>
            <a:r>
              <a:rPr lang="en-US" b="1" smtClean="0">
                <a:latin typeface="Arial" pitchFamily="34" charset="0"/>
              </a:rPr>
              <a:t>Mengembangkan dan memelihara lingkungan terapeutik ( </a:t>
            </a:r>
            <a:r>
              <a:rPr lang="en-US" b="1" smtClean="0">
                <a:solidFill>
                  <a:srgbClr val="FFFF99"/>
                </a:solidFill>
                <a:latin typeface="Arial" pitchFamily="34" charset="0"/>
              </a:rPr>
              <a:t>komunikasi</a:t>
            </a:r>
            <a:r>
              <a:rPr lang="en-US" b="1" smtClean="0">
                <a:latin typeface="Arial" pitchFamily="34" charset="0"/>
              </a:rPr>
              <a:t>)</a:t>
            </a:r>
          </a:p>
          <a:p>
            <a:pPr marL="609600" indent="-609600" eaLnBrk="1" hangingPunct="1"/>
            <a:r>
              <a:rPr lang="en-US" b="1" smtClean="0">
                <a:latin typeface="Arial" pitchFamily="34" charset="0"/>
              </a:rPr>
              <a:t>Standar Asuhan Keperawatan </a:t>
            </a:r>
            <a:r>
              <a:rPr lang="en-US" b="1" smtClean="0">
                <a:solidFill>
                  <a:srgbClr val="FFFF99"/>
                </a:solidFill>
                <a:latin typeface="Arial" pitchFamily="34" charset="0"/>
              </a:rPr>
              <a:t>(SAK)</a:t>
            </a:r>
            <a:r>
              <a:rPr lang="en-US" b="1" smtClean="0">
                <a:latin typeface="Arial" pitchFamily="34" charset="0"/>
              </a:rPr>
              <a:t> dan  Standar Operating Procedure        </a:t>
            </a:r>
            <a:r>
              <a:rPr lang="en-US" b="1" smtClean="0">
                <a:solidFill>
                  <a:srgbClr val="FFFF99"/>
                </a:solidFill>
                <a:latin typeface="Arial" pitchFamily="34" charset="0"/>
              </a:rPr>
              <a:t>( SOP )</a:t>
            </a:r>
            <a:r>
              <a:rPr lang="en-US" b="1" smtClean="0">
                <a:latin typeface="Arial" pitchFamily="34" charset="0"/>
              </a:rPr>
              <a:t>  Keperawatan </a:t>
            </a:r>
          </a:p>
          <a:p>
            <a:pPr marL="609600" indent="-609600" eaLnBrk="1" hangingPunct="1">
              <a:buFontTx/>
              <a:buNone/>
            </a:pPr>
            <a:r>
              <a:rPr lang="en-US" b="1" smtClean="0">
                <a:latin typeface="Arial" pitchFamily="34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57158" y="246065"/>
            <a:ext cx="8482042" cy="39685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dirty="0" smtClean="0">
                <a:solidFill>
                  <a:srgbClr val="66FF33"/>
                </a:solidFill>
              </a:rPr>
              <a:t>The  Equip  Framework</a:t>
            </a:r>
            <a:br>
              <a:rPr lang="id-ID" dirty="0" smtClean="0">
                <a:solidFill>
                  <a:srgbClr val="66FF33"/>
                </a:solidFill>
              </a:rPr>
            </a:br>
            <a:r>
              <a:rPr lang="id-ID" sz="1800" dirty="0" smtClean="0">
                <a:solidFill>
                  <a:schemeClr val="tx1"/>
                </a:solidFill>
              </a:rPr>
              <a:t>( the ACHS Standards )</a:t>
            </a:r>
            <a:endParaRPr lang="en-US" sz="1800" b="0" dirty="0" smtClean="0">
              <a:solidFill>
                <a:schemeClr val="tx1"/>
              </a:solidFill>
            </a:endParaRPr>
          </a:p>
        </p:txBody>
      </p:sp>
      <p:sp>
        <p:nvSpPr>
          <p:cNvPr id="67586" name="Rectangle 2"/>
          <p:cNvSpPr>
            <a:spLocks noGrp="1" noChangeArrowheads="1"/>
          </p:cNvSpPr>
          <p:nvPr>
            <p:ph idx="1"/>
          </p:nvPr>
        </p:nvSpPr>
        <p:spPr>
          <a:xfrm>
            <a:off x="0" y="714356"/>
            <a:ext cx="9104436" cy="6105544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400" dirty="0" smtClean="0"/>
              <a:t>CO</a:t>
            </a:r>
            <a:r>
              <a:rPr lang="id-ID" sz="2400" dirty="0" smtClean="0">
                <a:solidFill>
                  <a:srgbClr val="FFFF00"/>
                </a:solidFill>
              </a:rPr>
              <a:t>NTINUUM  OF  CARE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1800" dirty="0" smtClean="0">
                <a:solidFill>
                  <a:srgbClr val="FFFF00"/>
                </a:solidFill>
              </a:rPr>
              <a:t>(  8  Phases of an Episode of Care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Arial Narrow" pitchFamily="34" charset="0"/>
              </a:rPr>
              <a:t>1.Access    		 	             </a:t>
            </a:r>
            <a:r>
              <a:rPr lang="id-ID" sz="2000" b="1" dirty="0" smtClean="0">
                <a:solidFill>
                  <a:srgbClr val="FFFF00"/>
                </a:solidFill>
                <a:latin typeface="Arial Narrow" pitchFamily="34" charset="0"/>
              </a:rPr>
              <a:t>                                                     </a:t>
            </a:r>
            <a:r>
              <a:rPr lang="en-US" sz="2000" b="1" dirty="0" smtClean="0">
                <a:solidFill>
                  <a:srgbClr val="FFFF00"/>
                </a:solidFill>
                <a:latin typeface="Arial Narrow" pitchFamily="34" charset="0"/>
              </a:rPr>
              <a:t>8.Community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Arial Narrow" pitchFamily="34" charset="0"/>
              </a:rPr>
              <a:t>	        2.Entry</a:t>
            </a:r>
            <a:r>
              <a:rPr lang="id-ID" sz="2000" b="1" dirty="0" smtClean="0">
                <a:solidFill>
                  <a:srgbClr val="FFFF00"/>
                </a:solidFill>
                <a:latin typeface="Arial Narrow" pitchFamily="34" charset="0"/>
              </a:rPr>
              <a:t>                 </a:t>
            </a:r>
            <a:r>
              <a:rPr lang="en-US" sz="2000" b="1" dirty="0" smtClean="0">
                <a:solidFill>
                  <a:srgbClr val="FFFF00"/>
                </a:solidFill>
                <a:latin typeface="Arial Narrow" pitchFamily="34" charset="0"/>
              </a:rPr>
              <a:t>		    	                                          Management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Arial Narrow" pitchFamily="34" charset="0"/>
              </a:rPr>
              <a:t>		</a:t>
            </a:r>
            <a:endParaRPr lang="id-ID" sz="2000" b="1" dirty="0" smtClean="0">
              <a:solidFill>
                <a:srgbClr val="FFFF00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000" b="1" dirty="0" smtClean="0">
                <a:solidFill>
                  <a:srgbClr val="FFFF00"/>
                </a:solidFill>
                <a:latin typeface="Arial Narrow" pitchFamily="34" charset="0"/>
              </a:rPr>
              <a:t>                   </a:t>
            </a:r>
            <a:r>
              <a:rPr lang="en-US" sz="2000" b="1" dirty="0" smtClean="0">
                <a:solidFill>
                  <a:srgbClr val="FFFF00"/>
                </a:solidFill>
                <a:latin typeface="Arial Narrow" pitchFamily="34" charset="0"/>
              </a:rPr>
              <a:t> 3.Assessment 		                                                	7.Separation 		                   4.Care planning                                 6.Evaluation 	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Arial Narrow" pitchFamily="34" charset="0"/>
              </a:rPr>
              <a:t>				  	 </a:t>
            </a:r>
            <a:endParaRPr lang="id-ID" sz="2000" b="1" dirty="0" smtClean="0">
              <a:solidFill>
                <a:srgbClr val="FFFF00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000" b="1" dirty="0" smtClean="0">
                <a:solidFill>
                  <a:srgbClr val="FFFF00"/>
                </a:solidFill>
                <a:latin typeface="Arial Narrow" pitchFamily="34" charset="0"/>
              </a:rPr>
              <a:t>                                                   </a:t>
            </a:r>
            <a:r>
              <a:rPr lang="en-US" sz="2000" b="1" dirty="0" smtClean="0">
                <a:solidFill>
                  <a:srgbClr val="FFFF00"/>
                </a:solidFill>
                <a:latin typeface="Arial Narrow" pitchFamily="34" charset="0"/>
              </a:rPr>
              <a:t> 5.Implementationof Care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 smtClean="0">
                <a:solidFill>
                  <a:srgbClr val="66FFFF"/>
                </a:solidFill>
              </a:rPr>
              <a:t>			                                               </a:t>
            </a:r>
            <a:r>
              <a:rPr lang="en-US" sz="2000" b="1" dirty="0" smtClean="0">
                <a:solidFill>
                  <a:srgbClr val="66FFFF"/>
                </a:solidFill>
              </a:rPr>
              <a:t>			          </a:t>
            </a:r>
            <a:r>
              <a:rPr lang="en-US" sz="1600" b="1" dirty="0" smtClean="0">
                <a:solidFill>
                  <a:srgbClr val="66FFFF"/>
                </a:solidFill>
              </a:rPr>
              <a:t>	</a:t>
            </a:r>
            <a:endParaRPr lang="en-US" sz="2400" b="1" dirty="0" smtClean="0">
              <a:solidFill>
                <a:srgbClr val="FF99FF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b="1" dirty="0" smtClean="0">
              <a:solidFill>
                <a:srgbClr val="FF99FF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b="1" dirty="0" smtClean="0">
              <a:solidFill>
                <a:srgbClr val="00FF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b="1" dirty="0" smtClean="0">
              <a:solidFill>
                <a:srgbClr val="00FF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b="1" dirty="0" smtClean="0">
              <a:solidFill>
                <a:srgbClr val="00FF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b="1" dirty="0" smtClean="0">
              <a:solidFill>
                <a:srgbClr val="00FF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b="1" dirty="0" smtClean="0">
              <a:solidFill>
                <a:srgbClr val="00FF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b="1" dirty="0" smtClean="0">
              <a:solidFill>
                <a:srgbClr val="00FF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b="1" dirty="0" smtClean="0">
              <a:solidFill>
                <a:srgbClr val="00FF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b="1" dirty="0" smtClean="0">
              <a:solidFill>
                <a:srgbClr val="00FF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00FF00"/>
                </a:solidFill>
              </a:rPr>
              <a:t>IMPROVING  </a:t>
            </a:r>
            <a:r>
              <a:rPr lang="en-US" sz="2400" b="1" dirty="0" smtClean="0">
                <a:solidFill>
                  <a:srgbClr val="00FF00"/>
                </a:solidFill>
              </a:rPr>
              <a:t>PERFORMANCE  FUNCTION     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9051" y="6111876"/>
            <a:ext cx="8953500" cy="746125"/>
          </a:xfrm>
          <a:prstGeom prst="rect">
            <a:avLst/>
          </a:prstGeom>
          <a:noFill/>
          <a:ln w="76200">
            <a:solidFill>
              <a:srgbClr val="FF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0854" y="785794"/>
            <a:ext cx="8982808" cy="4960938"/>
            <a:chOff x="25" y="689"/>
            <a:chExt cx="5658" cy="3125"/>
          </a:xfrm>
        </p:grpSpPr>
        <p:sp>
          <p:nvSpPr>
            <p:cNvPr id="24582" name="Freeform 6"/>
            <p:cNvSpPr>
              <a:spLocks/>
            </p:cNvSpPr>
            <p:nvPr/>
          </p:nvSpPr>
          <p:spPr bwMode="auto">
            <a:xfrm>
              <a:off x="419" y="689"/>
              <a:ext cx="4770" cy="977"/>
            </a:xfrm>
            <a:custGeom>
              <a:avLst/>
              <a:gdLst>
                <a:gd name="T0" fmla="*/ 0 w 4896"/>
                <a:gd name="T1" fmla="*/ 0 h 1056"/>
                <a:gd name="T2" fmla="*/ 2508 w 4896"/>
                <a:gd name="T3" fmla="*/ 773 h 1056"/>
                <a:gd name="T4" fmla="*/ 4410 w 4896"/>
                <a:gd name="T5" fmla="*/ 0 h 1056"/>
                <a:gd name="T6" fmla="*/ 0 60000 65536"/>
                <a:gd name="T7" fmla="*/ 0 60000 65536"/>
                <a:gd name="T8" fmla="*/ 0 60000 65536"/>
                <a:gd name="T9" fmla="*/ 0 w 4896"/>
                <a:gd name="T10" fmla="*/ 0 h 1056"/>
                <a:gd name="T11" fmla="*/ 4896 w 4896"/>
                <a:gd name="T12" fmla="*/ 1056 h 1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96" h="1056">
                  <a:moveTo>
                    <a:pt x="0" y="0"/>
                  </a:moveTo>
                  <a:cubicBezTo>
                    <a:pt x="984" y="528"/>
                    <a:pt x="1968" y="1056"/>
                    <a:pt x="2784" y="1056"/>
                  </a:cubicBezTo>
                  <a:cubicBezTo>
                    <a:pt x="3600" y="1056"/>
                    <a:pt x="4552" y="176"/>
                    <a:pt x="4896" y="0"/>
                  </a:cubicBezTo>
                </a:path>
              </a:pathLst>
            </a:custGeom>
            <a:noFill/>
            <a:ln w="254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4583" name="Freeform 7"/>
            <p:cNvSpPr>
              <a:spLocks/>
            </p:cNvSpPr>
            <p:nvPr/>
          </p:nvSpPr>
          <p:spPr bwMode="auto">
            <a:xfrm>
              <a:off x="252" y="1344"/>
              <a:ext cx="5088" cy="1264"/>
            </a:xfrm>
            <a:custGeom>
              <a:avLst/>
              <a:gdLst>
                <a:gd name="T0" fmla="*/ 0 w 5088"/>
                <a:gd name="T1" fmla="*/ 0 h 1264"/>
                <a:gd name="T2" fmla="*/ 2736 w 5088"/>
                <a:gd name="T3" fmla="*/ 1248 h 1264"/>
                <a:gd name="T4" fmla="*/ 5088 w 5088"/>
                <a:gd name="T5" fmla="*/ 96 h 1264"/>
                <a:gd name="T6" fmla="*/ 0 60000 65536"/>
                <a:gd name="T7" fmla="*/ 0 60000 65536"/>
                <a:gd name="T8" fmla="*/ 0 60000 65536"/>
                <a:gd name="T9" fmla="*/ 0 w 5088"/>
                <a:gd name="T10" fmla="*/ 0 h 1264"/>
                <a:gd name="T11" fmla="*/ 5088 w 5088"/>
                <a:gd name="T12" fmla="*/ 1264 h 12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88" h="1264">
                  <a:moveTo>
                    <a:pt x="0" y="0"/>
                  </a:moveTo>
                  <a:cubicBezTo>
                    <a:pt x="944" y="616"/>
                    <a:pt x="1888" y="1232"/>
                    <a:pt x="2736" y="1248"/>
                  </a:cubicBezTo>
                  <a:cubicBezTo>
                    <a:pt x="3584" y="1264"/>
                    <a:pt x="4336" y="680"/>
                    <a:pt x="5088" y="96"/>
                  </a:cubicBezTo>
                </a:path>
              </a:pathLst>
            </a:custGeom>
            <a:noFill/>
            <a:ln w="254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25" y="2181"/>
              <a:ext cx="1248" cy="1632"/>
            </a:xfrm>
            <a:prstGeom prst="rect">
              <a:avLst/>
            </a:prstGeom>
            <a:noFill/>
            <a:ln w="38100">
              <a:solidFill>
                <a:srgbClr val="66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66FFFF"/>
                  </a:solidFill>
                  <a:latin typeface="Arial Black" pitchFamily="34" charset="0"/>
                </a:rPr>
                <a:t>Leadership &amp;</a:t>
              </a:r>
            </a:p>
            <a:p>
              <a:pPr algn="ctr"/>
              <a:r>
                <a:rPr lang="en-US" b="1">
                  <a:solidFill>
                    <a:srgbClr val="66FFFF"/>
                  </a:solidFill>
                  <a:latin typeface="Arial Black" pitchFamily="34" charset="0"/>
                </a:rPr>
                <a:t>Management</a:t>
              </a: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1320" y="2710"/>
              <a:ext cx="1296" cy="1104"/>
            </a:xfrm>
            <a:prstGeom prst="rect">
              <a:avLst/>
            </a:prstGeom>
            <a:noFill/>
            <a:ln w="38100">
              <a:solidFill>
                <a:srgbClr val="66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66FFFF"/>
                  </a:solidFill>
                  <a:latin typeface="Arial Black" pitchFamily="34" charset="0"/>
                </a:rPr>
                <a:t>Human</a:t>
              </a:r>
            </a:p>
            <a:p>
              <a:pPr algn="ctr"/>
              <a:r>
                <a:rPr lang="en-US" b="1">
                  <a:solidFill>
                    <a:srgbClr val="66FFFF"/>
                  </a:solidFill>
                  <a:latin typeface="Arial Black" pitchFamily="34" charset="0"/>
                </a:rPr>
                <a:t>Resource</a:t>
              </a:r>
            </a:p>
            <a:p>
              <a:pPr algn="ctr" eaLnBrk="1" hangingPunct="1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</a:pPr>
              <a:r>
                <a:rPr lang="en-US" b="1">
                  <a:solidFill>
                    <a:srgbClr val="66FFFF"/>
                  </a:solidFill>
                  <a:latin typeface="Arial Black" pitchFamily="34" charset="0"/>
                </a:rPr>
                <a:t>Management</a:t>
              </a:r>
            </a:p>
            <a:p>
              <a:pPr algn="ctr"/>
              <a:endParaRPr lang="en-US" b="1">
                <a:solidFill>
                  <a:srgbClr val="66FFFF"/>
                </a:solidFill>
                <a:latin typeface="Arial Black" pitchFamily="34" charset="0"/>
              </a:endParaRPr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2928" y="2698"/>
              <a:ext cx="1181" cy="1104"/>
            </a:xfrm>
            <a:prstGeom prst="rect">
              <a:avLst/>
            </a:prstGeom>
            <a:noFill/>
            <a:ln w="38100">
              <a:solidFill>
                <a:srgbClr val="66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66FFFF"/>
                  </a:solidFill>
                  <a:latin typeface="Arial Black" pitchFamily="34" charset="0"/>
                </a:rPr>
                <a:t>Information</a:t>
              </a:r>
            </a:p>
            <a:p>
              <a:pPr algn="ctr"/>
              <a:r>
                <a:rPr lang="en-US" b="1">
                  <a:solidFill>
                    <a:srgbClr val="66FFFF"/>
                  </a:solidFill>
                  <a:latin typeface="Arial Black" pitchFamily="34" charset="0"/>
                </a:rPr>
                <a:t>Management</a:t>
              </a:r>
            </a:p>
            <a:p>
              <a:pPr algn="ctr"/>
              <a:r>
                <a:rPr lang="en-US" b="1">
                  <a:solidFill>
                    <a:srgbClr val="66FFFF"/>
                  </a:solidFill>
                  <a:latin typeface="Arial Black" pitchFamily="34" charset="0"/>
                </a:rPr>
                <a:t> </a:t>
              </a:r>
            </a:p>
            <a:p>
              <a:pPr algn="ctr"/>
              <a:r>
                <a:rPr lang="en-US" b="1">
                  <a:solidFill>
                    <a:srgbClr val="66FFFF"/>
                  </a:solidFill>
                  <a:latin typeface="Arial Black" pitchFamily="34" charset="0"/>
                </a:rPr>
                <a:t>			</a:t>
              </a:r>
            </a:p>
            <a:p>
              <a:pPr algn="ctr"/>
              <a:endParaRPr lang="en-US">
                <a:latin typeface="Arial Black" pitchFamily="34" charset="0"/>
              </a:endParaRPr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4284" y="2265"/>
              <a:ext cx="1399" cy="1536"/>
            </a:xfrm>
            <a:prstGeom prst="rect">
              <a:avLst/>
            </a:prstGeom>
            <a:noFill/>
            <a:ln w="38100">
              <a:solidFill>
                <a:srgbClr val="66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66FFFF"/>
                  </a:solidFill>
                  <a:latin typeface="Arial Black" pitchFamily="34" charset="0"/>
                </a:rPr>
                <a:t>safe Practice </a:t>
              </a:r>
            </a:p>
            <a:p>
              <a:pPr algn="ctr"/>
              <a:r>
                <a:rPr lang="en-US" b="1">
                  <a:solidFill>
                    <a:srgbClr val="66FFFF"/>
                  </a:solidFill>
                  <a:latin typeface="Arial Black" pitchFamily="34" charset="0"/>
                </a:rPr>
                <a:t>&amp; Environment</a:t>
              </a:r>
            </a:p>
            <a:p>
              <a:pPr algn="ctr"/>
              <a:endParaRPr lang="en-US">
                <a:latin typeface="Arial Black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2"/>
          <p:cNvSpPr>
            <a:spLocks noChangeShapeType="1"/>
          </p:cNvSpPr>
          <p:nvPr/>
        </p:nvSpPr>
        <p:spPr bwMode="auto">
          <a:xfrm>
            <a:off x="381000" y="457200"/>
            <a:ext cx="160020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1981200" y="4419600"/>
            <a:ext cx="38100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V="1">
            <a:off x="5791200" y="2819400"/>
            <a:ext cx="9144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381000" y="609600"/>
            <a:ext cx="304800" cy="3048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745881" y="482601"/>
            <a:ext cx="23608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Garamond" pitchFamily="18" charset="0"/>
              </a:rPr>
              <a:t>Pull into parking lot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14401" y="920751"/>
            <a:ext cx="6849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Garamond" pitchFamily="18" charset="0"/>
              </a:rPr>
              <a:t>Park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990601" y="1377951"/>
            <a:ext cx="17013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Garamond" pitchFamily="18" charset="0"/>
              </a:rPr>
              <a:t>Walk from car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143001" y="1758950"/>
            <a:ext cx="15946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Garamond" pitchFamily="18" charset="0"/>
              </a:rPr>
              <a:t>Enter facility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219200" y="2216151"/>
            <a:ext cx="16314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Garamond" pitchFamily="18" charset="0"/>
              </a:rPr>
              <a:t>Ask direction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1524001" y="2673351"/>
            <a:ext cx="25861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Garamond" pitchFamily="18" charset="0"/>
              </a:rPr>
              <a:t>Approach receptionist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1676400" y="3130551"/>
            <a:ext cx="9460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Garamond" pitchFamily="18" charset="0"/>
              </a:rPr>
              <a:t>Sign in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1905001" y="3663951"/>
            <a:ext cx="6729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Garamond" pitchFamily="18" charset="0"/>
              </a:rPr>
              <a:t>Wait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133600" y="4121151"/>
            <a:ext cx="24368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Garamond" pitchFamily="18" charset="0"/>
              </a:rPr>
              <a:t>Clinical examination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2667000" y="4495801"/>
            <a:ext cx="246770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Garamond" pitchFamily="18" charset="0"/>
              </a:rPr>
              <a:t>To the patient room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3429001" y="4806951"/>
            <a:ext cx="14526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Garamond" pitchFamily="18" charset="0"/>
              </a:rPr>
              <a:t>Doctor visit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191000" y="5187951"/>
            <a:ext cx="13809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Garamond" pitchFamily="18" charset="0"/>
              </a:rPr>
              <a:t>Nurse care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5029200" y="5492751"/>
            <a:ext cx="2111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Garamond" pitchFamily="18" charset="0"/>
              </a:rPr>
              <a:t>Operating theater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5943600" y="6026151"/>
            <a:ext cx="12971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Garamond" pitchFamily="18" charset="0"/>
              </a:rPr>
              <a:t>Discharge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6248400" y="5111751"/>
            <a:ext cx="11361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Garamond" pitchFamily="18" charset="0"/>
              </a:rPr>
              <a:t>Payment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6400800" y="4578351"/>
            <a:ext cx="16210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Garamond" pitchFamily="18" charset="0"/>
              </a:rPr>
              <a:t>Leave facility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6477000" y="3968750"/>
            <a:ext cx="14590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Garamond" pitchFamily="18" charset="0"/>
              </a:rPr>
              <a:t>Get into car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6705601" y="3435351"/>
            <a:ext cx="20746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Garamond" pitchFamily="18" charset="0"/>
              </a:rPr>
              <a:t>Leave parking lot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4432789" y="2116138"/>
            <a:ext cx="47510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FF00"/>
                </a:solidFill>
                <a:latin typeface="Garamond" pitchFamily="18" charset="0"/>
              </a:rPr>
              <a:t>Decide “Would I recommend </a:t>
            </a:r>
          </a:p>
          <a:p>
            <a:r>
              <a:rPr lang="en-US" sz="2800" b="1">
                <a:solidFill>
                  <a:srgbClr val="00FF00"/>
                </a:solidFill>
                <a:latin typeface="Garamond" pitchFamily="18" charset="0"/>
              </a:rPr>
              <a:t>this hospital ?”</a:t>
            </a:r>
            <a:r>
              <a:rPr lang="en-US" sz="2800" b="1">
                <a:latin typeface="Garamond" pitchFamily="18" charset="0"/>
              </a:rPr>
              <a:t> </a:t>
            </a:r>
          </a:p>
        </p:txBody>
      </p:sp>
      <p:sp>
        <p:nvSpPr>
          <p:cNvPr id="25625" name="AutoShape 25"/>
          <p:cNvSpPr>
            <a:spLocks noChangeArrowheads="1"/>
          </p:cNvSpPr>
          <p:nvPr/>
        </p:nvSpPr>
        <p:spPr bwMode="auto">
          <a:xfrm>
            <a:off x="533400" y="990600"/>
            <a:ext cx="304800" cy="3048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5626" name="AutoShape 26"/>
          <p:cNvSpPr>
            <a:spLocks noChangeArrowheads="1"/>
          </p:cNvSpPr>
          <p:nvPr/>
        </p:nvSpPr>
        <p:spPr bwMode="auto">
          <a:xfrm>
            <a:off x="1447800" y="3200400"/>
            <a:ext cx="304800" cy="3048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5627" name="AutoShape 27"/>
          <p:cNvSpPr>
            <a:spLocks noChangeArrowheads="1"/>
          </p:cNvSpPr>
          <p:nvPr/>
        </p:nvSpPr>
        <p:spPr bwMode="auto">
          <a:xfrm>
            <a:off x="1600200" y="3733800"/>
            <a:ext cx="304800" cy="3048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5628" name="AutoShape 28"/>
          <p:cNvSpPr>
            <a:spLocks noChangeArrowheads="1"/>
          </p:cNvSpPr>
          <p:nvPr/>
        </p:nvSpPr>
        <p:spPr bwMode="auto">
          <a:xfrm>
            <a:off x="1219200" y="2743200"/>
            <a:ext cx="304800" cy="3048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5629" name="AutoShape 29"/>
          <p:cNvSpPr>
            <a:spLocks noChangeArrowheads="1"/>
          </p:cNvSpPr>
          <p:nvPr/>
        </p:nvSpPr>
        <p:spPr bwMode="auto">
          <a:xfrm>
            <a:off x="685800" y="1447800"/>
            <a:ext cx="304800" cy="3048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5630" name="AutoShape 30"/>
          <p:cNvSpPr>
            <a:spLocks noChangeArrowheads="1"/>
          </p:cNvSpPr>
          <p:nvPr/>
        </p:nvSpPr>
        <p:spPr bwMode="auto">
          <a:xfrm>
            <a:off x="838200" y="1828800"/>
            <a:ext cx="304800" cy="3048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5631" name="AutoShape 31"/>
          <p:cNvSpPr>
            <a:spLocks noChangeArrowheads="1"/>
          </p:cNvSpPr>
          <p:nvPr/>
        </p:nvSpPr>
        <p:spPr bwMode="auto">
          <a:xfrm>
            <a:off x="990600" y="2286000"/>
            <a:ext cx="304800" cy="3048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5632" name="AutoShape 32"/>
          <p:cNvSpPr>
            <a:spLocks noChangeArrowheads="1"/>
          </p:cNvSpPr>
          <p:nvPr/>
        </p:nvSpPr>
        <p:spPr bwMode="auto">
          <a:xfrm>
            <a:off x="1828800" y="4267200"/>
            <a:ext cx="304800" cy="3048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5633" name="AutoShape 33"/>
          <p:cNvSpPr>
            <a:spLocks noChangeArrowheads="1"/>
          </p:cNvSpPr>
          <p:nvPr/>
        </p:nvSpPr>
        <p:spPr bwMode="auto">
          <a:xfrm>
            <a:off x="2438400" y="4572000"/>
            <a:ext cx="304800" cy="3048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5634" name="AutoShape 34"/>
          <p:cNvSpPr>
            <a:spLocks noChangeArrowheads="1"/>
          </p:cNvSpPr>
          <p:nvPr/>
        </p:nvSpPr>
        <p:spPr bwMode="auto">
          <a:xfrm>
            <a:off x="3048000" y="4876800"/>
            <a:ext cx="304800" cy="3048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5635" name="AutoShape 35"/>
          <p:cNvSpPr>
            <a:spLocks noChangeArrowheads="1"/>
          </p:cNvSpPr>
          <p:nvPr/>
        </p:nvSpPr>
        <p:spPr bwMode="auto">
          <a:xfrm>
            <a:off x="5562600" y="6096000"/>
            <a:ext cx="304800" cy="3048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5636" name="AutoShape 36"/>
          <p:cNvSpPr>
            <a:spLocks noChangeArrowheads="1"/>
          </p:cNvSpPr>
          <p:nvPr/>
        </p:nvSpPr>
        <p:spPr bwMode="auto">
          <a:xfrm>
            <a:off x="6324600" y="3505200"/>
            <a:ext cx="304800" cy="3048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5637" name="AutoShape 37"/>
          <p:cNvSpPr>
            <a:spLocks noChangeArrowheads="1"/>
          </p:cNvSpPr>
          <p:nvPr/>
        </p:nvSpPr>
        <p:spPr bwMode="auto">
          <a:xfrm>
            <a:off x="6172200" y="4038600"/>
            <a:ext cx="304800" cy="3048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5638" name="AutoShape 38"/>
          <p:cNvSpPr>
            <a:spLocks noChangeArrowheads="1"/>
          </p:cNvSpPr>
          <p:nvPr/>
        </p:nvSpPr>
        <p:spPr bwMode="auto">
          <a:xfrm>
            <a:off x="6019800" y="4648200"/>
            <a:ext cx="304800" cy="3048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5639" name="AutoShape 39"/>
          <p:cNvSpPr>
            <a:spLocks noChangeArrowheads="1"/>
          </p:cNvSpPr>
          <p:nvPr/>
        </p:nvSpPr>
        <p:spPr bwMode="auto">
          <a:xfrm>
            <a:off x="5867400" y="5181600"/>
            <a:ext cx="304800" cy="3048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5640" name="AutoShape 40"/>
          <p:cNvSpPr>
            <a:spLocks noChangeArrowheads="1"/>
          </p:cNvSpPr>
          <p:nvPr/>
        </p:nvSpPr>
        <p:spPr bwMode="auto">
          <a:xfrm>
            <a:off x="4724400" y="5638800"/>
            <a:ext cx="304800" cy="3048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5641" name="AutoShape 41"/>
          <p:cNvSpPr>
            <a:spLocks noChangeArrowheads="1"/>
          </p:cNvSpPr>
          <p:nvPr/>
        </p:nvSpPr>
        <p:spPr bwMode="auto">
          <a:xfrm>
            <a:off x="3886200" y="5257800"/>
            <a:ext cx="304800" cy="3048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5642" name="AutoShape 42"/>
          <p:cNvSpPr>
            <a:spLocks noChangeArrowheads="1"/>
          </p:cNvSpPr>
          <p:nvPr/>
        </p:nvSpPr>
        <p:spPr bwMode="auto">
          <a:xfrm>
            <a:off x="6553200" y="2667000"/>
            <a:ext cx="304800" cy="3048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5643" name="Text Box 43"/>
          <p:cNvSpPr txBox="1">
            <a:spLocks noChangeArrowheads="1"/>
          </p:cNvSpPr>
          <p:nvPr/>
        </p:nvSpPr>
        <p:spPr bwMode="auto">
          <a:xfrm>
            <a:off x="457201" y="158751"/>
            <a:ext cx="18055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Garamond" pitchFamily="18" charset="0"/>
              </a:rPr>
              <a:t>To the hospital</a:t>
            </a:r>
          </a:p>
        </p:txBody>
      </p:sp>
      <p:sp>
        <p:nvSpPr>
          <p:cNvPr id="25644" name="AutoShape 44"/>
          <p:cNvSpPr>
            <a:spLocks noChangeArrowheads="1"/>
          </p:cNvSpPr>
          <p:nvPr/>
        </p:nvSpPr>
        <p:spPr bwMode="auto">
          <a:xfrm>
            <a:off x="228600" y="304800"/>
            <a:ext cx="304800" cy="304800"/>
          </a:xfrm>
          <a:prstGeom prst="star4">
            <a:avLst>
              <a:gd name="adj" fmla="val 78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5645" name="Text Box 45"/>
          <p:cNvSpPr txBox="1">
            <a:spLocks noChangeArrowheads="1"/>
          </p:cNvSpPr>
          <p:nvPr/>
        </p:nvSpPr>
        <p:spPr bwMode="auto">
          <a:xfrm>
            <a:off x="3442189" y="304800"/>
            <a:ext cx="499707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FFFF"/>
                </a:solidFill>
                <a:latin typeface="Garamond" pitchFamily="18" charset="0"/>
              </a:rPr>
              <a:t>MOMENTS OF TRUTH : </a:t>
            </a:r>
          </a:p>
          <a:p>
            <a:r>
              <a:rPr lang="en-US" sz="3200" b="1">
                <a:solidFill>
                  <a:srgbClr val="00FFFF"/>
                </a:solidFill>
                <a:latin typeface="Garamond" pitchFamily="18" charset="0"/>
              </a:rPr>
              <a:t>HOSPITAL IN PATIENT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43"/>
          <p:cNvSpPr>
            <a:spLocks noGrp="1" noChangeArrowheads="1"/>
          </p:cNvSpPr>
          <p:nvPr>
            <p:ph type="title"/>
          </p:nvPr>
        </p:nvSpPr>
        <p:spPr>
          <a:xfrm>
            <a:off x="7620000" y="2811463"/>
            <a:ext cx="1447800" cy="14652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800" b="1" smtClean="0">
                <a:solidFill>
                  <a:schemeClr val="tx2">
                    <a:satMod val="200000"/>
                  </a:schemeClr>
                </a:solidFill>
              </a:rPr>
              <a:t>VISI</a:t>
            </a:r>
            <a:br>
              <a:rPr lang="en-US" sz="1800" b="1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sz="1800" b="1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sz="1800" b="1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sz="1800" b="1" smtClean="0">
                <a:solidFill>
                  <a:schemeClr val="tx2">
                    <a:satMod val="200000"/>
                  </a:schemeClr>
                </a:solidFill>
              </a:rPr>
              <a:t>MISI</a:t>
            </a:r>
            <a:br>
              <a:rPr lang="en-US" sz="1800" b="1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sz="1800" b="1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sz="1800" b="1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sz="1800" b="1" smtClean="0">
                <a:solidFill>
                  <a:schemeClr val="tx2">
                    <a:satMod val="200000"/>
                  </a:schemeClr>
                </a:solidFill>
              </a:rPr>
              <a:t>DEPKES</a:t>
            </a:r>
            <a:endParaRPr lang="id-ID" sz="1800" b="1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33EA038-B0FC-4C11-AB8B-7F1472F5D61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0244" name="AutoShape 1026"/>
          <p:cNvSpPr>
            <a:spLocks noChangeArrowheads="1"/>
          </p:cNvSpPr>
          <p:nvPr/>
        </p:nvSpPr>
        <p:spPr bwMode="ltGray">
          <a:xfrm>
            <a:off x="152400" y="457200"/>
            <a:ext cx="7086600" cy="6629400"/>
          </a:xfrm>
          <a:prstGeom prst="rightArrow">
            <a:avLst>
              <a:gd name="adj1" fmla="val 84676"/>
              <a:gd name="adj2" fmla="val 26487"/>
            </a:avLst>
          </a:prstGeom>
          <a:gradFill rotWithShape="1">
            <a:gsLst>
              <a:gs pos="0">
                <a:srgbClr val="1D449C"/>
              </a:gs>
              <a:gs pos="100000">
                <a:srgbClr val="B8D6F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65219" name="AutoShape 1027"/>
          <p:cNvSpPr>
            <a:spLocks noChangeArrowheads="1"/>
          </p:cNvSpPr>
          <p:nvPr/>
        </p:nvSpPr>
        <p:spPr bwMode="gray">
          <a:xfrm>
            <a:off x="304800" y="1219200"/>
            <a:ext cx="2286000" cy="1828800"/>
          </a:xfrm>
          <a:prstGeom prst="roundRect">
            <a:avLst>
              <a:gd name="adj" fmla="val 10889"/>
            </a:avLst>
          </a:prstGeom>
          <a:solidFill>
            <a:schemeClr val="bg2"/>
          </a:solidFill>
          <a:ln w="38100">
            <a:solidFill>
              <a:schemeClr val="bg2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id-ID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Layanan Keperawatan</a:t>
            </a:r>
          </a:p>
          <a:p>
            <a:pPr algn="ctr" eaLnBrk="0" hangingPunct="0">
              <a:defRPr/>
            </a:pPr>
            <a:endParaRPr lang="id-ID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eaLnBrk="0" hangingPunct="0">
              <a:defRPr/>
            </a:pPr>
            <a:r>
              <a:rPr lang="id-ID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Profesional</a:t>
            </a:r>
          </a:p>
          <a:p>
            <a:pPr eaLnBrk="0" hangingPunct="0">
              <a:defRPr/>
            </a:pPr>
            <a:r>
              <a:rPr lang="id-ID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Bag integral pel kes</a:t>
            </a:r>
          </a:p>
          <a:p>
            <a:pPr eaLnBrk="0" hangingPunct="0">
              <a:defRPr/>
            </a:pPr>
            <a:r>
              <a:rPr lang="id-ID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Layanan komprehensif</a:t>
            </a:r>
          </a:p>
          <a:p>
            <a:pPr eaLnBrk="0" hangingPunct="0">
              <a:defRPr/>
            </a:pPr>
            <a:r>
              <a:rPr lang="id-ID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Individu,kel. dan masy.</a:t>
            </a:r>
          </a:p>
          <a:p>
            <a:pPr eaLnBrk="0" hangingPunct="0">
              <a:defRPr/>
            </a:pPr>
            <a:r>
              <a:rPr lang="id-ID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Sehat sakit</a:t>
            </a:r>
          </a:p>
          <a:p>
            <a:pPr eaLnBrk="0" hangingPunct="0">
              <a:defRPr/>
            </a:pPr>
            <a:r>
              <a:rPr lang="id-ID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Sel. proses kehidupan</a:t>
            </a:r>
            <a:endParaRPr lang="id-ID" sz="1800">
              <a:latin typeface="Arial" charset="0"/>
            </a:endParaRPr>
          </a:p>
        </p:txBody>
      </p:sp>
      <p:sp>
        <p:nvSpPr>
          <p:cNvPr id="10246" name="AutoShape 1028"/>
          <p:cNvSpPr>
            <a:spLocks noChangeArrowheads="1"/>
          </p:cNvSpPr>
          <p:nvPr/>
        </p:nvSpPr>
        <p:spPr bwMode="gray">
          <a:xfrm>
            <a:off x="2971800" y="2057400"/>
            <a:ext cx="1371600" cy="419100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rgbClr val="EC941E"/>
              </a:gs>
              <a:gs pos="100000">
                <a:srgbClr val="A56715"/>
              </a:gs>
            </a:gsLst>
            <a:lin ang="5400000" scaled="1"/>
          </a:gradFill>
          <a:ln w="38100">
            <a:solidFill>
              <a:srgbClr val="FFFFFF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endParaRPr lang="en-US" sz="1800">
              <a:latin typeface="Arial" pitchFamily="34" charset="0"/>
            </a:endParaRPr>
          </a:p>
        </p:txBody>
      </p:sp>
      <p:sp>
        <p:nvSpPr>
          <p:cNvPr id="10247" name="Freeform 1029"/>
          <p:cNvSpPr>
            <a:spLocks/>
          </p:cNvSpPr>
          <p:nvPr/>
        </p:nvSpPr>
        <p:spPr bwMode="gray">
          <a:xfrm>
            <a:off x="3082925" y="2241550"/>
            <a:ext cx="685800" cy="2330450"/>
          </a:xfrm>
          <a:custGeom>
            <a:avLst/>
            <a:gdLst>
              <a:gd name="T0" fmla="*/ 156236985 w 596"/>
              <a:gd name="T1" fmla="*/ 0 h 598"/>
              <a:gd name="T2" fmla="*/ 0 w 596"/>
              <a:gd name="T3" fmla="*/ 1792088526 h 598"/>
              <a:gd name="T4" fmla="*/ 0 w 596"/>
              <a:gd name="T5" fmla="*/ 2147483647 h 598"/>
              <a:gd name="T6" fmla="*/ 213171019 w 596"/>
              <a:gd name="T7" fmla="*/ 2147483647 h 598"/>
              <a:gd name="T8" fmla="*/ 779861581 w 596"/>
              <a:gd name="T9" fmla="*/ 0 h 598"/>
              <a:gd name="T10" fmla="*/ 156236985 w 596"/>
              <a:gd name="T11" fmla="*/ 0 h 5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96"/>
              <a:gd name="T19" fmla="*/ 0 h 598"/>
              <a:gd name="T20" fmla="*/ 596 w 596"/>
              <a:gd name="T21" fmla="*/ 598 h 59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gradFill rotWithShape="1">
            <a:gsLst>
              <a:gs pos="0">
                <a:srgbClr val="F6CB92"/>
              </a:gs>
              <a:gs pos="100000">
                <a:srgbClr val="EC941E">
                  <a:alpha val="0"/>
                </a:srgbClr>
              </a:gs>
            </a:gsLst>
            <a:lin ang="2700000" scaled="1"/>
          </a:gradFill>
          <a:ln w="0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65222" name="Text Box 1030"/>
          <p:cNvSpPr txBox="1">
            <a:spLocks noChangeArrowheads="1"/>
          </p:cNvSpPr>
          <p:nvPr/>
        </p:nvSpPr>
        <p:spPr bwMode="gray">
          <a:xfrm>
            <a:off x="2971800" y="2641600"/>
            <a:ext cx="1371600" cy="368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UKM/UKP</a:t>
            </a:r>
          </a:p>
          <a:p>
            <a:pPr algn="ctr" eaLnBrk="0" hangingPunct="0">
              <a:defRPr/>
            </a:pP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en-US" sz="2000" b="1" dirty="0">
              <a:solidFill>
                <a:srgbClr val="FFFFFF"/>
              </a:solidFill>
              <a:latin typeface="Arial" charset="0"/>
            </a:endParaRPr>
          </a:p>
          <a:p>
            <a:pPr algn="ctr" eaLnBrk="0" hangingPunct="0">
              <a:defRPr/>
            </a:pPr>
            <a:r>
              <a:rPr lang="en-US" sz="2000" b="1" dirty="0">
                <a:latin typeface="Arial" charset="0"/>
              </a:rPr>
              <a:t>Strata III</a:t>
            </a:r>
          </a:p>
          <a:p>
            <a:pPr algn="ctr" eaLnBrk="0" hangingPunct="0">
              <a:defRPr/>
            </a:pPr>
            <a:endParaRPr lang="en-US" sz="2000" b="1" dirty="0">
              <a:latin typeface="Arial" charset="0"/>
            </a:endParaRPr>
          </a:p>
          <a:p>
            <a:pPr algn="ctr" eaLnBrk="0" hangingPunct="0">
              <a:defRPr/>
            </a:pPr>
            <a:endParaRPr lang="en-US" sz="2000" b="1" dirty="0">
              <a:latin typeface="Arial" charset="0"/>
            </a:endParaRPr>
          </a:p>
          <a:p>
            <a:pPr algn="ctr" eaLnBrk="0" hangingPunct="0">
              <a:defRPr/>
            </a:pPr>
            <a:r>
              <a:rPr lang="en-US" sz="2000" b="1" dirty="0">
                <a:latin typeface="Arial" charset="0"/>
              </a:rPr>
              <a:t>Strata II</a:t>
            </a:r>
          </a:p>
          <a:p>
            <a:pPr algn="ctr" eaLnBrk="0" hangingPunct="0">
              <a:defRPr/>
            </a:pPr>
            <a:endParaRPr lang="en-US" sz="2000" b="1" dirty="0">
              <a:latin typeface="Arial" charset="0"/>
            </a:endParaRPr>
          </a:p>
          <a:p>
            <a:pPr algn="ctr" eaLnBrk="0" hangingPunct="0">
              <a:defRPr/>
            </a:pPr>
            <a:endParaRPr lang="en-US" sz="2000" b="1" dirty="0">
              <a:latin typeface="Arial" charset="0"/>
            </a:endParaRPr>
          </a:p>
          <a:p>
            <a:pPr algn="ctr" eaLnBrk="0" hangingPunct="0">
              <a:defRPr/>
            </a:pPr>
            <a:r>
              <a:rPr lang="en-US" sz="2000" b="1" dirty="0">
                <a:latin typeface="Arial" charset="0"/>
              </a:rPr>
              <a:t>Strata I</a:t>
            </a:r>
            <a:endParaRPr lang="en-US" sz="1800" dirty="0">
              <a:latin typeface="Arial" charset="0"/>
            </a:endParaRPr>
          </a:p>
        </p:txBody>
      </p:sp>
      <p:sp>
        <p:nvSpPr>
          <p:cNvPr id="265223" name="AutoShape 1031"/>
          <p:cNvSpPr>
            <a:spLocks noChangeArrowheads="1"/>
          </p:cNvSpPr>
          <p:nvPr/>
        </p:nvSpPr>
        <p:spPr bwMode="gray">
          <a:xfrm>
            <a:off x="304800" y="3429000"/>
            <a:ext cx="2209800" cy="1981200"/>
          </a:xfrm>
          <a:prstGeom prst="roundRect">
            <a:avLst>
              <a:gd name="adj" fmla="val 10889"/>
            </a:avLst>
          </a:prstGeom>
          <a:solidFill>
            <a:schemeClr val="bg2"/>
          </a:soli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id-ID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Bantuan</a:t>
            </a:r>
          </a:p>
          <a:p>
            <a:pPr algn="ctr" eaLnBrk="0" hangingPunct="0">
              <a:defRPr/>
            </a:pPr>
            <a:endParaRPr lang="id-ID" sz="14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eaLnBrk="0" hangingPunct="0">
              <a:defRPr/>
            </a:pPr>
            <a:r>
              <a:rPr lang="id-ID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Kelemahan fisik</a:t>
            </a:r>
          </a:p>
          <a:p>
            <a:pPr eaLnBrk="0" hangingPunct="0">
              <a:defRPr/>
            </a:pPr>
            <a:r>
              <a:rPr lang="id-ID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Kelemahan mental</a:t>
            </a:r>
          </a:p>
          <a:p>
            <a:pPr eaLnBrk="0" hangingPunct="0">
              <a:defRPr/>
            </a:pPr>
            <a:r>
              <a:rPr lang="id-ID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Layanan komprehensif</a:t>
            </a:r>
          </a:p>
          <a:p>
            <a:pPr eaLnBrk="0" hangingPunct="0">
              <a:defRPr/>
            </a:pPr>
            <a:r>
              <a:rPr lang="id-ID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Kurang pengetahuan</a:t>
            </a:r>
          </a:p>
          <a:p>
            <a:pPr eaLnBrk="0" hangingPunct="0">
              <a:defRPr/>
            </a:pPr>
            <a:r>
              <a:rPr lang="id-ID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Kurang kemauan</a:t>
            </a:r>
          </a:p>
          <a:p>
            <a:pPr algn="ctr" eaLnBrk="0" hangingPunct="0">
              <a:defRPr/>
            </a:pPr>
            <a:endParaRPr lang="id-ID" sz="1800">
              <a:latin typeface="Arial" charset="0"/>
            </a:endParaRPr>
          </a:p>
        </p:txBody>
      </p:sp>
      <p:grpSp>
        <p:nvGrpSpPr>
          <p:cNvPr id="2" name="Group 1056"/>
          <p:cNvGrpSpPr>
            <a:grpSpLocks/>
          </p:cNvGrpSpPr>
          <p:nvPr/>
        </p:nvGrpSpPr>
        <p:grpSpPr bwMode="auto">
          <a:xfrm rot="5400000">
            <a:off x="5980112" y="3465513"/>
            <a:ext cx="2212975" cy="609600"/>
            <a:chOff x="2976" y="1488"/>
            <a:chExt cx="1394" cy="384"/>
          </a:xfrm>
        </p:grpSpPr>
        <p:sp>
          <p:nvSpPr>
            <p:cNvPr id="10269" name="AutoShape 1032"/>
            <p:cNvSpPr>
              <a:spLocks noChangeArrowheads="1"/>
            </p:cNvSpPr>
            <p:nvPr/>
          </p:nvSpPr>
          <p:spPr bwMode="gray">
            <a:xfrm>
              <a:off x="3024" y="1488"/>
              <a:ext cx="1346" cy="384"/>
            </a:xfrm>
            <a:prstGeom prst="roundRect">
              <a:avLst>
                <a:gd name="adj" fmla="val 11921"/>
              </a:avLst>
            </a:prstGeom>
            <a:solidFill>
              <a:srgbClr val="0033CC"/>
            </a:soli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id-ID"/>
            </a:p>
          </p:txBody>
        </p:sp>
        <p:sp>
          <p:nvSpPr>
            <p:cNvPr id="10270" name="Freeform 1033"/>
            <p:cNvSpPr>
              <a:spLocks/>
            </p:cNvSpPr>
            <p:nvPr/>
          </p:nvSpPr>
          <p:spPr bwMode="gray">
            <a:xfrm>
              <a:off x="3072" y="1536"/>
              <a:ext cx="864" cy="254"/>
            </a:xfrm>
            <a:custGeom>
              <a:avLst/>
              <a:gdLst>
                <a:gd name="T0" fmla="*/ 248 w 596"/>
                <a:gd name="T1" fmla="*/ 0 h 598"/>
                <a:gd name="T2" fmla="*/ 0 w 596"/>
                <a:gd name="T3" fmla="*/ 21 h 598"/>
                <a:gd name="T4" fmla="*/ 0 w 596"/>
                <a:gd name="T5" fmla="*/ 106 h 598"/>
                <a:gd name="T6" fmla="*/ 338 w 596"/>
                <a:gd name="T7" fmla="*/ 31 h 598"/>
                <a:gd name="T8" fmla="*/ 1238 w 596"/>
                <a:gd name="T9" fmla="*/ 0 h 598"/>
                <a:gd name="T10" fmla="*/ 248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F6CB92"/>
                </a:gs>
                <a:gs pos="100000">
                  <a:srgbClr val="EC941E">
                    <a:alpha val="0"/>
                  </a:srgbClr>
                </a:gs>
              </a:gsLst>
              <a:lin ang="27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71" name="Text Box 1034"/>
            <p:cNvSpPr txBox="1">
              <a:spLocks noChangeArrowheads="1"/>
            </p:cNvSpPr>
            <p:nvPr/>
          </p:nvSpPr>
          <p:spPr bwMode="gray">
            <a:xfrm>
              <a:off x="2976" y="1536"/>
              <a:ext cx="1392" cy="2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id-ID" b="1" dirty="0">
                  <a:latin typeface="Arial" pitchFamily="34" charset="0"/>
                </a:rPr>
                <a:t>Sasaran UKP</a:t>
              </a:r>
            </a:p>
          </p:txBody>
        </p:sp>
      </p:grpSp>
      <p:sp>
        <p:nvSpPr>
          <p:cNvPr id="265227" name="AutoShape 1035"/>
          <p:cNvSpPr>
            <a:spLocks noChangeArrowheads="1"/>
          </p:cNvSpPr>
          <p:nvPr/>
        </p:nvSpPr>
        <p:spPr bwMode="blackWhite">
          <a:xfrm>
            <a:off x="228600" y="5715000"/>
            <a:ext cx="2362200" cy="7620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3366FF"/>
              </a:gs>
              <a:gs pos="100000">
                <a:srgbClr val="3366FF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lIns="82296" tIns="41148" rIns="82296" bIns="41148" anchor="ctr"/>
          <a:lstStyle/>
          <a:p>
            <a:pPr algn="ctr" eaLnBrk="0" hangingPunct="0">
              <a:defRPr/>
            </a:pPr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Terpenuhi kebutuhan </a:t>
            </a:r>
          </a:p>
          <a:p>
            <a:pPr algn="ctr" eaLnBrk="0" hangingPunct="0">
              <a:defRPr/>
            </a:pPr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hidup dasar </a:t>
            </a:r>
            <a:r>
              <a:rPr lang="id-ID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</a:t>
            </a:r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ecara</a:t>
            </a:r>
            <a:endParaRPr lang="id-ID" sz="16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r>
              <a:rPr lang="id-ID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Mandiri</a:t>
            </a:r>
          </a:p>
        </p:txBody>
      </p:sp>
      <p:sp>
        <p:nvSpPr>
          <p:cNvPr id="10252" name="AutoShape 1036"/>
          <p:cNvSpPr>
            <a:spLocks noChangeAspect="1" noChangeArrowheads="1"/>
          </p:cNvSpPr>
          <p:nvPr/>
        </p:nvSpPr>
        <p:spPr bwMode="auto">
          <a:xfrm>
            <a:off x="7315200" y="2514600"/>
            <a:ext cx="1676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53" name="Oval 1037"/>
          <p:cNvSpPr>
            <a:spLocks noChangeArrowheads="1"/>
          </p:cNvSpPr>
          <p:nvPr/>
        </p:nvSpPr>
        <p:spPr bwMode="gray">
          <a:xfrm>
            <a:off x="7561263" y="2846388"/>
            <a:ext cx="1582737" cy="1954212"/>
          </a:xfrm>
          <a:prstGeom prst="ellipse">
            <a:avLst/>
          </a:prstGeom>
          <a:gradFill rotWithShape="1">
            <a:gsLst>
              <a:gs pos="0">
                <a:srgbClr val="86D1EC"/>
              </a:gs>
              <a:gs pos="100000">
                <a:srgbClr val="416673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lang="id-ID"/>
          </a:p>
        </p:txBody>
      </p:sp>
      <p:sp>
        <p:nvSpPr>
          <p:cNvPr id="10254" name="Oval 1038"/>
          <p:cNvSpPr>
            <a:spLocks noChangeArrowheads="1"/>
          </p:cNvSpPr>
          <p:nvPr/>
        </p:nvSpPr>
        <p:spPr bwMode="gray">
          <a:xfrm>
            <a:off x="7543800" y="2779713"/>
            <a:ext cx="1582738" cy="1957387"/>
          </a:xfrm>
          <a:prstGeom prst="ellipse">
            <a:avLst/>
          </a:prstGeom>
          <a:gradFill rotWithShape="1">
            <a:gsLst>
              <a:gs pos="0">
                <a:srgbClr val="C9EBF7"/>
              </a:gs>
              <a:gs pos="100000">
                <a:srgbClr val="86D1EC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lang="id-ID"/>
          </a:p>
        </p:txBody>
      </p:sp>
      <p:sp>
        <p:nvSpPr>
          <p:cNvPr id="10255" name="Oval 1039"/>
          <p:cNvSpPr>
            <a:spLocks noChangeArrowheads="1"/>
          </p:cNvSpPr>
          <p:nvPr/>
        </p:nvSpPr>
        <p:spPr bwMode="gray">
          <a:xfrm>
            <a:off x="7550150" y="2514600"/>
            <a:ext cx="1568450" cy="2209800"/>
          </a:xfrm>
          <a:prstGeom prst="ellipse">
            <a:avLst/>
          </a:prstGeom>
          <a:gradFill rotWithShape="1">
            <a:gsLst>
              <a:gs pos="0">
                <a:srgbClr val="182F76"/>
              </a:gs>
              <a:gs pos="100000">
                <a:srgbClr val="3366FF"/>
              </a:gs>
            </a:gsLst>
            <a:lin ang="2700000" scaled="1"/>
          </a:gradFill>
          <a:ln w="9525" algn="ctr">
            <a:noFill/>
            <a:round/>
            <a:headEnd/>
            <a:tailEnd/>
          </a:ln>
        </p:spPr>
        <p:txBody>
          <a:bodyPr vert="eaVert" anchor="ctr"/>
          <a:lstStyle/>
          <a:p>
            <a:endParaRPr lang="id-ID"/>
          </a:p>
        </p:txBody>
      </p:sp>
      <p:sp>
        <p:nvSpPr>
          <p:cNvPr id="10256" name="Oval 1040"/>
          <p:cNvSpPr>
            <a:spLocks noChangeArrowheads="1"/>
          </p:cNvSpPr>
          <p:nvPr/>
        </p:nvSpPr>
        <p:spPr bwMode="gray">
          <a:xfrm>
            <a:off x="7570788" y="2528888"/>
            <a:ext cx="1497012" cy="2119312"/>
          </a:xfrm>
          <a:prstGeom prst="ellipse">
            <a:avLst/>
          </a:prstGeom>
          <a:gradFill rotWithShape="1">
            <a:gsLst>
              <a:gs pos="0">
                <a:srgbClr val="3366FF">
                  <a:alpha val="0"/>
                </a:srgbClr>
              </a:gs>
              <a:gs pos="100000">
                <a:srgbClr val="B8CAFF"/>
              </a:gs>
            </a:gsLst>
            <a:lin ang="2700000" scaled="1"/>
          </a:gradFill>
          <a:ln w="9525" algn="ctr">
            <a:noFill/>
            <a:round/>
            <a:headEnd/>
            <a:tailEnd/>
          </a:ln>
        </p:spPr>
        <p:txBody>
          <a:bodyPr vert="eaVert" anchor="ctr"/>
          <a:lstStyle/>
          <a:p>
            <a:endParaRPr lang="id-ID"/>
          </a:p>
        </p:txBody>
      </p:sp>
      <p:sp>
        <p:nvSpPr>
          <p:cNvPr id="10257" name="Oval 1041"/>
          <p:cNvSpPr>
            <a:spLocks noChangeArrowheads="1"/>
          </p:cNvSpPr>
          <p:nvPr/>
        </p:nvSpPr>
        <p:spPr bwMode="gray">
          <a:xfrm>
            <a:off x="7620000" y="2514600"/>
            <a:ext cx="1455738" cy="2200284"/>
          </a:xfrm>
          <a:prstGeom prst="ellipse">
            <a:avLst/>
          </a:prstGeom>
          <a:gradFill rotWithShape="1">
            <a:gsLst>
              <a:gs pos="0">
                <a:srgbClr val="2851CA"/>
              </a:gs>
              <a:gs pos="100000">
                <a:srgbClr val="3366FF">
                  <a:alpha val="48000"/>
                </a:srgb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</p:spPr>
        <p:txBody>
          <a:bodyPr vert="eaVert" anchor="ctr"/>
          <a:lstStyle/>
          <a:p>
            <a:r>
              <a:rPr lang="id-ID" dirty="0"/>
              <a:t>Masy sehat dan sejahtera</a:t>
            </a:r>
          </a:p>
        </p:txBody>
      </p:sp>
      <p:sp>
        <p:nvSpPr>
          <p:cNvPr id="265236" name="Rectangle 1044"/>
          <p:cNvSpPr>
            <a:spLocks noChangeArrowheads="1"/>
          </p:cNvSpPr>
          <p:nvPr/>
        </p:nvSpPr>
        <p:spPr bwMode="auto">
          <a:xfrm>
            <a:off x="228600" y="1524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id-ID" sz="3800" b="1" cap="all" dirty="0">
                <a:solidFill>
                  <a:schemeClr val="tx2"/>
                </a:solidFill>
                <a:latin typeface="Times New Roman" pitchFamily="18" charset="0"/>
              </a:rPr>
              <a:t>kontribusi keperawatan</a:t>
            </a:r>
          </a:p>
        </p:txBody>
      </p:sp>
      <p:sp>
        <p:nvSpPr>
          <p:cNvPr id="265237" name="AutoShape 1045"/>
          <p:cNvSpPr>
            <a:spLocks noChangeArrowheads="1"/>
          </p:cNvSpPr>
          <p:nvPr/>
        </p:nvSpPr>
        <p:spPr bwMode="auto">
          <a:xfrm>
            <a:off x="2667000" y="23622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28575">
            <a:solidFill>
              <a:srgbClr val="008E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265238" name="AutoShape 1046"/>
          <p:cNvSpPr>
            <a:spLocks noChangeArrowheads="1"/>
          </p:cNvSpPr>
          <p:nvPr/>
        </p:nvSpPr>
        <p:spPr bwMode="auto">
          <a:xfrm>
            <a:off x="2590800" y="41910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28575">
            <a:solidFill>
              <a:srgbClr val="008E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265239" name="AutoShape 1047"/>
          <p:cNvSpPr>
            <a:spLocks noChangeArrowheads="1"/>
          </p:cNvSpPr>
          <p:nvPr/>
        </p:nvSpPr>
        <p:spPr bwMode="auto">
          <a:xfrm>
            <a:off x="2590800" y="57912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28575">
            <a:solidFill>
              <a:srgbClr val="008E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265241" name="AutoShape 1049"/>
          <p:cNvSpPr>
            <a:spLocks noChangeArrowheads="1"/>
          </p:cNvSpPr>
          <p:nvPr/>
        </p:nvSpPr>
        <p:spPr bwMode="auto">
          <a:xfrm rot="5400000">
            <a:off x="1295400" y="54102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28575">
            <a:solidFill>
              <a:srgbClr val="008E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265242" name="AutoShape 1050"/>
          <p:cNvSpPr>
            <a:spLocks noChangeArrowheads="1"/>
          </p:cNvSpPr>
          <p:nvPr/>
        </p:nvSpPr>
        <p:spPr bwMode="auto">
          <a:xfrm rot="5400000">
            <a:off x="1295400" y="31242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28575">
            <a:solidFill>
              <a:srgbClr val="008E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265243" name="AutoShape 1051"/>
          <p:cNvSpPr>
            <a:spLocks noChangeArrowheads="1"/>
          </p:cNvSpPr>
          <p:nvPr/>
        </p:nvSpPr>
        <p:spPr bwMode="auto">
          <a:xfrm>
            <a:off x="7315200" y="35814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28575">
            <a:solidFill>
              <a:srgbClr val="008E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265246" name="AutoShape 1054"/>
          <p:cNvSpPr>
            <a:spLocks noChangeArrowheads="1"/>
          </p:cNvSpPr>
          <p:nvPr/>
        </p:nvSpPr>
        <p:spPr bwMode="gray">
          <a:xfrm>
            <a:off x="4648200" y="2286000"/>
            <a:ext cx="1905000" cy="3124200"/>
          </a:xfrm>
          <a:prstGeom prst="roundRect">
            <a:avLst>
              <a:gd name="adj" fmla="val 10889"/>
            </a:avLst>
          </a:prstGeom>
          <a:solidFill>
            <a:schemeClr val="bg2"/>
          </a:solidFill>
          <a:ln w="38100">
            <a:solidFill>
              <a:schemeClr val="bg2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Indikator Pelayanan Keperawatan</a:t>
            </a:r>
          </a:p>
          <a:p>
            <a:pPr algn="ctr" eaLnBrk="0" hangingPunct="0">
              <a:defRPr/>
            </a:pPr>
            <a:endParaRPr lang="en-US" sz="18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Patient Safety</a:t>
            </a:r>
          </a:p>
          <a:p>
            <a:pPr algn="ctr" eaLnBrk="0" hangingPunct="0">
              <a:defRPr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Kenyamanan</a:t>
            </a:r>
          </a:p>
          <a:p>
            <a:pPr algn="ctr" eaLnBrk="0" hangingPunct="0">
              <a:defRPr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Pengetahuan</a:t>
            </a:r>
          </a:p>
          <a:p>
            <a:pPr algn="ctr" eaLnBrk="0" hangingPunct="0">
              <a:defRPr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Kepuasan Pasien</a:t>
            </a:r>
          </a:p>
          <a:p>
            <a:pPr algn="ctr" eaLnBrk="0" hangingPunct="0">
              <a:defRPr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Self Care</a:t>
            </a:r>
          </a:p>
          <a:p>
            <a:pPr algn="ctr" eaLnBrk="0" hangingPunct="0">
              <a:defRPr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Kecemasan</a:t>
            </a:r>
            <a:endParaRPr lang="id-ID" sz="1800">
              <a:latin typeface="Arial" charset="0"/>
            </a:endParaRPr>
          </a:p>
        </p:txBody>
      </p:sp>
      <p:sp>
        <p:nvSpPr>
          <p:cNvPr id="265249" name="AutoShape 1057"/>
          <p:cNvSpPr>
            <a:spLocks noChangeArrowheads="1"/>
          </p:cNvSpPr>
          <p:nvPr/>
        </p:nvSpPr>
        <p:spPr bwMode="auto">
          <a:xfrm>
            <a:off x="6553200" y="35814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28575">
            <a:solidFill>
              <a:srgbClr val="008E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0267" name="Line 1058"/>
          <p:cNvSpPr>
            <a:spLocks noChangeShapeType="1"/>
          </p:cNvSpPr>
          <p:nvPr/>
        </p:nvSpPr>
        <p:spPr bwMode="auto">
          <a:xfrm>
            <a:off x="4648200" y="3276600"/>
            <a:ext cx="1981200" cy="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265240" name="AutoShape 1048"/>
          <p:cNvSpPr>
            <a:spLocks noChangeArrowheads="1"/>
          </p:cNvSpPr>
          <p:nvPr/>
        </p:nvSpPr>
        <p:spPr bwMode="auto">
          <a:xfrm>
            <a:off x="4343400" y="35814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28575">
            <a:solidFill>
              <a:srgbClr val="008E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52400"/>
            <a:ext cx="8686800" cy="6705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                     </a:t>
            </a:r>
            <a:r>
              <a:rPr lang="en-US" dirty="0" smtClean="0">
                <a:solidFill>
                  <a:srgbClr val="00FF00"/>
                </a:solidFill>
              </a:rPr>
              <a:t>POSISI PELAYANAN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FF00"/>
                </a:solidFill>
              </a:rPr>
              <a:t>                         KEPERAWATAN DI RS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                                      </a:t>
            </a:r>
            <a:r>
              <a:rPr lang="en-US" sz="2800" dirty="0" smtClean="0"/>
              <a:t>    </a:t>
            </a:r>
            <a:r>
              <a:rPr lang="en-US" sz="2400" dirty="0" err="1" smtClean="0">
                <a:solidFill>
                  <a:srgbClr val="00FFFF"/>
                </a:solidFill>
              </a:rPr>
              <a:t>Melaksanakan</a:t>
            </a:r>
            <a:r>
              <a:rPr lang="en-US" sz="2400" dirty="0" smtClean="0">
                <a:solidFill>
                  <a:srgbClr val="00FFFF"/>
                </a:solidFill>
              </a:rPr>
              <a:t> </a:t>
            </a:r>
            <a:r>
              <a:rPr lang="en-US" sz="2400" dirty="0" err="1" smtClean="0">
                <a:solidFill>
                  <a:srgbClr val="00FFFF"/>
                </a:solidFill>
              </a:rPr>
              <a:t>Visi</a:t>
            </a:r>
            <a:r>
              <a:rPr lang="en-US" sz="2400" dirty="0" smtClean="0">
                <a:solidFill>
                  <a:srgbClr val="00FFFF"/>
                </a:solidFill>
              </a:rPr>
              <a:t>, </a:t>
            </a:r>
            <a:r>
              <a:rPr lang="en-US" sz="2400" dirty="0" err="1" smtClean="0">
                <a:solidFill>
                  <a:srgbClr val="00FFFF"/>
                </a:solidFill>
              </a:rPr>
              <a:t>Misi</a:t>
            </a:r>
            <a:r>
              <a:rPr lang="en-US" sz="2400" dirty="0" smtClean="0">
                <a:solidFill>
                  <a:srgbClr val="00FFFF"/>
                </a:solidFill>
              </a:rPr>
              <a:t> RS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FFFF"/>
                </a:solidFill>
              </a:rPr>
              <a:t>                                                </a:t>
            </a:r>
            <a:r>
              <a:rPr lang="en-US" sz="2400" dirty="0" smtClean="0">
                <a:sym typeface="Wingdings" pitchFamily="2" charset="2"/>
              </a:rPr>
              <a:t> </a:t>
            </a:r>
            <a:r>
              <a:rPr lang="en-US" sz="2400" dirty="0" err="1" smtClean="0">
                <a:sym typeface="Wingdings" pitchFamily="2" charset="2"/>
              </a:rPr>
              <a:t>mutu</a:t>
            </a:r>
            <a:r>
              <a:rPr lang="en-US" sz="2400" dirty="0" smtClean="0">
                <a:sym typeface="Wingdings" pitchFamily="2" charset="2"/>
              </a:rPr>
              <a:t> , safety </a:t>
            </a:r>
            <a:r>
              <a:rPr lang="en-US" sz="2400" dirty="0" err="1" smtClean="0">
                <a:sym typeface="Wingdings" pitchFamily="2" charset="2"/>
              </a:rPr>
              <a:t>dan</a:t>
            </a:r>
            <a:r>
              <a:rPr lang="en-US" sz="2400" dirty="0" smtClean="0">
                <a:sym typeface="Wingdings" pitchFamily="2" charset="2"/>
              </a:rPr>
              <a:t> equity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ym typeface="Wingdings" pitchFamily="2" charset="2"/>
              </a:rPr>
              <a:t>                                               </a:t>
            </a:r>
            <a:r>
              <a:rPr lang="en-US" sz="2400" dirty="0" smtClean="0">
                <a:sym typeface="Wingdings" pitchFamily="2" charset="2"/>
              </a:rPr>
              <a:t>       </a:t>
            </a:r>
            <a:r>
              <a:rPr lang="en-US" sz="2400" dirty="0" err="1" smtClean="0">
                <a:solidFill>
                  <a:srgbClr val="00FFFF"/>
                </a:solidFill>
                <a:sym typeface="Wingdings" pitchFamily="2" charset="2"/>
              </a:rPr>
              <a:t>Posisi</a:t>
            </a:r>
            <a:r>
              <a:rPr lang="en-US" sz="2400" dirty="0" smtClean="0">
                <a:solidFill>
                  <a:srgbClr val="00FFFF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FFFF"/>
                </a:solidFill>
                <a:sym typeface="Wingdings" pitchFamily="2" charset="2"/>
              </a:rPr>
              <a:t>Kunci</a:t>
            </a:r>
            <a:endParaRPr lang="en-US" sz="2400" dirty="0" smtClean="0">
              <a:solidFill>
                <a:srgbClr val="00FFFF"/>
              </a:solidFill>
              <a:sym typeface="Wingdings" pitchFamily="2" charset="2"/>
            </a:endParaRPr>
          </a:p>
          <a:p>
            <a:pPr lvl="3" eaLnBrk="1" hangingPunct="1">
              <a:buFont typeface="Wingdings" pitchFamily="2" charset="2"/>
              <a:buNone/>
              <a:defRPr/>
            </a:pPr>
            <a:r>
              <a:rPr lang="en-US" sz="1800" dirty="0" smtClean="0">
                <a:sym typeface="Wingdings" pitchFamily="2" charset="2"/>
              </a:rPr>
              <a:t>                                          - </a:t>
            </a:r>
            <a:r>
              <a:rPr lang="en-US" sz="1800" dirty="0" smtClean="0">
                <a:sym typeface="Wingdings" pitchFamily="2" charset="2"/>
              </a:rPr>
              <a:t>  24 </a:t>
            </a:r>
            <a:r>
              <a:rPr lang="en-US" sz="1800" dirty="0" smtClean="0">
                <a:sym typeface="Wingdings" pitchFamily="2" charset="2"/>
              </a:rPr>
              <a:t>jam</a:t>
            </a:r>
          </a:p>
          <a:p>
            <a:pPr lvl="3" eaLnBrk="1" hangingPunct="1">
              <a:buFont typeface="Wingdings" pitchFamily="2" charset="2"/>
              <a:buNone/>
              <a:defRPr/>
            </a:pPr>
            <a:r>
              <a:rPr lang="en-US" sz="1800" dirty="0" smtClean="0">
                <a:sym typeface="Wingdings" pitchFamily="2" charset="2"/>
              </a:rPr>
              <a:t>                                          - </a:t>
            </a:r>
            <a:r>
              <a:rPr lang="en-US" sz="1800" dirty="0" smtClean="0">
                <a:sym typeface="Wingdings" pitchFamily="2" charset="2"/>
              </a:rPr>
              <a:t>  </a:t>
            </a:r>
            <a:r>
              <a:rPr lang="en-US" dirty="0" err="1" smtClean="0">
                <a:sym typeface="Wingdings" pitchFamily="2" charset="2"/>
              </a:rPr>
              <a:t>Karyawan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&gt;&gt; ( 60%)</a:t>
            </a:r>
          </a:p>
          <a:p>
            <a:pPr lvl="3" eaLnBrk="1" hangingPunct="1">
              <a:buFont typeface="Wingdings" pitchFamily="2" charset="2"/>
              <a:buNone/>
              <a:defRPr/>
            </a:pPr>
            <a:r>
              <a:rPr lang="en-US" dirty="0" smtClean="0">
                <a:sym typeface="Wingdings" pitchFamily="2" charset="2"/>
              </a:rPr>
              <a:t>                                     - </a:t>
            </a:r>
            <a:r>
              <a:rPr lang="en-US" dirty="0" err="1" smtClean="0">
                <a:sym typeface="Wingdings" pitchFamily="2" charset="2"/>
              </a:rPr>
              <a:t>anggaran</a:t>
            </a:r>
            <a:r>
              <a:rPr lang="en-US" dirty="0" smtClean="0">
                <a:sym typeface="Wingdings" pitchFamily="2" charset="2"/>
              </a:rPr>
              <a:t> &gt;&gt;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ym typeface="Wingdings" pitchFamily="2" charset="2"/>
              </a:rPr>
              <a:t>                                                       </a:t>
            </a:r>
            <a:r>
              <a:rPr lang="en-US" sz="2000" dirty="0" smtClean="0">
                <a:sym typeface="Wingdings" pitchFamily="2" charset="2"/>
              </a:rPr>
              <a:t>      </a:t>
            </a:r>
            <a:r>
              <a:rPr lang="en-US" sz="2400" dirty="0" err="1" smtClean="0">
                <a:solidFill>
                  <a:srgbClr val="00FFFF"/>
                </a:solidFill>
                <a:sym typeface="Wingdings" pitchFamily="2" charset="2"/>
              </a:rPr>
              <a:t>Pelayanan</a:t>
            </a:r>
            <a:r>
              <a:rPr lang="en-US" sz="2400" dirty="0" smtClean="0">
                <a:solidFill>
                  <a:srgbClr val="00FFFF"/>
                </a:solidFill>
                <a:sym typeface="Wingdings" pitchFamily="2" charset="2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FFFF"/>
                </a:solidFill>
                <a:sym typeface="Wingdings" pitchFamily="2" charset="2"/>
              </a:rPr>
              <a:t>                                               </a:t>
            </a:r>
            <a:r>
              <a:rPr lang="en-US" sz="2400" dirty="0" smtClean="0">
                <a:solidFill>
                  <a:srgbClr val="00FFFF"/>
                </a:solidFill>
                <a:sym typeface="Wingdings" pitchFamily="2" charset="2"/>
              </a:rPr>
              <a:t>    </a:t>
            </a:r>
            <a:r>
              <a:rPr lang="en-US" sz="2400" dirty="0" err="1" smtClean="0">
                <a:solidFill>
                  <a:srgbClr val="00FFFF"/>
                </a:solidFill>
                <a:sym typeface="Wingdings" pitchFamily="2" charset="2"/>
              </a:rPr>
              <a:t>Komplementer</a:t>
            </a:r>
            <a:endParaRPr lang="en-US" sz="2400" dirty="0" smtClean="0">
              <a:solidFill>
                <a:srgbClr val="00FFFF"/>
              </a:solidFill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ym typeface="Wingdings" pitchFamily="2" charset="2"/>
              </a:rPr>
              <a:t>                                                 </a:t>
            </a:r>
            <a:r>
              <a:rPr lang="en-US" sz="2400" dirty="0" smtClean="0">
                <a:sym typeface="Wingdings" pitchFamily="2" charset="2"/>
              </a:rPr>
              <a:t>   </a:t>
            </a:r>
            <a:r>
              <a:rPr lang="en-US" sz="2400" dirty="0" err="1" smtClean="0">
                <a:solidFill>
                  <a:srgbClr val="00FFFF"/>
                </a:solidFill>
                <a:sym typeface="Wingdings" pitchFamily="2" charset="2"/>
              </a:rPr>
              <a:t>Kontribusi</a:t>
            </a:r>
            <a:r>
              <a:rPr lang="en-US" sz="2400" dirty="0" smtClean="0">
                <a:solidFill>
                  <a:srgbClr val="00FFFF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FFFF"/>
                </a:solidFill>
                <a:sym typeface="Wingdings" pitchFamily="2" charset="2"/>
              </a:rPr>
              <a:t>Unik</a:t>
            </a:r>
            <a:r>
              <a:rPr lang="en-US" sz="2800" dirty="0" smtClean="0">
                <a:sym typeface="Wingdings" pitchFamily="2" charset="2"/>
              </a:rPr>
              <a:t> :</a:t>
            </a:r>
          </a:p>
          <a:p>
            <a:pPr lvl="4" eaLnBrk="1" hangingPunct="1">
              <a:buFont typeface="Wingdings" pitchFamily="2" charset="2"/>
              <a:buNone/>
              <a:defRPr/>
            </a:pPr>
            <a:r>
              <a:rPr lang="en-US" sz="1600" dirty="0" smtClean="0">
                <a:sym typeface="Wingdings" pitchFamily="2" charset="2"/>
              </a:rPr>
              <a:t>                                       - </a:t>
            </a:r>
            <a:r>
              <a:rPr lang="en-US" dirty="0" err="1" smtClean="0">
                <a:sym typeface="Wingdings" pitchFamily="2" charset="2"/>
              </a:rPr>
              <a:t>Konstan</a:t>
            </a:r>
            <a:r>
              <a:rPr lang="en-US" dirty="0" smtClean="0">
                <a:sym typeface="Wingdings" pitchFamily="2" charset="2"/>
              </a:rPr>
              <a:t>;   </a:t>
            </a:r>
          </a:p>
          <a:p>
            <a:pPr lvl="4" eaLnBrk="1" hangingPunct="1">
              <a:buFont typeface="Wingdings" pitchFamily="2" charset="2"/>
              <a:buNone/>
              <a:defRPr/>
            </a:pPr>
            <a:r>
              <a:rPr lang="en-US" dirty="0" smtClean="0">
                <a:sym typeface="Wingdings" pitchFamily="2" charset="2"/>
              </a:rPr>
              <a:t>                                  </a:t>
            </a:r>
            <a:r>
              <a:rPr lang="en-US" dirty="0" err="1" smtClean="0">
                <a:sym typeface="Wingdings" pitchFamily="2" charset="2"/>
              </a:rPr>
              <a:t>berkesinambungan</a:t>
            </a:r>
            <a:r>
              <a:rPr lang="en-US" dirty="0" smtClean="0">
                <a:sym typeface="Wingdings" pitchFamily="2" charset="2"/>
              </a:rPr>
              <a:t>;    </a:t>
            </a:r>
          </a:p>
          <a:p>
            <a:pPr lvl="4" eaLnBrk="1" hangingPunct="1">
              <a:buFont typeface="Wingdings" pitchFamily="2" charset="2"/>
              <a:buNone/>
              <a:defRPr/>
            </a:pPr>
            <a:r>
              <a:rPr lang="en-US" dirty="0" smtClean="0">
                <a:sym typeface="Wingdings" pitchFamily="2" charset="2"/>
              </a:rPr>
              <a:t>                                  </a:t>
            </a:r>
            <a:r>
              <a:rPr lang="en-US" dirty="0" err="1" smtClean="0">
                <a:sym typeface="Wingdings" pitchFamily="2" charset="2"/>
              </a:rPr>
              <a:t>koordinatif</a:t>
            </a:r>
            <a:r>
              <a:rPr lang="en-US" dirty="0" smtClean="0">
                <a:sym typeface="Wingdings" pitchFamily="2" charset="2"/>
              </a:rPr>
              <a:t>; </a:t>
            </a:r>
            <a:r>
              <a:rPr lang="en-US" dirty="0" err="1" smtClean="0">
                <a:sym typeface="Wingdings" pitchFamily="2" charset="2"/>
              </a:rPr>
              <a:t>advokatif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terintegrasi</a:t>
            </a:r>
            <a:endParaRPr lang="en-US" dirty="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152400" y="762000"/>
            <a:ext cx="3382108" cy="4724400"/>
            <a:chOff x="152400" y="762000"/>
            <a:chExt cx="3382108" cy="4724400"/>
          </a:xfrm>
        </p:grpSpPr>
        <p:sp>
          <p:nvSpPr>
            <p:cNvPr id="26627" name="Oval 3"/>
            <p:cNvSpPr>
              <a:spLocks noChangeArrowheads="1"/>
            </p:cNvSpPr>
            <p:nvPr/>
          </p:nvSpPr>
          <p:spPr bwMode="auto">
            <a:xfrm>
              <a:off x="152400" y="762000"/>
              <a:ext cx="2971800" cy="3048000"/>
            </a:xfrm>
            <a:prstGeom prst="ellipse">
              <a:avLst/>
            </a:prstGeom>
            <a:noFill/>
            <a:ln w="9525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rgbClr val="00FF00"/>
                  </a:solidFill>
                  <a:latin typeface="Tahoma" pitchFamily="34" charset="0"/>
                </a:rPr>
                <a:t>Pelayanan </a:t>
              </a:r>
            </a:p>
            <a:p>
              <a:pPr algn="ctr"/>
              <a:r>
                <a:rPr lang="en-US" sz="2400">
                  <a:solidFill>
                    <a:srgbClr val="00FF00"/>
                  </a:solidFill>
                  <a:latin typeface="Tahoma" pitchFamily="34" charset="0"/>
                </a:rPr>
                <a:t>Kesehatan</a:t>
              </a:r>
            </a:p>
            <a:p>
              <a:pPr algn="ctr"/>
              <a:endParaRPr lang="en-US">
                <a:solidFill>
                  <a:schemeClr val="bg1"/>
                </a:solidFill>
                <a:latin typeface="Tahoma" pitchFamily="34" charset="0"/>
              </a:endParaRPr>
            </a:p>
            <a:p>
              <a:pPr algn="ctr"/>
              <a:r>
                <a:rPr lang="en-US" sz="2400">
                  <a:latin typeface="Tahoma" pitchFamily="34" charset="0"/>
                </a:rPr>
                <a:t>Pelyanan RS</a:t>
              </a:r>
            </a:p>
            <a:p>
              <a:pPr algn="ctr"/>
              <a:endParaRPr lang="en-US">
                <a:solidFill>
                  <a:schemeClr val="bg2"/>
                </a:solidFill>
                <a:latin typeface="Tahoma" pitchFamily="34" charset="0"/>
              </a:endParaRPr>
            </a:p>
            <a:p>
              <a:pPr algn="ctr"/>
              <a:endParaRPr lang="en-US">
                <a:latin typeface="Tahoma" pitchFamily="34" charset="0"/>
              </a:endParaRPr>
            </a:p>
          </p:txBody>
        </p:sp>
        <p:sp>
          <p:nvSpPr>
            <p:cNvPr id="26628" name="Oval 4"/>
            <p:cNvSpPr>
              <a:spLocks noChangeArrowheads="1"/>
            </p:cNvSpPr>
            <p:nvPr/>
          </p:nvSpPr>
          <p:spPr bwMode="auto">
            <a:xfrm>
              <a:off x="304800" y="1981200"/>
              <a:ext cx="2590800" cy="1676400"/>
            </a:xfrm>
            <a:prstGeom prst="ellips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6629" name="Oval 5"/>
            <p:cNvSpPr>
              <a:spLocks noChangeArrowheads="1"/>
            </p:cNvSpPr>
            <p:nvPr/>
          </p:nvSpPr>
          <p:spPr bwMode="auto">
            <a:xfrm>
              <a:off x="685800" y="2667000"/>
              <a:ext cx="1828800" cy="1066800"/>
            </a:xfrm>
            <a:prstGeom prst="ellipse">
              <a:avLst/>
            </a:prstGeom>
            <a:noFill/>
            <a:ln w="9525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00FF00"/>
                  </a:solidFill>
                  <a:latin typeface="Tahoma" pitchFamily="34" charset="0"/>
                </a:rPr>
                <a:t>Pelalayanan</a:t>
              </a:r>
            </a:p>
            <a:p>
              <a:pPr algn="ctr"/>
              <a:r>
                <a:rPr lang="en-US" sz="2000">
                  <a:solidFill>
                    <a:srgbClr val="00FF00"/>
                  </a:solidFill>
                  <a:latin typeface="Tahoma" pitchFamily="34" charset="0"/>
                </a:rPr>
                <a:t>Keperawatan</a:t>
              </a:r>
              <a:r>
                <a:rPr lang="en-US">
                  <a:latin typeface="Tahoma" pitchFamily="34" charset="0"/>
                </a:rPr>
                <a:t> </a:t>
              </a:r>
            </a:p>
          </p:txBody>
        </p:sp>
        <p:cxnSp>
          <p:nvCxnSpPr>
            <p:cNvPr id="26630" name="AutoShape 6"/>
            <p:cNvCxnSpPr>
              <a:cxnSpLocks noChangeShapeType="1"/>
              <a:stCxn id="26627" idx="3"/>
              <a:endCxn id="26628" idx="3"/>
            </p:cNvCxnSpPr>
            <p:nvPr/>
          </p:nvCxnSpPr>
          <p:spPr bwMode="auto">
            <a:xfrm>
              <a:off x="587620" y="3363914"/>
              <a:ext cx="96715" cy="476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631" name="Line 7"/>
            <p:cNvSpPr>
              <a:spLocks noChangeShapeType="1"/>
            </p:cNvSpPr>
            <p:nvPr/>
          </p:nvSpPr>
          <p:spPr bwMode="auto">
            <a:xfrm>
              <a:off x="1758462" y="54864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6632" name="Line 8"/>
            <p:cNvSpPr>
              <a:spLocks noChangeShapeType="1"/>
            </p:cNvSpPr>
            <p:nvPr/>
          </p:nvSpPr>
          <p:spPr bwMode="auto">
            <a:xfrm>
              <a:off x="3214678" y="1905000"/>
              <a:ext cx="0" cy="3581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>
              <a:off x="3214678" y="19812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6634" name="Line 10"/>
            <p:cNvSpPr>
              <a:spLocks noChangeShapeType="1"/>
            </p:cNvSpPr>
            <p:nvPr/>
          </p:nvSpPr>
          <p:spPr bwMode="auto">
            <a:xfrm>
              <a:off x="3200392" y="2928934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>
              <a:off x="3288323" y="4572008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6636" name="Line 13"/>
            <p:cNvSpPr>
              <a:spLocks noChangeShapeType="1"/>
            </p:cNvSpPr>
            <p:nvPr/>
          </p:nvSpPr>
          <p:spPr bwMode="auto">
            <a:xfrm flipV="1">
              <a:off x="1758462" y="3733800"/>
              <a:ext cx="0" cy="1752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6637" name="Line 14"/>
            <p:cNvSpPr>
              <a:spLocks noChangeShapeType="1"/>
            </p:cNvSpPr>
            <p:nvPr/>
          </p:nvSpPr>
          <p:spPr bwMode="auto">
            <a:xfrm>
              <a:off x="3094892" y="54864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6638" name="Line 15"/>
            <p:cNvSpPr>
              <a:spLocks noChangeShapeType="1"/>
            </p:cNvSpPr>
            <p:nvPr/>
          </p:nvSpPr>
          <p:spPr bwMode="auto">
            <a:xfrm>
              <a:off x="3305908" y="54864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364538" cy="762000"/>
          </a:xfrm>
          <a:solidFill>
            <a:srgbClr val="99FF99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smtClean="0">
                <a:solidFill>
                  <a:srgbClr val="CC0099"/>
                </a:solidFill>
                <a:latin typeface="Tahoma" pitchFamily="34" charset="0"/>
              </a:rPr>
              <a:t>Best Practice on Nursing Services</a:t>
            </a:r>
            <a:endParaRPr lang="en-GB" sz="3600" b="1" smtClean="0">
              <a:solidFill>
                <a:srgbClr val="CC0099"/>
              </a:solidFill>
              <a:latin typeface="Tahoma" pitchFamily="34" charset="0"/>
            </a:endParaRP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Tahoma" pitchFamily="34" charset="0"/>
              </a:rPr>
              <a:t>Practice of nursing refers to the provision of nursing care by a nurse that encompasses promotive, preventive, curative and rehabilitative practice which may include </a:t>
            </a:r>
            <a:r>
              <a:rPr lang="en-US" sz="4000" smtClean="0">
                <a:solidFill>
                  <a:srgbClr val="FFFF00"/>
                </a:solidFill>
                <a:latin typeface="Tahoma" pitchFamily="34" charset="0"/>
              </a:rPr>
              <a:t>education and research</a:t>
            </a:r>
            <a:r>
              <a:rPr lang="en-US" sz="4000" smtClean="0">
                <a:latin typeface="Tahoma" pitchFamily="34" charset="0"/>
              </a:rPr>
              <a:t>.</a:t>
            </a:r>
            <a:endParaRPr lang="en-GB" sz="4000" smtClean="0">
              <a:latin typeface="Tahoma" pitchFamily="34" charset="0"/>
            </a:endParaRP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BBF0784-766D-4D84-BA08-ED40B0797CB3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  <a:latin typeface="Tahoma" pitchFamily="34" charset="0"/>
              </a:rPr>
              <a:t>Komponen</a:t>
            </a:r>
            <a:r>
              <a:rPr lang="en-US" b="1" baseline="30000" dirty="0" smtClean="0">
                <a:solidFill>
                  <a:schemeClr val="tx2">
                    <a:satMod val="200000"/>
                  </a:schemeClr>
                </a:solidFill>
                <a:latin typeface="Tahoma" pitchFamily="34" charset="0"/>
              </a:rPr>
              <a:t>1</a:t>
            </a:r>
            <a:endParaRPr lang="en-GB" b="1" baseline="30000" dirty="0" smtClean="0">
              <a:solidFill>
                <a:schemeClr val="tx2">
                  <a:satMod val="200000"/>
                </a:schemeClr>
              </a:solidFill>
              <a:latin typeface="Tahoma" pitchFamily="34" charset="0"/>
            </a:endParaRP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001000" cy="5410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>
                <a:latin typeface="Tahoma" pitchFamily="34" charset="0"/>
              </a:rPr>
              <a:t>Standar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smtClean="0">
                <a:latin typeface="Tahoma" pitchFamily="34" charset="0"/>
              </a:rPr>
              <a:t>Standar praktik, standar pelayanan (standar asuhan dan penampilan profesional)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smtClean="0">
                <a:latin typeface="Tahoma" pitchFamily="34" charset="0"/>
              </a:rPr>
              <a:t>Kode etik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smtClean="0">
                <a:latin typeface="Tahoma" pitchFamily="34" charset="0"/>
              </a:rPr>
              <a:t>Standar kompetensi perawat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>
                <a:latin typeface="Tahoma" pitchFamily="34" charset="0"/>
              </a:rPr>
              <a:t>Tenaga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2800" smtClean="0">
                <a:latin typeface="Tahoma" pitchFamily="34" charset="0"/>
              </a:rPr>
              <a:t>Jumlah, kualifikasi, sertifikasi keahlian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2800" smtClean="0">
                <a:latin typeface="Tahoma" pitchFamily="34" charset="0"/>
              </a:rPr>
              <a:t>Rasio perawat-pasien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2800" smtClean="0">
                <a:latin typeface="Tahoma" pitchFamily="34" charset="0"/>
              </a:rPr>
              <a:t>Staffing: Beban kerja, kompleksitas pasien, efektif dan efisien biaya</a:t>
            </a:r>
            <a:endParaRPr lang="en-GB" sz="2800" smtClean="0">
              <a:latin typeface="Tahoma" pitchFamily="34" charset="0"/>
            </a:endParaRP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8F56254-A3C5-4E23-AD49-6F0F3DA1CD84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7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  <a:latin typeface="Tahoma" pitchFamily="34" charset="0"/>
              </a:rPr>
              <a:t>Komponen</a:t>
            </a:r>
            <a:r>
              <a:rPr lang="en-US" b="1" baseline="30000" dirty="0" smtClean="0">
                <a:solidFill>
                  <a:schemeClr val="tx2">
                    <a:satMod val="200000"/>
                  </a:schemeClr>
                </a:solidFill>
                <a:latin typeface="Tahoma" pitchFamily="34" charset="0"/>
              </a:rPr>
              <a:t>2</a:t>
            </a:r>
            <a:endParaRPr lang="en-GB" b="1" baseline="30000" dirty="0" smtClean="0">
              <a:solidFill>
                <a:schemeClr val="tx2">
                  <a:satMod val="200000"/>
                </a:schemeClr>
              </a:solidFill>
              <a:latin typeface="Tahoma" pitchFamily="34" charset="0"/>
            </a:endParaRPr>
          </a:p>
        </p:txBody>
      </p:sp>
      <p:sp>
        <p:nvSpPr>
          <p:cNvPr id="13315" name="Rectangle 1026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82000" cy="5943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 startAt="3"/>
            </a:pPr>
            <a:r>
              <a:rPr lang="en-US" sz="2800" smtClean="0">
                <a:latin typeface="Tahoma" pitchFamily="34" charset="0"/>
              </a:rPr>
              <a:t>Lingkungan Praktik yang Positif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smtClean="0">
                <a:latin typeface="Tahoma" pitchFamily="34" charset="0"/>
              </a:rPr>
              <a:t>Quality workplaces = quality patient care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smtClean="0">
                <a:latin typeface="Tahoma" pitchFamily="34" charset="0"/>
              </a:rPr>
              <a:t>Model for social and psychological well being combines six stressors (Kristenseris, 1999)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chemeClr val="tx1"/>
              </a:buClr>
              <a:buFontTx/>
              <a:buBlip>
                <a:blip r:embed="rId3"/>
              </a:buBlip>
            </a:pPr>
            <a:r>
              <a:rPr lang="en-US" sz="2800" smtClean="0">
                <a:latin typeface="Tahoma" pitchFamily="34" charset="0"/>
              </a:rPr>
              <a:t>Absence of work pressure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chemeClr val="tx1"/>
              </a:buClr>
              <a:buFontTx/>
              <a:buBlip>
                <a:blip r:embed="rId3"/>
              </a:buBlip>
            </a:pPr>
            <a:r>
              <a:rPr lang="en-US" sz="2800" smtClean="0">
                <a:latin typeface="Tahoma" pitchFamily="34" charset="0"/>
              </a:rPr>
              <a:t>Job security and workplace safety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chemeClr val="tx1"/>
              </a:buClr>
              <a:buFontTx/>
              <a:buBlip>
                <a:blip r:embed="rId3"/>
              </a:buBlip>
            </a:pPr>
            <a:r>
              <a:rPr lang="en-US" sz="2800" smtClean="0">
                <a:latin typeface="Tahoma" pitchFamily="34" charset="0"/>
              </a:rPr>
              <a:t>Team work, study leave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chemeClr val="tx1"/>
              </a:buClr>
              <a:buFontTx/>
              <a:buBlip>
                <a:blip r:embed="rId3"/>
              </a:buBlip>
            </a:pPr>
            <a:r>
              <a:rPr lang="en-US" sz="2800" smtClean="0">
                <a:latin typeface="Tahoma" pitchFamily="34" charset="0"/>
              </a:rPr>
              <a:t>Professional identity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chemeClr val="tx1"/>
              </a:buClr>
              <a:buFontTx/>
              <a:buBlip>
                <a:blip r:embed="rId3"/>
              </a:buBlip>
            </a:pPr>
            <a:r>
              <a:rPr lang="en-US" sz="2800" smtClean="0">
                <a:latin typeface="Tahoma" pitchFamily="34" charset="0"/>
              </a:rPr>
              <a:t>Remuneration, recognition, rewards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smtClean="0">
                <a:latin typeface="Tahoma" pitchFamily="34" charset="0"/>
              </a:rPr>
              <a:t>Safety = workload, preventable injuries, workplace violence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smtClean="0">
                <a:latin typeface="Tahoma" pitchFamily="34" charset="0"/>
              </a:rPr>
              <a:t>Fasilitas dan sarana</a:t>
            </a:r>
            <a:endParaRPr lang="en-GB" sz="2800" smtClean="0">
              <a:latin typeface="Tahoma" pitchFamily="34" charset="0"/>
            </a:endParaRP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B886237-C2BD-4213-8CAC-FA5BB1FF8638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>
                <a:solidFill>
                  <a:schemeClr val="tx2">
                    <a:satMod val="200000"/>
                  </a:schemeClr>
                </a:solidFill>
                <a:latin typeface="Tahoma" pitchFamily="34" charset="0"/>
              </a:rPr>
              <a:t>Komponen</a:t>
            </a:r>
            <a:r>
              <a:rPr lang="en-US" b="1" baseline="30000" smtClean="0">
                <a:solidFill>
                  <a:schemeClr val="tx2">
                    <a:satMod val="200000"/>
                  </a:schemeClr>
                </a:solidFill>
                <a:latin typeface="Tahoma" pitchFamily="34" charset="0"/>
              </a:rPr>
              <a:t>3</a:t>
            </a:r>
            <a:endParaRPr lang="en-GB" b="1" baseline="30000" smtClean="0">
              <a:solidFill>
                <a:schemeClr val="tx2">
                  <a:satMod val="200000"/>
                </a:schemeClr>
              </a:solidFill>
              <a:latin typeface="Tahoma" pitchFamily="34" charset="0"/>
            </a:endParaRPr>
          </a:p>
        </p:txBody>
      </p:sp>
      <p:sp>
        <p:nvSpPr>
          <p:cNvPr id="14339" name="Rectangle 102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4"/>
            </a:pPr>
            <a:r>
              <a:rPr lang="en-US" sz="3600" smtClean="0">
                <a:latin typeface="Tahoma" pitchFamily="34" charset="0"/>
              </a:rPr>
              <a:t>Iklim dan Penampilan Kerja Organisasi</a:t>
            </a:r>
          </a:p>
          <a:p>
            <a:pPr marL="990600" lvl="1" indent="-533400" eaLnBrk="1" hangingPunct="1">
              <a:buFontTx/>
              <a:buBlip>
                <a:blip r:embed="rId2"/>
              </a:buBlip>
            </a:pPr>
            <a:r>
              <a:rPr lang="en-US" sz="3600" smtClean="0">
                <a:latin typeface="Tahoma" pitchFamily="34" charset="0"/>
              </a:rPr>
              <a:t>Iklim yang aman bagi pasien dan perawat</a:t>
            </a:r>
          </a:p>
          <a:p>
            <a:pPr marL="990600" lvl="1" indent="-533400" eaLnBrk="1" hangingPunct="1">
              <a:buFontTx/>
              <a:buBlip>
                <a:blip r:embed="rId2"/>
              </a:buBlip>
            </a:pPr>
            <a:r>
              <a:rPr lang="en-US" sz="3600" smtClean="0">
                <a:latin typeface="Tahoma" pitchFamily="34" charset="0"/>
              </a:rPr>
              <a:t>Iklim untuk pembelajaran</a:t>
            </a:r>
          </a:p>
          <a:p>
            <a:pPr marL="990600" lvl="1" indent="-533400" eaLnBrk="1" hangingPunct="1">
              <a:buFontTx/>
              <a:buBlip>
                <a:blip r:embed="rId2"/>
              </a:buBlip>
            </a:pPr>
            <a:r>
              <a:rPr lang="en-US" sz="3600" smtClean="0">
                <a:latin typeface="Tahoma" pitchFamily="34" charset="0"/>
              </a:rPr>
              <a:t>Iklim kepemimpinan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GB" smtClean="0">
              <a:latin typeface="Tahoma" pitchFamily="34" charset="0"/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B532A56-3419-4B02-AA78-67CEF5F5C241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043862" cy="76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KEPERAWATAN</a:t>
            </a:r>
            <a:endParaRPr lang="en-GB" b="1" dirty="0" smtClean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8110538" cy="4724400"/>
          </a:xfrm>
        </p:spPr>
        <p:txBody>
          <a:bodyPr/>
          <a:lstStyle/>
          <a:p>
            <a:pPr eaLnBrk="1" hangingPunct="1"/>
            <a:r>
              <a:rPr lang="en-US" sz="3200" smtClean="0"/>
              <a:t>A</a:t>
            </a:r>
            <a:r>
              <a:rPr lang="en-GB" sz="3200" smtClean="0"/>
              <a:t>dalah Suatu bentuk </a:t>
            </a:r>
            <a:r>
              <a:rPr lang="en-GB" sz="3200" smtClean="0">
                <a:solidFill>
                  <a:srgbClr val="66FF33"/>
                </a:solidFill>
              </a:rPr>
              <a:t>pelayanan professional </a:t>
            </a:r>
            <a:r>
              <a:rPr lang="en-GB" sz="3200" smtClean="0"/>
              <a:t>yang merupakan bagian integral dari pelayanan kesehatan, yang </a:t>
            </a:r>
            <a:r>
              <a:rPr lang="en-GB" sz="3200" smtClean="0">
                <a:solidFill>
                  <a:srgbClr val="66FF33"/>
                </a:solidFill>
              </a:rPr>
              <a:t>didasarkan ilmu dan kiat keperawatan</a:t>
            </a:r>
            <a:r>
              <a:rPr lang="en-GB" sz="3200" smtClean="0"/>
              <a:t> berbentuk </a:t>
            </a:r>
            <a:r>
              <a:rPr lang="en-GB" sz="3200" smtClean="0">
                <a:solidFill>
                  <a:srgbClr val="66FF33"/>
                </a:solidFill>
              </a:rPr>
              <a:t>pelayanan bio, psiko, sosiokultural, dan spiritual yang komprehensif, baik sehat maupun sakit </a:t>
            </a:r>
            <a:r>
              <a:rPr lang="en-GB" sz="3200" smtClean="0"/>
              <a:t>yang mencakup </a:t>
            </a:r>
            <a:r>
              <a:rPr lang="en-GB" sz="3200" smtClean="0">
                <a:solidFill>
                  <a:srgbClr val="66FF33"/>
                </a:solidFill>
              </a:rPr>
              <a:t>seluruh siklus kehidupan manusia. 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262B71F-5E37-43AB-B97B-CAA88B0B3208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8162925" cy="762000"/>
          </a:xfrm>
          <a:solidFill>
            <a:srgbClr val="FF6699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>
                <a:solidFill>
                  <a:schemeClr val="tx2">
                    <a:satMod val="20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PELAYANAN KEPERAWATAN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2425718"/>
            <a:ext cx="8108950" cy="3575050"/>
          </a:xfrm>
          <a:ln w="57150">
            <a:solidFill>
              <a:srgbClr val="FF5050"/>
            </a:solidFill>
          </a:ln>
        </p:spPr>
        <p:txBody>
          <a:bodyPr>
            <a:normAutofit fontScale="92500"/>
          </a:bodyPr>
          <a:lstStyle/>
          <a:p>
            <a:pPr marL="457200" indent="-4572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chemeClr val="accent1"/>
                </a:solidFill>
                <a:latin typeface="Tahoma" pitchFamily="34" charset="0"/>
              </a:rPr>
              <a:t>	</a:t>
            </a:r>
            <a:r>
              <a:rPr lang="en-US" sz="3600" dirty="0" err="1" smtClean="0">
                <a:latin typeface="Tahoma" pitchFamily="34" charset="0"/>
              </a:rPr>
              <a:t>Berupa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bantuan</a:t>
            </a:r>
            <a:r>
              <a:rPr lang="en-US" sz="3600" dirty="0" smtClean="0">
                <a:latin typeface="Tahoma" pitchFamily="34" charset="0"/>
              </a:rPr>
              <a:t>  yang </a:t>
            </a:r>
            <a:r>
              <a:rPr lang="en-US" sz="3600" dirty="0" err="1" smtClean="0">
                <a:latin typeface="Tahoma" pitchFamily="34" charset="0"/>
              </a:rPr>
              <a:t>diberikan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karena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adanya</a:t>
            </a:r>
            <a:r>
              <a:rPr lang="en-US" sz="3600" dirty="0" smtClean="0">
                <a:latin typeface="Tahoma" pitchFamily="34" charset="0"/>
              </a:rPr>
              <a:t>  </a:t>
            </a:r>
            <a:r>
              <a:rPr lang="en-US" sz="3600" dirty="0" err="1" smtClean="0">
                <a:latin typeface="Tahoma" pitchFamily="34" charset="0"/>
              </a:rPr>
              <a:t>kelemahan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fisik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</a:rPr>
              <a:t> mental, </a:t>
            </a:r>
            <a:r>
              <a:rPr lang="en-US" sz="3600" dirty="0" err="1" smtClean="0">
                <a:latin typeface="Tahoma" pitchFamily="34" charset="0"/>
              </a:rPr>
              <a:t>keterbatasan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pengetahuan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serta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kurangnya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kemauan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menuju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pada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kemampuan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melaksanakan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kegiatan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hidup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sehari-hari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</a:rPr>
              <a:t>secara</a:t>
            </a:r>
            <a:r>
              <a:rPr lang="en-US" sz="3600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mandiri</a:t>
            </a:r>
            <a:endParaRPr lang="en-US" dirty="0" smtClean="0">
              <a:latin typeface="Tahoma" pitchFamily="34" charset="0"/>
            </a:endParaRPr>
          </a:p>
          <a:p>
            <a:pPr marL="457200" indent="-4572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solidFill>
                <a:srgbClr val="FF5050"/>
              </a:solidFill>
              <a:latin typeface="Tahoma" pitchFamily="34" charset="0"/>
            </a:endParaRPr>
          </a:p>
          <a:p>
            <a:pPr marL="457200" indent="-4572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66FF33"/>
                </a:solidFill>
                <a:latin typeface="Tahoma" pitchFamily="34" charset="0"/>
              </a:rPr>
              <a:t>(</a:t>
            </a:r>
            <a:r>
              <a:rPr lang="en-US" sz="2000" dirty="0" err="1" smtClean="0">
                <a:solidFill>
                  <a:srgbClr val="66FF33"/>
                </a:solidFill>
                <a:latin typeface="Tahoma" pitchFamily="34" charset="0"/>
              </a:rPr>
              <a:t>Lokakarya</a:t>
            </a:r>
            <a:r>
              <a:rPr lang="en-US" sz="2000" dirty="0" smtClean="0">
                <a:solidFill>
                  <a:srgbClr val="66FF33"/>
                </a:solidFill>
                <a:latin typeface="Tahoma" pitchFamily="34" charset="0"/>
              </a:rPr>
              <a:t> </a:t>
            </a:r>
            <a:r>
              <a:rPr lang="en-US" sz="2000" dirty="0" err="1" smtClean="0">
                <a:solidFill>
                  <a:srgbClr val="66FF33"/>
                </a:solidFill>
                <a:latin typeface="Tahoma" pitchFamily="34" charset="0"/>
              </a:rPr>
              <a:t>Nasional</a:t>
            </a:r>
            <a:r>
              <a:rPr lang="en-US" sz="2000" dirty="0" smtClean="0">
                <a:solidFill>
                  <a:srgbClr val="66FF33"/>
                </a:solidFill>
                <a:latin typeface="Tahoma" pitchFamily="34" charset="0"/>
              </a:rPr>
              <a:t> </a:t>
            </a:r>
            <a:r>
              <a:rPr lang="en-US" sz="2000" dirty="0" err="1" smtClean="0">
                <a:solidFill>
                  <a:srgbClr val="66FF33"/>
                </a:solidFill>
                <a:latin typeface="Tahoma" pitchFamily="34" charset="0"/>
              </a:rPr>
              <a:t>Keperawatan</a:t>
            </a:r>
            <a:r>
              <a:rPr lang="en-US" sz="2000" dirty="0" smtClean="0">
                <a:solidFill>
                  <a:srgbClr val="66FF33"/>
                </a:solidFill>
                <a:latin typeface="Tahoma" pitchFamily="34" charset="0"/>
              </a:rPr>
              <a:t>, 1983)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D592F8E-AAEE-4C02-814D-ABB7C7FE7D80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7413" name="AutoShape 4"/>
          <p:cNvSpPr>
            <a:spLocks noChangeArrowheads="1"/>
          </p:cNvSpPr>
          <p:nvPr/>
        </p:nvSpPr>
        <p:spPr bwMode="auto">
          <a:xfrm>
            <a:off x="3505200" y="1600200"/>
            <a:ext cx="2209800" cy="68579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AU">
              <a:solidFill>
                <a:srgbClr val="FF505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714</Words>
  <Application>Microsoft Office PowerPoint</Application>
  <PresentationFormat>On-screen Show (4:3)</PresentationFormat>
  <Paragraphs>206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Verve</vt:lpstr>
      <vt:lpstr>Metro</vt:lpstr>
      <vt:lpstr>INTRODUKSI  MANAJEMEN KEPERAWATAN</vt:lpstr>
      <vt:lpstr>VISI  MISI  DEPKES</vt:lpstr>
      <vt:lpstr>Slide 3</vt:lpstr>
      <vt:lpstr>Best Practice on Nursing Services</vt:lpstr>
      <vt:lpstr>Komponen1</vt:lpstr>
      <vt:lpstr>Komponen2</vt:lpstr>
      <vt:lpstr>Komponen3</vt:lpstr>
      <vt:lpstr>KEPERAWATAN</vt:lpstr>
      <vt:lpstr>PELAYANAN KEPERAWATAN</vt:lpstr>
      <vt:lpstr>PRAKTIK KEPERAWATAN dan ASUHAN KEPERAWATAN   ( Lok. Nas. Keperawatan ,1983) </vt:lpstr>
      <vt:lpstr>Asuhan Keperawatan </vt:lpstr>
      <vt:lpstr>KOLABORASI  </vt:lpstr>
      <vt:lpstr>Nursing Role In Patient Safety: </vt:lpstr>
      <vt:lpstr>Slide 14</vt:lpstr>
      <vt:lpstr>STANDAR PRAKTIK KEPERAWATAN KLINIK  SAFETY  </vt:lpstr>
      <vt:lpstr>( lanjutan) </vt:lpstr>
      <vt:lpstr>The  Equip  Framework ( the ACHS Standards )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INTRODUKSI  MANAJEMEN KEPERAWATAN</dc:title>
  <dc:creator>RORO</dc:creator>
  <cp:lastModifiedBy>Class</cp:lastModifiedBy>
  <cp:revision>6</cp:revision>
  <dcterms:created xsi:type="dcterms:W3CDTF">2012-03-03T04:41:52Z</dcterms:created>
  <dcterms:modified xsi:type="dcterms:W3CDTF">2014-05-02T09:44:03Z</dcterms:modified>
</cp:coreProperties>
</file>