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537" y="1598667"/>
            <a:ext cx="10133011" cy="410430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</a:t>
            </a:r>
            <a:r>
              <a:rPr lang="en-US" b="1" dirty="0" err="1" smtClean="0"/>
              <a:t>Belas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Baskerville Old Face" panose="02020602080505020303" pitchFamily="18" charset="0"/>
              </a:rPr>
              <a:t>Mata </a:t>
            </a:r>
            <a:r>
              <a:rPr lang="en-US" b="1" dirty="0" err="1" smtClean="0">
                <a:latin typeface="Baskerville Old Face" panose="02020602080505020303" pitchFamily="18" charset="0"/>
              </a:rPr>
              <a:t>Kuliah</a:t>
            </a:r>
            <a:r>
              <a:rPr lang="en-US" b="1" smtClean="0">
                <a:latin typeface="Baskerville Old Face" panose="02020602080505020303" pitchFamily="18" charset="0"/>
              </a:rPr>
              <a:t>  : </a:t>
            </a:r>
            <a:r>
              <a:rPr lang="en-US" b="1" dirty="0" err="1" smtClean="0">
                <a:latin typeface="Baskerville Old Face" panose="02020602080505020303" pitchFamily="18" charset="0"/>
              </a:rPr>
              <a:t>Pengantar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Ilmu</a:t>
            </a:r>
            <a:r>
              <a:rPr lang="en-US" b="1" dirty="0" smtClean="0">
                <a:latin typeface="Baskerville Old Face" panose="02020602080505020303" pitchFamily="18" charset="0"/>
              </a:rPr>
              <a:t> Broadcasting</a:t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smtClean="0">
                <a:latin typeface="Baskerville Old Face" panose="02020602080505020303" pitchFamily="18" charset="0"/>
              </a:rPr>
              <a:t>Semester       : </a:t>
            </a:r>
            <a:r>
              <a:rPr lang="en-US" b="1" dirty="0" err="1" smtClean="0">
                <a:latin typeface="Baskerville Old Face" panose="02020602080505020303" pitchFamily="18" charset="0"/>
              </a:rPr>
              <a:t>Genap</a:t>
            </a:r>
            <a:r>
              <a:rPr lang="en-US" b="1" dirty="0" smtClean="0"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err="1" smtClean="0">
                <a:latin typeface="Baskerville Old Face" panose="02020602080505020303" pitchFamily="18" charset="0"/>
              </a:rPr>
              <a:t>Dosen</a:t>
            </a:r>
            <a:r>
              <a:rPr lang="en-US" b="1" dirty="0" smtClean="0">
                <a:latin typeface="Baskerville Old Face" panose="02020602080505020303" pitchFamily="18" charset="0"/>
              </a:rPr>
              <a:t>           : Bambang Sudjati</a:t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err="1" smtClean="0">
                <a:latin typeface="Baskerville Old Face" panose="02020602080505020303" pitchFamily="18" charset="0"/>
              </a:rPr>
              <a:t>Tahun</a:t>
            </a:r>
            <a:r>
              <a:rPr lang="en-US" b="1" dirty="0" smtClean="0">
                <a:latin typeface="Baskerville Old Face" panose="02020602080505020303" pitchFamily="18" charset="0"/>
              </a:rPr>
              <a:t>           : 2018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 Alexis S. 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sz="2400" dirty="0" err="1" smtClean="0">
                <a:latin typeface="Comic Sans MS" panose="030F0702030302020204" pitchFamily="66" charset="0"/>
              </a:rPr>
              <a:t>Mempersuasi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4. </a:t>
            </a:r>
            <a:r>
              <a:rPr lang="en-US" sz="2400" dirty="0" err="1" smtClean="0">
                <a:latin typeface="Comic Sans MS" panose="030F0702030302020204" pitchFamily="66" charset="0"/>
              </a:rPr>
              <a:t>Menyenangkan</a:t>
            </a:r>
            <a:r>
              <a:rPr lang="en-US" sz="2400" dirty="0" smtClean="0">
                <a:latin typeface="Comic Sans MS" panose="030F0702030302020204" pitchFamily="66" charset="0"/>
              </a:rPr>
              <a:t>, 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memuaskan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kebutuhan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105" y="2133600"/>
            <a:ext cx="4313864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Memberi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keputusan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mengadopsi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nilai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tingkah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laku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aturan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cocok</a:t>
            </a:r>
            <a:r>
              <a:rPr lang="en-US" sz="2400" dirty="0" smtClean="0">
                <a:latin typeface="Comic Sans MS" panose="030F0702030302020204" pitchFamily="66" charset="0"/>
              </a:rPr>
              <a:t> agar </a:t>
            </a:r>
            <a:r>
              <a:rPr lang="en-US" sz="2400" dirty="0" err="1" smtClean="0">
                <a:latin typeface="Comic Sans MS" panose="030F0702030302020204" pitchFamily="66" charset="0"/>
              </a:rPr>
              <a:t>diterima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dalam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masyarakatnya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Menggembirakan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mengendorkan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urat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syaraf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menghibur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mengalihkan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perhatian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masalah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dihadapi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9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4833" y="818148"/>
            <a:ext cx="8915399" cy="1179095"/>
          </a:xfrm>
        </p:spPr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4832" y="2419189"/>
            <a:ext cx="8915399" cy="2874706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Fungsi</a:t>
            </a:r>
            <a:r>
              <a:rPr lang="en-US" sz="2400" dirty="0" smtClean="0">
                <a:latin typeface="Comic Sans MS" panose="030F0702030302020204" pitchFamily="66" charset="0"/>
              </a:rPr>
              <a:t> Media Massa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1. </a:t>
            </a:r>
            <a:r>
              <a:rPr lang="en-US" sz="2400" dirty="0" err="1" smtClean="0">
                <a:latin typeface="Comic Sans MS" panose="030F0702030302020204" pitchFamily="66" charset="0"/>
              </a:rPr>
              <a:t>Sebagai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Berita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Penerangan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2. </a:t>
            </a:r>
            <a:r>
              <a:rPr lang="en-US" sz="2400" dirty="0" err="1" smtClean="0">
                <a:latin typeface="Comic Sans MS" panose="030F0702030302020204" pitchFamily="66" charset="0"/>
              </a:rPr>
              <a:t>Sebagai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Pendidikan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3. </a:t>
            </a:r>
            <a:r>
              <a:rPr lang="en-US" sz="2400" dirty="0" err="1" smtClean="0">
                <a:latin typeface="Comic Sans MS" panose="030F0702030302020204" pitchFamily="66" charset="0"/>
              </a:rPr>
              <a:t>Sebagai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Hiburan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smtClean="0">
                <a:latin typeface="Comic Sans MS" panose="030F0702030302020204" pitchFamily="66" charset="0"/>
              </a:rPr>
              <a:t>4. Sebagai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Promosi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087" y="1275349"/>
            <a:ext cx="8915399" cy="794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1223" y="2466474"/>
            <a:ext cx="8915399" cy="3152274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: </a:t>
            </a:r>
            <a:r>
              <a:rPr lang="en-US" sz="2400" dirty="0" err="1" smtClean="0">
                <a:latin typeface="Comic Sans MS" panose="030F0702030302020204" pitchFamily="66" charset="0"/>
              </a:rPr>
              <a:t>Inggris</a:t>
            </a:r>
            <a:r>
              <a:rPr lang="en-US" sz="2400" dirty="0" smtClean="0">
                <a:latin typeface="Comic Sans MS" panose="030F0702030302020204" pitchFamily="66" charset="0"/>
              </a:rPr>
              <a:t> Communication  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   Latin Communication , </a:t>
            </a:r>
            <a:r>
              <a:rPr lang="en-US" sz="2400" dirty="0" err="1" smtClean="0">
                <a:latin typeface="Comic Sans MS" panose="030F0702030302020204" pitchFamily="66" charset="0"/>
              </a:rPr>
              <a:t>sumber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communis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   yang </a:t>
            </a:r>
            <a:r>
              <a:rPr lang="en-US" sz="2400" dirty="0" err="1" smtClean="0">
                <a:latin typeface="Comic Sans MS" panose="030F0702030302020204" pitchFamily="66" charset="0"/>
              </a:rPr>
              <a:t>berarti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sama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  </a:t>
            </a:r>
            <a:r>
              <a:rPr lang="en-US" sz="2400" dirty="0" err="1" smtClean="0">
                <a:latin typeface="Comic Sans MS" panose="030F0702030302020204" pitchFamily="66" charset="0"/>
              </a:rPr>
              <a:t>sama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disini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maksudnya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sama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makna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dapat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tercipta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dengan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baik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apabila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tejadi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persamaan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persepsi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9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4991" y="2097506"/>
            <a:ext cx="8915400" cy="31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Edwin B </a:t>
            </a:r>
            <a:r>
              <a:rPr lang="en-US" sz="2400" dirty="0" err="1" smtClean="0">
                <a:latin typeface="Comic Sans MS" panose="030F0702030302020204" pitchFamily="66" charset="0"/>
              </a:rPr>
              <a:t>Flippo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adalah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kegiatan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mendorong</a:t>
            </a:r>
            <a:r>
              <a:rPr lang="en-US" sz="2400" dirty="0" smtClean="0">
                <a:latin typeface="Comic Sans MS" panose="030F0702030302020204" pitchFamily="66" charset="0"/>
              </a:rPr>
              <a:t> orang-orang lain </a:t>
            </a:r>
            <a:r>
              <a:rPr lang="en-US" sz="2400" dirty="0" err="1" smtClean="0">
                <a:latin typeface="Comic Sans MS" panose="030F0702030302020204" pitchFamily="66" charset="0"/>
              </a:rPr>
              <a:t>untuk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menafsirkan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suatu</a:t>
            </a:r>
            <a:r>
              <a:rPr lang="en-US" sz="2400" dirty="0" smtClean="0">
                <a:latin typeface="Comic Sans MS" panose="030F0702030302020204" pitchFamily="66" charset="0"/>
              </a:rPr>
              <a:t> ide </a:t>
            </a:r>
            <a:r>
              <a:rPr lang="en-US" sz="2400" dirty="0" err="1" smtClean="0">
                <a:latin typeface="Comic Sans MS" panose="030F0702030302020204" pitchFamily="66" charset="0"/>
              </a:rPr>
              <a:t>dengan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cara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diinginkan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oleh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pembicara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atau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si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  <a:r>
              <a:rPr lang="en-US" sz="2400" dirty="0" err="1" smtClean="0">
                <a:latin typeface="Comic Sans MS" panose="030F0702030302020204" pitchFamily="66" charset="0"/>
              </a:rPr>
              <a:t>penulis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Kesimpulan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Bahwa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adalah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sebuah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cara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dilakukan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oleh</a:t>
            </a:r>
            <a:r>
              <a:rPr lang="en-US" sz="2400" dirty="0" smtClean="0">
                <a:latin typeface="Comic Sans MS" panose="030F0702030302020204" pitchFamily="66" charset="0"/>
              </a:rPr>
              <a:t> orang-orang </a:t>
            </a:r>
            <a:r>
              <a:rPr lang="en-US" sz="2400" dirty="0" err="1" smtClean="0">
                <a:latin typeface="Comic Sans MS" panose="030F0702030302020204" pitchFamily="66" charset="0"/>
              </a:rPr>
              <a:t>untuk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mendapatkan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sebuah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informasi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3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82" y="1745820"/>
            <a:ext cx="8911687" cy="1280890"/>
          </a:xfrm>
        </p:spPr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969" y="2675022"/>
            <a:ext cx="8915400" cy="3027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Definisi</a:t>
            </a:r>
            <a:r>
              <a:rPr lang="en-US" sz="2400" dirty="0" smtClean="0"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Berkomunikasi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dengan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(</a:t>
            </a:r>
            <a:r>
              <a:rPr lang="en-US" sz="2400" dirty="0" err="1" smtClean="0">
                <a:latin typeface="Comic Sans MS" panose="030F0702030302020204" pitchFamily="66" charset="0"/>
              </a:rPr>
              <a:t>audiens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atau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khalyak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sasaran</a:t>
            </a:r>
            <a:r>
              <a:rPr lang="en-US" sz="24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Massa di </a:t>
            </a:r>
            <a:r>
              <a:rPr lang="en-US" sz="2400" dirty="0" err="1" smtClean="0">
                <a:latin typeface="Comic Sans MS" panose="030F0702030302020204" pitchFamily="66" charset="0"/>
              </a:rPr>
              <a:t>sini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dimaksudkan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sebgai</a:t>
            </a:r>
            <a:r>
              <a:rPr lang="en-US" sz="2400" dirty="0" smtClean="0">
                <a:latin typeface="Comic Sans MS" panose="030F0702030302020204" pitchFamily="66" charset="0"/>
              </a:rPr>
              <a:t> para </a:t>
            </a:r>
            <a:r>
              <a:rPr lang="en-US" sz="2400" dirty="0" err="1" smtClean="0">
                <a:latin typeface="Comic Sans MS" panose="030F0702030302020204" pitchFamily="66" charset="0"/>
              </a:rPr>
              <a:t>penerima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pesan</a:t>
            </a:r>
            <a:r>
              <a:rPr lang="en-US" sz="2400" dirty="0" smtClean="0">
                <a:latin typeface="Comic Sans MS" panose="030F0702030302020204" pitchFamily="66" charset="0"/>
              </a:rPr>
              <a:t> (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komunikan</a:t>
            </a:r>
            <a:r>
              <a:rPr lang="en-US" sz="2400" dirty="0" smtClean="0">
                <a:latin typeface="Comic Sans MS" panose="030F0702030302020204" pitchFamily="66" charset="0"/>
              </a:rPr>
              <a:t>) yang </a:t>
            </a:r>
            <a:r>
              <a:rPr lang="en-US" sz="2400" dirty="0" err="1" smtClean="0">
                <a:latin typeface="Comic Sans MS" panose="030F0702030302020204" pitchFamily="66" charset="0"/>
              </a:rPr>
              <a:t>memiliki</a:t>
            </a:r>
            <a:r>
              <a:rPr lang="en-US" sz="2400" dirty="0" smtClean="0">
                <a:latin typeface="Comic Sans MS" panose="030F0702030302020204" pitchFamily="66" charset="0"/>
              </a:rPr>
              <a:t> status social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ekonomi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heterogen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satu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sama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lainnya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1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578" y="1598667"/>
            <a:ext cx="8911687" cy="903901"/>
          </a:xfrm>
        </p:spPr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391" y="2590800"/>
            <a:ext cx="8915400" cy="20293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sz="2400" dirty="0" err="1" smtClean="0">
                <a:latin typeface="Comic Sans MS" panose="030F0702030302020204" pitchFamily="66" charset="0"/>
              </a:rPr>
              <a:t>Jumlah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besar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- </a:t>
            </a:r>
            <a:r>
              <a:rPr lang="en-US" sz="2400" dirty="0" err="1" smtClean="0">
                <a:latin typeface="Comic Sans MS" panose="030F0702030302020204" pitchFamily="66" charset="0"/>
              </a:rPr>
              <a:t>Antara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individu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tidak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ada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hubungan</a:t>
            </a:r>
            <a:r>
              <a:rPr lang="en-US" sz="2400" dirty="0" smtClean="0">
                <a:latin typeface="Comic Sans MS" panose="030F0702030302020204" pitchFamily="66" charset="0"/>
              </a:rPr>
              <a:t>/</a:t>
            </a:r>
            <a:r>
              <a:rPr lang="en-US" sz="2400" dirty="0" err="1" smtClean="0">
                <a:latin typeface="Comic Sans MS" panose="030F0702030302020204" pitchFamily="66" charset="0"/>
              </a:rPr>
              <a:t>organisatoris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- </a:t>
            </a:r>
            <a:r>
              <a:rPr lang="en-US" sz="2400" dirty="0" err="1" smtClean="0">
                <a:latin typeface="Comic Sans MS" panose="030F0702030302020204" pitchFamily="66" charset="0"/>
              </a:rPr>
              <a:t>Memiliki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latar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belakang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berbeda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8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612" y="200706"/>
            <a:ext cx="8911687" cy="713694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748" y="914400"/>
            <a:ext cx="8915400" cy="42975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1.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melalui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ditujukan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kepada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khalayak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  <a:r>
              <a:rPr lang="en-US" sz="2400" dirty="0" err="1" smtClean="0">
                <a:latin typeface="Comic Sans MS" panose="030F0702030302020204" pitchFamily="66" charset="0"/>
              </a:rPr>
              <a:t>luas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2. </a:t>
            </a:r>
            <a:r>
              <a:rPr lang="en-US" sz="2400" dirty="0" err="1" smtClean="0">
                <a:latin typeface="Comic Sans MS" panose="030F0702030302020204" pitchFamily="66" charset="0"/>
              </a:rPr>
              <a:t>Bentuk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melalui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bersifat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umum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bukan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pribadi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3. </a:t>
            </a:r>
            <a:r>
              <a:rPr lang="en-US" sz="2400" dirty="0" err="1" smtClean="0">
                <a:latin typeface="Comic Sans MS" panose="030F0702030302020204" pitchFamily="66" charset="0"/>
              </a:rPr>
              <a:t>Pola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penyampaian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secara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cepat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4. </a:t>
            </a:r>
            <a:r>
              <a:rPr lang="en-US" sz="2400" dirty="0" err="1" smtClean="0">
                <a:latin typeface="Comic Sans MS" panose="030F0702030302020204" pitchFamily="66" charset="0"/>
              </a:rPr>
              <a:t>Penyampaian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melalui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berjalan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satu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arah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5. </a:t>
            </a:r>
            <a:r>
              <a:rPr lang="en-US" sz="2400" dirty="0" err="1" smtClean="0">
                <a:latin typeface="Comic Sans MS" panose="030F0702030302020204" pitchFamily="66" charset="0"/>
              </a:rPr>
              <a:t>Kegiatan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dilakukan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terencana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terjadwal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terorganisasi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6. </a:t>
            </a:r>
            <a:r>
              <a:rPr lang="en-US" sz="2400" dirty="0" err="1" smtClean="0">
                <a:latin typeface="Comic Sans MS" panose="030F0702030302020204" pitchFamily="66" charset="0"/>
              </a:rPr>
              <a:t>Penyampaian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melalui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dilakukan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secara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berkala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7. Isi </a:t>
            </a:r>
            <a:r>
              <a:rPr lang="en-US" sz="2400" dirty="0" err="1" smtClean="0">
                <a:latin typeface="Comic Sans MS" panose="030F0702030302020204" pitchFamily="66" charset="0"/>
              </a:rPr>
              <a:t>pesan</a:t>
            </a:r>
            <a:r>
              <a:rPr lang="en-US" sz="2400" dirty="0" smtClean="0">
                <a:latin typeface="Comic Sans MS" panose="030F0702030302020204" pitchFamily="66" charset="0"/>
              </a:rPr>
              <a:t>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mencakup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berbagai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bidang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kehidupan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manusia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6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756" y="1706953"/>
            <a:ext cx="8911687" cy="903901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821" y="2743200"/>
            <a:ext cx="8915400" cy="2839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Dr. Harold </a:t>
            </a:r>
            <a:r>
              <a:rPr lang="en-US" sz="2400" dirty="0" err="1" smtClean="0">
                <a:latin typeface="Comic Sans MS" panose="030F0702030302020204" pitchFamily="66" charset="0"/>
              </a:rPr>
              <a:t>D.Laswell</a:t>
            </a:r>
            <a:r>
              <a:rPr lang="en-US" sz="2400" dirty="0" smtClean="0">
                <a:latin typeface="Comic Sans MS" panose="030F0702030302020204" pitchFamily="66" charset="0"/>
              </a:rPr>
              <a:t> (1975),</a:t>
            </a:r>
          </a:p>
          <a:p>
            <a:pPr marL="0" indent="0">
              <a:buNone/>
            </a:pPr>
            <a:r>
              <a:rPr lang="en-US" sz="2400" b="1" i="1" dirty="0" smtClean="0">
                <a:latin typeface="Comic Sans MS" panose="030F0702030302020204" pitchFamily="66" charset="0"/>
              </a:rPr>
              <a:t>The surveillance of the environment</a:t>
            </a:r>
            <a:r>
              <a:rPr lang="en-US" sz="2400" dirty="0" smtClean="0">
                <a:latin typeface="Comic Sans MS" panose="030F0702030302020204" pitchFamily="66" charset="0"/>
              </a:rPr>
              <a:t>, media </a:t>
            </a:r>
            <a:r>
              <a:rPr lang="en-US" sz="2400" dirty="0" err="1" smtClean="0">
                <a:latin typeface="Comic Sans MS" panose="030F0702030302020204" pitchFamily="66" charset="0"/>
              </a:rPr>
              <a:t>massa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mempunyai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fungsi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sebagai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pengamat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lingkungan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atau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sebagai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pemberi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informasi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tentang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hal-hal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berada</a:t>
            </a:r>
            <a:r>
              <a:rPr lang="en-US" sz="2400" dirty="0" smtClean="0">
                <a:latin typeface="Comic Sans MS" panose="030F0702030302020204" pitchFamily="66" charset="0"/>
              </a:rPr>
              <a:t> di </a:t>
            </a:r>
            <a:r>
              <a:rPr lang="en-US" sz="2400" dirty="0" err="1" smtClean="0">
                <a:latin typeface="Comic Sans MS" panose="030F0702030302020204" pitchFamily="66" charset="0"/>
              </a:rPr>
              <a:t>luar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jangkauan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penglihatan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kepada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masyarakat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luas</a:t>
            </a:r>
            <a:endParaRPr 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2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168" y="579995"/>
            <a:ext cx="6262318" cy="795616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170" y="1808747"/>
            <a:ext cx="8915400" cy="439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latin typeface="Comic Sans MS" panose="030F0702030302020204" pitchFamily="66" charset="0"/>
              </a:rPr>
              <a:t>The correlation of the parts of society in responding to the environment</a:t>
            </a:r>
            <a:r>
              <a:rPr lang="en-US" sz="2400" dirty="0">
                <a:latin typeface="Comic Sans MS" panose="030F0702030302020204" pitchFamily="66" charset="0"/>
              </a:rPr>
              <a:t>, media </a:t>
            </a:r>
            <a:r>
              <a:rPr lang="en-US" sz="2400" dirty="0" err="1">
                <a:latin typeface="Comic Sans MS" panose="030F0702030302020204" pitchFamily="66" charset="0"/>
              </a:rPr>
              <a:t>massa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berfungsi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untuk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melakukan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seleksi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</a:rPr>
              <a:t>evaluasi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interpretasi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dari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informasi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</a:rPr>
              <a:t>melakukan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seleksi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mengenai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apa</a:t>
            </a:r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</a:rPr>
              <a:t>perlu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pantas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untuk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disiarkan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b="1" i="1" dirty="0">
                <a:latin typeface="Comic Sans MS" panose="030F0702030302020204" pitchFamily="66" charset="0"/>
              </a:rPr>
              <a:t>The transmission of the social heritage from one generation to the next</a:t>
            </a:r>
            <a:r>
              <a:rPr lang="en-US" sz="2400" dirty="0">
                <a:latin typeface="Comic Sans MS" panose="030F0702030302020204" pitchFamily="66" charset="0"/>
              </a:rPr>
              <a:t>, media </a:t>
            </a:r>
            <a:r>
              <a:rPr lang="en-US" sz="2400" dirty="0" err="1">
                <a:latin typeface="Comic Sans MS" panose="030F0702030302020204" pitchFamily="66" charset="0"/>
              </a:rPr>
              <a:t>massa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sebagai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sarana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untuk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menyampaikan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nilai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warisan</a:t>
            </a:r>
            <a:r>
              <a:rPr lang="en-US" sz="2400" dirty="0">
                <a:latin typeface="Comic Sans MS" panose="030F0702030302020204" pitchFamily="66" charset="0"/>
              </a:rPr>
              <a:t> social </a:t>
            </a:r>
            <a:r>
              <a:rPr lang="en-US" sz="2400" dirty="0" err="1">
                <a:latin typeface="Comic Sans MS" panose="030F0702030302020204" pitchFamily="66" charset="0"/>
              </a:rPr>
              <a:t>budaya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dari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satu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generasi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generasi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lainnya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54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 Alexis S. 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608863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Tujuan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Komunikator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(</a:t>
            </a:r>
            <a:r>
              <a:rPr lang="en-US" sz="2400" dirty="0" err="1" smtClean="0">
                <a:latin typeface="Comic Sans MS" panose="030F0702030302020204" pitchFamily="66" charset="0"/>
              </a:rPr>
              <a:t>penjaga</a:t>
            </a:r>
            <a:r>
              <a:rPr lang="en-US" sz="2400" dirty="0" smtClean="0">
                <a:latin typeface="Comic Sans MS" panose="030F0702030302020204" pitchFamily="66" charset="0"/>
              </a:rPr>
              <a:t> system)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1. </a:t>
            </a:r>
            <a:r>
              <a:rPr lang="en-US" sz="2400" dirty="0" err="1" smtClean="0">
                <a:latin typeface="Comic Sans MS" panose="030F0702030302020204" pitchFamily="66" charset="0"/>
              </a:rPr>
              <a:t>Memberi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informasi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>
              <a:buAutoNum type="arabicPeriod"/>
            </a:pPr>
            <a:endParaRPr lang="en-US" sz="2400" dirty="0">
              <a:latin typeface="Comic Sans MS" panose="030F0702030302020204" pitchFamily="66" charset="0"/>
            </a:endParaRPr>
          </a:p>
          <a:p>
            <a:pPr>
              <a:buAutoNum type="arabicPeriod"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2. </a:t>
            </a:r>
            <a:r>
              <a:rPr lang="en-US" sz="2400" dirty="0" err="1" smtClean="0">
                <a:latin typeface="Comic Sans MS" panose="030F0702030302020204" pitchFamily="66" charset="0"/>
              </a:rPr>
              <a:t>Mendidik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>
              <a:buAutoNum type="arabicPeriod"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568" y="1608863"/>
            <a:ext cx="5573043" cy="4996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Tujuan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Komunikan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latin typeface="Comic Sans MS" panose="030F0702030302020204" pitchFamily="66" charset="0"/>
              </a:rPr>
              <a:t>menyesuaikan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pada</a:t>
            </a:r>
            <a:r>
              <a:rPr lang="en-US" sz="2400" dirty="0" smtClean="0">
                <a:latin typeface="Comic Sans MS" panose="030F0702030302020204" pitchFamily="66" charset="0"/>
              </a:rPr>
              <a:t> system </a:t>
            </a:r>
            <a:r>
              <a:rPr lang="en-US" sz="2400" dirty="0" err="1" smtClean="0">
                <a:latin typeface="Comic Sans MS" panose="030F0702030302020204" pitchFamily="66" charset="0"/>
              </a:rPr>
              <a:t>pemuasan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kebutuhan</a:t>
            </a:r>
            <a:r>
              <a:rPr lang="en-US" sz="24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Mempelajari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ancaman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peluang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memahami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lingkungan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menguji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kenyataaan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meraih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keputusan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Memperoleh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pengetahuan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ketrampilan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berguna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memfungsikan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dirinya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secara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efektif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dalam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masyarakatnya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mempelajari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nilai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tingkah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laku</a:t>
            </a:r>
            <a:r>
              <a:rPr lang="en-US" sz="2400" dirty="0" smtClean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cocok</a:t>
            </a:r>
            <a:r>
              <a:rPr lang="en-US" sz="2400" dirty="0" smtClean="0">
                <a:latin typeface="Comic Sans MS" panose="030F0702030302020204" pitchFamily="66" charset="0"/>
              </a:rPr>
              <a:t> agar </a:t>
            </a:r>
            <a:r>
              <a:rPr lang="en-US" sz="2400" dirty="0" err="1" smtClean="0">
                <a:latin typeface="Comic Sans MS" panose="030F0702030302020204" pitchFamily="66" charset="0"/>
              </a:rPr>
              <a:t>diterima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dalam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masyarakat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72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453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Baskerville Old Face</vt:lpstr>
      <vt:lpstr>Century Gothic</vt:lpstr>
      <vt:lpstr>Comic Sans MS</vt:lpstr>
      <vt:lpstr>Wingdings 3</vt:lpstr>
      <vt:lpstr>Wisp</vt:lpstr>
      <vt:lpstr>            Pertemuan Kedua Belas  Mata Kuliah  : Pengantar Ilmu Broadcasting Semester       : Genap Dosen           : Bambang Sudjati Tahun           : 2018</vt:lpstr>
      <vt:lpstr>           Teori Komunikasi</vt:lpstr>
      <vt:lpstr>PowerPoint Presentation</vt:lpstr>
      <vt:lpstr>Komunikasi Massa</vt:lpstr>
      <vt:lpstr>Ciri-ciri massa</vt:lpstr>
      <vt:lpstr>Karakteristik Komunikasi Massa</vt:lpstr>
      <vt:lpstr>Fungsi Komunikasi Massa</vt:lpstr>
      <vt:lpstr>Fungsi Komunikasi Massa</vt:lpstr>
      <vt:lpstr>Fungsi Komunikasi Massa Alexis S. Tan</vt:lpstr>
      <vt:lpstr>Fungsi Komunikasi Massa Alexis S. Tan</vt:lpstr>
      <vt:lpstr>Kesimpulan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</dc:title>
  <dc:creator>Bambang Sudjati</dc:creator>
  <cp:lastModifiedBy>Bambang Sudjati</cp:lastModifiedBy>
  <cp:revision>10</cp:revision>
  <dcterms:created xsi:type="dcterms:W3CDTF">2018-04-01T16:02:34Z</dcterms:created>
  <dcterms:modified xsi:type="dcterms:W3CDTF">2018-05-20T19:38:05Z</dcterms:modified>
</cp:coreProperties>
</file>