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9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02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222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318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674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089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450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204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273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889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328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638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150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980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/>
          <a:lstStyle/>
          <a:p>
            <a:r>
              <a:rPr lang="id-ID" b="1" dirty="0" smtClean="0"/>
              <a:t>“Dasar-dasar Tata Cahaya - 2”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457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LIGHTING FOR TELEVISI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800" b="1" dirty="0" smtClean="0">
                <a:latin typeface="+mj-lt"/>
                <a:ea typeface="+mj-ea"/>
                <a:cs typeface="+mj-cs"/>
              </a:rPr>
              <a:t>PERTEMUAN - 2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0043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d-ID" sz="3200" b="1" dirty="0" smtClean="0"/>
              <a:t>Dasar-dasar Tata Cahaya - 2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1219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28 Days Later" pitchFamily="34" charset="0"/>
              </a:rPr>
              <a:t>Why is Lighting Important for Television and </a:t>
            </a:r>
            <a:r>
              <a:rPr lang="en-US" sz="4000" dirty="0" smtClean="0">
                <a:latin typeface="28 Days Later" pitchFamily="34" charset="0"/>
              </a:rPr>
              <a:t>Vide</a:t>
            </a:r>
            <a:r>
              <a:rPr lang="id-ID" sz="4000" dirty="0" smtClean="0">
                <a:latin typeface="28 Days Later" pitchFamily="34" charset="0"/>
              </a:rPr>
              <a:t>O</a:t>
            </a:r>
            <a:endParaRPr lang="es-ES" sz="4000" dirty="0" smtClean="0">
              <a:latin typeface="28 Days Later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4097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d-ID" sz="3200" b="1" dirty="0" smtClean="0"/>
              <a:t>Dasar-dasar Tata Cahaya - 2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i="1" dirty="0" smtClean="0"/>
              <a:t>If you’re fairly new to television and video production, you </a:t>
            </a:r>
            <a:r>
              <a:rPr lang="en-US" sz="4000" i="1" dirty="0" smtClean="0"/>
              <a:t>might</a:t>
            </a:r>
            <a:r>
              <a:rPr lang="id-ID" sz="4000" i="1" dirty="0" smtClean="0"/>
              <a:t> </a:t>
            </a:r>
            <a:r>
              <a:rPr lang="en-US" sz="4000" i="1" dirty="0" smtClean="0"/>
              <a:t>not </a:t>
            </a:r>
            <a:r>
              <a:rPr lang="en-US" sz="4000" i="1" dirty="0" smtClean="0"/>
              <a:t>have a sense of why lighting is so important. The </a:t>
            </a:r>
            <a:r>
              <a:rPr lang="en-US" sz="4000" i="1" dirty="0" smtClean="0"/>
              <a:t>cameras</a:t>
            </a:r>
            <a:r>
              <a:rPr lang="id-ID" sz="4000" i="1" dirty="0" smtClean="0"/>
              <a:t> </a:t>
            </a:r>
            <a:r>
              <a:rPr lang="en-US" sz="4000" i="1" dirty="0" smtClean="0"/>
              <a:t>you’ve </a:t>
            </a:r>
            <a:r>
              <a:rPr lang="en-US" sz="4000" i="1" dirty="0" smtClean="0"/>
              <a:t>used are so sensitive, you can often get away with no </a:t>
            </a:r>
            <a:r>
              <a:rPr lang="en-US" sz="4000" i="1" dirty="0" smtClean="0"/>
              <a:t>additional</a:t>
            </a:r>
            <a:r>
              <a:rPr lang="id-ID" sz="4000" i="1" dirty="0" smtClean="0"/>
              <a:t> lighting</a:t>
            </a:r>
            <a:r>
              <a:rPr lang="id-ID" sz="4000" i="1" dirty="0" smtClean="0"/>
              <a:t>.</a:t>
            </a:r>
            <a:endParaRPr lang="es-ES" sz="4000" i="1" dirty="0" smtClean="0">
              <a:latin typeface="28 Days Later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4097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d-ID" sz="3200" b="1" dirty="0" smtClean="0"/>
              <a:t>Dasar-dasar Tata Cahaya - 2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i="1" dirty="0" smtClean="0"/>
              <a:t>If, on the other hand, you’re a more experienced television </a:t>
            </a:r>
            <a:r>
              <a:rPr lang="en-US" i="1" dirty="0" smtClean="0"/>
              <a:t>production</a:t>
            </a:r>
            <a:r>
              <a:rPr lang="id-ID" i="1" dirty="0" smtClean="0"/>
              <a:t> </a:t>
            </a:r>
            <a:r>
              <a:rPr lang="en-US" i="1" dirty="0" smtClean="0"/>
              <a:t>person </a:t>
            </a:r>
            <a:r>
              <a:rPr lang="en-US" i="1" dirty="0" smtClean="0"/>
              <a:t>with lots of years in news and studio work, </a:t>
            </a:r>
            <a:r>
              <a:rPr lang="en-US" i="1" dirty="0" smtClean="0"/>
              <a:t>you</a:t>
            </a:r>
            <a:r>
              <a:rPr lang="id-ID" i="1" dirty="0" smtClean="0"/>
              <a:t> </a:t>
            </a:r>
            <a:r>
              <a:rPr lang="en-US" i="1" dirty="0" smtClean="0"/>
              <a:t>might </a:t>
            </a:r>
            <a:r>
              <a:rPr lang="en-US" i="1" dirty="0" smtClean="0"/>
              <a:t>understand a lot about the basic issues of controlling </a:t>
            </a:r>
            <a:r>
              <a:rPr lang="en-US" i="1" dirty="0" smtClean="0"/>
              <a:t>contrast</a:t>
            </a:r>
            <a:r>
              <a:rPr lang="id-ID" i="1" dirty="0" smtClean="0"/>
              <a:t> </a:t>
            </a:r>
            <a:r>
              <a:rPr lang="en-US" i="1" dirty="0" smtClean="0"/>
              <a:t>and </a:t>
            </a:r>
            <a:r>
              <a:rPr lang="en-US" i="1" dirty="0" smtClean="0"/>
              <a:t>exposure but still not have much experience with </a:t>
            </a:r>
            <a:r>
              <a:rPr lang="en-US" i="1" dirty="0" smtClean="0"/>
              <a:t>anything</a:t>
            </a:r>
            <a:r>
              <a:rPr lang="id-ID" i="1" dirty="0" smtClean="0"/>
              <a:t> </a:t>
            </a:r>
            <a:r>
              <a:rPr lang="en-US" i="1" dirty="0" smtClean="0"/>
              <a:t>more </a:t>
            </a:r>
            <a:r>
              <a:rPr lang="en-US" i="1" dirty="0" smtClean="0"/>
              <a:t>than flat studio lighting and a three-point </a:t>
            </a:r>
            <a:r>
              <a:rPr lang="en-US" i="1" dirty="0" smtClean="0"/>
              <a:t>interview</a:t>
            </a:r>
            <a:r>
              <a:rPr lang="id-ID" i="1" dirty="0" smtClean="0"/>
              <a:t> setup</a:t>
            </a:r>
            <a:r>
              <a:rPr lang="id-ID" i="1" dirty="0" smtClean="0"/>
              <a:t>.</a:t>
            </a:r>
            <a:endParaRPr lang="es-ES" i="1" dirty="0" smtClean="0">
              <a:latin typeface="28 Days Later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4097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d-ID" sz="3200" b="1" dirty="0" smtClean="0"/>
              <a:t>Dasar-dasar Tata Cahaya - 2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i="1" dirty="0" smtClean="0"/>
              <a:t>The real key to fine lighting is not only to simulate reality, but </a:t>
            </a:r>
            <a:r>
              <a:rPr lang="en-US" i="1" dirty="0" smtClean="0"/>
              <a:t>to</a:t>
            </a:r>
            <a:r>
              <a:rPr lang="id-ID" i="1" dirty="0" smtClean="0"/>
              <a:t> </a:t>
            </a:r>
            <a:r>
              <a:rPr lang="en-US" i="1" dirty="0" smtClean="0"/>
              <a:t>communicate </a:t>
            </a:r>
            <a:r>
              <a:rPr lang="en-US" i="1" dirty="0" smtClean="0"/>
              <a:t>the proper mood and feeling to the viewer. </a:t>
            </a:r>
            <a:r>
              <a:rPr lang="en-US" i="1" dirty="0" smtClean="0"/>
              <a:t>You</a:t>
            </a:r>
            <a:r>
              <a:rPr lang="id-ID" i="1" dirty="0" smtClean="0"/>
              <a:t> </a:t>
            </a:r>
            <a:r>
              <a:rPr lang="en-US" i="1" dirty="0" smtClean="0"/>
              <a:t>need </a:t>
            </a:r>
            <a:r>
              <a:rPr lang="en-US" i="1" dirty="0" smtClean="0"/>
              <a:t>to know more than just basic techniques; you need to </a:t>
            </a:r>
            <a:r>
              <a:rPr lang="en-US" i="1" dirty="0" smtClean="0"/>
              <a:t>have</a:t>
            </a:r>
            <a:r>
              <a:rPr lang="id-ID" i="1" dirty="0" smtClean="0"/>
              <a:t> </a:t>
            </a:r>
            <a:r>
              <a:rPr lang="en-US" i="1" dirty="0" smtClean="0"/>
              <a:t>an </a:t>
            </a:r>
            <a:r>
              <a:rPr lang="en-US" i="1" dirty="0" smtClean="0"/>
              <a:t>understanding of how certain looks communicate to viewers.</a:t>
            </a:r>
          </a:p>
          <a:p>
            <a:pPr marL="0" indent="0">
              <a:buNone/>
            </a:pPr>
            <a:r>
              <a:rPr lang="en-US" i="1" dirty="0" smtClean="0"/>
              <a:t>You need to develop an artist’s eye for light and shadow and </a:t>
            </a:r>
            <a:r>
              <a:rPr lang="en-US" i="1" dirty="0" smtClean="0"/>
              <a:t>color</a:t>
            </a:r>
            <a:r>
              <a:rPr lang="id-ID" i="1" dirty="0" smtClean="0"/>
              <a:t> </a:t>
            </a:r>
            <a:r>
              <a:rPr lang="en-US" i="1" dirty="0" smtClean="0"/>
              <a:t>and </a:t>
            </a:r>
            <a:r>
              <a:rPr lang="en-US" i="1" dirty="0" smtClean="0"/>
              <a:t>the techniques for reproducing them.</a:t>
            </a:r>
            <a:endParaRPr lang="es-ES" i="1" dirty="0" smtClean="0">
              <a:latin typeface="28 Days Later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409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d-ID" sz="3200" b="1" dirty="0" smtClean="0"/>
              <a:t>Dasar-dasar Tata Cahaya - 2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000" dirty="0" smtClean="0"/>
              <a:t>Upaya mencapai tujuan utama tata cahaya dilaksanakan </a:t>
            </a:r>
            <a:r>
              <a:rPr lang="id-ID" sz="2000" dirty="0" smtClean="0"/>
              <a:t>melalui beberapa </a:t>
            </a:r>
            <a:r>
              <a:rPr lang="id-ID" sz="2000" dirty="0" smtClean="0"/>
              <a:t>kegiatan yang pada dasarnya meliputi hal-hal </a:t>
            </a:r>
            <a:r>
              <a:rPr lang="id-ID" sz="2000" dirty="0" smtClean="0"/>
              <a:t>sebagai berikut </a:t>
            </a:r>
            <a:r>
              <a:rPr lang="id-ID" sz="2000" dirty="0" smtClean="0"/>
              <a:t>:</a:t>
            </a:r>
            <a:endParaRPr lang="id-ID" sz="2000" dirty="0" smtClean="0"/>
          </a:p>
          <a:p>
            <a:pPr marL="266700" indent="-266700">
              <a:buFont typeface="+mj-lt"/>
              <a:buAutoNum type="arabicPeriod"/>
            </a:pPr>
            <a:r>
              <a:rPr lang="id-ID" sz="2000" dirty="0" smtClean="0"/>
              <a:t>Menyinari </a:t>
            </a:r>
            <a:r>
              <a:rPr lang="id-ID" sz="2000" dirty="0" smtClean="0"/>
              <a:t>objek </a:t>
            </a:r>
            <a:r>
              <a:rPr lang="id-ID" sz="2000" dirty="0" smtClean="0"/>
              <a:t>atau scene </a:t>
            </a:r>
            <a:r>
              <a:rPr lang="id-ID" sz="2000" dirty="0" smtClean="0"/>
              <a:t>sehingga dihasilkan gambar </a:t>
            </a:r>
            <a:r>
              <a:rPr lang="id-ID" sz="2000" dirty="0" smtClean="0"/>
              <a:t>yang </a:t>
            </a:r>
            <a:r>
              <a:rPr lang="sv-SE" sz="2000" dirty="0" smtClean="0"/>
              <a:t>dapat </a:t>
            </a:r>
            <a:r>
              <a:rPr lang="sv-SE" sz="2000" dirty="0" smtClean="0"/>
              <a:t>dipahami dan dapat dilihat tanpa menyulitkan mata.</a:t>
            </a:r>
          </a:p>
          <a:p>
            <a:pPr marL="266700" indent="-266700">
              <a:buFont typeface="+mj-lt"/>
              <a:buAutoNum type="arabicPeriod"/>
            </a:pPr>
            <a:r>
              <a:rPr lang="id-ID" sz="2000" dirty="0" smtClean="0"/>
              <a:t>Menghasilkan video signal yang </a:t>
            </a:r>
            <a:r>
              <a:rPr lang="id-ID" sz="2000" dirty="0" smtClean="0"/>
              <a:t>memenuhi standar teknis </a:t>
            </a:r>
            <a:r>
              <a:rPr lang="id-ID" sz="2000" dirty="0" smtClean="0"/>
              <a:t>dan bebas dari noise </a:t>
            </a:r>
            <a:r>
              <a:rPr lang="id-ID" sz="2000" dirty="0" smtClean="0"/>
              <a:t>atau gangguan lainnya</a:t>
            </a:r>
            <a:r>
              <a:rPr lang="id-ID" sz="2000" dirty="0" smtClean="0"/>
              <a:t>.</a:t>
            </a:r>
          </a:p>
          <a:p>
            <a:pPr marL="266700" indent="-266700">
              <a:buFont typeface="+mj-lt"/>
              <a:buAutoNum type="arabicPeriod"/>
            </a:pPr>
            <a:r>
              <a:rPr lang="id-ID" sz="2000" dirty="0" smtClean="0"/>
              <a:t>Memanfaatkan </a:t>
            </a:r>
            <a:r>
              <a:rPr lang="id-ID" sz="2000" dirty="0" smtClean="0"/>
              <a:t>seluruh area kontras atau rentang antara </a:t>
            </a:r>
            <a:r>
              <a:rPr lang="id-ID" sz="2000" dirty="0" smtClean="0"/>
              <a:t>gelap dan </a:t>
            </a:r>
            <a:r>
              <a:rPr lang="id-ID" sz="2000" dirty="0" smtClean="0"/>
              <a:t>terang gambar televisi dengan menyiapkan penyinaran </a:t>
            </a:r>
            <a:r>
              <a:rPr lang="id-ID" sz="2000" dirty="0" smtClean="0"/>
              <a:t>yang tepat</a:t>
            </a:r>
            <a:r>
              <a:rPr lang="id-ID" sz="2000" dirty="0" smtClean="0"/>
              <a:t>.</a:t>
            </a:r>
          </a:p>
          <a:p>
            <a:pPr marL="266700" indent="-266700">
              <a:buFont typeface="+mj-lt"/>
              <a:buAutoNum type="arabicPeriod"/>
            </a:pPr>
            <a:r>
              <a:rPr lang="id-ID" sz="2000" dirty="0" smtClean="0"/>
              <a:t>Memberikan </a:t>
            </a:r>
            <a:r>
              <a:rPr lang="id-ID" sz="2000" dirty="0" smtClean="0"/>
              <a:t>penyinaran yang seimbang dari satu </a:t>
            </a:r>
            <a:r>
              <a:rPr lang="id-ID" sz="2000" dirty="0" smtClean="0"/>
              <a:t>scene ke scene lain </a:t>
            </a:r>
            <a:r>
              <a:rPr lang="id-ID" sz="2000" dirty="0" smtClean="0"/>
              <a:t>sehingga setiap kamera dapat menghasilkan </a:t>
            </a:r>
            <a:r>
              <a:rPr lang="id-ID" sz="2000" dirty="0" smtClean="0"/>
              <a:t>urutan gambar </a:t>
            </a:r>
            <a:r>
              <a:rPr lang="id-ID" sz="2000" dirty="0" smtClean="0"/>
              <a:t>yang baik dengan kesan warna yang saling </a:t>
            </a:r>
            <a:r>
              <a:rPr lang="id-ID" sz="2000" dirty="0" smtClean="0"/>
              <a:t>bersesuaian, terutama </a:t>
            </a:r>
            <a:r>
              <a:rPr lang="id-ID" sz="2000" dirty="0" smtClean="0"/>
              <a:t>untuk wajah-wajah pengisi acara</a:t>
            </a:r>
            <a:r>
              <a:rPr lang="id-ID" sz="2000" dirty="0" smtClean="0"/>
              <a:t>.</a:t>
            </a:r>
          </a:p>
          <a:p>
            <a:pPr marL="266700" indent="-266700">
              <a:buFont typeface="+mj-lt"/>
              <a:buAutoNum type="arabicPeriod"/>
            </a:pPr>
            <a:r>
              <a:rPr lang="id-ID" sz="2000" dirty="0" smtClean="0"/>
              <a:t>Menghasilkan gambar yang menyenangkan melalui distribusi </a:t>
            </a:r>
            <a:r>
              <a:rPr lang="es-ES" sz="2000" dirty="0" err="1" smtClean="0"/>
              <a:t>cahaya</a:t>
            </a:r>
            <a:r>
              <a:rPr lang="es-ES" sz="2000" dirty="0" smtClean="0"/>
              <a:t> dan </a:t>
            </a:r>
            <a:r>
              <a:rPr lang="es-ES" sz="2000" dirty="0" err="1" smtClean="0"/>
              <a:t>bayangan</a:t>
            </a:r>
            <a:r>
              <a:rPr lang="es-ES" sz="2000" dirty="0" smtClean="0"/>
              <a:t> secara </a:t>
            </a:r>
            <a:r>
              <a:rPr lang="es-ES" sz="2000" dirty="0" err="1" smtClean="0"/>
              <a:t>artistik</a:t>
            </a:r>
            <a:r>
              <a:rPr lang="es-ES" sz="20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444097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d-ID" sz="3200" b="1" dirty="0" smtClean="0"/>
              <a:t>Dasar-dasar Tata Cahaya - 2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000" dirty="0" smtClean="0"/>
              <a:t>Upaya mencapai tujuan utama tata cahaya dilaksanakan </a:t>
            </a:r>
            <a:r>
              <a:rPr lang="id-ID" sz="2000" dirty="0" smtClean="0"/>
              <a:t>melalui beberapa </a:t>
            </a:r>
            <a:r>
              <a:rPr lang="id-ID" sz="2000" dirty="0" smtClean="0"/>
              <a:t>kegiatan yang pada dasarnya meliputi hal-hal </a:t>
            </a:r>
            <a:r>
              <a:rPr lang="id-ID" sz="2000" dirty="0" smtClean="0"/>
              <a:t>sebagai berikut </a:t>
            </a:r>
            <a:r>
              <a:rPr lang="id-ID" sz="2000" dirty="0" smtClean="0"/>
              <a:t>:</a:t>
            </a:r>
            <a:endParaRPr lang="id-ID" sz="2000" dirty="0" smtClean="0"/>
          </a:p>
          <a:p>
            <a:pPr>
              <a:buFont typeface="+mj-lt"/>
              <a:buAutoNum type="arabicPeriod" startAt="6"/>
            </a:pPr>
            <a:r>
              <a:rPr lang="id-ID" sz="2000" dirty="0" smtClean="0"/>
              <a:t>Mendukung </a:t>
            </a:r>
            <a:r>
              <a:rPr lang="id-ID" sz="2000" dirty="0" smtClean="0"/>
              <a:t>suasana realistik atau dramatik.</a:t>
            </a:r>
          </a:p>
          <a:p>
            <a:pPr>
              <a:buFont typeface="+mj-lt"/>
              <a:buAutoNum type="arabicPeriod" startAt="6"/>
            </a:pPr>
            <a:r>
              <a:rPr lang="id-ID" sz="2000" dirty="0" smtClean="0"/>
              <a:t>Menciptakan </a:t>
            </a:r>
            <a:r>
              <a:rPr lang="id-ID" sz="2000" dirty="0" smtClean="0"/>
              <a:t>dimensi/kesan ruang dari set, kesan </a:t>
            </a:r>
            <a:r>
              <a:rPr lang="id-ID" sz="2000" dirty="0" smtClean="0"/>
              <a:t>keterpaduan bentuk</a:t>
            </a:r>
            <a:r>
              <a:rPr lang="id-ID" sz="2000" dirty="0" smtClean="0"/>
              <a:t>, dan menghasilkan pemisahan visual antara objek </a:t>
            </a:r>
            <a:r>
              <a:rPr lang="id-ID" sz="2000" dirty="0" smtClean="0"/>
              <a:t>latar depan </a:t>
            </a:r>
            <a:r>
              <a:rPr lang="id-ID" sz="2000" dirty="0" smtClean="0"/>
              <a:t>dan latar belakang.</a:t>
            </a:r>
          </a:p>
          <a:p>
            <a:pPr>
              <a:buFont typeface="+mj-lt"/>
              <a:buAutoNum type="arabicPeriod" startAt="6"/>
            </a:pPr>
            <a:r>
              <a:rPr lang="id-ID" sz="2000" dirty="0" smtClean="0"/>
              <a:t>Menambah </a:t>
            </a:r>
            <a:r>
              <a:rPr lang="id-ID" sz="2000" dirty="0" smtClean="0"/>
              <a:t>semarak gambar dengan membuat kilau </a:t>
            </a:r>
            <a:r>
              <a:rPr lang="id-ID" sz="2000" dirty="0" smtClean="0"/>
              <a:t>dan gemerlap </a:t>
            </a:r>
            <a:r>
              <a:rPr lang="id-ID" sz="2000" dirty="0" smtClean="0"/>
              <a:t>cahaya yang menarik dan menyenangkan.</a:t>
            </a:r>
          </a:p>
          <a:p>
            <a:pPr>
              <a:buFont typeface="+mj-lt"/>
              <a:buAutoNum type="arabicPeriod" startAt="6"/>
            </a:pPr>
            <a:r>
              <a:rPr lang="id-ID" sz="2000" dirty="0" smtClean="0"/>
              <a:t>Menambah </a:t>
            </a:r>
            <a:r>
              <a:rPr lang="id-ID" sz="2000" dirty="0" smtClean="0"/>
              <a:t>kemolekan wajah dari artis/pengisi acara.</a:t>
            </a:r>
          </a:p>
          <a:p>
            <a:pPr>
              <a:buFont typeface="+mj-lt"/>
              <a:buAutoNum type="arabicPeriod" startAt="6"/>
            </a:pPr>
            <a:r>
              <a:rPr lang="nn-NO" sz="2000" dirty="0" smtClean="0"/>
              <a:t>Membantu </a:t>
            </a:r>
            <a:r>
              <a:rPr lang="nn-NO" sz="2000" dirty="0" smtClean="0"/>
              <a:t>menyembunyikan cacat orang atau </a:t>
            </a:r>
            <a:r>
              <a:rPr lang="nn-NO" sz="2000" dirty="0" smtClean="0"/>
              <a:t>kekurangtepatan</a:t>
            </a:r>
            <a:r>
              <a:rPr lang="id-ID" sz="2000" dirty="0" smtClean="0"/>
              <a:t> setting dengan </a:t>
            </a:r>
            <a:r>
              <a:rPr lang="id-ID" sz="2000" dirty="0" smtClean="0"/>
              <a:t>melindunginya dari penyinaran secara </a:t>
            </a:r>
            <a:r>
              <a:rPr lang="id-ID" sz="2000" dirty="0" smtClean="0"/>
              <a:t>bijaksana atau </a:t>
            </a:r>
            <a:r>
              <a:rPr lang="id-ID" sz="2000" dirty="0" smtClean="0"/>
              <a:t>mengalihkan konsentrasi cahaya kepada bagian lain.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444097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419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“Dasar-dasar Tata Cahaya - 2”</vt:lpstr>
      <vt:lpstr>Dasar-dasar Tata Cahaya - 2</vt:lpstr>
      <vt:lpstr>Dasar-dasar Tata Cahaya - 2</vt:lpstr>
      <vt:lpstr>Dasar-dasar Tata Cahaya - 2</vt:lpstr>
      <vt:lpstr>Dasar-dasar Tata Cahaya - 2</vt:lpstr>
      <vt:lpstr>Dasar-dasar Tata Cahaya - 2</vt:lpstr>
      <vt:lpstr>Dasar-dasar Tata Cahaya - 2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8.1</dc:creator>
  <cp:lastModifiedBy>TOSHIBA</cp:lastModifiedBy>
  <cp:revision>10</cp:revision>
  <dcterms:created xsi:type="dcterms:W3CDTF">2018-10-03T23:11:14Z</dcterms:created>
  <dcterms:modified xsi:type="dcterms:W3CDTF">2018-12-03T22:13:59Z</dcterms:modified>
</cp:coreProperties>
</file>