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12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2713CE-933F-453D-B038-5D7FA960A213}"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3982225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713CE-933F-453D-B038-5D7FA960A213}"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2133185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713CE-933F-453D-B038-5D7FA960A213}"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546744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2713CE-933F-453D-B038-5D7FA960A213}"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1730896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2713CE-933F-453D-B038-5D7FA960A213}" type="datetimeFigureOut">
              <a:rPr lang="en-US" smtClean="0"/>
              <a:pPr/>
              <a:t>12/3/2018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57450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2713CE-933F-453D-B038-5D7FA960A213}"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362204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2713CE-933F-453D-B038-5D7FA960A213}" type="datetimeFigureOut">
              <a:rPr lang="en-US" smtClean="0"/>
              <a:pPr/>
              <a:t>12/3/2018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353273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2713CE-933F-453D-B038-5D7FA960A213}" type="datetimeFigureOut">
              <a:rPr lang="en-US" smtClean="0"/>
              <a:pPr/>
              <a:t>12/3/2018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220889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713CE-933F-453D-B038-5D7FA960A213}" type="datetimeFigureOut">
              <a:rPr lang="en-US" smtClean="0"/>
              <a:pPr/>
              <a:t>12/3/2018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3063280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713CE-933F-453D-B038-5D7FA960A213}"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174638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713CE-933F-453D-B038-5D7FA960A213}" type="datetimeFigureOut">
              <a:rPr lang="en-US" smtClean="0"/>
              <a:pPr/>
              <a:t>12/3/2018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1021509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713CE-933F-453D-B038-5D7FA960A213}" type="datetimeFigureOut">
              <a:rPr lang="en-US" smtClean="0"/>
              <a:pPr/>
              <a:t>12/3/2018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2D99E-A503-4228-9A72-4FAAA6CD9182}" type="slidenum">
              <a:rPr lang="en-US" smtClean="0"/>
              <a:pPr/>
              <a:t>‹#›</a:t>
            </a:fld>
            <a:endParaRPr lang="en-US"/>
          </a:p>
        </p:txBody>
      </p:sp>
    </p:spTree>
    <p:extLst>
      <p:ext uri="{BB962C8B-B14F-4D97-AF65-F5344CB8AC3E}">
        <p14:creationId xmlns="" xmlns:p14="http://schemas.microsoft.com/office/powerpoint/2010/main" val="2989808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sewa-sewa.com/product-category/light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0"/>
            <a:ext cx="7772400" cy="1470025"/>
          </a:xfrm>
        </p:spPr>
        <p:txBody>
          <a:bodyPr/>
          <a:lstStyle/>
          <a:p>
            <a:r>
              <a:rPr lang="id-ID" b="1" smtClean="0"/>
              <a:t>“Lighting dan Lightingman”</a:t>
            </a:r>
            <a:endParaRPr lang="en-US" dirty="0"/>
          </a:p>
        </p:txBody>
      </p:sp>
      <p:sp>
        <p:nvSpPr>
          <p:cNvPr id="3" name="Title 1"/>
          <p:cNvSpPr txBox="1">
            <a:spLocks/>
          </p:cNvSpPr>
          <p:nvPr/>
        </p:nvSpPr>
        <p:spPr>
          <a:xfrm>
            <a:off x="762000" y="4572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1" i="0" u="none" strike="noStrike" kern="1200" cap="none" spc="0" normalizeH="0" baseline="0" noProof="0" dirty="0" smtClean="0">
                <a:ln>
                  <a:noFill/>
                </a:ln>
                <a:solidFill>
                  <a:schemeClr val="tx1"/>
                </a:solidFill>
                <a:effectLst/>
                <a:uLnTx/>
                <a:uFillTx/>
                <a:latin typeface="+mj-lt"/>
                <a:ea typeface="+mj-ea"/>
                <a:cs typeface="+mj-cs"/>
              </a:rPr>
              <a:t>LIGHTING FOR TELEVISI</a:t>
            </a:r>
          </a:p>
          <a:p>
            <a:pPr marL="0" marR="0" lvl="0" indent="0" algn="ctr" defTabSz="914400" rtl="0" eaLnBrk="1" fontAlgn="auto" latinLnBrk="0" hangingPunct="1">
              <a:lnSpc>
                <a:spcPct val="100000"/>
              </a:lnSpc>
              <a:spcBef>
                <a:spcPct val="0"/>
              </a:spcBef>
              <a:spcAft>
                <a:spcPts val="0"/>
              </a:spcAft>
              <a:buClrTx/>
              <a:buSzTx/>
              <a:buFontTx/>
              <a:buNone/>
              <a:tabLst/>
              <a:defRPr/>
            </a:pPr>
            <a:r>
              <a:rPr lang="id-ID" sz="2800" b="1" dirty="0" smtClean="0">
                <a:latin typeface="+mj-lt"/>
                <a:ea typeface="+mj-ea"/>
                <a:cs typeface="+mj-cs"/>
              </a:rPr>
              <a:t>PERTEMUAN - 3</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 xmlns:p14="http://schemas.microsoft.com/office/powerpoint/2010/main" val="335004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b="1" dirty="0" smtClean="0"/>
              <a:t>L</a:t>
            </a:r>
            <a:r>
              <a:rPr lang="id-ID" sz="3200" b="1" dirty="0" smtClean="0"/>
              <a:t>IGHTING</a:t>
            </a:r>
            <a:endParaRPr lang="en-US" sz="3200" b="1"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marL="0" indent="0">
              <a:lnSpc>
                <a:spcPct val="120000"/>
              </a:lnSpc>
              <a:spcBef>
                <a:spcPts val="0"/>
              </a:spcBef>
              <a:buNone/>
            </a:pPr>
            <a:r>
              <a:rPr lang="id-ID" sz="2800" i="1" dirty="0" smtClean="0">
                <a:hlinkClick r:id="rId2"/>
              </a:rPr>
              <a:t>Lighting</a:t>
            </a:r>
            <a:r>
              <a:rPr lang="id-ID" sz="2800" dirty="0" smtClean="0"/>
              <a:t> merupakan unsur utama dalam sebuah pementasan atau </a:t>
            </a:r>
            <a:r>
              <a:rPr lang="id-ID" sz="2800" i="1" dirty="0" smtClean="0"/>
              <a:t>event</a:t>
            </a:r>
            <a:r>
              <a:rPr lang="id-ID" sz="2800" dirty="0" smtClean="0"/>
              <a:t>.</a:t>
            </a:r>
          </a:p>
          <a:p>
            <a:pPr marL="0" indent="0">
              <a:lnSpc>
                <a:spcPct val="120000"/>
              </a:lnSpc>
              <a:spcBef>
                <a:spcPts val="0"/>
              </a:spcBef>
              <a:buNone/>
            </a:pPr>
            <a:r>
              <a:rPr lang="id-ID" sz="2800" i="1" dirty="0" smtClean="0"/>
              <a:t>Lighting</a:t>
            </a:r>
            <a:r>
              <a:rPr lang="id-ID" sz="2800" dirty="0" smtClean="0"/>
              <a:t> adalah penataan peralatan pencahayaan, dalam hal ini </a:t>
            </a:r>
            <a:r>
              <a:rPr lang="id-ID" sz="2800" i="1" dirty="0" smtClean="0"/>
              <a:t>lighting</a:t>
            </a:r>
            <a:r>
              <a:rPr lang="id-ID" sz="2800" dirty="0" smtClean="0"/>
              <a:t> berfungsi untuk menerangi panggung untuk mendukung sebuah acara. Secara umum itulah fungsi dari tata cahaya. Dalam teater, </a:t>
            </a:r>
            <a:r>
              <a:rPr lang="id-ID" sz="2800" i="1" dirty="0" smtClean="0"/>
              <a:t>lighting</a:t>
            </a:r>
            <a:r>
              <a:rPr lang="id-ID" sz="2800" dirty="0" smtClean="0"/>
              <a:t> terbagi menjadi dua yaitu:</a:t>
            </a:r>
          </a:p>
          <a:p>
            <a:r>
              <a:rPr lang="id-ID" sz="2800" i="1" dirty="0" smtClean="0"/>
              <a:t>Lighting</a:t>
            </a:r>
            <a:r>
              <a:rPr lang="id-ID" sz="2800" dirty="0" smtClean="0"/>
              <a:t> sebagai penerangan berfungsi untuk menerangi panggung beserta unsur-unsurnya sehingga pementasan dapat terlihat oleh audiens.</a:t>
            </a:r>
          </a:p>
          <a:p>
            <a:r>
              <a:rPr lang="id-ID" sz="2800" i="1" dirty="0" smtClean="0"/>
              <a:t>Lighting</a:t>
            </a:r>
            <a:r>
              <a:rPr lang="id-ID" sz="2800" dirty="0" smtClean="0"/>
              <a:t> sebagai pencahayaan berfungsi sebagai unsur artisitik pementasan. Yang satu ini, bermanfaat untuk membentuk dan mendukung suasana sesuai dengan tuntutan naskah menjadi seperti nyata</a:t>
            </a:r>
            <a:endParaRPr lang="id-ID" sz="2800" dirty="0"/>
          </a:p>
        </p:txBody>
      </p:sp>
    </p:spTree>
    <p:extLst>
      <p:ext uri="{BB962C8B-B14F-4D97-AF65-F5344CB8AC3E}">
        <p14:creationId xmlns="" xmlns:p14="http://schemas.microsoft.com/office/powerpoint/2010/main" val="1444097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b="1" dirty="0" smtClean="0"/>
              <a:t>L</a:t>
            </a:r>
            <a:r>
              <a:rPr lang="id-ID" sz="3200" b="1" dirty="0" smtClean="0"/>
              <a:t>IGHTING</a:t>
            </a:r>
            <a:endParaRPr lang="en-US" sz="3200" b="1" dirty="0"/>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pPr>
              <a:buNone/>
            </a:pPr>
            <a:r>
              <a:rPr lang="id-ID" sz="2800" b="1" dirty="0" smtClean="0"/>
              <a:t>Apa saja unsur-unsur dalam lighting yang harus diperhatikan?</a:t>
            </a:r>
            <a:endParaRPr lang="id-ID" sz="2800" dirty="0" smtClean="0"/>
          </a:p>
          <a:p>
            <a:pPr marL="354013" indent="-271463">
              <a:buFont typeface="+mj-lt"/>
              <a:buAutoNum type="arabicPeriod"/>
            </a:pPr>
            <a:r>
              <a:rPr lang="id-ID" sz="2800" dirty="0" smtClean="0"/>
              <a:t>Tersedianya peralatan dan perlengkapan, antara lain: lampu, kabel, </a:t>
            </a:r>
            <a:r>
              <a:rPr lang="id-ID" sz="2800" i="1" dirty="0" smtClean="0"/>
              <a:t>holder</a:t>
            </a:r>
            <a:r>
              <a:rPr lang="id-ID" sz="2800" dirty="0" smtClean="0"/>
              <a:t> dan beberapa peralatan yang berhubungan dengan </a:t>
            </a:r>
            <a:r>
              <a:rPr lang="id-ID" sz="2800" i="1" dirty="0" smtClean="0"/>
              <a:t>lighting</a:t>
            </a:r>
            <a:r>
              <a:rPr lang="id-ID" sz="2800" dirty="0" smtClean="0"/>
              <a:t> dan listrik. Tidak ada standar yang pasti seberapa banyak perlengkapan tersebut, semuanya bergantung dari kebutuhan </a:t>
            </a:r>
            <a:r>
              <a:rPr lang="id-ID" sz="2800" i="1" dirty="0" smtClean="0"/>
              <a:t>event</a:t>
            </a:r>
            <a:r>
              <a:rPr lang="id-ID" sz="2800" dirty="0" smtClean="0"/>
              <a:t> yang akan berlangsung dan kualitas </a:t>
            </a:r>
            <a:r>
              <a:rPr lang="id-ID" sz="2800" i="1" dirty="0" smtClean="0"/>
              <a:t>lighting</a:t>
            </a:r>
            <a:r>
              <a:rPr lang="id-ID" sz="2800" dirty="0" smtClean="0"/>
              <a:t> yang diharapkan.</a:t>
            </a:r>
          </a:p>
          <a:p>
            <a:pPr marL="354013" indent="-271463">
              <a:buFont typeface="+mj-lt"/>
              <a:buAutoNum type="arabicPeriod"/>
            </a:pPr>
            <a:r>
              <a:rPr lang="id-ID" sz="2800" dirty="0" smtClean="0"/>
              <a:t>Tata letak dan titik fokus. Tata letak adalah penempatan lampu sedangkan titik fokus adalah daerah jatuhnya cahaya. Pada umumnya, penempatan lampu dalam pementasan adalah di atas dan dari arah depan panggung, sehingga titik fokus tepat berada di daerah panggung. Dalam teorinya, sudut penempatan dan titk fokus yang paling efektif adalah 450 di atas panggung. Namun semuanya itu sekali lagi bergantung dari kebutuhan </a:t>
            </a:r>
            <a:r>
              <a:rPr lang="id-ID" sz="2800" i="1" dirty="0" smtClean="0"/>
              <a:t>event</a:t>
            </a:r>
            <a:r>
              <a:rPr lang="id-ID" sz="2800" dirty="0" smtClean="0"/>
              <a:t>. Teori lain mengatakan idealnya, </a:t>
            </a:r>
            <a:r>
              <a:rPr lang="id-ID" sz="2800" i="1" dirty="0" smtClean="0"/>
              <a:t>lighting</a:t>
            </a:r>
            <a:r>
              <a:rPr lang="id-ID" sz="2800" dirty="0" smtClean="0"/>
              <a:t> dalam sebuah pementasan (apapun jenis pementasan itu) tata cahaya harus menerangi setiap bagian dari panggung, yaitu dari arah depan, dan belakang, atas dan bawah, kiri dan kanan, serta bagian tengah</a:t>
            </a:r>
            <a:r>
              <a:rPr lang="id-ID" sz="2800" dirty="0" smtClean="0"/>
              <a:t>.</a:t>
            </a:r>
            <a:endParaRPr lang="id-ID" sz="2800" dirty="0" smtClean="0"/>
          </a:p>
        </p:txBody>
      </p:sp>
    </p:spTree>
    <p:extLst>
      <p:ext uri="{BB962C8B-B14F-4D97-AF65-F5344CB8AC3E}">
        <p14:creationId xmlns="" xmlns:p14="http://schemas.microsoft.com/office/powerpoint/2010/main" val="144409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b="1" dirty="0" smtClean="0"/>
              <a:t>L</a:t>
            </a:r>
            <a:r>
              <a:rPr lang="id-ID" sz="3200" b="1" dirty="0" smtClean="0"/>
              <a:t>IGHTING</a:t>
            </a:r>
            <a:endParaRPr lang="en-US" sz="3200" b="1"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marL="596900" indent="-514350">
              <a:buFont typeface="+mj-lt"/>
              <a:buAutoNum type="arabicPeriod" startAt="3"/>
            </a:pPr>
            <a:r>
              <a:rPr lang="id-ID" sz="2800" dirty="0" smtClean="0"/>
              <a:t>Keseimbangan </a:t>
            </a:r>
            <a:r>
              <a:rPr lang="id-ID" sz="2800" dirty="0" smtClean="0"/>
              <a:t>warna. Maksudnya adalah keserasian penggunaan warna cahaya yang dibutuhkan. Hal ini berarti, </a:t>
            </a:r>
            <a:r>
              <a:rPr lang="id-ID" sz="2800" i="1" dirty="0" smtClean="0"/>
              <a:t>lightingman</a:t>
            </a:r>
            <a:r>
              <a:rPr lang="id-ID" sz="2800" dirty="0" smtClean="0"/>
              <a:t> harus memiliki pengetahuan tentang warna (berpengalaman).</a:t>
            </a:r>
          </a:p>
          <a:p>
            <a:pPr marL="596900" indent="-514350">
              <a:buFont typeface="+mj-lt"/>
              <a:buAutoNum type="arabicPeriod" startAt="3"/>
            </a:pPr>
            <a:r>
              <a:rPr lang="id-ID" sz="2800" dirty="0" smtClean="0"/>
              <a:t>Penguasaan alat dan perlengkapan. Artinya </a:t>
            </a:r>
            <a:r>
              <a:rPr lang="id-ID" sz="2800" i="1" dirty="0" smtClean="0"/>
              <a:t>lightingman</a:t>
            </a:r>
            <a:r>
              <a:rPr lang="id-ID" sz="2800" dirty="0" smtClean="0"/>
              <a:t> harus memiliki pemahaman mengenai sifat karakter cahaya dari perlengkapan tata cahaya. Tata cahaya sangat berhubungan dengan listrik, maka Anda harus berhati-hati jika sedang bertugas menjadi </a:t>
            </a:r>
            <a:r>
              <a:rPr lang="id-ID" sz="2800" i="1" dirty="0" smtClean="0"/>
              <a:t>light setter</a:t>
            </a:r>
            <a:r>
              <a:rPr lang="id-ID" sz="2800" dirty="0" smtClean="0"/>
              <a:t> atau penata cahaya.</a:t>
            </a:r>
          </a:p>
          <a:p>
            <a:pPr marL="596900" indent="-514350">
              <a:buFont typeface="+mj-lt"/>
              <a:buAutoNum type="arabicPeriod" startAt="3"/>
            </a:pPr>
            <a:r>
              <a:rPr lang="id-ID" sz="2800" dirty="0" smtClean="0"/>
              <a:t>Pemahaman alur acara. Artinya </a:t>
            </a:r>
            <a:r>
              <a:rPr lang="id-ID" sz="2800" i="1" dirty="0" smtClean="0"/>
              <a:t>lightingman</a:t>
            </a:r>
            <a:r>
              <a:rPr lang="id-ID" sz="2800" dirty="0" smtClean="0"/>
              <a:t> harus paham mengenai alur acara yang akan berlangsung.</a:t>
            </a:r>
            <a:endParaRPr lang="id-ID" sz="2800" dirty="0"/>
          </a:p>
        </p:txBody>
      </p:sp>
    </p:spTree>
    <p:extLst>
      <p:ext uri="{BB962C8B-B14F-4D97-AF65-F5344CB8AC3E}">
        <p14:creationId xmlns="" xmlns:p14="http://schemas.microsoft.com/office/powerpoint/2010/main" val="1444097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b="1" dirty="0" smtClean="0"/>
              <a:t>L</a:t>
            </a:r>
            <a:r>
              <a:rPr lang="id-ID" sz="3200" b="1" dirty="0" smtClean="0"/>
              <a:t>IGHTINGMAN</a:t>
            </a:r>
            <a:endParaRPr lang="en-US" sz="3200" b="1" dirty="0"/>
          </a:p>
        </p:txBody>
      </p:sp>
      <p:sp>
        <p:nvSpPr>
          <p:cNvPr id="3" name="Content Placeholder 2"/>
          <p:cNvSpPr>
            <a:spLocks noGrp="1"/>
          </p:cNvSpPr>
          <p:nvPr>
            <p:ph idx="1"/>
          </p:nvPr>
        </p:nvSpPr>
        <p:spPr>
          <a:xfrm>
            <a:off x="457200" y="1600200"/>
            <a:ext cx="8229600" cy="4525963"/>
          </a:xfrm>
        </p:spPr>
        <p:txBody>
          <a:bodyPr>
            <a:normAutofit/>
          </a:bodyPr>
          <a:lstStyle/>
          <a:p>
            <a:pPr marL="0" indent="0" fontAlgn="base">
              <a:buNone/>
            </a:pPr>
            <a:r>
              <a:rPr lang="id-ID" sz="2800" b="1" dirty="0" smtClean="0"/>
              <a:t>Penata Cahaya</a:t>
            </a:r>
            <a:br>
              <a:rPr lang="id-ID" sz="2800" b="1" dirty="0" smtClean="0"/>
            </a:br>
            <a:r>
              <a:rPr lang="id-ID" sz="2800" dirty="0" smtClean="0"/>
              <a:t>Tata </a:t>
            </a:r>
            <a:r>
              <a:rPr lang="id-ID" sz="2800" dirty="0" smtClean="0"/>
              <a:t>cahaya/lighting yang baik secara teknik dan artistic merupakan kontribusi yang vital bagi Produksi program TV. Jenis dan model yang dikehendaki dari pengaturan lighting harus dikonsultasikan terlebih dahulu dengan produser. Lighting yang baik adalah bila hasil di layer TV segalanya terlihat natural atau tercapai tujuannya.</a:t>
            </a:r>
            <a:endParaRPr lang="id-ID" sz="2800" dirty="0"/>
          </a:p>
        </p:txBody>
      </p:sp>
    </p:spTree>
    <p:extLst>
      <p:ext uri="{BB962C8B-B14F-4D97-AF65-F5344CB8AC3E}">
        <p14:creationId xmlns="" xmlns:p14="http://schemas.microsoft.com/office/powerpoint/2010/main" val="1444097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sz="3200" b="1" dirty="0" smtClean="0"/>
              <a:t>L</a:t>
            </a:r>
            <a:r>
              <a:rPr lang="id-ID" sz="3200" b="1" dirty="0" smtClean="0"/>
              <a:t>IGHTINGMAN</a:t>
            </a:r>
            <a:endParaRPr lang="en-US" sz="3200" b="1" dirty="0"/>
          </a:p>
        </p:txBody>
      </p:sp>
      <p:sp>
        <p:nvSpPr>
          <p:cNvPr id="3" name="Content Placeholder 2"/>
          <p:cNvSpPr>
            <a:spLocks noGrp="1"/>
          </p:cNvSpPr>
          <p:nvPr>
            <p:ph idx="1"/>
          </p:nvPr>
        </p:nvSpPr>
        <p:spPr>
          <a:xfrm>
            <a:off x="457200" y="1600200"/>
            <a:ext cx="8229600" cy="4525963"/>
          </a:xfrm>
        </p:spPr>
        <p:txBody>
          <a:bodyPr>
            <a:normAutofit fontScale="92500"/>
          </a:bodyPr>
          <a:lstStyle/>
          <a:p>
            <a:pPr fontAlgn="base">
              <a:buNone/>
            </a:pPr>
            <a:r>
              <a:rPr lang="id-ID" sz="2800" b="1" dirty="0" smtClean="0"/>
              <a:t>Tugas Lightingman:</a:t>
            </a:r>
            <a:endParaRPr lang="id-ID" sz="2800" dirty="0" smtClean="0"/>
          </a:p>
          <a:p>
            <a:pPr marL="354013" indent="-354013" fontAlgn="base">
              <a:buFont typeface="+mj-lt"/>
              <a:buAutoNum type="arabicPeriod"/>
            </a:pPr>
            <a:r>
              <a:rPr lang="id-ID" sz="2800" dirty="0" smtClean="0"/>
              <a:t>Berdiskusi dengan PA dan Perekayasa dekorasi tentang tata letak dekornya</a:t>
            </a:r>
          </a:p>
          <a:p>
            <a:pPr marL="354013" indent="-354013" fontAlgn="base">
              <a:buFont typeface="+mj-lt"/>
              <a:buAutoNum type="arabicPeriod"/>
            </a:pPr>
            <a:r>
              <a:rPr lang="id-ID" sz="2800" dirty="0" smtClean="0"/>
              <a:t>Melakukan inovasi tata cahaya sesuai kebutuhan naskah dan skema penempatan lampu</a:t>
            </a:r>
          </a:p>
          <a:p>
            <a:pPr marL="354013" indent="-354013" fontAlgn="base">
              <a:buFont typeface="+mj-lt"/>
              <a:buAutoNum type="arabicPeriod"/>
            </a:pPr>
            <a:r>
              <a:rPr lang="id-ID" sz="2800" dirty="0" smtClean="0"/>
              <a:t>Mengawasi penempatan dan focus peralatan tata cahaya</a:t>
            </a:r>
          </a:p>
          <a:p>
            <a:pPr marL="354013" indent="-354013" fontAlgn="base">
              <a:buFont typeface="+mj-lt"/>
              <a:buAutoNum type="arabicPeriod"/>
            </a:pPr>
            <a:r>
              <a:rPr lang="id-ID" sz="2800" dirty="0" smtClean="0"/>
              <a:t>Mengarahkan penataan peralatan tata cahaya agar dihasilkan tata cahaya yang optimal dan seimbang</a:t>
            </a:r>
          </a:p>
          <a:p>
            <a:pPr marL="354013" indent="-354013" fontAlgn="base">
              <a:buFont typeface="+mj-lt"/>
              <a:buAutoNum type="arabicPeriod"/>
            </a:pPr>
            <a:r>
              <a:rPr lang="id-ID" sz="2800" dirty="0" smtClean="0"/>
              <a:t>Memimpin </a:t>
            </a:r>
            <a:r>
              <a:rPr lang="id-ID" sz="2800" dirty="0" smtClean="0"/>
              <a:t>dan mengrahkan pengoperasian peralatan tata cahaya</a:t>
            </a:r>
            <a:endParaRPr lang="id-ID" sz="2800" dirty="0"/>
          </a:p>
        </p:txBody>
      </p:sp>
    </p:spTree>
    <p:extLst>
      <p:ext uri="{BB962C8B-B14F-4D97-AF65-F5344CB8AC3E}">
        <p14:creationId xmlns="" xmlns:p14="http://schemas.microsoft.com/office/powerpoint/2010/main" val="1444097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95</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“Lighting dan Lightingman”</vt:lpstr>
      <vt:lpstr>LIGHTING</vt:lpstr>
      <vt:lpstr>LIGHTING</vt:lpstr>
      <vt:lpstr>LIGHTING</vt:lpstr>
      <vt:lpstr>LIGHTINGMAN</vt:lpstr>
      <vt:lpstr>LIGHTINGMAN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8.1</dc:creator>
  <cp:lastModifiedBy>TOSHIBA</cp:lastModifiedBy>
  <cp:revision>10</cp:revision>
  <dcterms:created xsi:type="dcterms:W3CDTF">2018-10-03T23:11:14Z</dcterms:created>
  <dcterms:modified xsi:type="dcterms:W3CDTF">2018-12-03T05:10:07Z</dcterms:modified>
</cp:coreProperties>
</file>