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Colorimetry, kontras, dan Besaran cahaya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A. Colorymetry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i="1" dirty="0" smtClean="0"/>
              <a:t>Colorimetry</a:t>
            </a:r>
          </a:p>
          <a:p>
            <a:pPr indent="11113">
              <a:buNone/>
            </a:pPr>
            <a:r>
              <a:rPr lang="id-ID" sz="2800" dirty="0" smtClean="0"/>
              <a:t>merupakan </a:t>
            </a:r>
            <a:r>
              <a:rPr lang="id-ID" sz="2800" dirty="0" smtClean="0"/>
              <a:t>ilmu pengetahuan dan teknologi yang </a:t>
            </a:r>
            <a:r>
              <a:rPr lang="id-ID" sz="2800" dirty="0" smtClean="0"/>
              <a:t>digunakan untuk </a:t>
            </a:r>
            <a:r>
              <a:rPr lang="id-ID" sz="2800" dirty="0" smtClean="0"/>
              <a:t>mengukur dan menyatakan secara fisik penerimaan atau </a:t>
            </a:r>
            <a:r>
              <a:rPr lang="id-ID" sz="2800" dirty="0" smtClean="0"/>
              <a:t>persepsi manusia </a:t>
            </a:r>
            <a:r>
              <a:rPr lang="id-ID" sz="2800" dirty="0" smtClean="0"/>
              <a:t>tentang warna. Dengan kata lain adalah ilmu </a:t>
            </a:r>
            <a:r>
              <a:rPr lang="id-ID" sz="2800" dirty="0" smtClean="0"/>
              <a:t>tentang pengukuran </a:t>
            </a:r>
            <a:r>
              <a:rPr lang="id-ID" sz="2800" dirty="0" smtClean="0"/>
              <a:t>warna.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Colorymetry, </a:t>
            </a:r>
            <a:r>
              <a:rPr lang="id-ID" sz="2800" dirty="0" smtClean="0"/>
              <a:t>terkait dengan tata </a:t>
            </a:r>
            <a:r>
              <a:rPr lang="id-ID" sz="2800" dirty="0" smtClean="0"/>
              <a:t>cahaya, terutama berkaitan dengan </a:t>
            </a:r>
            <a:r>
              <a:rPr lang="id-ID" sz="2800" dirty="0" smtClean="0"/>
              <a:t>:</a:t>
            </a:r>
          </a:p>
          <a:p>
            <a:pPr marL="539750" indent="0">
              <a:buNone/>
            </a:pPr>
            <a:r>
              <a:rPr lang="id-ID" sz="2800" dirty="0" smtClean="0"/>
              <a:t>(1) spektrum warna,</a:t>
            </a:r>
          </a:p>
          <a:p>
            <a:pPr marL="539750" indent="0">
              <a:buNone/>
            </a:pPr>
            <a:r>
              <a:rPr lang="id-ID" sz="2800" dirty="0" smtClean="0"/>
              <a:t>(2) besaran warna,dan</a:t>
            </a:r>
          </a:p>
          <a:p>
            <a:pPr marL="539750" indent="0">
              <a:buNone/>
            </a:pPr>
            <a:r>
              <a:rPr lang="id-ID" sz="2800" dirty="0" smtClean="0"/>
              <a:t>(3) pencampuran warna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Colorymetry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44242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Colorymetry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1</a:t>
            </a:r>
            <a:r>
              <a:rPr lang="en-US" sz="2800" b="1" dirty="0" smtClean="0"/>
              <a:t>. </a:t>
            </a:r>
            <a:r>
              <a:rPr lang="id-ID" sz="2800" b="1" dirty="0" smtClean="0"/>
              <a:t>Spektrum Warna</a:t>
            </a:r>
            <a:endParaRPr lang="en-US" sz="2800" dirty="0"/>
          </a:p>
          <a:p>
            <a:pPr indent="11113">
              <a:buNone/>
            </a:pPr>
            <a:r>
              <a:rPr lang="sv-SE" sz="2800" dirty="0" smtClean="0"/>
              <a:t>Apabila seberkas sinar matahari dilewatkan kepada suatu </a:t>
            </a:r>
            <a:r>
              <a:rPr lang="sv-SE" sz="2800" dirty="0" smtClean="0"/>
              <a:t>prisma,</a:t>
            </a:r>
            <a:r>
              <a:rPr lang="id-ID" sz="2800" dirty="0" smtClean="0"/>
              <a:t> maka </a:t>
            </a:r>
            <a:r>
              <a:rPr lang="id-ID" sz="2800" dirty="0" smtClean="0"/>
              <a:t>sinar matahari yang terlihat tidak berwarna tersebut </a:t>
            </a:r>
            <a:r>
              <a:rPr lang="id-ID" sz="2800" dirty="0" smtClean="0"/>
              <a:t>akan terurai </a:t>
            </a:r>
            <a:r>
              <a:rPr lang="id-ID" sz="2800" dirty="0" smtClean="0"/>
              <a:t>menjadi cahaya-cahaya berwarna mulai dari merah </a:t>
            </a:r>
            <a:r>
              <a:rPr lang="id-ID" sz="2800" dirty="0" smtClean="0"/>
              <a:t>sampai dengan </a:t>
            </a:r>
            <a:r>
              <a:rPr lang="id-ID" sz="2800" dirty="0" smtClean="0"/>
              <a:t>ungu (violet)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3962400" cy="280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6514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9525" indent="11113">
              <a:buNone/>
            </a:pPr>
            <a:r>
              <a:rPr lang="id-ID" sz="2800" b="1" dirty="0" smtClean="0"/>
              <a:t>2. Besaran (Properti) Warna</a:t>
            </a:r>
          </a:p>
          <a:p>
            <a:pPr indent="11113">
              <a:buNone/>
            </a:pPr>
            <a:r>
              <a:rPr lang="id-ID" sz="2800" dirty="0" smtClean="0"/>
              <a:t>Dalam </a:t>
            </a:r>
            <a:r>
              <a:rPr lang="id-ID" sz="2800" dirty="0" smtClean="0"/>
              <a:t>menerima atau mempersepsi warna, kita mengenal </a:t>
            </a:r>
            <a:r>
              <a:rPr lang="id-ID" sz="2800" dirty="0" smtClean="0"/>
              <a:t>tiga besaran </a:t>
            </a:r>
            <a:r>
              <a:rPr lang="id-ID" sz="2800" dirty="0" smtClean="0"/>
              <a:t>(properti) warna yang dapat dijelaskan sebagai berikut </a:t>
            </a:r>
            <a:r>
              <a:rPr lang="id-ID" sz="2800" dirty="0" smtClean="0"/>
              <a:t>:</a:t>
            </a:r>
          </a:p>
          <a:p>
            <a:pPr indent="11113">
              <a:buAutoNum type="alphaLcPeriod"/>
            </a:pPr>
            <a:r>
              <a:rPr lang="id-ID" sz="2800" dirty="0" smtClean="0"/>
              <a:t>Brightness </a:t>
            </a:r>
            <a:r>
              <a:rPr lang="id-ID" sz="2800" dirty="0" smtClean="0"/>
              <a:t>atau </a:t>
            </a:r>
            <a:r>
              <a:rPr lang="id-ID" sz="2800" dirty="0" smtClean="0"/>
              <a:t>Tingkat </a:t>
            </a:r>
            <a:r>
              <a:rPr lang="id-ID" sz="2800" dirty="0" smtClean="0"/>
              <a:t>TerangWarna</a:t>
            </a:r>
          </a:p>
          <a:p>
            <a:pPr indent="11113">
              <a:buAutoNum type="alphaLcPeriod"/>
            </a:pPr>
            <a:r>
              <a:rPr lang="id-ID" sz="2800" dirty="0" smtClean="0"/>
              <a:t>Hue</a:t>
            </a:r>
          </a:p>
          <a:p>
            <a:pPr indent="11113">
              <a:buAutoNum type="alphaLcPeriod"/>
            </a:pPr>
            <a:r>
              <a:rPr lang="id-ID" sz="2800" dirty="0" smtClean="0"/>
              <a:t>Saturation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Colorymetry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1819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Colorymetry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3. Pencampuran Warna</a:t>
            </a:r>
            <a:endParaRPr lang="en-US" sz="2800" dirty="0"/>
          </a:p>
          <a:p>
            <a:pPr marL="354013" indent="0">
              <a:buNone/>
            </a:pPr>
            <a:r>
              <a:rPr lang="id-ID" sz="2800" dirty="0" smtClean="0"/>
              <a:t>Warna-warna dapat dicampur untuk menghasilkan warna-warna </a:t>
            </a:r>
            <a:r>
              <a:rPr lang="id-ID" sz="2800" dirty="0" smtClean="0"/>
              <a:t>lain. Ada </a:t>
            </a:r>
            <a:r>
              <a:rPr lang="id-ID" sz="2800" dirty="0" smtClean="0"/>
              <a:t>dua jenis pencampuran warna yang terkait dengan </a:t>
            </a:r>
            <a:r>
              <a:rPr lang="id-ID" sz="2800" dirty="0" smtClean="0"/>
              <a:t>pembahasan </a:t>
            </a:r>
            <a:r>
              <a:rPr lang="sv-SE" sz="2800" dirty="0" smtClean="0"/>
              <a:t>spektrum </a:t>
            </a:r>
            <a:r>
              <a:rPr lang="sv-SE" sz="2800" dirty="0" smtClean="0"/>
              <a:t>cahaya khususnya televisi yaitu: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14800"/>
            <a:ext cx="3038475" cy="245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114800"/>
            <a:ext cx="2662238" cy="245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3962400"/>
            <a:ext cx="1930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 smtClean="0"/>
              <a:t>Subtractive Mixing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2362200" y="4038600"/>
            <a:ext cx="1643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 smtClean="0"/>
              <a:t>Additive Mixing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08707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Kontras Dan Besaran Cahaya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dirty="0" smtClean="0"/>
              <a:t>4.1. Tata </a:t>
            </a:r>
            <a:r>
              <a:rPr lang="es-ES" sz="2400" b="1" dirty="0" err="1" smtClean="0"/>
              <a:t>Cahaya</a:t>
            </a:r>
            <a:r>
              <a:rPr lang="es-ES" sz="2400" b="1" dirty="0" smtClean="0"/>
              <a:t> dan </a:t>
            </a:r>
            <a:r>
              <a:rPr lang="es-ES" sz="2400" b="1" dirty="0" err="1" smtClean="0"/>
              <a:t>Kontras</a:t>
            </a:r>
            <a:endParaRPr lang="es-ES" sz="2400" b="1" dirty="0" smtClean="0"/>
          </a:p>
          <a:p>
            <a:pPr indent="11113">
              <a:buNone/>
            </a:pPr>
            <a:r>
              <a:rPr lang="id-ID" sz="2400" dirty="0" smtClean="0"/>
              <a:t>Kontras menyatakan </a:t>
            </a:r>
            <a:r>
              <a:rPr lang="id-ID" sz="2400" dirty="0" smtClean="0"/>
              <a:t>perbandingan tingkat terang </a:t>
            </a:r>
            <a:r>
              <a:rPr lang="id-ID" sz="2400" dirty="0" smtClean="0"/>
              <a:t>atau </a:t>
            </a:r>
            <a:r>
              <a:rPr lang="id-ID" sz="2400" i="1" dirty="0" smtClean="0"/>
              <a:t>brightness</a:t>
            </a:r>
            <a:r>
              <a:rPr lang="id-ID" sz="2400" dirty="0" smtClean="0"/>
              <a:t> antara suatu </a:t>
            </a:r>
            <a:r>
              <a:rPr lang="id-ID" sz="2400" dirty="0" smtClean="0"/>
              <a:t>bagian objek dengan bagian objek lain di sekitarnya. </a:t>
            </a:r>
            <a:r>
              <a:rPr lang="id-ID" sz="2400" dirty="0" smtClean="0"/>
              <a:t>Suatu </a:t>
            </a:r>
            <a:r>
              <a:rPr lang="id-ID" sz="2400" i="1" dirty="0" smtClean="0"/>
              <a:t>scene </a:t>
            </a:r>
            <a:r>
              <a:rPr lang="id-ID" sz="2400" dirty="0" smtClean="0"/>
              <a:t>yang </a:t>
            </a:r>
            <a:r>
              <a:rPr lang="id-ID" sz="2400" dirty="0" smtClean="0"/>
              <a:t>mengandung hitam pekat dan putih terang </a:t>
            </a:r>
            <a:r>
              <a:rPr lang="id-ID" sz="2400" dirty="0" smtClean="0"/>
              <a:t>merupakan suatu </a:t>
            </a:r>
            <a:r>
              <a:rPr lang="id-ID" sz="2400" i="1" dirty="0" smtClean="0"/>
              <a:t>scene</a:t>
            </a:r>
            <a:r>
              <a:rPr lang="id-ID" sz="2400" dirty="0" smtClean="0"/>
              <a:t> </a:t>
            </a:r>
            <a:r>
              <a:rPr lang="id-ID" sz="2400" dirty="0" smtClean="0"/>
              <a:t>dengan kontras yang tinggi </a:t>
            </a:r>
            <a:r>
              <a:rPr lang="id-ID" sz="2400" dirty="0" smtClean="0"/>
              <a:t>(</a:t>
            </a:r>
            <a:r>
              <a:rPr lang="id-ID" sz="2400" i="1" dirty="0" smtClean="0"/>
              <a:t>high </a:t>
            </a:r>
            <a:r>
              <a:rPr lang="id-ID" sz="2400" i="1" dirty="0" smtClean="0"/>
              <a:t>contrast</a:t>
            </a:r>
            <a:r>
              <a:rPr lang="id-ID" sz="2400" dirty="0" smtClean="0"/>
              <a:t>). Sementara dengan </a:t>
            </a:r>
            <a:r>
              <a:rPr lang="id-ID" sz="2400" dirty="0" smtClean="0"/>
              <a:t>kontras rendah </a:t>
            </a:r>
            <a:r>
              <a:rPr lang="id-ID" sz="2400" dirty="0" smtClean="0"/>
              <a:t>(</a:t>
            </a:r>
            <a:r>
              <a:rPr lang="id-ID" sz="2400" i="1" dirty="0" smtClean="0"/>
              <a:t>low </a:t>
            </a:r>
            <a:r>
              <a:rPr lang="id-ID" sz="2400" i="1" dirty="0" smtClean="0"/>
              <a:t>contrast</a:t>
            </a:r>
            <a:r>
              <a:rPr lang="id-ID" sz="2400" dirty="0" smtClean="0"/>
              <a:t>) </a:t>
            </a:r>
            <a:r>
              <a:rPr lang="id-ID" sz="2400" dirty="0" smtClean="0"/>
              <a:t>memiliki </a:t>
            </a:r>
            <a:r>
              <a:rPr lang="id-ID" sz="2400" dirty="0" smtClean="0"/>
              <a:t>nilai yang </a:t>
            </a:r>
            <a:r>
              <a:rPr lang="id-ID" sz="2400" dirty="0" smtClean="0"/>
              <a:t>tidak jauh berbeda antara suatu bagian </a:t>
            </a:r>
            <a:r>
              <a:rPr lang="id-ID" sz="2400" dirty="0" smtClean="0"/>
              <a:t>objek dengan </a:t>
            </a:r>
            <a:r>
              <a:rPr lang="id-ID" sz="2400" dirty="0" smtClean="0"/>
              <a:t>bagian-bagian lain di sekitarnya. </a:t>
            </a:r>
            <a:endParaRPr lang="id-ID" sz="2400" dirty="0" smtClean="0"/>
          </a:p>
          <a:p>
            <a:pPr indent="11113">
              <a:buNone/>
            </a:pPr>
            <a:r>
              <a:rPr lang="id-ID" sz="2400" dirty="0" smtClean="0"/>
              <a:t>Tata </a:t>
            </a:r>
            <a:r>
              <a:rPr lang="id-ID" sz="2400" dirty="0" smtClean="0"/>
              <a:t>cahaya mempunyai efek yang sangat berarti </a:t>
            </a:r>
            <a:r>
              <a:rPr lang="id-ID" sz="2400" dirty="0" smtClean="0"/>
              <a:t>terhadap </a:t>
            </a:r>
            <a:r>
              <a:rPr lang="id-ID" sz="2400" i="1" dirty="0" smtClean="0"/>
              <a:t>contrast renge </a:t>
            </a:r>
            <a:r>
              <a:rPr lang="id-ID" sz="2400" dirty="0" smtClean="0"/>
              <a:t>suatu scene. Tata </a:t>
            </a:r>
            <a:r>
              <a:rPr lang="id-ID" sz="2400" dirty="0" smtClean="0"/>
              <a:t>cahaya dapat mengubah </a:t>
            </a:r>
            <a:r>
              <a:rPr lang="id-ID" sz="2400" dirty="0" smtClean="0"/>
              <a:t>tingkat terang </a:t>
            </a:r>
            <a:r>
              <a:rPr lang="id-ID" sz="2400" dirty="0" smtClean="0"/>
              <a:t>dari setiap objek yang dilihat oleh kamera, baik menjadi </a:t>
            </a:r>
            <a:r>
              <a:rPr lang="id-ID" sz="2400" dirty="0" smtClean="0"/>
              <a:t>lebih </a:t>
            </a:r>
            <a:r>
              <a:rPr lang="sv-SE" sz="2400" dirty="0" smtClean="0"/>
              <a:t>tinggi </a:t>
            </a:r>
            <a:r>
              <a:rPr lang="sv-SE" sz="2400" dirty="0" smtClean="0"/>
              <a:t>karena mendapat penyinaran yang lebih kuat maupun </a:t>
            </a:r>
            <a:r>
              <a:rPr lang="sv-SE" sz="2400" dirty="0" smtClean="0"/>
              <a:t>menjadi</a:t>
            </a:r>
            <a:r>
              <a:rPr lang="id-ID" sz="2400" dirty="0" smtClean="0"/>
              <a:t> lebih </a:t>
            </a:r>
            <a:r>
              <a:rPr lang="id-ID" sz="2400" dirty="0" smtClean="0"/>
              <a:t>rendah karena terlindung dari </a:t>
            </a:r>
            <a:r>
              <a:rPr lang="id-ID" sz="2400" dirty="0" smtClean="0"/>
              <a:t>penyinaran. </a:t>
            </a:r>
            <a:endParaRPr lang="id-ID" sz="2400" i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0269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Kontras Dan Besaran Cahaya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 smtClean="0"/>
              <a:t>4.2. Besaran dan </a:t>
            </a:r>
            <a:r>
              <a:rPr lang="es-ES" sz="2800" b="1" dirty="0" err="1" smtClean="0"/>
              <a:t>Satuan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Cahaya</a:t>
            </a:r>
            <a:r>
              <a:rPr lang="es-ES" sz="2800" b="1" dirty="0" smtClean="0"/>
              <a:t> </a:t>
            </a:r>
            <a:endParaRPr lang="id-ID" sz="2800" b="1" dirty="0" smtClean="0"/>
          </a:p>
          <a:p>
            <a:pPr indent="11113">
              <a:buNone/>
            </a:pPr>
            <a:r>
              <a:rPr lang="id-ID" sz="2800" dirty="0" smtClean="0"/>
              <a:t>Ada dua besaran atau properti cahaya yang perlu </a:t>
            </a:r>
            <a:r>
              <a:rPr lang="id-ID" sz="2800" dirty="0" smtClean="0"/>
              <a:t>diketahui, yaitu :</a:t>
            </a:r>
          </a:p>
          <a:p>
            <a:pPr indent="11113">
              <a:buNone/>
            </a:pPr>
            <a:r>
              <a:rPr lang="id-ID" sz="2800" i="1" dirty="0" smtClean="0"/>
              <a:t>1. Quantity of light</a:t>
            </a:r>
          </a:p>
          <a:p>
            <a:pPr indent="11113">
              <a:buNone/>
            </a:pPr>
            <a:r>
              <a:rPr lang="id-ID" sz="2800" i="1" dirty="0" smtClean="0"/>
              <a:t>2. Quality of light</a:t>
            </a:r>
            <a:endParaRPr lang="id-ID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3839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328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“Colorimetry, kontras, dan Besaran cahaya”</vt:lpstr>
      <vt:lpstr>A. Colorymetry</vt:lpstr>
      <vt:lpstr>Colorymetry</vt:lpstr>
      <vt:lpstr>Colorymetry</vt:lpstr>
      <vt:lpstr>Colorymetry</vt:lpstr>
      <vt:lpstr>Colorymetry</vt:lpstr>
      <vt:lpstr>Kontras Dan Besaran Cahaya</vt:lpstr>
      <vt:lpstr>Kontras Dan Besaran Cahaya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12</cp:revision>
  <dcterms:created xsi:type="dcterms:W3CDTF">2018-10-03T23:11:14Z</dcterms:created>
  <dcterms:modified xsi:type="dcterms:W3CDTF">2018-12-03T05:09:51Z</dcterms:modified>
</cp:coreProperties>
</file>