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3" r:id="rId5"/>
    <p:sldId id="259" r:id="rId6"/>
    <p:sldId id="260" r:id="rId7"/>
    <p:sldId id="261" r:id="rId8"/>
    <p:sldId id="257"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8" d="100"/>
          <a:sy n="128" d="100"/>
        </p:scale>
        <p:origin x="-2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9E8125-646C-446F-9C5E-2CC976EA5F8E}"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308802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E8125-646C-446F-9C5E-2CC976EA5F8E}"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3434752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E8125-646C-446F-9C5E-2CC976EA5F8E}"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539289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E8125-646C-446F-9C5E-2CC976EA5F8E}"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26437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9E8125-646C-446F-9C5E-2CC976EA5F8E}"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177095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E8125-646C-446F-9C5E-2CC976EA5F8E}" type="datetimeFigureOut">
              <a:rPr lang="en-US" smtClean="0"/>
              <a:pPr/>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2422604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9E8125-646C-446F-9C5E-2CC976EA5F8E}" type="datetimeFigureOut">
              <a:rPr lang="en-US" smtClean="0"/>
              <a:pPr/>
              <a:t>11/21/2017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1167008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E8125-646C-446F-9C5E-2CC976EA5F8E}" type="datetimeFigureOut">
              <a:rPr lang="en-US" smtClean="0"/>
              <a:pPr/>
              <a:t>11/21/2017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615465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E8125-646C-446F-9C5E-2CC976EA5F8E}" type="datetimeFigureOut">
              <a:rPr lang="en-US" smtClean="0"/>
              <a:pPr/>
              <a:t>11/21/2017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1198486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E8125-646C-446F-9C5E-2CC976EA5F8E}" type="datetimeFigureOut">
              <a:rPr lang="en-US" smtClean="0"/>
              <a:pPr/>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2403807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E8125-646C-446F-9C5E-2CC976EA5F8E}" type="datetimeFigureOut">
              <a:rPr lang="en-US" smtClean="0"/>
              <a:pPr/>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B626F-9A55-4624-8618-B8258CD351B5}" type="slidenum">
              <a:rPr lang="en-US" smtClean="0"/>
              <a:pPr/>
              <a:t>‹#›</a:t>
            </a:fld>
            <a:endParaRPr lang="en-US"/>
          </a:p>
        </p:txBody>
      </p:sp>
    </p:spTree>
    <p:extLst>
      <p:ext uri="{BB962C8B-B14F-4D97-AF65-F5344CB8AC3E}">
        <p14:creationId xmlns:p14="http://schemas.microsoft.com/office/powerpoint/2010/main" val="1083536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E8125-646C-446F-9C5E-2CC976EA5F8E}" type="datetimeFigureOut">
              <a:rPr lang="en-US" smtClean="0"/>
              <a:pPr/>
              <a:t>11/21/2017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B626F-9A55-4624-8618-B8258CD351B5}" type="slidenum">
              <a:rPr lang="en-US" smtClean="0"/>
              <a:pPr/>
              <a:t>‹#›</a:t>
            </a:fld>
            <a:endParaRPr lang="en-US"/>
          </a:p>
        </p:txBody>
      </p:sp>
    </p:spTree>
    <p:extLst>
      <p:ext uri="{BB962C8B-B14F-4D97-AF65-F5344CB8AC3E}">
        <p14:creationId xmlns:p14="http://schemas.microsoft.com/office/powerpoint/2010/main" val="554209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56559" y="966355"/>
            <a:ext cx="4648200"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AUDIO FOR TV</a:t>
            </a:r>
          </a:p>
          <a:p>
            <a:r>
              <a:rPr lang="en-US" sz="3200" b="1" dirty="0" smtClean="0"/>
              <a:t>2017</a:t>
            </a:r>
          </a:p>
        </p:txBody>
      </p:sp>
      <p:sp>
        <p:nvSpPr>
          <p:cNvPr id="7" name="Subtitle 2"/>
          <p:cNvSpPr txBox="1">
            <a:spLocks/>
          </p:cNvSpPr>
          <p:nvPr/>
        </p:nvSpPr>
        <p:spPr>
          <a:xfrm>
            <a:off x="2713759" y="5198918"/>
            <a:ext cx="3733800" cy="685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rgbClr val="000000"/>
                </a:solidFill>
              </a:rPr>
              <a:t>PERTEMUAN KE-11</a:t>
            </a:r>
            <a:endParaRPr lang="en-US" dirty="0">
              <a:solidFill>
                <a:srgbClr val="000000"/>
              </a:solidFill>
            </a:endParaRPr>
          </a:p>
        </p:txBody>
      </p:sp>
      <p:sp>
        <p:nvSpPr>
          <p:cNvPr id="8" name="Title 1"/>
          <p:cNvSpPr txBox="1">
            <a:spLocks/>
          </p:cNvSpPr>
          <p:nvPr/>
        </p:nvSpPr>
        <p:spPr>
          <a:xfrm>
            <a:off x="1769918" y="2590800"/>
            <a:ext cx="5621482"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AUDIO UNTUK MEDIA PENYIARAN RADIO</a:t>
            </a:r>
            <a:endParaRPr lang="en-US" b="1" dirty="0"/>
          </a:p>
        </p:txBody>
      </p:sp>
      <p:sp>
        <p:nvSpPr>
          <p:cNvPr id="9" name="Subtitle 2"/>
          <p:cNvSpPr txBox="1">
            <a:spLocks/>
          </p:cNvSpPr>
          <p:nvPr/>
        </p:nvSpPr>
        <p:spPr>
          <a:xfrm>
            <a:off x="2599459" y="4703618"/>
            <a:ext cx="3962400" cy="5715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rgbClr val="000000"/>
                </a:solidFill>
              </a:rPr>
              <a:t>DOSEN: SUGIARTO</a:t>
            </a:r>
          </a:p>
        </p:txBody>
      </p:sp>
    </p:spTree>
    <p:extLst>
      <p:ext uri="{BB962C8B-B14F-4D97-AF65-F5344CB8AC3E}">
        <p14:creationId xmlns:p14="http://schemas.microsoft.com/office/powerpoint/2010/main" val="2617602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7" name="Content Placeholder 2"/>
          <p:cNvSpPr>
            <a:spLocks noGrp="1"/>
          </p:cNvSpPr>
          <p:nvPr>
            <p:ph idx="1"/>
          </p:nvPr>
        </p:nvSpPr>
        <p:spPr>
          <a:xfrm>
            <a:off x="571500" y="609600"/>
            <a:ext cx="8077200" cy="685800"/>
          </a:xfrm>
        </p:spPr>
        <p:txBody>
          <a:bodyPr>
            <a:noAutofit/>
          </a:bodyPr>
          <a:lstStyle/>
          <a:p>
            <a:pPr marL="0" indent="0" algn="ctr">
              <a:buNone/>
            </a:pPr>
            <a:r>
              <a:rPr lang="id-ID" sz="4000" b="1" dirty="0" smtClean="0">
                <a:latin typeface="28 Days Later" panose="020B0603050302020204" pitchFamily="34" charset="0"/>
              </a:rPr>
              <a:t>radio</a:t>
            </a:r>
            <a:endParaRPr lang="en-US" sz="4000" b="1" dirty="0" smtClean="0">
              <a:latin typeface="28 Days Later" panose="020B0603050302020204" pitchFamily="34" charset="0"/>
            </a:endParaRPr>
          </a:p>
        </p:txBody>
      </p:sp>
      <p:sp>
        <p:nvSpPr>
          <p:cNvPr id="8" name="Content Placeholder 2"/>
          <p:cNvSpPr txBox="1">
            <a:spLocks/>
          </p:cNvSpPr>
          <p:nvPr/>
        </p:nvSpPr>
        <p:spPr>
          <a:xfrm>
            <a:off x="495300" y="1447800"/>
            <a:ext cx="8229600" cy="487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id-ID" sz="2800" dirty="0" smtClean="0">
                <a:latin typeface="Adobe Heiti Std R" pitchFamily="34" charset="-128"/>
                <a:ea typeface="Adobe Heiti Std R" pitchFamily="34" charset="-128"/>
              </a:rPr>
              <a:t>Radio adalah media elektronik yang bersifat khas sebagai media audio. Oleh karena itu, ketika khalayak menerima pesan dari pesawat radio, khalayak pada tatanan mental yang pasif dan bergantung pada jelas tidaknya kata-kata yang diucapkan oleh penyiar. </a:t>
            </a:r>
            <a:r>
              <a:rPr lang="id-ID" sz="2000" dirty="0" smtClean="0">
                <a:latin typeface="Adobe Heiti Std R" pitchFamily="34" charset="-128"/>
                <a:ea typeface="Adobe Heiti Std R" pitchFamily="34" charset="-128"/>
              </a:rPr>
              <a:t>Riswandi (2009:2)</a:t>
            </a:r>
            <a:endParaRPr lang="en-US" sz="2000" dirty="0">
              <a:latin typeface="Adobe Heiti Std R" pitchFamily="34" charset="-128"/>
              <a:ea typeface="Adobe Heiti Std R" pitchFamily="34" charset="-128"/>
            </a:endParaRPr>
          </a:p>
        </p:txBody>
      </p:sp>
    </p:spTree>
    <p:extLst>
      <p:ext uri="{BB962C8B-B14F-4D97-AF65-F5344CB8AC3E}">
        <p14:creationId xmlns:p14="http://schemas.microsoft.com/office/powerpoint/2010/main" val="2714861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7" name="Content Placeholder 2"/>
          <p:cNvSpPr>
            <a:spLocks noGrp="1"/>
          </p:cNvSpPr>
          <p:nvPr>
            <p:ph idx="1"/>
          </p:nvPr>
        </p:nvSpPr>
        <p:spPr>
          <a:xfrm>
            <a:off x="571500" y="609600"/>
            <a:ext cx="8077200" cy="685800"/>
          </a:xfrm>
        </p:spPr>
        <p:txBody>
          <a:bodyPr>
            <a:noAutofit/>
          </a:bodyPr>
          <a:lstStyle/>
          <a:p>
            <a:pPr marL="0" indent="0" algn="ctr">
              <a:buNone/>
            </a:pPr>
            <a:r>
              <a:rPr lang="id-ID" sz="4000" b="1" dirty="0" smtClean="0">
                <a:latin typeface="28 Days Later" panose="020B0603050302020204" pitchFamily="34" charset="0"/>
              </a:rPr>
              <a:t>radio</a:t>
            </a:r>
            <a:endParaRPr lang="en-US" sz="4000" b="1" dirty="0" smtClean="0">
              <a:latin typeface="28 Days Later" panose="020B0603050302020204" pitchFamily="34" charset="0"/>
            </a:endParaRPr>
          </a:p>
        </p:txBody>
      </p:sp>
      <p:sp>
        <p:nvSpPr>
          <p:cNvPr id="8" name="Content Placeholder 2"/>
          <p:cNvSpPr txBox="1">
            <a:spLocks/>
          </p:cNvSpPr>
          <p:nvPr/>
        </p:nvSpPr>
        <p:spPr>
          <a:xfrm>
            <a:off x="495300" y="1447800"/>
            <a:ext cx="8229600" cy="487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800" b="1" dirty="0" err="1" smtClean="0"/>
              <a:t>Karakter</a:t>
            </a:r>
            <a:r>
              <a:rPr lang="en-US" sz="2800" b="1" dirty="0" smtClean="0"/>
              <a:t> </a:t>
            </a:r>
            <a:r>
              <a:rPr lang="en-US" sz="2800" b="1" dirty="0" err="1"/>
              <a:t>Khas</a:t>
            </a:r>
            <a:r>
              <a:rPr lang="en-US" sz="2800" b="1" dirty="0"/>
              <a:t> Radio </a:t>
            </a:r>
          </a:p>
          <a:p>
            <a:pPr marL="282575" indent="-171450">
              <a:buFont typeface="+mj-lt"/>
              <a:buAutoNum type="arabicPeriod"/>
            </a:pPr>
            <a:r>
              <a:rPr lang="en-US" sz="2800" b="1" dirty="0" err="1" smtClean="0"/>
              <a:t>Imajinatif</a:t>
            </a:r>
            <a:r>
              <a:rPr lang="en-US" sz="2800" b="1" dirty="0" smtClean="0"/>
              <a:t>. </a:t>
            </a:r>
          </a:p>
          <a:p>
            <a:pPr marL="282575" indent="-171450">
              <a:buFont typeface="+mj-lt"/>
              <a:buAutoNum type="arabicPeriod"/>
            </a:pPr>
            <a:r>
              <a:rPr lang="en-US" sz="2800" b="1" dirty="0" err="1" smtClean="0"/>
              <a:t>Auditori</a:t>
            </a:r>
            <a:r>
              <a:rPr lang="en-US" sz="2800" b="1" dirty="0" smtClean="0"/>
              <a:t>. </a:t>
            </a:r>
          </a:p>
          <a:p>
            <a:pPr marL="282575" indent="-171450">
              <a:buFont typeface="+mj-lt"/>
              <a:buAutoNum type="arabicPeriod"/>
            </a:pPr>
            <a:r>
              <a:rPr lang="en-US" sz="2800" b="1" dirty="0" err="1" smtClean="0"/>
              <a:t>Akrab</a:t>
            </a:r>
            <a:r>
              <a:rPr lang="en-US" sz="2800" b="1" dirty="0" smtClean="0"/>
              <a:t>/</a:t>
            </a:r>
            <a:r>
              <a:rPr lang="en-US" sz="2800" b="1" dirty="0" err="1" smtClean="0"/>
              <a:t>Intim</a:t>
            </a:r>
            <a:r>
              <a:rPr lang="en-US" sz="2800" b="1" dirty="0" smtClean="0"/>
              <a:t>. </a:t>
            </a:r>
            <a:endParaRPr lang="en-US" sz="2800" b="1" dirty="0"/>
          </a:p>
          <a:p>
            <a:pPr marL="282575" indent="-171450">
              <a:buFont typeface="+mj-lt"/>
              <a:buAutoNum type="arabicPeriod"/>
            </a:pPr>
            <a:r>
              <a:rPr lang="en-US" sz="2800" b="1" dirty="0" err="1" smtClean="0"/>
              <a:t>Identik</a:t>
            </a:r>
            <a:r>
              <a:rPr lang="en-US" sz="2800" b="1" dirty="0" smtClean="0"/>
              <a:t> </a:t>
            </a:r>
            <a:r>
              <a:rPr lang="en-US" sz="2800" b="1" dirty="0" err="1"/>
              <a:t>dengan</a:t>
            </a:r>
            <a:r>
              <a:rPr lang="en-US" sz="2800" b="1" dirty="0"/>
              <a:t> </a:t>
            </a:r>
            <a:r>
              <a:rPr lang="en-US" sz="2800" b="1" dirty="0" smtClean="0"/>
              <a:t>Musik. </a:t>
            </a:r>
            <a:endParaRPr lang="en-US" sz="2800" b="1" dirty="0"/>
          </a:p>
          <a:p>
            <a:pPr marL="282575" indent="-171450">
              <a:buFont typeface="+mj-lt"/>
              <a:buAutoNum type="arabicPeriod"/>
            </a:pPr>
            <a:r>
              <a:rPr lang="en-US" sz="2800" b="1" dirty="0" err="1" smtClean="0"/>
              <a:t>Mengandung</a:t>
            </a:r>
            <a:r>
              <a:rPr lang="en-US" sz="2800" b="1" dirty="0" smtClean="0"/>
              <a:t> </a:t>
            </a:r>
            <a:r>
              <a:rPr lang="en-US" sz="2800" b="1" dirty="0" err="1" smtClean="0"/>
              <a:t>gangguan</a:t>
            </a:r>
            <a:endParaRPr lang="en-US" sz="2800" b="1" dirty="0"/>
          </a:p>
          <a:p>
            <a:pPr marL="0" indent="0">
              <a:buNone/>
            </a:pPr>
            <a:endParaRPr lang="en-US" sz="2800" b="1" dirty="0"/>
          </a:p>
        </p:txBody>
      </p:sp>
    </p:spTree>
    <p:extLst>
      <p:ext uri="{BB962C8B-B14F-4D97-AF65-F5344CB8AC3E}">
        <p14:creationId xmlns:p14="http://schemas.microsoft.com/office/powerpoint/2010/main" val="3455986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7" name="Content Placeholder 2"/>
          <p:cNvSpPr>
            <a:spLocks noGrp="1"/>
          </p:cNvSpPr>
          <p:nvPr>
            <p:ph idx="1"/>
          </p:nvPr>
        </p:nvSpPr>
        <p:spPr>
          <a:xfrm>
            <a:off x="571500" y="609600"/>
            <a:ext cx="8077200" cy="685800"/>
          </a:xfrm>
        </p:spPr>
        <p:txBody>
          <a:bodyPr>
            <a:noAutofit/>
          </a:bodyPr>
          <a:lstStyle/>
          <a:p>
            <a:pPr marL="0" indent="0" algn="ctr">
              <a:buNone/>
            </a:pPr>
            <a:r>
              <a:rPr lang="id-ID" sz="4000" b="1" dirty="0" smtClean="0">
                <a:latin typeface="28 Days Later" panose="020B0603050302020204" pitchFamily="34" charset="0"/>
              </a:rPr>
              <a:t>radio</a:t>
            </a:r>
            <a:endParaRPr lang="en-US" sz="4000" b="1" dirty="0" smtClean="0">
              <a:latin typeface="28 Days Later" panose="020B0603050302020204" pitchFamily="34" charset="0"/>
            </a:endParaRPr>
          </a:p>
        </p:txBody>
      </p:sp>
      <p:sp>
        <p:nvSpPr>
          <p:cNvPr id="8" name="Content Placeholder 2"/>
          <p:cNvSpPr txBox="1">
            <a:spLocks/>
          </p:cNvSpPr>
          <p:nvPr/>
        </p:nvSpPr>
        <p:spPr>
          <a:xfrm>
            <a:off x="1676400" y="1447800"/>
            <a:ext cx="7048500" cy="487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err="1">
                <a:latin typeface="Adobe Heiti Std R" pitchFamily="34" charset="-128"/>
                <a:ea typeface="Adobe Heiti Std R" pitchFamily="34" charset="-128"/>
              </a:rPr>
              <a:t>Keunggulan</a:t>
            </a:r>
            <a:r>
              <a:rPr lang="en-US" sz="1600" b="1" dirty="0">
                <a:latin typeface="Adobe Heiti Std R" pitchFamily="34" charset="-128"/>
                <a:ea typeface="Adobe Heiti Std R" pitchFamily="34" charset="-128"/>
              </a:rPr>
              <a:t> </a:t>
            </a:r>
            <a:r>
              <a:rPr lang="en-US" sz="1600" b="1" dirty="0" err="1">
                <a:latin typeface="Adobe Heiti Std R" pitchFamily="34" charset="-128"/>
                <a:ea typeface="Adobe Heiti Std R" pitchFamily="34" charset="-128"/>
              </a:rPr>
              <a:t>atau</a:t>
            </a:r>
            <a:r>
              <a:rPr lang="en-US" sz="1600" b="1" dirty="0">
                <a:latin typeface="Adobe Heiti Std R" pitchFamily="34" charset="-128"/>
                <a:ea typeface="Adobe Heiti Std R" pitchFamily="34" charset="-128"/>
              </a:rPr>
              <a:t> </a:t>
            </a:r>
            <a:r>
              <a:rPr lang="en-US" sz="1600" b="1" dirty="0" err="1">
                <a:latin typeface="Adobe Heiti Std R" pitchFamily="34" charset="-128"/>
                <a:ea typeface="Adobe Heiti Std R" pitchFamily="34" charset="-128"/>
              </a:rPr>
              <a:t>Kelebihan</a:t>
            </a:r>
            <a:r>
              <a:rPr lang="en-US" sz="1600" b="1" dirty="0">
                <a:latin typeface="Adobe Heiti Std R" pitchFamily="34" charset="-128"/>
                <a:ea typeface="Adobe Heiti Std R" pitchFamily="34" charset="-128"/>
              </a:rPr>
              <a:t> Radio </a:t>
            </a:r>
            <a:r>
              <a:rPr lang="en-US" sz="1600" dirty="0" smtClean="0">
                <a:latin typeface="Adobe Heiti Std R" pitchFamily="34" charset="-128"/>
                <a:ea typeface="Adobe Heiti Std R" pitchFamily="34" charset="-128"/>
              </a:rPr>
              <a:t>(</a:t>
            </a:r>
            <a:r>
              <a:rPr lang="en-US" sz="1600" dirty="0" err="1" smtClean="0">
                <a:latin typeface="Adobe Heiti Std R" pitchFamily="34" charset="-128"/>
                <a:ea typeface="Adobe Heiti Std R" pitchFamily="34" charset="-128"/>
              </a:rPr>
              <a:t>Riswandi</a:t>
            </a:r>
            <a:r>
              <a:rPr lang="en-US" sz="1600" dirty="0" smtClean="0">
                <a:latin typeface="Adobe Heiti Std R" pitchFamily="34" charset="-128"/>
                <a:ea typeface="Adobe Heiti Std R" pitchFamily="34" charset="-128"/>
              </a:rPr>
              <a:t> </a:t>
            </a:r>
            <a:r>
              <a:rPr lang="en-US" sz="1600" dirty="0">
                <a:latin typeface="Adobe Heiti Std R" pitchFamily="34" charset="-128"/>
                <a:ea typeface="Adobe Heiti Std R" pitchFamily="34" charset="-128"/>
              </a:rPr>
              <a:t>(2009:4</a:t>
            </a:r>
            <a:r>
              <a:rPr lang="en-US" sz="1600" dirty="0" smtClean="0">
                <a:latin typeface="Adobe Heiti Std R" pitchFamily="34" charset="-128"/>
                <a:ea typeface="Adobe Heiti Std R" pitchFamily="34" charset="-128"/>
              </a:rPr>
              <a:t>): </a:t>
            </a:r>
            <a:endParaRPr lang="en-US" sz="1600" dirty="0">
              <a:latin typeface="Adobe Heiti Std R" pitchFamily="34" charset="-128"/>
              <a:ea typeface="Adobe Heiti Std R" pitchFamily="34" charset="-128"/>
            </a:endParaRPr>
          </a:p>
          <a:p>
            <a:pPr marL="1196975" indent="-282575">
              <a:buFont typeface="+mj-lt"/>
              <a:buAutoNum type="arabicPeriod"/>
            </a:pPr>
            <a:r>
              <a:rPr lang="en-US" sz="1600" b="1" dirty="0" err="1">
                <a:latin typeface="Adobe Heiti Std R" pitchFamily="34" charset="-128"/>
                <a:ea typeface="Adobe Heiti Std R" pitchFamily="34" charset="-128"/>
              </a:rPr>
              <a:t>Cepat</a:t>
            </a:r>
            <a:r>
              <a:rPr lang="en-US" sz="1600" b="1" dirty="0">
                <a:latin typeface="Adobe Heiti Std R" pitchFamily="34" charset="-128"/>
                <a:ea typeface="Adobe Heiti Std R" pitchFamily="34" charset="-128"/>
              </a:rPr>
              <a:t> </a:t>
            </a:r>
            <a:r>
              <a:rPr lang="en-US" sz="1600" b="1" dirty="0" err="1">
                <a:latin typeface="Adobe Heiti Std R" pitchFamily="34" charset="-128"/>
                <a:ea typeface="Adobe Heiti Std R" pitchFamily="34" charset="-128"/>
              </a:rPr>
              <a:t>dan</a:t>
            </a:r>
            <a:r>
              <a:rPr lang="en-US" sz="1600" b="1" dirty="0">
                <a:latin typeface="Adobe Heiti Std R" pitchFamily="34" charset="-128"/>
                <a:ea typeface="Adobe Heiti Std R" pitchFamily="34" charset="-128"/>
              </a:rPr>
              <a:t> </a:t>
            </a:r>
            <a:r>
              <a:rPr lang="en-US" sz="1600" b="1" dirty="0" err="1">
                <a:latin typeface="Adobe Heiti Std R" pitchFamily="34" charset="-128"/>
                <a:ea typeface="Adobe Heiti Std R" pitchFamily="34" charset="-128"/>
              </a:rPr>
              <a:t>Langsung</a:t>
            </a:r>
            <a:r>
              <a:rPr lang="en-US" sz="1600" b="1" dirty="0">
                <a:latin typeface="Adobe Heiti Std R" pitchFamily="34" charset="-128"/>
                <a:ea typeface="Adobe Heiti Std R" pitchFamily="34" charset="-128"/>
              </a:rPr>
              <a:t>. </a:t>
            </a:r>
          </a:p>
          <a:p>
            <a:pPr marL="1196975" indent="-282575">
              <a:buFont typeface="+mj-lt"/>
              <a:buAutoNum type="arabicPeriod"/>
            </a:pPr>
            <a:r>
              <a:rPr lang="en-US" sz="1600" b="1" dirty="0" err="1">
                <a:latin typeface="Adobe Heiti Std R" pitchFamily="34" charset="-128"/>
                <a:ea typeface="Adobe Heiti Std R" pitchFamily="34" charset="-128"/>
              </a:rPr>
              <a:t>Akrab</a:t>
            </a:r>
            <a:r>
              <a:rPr lang="en-US" sz="1600" b="1" dirty="0">
                <a:latin typeface="Adobe Heiti Std R" pitchFamily="34" charset="-128"/>
                <a:ea typeface="Adobe Heiti Std R" pitchFamily="34" charset="-128"/>
              </a:rPr>
              <a:t>. </a:t>
            </a:r>
          </a:p>
          <a:p>
            <a:pPr marL="1196975" indent="-282575">
              <a:buFont typeface="+mj-lt"/>
              <a:buAutoNum type="arabicPeriod"/>
            </a:pPr>
            <a:r>
              <a:rPr lang="en-US" sz="1600" b="1" dirty="0" err="1">
                <a:latin typeface="Adobe Heiti Std R" pitchFamily="34" charset="-128"/>
                <a:ea typeface="Adobe Heiti Std R" pitchFamily="34" charset="-128"/>
              </a:rPr>
              <a:t>Hangat</a:t>
            </a:r>
            <a:r>
              <a:rPr lang="en-US" sz="1600" b="1" dirty="0">
                <a:latin typeface="Adobe Heiti Std R" pitchFamily="34" charset="-128"/>
                <a:ea typeface="Adobe Heiti Std R" pitchFamily="34" charset="-128"/>
              </a:rPr>
              <a:t>. </a:t>
            </a:r>
          </a:p>
          <a:p>
            <a:pPr marL="1196975" indent="-282575">
              <a:buFont typeface="+mj-lt"/>
              <a:buAutoNum type="arabicPeriod"/>
            </a:pPr>
            <a:r>
              <a:rPr lang="en-US" sz="1600" b="1" dirty="0" err="1">
                <a:latin typeface="Adobe Heiti Std R" pitchFamily="34" charset="-128"/>
                <a:ea typeface="Adobe Heiti Std R" pitchFamily="34" charset="-128"/>
              </a:rPr>
              <a:t>Tanpa</a:t>
            </a:r>
            <a:r>
              <a:rPr lang="en-US" sz="1600" b="1" dirty="0">
                <a:latin typeface="Adobe Heiti Std R" pitchFamily="34" charset="-128"/>
                <a:ea typeface="Adobe Heiti Std R" pitchFamily="34" charset="-128"/>
              </a:rPr>
              <a:t> </a:t>
            </a:r>
            <a:r>
              <a:rPr lang="en-US" sz="1600" b="1" dirty="0" err="1">
                <a:latin typeface="Adobe Heiti Std R" pitchFamily="34" charset="-128"/>
                <a:ea typeface="Adobe Heiti Std R" pitchFamily="34" charset="-128"/>
              </a:rPr>
              <a:t>batas</a:t>
            </a:r>
            <a:r>
              <a:rPr lang="en-US" sz="1600" b="1" dirty="0">
                <a:latin typeface="Adobe Heiti Std R" pitchFamily="34" charset="-128"/>
                <a:ea typeface="Adobe Heiti Std R" pitchFamily="34" charset="-128"/>
              </a:rPr>
              <a:t>. </a:t>
            </a:r>
          </a:p>
          <a:p>
            <a:pPr marL="1196975" indent="-282575">
              <a:buFont typeface="+mj-lt"/>
              <a:buAutoNum type="arabicPeriod"/>
            </a:pPr>
            <a:r>
              <a:rPr lang="en-US" sz="1600" b="1" dirty="0" err="1">
                <a:latin typeface="Adobe Heiti Std R" pitchFamily="34" charset="-128"/>
                <a:ea typeface="Adobe Heiti Std R" pitchFamily="34" charset="-128"/>
              </a:rPr>
              <a:t>Murah</a:t>
            </a:r>
            <a:r>
              <a:rPr lang="en-US" sz="1600" b="1" dirty="0">
                <a:latin typeface="Adobe Heiti Std R" pitchFamily="34" charset="-128"/>
                <a:ea typeface="Adobe Heiti Std R" pitchFamily="34" charset="-128"/>
              </a:rPr>
              <a:t>.</a:t>
            </a:r>
          </a:p>
          <a:p>
            <a:pPr marL="1196975" indent="-282575">
              <a:buFont typeface="+mj-lt"/>
              <a:buAutoNum type="arabicPeriod"/>
            </a:pPr>
            <a:r>
              <a:rPr lang="en-US" sz="1600" b="1" dirty="0" err="1">
                <a:latin typeface="Adobe Heiti Std R" pitchFamily="34" charset="-128"/>
                <a:ea typeface="Adobe Heiti Std R" pitchFamily="34" charset="-128"/>
              </a:rPr>
              <a:t>Fleksibel</a:t>
            </a:r>
            <a:r>
              <a:rPr lang="en-US" sz="1600" b="1" dirty="0">
                <a:latin typeface="Adobe Heiti Std R" pitchFamily="34" charset="-128"/>
                <a:ea typeface="Adobe Heiti Std R" pitchFamily="34" charset="-128"/>
              </a:rPr>
              <a:t>. </a:t>
            </a:r>
          </a:p>
          <a:p>
            <a:pPr marL="0" indent="0">
              <a:buNone/>
            </a:pPr>
            <a:endParaRPr lang="en-US" sz="1600" b="1" dirty="0">
              <a:latin typeface="Adobe Heiti Std R" pitchFamily="34" charset="-128"/>
              <a:ea typeface="Adobe Heiti Std R" pitchFamily="34" charset="-128"/>
            </a:endParaRPr>
          </a:p>
          <a:p>
            <a:pPr marL="0" indent="0">
              <a:buNone/>
            </a:pPr>
            <a:r>
              <a:rPr lang="en-US" sz="1600" b="1" dirty="0" err="1">
                <a:latin typeface="Adobe Heiti Std R" pitchFamily="34" charset="-128"/>
                <a:ea typeface="Adobe Heiti Std R" pitchFamily="34" charset="-128"/>
              </a:rPr>
              <a:t>Kelemahan</a:t>
            </a:r>
            <a:r>
              <a:rPr lang="en-US" sz="1600" b="1" dirty="0">
                <a:latin typeface="Adobe Heiti Std R" pitchFamily="34" charset="-128"/>
                <a:ea typeface="Adobe Heiti Std R" pitchFamily="34" charset="-128"/>
              </a:rPr>
              <a:t> Radio </a:t>
            </a:r>
            <a:r>
              <a:rPr lang="en-US" sz="1600" dirty="0" smtClean="0">
                <a:latin typeface="Adobe Heiti Std R" pitchFamily="34" charset="-128"/>
                <a:ea typeface="Adobe Heiti Std R" pitchFamily="34" charset="-128"/>
              </a:rPr>
              <a:t>(</a:t>
            </a:r>
            <a:r>
              <a:rPr lang="en-US" sz="1600" dirty="0" err="1" smtClean="0">
                <a:latin typeface="Adobe Heiti Std R" pitchFamily="34" charset="-128"/>
                <a:ea typeface="Adobe Heiti Std R" pitchFamily="34" charset="-128"/>
              </a:rPr>
              <a:t>Riswandi</a:t>
            </a:r>
            <a:r>
              <a:rPr lang="en-US" sz="1600" dirty="0" smtClean="0">
                <a:latin typeface="Adobe Heiti Std R" pitchFamily="34" charset="-128"/>
                <a:ea typeface="Adobe Heiti Std R" pitchFamily="34" charset="-128"/>
              </a:rPr>
              <a:t> </a:t>
            </a:r>
            <a:r>
              <a:rPr lang="en-US" sz="1600" dirty="0">
                <a:latin typeface="Adobe Heiti Std R" pitchFamily="34" charset="-128"/>
                <a:ea typeface="Adobe Heiti Std R" pitchFamily="34" charset="-128"/>
              </a:rPr>
              <a:t>(2009: 5) </a:t>
            </a:r>
            <a:r>
              <a:rPr lang="en-US" sz="1600" dirty="0" smtClean="0">
                <a:latin typeface="Adobe Heiti Std R" pitchFamily="34" charset="-128"/>
                <a:ea typeface="Adobe Heiti Std R" pitchFamily="34" charset="-128"/>
              </a:rPr>
              <a:t>: </a:t>
            </a:r>
            <a:endParaRPr lang="en-US" sz="1600" dirty="0">
              <a:latin typeface="Adobe Heiti Std R" pitchFamily="34" charset="-128"/>
              <a:ea typeface="Adobe Heiti Std R" pitchFamily="34" charset="-128"/>
            </a:endParaRPr>
          </a:p>
          <a:p>
            <a:pPr marL="1196975" indent="-282575">
              <a:buFont typeface="+mj-lt"/>
              <a:buAutoNum type="arabicPeriod"/>
            </a:pPr>
            <a:r>
              <a:rPr lang="en-US" sz="1600" b="1" dirty="0" err="1" smtClean="0">
                <a:latin typeface="Adobe Heiti Std R" pitchFamily="34" charset="-128"/>
                <a:ea typeface="Adobe Heiti Std R" pitchFamily="34" charset="-128"/>
              </a:rPr>
              <a:t>Selintas</a:t>
            </a:r>
            <a:r>
              <a:rPr lang="en-US" sz="1600" b="1" dirty="0" smtClean="0">
                <a:latin typeface="Adobe Heiti Std R" pitchFamily="34" charset="-128"/>
                <a:ea typeface="Adobe Heiti Std R" pitchFamily="34" charset="-128"/>
              </a:rPr>
              <a:t>. </a:t>
            </a:r>
            <a:endParaRPr lang="en-US" sz="1600" b="1" dirty="0">
              <a:latin typeface="Adobe Heiti Std R" pitchFamily="34" charset="-128"/>
              <a:ea typeface="Adobe Heiti Std R" pitchFamily="34" charset="-128"/>
            </a:endParaRPr>
          </a:p>
          <a:p>
            <a:pPr marL="1196975" indent="-282575">
              <a:buFont typeface="+mj-lt"/>
              <a:buAutoNum type="arabicPeriod"/>
            </a:pPr>
            <a:r>
              <a:rPr lang="en-US" sz="1600" b="1" dirty="0" err="1" smtClean="0">
                <a:latin typeface="Adobe Heiti Std R" pitchFamily="34" charset="-128"/>
                <a:ea typeface="Adobe Heiti Std R" pitchFamily="34" charset="-128"/>
              </a:rPr>
              <a:t>Batasan</a:t>
            </a:r>
            <a:r>
              <a:rPr lang="en-US" sz="1600" b="1" dirty="0" smtClean="0">
                <a:latin typeface="Adobe Heiti Std R" pitchFamily="34" charset="-128"/>
                <a:ea typeface="Adobe Heiti Std R" pitchFamily="34" charset="-128"/>
              </a:rPr>
              <a:t> </a:t>
            </a:r>
            <a:r>
              <a:rPr lang="en-US" sz="1600" b="1" dirty="0" err="1" smtClean="0">
                <a:latin typeface="Adobe Heiti Std R" pitchFamily="34" charset="-128"/>
                <a:ea typeface="Adobe Heiti Std R" pitchFamily="34" charset="-128"/>
              </a:rPr>
              <a:t>Waktu</a:t>
            </a:r>
            <a:r>
              <a:rPr lang="en-US" sz="1600" b="1" dirty="0" smtClean="0">
                <a:latin typeface="Adobe Heiti Std R" pitchFamily="34" charset="-128"/>
                <a:ea typeface="Adobe Heiti Std R" pitchFamily="34" charset="-128"/>
              </a:rPr>
              <a:t>. </a:t>
            </a:r>
            <a:endParaRPr lang="en-US" sz="1600" b="1" dirty="0">
              <a:latin typeface="Adobe Heiti Std R" pitchFamily="34" charset="-128"/>
              <a:ea typeface="Adobe Heiti Std R" pitchFamily="34" charset="-128"/>
            </a:endParaRPr>
          </a:p>
          <a:p>
            <a:pPr marL="1196975" indent="-282575">
              <a:buFont typeface="+mj-lt"/>
              <a:buAutoNum type="arabicPeriod"/>
            </a:pPr>
            <a:r>
              <a:rPr lang="en-US" sz="1600" b="1" dirty="0" err="1" smtClean="0">
                <a:latin typeface="Adobe Heiti Std R" pitchFamily="34" charset="-128"/>
                <a:ea typeface="Adobe Heiti Std R" pitchFamily="34" charset="-128"/>
              </a:rPr>
              <a:t>Beralur</a:t>
            </a:r>
            <a:r>
              <a:rPr lang="en-US" sz="1600" b="1" dirty="0" smtClean="0">
                <a:latin typeface="Adobe Heiti Std R" pitchFamily="34" charset="-128"/>
                <a:ea typeface="Adobe Heiti Std R" pitchFamily="34" charset="-128"/>
              </a:rPr>
              <a:t> Linier </a:t>
            </a:r>
            <a:endParaRPr lang="en-US" sz="1600" b="1" dirty="0">
              <a:latin typeface="Adobe Heiti Std R" pitchFamily="34" charset="-128"/>
              <a:ea typeface="Adobe Heiti Std R" pitchFamily="34" charset="-128"/>
            </a:endParaRPr>
          </a:p>
        </p:txBody>
      </p:sp>
    </p:spTree>
    <p:extLst>
      <p:ext uri="{BB962C8B-B14F-4D97-AF65-F5344CB8AC3E}">
        <p14:creationId xmlns:p14="http://schemas.microsoft.com/office/powerpoint/2010/main" val="122358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7" name="Content Placeholder 2"/>
          <p:cNvSpPr>
            <a:spLocks noGrp="1"/>
          </p:cNvSpPr>
          <p:nvPr>
            <p:ph idx="1"/>
          </p:nvPr>
        </p:nvSpPr>
        <p:spPr>
          <a:xfrm>
            <a:off x="571500" y="609600"/>
            <a:ext cx="8077200" cy="990600"/>
          </a:xfrm>
        </p:spPr>
        <p:txBody>
          <a:bodyPr>
            <a:noAutofit/>
          </a:bodyPr>
          <a:lstStyle/>
          <a:p>
            <a:pPr marL="0" indent="0" algn="ctr">
              <a:buNone/>
            </a:pPr>
            <a:r>
              <a:rPr lang="id-ID" sz="4800" b="1" dirty="0" smtClean="0">
                <a:latin typeface="28 Days Later" panose="020B0603050302020204" pitchFamily="34" charset="0"/>
              </a:rPr>
              <a:t>Lembaga penyiaran radio</a:t>
            </a:r>
            <a:endParaRPr lang="en-US" sz="4800" b="1" dirty="0" smtClean="0">
              <a:latin typeface="28 Days Later" panose="020B0603050302020204" pitchFamily="34" charset="0"/>
            </a:endParaRPr>
          </a:p>
        </p:txBody>
      </p:sp>
      <p:sp>
        <p:nvSpPr>
          <p:cNvPr id="8" name="Content Placeholder 2"/>
          <p:cNvSpPr txBox="1">
            <a:spLocks/>
          </p:cNvSpPr>
          <p:nvPr/>
        </p:nvSpPr>
        <p:spPr>
          <a:xfrm>
            <a:off x="1524000" y="1981200"/>
            <a:ext cx="4800600" cy="434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2575" indent="-282575"/>
            <a:r>
              <a:rPr lang="id-ID" sz="2800" dirty="0" smtClean="0">
                <a:latin typeface="Adobe Heiti Std R" pitchFamily="34" charset="-128"/>
                <a:ea typeface="Adobe Heiti Std R" pitchFamily="34" charset="-128"/>
              </a:rPr>
              <a:t>Sekilas perusahaan</a:t>
            </a:r>
          </a:p>
          <a:p>
            <a:pPr marL="282575" indent="-282575"/>
            <a:r>
              <a:rPr lang="id-ID" sz="2800" dirty="0" smtClean="0">
                <a:latin typeface="Adobe Heiti Std R" pitchFamily="34" charset="-128"/>
                <a:ea typeface="Adobe Heiti Std R" pitchFamily="34" charset="-128"/>
              </a:rPr>
              <a:t>Visi dan misi</a:t>
            </a:r>
          </a:p>
          <a:p>
            <a:pPr marL="282575" indent="-282575"/>
            <a:r>
              <a:rPr lang="id-ID" sz="2800" dirty="0" smtClean="0">
                <a:latin typeface="Adobe Heiti Std R" pitchFamily="34" charset="-128"/>
                <a:ea typeface="Adobe Heiti Std R" pitchFamily="34" charset="-128"/>
              </a:rPr>
              <a:t>Tugas dan fungsi</a:t>
            </a:r>
          </a:p>
          <a:p>
            <a:pPr marL="282575" indent="-282575"/>
            <a:r>
              <a:rPr lang="id-ID" sz="2800" dirty="0" smtClean="0">
                <a:latin typeface="Adobe Heiti Std R" pitchFamily="34" charset="-128"/>
                <a:ea typeface="Adobe Heiti Std R" pitchFamily="34" charset="-128"/>
              </a:rPr>
              <a:t>Struktur organisasi</a:t>
            </a:r>
          </a:p>
          <a:p>
            <a:pPr marL="282575" indent="-282575"/>
            <a:r>
              <a:rPr lang="id-ID" sz="2800" dirty="0" smtClean="0">
                <a:latin typeface="Adobe Heiti Std R" pitchFamily="34" charset="-128"/>
                <a:ea typeface="Adobe Heiti Std R" pitchFamily="34" charset="-128"/>
              </a:rPr>
              <a:t>Proses produksi</a:t>
            </a:r>
          </a:p>
          <a:p>
            <a:pPr marL="282575" indent="-282575"/>
            <a:r>
              <a:rPr lang="id-ID" sz="2800" dirty="0" smtClean="0">
                <a:latin typeface="Adobe Heiti Std R" pitchFamily="34" charset="-128"/>
                <a:ea typeface="Adobe Heiti Std R" pitchFamily="34" charset="-128"/>
              </a:rPr>
              <a:t>Produk yang dihasilkan</a:t>
            </a:r>
          </a:p>
          <a:p>
            <a:pPr marL="282575" indent="-282575"/>
            <a:r>
              <a:rPr lang="id-ID" sz="2800" dirty="0" smtClean="0">
                <a:latin typeface="Adobe Heiti Std R" pitchFamily="34" charset="-128"/>
                <a:ea typeface="Adobe Heiti Std R" pitchFamily="34" charset="-128"/>
              </a:rPr>
              <a:t>Jadwal siaran</a:t>
            </a:r>
          </a:p>
          <a:p>
            <a:pPr marL="187325" indent="-187325"/>
            <a:endParaRPr lang="en-US" dirty="0">
              <a:latin typeface="Adobe Heiti Std R" pitchFamily="34" charset="-128"/>
              <a:ea typeface="Adobe Heiti Std R" pitchFamily="34" charset="-128"/>
            </a:endParaRPr>
          </a:p>
        </p:txBody>
      </p:sp>
    </p:spTree>
    <p:extLst>
      <p:ext uri="{BB962C8B-B14F-4D97-AF65-F5344CB8AC3E}">
        <p14:creationId xmlns:p14="http://schemas.microsoft.com/office/powerpoint/2010/main" val="1106125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7" name="Content Placeholder 2"/>
          <p:cNvSpPr>
            <a:spLocks noGrp="1"/>
          </p:cNvSpPr>
          <p:nvPr>
            <p:ph idx="1"/>
          </p:nvPr>
        </p:nvSpPr>
        <p:spPr>
          <a:xfrm>
            <a:off x="571500" y="533400"/>
            <a:ext cx="8077200" cy="685800"/>
          </a:xfrm>
        </p:spPr>
        <p:txBody>
          <a:bodyPr>
            <a:noAutofit/>
          </a:bodyPr>
          <a:lstStyle/>
          <a:p>
            <a:pPr marL="0" indent="0" algn="ctr">
              <a:buNone/>
            </a:pPr>
            <a:r>
              <a:rPr lang="en-US" sz="4000" b="1" dirty="0" smtClean="0">
                <a:latin typeface="28 Days Later" panose="020B0603050302020204" pitchFamily="34" charset="0"/>
              </a:rPr>
              <a:t>PRODUKSI </a:t>
            </a:r>
            <a:r>
              <a:rPr lang="id-ID" sz="4000" b="1" dirty="0" smtClean="0">
                <a:latin typeface="28 Days Later" panose="020B0603050302020204" pitchFamily="34" charset="0"/>
              </a:rPr>
              <a:t>a</a:t>
            </a:r>
            <a:r>
              <a:rPr lang="en-US" sz="4000" b="1" dirty="0" smtClean="0">
                <a:latin typeface="28 Days Later" panose="020B0603050302020204" pitchFamily="34" charset="0"/>
              </a:rPr>
              <a:t>U</a:t>
            </a:r>
            <a:r>
              <a:rPr lang="id-ID" sz="4000" b="1" dirty="0" smtClean="0">
                <a:latin typeface="28 Days Later" panose="020B0603050302020204" pitchFamily="34" charset="0"/>
              </a:rPr>
              <a:t>dio</a:t>
            </a:r>
            <a:endParaRPr lang="en-US" sz="4000" b="1" dirty="0" smtClean="0">
              <a:latin typeface="28 Days Later" panose="020B0603050302020204" pitchFamily="34" charset="0"/>
            </a:endParaRPr>
          </a:p>
        </p:txBody>
      </p:sp>
      <p:sp>
        <p:nvSpPr>
          <p:cNvPr id="5" name="Content Placeholder 2"/>
          <p:cNvSpPr txBox="1">
            <a:spLocks/>
          </p:cNvSpPr>
          <p:nvPr/>
        </p:nvSpPr>
        <p:spPr>
          <a:xfrm>
            <a:off x="495300" y="1371600"/>
            <a:ext cx="8229600" cy="4953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spcBef>
                <a:spcPts val="0"/>
              </a:spcBef>
              <a:spcAft>
                <a:spcPts val="600"/>
              </a:spcAft>
              <a:buNone/>
            </a:pPr>
            <a:r>
              <a:rPr lang="en-US" sz="1400" b="1" dirty="0" err="1">
                <a:latin typeface="Adobe Heiti Std R" pitchFamily="34" charset="-128"/>
                <a:ea typeface="Adobe Heiti Std R" pitchFamily="34" charset="-128"/>
              </a:rPr>
              <a:t>Untuk</a:t>
            </a:r>
            <a:r>
              <a:rPr lang="en-US" sz="1400" b="1" dirty="0">
                <a:latin typeface="Adobe Heiti Std R" pitchFamily="34" charset="-128"/>
                <a:ea typeface="Adobe Heiti Std R" pitchFamily="34" charset="-128"/>
              </a:rPr>
              <a:t> </a:t>
            </a:r>
            <a:r>
              <a:rPr lang="en-US" sz="1400" b="1" dirty="0" err="1">
                <a:latin typeface="Adobe Heiti Std R" pitchFamily="34" charset="-128"/>
                <a:ea typeface="Adobe Heiti Std R" pitchFamily="34" charset="-128"/>
              </a:rPr>
              <a:t>menghasilkan</a:t>
            </a:r>
            <a:r>
              <a:rPr lang="en-US" sz="1400" b="1" dirty="0">
                <a:latin typeface="Adobe Heiti Std R" pitchFamily="34" charset="-128"/>
                <a:ea typeface="Adobe Heiti Std R" pitchFamily="34" charset="-128"/>
              </a:rPr>
              <a:t> </a:t>
            </a:r>
            <a:r>
              <a:rPr lang="en-US" sz="1400" b="1" dirty="0" err="1">
                <a:latin typeface="Adobe Heiti Std R" pitchFamily="34" charset="-128"/>
                <a:ea typeface="Adobe Heiti Std R" pitchFamily="34" charset="-128"/>
              </a:rPr>
              <a:t>hasil</a:t>
            </a:r>
            <a:r>
              <a:rPr lang="en-US" sz="1400" b="1" dirty="0">
                <a:latin typeface="Adobe Heiti Std R" pitchFamily="34" charset="-128"/>
                <a:ea typeface="Adobe Heiti Std R" pitchFamily="34" charset="-128"/>
              </a:rPr>
              <a:t> </a:t>
            </a:r>
            <a:r>
              <a:rPr lang="en-US" sz="1400" b="1" dirty="0" err="1">
                <a:latin typeface="Adobe Heiti Std R" pitchFamily="34" charset="-128"/>
                <a:ea typeface="Adobe Heiti Std R" pitchFamily="34" charset="-128"/>
              </a:rPr>
              <a:t>rekaman</a:t>
            </a:r>
            <a:r>
              <a:rPr lang="en-US" sz="1400" b="1" dirty="0">
                <a:latin typeface="Adobe Heiti Std R" pitchFamily="34" charset="-128"/>
                <a:ea typeface="Adobe Heiti Std R" pitchFamily="34" charset="-128"/>
              </a:rPr>
              <a:t> suara yang </a:t>
            </a:r>
            <a:r>
              <a:rPr lang="en-US" sz="1400" b="1" dirty="0" err="1">
                <a:latin typeface="Adobe Heiti Std R" pitchFamily="34" charset="-128"/>
                <a:ea typeface="Adobe Heiti Std R" pitchFamily="34" charset="-128"/>
              </a:rPr>
              <a:t>baik</a:t>
            </a:r>
            <a:r>
              <a:rPr lang="en-US" sz="1400" b="1" dirty="0">
                <a:latin typeface="Adobe Heiti Std R" pitchFamily="34" charset="-128"/>
                <a:ea typeface="Adobe Heiti Std R" pitchFamily="34" charset="-128"/>
              </a:rPr>
              <a:t> </a:t>
            </a:r>
            <a:r>
              <a:rPr lang="en-US" sz="1400" b="1" dirty="0" err="1" smtClean="0">
                <a:latin typeface="Adobe Heiti Std R" pitchFamily="34" charset="-128"/>
                <a:ea typeface="Adobe Heiti Std R" pitchFamily="34" charset="-128"/>
              </a:rPr>
              <a:t>diperlukan</a:t>
            </a:r>
            <a:r>
              <a:rPr lang="en-US" sz="1400" b="1" dirty="0" smtClean="0">
                <a:latin typeface="Adobe Heiti Std R" pitchFamily="34" charset="-128"/>
                <a:ea typeface="Adobe Heiti Std R" pitchFamily="34" charset="-128"/>
              </a:rPr>
              <a:t> </a:t>
            </a:r>
            <a:r>
              <a:rPr lang="en-US" sz="1400" b="1" dirty="0" err="1" smtClean="0">
                <a:latin typeface="Adobe Heiti Std R" pitchFamily="34" charset="-128"/>
                <a:ea typeface="Adobe Heiti Std R" pitchFamily="34" charset="-128"/>
              </a:rPr>
              <a:t>langkah-langkah</a:t>
            </a:r>
            <a:r>
              <a:rPr lang="en-US" sz="1400" b="1" dirty="0" smtClean="0">
                <a:latin typeface="Adobe Heiti Std R" pitchFamily="34" charset="-128"/>
                <a:ea typeface="Adobe Heiti Std R" pitchFamily="34" charset="-128"/>
              </a:rPr>
              <a:t> </a:t>
            </a:r>
            <a:r>
              <a:rPr lang="en-US" sz="1400" b="1" dirty="0" err="1" smtClean="0">
                <a:latin typeface="Adobe Heiti Std R" pitchFamily="34" charset="-128"/>
                <a:ea typeface="Adobe Heiti Std R" pitchFamily="34" charset="-128"/>
              </a:rPr>
              <a:t>sebagai</a:t>
            </a:r>
            <a:r>
              <a:rPr lang="en-US" sz="1400" b="1" dirty="0" smtClean="0">
                <a:latin typeface="Adobe Heiti Std R" pitchFamily="34" charset="-128"/>
                <a:ea typeface="Adobe Heiti Std R" pitchFamily="34" charset="-128"/>
              </a:rPr>
              <a:t> </a:t>
            </a:r>
            <a:r>
              <a:rPr lang="en-US" sz="1400" b="1" dirty="0" err="1">
                <a:latin typeface="Adobe Heiti Std R" pitchFamily="34" charset="-128"/>
                <a:ea typeface="Adobe Heiti Std R" pitchFamily="34" charset="-128"/>
              </a:rPr>
              <a:t>berikut</a:t>
            </a:r>
            <a:r>
              <a:rPr lang="en-US" sz="1400" b="1" dirty="0">
                <a:latin typeface="Adobe Heiti Std R" pitchFamily="34" charset="-128"/>
                <a:ea typeface="Adobe Heiti Std R" pitchFamily="34" charset="-128"/>
              </a:rPr>
              <a:t> : </a:t>
            </a:r>
          </a:p>
          <a:p>
            <a:pPr marL="0" indent="0">
              <a:lnSpc>
                <a:spcPct val="120000"/>
              </a:lnSpc>
              <a:spcBef>
                <a:spcPts val="0"/>
              </a:spcBef>
              <a:buNone/>
            </a:pPr>
            <a:r>
              <a:rPr lang="en-US" sz="1400" b="1" dirty="0" smtClean="0">
                <a:latin typeface="Adobe Heiti Std R" pitchFamily="34" charset="-128"/>
                <a:ea typeface="Adobe Heiti Std R" pitchFamily="34" charset="-128"/>
              </a:rPr>
              <a:t>1. </a:t>
            </a:r>
            <a:r>
              <a:rPr lang="en-US" sz="1400" b="1" dirty="0" err="1" smtClean="0">
                <a:latin typeface="Adobe Heiti Std R" pitchFamily="34" charset="-128"/>
                <a:ea typeface="Adobe Heiti Std R" pitchFamily="34" charset="-128"/>
              </a:rPr>
              <a:t>Identifikasi</a:t>
            </a:r>
            <a:r>
              <a:rPr lang="en-US" sz="1400" b="1" dirty="0" smtClean="0">
                <a:latin typeface="Adobe Heiti Std R" pitchFamily="34" charset="-128"/>
                <a:ea typeface="Adobe Heiti Std R" pitchFamily="34" charset="-128"/>
              </a:rPr>
              <a:t> </a:t>
            </a:r>
            <a:r>
              <a:rPr lang="en-US" sz="1400" b="1" dirty="0" err="1">
                <a:latin typeface="Adobe Heiti Std R" pitchFamily="34" charset="-128"/>
                <a:ea typeface="Adobe Heiti Std R" pitchFamily="34" charset="-128"/>
              </a:rPr>
              <a:t>sumber</a:t>
            </a:r>
            <a:r>
              <a:rPr lang="en-US" sz="1400" b="1" dirty="0">
                <a:latin typeface="Adobe Heiti Std R" pitchFamily="34" charset="-128"/>
                <a:ea typeface="Adobe Heiti Std R" pitchFamily="34" charset="-128"/>
              </a:rPr>
              <a:t> </a:t>
            </a:r>
            <a:r>
              <a:rPr lang="en-US" sz="1400" b="1" dirty="0" smtClean="0">
                <a:latin typeface="Adobe Heiti Std R" pitchFamily="34" charset="-128"/>
                <a:ea typeface="Adobe Heiti Std R" pitchFamily="34" charset="-128"/>
              </a:rPr>
              <a:t>suara</a:t>
            </a:r>
          </a:p>
          <a:p>
            <a:pPr marL="171450" indent="0">
              <a:lnSpc>
                <a:spcPct val="120000"/>
              </a:lnSpc>
              <a:spcBef>
                <a:spcPts val="0"/>
              </a:spcBef>
              <a:spcAft>
                <a:spcPts val="600"/>
              </a:spcAft>
              <a:buNone/>
            </a:pPr>
            <a:r>
              <a:rPr lang="en-US" sz="1400" dirty="0" err="1" smtClean="0">
                <a:latin typeface="Adobe Heiti Std R" pitchFamily="34" charset="-128"/>
                <a:ea typeface="Adobe Heiti Std R" pitchFamily="34" charset="-128"/>
              </a:rPr>
              <a:t>Memahami</a:t>
            </a:r>
            <a:r>
              <a:rPr lang="en-US" sz="1400" dirty="0" smtClean="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dan</a:t>
            </a:r>
            <a:r>
              <a:rPr lang="en-US" sz="1400" dirty="0" smtClean="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menganalisis</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sumber</a:t>
            </a:r>
            <a:r>
              <a:rPr lang="en-US" sz="1400" dirty="0">
                <a:latin typeface="Adobe Heiti Std R" pitchFamily="34" charset="-128"/>
                <a:ea typeface="Adobe Heiti Std R" pitchFamily="34" charset="-128"/>
              </a:rPr>
              <a:t> suara </a:t>
            </a:r>
            <a:r>
              <a:rPr lang="en-US" sz="1400" dirty="0" err="1" smtClean="0">
                <a:latin typeface="Adobe Heiti Std R" pitchFamily="34" charset="-128"/>
                <a:ea typeface="Adobe Heiti Std R" pitchFamily="34" charset="-128"/>
              </a:rPr>
              <a:t>apakah</a:t>
            </a:r>
            <a:r>
              <a:rPr lang="en-US" sz="1400" dirty="0" smtClean="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dari</a:t>
            </a:r>
            <a:r>
              <a:rPr lang="en-US" sz="1400" dirty="0">
                <a:latin typeface="Adobe Heiti Std R" pitchFamily="34" charset="-128"/>
                <a:ea typeface="Adobe Heiti Std R" pitchFamily="34" charset="-128"/>
              </a:rPr>
              <a:t> suara </a:t>
            </a:r>
            <a:r>
              <a:rPr lang="en-US" sz="1400" dirty="0" err="1">
                <a:latin typeface="Adobe Heiti Std R" pitchFamily="34" charset="-128"/>
                <a:ea typeface="Adobe Heiti Std R" pitchFamily="34" charset="-128"/>
              </a:rPr>
              <a:t>akustik</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elektromagnetik</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atau</a:t>
            </a:r>
            <a:r>
              <a:rPr lang="en-US" sz="1400" dirty="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jenis</a:t>
            </a:r>
            <a:r>
              <a:rPr lang="en-US" sz="1400" dirty="0" smtClean="0">
                <a:latin typeface="Adobe Heiti Std R" pitchFamily="34" charset="-128"/>
                <a:ea typeface="Adobe Heiti Std R" pitchFamily="34" charset="-128"/>
              </a:rPr>
              <a:t> </a:t>
            </a:r>
            <a:r>
              <a:rPr lang="en-US" sz="1400" dirty="0">
                <a:latin typeface="Adobe Heiti Std R" pitchFamily="34" charset="-128"/>
                <a:ea typeface="Adobe Heiti Std R" pitchFamily="34" charset="-128"/>
              </a:rPr>
              <a:t>yang lain; </a:t>
            </a:r>
            <a:endParaRPr lang="en-US" sz="1400" dirty="0" smtClean="0">
              <a:latin typeface="Adobe Heiti Std R" pitchFamily="34" charset="-128"/>
              <a:ea typeface="Adobe Heiti Std R" pitchFamily="34" charset="-128"/>
            </a:endParaRPr>
          </a:p>
          <a:p>
            <a:pPr marL="0" indent="0">
              <a:lnSpc>
                <a:spcPct val="120000"/>
              </a:lnSpc>
              <a:spcBef>
                <a:spcPts val="0"/>
              </a:spcBef>
              <a:buNone/>
            </a:pPr>
            <a:r>
              <a:rPr lang="en-US" sz="1400" b="1" dirty="0" smtClean="0">
                <a:latin typeface="Adobe Heiti Std R" pitchFamily="34" charset="-128"/>
                <a:ea typeface="Adobe Heiti Std R" pitchFamily="34" charset="-128"/>
              </a:rPr>
              <a:t>2. Tracking </a:t>
            </a:r>
          </a:p>
          <a:p>
            <a:pPr marL="171450" indent="0">
              <a:lnSpc>
                <a:spcPct val="120000"/>
              </a:lnSpc>
              <a:spcBef>
                <a:spcPts val="0"/>
              </a:spcBef>
              <a:spcAft>
                <a:spcPts val="600"/>
              </a:spcAft>
              <a:buNone/>
            </a:pPr>
            <a:r>
              <a:rPr lang="en-US" sz="1400" dirty="0" err="1" smtClean="0">
                <a:latin typeface="Adobe Heiti Std R" pitchFamily="34" charset="-128"/>
                <a:ea typeface="Adobe Heiti Std R" pitchFamily="34" charset="-128"/>
              </a:rPr>
              <a:t>Merekam</a:t>
            </a:r>
            <a:r>
              <a:rPr lang="en-US" sz="1400" dirty="0" smtClean="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satu</a:t>
            </a:r>
            <a:r>
              <a:rPr lang="en-US" sz="1400" dirty="0" smtClean="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persatu</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sumber</a:t>
            </a:r>
            <a:r>
              <a:rPr lang="en-US" sz="1400" dirty="0">
                <a:latin typeface="Adobe Heiti Std R" pitchFamily="34" charset="-128"/>
                <a:ea typeface="Adobe Heiti Std R" pitchFamily="34" charset="-128"/>
              </a:rPr>
              <a:t> suara , </a:t>
            </a:r>
            <a:r>
              <a:rPr lang="en-US" sz="1400" dirty="0" err="1" smtClean="0">
                <a:latin typeface="Adobe Heiti Std R" pitchFamily="34" charset="-128"/>
                <a:ea typeface="Adobe Heiti Std R" pitchFamily="34" charset="-128"/>
              </a:rPr>
              <a:t>misal</a:t>
            </a:r>
            <a:r>
              <a:rPr lang="en-US" sz="1400" dirty="0" smtClean="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diawali</a:t>
            </a:r>
            <a:r>
              <a:rPr lang="en-US" sz="1400" dirty="0" smtClean="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dengan</a:t>
            </a:r>
            <a:r>
              <a:rPr lang="en-US" sz="1400" dirty="0" smtClean="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membuat</a:t>
            </a:r>
            <a:r>
              <a:rPr lang="en-US" sz="1400" dirty="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panduan</a:t>
            </a:r>
            <a:r>
              <a:rPr lang="en-US" sz="1400" dirty="0" smtClean="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dengan</a:t>
            </a:r>
            <a:r>
              <a:rPr lang="en-US" sz="1400" dirty="0">
                <a:latin typeface="Adobe Heiti Std R" pitchFamily="34" charset="-128"/>
                <a:ea typeface="Adobe Heiti Std R" pitchFamily="34" charset="-128"/>
              </a:rPr>
              <a:t> piano, </a:t>
            </a:r>
            <a:r>
              <a:rPr lang="en-US" sz="1400" dirty="0" err="1">
                <a:latin typeface="Adobe Heiti Std R" pitchFamily="34" charset="-128"/>
                <a:ea typeface="Adobe Heiti Std R" pitchFamily="34" charset="-128"/>
              </a:rPr>
              <a:t>dilanjutkan</a:t>
            </a:r>
            <a:r>
              <a:rPr lang="en-US" sz="1400" dirty="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dengan</a:t>
            </a:r>
            <a:r>
              <a:rPr lang="en-US" sz="1400" dirty="0" smtClean="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rythm</a:t>
            </a:r>
            <a:r>
              <a:rPr lang="en-US" sz="1400" dirty="0" smtClean="0">
                <a:latin typeface="Adobe Heiti Std R" pitchFamily="34" charset="-128"/>
                <a:ea typeface="Adobe Heiti Std R" pitchFamily="34" charset="-128"/>
              </a:rPr>
              <a:t> section, </a:t>
            </a:r>
            <a:r>
              <a:rPr lang="en-US" sz="1400" dirty="0" err="1">
                <a:latin typeface="Adobe Heiti Std R" pitchFamily="34" charset="-128"/>
                <a:ea typeface="Adobe Heiti Std R" pitchFamily="34" charset="-128"/>
              </a:rPr>
              <a:t>kemudian</a:t>
            </a:r>
            <a:r>
              <a:rPr lang="en-US" sz="1400" dirty="0">
                <a:latin typeface="Adobe Heiti Std R" pitchFamily="34" charset="-128"/>
                <a:ea typeface="Adobe Heiti Std R" pitchFamily="34" charset="-128"/>
              </a:rPr>
              <a:t> yang </a:t>
            </a:r>
            <a:r>
              <a:rPr lang="en-US" sz="1400" dirty="0" err="1" smtClean="0">
                <a:latin typeface="Adobe Heiti Std R" pitchFamily="34" charset="-128"/>
                <a:ea typeface="Adobe Heiti Std R" pitchFamily="34" charset="-128"/>
              </a:rPr>
              <a:t>terakhir</a:t>
            </a:r>
            <a:r>
              <a:rPr lang="en-US" sz="1400" dirty="0" smtClean="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solist</a:t>
            </a:r>
            <a:r>
              <a:rPr lang="en-US" sz="1400" dirty="0" smtClean="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dan</a:t>
            </a:r>
            <a:r>
              <a:rPr lang="en-US" sz="1400" dirty="0" smtClean="0">
                <a:latin typeface="Adobe Heiti Std R" pitchFamily="34" charset="-128"/>
                <a:ea typeface="Adobe Heiti Std R" pitchFamily="34" charset="-128"/>
              </a:rPr>
              <a:t> lead instrument;</a:t>
            </a:r>
          </a:p>
          <a:p>
            <a:pPr marL="0" indent="0">
              <a:lnSpc>
                <a:spcPct val="120000"/>
              </a:lnSpc>
              <a:spcBef>
                <a:spcPts val="0"/>
              </a:spcBef>
              <a:buNone/>
            </a:pPr>
            <a:r>
              <a:rPr lang="en-US" sz="1400" b="1" dirty="0" smtClean="0">
                <a:latin typeface="Adobe Heiti Std R" pitchFamily="34" charset="-128"/>
                <a:ea typeface="Adobe Heiti Std R" pitchFamily="34" charset="-128"/>
              </a:rPr>
              <a:t>3. Mixing</a:t>
            </a:r>
          </a:p>
          <a:p>
            <a:pPr marL="171450" indent="0">
              <a:spcBef>
                <a:spcPts val="0"/>
              </a:spcBef>
              <a:buNone/>
            </a:pPr>
            <a:r>
              <a:rPr lang="en-US" sz="1400" dirty="0" err="1" smtClean="0">
                <a:latin typeface="Adobe Heiti Std R" pitchFamily="34" charset="-128"/>
                <a:ea typeface="Adobe Heiti Std R" pitchFamily="34" charset="-128"/>
              </a:rPr>
              <a:t>Equalisasi</a:t>
            </a:r>
            <a:r>
              <a:rPr lang="en-US" sz="1400" dirty="0" smtClean="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masing-masing</a:t>
            </a:r>
            <a:r>
              <a:rPr lang="en-US" sz="1400" dirty="0" smtClean="0">
                <a:latin typeface="Adobe Heiti Std R" pitchFamily="34" charset="-128"/>
                <a:ea typeface="Adobe Heiti Std R" pitchFamily="34" charset="-128"/>
              </a:rPr>
              <a:t> </a:t>
            </a:r>
            <a:r>
              <a:rPr lang="en-US" sz="1400" dirty="0">
                <a:latin typeface="Adobe Heiti Std R" pitchFamily="34" charset="-128"/>
                <a:ea typeface="Adobe Heiti Std R" pitchFamily="34" charset="-128"/>
              </a:rPr>
              <a:t>suara </a:t>
            </a:r>
            <a:r>
              <a:rPr lang="en-US" sz="1400" dirty="0" err="1">
                <a:latin typeface="Adobe Heiti Std R" pitchFamily="34" charset="-128"/>
                <a:ea typeface="Adobe Heiti Std R" pitchFamily="34" charset="-128"/>
              </a:rPr>
              <a:t>untuk</a:t>
            </a:r>
            <a:r>
              <a:rPr lang="en-US" sz="1400" dirty="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menghasilkan</a:t>
            </a:r>
            <a:r>
              <a:rPr lang="en-US" sz="1400" dirty="0" smtClean="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warna</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dan</a:t>
            </a:r>
            <a:r>
              <a:rPr lang="en-US" sz="1400" dirty="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karakter</a:t>
            </a:r>
            <a:r>
              <a:rPr lang="en-US" sz="1400" dirty="0" smtClean="0">
                <a:latin typeface="Adobe Heiti Std R" pitchFamily="34" charset="-128"/>
                <a:ea typeface="Adobe Heiti Std R" pitchFamily="34" charset="-128"/>
              </a:rPr>
              <a:t> </a:t>
            </a:r>
            <a:r>
              <a:rPr lang="en-US" sz="1400" dirty="0">
                <a:latin typeface="Adobe Heiti Std R" pitchFamily="34" charset="-128"/>
                <a:ea typeface="Adobe Heiti Std R" pitchFamily="34" charset="-128"/>
              </a:rPr>
              <a:t>suara </a:t>
            </a:r>
            <a:r>
              <a:rPr lang="en-US" sz="1400" dirty="0" err="1">
                <a:latin typeface="Adobe Heiti Std R" pitchFamily="34" charset="-128"/>
                <a:ea typeface="Adobe Heiti Std R" pitchFamily="34" charset="-128"/>
              </a:rPr>
              <a:t>sesuai</a:t>
            </a:r>
            <a:r>
              <a:rPr lang="en-US" sz="1400" dirty="0">
                <a:latin typeface="Adobe Heiti Std R" pitchFamily="34" charset="-128"/>
                <a:ea typeface="Adobe Heiti Std R" pitchFamily="34" charset="-128"/>
              </a:rPr>
              <a:t> yang </a:t>
            </a:r>
            <a:r>
              <a:rPr lang="en-US" sz="1400" dirty="0" err="1">
                <a:latin typeface="Adobe Heiti Std R" pitchFamily="34" charset="-128"/>
                <a:ea typeface="Adobe Heiti Std R" pitchFamily="34" charset="-128"/>
              </a:rPr>
              <a:t>diinginkan</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Equalisasi</a:t>
            </a:r>
            <a:r>
              <a:rPr lang="en-US" sz="1400" dirty="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sangatlah</a:t>
            </a:r>
            <a:r>
              <a:rPr lang="en-US" sz="1400" dirty="0" smtClean="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penting</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dalam</a:t>
            </a:r>
            <a:r>
              <a:rPr lang="en-US" sz="1400" dirty="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menentukan</a:t>
            </a:r>
            <a:r>
              <a:rPr lang="en-US" sz="1400" dirty="0" smtClean="0">
                <a:latin typeface="Adobe Heiti Std R" pitchFamily="34" charset="-128"/>
                <a:ea typeface="Adobe Heiti Std R" pitchFamily="34" charset="-128"/>
              </a:rPr>
              <a:t> </a:t>
            </a:r>
            <a:r>
              <a:rPr lang="en-US" sz="1400" dirty="0">
                <a:latin typeface="Adobe Heiti Std R" pitchFamily="34" charset="-128"/>
                <a:ea typeface="Adobe Heiti Std R" pitchFamily="34" charset="-128"/>
              </a:rPr>
              <a:t>signal </a:t>
            </a:r>
            <a:r>
              <a:rPr lang="en-US" sz="1400" dirty="0" err="1">
                <a:latin typeface="Adobe Heiti Std R" pitchFamily="34" charset="-128"/>
                <a:ea typeface="Adobe Heiti Std R" pitchFamily="34" charset="-128"/>
              </a:rPr>
              <a:t>pada</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sebuah</a:t>
            </a:r>
            <a:r>
              <a:rPr lang="en-US" sz="1400" dirty="0">
                <a:latin typeface="Adobe Heiti Std R" pitchFamily="34" charset="-128"/>
                <a:ea typeface="Adobe Heiti Std R" pitchFamily="34" charset="-128"/>
              </a:rPr>
              <a:t> proses </a:t>
            </a:r>
            <a:r>
              <a:rPr lang="en-US" sz="1400" dirty="0" err="1">
                <a:latin typeface="Adobe Heiti Std R" pitchFamily="34" charset="-128"/>
                <a:ea typeface="Adobe Heiti Std R" pitchFamily="34" charset="-128"/>
              </a:rPr>
              <a:t>rekaman</a:t>
            </a:r>
            <a:r>
              <a:rPr lang="en-US" sz="1400" dirty="0">
                <a:latin typeface="Adobe Heiti Std R" pitchFamily="34" charset="-128"/>
                <a:ea typeface="Adobe Heiti Std R" pitchFamily="34" charset="-128"/>
              </a:rPr>
              <a:t>. </a:t>
            </a:r>
            <a:r>
              <a:rPr lang="en-US" sz="1400" dirty="0" smtClean="0">
                <a:latin typeface="Adobe Heiti Std R" pitchFamily="34" charset="-128"/>
                <a:ea typeface="Adobe Heiti Std R" pitchFamily="34" charset="-128"/>
              </a:rPr>
              <a:t>Proses </a:t>
            </a:r>
            <a:r>
              <a:rPr lang="en-US" sz="1400" dirty="0" err="1">
                <a:latin typeface="Adobe Heiti Std R" pitchFamily="34" charset="-128"/>
                <a:ea typeface="Adobe Heiti Std R" pitchFamily="34" charset="-128"/>
              </a:rPr>
              <a:t>ini</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bertujuan</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untuk</a:t>
            </a:r>
            <a:r>
              <a:rPr lang="en-US" sz="1400" dirty="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menentukan</a:t>
            </a:r>
            <a:r>
              <a:rPr lang="en-US" sz="1400" dirty="0" smtClean="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dan</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mengontrol</a:t>
            </a:r>
            <a:r>
              <a:rPr lang="en-US" sz="1400" dirty="0">
                <a:latin typeface="Adobe Heiti Std R" pitchFamily="34" charset="-128"/>
                <a:ea typeface="Adobe Heiti Std R" pitchFamily="34" charset="-128"/>
              </a:rPr>
              <a:t> suara-suara yang </a:t>
            </a:r>
            <a:r>
              <a:rPr lang="en-US" sz="1400" dirty="0" smtClean="0">
                <a:latin typeface="Adobe Heiti Std R" pitchFamily="34" charset="-128"/>
                <a:ea typeface="Adobe Heiti Std R" pitchFamily="34" charset="-128"/>
              </a:rPr>
              <a:t>over-harmonic, </a:t>
            </a:r>
            <a:r>
              <a:rPr lang="en-US" sz="1400" dirty="0" err="1">
                <a:latin typeface="Adobe Heiti Std R" pitchFamily="34" charset="-128"/>
                <a:ea typeface="Adobe Heiti Std R" pitchFamily="34" charset="-128"/>
              </a:rPr>
              <a:t>warna</a:t>
            </a:r>
            <a:r>
              <a:rPr lang="en-US" sz="1400" dirty="0">
                <a:latin typeface="Adobe Heiti Std R" pitchFamily="34" charset="-128"/>
                <a:ea typeface="Adobe Heiti Std R" pitchFamily="34" charset="-128"/>
              </a:rPr>
              <a:t> suara, </a:t>
            </a:r>
            <a:r>
              <a:rPr lang="en-US" sz="1400" dirty="0" err="1" smtClean="0">
                <a:latin typeface="Adobe Heiti Std R" pitchFamily="34" charset="-128"/>
                <a:ea typeface="Adobe Heiti Std R" pitchFamily="34" charset="-128"/>
              </a:rPr>
              <a:t>dan</a:t>
            </a:r>
            <a:r>
              <a:rPr lang="en-US" sz="1400" dirty="0" smtClean="0">
                <a:latin typeface="Adobe Heiti Std R" pitchFamily="34" charset="-128"/>
                <a:ea typeface="Adobe Heiti Std R" pitchFamily="34" charset="-128"/>
              </a:rPr>
              <a:t> </a:t>
            </a:r>
            <a:r>
              <a:rPr lang="en-US" sz="1400" dirty="0">
                <a:latin typeface="Adobe Heiti Std R" pitchFamily="34" charset="-128"/>
                <a:ea typeface="Adobe Heiti Std R" pitchFamily="34" charset="-128"/>
              </a:rPr>
              <a:t>balancing. </a:t>
            </a:r>
            <a:r>
              <a:rPr lang="en-US" sz="1400" dirty="0" err="1">
                <a:latin typeface="Adobe Heiti Std R" pitchFamily="34" charset="-128"/>
                <a:ea typeface="Adobe Heiti Std R" pitchFamily="34" charset="-128"/>
              </a:rPr>
              <a:t>Spektrum</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frequensi</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dapat</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diurai</a:t>
            </a:r>
            <a:r>
              <a:rPr lang="en-US" sz="1400" dirty="0">
                <a:latin typeface="Adobe Heiti Std R" pitchFamily="34" charset="-128"/>
                <a:ea typeface="Adobe Heiti Std R" pitchFamily="34" charset="-128"/>
              </a:rPr>
              <a:t> </a:t>
            </a:r>
            <a:r>
              <a:rPr lang="en-US" sz="1400" dirty="0" err="1" smtClean="0">
                <a:latin typeface="Adobe Heiti Std R" pitchFamily="34" charset="-128"/>
                <a:ea typeface="Adobe Heiti Std R" pitchFamily="34" charset="-128"/>
              </a:rPr>
              <a:t>menjadi</a:t>
            </a:r>
            <a:r>
              <a:rPr lang="en-US" sz="1400" dirty="0" smtClean="0">
                <a:latin typeface="Adobe Heiti Std R" pitchFamily="34" charset="-128"/>
                <a:ea typeface="Adobe Heiti Std R" pitchFamily="34" charset="-128"/>
              </a:rPr>
              <a:t> </a:t>
            </a:r>
            <a:r>
              <a:rPr lang="en-US" sz="1400" dirty="0">
                <a:latin typeface="Adobe Heiti Std R" pitchFamily="34" charset="-128"/>
                <a:ea typeface="Adobe Heiti Std R" pitchFamily="34" charset="-128"/>
              </a:rPr>
              <a:t>6 </a:t>
            </a:r>
            <a:r>
              <a:rPr lang="en-US" sz="1400" dirty="0" err="1">
                <a:latin typeface="Adobe Heiti Std R" pitchFamily="34" charset="-128"/>
                <a:ea typeface="Adobe Heiti Std R" pitchFamily="34" charset="-128"/>
              </a:rPr>
              <a:t>bagian</a:t>
            </a:r>
            <a:r>
              <a:rPr lang="en-US" sz="1400" dirty="0">
                <a:latin typeface="Adobe Heiti Std R" pitchFamily="34" charset="-128"/>
                <a:ea typeface="Adobe Heiti Std R" pitchFamily="34" charset="-128"/>
              </a:rPr>
              <a:t> : </a:t>
            </a:r>
            <a:endParaRPr lang="en-US" sz="1400" dirty="0" smtClean="0">
              <a:latin typeface="Adobe Heiti Std R" pitchFamily="34" charset="-128"/>
              <a:ea typeface="Adobe Heiti Std R" pitchFamily="34" charset="-128"/>
            </a:endParaRPr>
          </a:p>
          <a:p>
            <a:pPr indent="-112713">
              <a:spcBef>
                <a:spcPts val="0"/>
              </a:spcBef>
            </a:pPr>
            <a:r>
              <a:rPr lang="en-US" sz="1400" dirty="0" smtClean="0">
                <a:latin typeface="Adobe Heiti Std R" pitchFamily="34" charset="-128"/>
                <a:ea typeface="Adobe Heiti Std R" pitchFamily="34" charset="-128"/>
              </a:rPr>
              <a:t>Low Bass (16Hz-60Hz</a:t>
            </a:r>
            <a:r>
              <a:rPr lang="en-US" sz="1400" dirty="0">
                <a:latin typeface="Adobe Heiti Std R" pitchFamily="34" charset="-128"/>
                <a:ea typeface="Adobe Heiti Std R" pitchFamily="34" charset="-128"/>
              </a:rPr>
              <a:t>), </a:t>
            </a:r>
          </a:p>
          <a:p>
            <a:pPr indent="-112713">
              <a:spcBef>
                <a:spcPts val="0"/>
              </a:spcBef>
            </a:pPr>
            <a:r>
              <a:rPr lang="en-US" sz="1400" dirty="0">
                <a:latin typeface="Adobe Heiti Std R" pitchFamily="34" charset="-128"/>
                <a:ea typeface="Adobe Heiti Std R" pitchFamily="34" charset="-128"/>
              </a:rPr>
              <a:t>Nada </a:t>
            </a:r>
            <a:r>
              <a:rPr lang="en-US" sz="1400" dirty="0" smtClean="0">
                <a:latin typeface="Adobe Heiti Std R" pitchFamily="34" charset="-128"/>
                <a:ea typeface="Adobe Heiti Std R" pitchFamily="34" charset="-128"/>
              </a:rPr>
              <a:t>Bass (60Hz-250Hz</a:t>
            </a:r>
            <a:r>
              <a:rPr lang="en-US" sz="1400" dirty="0">
                <a:latin typeface="Adobe Heiti Std R" pitchFamily="34" charset="-128"/>
                <a:ea typeface="Adobe Heiti Std R" pitchFamily="34" charset="-128"/>
              </a:rPr>
              <a:t>), </a:t>
            </a:r>
          </a:p>
          <a:p>
            <a:pPr indent="-112713">
              <a:spcBef>
                <a:spcPts val="0"/>
              </a:spcBef>
            </a:pPr>
            <a:r>
              <a:rPr lang="en-US" sz="1400" dirty="0" smtClean="0">
                <a:latin typeface="Adobe Heiti Std R" pitchFamily="34" charset="-128"/>
                <a:ea typeface="Adobe Heiti Std R" pitchFamily="34" charset="-128"/>
              </a:rPr>
              <a:t>Midrange (250Hz-2000Hz</a:t>
            </a:r>
            <a:r>
              <a:rPr lang="en-US" sz="1400" dirty="0">
                <a:latin typeface="Adobe Heiti Std R" pitchFamily="34" charset="-128"/>
                <a:ea typeface="Adobe Heiti Std R" pitchFamily="34" charset="-128"/>
              </a:rPr>
              <a:t>), </a:t>
            </a:r>
          </a:p>
          <a:p>
            <a:pPr indent="-112713">
              <a:spcBef>
                <a:spcPts val="0"/>
              </a:spcBef>
            </a:pPr>
            <a:r>
              <a:rPr lang="en-US" sz="1400" dirty="0" smtClean="0">
                <a:latin typeface="Adobe Heiti Std R" pitchFamily="34" charset="-128"/>
                <a:ea typeface="Adobe Heiti Std R" pitchFamily="34" charset="-128"/>
              </a:rPr>
              <a:t>Upper-Midrange (</a:t>
            </a:r>
            <a:r>
              <a:rPr lang="en-US" sz="1400" dirty="0">
                <a:latin typeface="Adobe Heiti Std R" pitchFamily="34" charset="-128"/>
                <a:ea typeface="Adobe Heiti Std R" pitchFamily="34" charset="-128"/>
              </a:rPr>
              <a:t>2KHz-4KHz), </a:t>
            </a:r>
          </a:p>
          <a:p>
            <a:pPr indent="-112713">
              <a:spcBef>
                <a:spcPts val="0"/>
              </a:spcBef>
            </a:pPr>
            <a:r>
              <a:rPr lang="en-US" sz="1400" dirty="0" err="1" smtClean="0">
                <a:latin typeface="Adobe Heiti Std R" pitchFamily="34" charset="-128"/>
                <a:ea typeface="Adobe Heiti Std R" pitchFamily="34" charset="-128"/>
              </a:rPr>
              <a:t>Hightrange</a:t>
            </a:r>
            <a:r>
              <a:rPr lang="en-US" sz="1400" dirty="0" smtClean="0">
                <a:latin typeface="Adobe Heiti Std R" pitchFamily="34" charset="-128"/>
                <a:ea typeface="Adobe Heiti Std R" pitchFamily="34" charset="-128"/>
              </a:rPr>
              <a:t> (4KHz-6KHz),</a:t>
            </a:r>
          </a:p>
          <a:p>
            <a:pPr indent="-112713">
              <a:spcBef>
                <a:spcPts val="0"/>
              </a:spcBef>
            </a:pPr>
            <a:r>
              <a:rPr lang="en-US" sz="1400" dirty="0" err="1" smtClean="0">
                <a:latin typeface="Adobe Heiti Std R" pitchFamily="34" charset="-128"/>
                <a:ea typeface="Adobe Heiti Std R" pitchFamily="34" charset="-128"/>
              </a:rPr>
              <a:t>sedangkan</a:t>
            </a:r>
            <a:r>
              <a:rPr lang="en-US" sz="1400" dirty="0" smtClean="0">
                <a:latin typeface="Adobe Heiti Std R" pitchFamily="34" charset="-128"/>
                <a:ea typeface="Adobe Heiti Std R" pitchFamily="34" charset="-128"/>
              </a:rPr>
              <a:t> </a:t>
            </a:r>
            <a:r>
              <a:rPr lang="en-US" sz="1400" dirty="0">
                <a:latin typeface="Adobe Heiti Std R" pitchFamily="34" charset="-128"/>
                <a:ea typeface="Adobe Heiti Std R" pitchFamily="34" charset="-128"/>
              </a:rPr>
              <a:t>(6KHz-16KHz) </a:t>
            </a:r>
            <a:r>
              <a:rPr lang="en-US" sz="1400" dirty="0" err="1" smtClean="0">
                <a:latin typeface="Adobe Heiti Std R" pitchFamily="34" charset="-128"/>
                <a:ea typeface="Adobe Heiti Std R" pitchFamily="34" charset="-128"/>
              </a:rPr>
              <a:t>untuk</a:t>
            </a:r>
            <a:r>
              <a:rPr lang="en-US" sz="1400" dirty="0" smtClean="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mengontrol</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kejernihan</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dan</a:t>
            </a:r>
            <a:r>
              <a:rPr lang="en-US" sz="1400" dirty="0">
                <a:latin typeface="Adobe Heiti Std R" pitchFamily="34" charset="-128"/>
                <a:ea typeface="Adobe Heiti Std R" pitchFamily="34" charset="-128"/>
              </a:rPr>
              <a:t> </a:t>
            </a:r>
            <a:r>
              <a:rPr lang="en-US" sz="1400" dirty="0" err="1">
                <a:latin typeface="Adobe Heiti Std R" pitchFamily="34" charset="-128"/>
                <a:ea typeface="Adobe Heiti Std R" pitchFamily="34" charset="-128"/>
              </a:rPr>
              <a:t>kecemerlangan</a:t>
            </a:r>
            <a:r>
              <a:rPr lang="en-US" sz="1400" dirty="0">
                <a:latin typeface="Adobe Heiti Std R" pitchFamily="34" charset="-128"/>
                <a:ea typeface="Adobe Heiti Std R" pitchFamily="34" charset="-128"/>
              </a:rPr>
              <a:t> </a:t>
            </a:r>
            <a:r>
              <a:rPr lang="en-US" sz="1400" dirty="0" smtClean="0">
                <a:latin typeface="Adobe Heiti Std R" pitchFamily="34" charset="-128"/>
                <a:ea typeface="Adobe Heiti Std R" pitchFamily="34" charset="-128"/>
              </a:rPr>
              <a:t>suara. </a:t>
            </a:r>
          </a:p>
        </p:txBody>
      </p:sp>
    </p:spTree>
    <p:extLst>
      <p:ext uri="{BB962C8B-B14F-4D97-AF65-F5344CB8AC3E}">
        <p14:creationId xmlns:p14="http://schemas.microsoft.com/office/powerpoint/2010/main" val="2302580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7" name="Content Placeholder 2"/>
          <p:cNvSpPr>
            <a:spLocks noGrp="1"/>
          </p:cNvSpPr>
          <p:nvPr>
            <p:ph idx="1"/>
          </p:nvPr>
        </p:nvSpPr>
        <p:spPr>
          <a:xfrm>
            <a:off x="571500" y="533400"/>
            <a:ext cx="8077200" cy="685800"/>
          </a:xfrm>
        </p:spPr>
        <p:txBody>
          <a:bodyPr>
            <a:noAutofit/>
          </a:bodyPr>
          <a:lstStyle/>
          <a:p>
            <a:pPr marL="0" indent="0" algn="ctr">
              <a:buNone/>
            </a:pPr>
            <a:r>
              <a:rPr lang="en-US" sz="4000" b="1" dirty="0" smtClean="0">
                <a:latin typeface="28 Days Later" panose="020B0603050302020204" pitchFamily="34" charset="0"/>
              </a:rPr>
              <a:t>PRODUKSI </a:t>
            </a:r>
            <a:r>
              <a:rPr lang="id-ID" sz="4000" b="1" dirty="0" smtClean="0">
                <a:latin typeface="28 Days Later" panose="020B0603050302020204" pitchFamily="34" charset="0"/>
              </a:rPr>
              <a:t>a</a:t>
            </a:r>
            <a:r>
              <a:rPr lang="en-US" sz="4000" b="1" dirty="0" smtClean="0">
                <a:latin typeface="28 Days Later" panose="020B0603050302020204" pitchFamily="34" charset="0"/>
              </a:rPr>
              <a:t>U</a:t>
            </a:r>
            <a:r>
              <a:rPr lang="id-ID" sz="4000" b="1" dirty="0" smtClean="0">
                <a:latin typeface="28 Days Later" panose="020B0603050302020204" pitchFamily="34" charset="0"/>
              </a:rPr>
              <a:t>dio</a:t>
            </a:r>
            <a:endParaRPr lang="en-US" sz="4000" b="1" dirty="0" smtClean="0">
              <a:latin typeface="28 Days Later" panose="020B0603050302020204" pitchFamily="34" charset="0"/>
            </a:endParaRPr>
          </a:p>
        </p:txBody>
      </p:sp>
      <p:sp>
        <p:nvSpPr>
          <p:cNvPr id="5" name="Content Placeholder 2"/>
          <p:cNvSpPr txBox="1">
            <a:spLocks/>
          </p:cNvSpPr>
          <p:nvPr/>
        </p:nvSpPr>
        <p:spPr>
          <a:xfrm>
            <a:off x="495300" y="1371600"/>
            <a:ext cx="8229600" cy="495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dirty="0" err="1">
                <a:latin typeface="Adobe Heiti Std R" pitchFamily="34" charset="-128"/>
                <a:ea typeface="Adobe Heiti Std R" pitchFamily="34" charset="-128"/>
              </a:rPr>
              <a:t>Untuk</a:t>
            </a:r>
            <a:r>
              <a:rPr lang="en-US" sz="1600" b="1" dirty="0">
                <a:latin typeface="Adobe Heiti Std R" pitchFamily="34" charset="-128"/>
                <a:ea typeface="Adobe Heiti Std R" pitchFamily="34" charset="-128"/>
              </a:rPr>
              <a:t> </a:t>
            </a:r>
            <a:r>
              <a:rPr lang="en-US" sz="1600" b="1" dirty="0" err="1">
                <a:latin typeface="Adobe Heiti Std R" pitchFamily="34" charset="-128"/>
                <a:ea typeface="Adobe Heiti Std R" pitchFamily="34" charset="-128"/>
              </a:rPr>
              <a:t>menghasilkan</a:t>
            </a:r>
            <a:r>
              <a:rPr lang="en-US" sz="1600" b="1" dirty="0">
                <a:latin typeface="Adobe Heiti Std R" pitchFamily="34" charset="-128"/>
                <a:ea typeface="Adobe Heiti Std R" pitchFamily="34" charset="-128"/>
              </a:rPr>
              <a:t> </a:t>
            </a:r>
            <a:r>
              <a:rPr lang="en-US" sz="1600" b="1" dirty="0" err="1">
                <a:latin typeface="Adobe Heiti Std R" pitchFamily="34" charset="-128"/>
                <a:ea typeface="Adobe Heiti Std R" pitchFamily="34" charset="-128"/>
              </a:rPr>
              <a:t>hasil</a:t>
            </a:r>
            <a:r>
              <a:rPr lang="en-US" sz="1600" b="1" dirty="0">
                <a:latin typeface="Adobe Heiti Std R" pitchFamily="34" charset="-128"/>
                <a:ea typeface="Adobe Heiti Std R" pitchFamily="34" charset="-128"/>
              </a:rPr>
              <a:t> </a:t>
            </a:r>
            <a:r>
              <a:rPr lang="en-US" sz="1600" b="1" dirty="0" err="1">
                <a:latin typeface="Adobe Heiti Std R" pitchFamily="34" charset="-128"/>
                <a:ea typeface="Adobe Heiti Std R" pitchFamily="34" charset="-128"/>
              </a:rPr>
              <a:t>rekaman</a:t>
            </a:r>
            <a:r>
              <a:rPr lang="en-US" sz="1600" b="1" dirty="0">
                <a:latin typeface="Adobe Heiti Std R" pitchFamily="34" charset="-128"/>
                <a:ea typeface="Adobe Heiti Std R" pitchFamily="34" charset="-128"/>
              </a:rPr>
              <a:t> suara yang </a:t>
            </a:r>
            <a:r>
              <a:rPr lang="en-US" sz="1600" b="1" dirty="0" err="1">
                <a:latin typeface="Adobe Heiti Std R" pitchFamily="34" charset="-128"/>
                <a:ea typeface="Adobe Heiti Std R" pitchFamily="34" charset="-128"/>
              </a:rPr>
              <a:t>baik</a:t>
            </a:r>
            <a:r>
              <a:rPr lang="en-US" sz="1600" b="1" dirty="0">
                <a:latin typeface="Adobe Heiti Std R" pitchFamily="34" charset="-128"/>
                <a:ea typeface="Adobe Heiti Std R" pitchFamily="34" charset="-128"/>
              </a:rPr>
              <a:t> </a:t>
            </a:r>
            <a:r>
              <a:rPr lang="en-US" sz="1600" b="1" dirty="0" err="1" smtClean="0">
                <a:latin typeface="Adobe Heiti Std R" pitchFamily="34" charset="-128"/>
                <a:ea typeface="Adobe Heiti Std R" pitchFamily="34" charset="-128"/>
              </a:rPr>
              <a:t>diperlukan</a:t>
            </a:r>
            <a:r>
              <a:rPr lang="en-US" sz="1600" b="1" dirty="0" smtClean="0">
                <a:latin typeface="Adobe Heiti Std R" pitchFamily="34" charset="-128"/>
                <a:ea typeface="Adobe Heiti Std R" pitchFamily="34" charset="-128"/>
              </a:rPr>
              <a:t> </a:t>
            </a:r>
            <a:r>
              <a:rPr lang="en-US" sz="1600" b="1" dirty="0" err="1" smtClean="0">
                <a:latin typeface="Adobe Heiti Std R" pitchFamily="34" charset="-128"/>
                <a:ea typeface="Adobe Heiti Std R" pitchFamily="34" charset="-128"/>
              </a:rPr>
              <a:t>langkah-langkah</a:t>
            </a:r>
            <a:r>
              <a:rPr lang="en-US" sz="1600" b="1" dirty="0" smtClean="0">
                <a:latin typeface="Adobe Heiti Std R" pitchFamily="34" charset="-128"/>
                <a:ea typeface="Adobe Heiti Std R" pitchFamily="34" charset="-128"/>
              </a:rPr>
              <a:t> </a:t>
            </a:r>
            <a:r>
              <a:rPr lang="en-US" sz="1600" b="1" dirty="0" err="1" smtClean="0">
                <a:latin typeface="Adobe Heiti Std R" pitchFamily="34" charset="-128"/>
                <a:ea typeface="Adobe Heiti Std R" pitchFamily="34" charset="-128"/>
              </a:rPr>
              <a:t>sebagai</a:t>
            </a:r>
            <a:r>
              <a:rPr lang="en-US" sz="1600" b="1" dirty="0" smtClean="0">
                <a:latin typeface="Adobe Heiti Std R" pitchFamily="34" charset="-128"/>
                <a:ea typeface="Adobe Heiti Std R" pitchFamily="34" charset="-128"/>
              </a:rPr>
              <a:t> </a:t>
            </a:r>
            <a:r>
              <a:rPr lang="en-US" sz="1600" b="1" dirty="0" err="1">
                <a:latin typeface="Adobe Heiti Std R" pitchFamily="34" charset="-128"/>
                <a:ea typeface="Adobe Heiti Std R" pitchFamily="34" charset="-128"/>
              </a:rPr>
              <a:t>berikut</a:t>
            </a:r>
            <a:r>
              <a:rPr lang="en-US" sz="1600" b="1" dirty="0">
                <a:latin typeface="Adobe Heiti Std R" pitchFamily="34" charset="-128"/>
                <a:ea typeface="Adobe Heiti Std R" pitchFamily="34" charset="-128"/>
              </a:rPr>
              <a:t> : </a:t>
            </a:r>
            <a:endParaRPr lang="en-US" sz="1600" b="1" dirty="0" smtClean="0">
              <a:latin typeface="Adobe Heiti Std R" pitchFamily="34" charset="-128"/>
              <a:ea typeface="Adobe Heiti Std R" pitchFamily="34" charset="-128"/>
            </a:endParaRPr>
          </a:p>
          <a:p>
            <a:pPr marL="0" indent="0">
              <a:buNone/>
            </a:pPr>
            <a:endParaRPr lang="en-US" sz="1600" b="1" dirty="0">
              <a:latin typeface="Adobe Heiti Std R" pitchFamily="34" charset="-128"/>
              <a:ea typeface="Adobe Heiti Std R" pitchFamily="34" charset="-128"/>
            </a:endParaRPr>
          </a:p>
          <a:p>
            <a:pPr marL="0" indent="0">
              <a:buNone/>
            </a:pPr>
            <a:r>
              <a:rPr lang="en-US" sz="1600" b="1" dirty="0" smtClean="0">
                <a:latin typeface="Adobe Heiti Std R" pitchFamily="34" charset="-128"/>
                <a:ea typeface="Adobe Heiti Std R" pitchFamily="34" charset="-128"/>
              </a:rPr>
              <a:t>4. Mastering</a:t>
            </a:r>
          </a:p>
          <a:p>
            <a:pPr marL="171450" indent="0">
              <a:buNone/>
            </a:pPr>
            <a:r>
              <a:rPr lang="en-US" sz="1600" dirty="0">
                <a:latin typeface="Adobe Heiti Std R" pitchFamily="34" charset="-128"/>
                <a:ea typeface="Adobe Heiti Std R" pitchFamily="34" charset="-128"/>
              </a:rPr>
              <a:t>yang </a:t>
            </a:r>
            <a:r>
              <a:rPr lang="en-US" sz="1600" dirty="0" err="1">
                <a:latin typeface="Adobe Heiti Std R" pitchFamily="34" charset="-128"/>
                <a:ea typeface="Adobe Heiti Std R" pitchFamily="34" charset="-128"/>
              </a:rPr>
              <a:t>merupakan</a:t>
            </a:r>
            <a:r>
              <a:rPr lang="en-US" sz="1600" dirty="0">
                <a:latin typeface="Adobe Heiti Std R" pitchFamily="34" charset="-128"/>
                <a:ea typeface="Adobe Heiti Std R" pitchFamily="34" charset="-128"/>
              </a:rPr>
              <a:t> proses </a:t>
            </a:r>
            <a:r>
              <a:rPr lang="en-US" sz="1600" dirty="0" err="1">
                <a:latin typeface="Adobe Heiti Std R" pitchFamily="34" charset="-128"/>
                <a:ea typeface="Adobe Heiti Std R" pitchFamily="34" charset="-128"/>
              </a:rPr>
              <a:t>akhir</a:t>
            </a:r>
            <a:r>
              <a:rPr lang="en-US" sz="1600" dirty="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dalam</a:t>
            </a:r>
            <a:r>
              <a:rPr lang="en-US" sz="1600" dirty="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rekaman</a:t>
            </a:r>
            <a:r>
              <a:rPr lang="en-US" sz="1600" dirty="0">
                <a:latin typeface="Adobe Heiti Std R" pitchFamily="34" charset="-128"/>
                <a:ea typeface="Adobe Heiti Std R" pitchFamily="34" charset="-128"/>
              </a:rPr>
              <a:t>. </a:t>
            </a:r>
            <a:r>
              <a:rPr lang="en-US" sz="1600" dirty="0" err="1" smtClean="0">
                <a:latin typeface="Adobe Heiti Std R" pitchFamily="34" charset="-128"/>
                <a:ea typeface="Adobe Heiti Std R" pitchFamily="34" charset="-128"/>
              </a:rPr>
              <a:t>Tujuannya</a:t>
            </a:r>
            <a:r>
              <a:rPr lang="en-US" sz="1600" dirty="0" smtClean="0">
                <a:latin typeface="Adobe Heiti Std R" pitchFamily="34" charset="-128"/>
                <a:ea typeface="Adobe Heiti Std R" pitchFamily="34" charset="-128"/>
              </a:rPr>
              <a:t> </a:t>
            </a:r>
            <a:r>
              <a:rPr lang="nn-NO" sz="1600" dirty="0" smtClean="0">
                <a:latin typeface="Adobe Heiti Std R" pitchFamily="34" charset="-128"/>
                <a:ea typeface="Adobe Heiti Std R" pitchFamily="34" charset="-128"/>
              </a:rPr>
              <a:t>adalah </a:t>
            </a:r>
            <a:r>
              <a:rPr lang="nn-NO" sz="1600" dirty="0">
                <a:latin typeface="Adobe Heiti Std R" pitchFamily="34" charset="-128"/>
                <a:ea typeface="Adobe Heiti Std R" pitchFamily="34" charset="-128"/>
              </a:rPr>
              <a:t>untuk menghilangkan frekuensi-frekuensi suara yang berlebihan</a:t>
            </a:r>
            <a:r>
              <a:rPr lang="nn-NO" sz="1600" dirty="0" smtClean="0">
                <a:latin typeface="Adobe Heiti Std R" pitchFamily="34" charset="-128"/>
                <a:ea typeface="Adobe Heiti Std R" pitchFamily="34" charset="-128"/>
              </a:rPr>
              <a:t>. </a:t>
            </a:r>
            <a:r>
              <a:rPr lang="en-US" sz="1600" dirty="0" err="1" smtClean="0">
                <a:latin typeface="Adobe Heiti Std R" pitchFamily="34" charset="-128"/>
                <a:ea typeface="Adobe Heiti Std R" pitchFamily="34" charset="-128"/>
              </a:rPr>
              <a:t>Menentukan</a:t>
            </a:r>
            <a:r>
              <a:rPr lang="en-US" sz="1600" dirty="0" smtClean="0">
                <a:latin typeface="Adobe Heiti Std R" pitchFamily="34" charset="-128"/>
                <a:ea typeface="Adobe Heiti Std R" pitchFamily="34" charset="-128"/>
              </a:rPr>
              <a:t> </a:t>
            </a:r>
            <a:r>
              <a:rPr lang="en-US" sz="1600" dirty="0" err="1" smtClean="0">
                <a:latin typeface="Adobe Heiti Std R" pitchFamily="34" charset="-128"/>
                <a:ea typeface="Adobe Heiti Std R" pitchFamily="34" charset="-128"/>
              </a:rPr>
              <a:t>tingkat</a:t>
            </a:r>
            <a:r>
              <a:rPr lang="en-US" sz="1600" dirty="0" smtClean="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kepekaan</a:t>
            </a:r>
            <a:r>
              <a:rPr lang="en-US" sz="1600" dirty="0">
                <a:latin typeface="Adobe Heiti Std R" pitchFamily="34" charset="-128"/>
                <a:ea typeface="Adobe Heiti Std R" pitchFamily="34" charset="-128"/>
              </a:rPr>
              <a:t> </a:t>
            </a:r>
            <a:r>
              <a:rPr lang="en-US" sz="1600" dirty="0" smtClean="0">
                <a:latin typeface="Adobe Heiti Std R" pitchFamily="34" charset="-128"/>
                <a:ea typeface="Adobe Heiti Std R" pitchFamily="34" charset="-128"/>
              </a:rPr>
              <a:t>(gain) </a:t>
            </a:r>
            <a:r>
              <a:rPr lang="en-US" sz="1600" dirty="0" err="1" smtClean="0">
                <a:latin typeface="Adobe Heiti Std R" pitchFamily="34" charset="-128"/>
                <a:ea typeface="Adobe Heiti Std R" pitchFamily="34" charset="-128"/>
              </a:rPr>
              <a:t>masing-masing</a:t>
            </a:r>
            <a:r>
              <a:rPr lang="en-US" sz="1600" dirty="0" smtClean="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surara</a:t>
            </a:r>
            <a:r>
              <a:rPr lang="en-US" sz="1600" dirty="0">
                <a:latin typeface="Adobe Heiti Std R" pitchFamily="34" charset="-128"/>
                <a:ea typeface="Adobe Heiti Std R" pitchFamily="34" charset="-128"/>
              </a:rPr>
              <a:t>, </a:t>
            </a:r>
            <a:r>
              <a:rPr lang="en-US" sz="1600" dirty="0" err="1" smtClean="0">
                <a:latin typeface="Adobe Heiti Std R" pitchFamily="34" charset="-128"/>
                <a:ea typeface="Adobe Heiti Std R" pitchFamily="34" charset="-128"/>
              </a:rPr>
              <a:t>sehingga</a:t>
            </a:r>
            <a:r>
              <a:rPr lang="en-US" sz="1600" dirty="0" smtClean="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dihasilkan</a:t>
            </a:r>
            <a:r>
              <a:rPr lang="en-US" sz="1600" dirty="0">
                <a:latin typeface="Adobe Heiti Std R" pitchFamily="34" charset="-128"/>
                <a:ea typeface="Adobe Heiti Std R" pitchFamily="34" charset="-128"/>
              </a:rPr>
              <a:t> suara yang </a:t>
            </a:r>
            <a:r>
              <a:rPr lang="en-US" sz="1600" dirty="0" err="1">
                <a:latin typeface="Adobe Heiti Std R" pitchFamily="34" charset="-128"/>
                <a:ea typeface="Adobe Heiti Std R" pitchFamily="34" charset="-128"/>
              </a:rPr>
              <a:t>berimbang</a:t>
            </a:r>
            <a:r>
              <a:rPr lang="en-US" sz="1600" dirty="0">
                <a:latin typeface="Adobe Heiti Std R" pitchFamily="34" charset="-128"/>
                <a:ea typeface="Adobe Heiti Std R" pitchFamily="34" charset="-128"/>
              </a:rPr>
              <a:t> </a:t>
            </a:r>
            <a:r>
              <a:rPr lang="en-US" sz="1600" dirty="0" smtClean="0">
                <a:latin typeface="Adobe Heiti Std R" pitchFamily="34" charset="-128"/>
                <a:ea typeface="Adobe Heiti Std R" pitchFamily="34" charset="-128"/>
              </a:rPr>
              <a:t>(balance) </a:t>
            </a:r>
            <a:r>
              <a:rPr lang="en-US" sz="1600" dirty="0" err="1" smtClean="0">
                <a:latin typeface="Adobe Heiti Std R" pitchFamily="34" charset="-128"/>
                <a:ea typeface="Adobe Heiti Std R" pitchFamily="34" charset="-128"/>
              </a:rPr>
              <a:t>diantara</a:t>
            </a:r>
            <a:r>
              <a:rPr lang="en-US" sz="1600" dirty="0" smtClean="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semua</a:t>
            </a:r>
            <a:r>
              <a:rPr lang="en-US" sz="1600" dirty="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sumber</a:t>
            </a:r>
            <a:r>
              <a:rPr lang="en-US" sz="1600" dirty="0">
                <a:latin typeface="Adobe Heiti Std R" pitchFamily="34" charset="-128"/>
                <a:ea typeface="Adobe Heiti Std R" pitchFamily="34" charset="-128"/>
              </a:rPr>
              <a:t> </a:t>
            </a:r>
            <a:r>
              <a:rPr lang="en-US" sz="1600" dirty="0" smtClean="0">
                <a:latin typeface="Adobe Heiti Std R" pitchFamily="34" charset="-128"/>
                <a:ea typeface="Adobe Heiti Std R" pitchFamily="34" charset="-128"/>
              </a:rPr>
              <a:t>suara</a:t>
            </a:r>
            <a:r>
              <a:rPr lang="en-US" sz="1600" dirty="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Dalam</a:t>
            </a:r>
            <a:r>
              <a:rPr lang="en-US" sz="1600" dirty="0">
                <a:latin typeface="Adobe Heiti Std R" pitchFamily="34" charset="-128"/>
                <a:ea typeface="Adobe Heiti Std R" pitchFamily="34" charset="-128"/>
              </a:rPr>
              <a:t> proses </a:t>
            </a:r>
            <a:r>
              <a:rPr lang="en-US" sz="1600" dirty="0" err="1">
                <a:latin typeface="Adobe Heiti Std R" pitchFamily="34" charset="-128"/>
                <a:ea typeface="Adobe Heiti Std R" pitchFamily="34" charset="-128"/>
              </a:rPr>
              <a:t>ini</a:t>
            </a:r>
            <a:r>
              <a:rPr lang="en-US" sz="1600" dirty="0">
                <a:latin typeface="Adobe Heiti Std R" pitchFamily="34" charset="-128"/>
                <a:ea typeface="Adobe Heiti Std R" pitchFamily="34" charset="-128"/>
              </a:rPr>
              <a:t> juga </a:t>
            </a:r>
            <a:r>
              <a:rPr lang="en-US" sz="1600" dirty="0" err="1">
                <a:latin typeface="Adobe Heiti Std R" pitchFamily="34" charset="-128"/>
                <a:ea typeface="Adobe Heiti Std R" pitchFamily="34" charset="-128"/>
              </a:rPr>
              <a:t>sangat</a:t>
            </a:r>
            <a:r>
              <a:rPr lang="en-US" sz="1600" dirty="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penting</a:t>
            </a:r>
            <a:r>
              <a:rPr lang="en-US" sz="1600" dirty="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dalam</a:t>
            </a:r>
            <a:r>
              <a:rPr lang="en-US" sz="1600" dirty="0">
                <a:latin typeface="Adobe Heiti Std R" pitchFamily="34" charset="-128"/>
                <a:ea typeface="Adobe Heiti Std R" pitchFamily="34" charset="-128"/>
              </a:rPr>
              <a:t> </a:t>
            </a:r>
            <a:r>
              <a:rPr lang="en-US" sz="1600" dirty="0" err="1" smtClean="0">
                <a:latin typeface="Adobe Heiti Std R" pitchFamily="34" charset="-128"/>
                <a:ea typeface="Adobe Heiti Std R" pitchFamily="34" charset="-128"/>
              </a:rPr>
              <a:t>menentukan</a:t>
            </a:r>
            <a:r>
              <a:rPr lang="en-US" sz="1600" dirty="0" smtClean="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kecepatan</a:t>
            </a:r>
            <a:r>
              <a:rPr lang="en-US" sz="1600" dirty="0">
                <a:latin typeface="Adobe Heiti Std R" pitchFamily="34" charset="-128"/>
                <a:ea typeface="Adobe Heiti Std R" pitchFamily="34" charset="-128"/>
              </a:rPr>
              <a:t> </a:t>
            </a:r>
            <a:r>
              <a:rPr lang="en-US" sz="1600" dirty="0" err="1" smtClean="0">
                <a:latin typeface="Adobe Heiti Std R" pitchFamily="34" charset="-128"/>
                <a:ea typeface="Adobe Heiti Std R" pitchFamily="34" charset="-128"/>
              </a:rPr>
              <a:t>serta</a:t>
            </a:r>
            <a:r>
              <a:rPr lang="en-US" sz="1600" dirty="0" smtClean="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akan</a:t>
            </a:r>
            <a:r>
              <a:rPr lang="en-US" sz="1600" dirty="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dibuat</a:t>
            </a:r>
            <a:r>
              <a:rPr lang="en-US" sz="1600" dirty="0">
                <a:latin typeface="Adobe Heiti Std R" pitchFamily="34" charset="-128"/>
                <a:ea typeface="Adobe Heiti Std R" pitchFamily="34" charset="-128"/>
              </a:rPr>
              <a:t> master </a:t>
            </a:r>
            <a:r>
              <a:rPr lang="en-US" sz="1600" dirty="0" err="1" smtClean="0">
                <a:latin typeface="Adobe Heiti Std R" pitchFamily="34" charset="-128"/>
                <a:ea typeface="Adobe Heiti Std R" pitchFamily="34" charset="-128"/>
              </a:rPr>
              <a:t>singgel</a:t>
            </a:r>
            <a:r>
              <a:rPr lang="en-US" sz="1600" dirty="0" smtClean="0">
                <a:latin typeface="Adobe Heiti Std R" pitchFamily="34" charset="-128"/>
                <a:ea typeface="Adobe Heiti Std R" pitchFamily="34" charset="-128"/>
              </a:rPr>
              <a:t>-track </a:t>
            </a:r>
            <a:r>
              <a:rPr lang="en-US" sz="1600" dirty="0">
                <a:latin typeface="Adobe Heiti Std R" pitchFamily="34" charset="-128"/>
                <a:ea typeface="Adobe Heiti Std R" pitchFamily="34" charset="-128"/>
              </a:rPr>
              <a:t>(</a:t>
            </a:r>
            <a:r>
              <a:rPr lang="en-US" sz="1600" dirty="0" smtClean="0">
                <a:latin typeface="Adobe Heiti Std R" pitchFamily="34" charset="-128"/>
                <a:ea typeface="Adobe Heiti Std R" pitchFamily="34" charset="-128"/>
              </a:rPr>
              <a:t>mono) </a:t>
            </a:r>
            <a:r>
              <a:rPr lang="en-US" sz="1600" dirty="0" err="1" smtClean="0">
                <a:latin typeface="Adobe Heiti Std R" pitchFamily="34" charset="-128"/>
                <a:ea typeface="Adobe Heiti Std R" pitchFamily="34" charset="-128"/>
              </a:rPr>
              <a:t>atau</a:t>
            </a:r>
            <a:r>
              <a:rPr lang="en-US" sz="1600" dirty="0" smtClean="0">
                <a:latin typeface="Adobe Heiti Std R" pitchFamily="34" charset="-128"/>
                <a:ea typeface="Adobe Heiti Std R" pitchFamily="34" charset="-128"/>
              </a:rPr>
              <a:t> double-track </a:t>
            </a:r>
            <a:r>
              <a:rPr lang="en-US" sz="1600" dirty="0">
                <a:latin typeface="Adobe Heiti Std R" pitchFamily="34" charset="-128"/>
                <a:ea typeface="Adobe Heiti Std R" pitchFamily="34" charset="-128"/>
              </a:rPr>
              <a:t>(stereo</a:t>
            </a:r>
            <a:r>
              <a:rPr lang="en-US" sz="1600" dirty="0" smtClean="0">
                <a:latin typeface="Adobe Heiti Std R" pitchFamily="34" charset="-128"/>
                <a:ea typeface="Adobe Heiti Std R" pitchFamily="34" charset="-128"/>
              </a:rPr>
              <a:t>).</a:t>
            </a:r>
          </a:p>
          <a:p>
            <a:pPr marL="0" indent="0">
              <a:buNone/>
            </a:pPr>
            <a:r>
              <a:rPr lang="en-US" sz="1600" b="1" dirty="0" smtClean="0">
                <a:latin typeface="Adobe Heiti Std R" pitchFamily="34" charset="-128"/>
                <a:ea typeface="Adobe Heiti Std R" pitchFamily="34" charset="-128"/>
              </a:rPr>
              <a:t>5. Proses </a:t>
            </a:r>
            <a:r>
              <a:rPr lang="en-US" sz="1600" b="1" dirty="0" err="1">
                <a:latin typeface="Adobe Heiti Std R" pitchFamily="34" charset="-128"/>
                <a:ea typeface="Adobe Heiti Std R" pitchFamily="34" charset="-128"/>
              </a:rPr>
              <a:t>penggandaan</a:t>
            </a:r>
            <a:r>
              <a:rPr lang="en-US" sz="1600" b="1" dirty="0">
                <a:latin typeface="Adobe Heiti Std R" pitchFamily="34" charset="-128"/>
                <a:ea typeface="Adobe Heiti Std R" pitchFamily="34" charset="-128"/>
              </a:rPr>
              <a:t> </a:t>
            </a:r>
            <a:endParaRPr lang="en-US" sz="1600" b="1" dirty="0" smtClean="0">
              <a:latin typeface="Adobe Heiti Std R" pitchFamily="34" charset="-128"/>
              <a:ea typeface="Adobe Heiti Std R" pitchFamily="34" charset="-128"/>
            </a:endParaRPr>
          </a:p>
          <a:p>
            <a:pPr marL="171450" indent="0">
              <a:buNone/>
            </a:pPr>
            <a:r>
              <a:rPr lang="en-US" sz="1600" dirty="0" err="1" smtClean="0">
                <a:latin typeface="Adobe Heiti Std R" pitchFamily="34" charset="-128"/>
                <a:ea typeface="Adobe Heiti Std R" pitchFamily="34" charset="-128"/>
              </a:rPr>
              <a:t>setelah</a:t>
            </a:r>
            <a:r>
              <a:rPr lang="en-US" sz="1600" dirty="0" smtClean="0">
                <a:latin typeface="Adobe Heiti Std R" pitchFamily="34" charset="-128"/>
                <a:ea typeface="Adobe Heiti Std R" pitchFamily="34" charset="-128"/>
              </a:rPr>
              <a:t> </a:t>
            </a:r>
            <a:r>
              <a:rPr lang="en-US" sz="1600" dirty="0">
                <a:latin typeface="Adobe Heiti Std R" pitchFamily="34" charset="-128"/>
                <a:ea typeface="Adobe Heiti Std R" pitchFamily="34" charset="-128"/>
              </a:rPr>
              <a:t>proses mastering </a:t>
            </a:r>
            <a:r>
              <a:rPr lang="en-US" sz="1600" dirty="0" err="1">
                <a:latin typeface="Adobe Heiti Std R" pitchFamily="34" charset="-128"/>
                <a:ea typeface="Adobe Heiti Std R" pitchFamily="34" charset="-128"/>
              </a:rPr>
              <a:t>maka</a:t>
            </a:r>
            <a:r>
              <a:rPr lang="en-US" sz="1600" dirty="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hasil</a:t>
            </a:r>
            <a:r>
              <a:rPr lang="en-US" sz="1600" dirty="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produksi</a:t>
            </a:r>
            <a:r>
              <a:rPr lang="en-US" sz="1600" dirty="0">
                <a:latin typeface="Adobe Heiti Std R" pitchFamily="34" charset="-128"/>
                <a:ea typeface="Adobe Heiti Std R" pitchFamily="34" charset="-128"/>
              </a:rPr>
              <a:t> </a:t>
            </a:r>
            <a:r>
              <a:rPr lang="en-US" sz="1600" dirty="0" err="1" smtClean="0">
                <a:latin typeface="Adobe Heiti Std R" pitchFamily="34" charset="-128"/>
                <a:ea typeface="Adobe Heiti Std R" pitchFamily="34" charset="-128"/>
              </a:rPr>
              <a:t>rekaman</a:t>
            </a:r>
            <a:r>
              <a:rPr lang="en-US" sz="1600" dirty="0" smtClean="0">
                <a:latin typeface="Adobe Heiti Std R" pitchFamily="34" charset="-128"/>
                <a:ea typeface="Adobe Heiti Std R" pitchFamily="34" charset="-128"/>
              </a:rPr>
              <a:t> </a:t>
            </a:r>
            <a:r>
              <a:rPr lang="en-US" sz="1600" dirty="0" err="1" smtClean="0">
                <a:latin typeface="Adobe Heiti Std R" pitchFamily="34" charset="-128"/>
                <a:ea typeface="Adobe Heiti Std R" pitchFamily="34" charset="-128"/>
              </a:rPr>
              <a:t>akan</a:t>
            </a:r>
            <a:r>
              <a:rPr lang="en-US" sz="1600" dirty="0" smtClean="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digandakan</a:t>
            </a:r>
            <a:r>
              <a:rPr lang="en-US" sz="1600" dirty="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dalam</a:t>
            </a:r>
            <a:r>
              <a:rPr lang="en-US" sz="1600" dirty="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bentuk</a:t>
            </a:r>
            <a:r>
              <a:rPr lang="en-US" sz="1600" dirty="0">
                <a:latin typeface="Adobe Heiti Std R" pitchFamily="34" charset="-128"/>
                <a:ea typeface="Adobe Heiti Std R" pitchFamily="34" charset="-128"/>
              </a:rPr>
              <a:t> pita, CD, </a:t>
            </a:r>
            <a:r>
              <a:rPr lang="en-US" sz="1600" dirty="0" err="1">
                <a:latin typeface="Adobe Heiti Std R" pitchFamily="34" charset="-128"/>
                <a:ea typeface="Adobe Heiti Std R" pitchFamily="34" charset="-128"/>
              </a:rPr>
              <a:t>atau</a:t>
            </a:r>
            <a:r>
              <a:rPr lang="en-US" sz="1600" dirty="0">
                <a:latin typeface="Adobe Heiti Std R" pitchFamily="34" charset="-128"/>
                <a:ea typeface="Adobe Heiti Std R" pitchFamily="34" charset="-128"/>
              </a:rPr>
              <a:t> </a:t>
            </a:r>
            <a:r>
              <a:rPr lang="en-US" sz="1600" dirty="0" err="1">
                <a:latin typeface="Adobe Heiti Std R" pitchFamily="34" charset="-128"/>
                <a:ea typeface="Adobe Heiti Std R" pitchFamily="34" charset="-128"/>
              </a:rPr>
              <a:t>bentuk</a:t>
            </a:r>
            <a:r>
              <a:rPr lang="en-US" sz="1600" dirty="0">
                <a:latin typeface="Adobe Heiti Std R" pitchFamily="34" charset="-128"/>
                <a:ea typeface="Adobe Heiti Std R" pitchFamily="34" charset="-128"/>
              </a:rPr>
              <a:t> </a:t>
            </a:r>
            <a:r>
              <a:rPr lang="en-US" sz="1600" dirty="0" smtClean="0">
                <a:latin typeface="Adobe Heiti Std R" pitchFamily="34" charset="-128"/>
                <a:ea typeface="Adobe Heiti Std R" pitchFamily="34" charset="-128"/>
              </a:rPr>
              <a:t>yang </a:t>
            </a:r>
            <a:r>
              <a:rPr lang="en-US" sz="1600" dirty="0">
                <a:latin typeface="Adobe Heiti Std R" pitchFamily="34" charset="-128"/>
                <a:ea typeface="Adobe Heiti Std R" pitchFamily="34" charset="-128"/>
              </a:rPr>
              <a:t>lain.</a:t>
            </a:r>
          </a:p>
        </p:txBody>
      </p:sp>
    </p:spTree>
    <p:extLst>
      <p:ext uri="{BB962C8B-B14F-4D97-AF65-F5344CB8AC3E}">
        <p14:creationId xmlns:p14="http://schemas.microsoft.com/office/powerpoint/2010/main" val="3465540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7" name="Content Placeholder 2"/>
          <p:cNvSpPr>
            <a:spLocks noGrp="1"/>
          </p:cNvSpPr>
          <p:nvPr>
            <p:ph idx="1"/>
          </p:nvPr>
        </p:nvSpPr>
        <p:spPr>
          <a:xfrm>
            <a:off x="571500" y="609600"/>
            <a:ext cx="8077200" cy="685800"/>
          </a:xfrm>
        </p:spPr>
        <p:txBody>
          <a:bodyPr>
            <a:noAutofit/>
          </a:bodyPr>
          <a:lstStyle/>
          <a:p>
            <a:pPr marL="0" indent="0" algn="ctr">
              <a:buNone/>
            </a:pPr>
            <a:r>
              <a:rPr lang="id-ID" sz="4000" b="1" dirty="0" smtClean="0">
                <a:latin typeface="28 Days Later" panose="020B0603050302020204" pitchFamily="34" charset="0"/>
              </a:rPr>
              <a:t>Stuido radio</a:t>
            </a:r>
            <a:endParaRPr lang="en-US" sz="4000" b="1" dirty="0" smtClean="0">
              <a:latin typeface="28 Days Later" panose="020B0603050302020204" pitchFamily="34" charset="0"/>
            </a:endParaRPr>
          </a:p>
        </p:txBody>
      </p:sp>
      <p:sp>
        <p:nvSpPr>
          <p:cNvPr id="8" name="Content Placeholder 2"/>
          <p:cNvSpPr txBox="1">
            <a:spLocks/>
          </p:cNvSpPr>
          <p:nvPr/>
        </p:nvSpPr>
        <p:spPr>
          <a:xfrm>
            <a:off x="495300" y="685800"/>
            <a:ext cx="8229600" cy="563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id-ID" dirty="0" smtClean="0"/>
          </a:p>
          <a:p>
            <a:pPr marL="0" indent="0">
              <a:buNone/>
            </a:pPr>
            <a:endParaRPr lang="id-ID" dirty="0" smtClean="0"/>
          </a:p>
          <a:p>
            <a:pPr marL="0" indent="0">
              <a:buNone/>
            </a:pPr>
            <a:r>
              <a:rPr lang="en-US" dirty="0" err="1" smtClean="0"/>
              <a:t>Menjelaskan</a:t>
            </a:r>
            <a:r>
              <a:rPr lang="en-US" dirty="0" smtClean="0"/>
              <a:t> </a:t>
            </a:r>
            <a:r>
              <a:rPr lang="en-US" dirty="0" err="1"/>
              <a:t>manajemen</a:t>
            </a:r>
            <a:r>
              <a:rPr lang="en-US" dirty="0"/>
              <a:t> audio </a:t>
            </a:r>
            <a:r>
              <a:rPr lang="en-US" dirty="0" err="1"/>
              <a:t>dalam</a:t>
            </a:r>
            <a:r>
              <a:rPr lang="en-US" dirty="0"/>
              <a:t> </a:t>
            </a:r>
            <a:r>
              <a:rPr lang="en-US" dirty="0" err="1"/>
              <a:t>penyiaran</a:t>
            </a:r>
            <a:r>
              <a:rPr lang="en-US" dirty="0"/>
              <a:t> radio </a:t>
            </a:r>
            <a:r>
              <a:rPr lang="en-US" dirty="0" err="1"/>
              <a:t>dengan</a:t>
            </a:r>
            <a:r>
              <a:rPr lang="en-US" dirty="0"/>
              <a:t> </a:t>
            </a:r>
            <a:r>
              <a:rPr lang="en-US" dirty="0" err="1"/>
              <a:t>baik</a:t>
            </a:r>
            <a:r>
              <a:rPr lang="en-US" dirty="0"/>
              <a:t> </a:t>
            </a:r>
            <a:r>
              <a:rPr lang="en-US" dirty="0" err="1"/>
              <a:t>dan</a:t>
            </a:r>
            <a:r>
              <a:rPr lang="en-US" dirty="0"/>
              <a:t> </a:t>
            </a:r>
            <a:r>
              <a:rPr lang="en-US" dirty="0" err="1"/>
              <a:t>benar</a:t>
            </a:r>
            <a:endParaRPr lang="en-US" sz="4000" dirty="0"/>
          </a:p>
        </p:txBody>
      </p:sp>
      <p:pic>
        <p:nvPicPr>
          <p:cNvPr id="1026" name="Picture 2"/>
          <p:cNvPicPr>
            <a:picLocks noChangeAspect="1" noChangeArrowheads="1"/>
          </p:cNvPicPr>
          <p:nvPr/>
        </p:nvPicPr>
        <p:blipFill>
          <a:blip r:embed="rId2" cstate="print"/>
          <a:srcRect/>
          <a:stretch>
            <a:fillRect/>
          </a:stretch>
        </p:blipFill>
        <p:spPr bwMode="auto">
          <a:xfrm>
            <a:off x="381000" y="1371600"/>
            <a:ext cx="8305800" cy="454342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638800" y="4800600"/>
            <a:ext cx="3200400" cy="1855099"/>
          </a:xfrm>
          <a:prstGeom prst="rect">
            <a:avLst/>
          </a:prstGeom>
          <a:noFill/>
          <a:ln w="9525">
            <a:noFill/>
            <a:miter lim="800000"/>
            <a:headEnd/>
            <a:tailEnd/>
          </a:ln>
        </p:spPr>
      </p:pic>
    </p:spTree>
    <p:extLst>
      <p:ext uri="{BB962C8B-B14F-4D97-AF65-F5344CB8AC3E}">
        <p14:creationId xmlns:p14="http://schemas.microsoft.com/office/powerpoint/2010/main" val="2589931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3855"/>
            <a:ext cx="8305800" cy="595745"/>
          </a:xfrm>
        </p:spPr>
        <p:txBody>
          <a:bodyPr>
            <a:noAutofit/>
          </a:bodyPr>
          <a:lstStyle/>
          <a:p>
            <a:r>
              <a:rPr lang="en-US" sz="3200" b="1" dirty="0">
                <a:solidFill>
                  <a:schemeClr val="accent6">
                    <a:lumMod val="75000"/>
                  </a:schemeClr>
                </a:solidFill>
              </a:rPr>
              <a:t>AUDIO FOR </a:t>
            </a:r>
            <a:r>
              <a:rPr lang="en-US" sz="3200" b="1" dirty="0" smtClean="0">
                <a:solidFill>
                  <a:schemeClr val="accent6">
                    <a:lumMod val="75000"/>
                  </a:schemeClr>
                </a:solidFill>
              </a:rPr>
              <a:t>TV 2017</a:t>
            </a:r>
            <a:endParaRPr lang="en-US" sz="3200" b="1" dirty="0">
              <a:solidFill>
                <a:schemeClr val="accent6">
                  <a:lumMod val="75000"/>
                </a:schemeClr>
              </a:solidFill>
            </a:endParaRPr>
          </a:p>
        </p:txBody>
      </p:sp>
      <p:sp>
        <p:nvSpPr>
          <p:cNvPr id="7" name="Content Placeholder 2"/>
          <p:cNvSpPr>
            <a:spLocks noGrp="1"/>
          </p:cNvSpPr>
          <p:nvPr>
            <p:ph idx="1"/>
          </p:nvPr>
        </p:nvSpPr>
        <p:spPr>
          <a:xfrm>
            <a:off x="571500" y="533400"/>
            <a:ext cx="8077200" cy="685800"/>
          </a:xfrm>
        </p:spPr>
        <p:txBody>
          <a:bodyPr>
            <a:noAutofit/>
          </a:bodyPr>
          <a:lstStyle/>
          <a:p>
            <a:pPr marL="0" indent="0" algn="ctr">
              <a:buNone/>
            </a:pPr>
            <a:r>
              <a:rPr lang="en-US" sz="4000" b="1" dirty="0" smtClean="0">
                <a:latin typeface="28 Days Later" panose="020B0603050302020204" pitchFamily="34" charset="0"/>
              </a:rPr>
              <a:t>STUDIO </a:t>
            </a:r>
            <a:r>
              <a:rPr lang="id-ID" sz="4000" b="1" dirty="0" smtClean="0">
                <a:latin typeface="28 Days Later" panose="020B0603050302020204" pitchFamily="34" charset="0"/>
              </a:rPr>
              <a:t>radio</a:t>
            </a:r>
            <a:endParaRPr lang="en-US" sz="4000" b="1" dirty="0" smtClean="0">
              <a:latin typeface="28 Days Later" panose="020B0603050302020204" pitchFamily="34" charset="0"/>
            </a:endParaRPr>
          </a:p>
        </p:txBody>
      </p:sp>
      <p:sp>
        <p:nvSpPr>
          <p:cNvPr id="5" name="Content Placeholder 2"/>
          <p:cNvSpPr txBox="1">
            <a:spLocks/>
          </p:cNvSpPr>
          <p:nvPr/>
        </p:nvSpPr>
        <p:spPr>
          <a:xfrm>
            <a:off x="495300" y="1371600"/>
            <a:ext cx="8229600" cy="4953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b="1" dirty="0" err="1">
                <a:latin typeface="Adobe Heiti Std R" pitchFamily="34" charset="-128"/>
                <a:ea typeface="Adobe Heiti Std R" pitchFamily="34" charset="-128"/>
              </a:rPr>
              <a:t>Akustik</a:t>
            </a:r>
            <a:r>
              <a:rPr lang="en-US" sz="1800" b="1" dirty="0">
                <a:latin typeface="Adobe Heiti Std R" pitchFamily="34" charset="-128"/>
                <a:ea typeface="Adobe Heiti Std R" pitchFamily="34" charset="-128"/>
              </a:rPr>
              <a:t> </a:t>
            </a:r>
            <a:r>
              <a:rPr lang="en-US" sz="1800" b="1" dirty="0" err="1">
                <a:latin typeface="Adobe Heiti Std R" pitchFamily="34" charset="-128"/>
                <a:ea typeface="Adobe Heiti Std R" pitchFamily="34" charset="-128"/>
              </a:rPr>
              <a:t>Ruangan</a:t>
            </a:r>
            <a:endParaRPr lang="en-US" sz="1800" b="1" dirty="0">
              <a:latin typeface="Adobe Heiti Std R" pitchFamily="34" charset="-128"/>
              <a:ea typeface="Adobe Heiti Std R" pitchFamily="34" charset="-128"/>
            </a:endParaRPr>
          </a:p>
          <a:p>
            <a:pPr marL="230188" indent="0">
              <a:buNone/>
            </a:pPr>
            <a:r>
              <a:rPr lang="en-US" sz="1800" dirty="0" err="1">
                <a:latin typeface="Adobe Heiti Std R" pitchFamily="34" charset="-128"/>
                <a:ea typeface="Adobe Heiti Std R" pitchFamily="34" charset="-128"/>
              </a:rPr>
              <a:t>Akustik</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ruangan</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sangat</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penting</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dalam</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sebuah</a:t>
            </a:r>
            <a:r>
              <a:rPr lang="en-US" sz="1800" dirty="0">
                <a:latin typeface="Adobe Heiti Std R" pitchFamily="34" charset="-128"/>
                <a:ea typeface="Adobe Heiti Std R" pitchFamily="34" charset="-128"/>
              </a:rPr>
              <a:t> studio musik, </a:t>
            </a:r>
            <a:r>
              <a:rPr lang="en-US" sz="1800" dirty="0" err="1" smtClean="0">
                <a:latin typeface="Adobe Heiti Std R" pitchFamily="34" charset="-128"/>
                <a:ea typeface="Adobe Heiti Std R" pitchFamily="34" charset="-128"/>
              </a:rPr>
              <a:t>karena</a:t>
            </a:r>
            <a:r>
              <a:rPr lang="en-US" sz="1800" dirty="0" smtClean="0">
                <a:latin typeface="Adobe Heiti Std R" pitchFamily="34" charset="-128"/>
                <a:ea typeface="Adobe Heiti Std R" pitchFamily="34" charset="-128"/>
              </a:rPr>
              <a:t> </a:t>
            </a:r>
            <a:r>
              <a:rPr lang="en-US" sz="1800" dirty="0" err="1" smtClean="0">
                <a:latin typeface="Adobe Heiti Std R" pitchFamily="34" charset="-128"/>
                <a:ea typeface="Adobe Heiti Std R" pitchFamily="34" charset="-128"/>
              </a:rPr>
              <a:t>akustik</a:t>
            </a:r>
            <a:r>
              <a:rPr lang="en-US" sz="1800" dirty="0" smtClean="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dapat</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menimbulkan</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efek</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psikologis</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bagi</a:t>
            </a:r>
            <a:r>
              <a:rPr lang="en-US" sz="1800" dirty="0">
                <a:latin typeface="Adobe Heiti Std R" pitchFamily="34" charset="-128"/>
                <a:ea typeface="Adobe Heiti Std R" pitchFamily="34" charset="-128"/>
              </a:rPr>
              <a:t> orang yang </a:t>
            </a:r>
            <a:r>
              <a:rPr lang="en-US" sz="1800" dirty="0" err="1" smtClean="0">
                <a:latin typeface="Adobe Heiti Std R" pitchFamily="34" charset="-128"/>
                <a:ea typeface="Adobe Heiti Std R" pitchFamily="34" charset="-128"/>
              </a:rPr>
              <a:t>mendengarnya</a:t>
            </a:r>
            <a:r>
              <a:rPr lang="en-US" sz="1800" dirty="0" smtClean="0">
                <a:latin typeface="Adobe Heiti Std R" pitchFamily="34" charset="-128"/>
                <a:ea typeface="Adobe Heiti Std R" pitchFamily="34" charset="-128"/>
              </a:rPr>
              <a:t>.</a:t>
            </a:r>
          </a:p>
          <a:p>
            <a:pPr marL="230188" indent="0">
              <a:buNone/>
            </a:pPr>
            <a:r>
              <a:rPr lang="en-US" sz="1800" dirty="0" smtClean="0">
                <a:latin typeface="Adobe Heiti Std R" pitchFamily="34" charset="-128"/>
                <a:ea typeface="Adobe Heiti Std R" pitchFamily="34" charset="-128"/>
              </a:rPr>
              <a:t>Agar </a:t>
            </a:r>
            <a:r>
              <a:rPr lang="en-US" sz="1800" dirty="0" err="1">
                <a:latin typeface="Adobe Heiti Std R" pitchFamily="34" charset="-128"/>
                <a:ea typeface="Adobe Heiti Std R" pitchFamily="34" charset="-128"/>
              </a:rPr>
              <a:t>sebuah</a:t>
            </a:r>
            <a:r>
              <a:rPr lang="en-US" sz="1800" dirty="0">
                <a:latin typeface="Adobe Heiti Std R" pitchFamily="34" charset="-128"/>
                <a:ea typeface="Adobe Heiti Std R" pitchFamily="34" charset="-128"/>
              </a:rPr>
              <a:t> studio musik </a:t>
            </a:r>
            <a:r>
              <a:rPr lang="en-US" sz="1800" dirty="0" err="1">
                <a:latin typeface="Adobe Heiti Std R" pitchFamily="34" charset="-128"/>
                <a:ea typeface="Adobe Heiti Std R" pitchFamily="34" charset="-128"/>
              </a:rPr>
              <a:t>memiliki</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pengendalian</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akustik</a:t>
            </a:r>
            <a:r>
              <a:rPr lang="en-US" sz="1800" dirty="0">
                <a:latin typeface="Adobe Heiti Std R" pitchFamily="34" charset="-128"/>
                <a:ea typeface="Adobe Heiti Std R" pitchFamily="34" charset="-128"/>
              </a:rPr>
              <a:t> yang </a:t>
            </a:r>
            <a:r>
              <a:rPr lang="en-US" sz="1800" dirty="0" err="1" smtClean="0">
                <a:latin typeface="Adobe Heiti Std R" pitchFamily="34" charset="-128"/>
                <a:ea typeface="Adobe Heiti Std R" pitchFamily="34" charset="-128"/>
              </a:rPr>
              <a:t>baik</a:t>
            </a:r>
            <a:r>
              <a:rPr lang="en-US" sz="1800" dirty="0" smtClean="0">
                <a:latin typeface="Adobe Heiti Std R" pitchFamily="34" charset="-128"/>
                <a:ea typeface="Adobe Heiti Std R" pitchFamily="34" charset="-128"/>
              </a:rPr>
              <a:t>, </a:t>
            </a:r>
            <a:r>
              <a:rPr lang="en-US" sz="1800" dirty="0" err="1" smtClean="0">
                <a:latin typeface="Adobe Heiti Std R" pitchFamily="34" charset="-128"/>
                <a:ea typeface="Adobe Heiti Std R" pitchFamily="34" charset="-128"/>
              </a:rPr>
              <a:t>maka</a:t>
            </a:r>
            <a:r>
              <a:rPr lang="en-US" sz="1800" dirty="0" smtClean="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pada</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permukaan</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lantai</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dinding</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plafon</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bahan</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tirai</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tempat</a:t>
            </a:r>
            <a:r>
              <a:rPr lang="en-US" sz="1800" dirty="0">
                <a:latin typeface="Adobe Heiti Std R" pitchFamily="34" charset="-128"/>
                <a:ea typeface="Adobe Heiti Std R" pitchFamily="34" charset="-128"/>
              </a:rPr>
              <a:t> duduk </a:t>
            </a:r>
            <a:r>
              <a:rPr lang="en-US" sz="1800" dirty="0" err="1" smtClean="0">
                <a:latin typeface="Adobe Heiti Std R" pitchFamily="34" charset="-128"/>
                <a:ea typeface="Adobe Heiti Std R" pitchFamily="34" charset="-128"/>
              </a:rPr>
              <a:t>dan</a:t>
            </a:r>
            <a:r>
              <a:rPr lang="en-US" sz="1800" dirty="0" smtClean="0">
                <a:latin typeface="Adobe Heiti Std R" pitchFamily="34" charset="-128"/>
                <a:ea typeface="Adobe Heiti Std R" pitchFamily="34" charset="-128"/>
              </a:rPr>
              <a:t> </a:t>
            </a:r>
            <a:r>
              <a:rPr lang="en-US" sz="1800" dirty="0" err="1" smtClean="0">
                <a:latin typeface="Adobe Heiti Std R" pitchFamily="34" charset="-128"/>
                <a:ea typeface="Adobe Heiti Std R" pitchFamily="34" charset="-128"/>
              </a:rPr>
              <a:t>karpet</a:t>
            </a:r>
            <a:r>
              <a:rPr lang="en-US" sz="1800" dirty="0" smtClean="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harus</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menggunakan</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bahan-bahan</a:t>
            </a:r>
            <a:r>
              <a:rPr lang="en-US" sz="1800" dirty="0">
                <a:latin typeface="Adobe Heiti Std R" pitchFamily="34" charset="-128"/>
                <a:ea typeface="Adobe Heiti Std R" pitchFamily="34" charset="-128"/>
              </a:rPr>
              <a:t> yang </a:t>
            </a:r>
            <a:r>
              <a:rPr lang="en-US" sz="1800" dirty="0" err="1">
                <a:latin typeface="Adobe Heiti Std R" pitchFamily="34" charset="-128"/>
                <a:ea typeface="Adobe Heiti Std R" pitchFamily="34" charset="-128"/>
              </a:rPr>
              <a:t>tingkat</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penyerapannya</a:t>
            </a:r>
            <a:r>
              <a:rPr lang="en-US" sz="1800" dirty="0">
                <a:latin typeface="Adobe Heiti Std R" pitchFamily="34" charset="-128"/>
                <a:ea typeface="Adobe Heiti Std R" pitchFamily="34" charset="-128"/>
              </a:rPr>
              <a:t> </a:t>
            </a:r>
            <a:r>
              <a:rPr lang="en-US" sz="1800" dirty="0" err="1" smtClean="0">
                <a:latin typeface="Adobe Heiti Std R" pitchFamily="34" charset="-128"/>
                <a:ea typeface="Adobe Heiti Std R" pitchFamily="34" charset="-128"/>
              </a:rPr>
              <a:t>tinggi</a:t>
            </a:r>
            <a:r>
              <a:rPr lang="en-US" sz="1800" dirty="0" smtClean="0">
                <a:latin typeface="Adobe Heiti Std R" pitchFamily="34" charset="-128"/>
                <a:ea typeface="Adobe Heiti Std R" pitchFamily="34" charset="-128"/>
              </a:rPr>
              <a:t>.</a:t>
            </a:r>
          </a:p>
          <a:p>
            <a:pPr marL="230188" indent="0">
              <a:buNone/>
            </a:pPr>
            <a:r>
              <a:rPr lang="en-US" sz="1800" dirty="0" err="1" smtClean="0">
                <a:latin typeface="Adobe Heiti Std R" pitchFamily="34" charset="-128"/>
                <a:ea typeface="Adobe Heiti Std R" pitchFamily="34" charset="-128"/>
              </a:rPr>
              <a:t>Selain</a:t>
            </a:r>
            <a:r>
              <a:rPr lang="en-US" sz="1800" dirty="0" smtClean="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untuk</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akustik</a:t>
            </a:r>
            <a:r>
              <a:rPr lang="en-US" sz="1800" dirty="0">
                <a:latin typeface="Adobe Heiti Std R" pitchFamily="34" charset="-128"/>
                <a:ea typeface="Adobe Heiti Std R" pitchFamily="34" charset="-128"/>
              </a:rPr>
              <a:t> yang </a:t>
            </a:r>
            <a:r>
              <a:rPr lang="en-US" sz="1800" dirty="0" err="1">
                <a:latin typeface="Adobe Heiti Std R" pitchFamily="34" charset="-128"/>
                <a:ea typeface="Adobe Heiti Std R" pitchFamily="34" charset="-128"/>
              </a:rPr>
              <a:t>baik</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bahan-bahan</a:t>
            </a:r>
            <a:r>
              <a:rPr lang="en-US" sz="1800" dirty="0">
                <a:latin typeface="Adobe Heiti Std R" pitchFamily="34" charset="-128"/>
                <a:ea typeface="Adobe Heiti Std R" pitchFamily="34" charset="-128"/>
              </a:rPr>
              <a:t> yang </a:t>
            </a:r>
            <a:r>
              <a:rPr lang="en-US" sz="1800" dirty="0" err="1">
                <a:latin typeface="Adobe Heiti Std R" pitchFamily="34" charset="-128"/>
                <a:ea typeface="Adobe Heiti Std R" pitchFamily="34" charset="-128"/>
              </a:rPr>
              <a:t>penyerapannya</a:t>
            </a:r>
            <a:r>
              <a:rPr lang="en-US" sz="1800" dirty="0">
                <a:latin typeface="Adobe Heiti Std R" pitchFamily="34" charset="-128"/>
                <a:ea typeface="Adobe Heiti Std R" pitchFamily="34" charset="-128"/>
              </a:rPr>
              <a:t> </a:t>
            </a:r>
            <a:r>
              <a:rPr lang="en-US" sz="1800" dirty="0" err="1" smtClean="0">
                <a:latin typeface="Adobe Heiti Std R" pitchFamily="34" charset="-128"/>
                <a:ea typeface="Adobe Heiti Std R" pitchFamily="34" charset="-128"/>
              </a:rPr>
              <a:t>tinggi</a:t>
            </a:r>
            <a:r>
              <a:rPr lang="en-US" sz="1800" dirty="0" smtClean="0">
                <a:latin typeface="Adobe Heiti Std R" pitchFamily="34" charset="-128"/>
                <a:ea typeface="Adobe Heiti Std R" pitchFamily="34" charset="-128"/>
              </a:rPr>
              <a:t> </a:t>
            </a:r>
            <a:r>
              <a:rPr lang="en-US" sz="1800" dirty="0" err="1" smtClean="0">
                <a:latin typeface="Adobe Heiti Std R" pitchFamily="34" charset="-128"/>
                <a:ea typeface="Adobe Heiti Std R" pitchFamily="34" charset="-128"/>
              </a:rPr>
              <a:t>ini</a:t>
            </a:r>
            <a:r>
              <a:rPr lang="en-US" sz="1800" dirty="0" smtClean="0">
                <a:latin typeface="Adobe Heiti Std R" pitchFamily="34" charset="-128"/>
                <a:ea typeface="Adobe Heiti Std R" pitchFamily="34" charset="-128"/>
              </a:rPr>
              <a:t> </a:t>
            </a:r>
            <a:r>
              <a:rPr lang="en-US" sz="1800" dirty="0">
                <a:latin typeface="Adobe Heiti Std R" pitchFamily="34" charset="-128"/>
                <a:ea typeface="Adobe Heiti Std R" pitchFamily="34" charset="-128"/>
              </a:rPr>
              <a:t>juga </a:t>
            </a:r>
            <a:r>
              <a:rPr lang="en-US" sz="1800" dirty="0" err="1">
                <a:latin typeface="Adobe Heiti Std R" pitchFamily="34" charset="-128"/>
                <a:ea typeface="Adobe Heiti Std R" pitchFamily="34" charset="-128"/>
              </a:rPr>
              <a:t>dapat</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membantu</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menjaga</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kesehatan</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indera</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pendengaran</a:t>
            </a:r>
            <a:r>
              <a:rPr lang="en-US" sz="1800" dirty="0">
                <a:latin typeface="Adobe Heiti Std R" pitchFamily="34" charset="-128"/>
                <a:ea typeface="Adobe Heiti Std R" pitchFamily="34" charset="-128"/>
              </a:rPr>
              <a:t>. </a:t>
            </a:r>
            <a:r>
              <a:rPr lang="en-US" sz="1800" dirty="0" err="1" smtClean="0">
                <a:latin typeface="Adobe Heiti Std R" pitchFamily="34" charset="-128"/>
                <a:ea typeface="Adobe Heiti Std R" pitchFamily="34" charset="-128"/>
              </a:rPr>
              <a:t>Bahan-bahan</a:t>
            </a:r>
            <a:r>
              <a:rPr lang="en-US" sz="1800" dirty="0" smtClean="0">
                <a:latin typeface="Adobe Heiti Std R" pitchFamily="34" charset="-128"/>
                <a:ea typeface="Adobe Heiti Std R" pitchFamily="34" charset="-128"/>
              </a:rPr>
              <a:t> </a:t>
            </a:r>
            <a:r>
              <a:rPr lang="en-US" sz="1800" dirty="0" err="1" smtClean="0">
                <a:latin typeface="Adobe Heiti Std R" pitchFamily="34" charset="-128"/>
                <a:ea typeface="Adobe Heiti Std R" pitchFamily="34" charset="-128"/>
              </a:rPr>
              <a:t>ini</a:t>
            </a:r>
            <a:r>
              <a:rPr lang="en-US" sz="1800" dirty="0" smtClean="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akan</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mengurangi</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gema</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dengung</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dan</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bising</a:t>
            </a:r>
            <a:r>
              <a:rPr lang="en-US" sz="1800" dirty="0">
                <a:latin typeface="Adobe Heiti Std R" pitchFamily="34" charset="-128"/>
                <a:ea typeface="Adobe Heiti Std R" pitchFamily="34" charset="-128"/>
              </a:rPr>
              <a:t> yang </a:t>
            </a:r>
            <a:r>
              <a:rPr lang="en-US" sz="1800" dirty="0" err="1">
                <a:latin typeface="Adobe Heiti Std R" pitchFamily="34" charset="-128"/>
                <a:ea typeface="Adobe Heiti Std R" pitchFamily="34" charset="-128"/>
              </a:rPr>
              <a:t>dihasilkan</a:t>
            </a:r>
            <a:r>
              <a:rPr lang="en-US" sz="1800" dirty="0">
                <a:latin typeface="Adobe Heiti Std R" pitchFamily="34" charset="-128"/>
                <a:ea typeface="Adobe Heiti Std R" pitchFamily="34" charset="-128"/>
              </a:rPr>
              <a:t> </a:t>
            </a:r>
            <a:r>
              <a:rPr lang="en-US" sz="1800" dirty="0" err="1" smtClean="0">
                <a:latin typeface="Adobe Heiti Std R" pitchFamily="34" charset="-128"/>
                <a:ea typeface="Adobe Heiti Std R" pitchFamily="34" charset="-128"/>
              </a:rPr>
              <a:t>oleh</a:t>
            </a:r>
            <a:r>
              <a:rPr lang="en-US" sz="1800" dirty="0" smtClean="0">
                <a:latin typeface="Adobe Heiti Std R" pitchFamily="34" charset="-128"/>
                <a:ea typeface="Adobe Heiti Std R" pitchFamily="34" charset="-128"/>
              </a:rPr>
              <a:t> suara </a:t>
            </a:r>
            <a:r>
              <a:rPr lang="en-US" sz="1800" dirty="0">
                <a:latin typeface="Adobe Heiti Std R" pitchFamily="34" charset="-128"/>
                <a:ea typeface="Adobe Heiti Std R" pitchFamily="34" charset="-128"/>
              </a:rPr>
              <a:t>musik </a:t>
            </a:r>
            <a:r>
              <a:rPr lang="en-US" sz="1800" dirty="0" err="1">
                <a:latin typeface="Adobe Heiti Std R" pitchFamily="34" charset="-128"/>
                <a:ea typeface="Adobe Heiti Std R" pitchFamily="34" charset="-128"/>
              </a:rPr>
              <a:t>dari</a:t>
            </a:r>
            <a:r>
              <a:rPr lang="en-US" sz="1800" dirty="0">
                <a:latin typeface="Adobe Heiti Std R" pitchFamily="34" charset="-128"/>
                <a:ea typeface="Adobe Heiti Std R" pitchFamily="34" charset="-128"/>
              </a:rPr>
              <a:t> studio </a:t>
            </a:r>
            <a:r>
              <a:rPr lang="en-US" sz="1800" dirty="0" err="1" smtClean="0">
                <a:latin typeface="Adobe Heiti Std R" pitchFamily="34" charset="-128"/>
                <a:ea typeface="Adobe Heiti Std R" pitchFamily="34" charset="-128"/>
              </a:rPr>
              <a:t>tersebut</a:t>
            </a:r>
            <a:r>
              <a:rPr lang="en-US" sz="1800" dirty="0" smtClean="0">
                <a:latin typeface="Adobe Heiti Std R" pitchFamily="34" charset="-128"/>
                <a:ea typeface="Adobe Heiti Std R" pitchFamily="34" charset="-128"/>
              </a:rPr>
              <a:t>.</a:t>
            </a:r>
          </a:p>
          <a:p>
            <a:pPr marL="230188" indent="0">
              <a:buNone/>
            </a:pPr>
            <a:r>
              <a:rPr lang="en-US" sz="1800" dirty="0" smtClean="0">
                <a:latin typeface="Adobe Heiti Std R" pitchFamily="34" charset="-128"/>
                <a:ea typeface="Adobe Heiti Std R" pitchFamily="34" charset="-128"/>
              </a:rPr>
              <a:t>Tingkat </a:t>
            </a:r>
            <a:r>
              <a:rPr lang="en-US" sz="1800" dirty="0" err="1">
                <a:latin typeface="Adobe Heiti Std R" pitchFamily="34" charset="-128"/>
                <a:ea typeface="Adobe Heiti Std R" pitchFamily="34" charset="-128"/>
              </a:rPr>
              <a:t>kebisingan</a:t>
            </a:r>
            <a:r>
              <a:rPr lang="en-US" sz="1800" dirty="0">
                <a:latin typeface="Adobe Heiti Std R" pitchFamily="34" charset="-128"/>
                <a:ea typeface="Adobe Heiti Std R" pitchFamily="34" charset="-128"/>
              </a:rPr>
              <a:t> yang </a:t>
            </a:r>
            <a:r>
              <a:rPr lang="en-US" sz="1800" dirty="0" err="1">
                <a:latin typeface="Adobe Heiti Std R" pitchFamily="34" charset="-128"/>
                <a:ea typeface="Adobe Heiti Std R" pitchFamily="34" charset="-128"/>
              </a:rPr>
              <a:t>menjadi</a:t>
            </a:r>
            <a:r>
              <a:rPr lang="en-US" sz="1800" dirty="0">
                <a:latin typeface="Adobe Heiti Std R" pitchFamily="34" charset="-128"/>
                <a:ea typeface="Adobe Heiti Std R" pitchFamily="34" charset="-128"/>
              </a:rPr>
              <a:t> </a:t>
            </a:r>
            <a:r>
              <a:rPr lang="en-US" sz="1800" dirty="0" err="1" smtClean="0">
                <a:latin typeface="Adobe Heiti Std R" pitchFamily="34" charset="-128"/>
                <a:ea typeface="Adobe Heiti Std R" pitchFamily="34" charset="-128"/>
              </a:rPr>
              <a:t>syarat</a:t>
            </a:r>
            <a:r>
              <a:rPr lang="en-US" sz="1800" dirty="0" smtClean="0">
                <a:latin typeface="Adobe Heiti Std R" pitchFamily="34" charset="-128"/>
                <a:ea typeface="Adobe Heiti Std R" pitchFamily="34" charset="-128"/>
              </a:rPr>
              <a:t> </a:t>
            </a:r>
            <a:r>
              <a:rPr lang="en-US" sz="1800" dirty="0" err="1" smtClean="0">
                <a:latin typeface="Adobe Heiti Std R" pitchFamily="34" charset="-128"/>
                <a:ea typeface="Adobe Heiti Std R" pitchFamily="34" charset="-128"/>
              </a:rPr>
              <a:t>sebuah</a:t>
            </a:r>
            <a:r>
              <a:rPr lang="en-US" sz="1800" dirty="0" smtClean="0">
                <a:latin typeface="Adobe Heiti Std R" pitchFamily="34" charset="-128"/>
                <a:ea typeface="Adobe Heiti Std R" pitchFamily="34" charset="-128"/>
              </a:rPr>
              <a:t> </a:t>
            </a:r>
            <a:r>
              <a:rPr lang="en-US" sz="1800" dirty="0">
                <a:latin typeface="Adobe Heiti Std R" pitchFamily="34" charset="-128"/>
                <a:ea typeface="Adobe Heiti Std R" pitchFamily="34" charset="-128"/>
              </a:rPr>
              <a:t>studio musik </a:t>
            </a:r>
            <a:r>
              <a:rPr lang="en-US" sz="1800" dirty="0" err="1">
                <a:latin typeface="Adobe Heiti Std R" pitchFamily="34" charset="-128"/>
                <a:ea typeface="Adobe Heiti Std R" pitchFamily="34" charset="-128"/>
              </a:rPr>
              <a:t>adalah</a:t>
            </a:r>
            <a:r>
              <a:rPr lang="en-US" sz="1800" dirty="0">
                <a:latin typeface="Adobe Heiti Std R" pitchFamily="34" charset="-128"/>
                <a:ea typeface="Adobe Heiti Std R" pitchFamily="34" charset="-128"/>
              </a:rPr>
              <a:t> 60 </a:t>
            </a:r>
            <a:r>
              <a:rPr lang="en-US" sz="1800" dirty="0" err="1" smtClean="0">
                <a:latin typeface="Adobe Heiti Std R" pitchFamily="34" charset="-128"/>
                <a:ea typeface="Adobe Heiti Std R" pitchFamily="34" charset="-128"/>
              </a:rPr>
              <a:t>desibel</a:t>
            </a:r>
            <a:r>
              <a:rPr lang="en-US" sz="1800" dirty="0" smtClean="0">
                <a:latin typeface="Adobe Heiti Std R" pitchFamily="34" charset="-128"/>
                <a:ea typeface="Adobe Heiti Std R" pitchFamily="34" charset="-128"/>
              </a:rPr>
              <a:t>. </a:t>
            </a:r>
            <a:r>
              <a:rPr lang="en-US" sz="1800" dirty="0" err="1" smtClean="0">
                <a:latin typeface="Adobe Heiti Std R" pitchFamily="34" charset="-128"/>
                <a:ea typeface="Adobe Heiti Std R" pitchFamily="34" charset="-128"/>
              </a:rPr>
              <a:t>Bahan-bahan</a:t>
            </a:r>
            <a:r>
              <a:rPr lang="en-US" sz="1800" dirty="0" smtClean="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penyerap</a:t>
            </a:r>
            <a:r>
              <a:rPr lang="en-US" sz="1800" dirty="0">
                <a:latin typeface="Adobe Heiti Std R" pitchFamily="34" charset="-128"/>
                <a:ea typeface="Adobe Heiti Std R" pitchFamily="34" charset="-128"/>
              </a:rPr>
              <a:t> yang </a:t>
            </a:r>
            <a:r>
              <a:rPr lang="en-US" sz="1800" dirty="0" err="1">
                <a:latin typeface="Adobe Heiti Std R" pitchFamily="34" charset="-128"/>
                <a:ea typeface="Adobe Heiti Std R" pitchFamily="34" charset="-128"/>
              </a:rPr>
              <a:t>disarankan</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adalah</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papan</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serat</a:t>
            </a:r>
            <a:r>
              <a:rPr lang="en-US" sz="1800" dirty="0">
                <a:latin typeface="Adobe Heiti Std R" pitchFamily="34" charset="-128"/>
                <a:ea typeface="Adobe Heiti Std R" pitchFamily="34" charset="-128"/>
              </a:rPr>
              <a:t> (</a:t>
            </a:r>
            <a:r>
              <a:rPr lang="en-US" sz="1800" i="1" dirty="0" smtClean="0">
                <a:latin typeface="Adobe Heiti Std R" pitchFamily="34" charset="-128"/>
                <a:ea typeface="Adobe Heiti Std R" pitchFamily="34" charset="-128"/>
              </a:rPr>
              <a:t>fiber board</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plesteran</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lembut</a:t>
            </a:r>
            <a:r>
              <a:rPr lang="en-US" sz="1800" dirty="0">
                <a:latin typeface="Adobe Heiti Std R" pitchFamily="34" charset="-128"/>
                <a:ea typeface="Adobe Heiti Std R" pitchFamily="34" charset="-128"/>
              </a:rPr>
              <a:t> (</a:t>
            </a:r>
            <a:r>
              <a:rPr lang="en-US" sz="1800" i="1" dirty="0">
                <a:latin typeface="Adobe Heiti Std R" pitchFamily="34" charset="-128"/>
                <a:ea typeface="Adobe Heiti Std R" pitchFamily="34" charset="-128"/>
              </a:rPr>
              <a:t>soft </a:t>
            </a:r>
            <a:r>
              <a:rPr lang="en-US" sz="1800" i="1" dirty="0" err="1">
                <a:latin typeface="Adobe Heiti Std R" pitchFamily="34" charset="-128"/>
                <a:ea typeface="Adobe Heiti Std R" pitchFamily="34" charset="-128"/>
              </a:rPr>
              <a:t>plester</a:t>
            </a:r>
            <a:r>
              <a:rPr lang="en-US" sz="1800" dirty="0">
                <a:latin typeface="Adobe Heiti Std R" pitchFamily="34" charset="-128"/>
                <a:ea typeface="Adobe Heiti Std R" pitchFamily="34" charset="-128"/>
              </a:rPr>
              <a:t>), </a:t>
            </a:r>
            <a:r>
              <a:rPr lang="en-US" sz="1800" i="1" dirty="0">
                <a:latin typeface="Adobe Heiti Std R" pitchFamily="34" charset="-128"/>
                <a:ea typeface="Adobe Heiti Std R" pitchFamily="34" charset="-128"/>
              </a:rPr>
              <a:t>gypsum</a:t>
            </a:r>
            <a:r>
              <a:rPr lang="en-US" sz="1800" dirty="0">
                <a:latin typeface="Adobe Heiti Std R" pitchFamily="34" charset="-128"/>
                <a:ea typeface="Adobe Heiti Std R" pitchFamily="34" charset="-128"/>
              </a:rPr>
              <a:t>, </a:t>
            </a:r>
            <a:r>
              <a:rPr lang="en-US" sz="1800" i="1" dirty="0">
                <a:latin typeface="Adobe Heiti Std R" pitchFamily="34" charset="-128"/>
                <a:ea typeface="Adobe Heiti Std R" pitchFamily="34" charset="-128"/>
              </a:rPr>
              <a:t>plastic board, mineral </a:t>
            </a:r>
            <a:r>
              <a:rPr lang="en-US" sz="1800" i="1" dirty="0" smtClean="0">
                <a:latin typeface="Adobe Heiti Std R" pitchFamily="34" charset="-128"/>
                <a:ea typeface="Adobe Heiti Std R" pitchFamily="34" charset="-128"/>
              </a:rPr>
              <a:t>wools </a:t>
            </a:r>
            <a:r>
              <a:rPr lang="sv-SE" sz="1800" dirty="0" smtClean="0">
                <a:latin typeface="Adobe Heiti Std R" pitchFamily="34" charset="-128"/>
                <a:ea typeface="Adobe Heiti Std R" pitchFamily="34" charset="-128"/>
              </a:rPr>
              <a:t>dan </a:t>
            </a:r>
            <a:r>
              <a:rPr lang="sv-SE" sz="1800" dirty="0">
                <a:latin typeface="Adobe Heiti Std R" pitchFamily="34" charset="-128"/>
                <a:ea typeface="Adobe Heiti Std R" pitchFamily="34" charset="-128"/>
              </a:rPr>
              <a:t>selimut isolasi. Sedangkan untuk konstruksinya sebaiknya berupa </a:t>
            </a:r>
            <a:r>
              <a:rPr lang="sv-SE" sz="1800" dirty="0" smtClean="0">
                <a:latin typeface="Adobe Heiti Std R" pitchFamily="34" charset="-128"/>
                <a:ea typeface="Adobe Heiti Std R" pitchFamily="34" charset="-128"/>
              </a:rPr>
              <a:t>panel </a:t>
            </a:r>
            <a:r>
              <a:rPr lang="en-US" sz="1800" dirty="0" err="1" smtClean="0">
                <a:latin typeface="Adobe Heiti Std R" pitchFamily="34" charset="-128"/>
                <a:ea typeface="Adobe Heiti Std R" pitchFamily="34" charset="-128"/>
              </a:rPr>
              <a:t>rangka</a:t>
            </a:r>
            <a:r>
              <a:rPr lang="en-US" sz="1800" dirty="0" smtClean="0">
                <a:latin typeface="Adobe Heiti Std R" pitchFamily="34" charset="-128"/>
                <a:ea typeface="Adobe Heiti Std R" pitchFamily="34" charset="-128"/>
              </a:rPr>
              <a:t> </a:t>
            </a:r>
            <a:r>
              <a:rPr lang="en-US" sz="1800" dirty="0">
                <a:latin typeface="Adobe Heiti Std R" pitchFamily="34" charset="-128"/>
                <a:ea typeface="Adobe Heiti Std R" pitchFamily="34" charset="-128"/>
              </a:rPr>
              <a:t>yang </a:t>
            </a:r>
            <a:r>
              <a:rPr lang="en-US" sz="1800" dirty="0" err="1">
                <a:latin typeface="Adobe Heiti Std R" pitchFamily="34" charset="-128"/>
                <a:ea typeface="Adobe Heiti Std R" pitchFamily="34" charset="-128"/>
              </a:rPr>
              <a:t>terdiri</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dari</a:t>
            </a:r>
            <a:r>
              <a:rPr lang="en-US" sz="1800" dirty="0">
                <a:latin typeface="Adobe Heiti Std R" pitchFamily="34" charset="-128"/>
                <a:ea typeface="Adobe Heiti Std R" pitchFamily="34" charset="-128"/>
              </a:rPr>
              <a:t> panel kayu </a:t>
            </a:r>
            <a:r>
              <a:rPr lang="en-US" sz="1800" dirty="0" err="1">
                <a:latin typeface="Adobe Heiti Std R" pitchFamily="34" charset="-128"/>
                <a:ea typeface="Adobe Heiti Std R" pitchFamily="34" charset="-128"/>
              </a:rPr>
              <a:t>dan</a:t>
            </a:r>
            <a:r>
              <a:rPr lang="en-US" sz="1800" dirty="0">
                <a:latin typeface="Adobe Heiti Std R" pitchFamily="34" charset="-128"/>
                <a:ea typeface="Adobe Heiti Std R" pitchFamily="34" charset="-128"/>
              </a:rPr>
              <a:t> </a:t>
            </a:r>
            <a:r>
              <a:rPr lang="en-US" sz="1800" dirty="0" err="1">
                <a:latin typeface="Adobe Heiti Std R" pitchFamily="34" charset="-128"/>
                <a:ea typeface="Adobe Heiti Std R" pitchFamily="34" charset="-128"/>
              </a:rPr>
              <a:t>logam</a:t>
            </a:r>
            <a:r>
              <a:rPr lang="en-US" sz="1800" dirty="0">
                <a:latin typeface="Adobe Heiti Std R" pitchFamily="34" charset="-128"/>
                <a:ea typeface="Adobe Heiti Std R" pitchFamily="34" charset="-128"/>
              </a:rPr>
              <a:t>.</a:t>
            </a:r>
          </a:p>
        </p:txBody>
      </p:sp>
    </p:spTree>
    <p:extLst>
      <p:ext uri="{BB962C8B-B14F-4D97-AF65-F5344CB8AC3E}">
        <p14:creationId xmlns:p14="http://schemas.microsoft.com/office/powerpoint/2010/main" val="1898704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TotalTime>
  <Words>587</Words>
  <Application>Microsoft Office PowerPoint</Application>
  <PresentationFormat>On-screen Show (4:3)</PresentationFormat>
  <Paragraphs>74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AUDIO FOR TV 2017</vt:lpstr>
      <vt:lpstr>AUDIO FOR TV 2017</vt:lpstr>
      <vt:lpstr>AUDIO FOR TV 2017</vt:lpstr>
      <vt:lpstr>AUDIO FOR TV 2017</vt:lpstr>
      <vt:lpstr>AUDIO FOR TV 2017</vt:lpstr>
      <vt:lpstr>AUDIO FOR TV 2017</vt:lpstr>
      <vt:lpstr>AUDIO FOR TV 2017</vt:lpstr>
      <vt:lpstr>AUDIO FOR TV 2017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Lukas</dc:creator>
  <cp:lastModifiedBy>Lukas</cp:lastModifiedBy>
  <cp:revision>16</cp:revision>
  <dcterms:created xsi:type="dcterms:W3CDTF">2017-11-14T02:15:37Z</dcterms:created>
  <dcterms:modified xsi:type="dcterms:W3CDTF">2017-11-21T08:26:14Z</dcterms:modified>
</cp:coreProperties>
</file>