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70" r:id="rId14"/>
    <p:sldId id="268" r:id="rId15"/>
    <p:sldId id="272" r:id="rId16"/>
    <p:sldId id="269"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69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308802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3434752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53928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26437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177095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242260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116700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61546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119848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240380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E8125-646C-446F-9C5E-2CC976EA5F8E}" type="datetimeFigureOut">
              <a:rPr lang="en-US" smtClean="0"/>
              <a:pPr/>
              <a:t>11/18/2017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1083536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E8125-646C-446F-9C5E-2CC976EA5F8E}" type="datetimeFigureOut">
              <a:rPr lang="en-US" smtClean="0"/>
              <a:pPr/>
              <a:t>11/18/2017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B626F-9A55-4624-8618-B8258CD351B5}" type="slidenum">
              <a:rPr lang="en-US" smtClean="0"/>
              <a:pPr/>
              <a:t>‹#›</a:t>
            </a:fld>
            <a:endParaRPr lang="en-US"/>
          </a:p>
        </p:txBody>
      </p:sp>
    </p:spTree>
    <p:extLst>
      <p:ext uri="{BB962C8B-B14F-4D97-AF65-F5344CB8AC3E}">
        <p14:creationId xmlns="" xmlns:p14="http://schemas.microsoft.com/office/powerpoint/2010/main" val="55420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56559" y="966355"/>
            <a:ext cx="46482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AUDIO FOR TV</a:t>
            </a:r>
          </a:p>
          <a:p>
            <a:r>
              <a:rPr lang="en-US" sz="3200" b="1" dirty="0" smtClean="0"/>
              <a:t>2017</a:t>
            </a:r>
          </a:p>
        </p:txBody>
      </p:sp>
      <p:sp>
        <p:nvSpPr>
          <p:cNvPr id="7" name="Subtitle 2"/>
          <p:cNvSpPr txBox="1">
            <a:spLocks/>
          </p:cNvSpPr>
          <p:nvPr/>
        </p:nvSpPr>
        <p:spPr>
          <a:xfrm>
            <a:off x="2713759" y="5198918"/>
            <a:ext cx="37338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rgbClr val="000000"/>
                </a:solidFill>
              </a:rPr>
              <a:t>PERTEMUAN KE-4</a:t>
            </a:r>
            <a:endParaRPr lang="en-US" dirty="0">
              <a:solidFill>
                <a:srgbClr val="000000"/>
              </a:solidFill>
            </a:endParaRPr>
          </a:p>
        </p:txBody>
      </p:sp>
      <p:sp>
        <p:nvSpPr>
          <p:cNvPr id="8" name="Title 1"/>
          <p:cNvSpPr txBox="1">
            <a:spLocks/>
          </p:cNvSpPr>
          <p:nvPr/>
        </p:nvSpPr>
        <p:spPr>
          <a:xfrm>
            <a:off x="1769918" y="2590800"/>
            <a:ext cx="562148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atin typeface="28 Days Later" pitchFamily="34" charset="0"/>
              </a:rPr>
              <a:t>ASPEK FISIK AUDIO</a:t>
            </a:r>
            <a:endParaRPr lang="en-US" b="1" dirty="0">
              <a:latin typeface="28 Days Later" pitchFamily="34" charset="0"/>
            </a:endParaRPr>
          </a:p>
        </p:txBody>
      </p:sp>
      <p:sp>
        <p:nvSpPr>
          <p:cNvPr id="9" name="Subtitle 2"/>
          <p:cNvSpPr txBox="1">
            <a:spLocks/>
          </p:cNvSpPr>
          <p:nvPr/>
        </p:nvSpPr>
        <p:spPr>
          <a:xfrm>
            <a:off x="2599459" y="4703618"/>
            <a:ext cx="3962400" cy="5715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rgbClr val="000000"/>
                </a:solidFill>
              </a:rPr>
              <a:t>DOSEN: SUGIARTO</a:t>
            </a:r>
          </a:p>
        </p:txBody>
      </p:sp>
    </p:spTree>
    <p:extLst>
      <p:ext uri="{BB962C8B-B14F-4D97-AF65-F5344CB8AC3E}">
        <p14:creationId xmlns="" xmlns:p14="http://schemas.microsoft.com/office/powerpoint/2010/main" val="2617602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447800"/>
            <a:ext cx="8839200"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eaLnBrk="0" fontAlgn="base" hangingPunct="0">
              <a:spcBef>
                <a:spcPct val="0"/>
              </a:spcBef>
              <a:spcAft>
                <a:spcPts val="1200"/>
              </a:spcAft>
              <a:buNone/>
            </a:pPr>
            <a:r>
              <a:rPr lang="id-ID" sz="2800" b="1" dirty="0" smtClean="0">
                <a:latin typeface="Adobe Heiti Std R" pitchFamily="34" charset="-128"/>
                <a:ea typeface="Adobe Heiti Std R" pitchFamily="34" charset="-128"/>
              </a:rPr>
              <a:t>Frekwensi dan Loudness</a:t>
            </a:r>
            <a:endParaRPr lang="id-ID" sz="2800" b="1" dirty="0" smtClean="0">
              <a:latin typeface="Adobe Heiti Std R" pitchFamily="34" charset="-128"/>
              <a:ea typeface="Adobe Heiti Std R" pitchFamily="34" charset="-128"/>
            </a:endParaRPr>
          </a:p>
          <a:p>
            <a:pPr marL="0" lvl="0" indent="0" eaLnBrk="0" fontAlgn="base" hangingPunct="0">
              <a:spcBef>
                <a:spcPct val="0"/>
              </a:spcBef>
              <a:spcAft>
                <a:spcPts val="1200"/>
              </a:spcAft>
              <a:buNone/>
            </a:pPr>
            <a:r>
              <a:rPr lang="id-ID" sz="2800" dirty="0" smtClean="0">
                <a:latin typeface="Adobe Heiti Std R" pitchFamily="34" charset="-128"/>
                <a:ea typeface="Adobe Heiti Std R" pitchFamily="34" charset="-128"/>
              </a:rPr>
              <a:t>Loudness adalah intensitas suara yang dirasakan oleh sistem pendengaran manusia. </a:t>
            </a:r>
            <a:r>
              <a:rPr lang="en-US" sz="2800" dirty="0" smtClean="0">
                <a:latin typeface="Adobe Heiti Std R" pitchFamily="34" charset="-128"/>
                <a:ea typeface="Adobe Heiti Std R" pitchFamily="34" charset="-128"/>
              </a:rPr>
              <a:t>Loudness </a:t>
            </a:r>
            <a:r>
              <a:rPr lang="en-US" sz="2800" dirty="0" err="1" smtClean="0">
                <a:latin typeface="Adobe Heiti Std R" pitchFamily="34" charset="-128"/>
                <a:ea typeface="Adobe Heiti Std R" pitchFamily="34" charset="-128"/>
              </a:rPr>
              <a:t>adalah</a:t>
            </a:r>
            <a:r>
              <a:rPr lang="en-US" sz="2800" dirty="0" smtClean="0">
                <a:latin typeface="Adobe Heiti Std R" pitchFamily="34" charset="-128"/>
                <a:ea typeface="Adobe Heiti Std R" pitchFamily="34" charset="-128"/>
              </a:rPr>
              <a:t> parameter </a:t>
            </a:r>
            <a:r>
              <a:rPr lang="en-US" sz="2800" dirty="0" err="1" smtClean="0">
                <a:latin typeface="Adobe Heiti Std R" pitchFamily="34" charset="-128"/>
                <a:ea typeface="Adobe Heiti Std R" pitchFamily="34" charset="-128"/>
              </a:rPr>
              <a:t>subyektif</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untuk</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menjelaskan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respon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telinga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manusia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terhadap</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tekanan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suara</a:t>
            </a:r>
            <a:r>
              <a:rPr lang="en-US" sz="2800" dirty="0" smtClean="0">
                <a:latin typeface="Adobe Heiti Std R" pitchFamily="34" charset="-128"/>
                <a:ea typeface="Adobe Heiti Std R" pitchFamily="34" charset="-128"/>
              </a:rPr>
              <a:t>.</a:t>
            </a:r>
            <a:endParaRPr lang="id-ID" sz="2800" dirty="0" smtClean="0">
              <a:latin typeface="Adobe Heiti Std R" pitchFamily="34" charset="-128"/>
              <a:ea typeface="Adobe Heiti Std R" pitchFamily="34" charset="-128"/>
            </a:endParaRPr>
          </a:p>
          <a:p>
            <a:pPr marL="0" lvl="0" indent="0" eaLnBrk="0" fontAlgn="base" hangingPunct="0">
              <a:spcBef>
                <a:spcPct val="0"/>
              </a:spcBef>
              <a:spcAft>
                <a:spcPts val="1200"/>
              </a:spcAft>
              <a:buNone/>
            </a:pPr>
            <a:r>
              <a:rPr lang="id-ID" sz="2800" dirty="0" smtClean="0">
                <a:latin typeface="Adobe Heiti Std R" pitchFamily="34" charset="-128"/>
                <a:ea typeface="Adobe Heiti Std R" pitchFamily="34" charset="-128"/>
              </a:rPr>
              <a:t>Berbagai komponen </a:t>
            </a:r>
            <a:r>
              <a:rPr lang="id-ID" sz="2800" dirty="0" smtClean="0">
                <a:latin typeface="Adobe Heiti Std R" pitchFamily="34" charset="-128"/>
                <a:ea typeface="Adobe Heiti Std R" pitchFamily="34" charset="-128"/>
              </a:rPr>
              <a:t>sistem stereo - mikrofon, amp, kabel, pengeras suara memiliki respons frekuensi yang khas, sensitivitas telinga kita </a:t>
            </a:r>
            <a:r>
              <a:rPr lang="id-ID" sz="2800" dirty="0" smtClean="0">
                <a:latin typeface="Adobe Heiti Std R" pitchFamily="34" charset="-128"/>
                <a:ea typeface="Adobe Heiti Std R" pitchFamily="34" charset="-128"/>
              </a:rPr>
              <a:t>merupakan </a:t>
            </a:r>
            <a:r>
              <a:rPr lang="id-ID" sz="2800" dirty="0" smtClean="0">
                <a:latin typeface="Adobe Heiti Std R" pitchFamily="34" charset="-128"/>
                <a:ea typeface="Adobe Heiti Std R" pitchFamily="34" charset="-128"/>
              </a:rPr>
              <a:t>fungsi </a:t>
            </a:r>
            <a:r>
              <a:rPr lang="id-ID" sz="2800" dirty="0" smtClean="0">
                <a:latin typeface="Adobe Heiti Std R" pitchFamily="34" charset="-128"/>
                <a:ea typeface="Adobe Heiti Std R" pitchFamily="34" charset="-128"/>
              </a:rPr>
              <a:t>dari frekwensi.</a:t>
            </a:r>
            <a:endParaRPr lang="sv-SE" sz="2800" dirty="0" smtClean="0">
              <a:latin typeface="Adobe Heiti Std R" pitchFamily="34" charset="-128"/>
              <a:ea typeface="Adobe Heiti Std R" pitchFamily="34" charset="-128"/>
              <a:cs typeface="Arial" charset="0"/>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447800"/>
            <a:ext cx="8839200"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fontAlgn="base">
              <a:spcBef>
                <a:spcPct val="0"/>
              </a:spcBef>
              <a:spcAft>
                <a:spcPts val="1200"/>
              </a:spcAft>
              <a:buNone/>
            </a:pPr>
            <a:r>
              <a:rPr lang="en-US" sz="2400" b="1" dirty="0" smtClean="0">
                <a:latin typeface="Adobe Heiti Std R" pitchFamily="34" charset="-128"/>
                <a:ea typeface="Adobe Heiti Std R" pitchFamily="34" charset="-128"/>
              </a:rPr>
              <a:t>Timbre</a:t>
            </a:r>
            <a:endParaRPr lang="id-ID" sz="2400" b="1" dirty="0" smtClean="0">
              <a:latin typeface="Adobe Heiti Std R" pitchFamily="34" charset="-128"/>
              <a:ea typeface="Adobe Heiti Std R" pitchFamily="34" charset="-128"/>
            </a:endParaRPr>
          </a:p>
          <a:p>
            <a:pPr marL="0" lvl="0" indent="0" fontAlgn="base">
              <a:spcBef>
                <a:spcPct val="0"/>
              </a:spcBef>
              <a:spcAft>
                <a:spcPts val="1200"/>
              </a:spcAft>
              <a:buNone/>
            </a:pPr>
            <a:r>
              <a:rPr lang="en-US" sz="2400" dirty="0" smtClean="0">
                <a:latin typeface="Adobe Heiti Std R" pitchFamily="34" charset="-128"/>
                <a:ea typeface="Adobe Heiti Std R" pitchFamily="34" charset="-128"/>
              </a:rPr>
              <a:t>Timbre </a:t>
            </a:r>
            <a:r>
              <a:rPr lang="en-US" sz="2400" dirty="0" err="1" smtClean="0">
                <a:latin typeface="Adobe Heiti Std R" pitchFamily="34" charset="-128"/>
                <a:ea typeface="Adobe Heiti Std R" pitchFamily="34" charset="-128"/>
              </a:rPr>
              <a:t>adalah</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warna</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dari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suara</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dimana</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getaran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dari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materi</a:t>
            </a:r>
            <a:r>
              <a:rPr lang="en-US" sz="2400" dirty="0" smtClean="0">
                <a:latin typeface="Adobe Heiti Std R" pitchFamily="34" charset="-128"/>
                <a:ea typeface="Adobe Heiti Std R" pitchFamily="34" charset="-128"/>
              </a:rPr>
              <a:t>/</a:t>
            </a:r>
            <a:r>
              <a:rPr lang="en-US" sz="2400" dirty="0" err="1" smtClean="0">
                <a:latin typeface="Adobe Heiti Std R" pitchFamily="34" charset="-128"/>
                <a:ea typeface="Adobe Heiti Std R" pitchFamily="34" charset="-128"/>
              </a:rPr>
              <a:t>benda</a:t>
            </a:r>
            <a:r>
              <a:rPr lang="en-US" sz="2400" dirty="0" smtClean="0">
                <a:latin typeface="Adobe Heiti Std R" pitchFamily="34" charset="-128"/>
                <a:ea typeface="Adobe Heiti Std R" pitchFamily="34" charset="-128"/>
              </a:rPr>
              <a:t> yang </a:t>
            </a:r>
            <a:r>
              <a:rPr lang="en-US" sz="2400" dirty="0" err="1" smtClean="0">
                <a:latin typeface="Adobe Heiti Std R" pitchFamily="34" charset="-128"/>
                <a:ea typeface="Adobe Heiti Std R" pitchFamily="34" charset="-128"/>
              </a:rPr>
              <a:t>berbeda</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akan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menghasilkan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suara</a:t>
            </a:r>
            <a:r>
              <a:rPr lang="en-US" sz="2400" dirty="0" smtClean="0">
                <a:latin typeface="Adobe Heiti Std R" pitchFamily="34" charset="-128"/>
                <a:ea typeface="Adobe Heiti Std R" pitchFamily="34" charset="-128"/>
              </a:rPr>
              <a:t> yang </a:t>
            </a:r>
            <a:r>
              <a:rPr lang="en-US" sz="2400" dirty="0" err="1" smtClean="0">
                <a:latin typeface="Adobe Heiti Std R" pitchFamily="34" charset="-128"/>
                <a:ea typeface="Adobe Heiti Std R" pitchFamily="34" charset="-128"/>
              </a:rPr>
              <a:t>berbeda</a:t>
            </a:r>
            <a:r>
              <a:rPr lang="en-US" sz="2400" dirty="0" smtClean="0">
                <a:latin typeface="Adobe Heiti Std R" pitchFamily="34" charset="-128"/>
                <a:ea typeface="Adobe Heiti Std R" pitchFamily="34" charset="-128"/>
              </a:rPr>
              <a:t>.</a:t>
            </a:r>
            <a:endParaRPr lang="id-ID" sz="2400" dirty="0" smtClean="0">
              <a:latin typeface="Adobe Heiti Std R" pitchFamily="34" charset="-128"/>
              <a:ea typeface="Adobe Heiti Std R" pitchFamily="34" charset="-128"/>
            </a:endParaRPr>
          </a:p>
          <a:p>
            <a:pPr marL="0" lvl="0" indent="0" fontAlgn="base">
              <a:spcBef>
                <a:spcPct val="0"/>
              </a:spcBef>
              <a:spcAft>
                <a:spcPts val="1200"/>
              </a:spcAft>
              <a:buNone/>
            </a:pPr>
            <a:r>
              <a:rPr lang="en-US" sz="2400" dirty="0" smtClean="0">
                <a:latin typeface="Adobe Heiti Std R" pitchFamily="34" charset="-128"/>
                <a:ea typeface="Adobe Heiti Std R" pitchFamily="34" charset="-128"/>
              </a:rPr>
              <a:t>Timbre </a:t>
            </a:r>
            <a:r>
              <a:rPr lang="en-US" sz="2400" dirty="0" err="1" smtClean="0">
                <a:latin typeface="Adobe Heiti Std R" pitchFamily="34" charset="-128"/>
                <a:ea typeface="Adobe Heiti Std R" pitchFamily="34" charset="-128"/>
              </a:rPr>
              <a:t>merupakan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gabungan</a:t>
            </a:r>
            <a:r>
              <a:rPr lang="en-US" sz="2400" dirty="0" smtClean="0">
                <a:latin typeface="Adobe Heiti Std R" pitchFamily="34" charset="-128"/>
                <a:ea typeface="Adobe Heiti Std R" pitchFamily="34" charset="-128"/>
              </a:rPr>
              <a:t> yang </a:t>
            </a:r>
            <a:r>
              <a:rPr lang="en-US" sz="2400" dirty="0" err="1" smtClean="0">
                <a:latin typeface="Adobe Heiti Std R" pitchFamily="34" charset="-128"/>
                <a:ea typeface="Adobe Heiti Std R" pitchFamily="34" charset="-128"/>
              </a:rPr>
              <a:t>unik</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dari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frekwensi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dasar</a:t>
            </a:r>
            <a:r>
              <a:rPr lang="en-US" sz="2400" dirty="0" smtClean="0">
                <a:latin typeface="Adobe Heiti Std R" pitchFamily="34" charset="-128"/>
                <a:ea typeface="Adobe Heiti Std R" pitchFamily="34" charset="-128"/>
              </a:rPr>
              <a:t> (fundamental frequency), overtones </a:t>
            </a:r>
            <a:r>
              <a:rPr lang="en-US" sz="2400" dirty="0" err="1" smtClean="0">
                <a:latin typeface="Adobe Heiti Std R" pitchFamily="34" charset="-128"/>
                <a:ea typeface="Adobe Heiti Std R" pitchFamily="34" charset="-128"/>
              </a:rPr>
              <a:t>dan</a:t>
            </a:r>
            <a:r>
              <a:rPr lang="en-US" sz="2400" dirty="0" smtClean="0">
                <a:latin typeface="Adobe Heiti Std R" pitchFamily="34" charset="-128"/>
                <a:ea typeface="Adobe Heiti Std R" pitchFamily="34" charset="-128"/>
              </a:rPr>
              <a:t> harmonic yang </a:t>
            </a:r>
            <a:r>
              <a:rPr lang="en-US" sz="2400" dirty="0" err="1" smtClean="0">
                <a:latin typeface="Adobe Heiti Std R" pitchFamily="34" charset="-128"/>
                <a:ea typeface="Adobe Heiti Std R" pitchFamily="34" charset="-128"/>
              </a:rPr>
              <a:t>memberikan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karakter</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warna</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dari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masing-masing</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suara</a:t>
            </a:r>
            <a:r>
              <a:rPr lang="en-US" sz="2400" dirty="0" smtClean="0">
                <a:latin typeface="Adobe Heiti Std R" pitchFamily="34" charset="-128"/>
                <a:ea typeface="Adobe Heiti Std R" pitchFamily="34" charset="-128"/>
              </a:rPr>
              <a:t>.</a:t>
            </a:r>
            <a:endParaRPr lang="id-ID" sz="2400" dirty="0" smtClean="0">
              <a:latin typeface="Adobe Heiti Std R" pitchFamily="34" charset="-128"/>
              <a:ea typeface="Adobe Heiti Std R" pitchFamily="34" charset="-128"/>
            </a:endParaRPr>
          </a:p>
          <a:p>
            <a:pPr marL="0" lvl="0" indent="0" fontAlgn="base">
              <a:spcBef>
                <a:spcPct val="0"/>
              </a:spcBef>
              <a:spcAft>
                <a:spcPts val="1200"/>
              </a:spcAft>
              <a:buNone/>
            </a:pPr>
            <a:r>
              <a:rPr lang="en-US" sz="2400" i="1" dirty="0" smtClean="0">
                <a:latin typeface="Adobe Heiti Std R" pitchFamily="34" charset="-128"/>
                <a:ea typeface="Adobe Heiti Std R" pitchFamily="34" charset="-128"/>
              </a:rPr>
              <a:t>Overtones </a:t>
            </a:r>
            <a:r>
              <a:rPr lang="id-ID" sz="2400" i="1"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adalah</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frekwensi</a:t>
            </a:r>
            <a:r>
              <a:rPr lang="en-US" sz="2400" dirty="0" smtClean="0">
                <a:latin typeface="Adobe Heiti Std R" pitchFamily="34" charset="-128"/>
                <a:ea typeface="Adobe Heiti Std R" pitchFamily="34" charset="-128"/>
              </a:rPr>
              <a:t> yang </a:t>
            </a:r>
            <a:r>
              <a:rPr lang="en-US" sz="2400" dirty="0" err="1" smtClean="0">
                <a:latin typeface="Adobe Heiti Std R" pitchFamily="34" charset="-128"/>
                <a:ea typeface="Adobe Heiti Std R" pitchFamily="34" charset="-128"/>
              </a:rPr>
              <a:t>lebih</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tinggi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dari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frekwensi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dasar</a:t>
            </a:r>
            <a:r>
              <a:rPr lang="en-US" sz="2400" dirty="0" smtClean="0">
                <a:latin typeface="Adobe Heiti Std R" pitchFamily="34" charset="-128"/>
                <a:ea typeface="Adobe Heiti Std R" pitchFamily="34" charset="-128"/>
              </a:rPr>
              <a:t> yang </a:t>
            </a:r>
            <a:r>
              <a:rPr lang="en-US" sz="2400" dirty="0" err="1" smtClean="0">
                <a:latin typeface="Adobe Heiti Std R" pitchFamily="34" charset="-128"/>
                <a:ea typeface="Adobe Heiti Std R" pitchFamily="34" charset="-128"/>
              </a:rPr>
              <a:t>timbul</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apabila</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suatu</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benda</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bergetar</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Frekwensi</a:t>
            </a:r>
            <a:r>
              <a:rPr lang="en-US" sz="2400" dirty="0" smtClean="0">
                <a:latin typeface="Adobe Heiti Std R" pitchFamily="34" charset="-128"/>
                <a:ea typeface="Adobe Heiti Std R" pitchFamily="34" charset="-128"/>
              </a:rPr>
              <a:t> overtones </a:t>
            </a:r>
            <a:r>
              <a:rPr lang="en-US" sz="2400" dirty="0" err="1" smtClean="0">
                <a:latin typeface="Adobe Heiti Std R" pitchFamily="34" charset="-128"/>
                <a:ea typeface="Adobe Heiti Std R" pitchFamily="34" charset="-128"/>
              </a:rPr>
              <a:t>tidak</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dapat</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ditentukan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atau</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diduga</a:t>
            </a:r>
            <a:r>
              <a:rPr lang="en-US" sz="2400" dirty="0" smtClean="0">
                <a:latin typeface="Adobe Heiti Std R" pitchFamily="34" charset="-128"/>
                <a:ea typeface="Adobe Heiti Std R" pitchFamily="34" charset="-128"/>
              </a:rPr>
              <a:t>. </a:t>
            </a:r>
            <a:endParaRPr lang="id-ID" sz="2400" dirty="0" smtClean="0">
              <a:latin typeface="Adobe Heiti Std R" pitchFamily="34" charset="-128"/>
              <a:ea typeface="Adobe Heiti Std R" pitchFamily="34" charset="-128"/>
            </a:endParaRPr>
          </a:p>
          <a:p>
            <a:pPr marL="0" lvl="0" indent="0" fontAlgn="base">
              <a:spcBef>
                <a:spcPct val="0"/>
              </a:spcBef>
              <a:spcAft>
                <a:spcPts val="1200"/>
              </a:spcAft>
              <a:buNone/>
            </a:pPr>
            <a:r>
              <a:rPr lang="id-ID" sz="2400" dirty="0" smtClean="0">
                <a:latin typeface="Adobe Heiti Std R" pitchFamily="34" charset="-128"/>
                <a:ea typeface="Adobe Heiti Std R" pitchFamily="34" charset="-128"/>
              </a:rPr>
              <a:t>H</a:t>
            </a:r>
            <a:r>
              <a:rPr lang="en-US" sz="2400" dirty="0" err="1" smtClean="0">
                <a:latin typeface="Adobe Heiti Std R" pitchFamily="34" charset="-128"/>
                <a:ea typeface="Adobe Heiti Std R" pitchFamily="34" charset="-128"/>
              </a:rPr>
              <a:t>armonics</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adalah</a:t>
            </a:r>
            <a:r>
              <a:rPr lang="en-US" sz="2400" dirty="0" smtClean="0">
                <a:latin typeface="Adobe Heiti Std R" pitchFamily="34" charset="-128"/>
                <a:ea typeface="Adobe Heiti Std R" pitchFamily="34" charset="-128"/>
              </a:rPr>
              <a:t> overtones yang </a:t>
            </a:r>
            <a:r>
              <a:rPr lang="en-US" sz="2400" dirty="0" err="1" smtClean="0">
                <a:latin typeface="Adobe Heiti Std R" pitchFamily="34" charset="-128"/>
                <a:ea typeface="Adobe Heiti Std R" pitchFamily="34" charset="-128"/>
              </a:rPr>
              <a:t>merupakan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perkalian</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dari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frekwensi</a:t>
            </a:r>
            <a:r>
              <a:rPr lang="en-US" sz="2400" dirty="0" smtClean="0">
                <a:latin typeface="Adobe Heiti Std R" pitchFamily="34" charset="-128"/>
                <a:ea typeface="Adobe Heiti Std R" pitchFamily="34" charset="-128"/>
              </a:rPr>
              <a:t> </a:t>
            </a:r>
            <a:r>
              <a:rPr lang="en-US" sz="2400" dirty="0" err="1" smtClean="0">
                <a:latin typeface="Adobe Heiti Std R" pitchFamily="34" charset="-128"/>
                <a:ea typeface="Adobe Heiti Std R" pitchFamily="34" charset="-128"/>
              </a:rPr>
              <a:t>dasar</a:t>
            </a:r>
            <a:r>
              <a:rPr lang="en-US" sz="2400" dirty="0" smtClean="0">
                <a:latin typeface="Adobe Heiti Std R" pitchFamily="34" charset="-128"/>
                <a:ea typeface="Adobe Heiti Std R" pitchFamily="34" charset="-128"/>
              </a:rPr>
              <a:t>.</a:t>
            </a:r>
            <a:endParaRPr lang="en-US" sz="2400" dirty="0" smtClean="0">
              <a:latin typeface="Adobe Heiti Std R" pitchFamily="34" charset="-128"/>
              <a:ea typeface="Adobe Heiti Std R" pitchFamily="34" charset="-128"/>
              <a:cs typeface="Arial" charset="0"/>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447800"/>
            <a:ext cx="8839200"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eaLnBrk="0" fontAlgn="base" hangingPunct="0">
              <a:spcBef>
                <a:spcPct val="0"/>
              </a:spcBef>
              <a:spcAft>
                <a:spcPts val="1200"/>
              </a:spcAft>
              <a:buNone/>
            </a:pPr>
            <a:r>
              <a:rPr lang="en-US" sz="2800" b="1" dirty="0" err="1" smtClean="0">
                <a:latin typeface="Adobe Heiti Std R" pitchFamily="34" charset="-128"/>
                <a:ea typeface="Adobe Heiti Std R" pitchFamily="34" charset="-128"/>
              </a:rPr>
              <a:t>Kecepatan</a:t>
            </a:r>
            <a:r>
              <a:rPr lang="en-US" sz="2800" b="1" dirty="0" smtClean="0">
                <a:latin typeface="Adobe Heiti Std R" pitchFamily="34" charset="-128"/>
                <a:ea typeface="Adobe Heiti Std R" pitchFamily="34" charset="-128"/>
              </a:rPr>
              <a:t> </a:t>
            </a:r>
            <a:r>
              <a:rPr lang="en-US" sz="2800" b="1" dirty="0" err="1" smtClean="0">
                <a:latin typeface="Adobe Heiti Std R" pitchFamily="34" charset="-128"/>
                <a:ea typeface="Adobe Heiti Std R" pitchFamily="34" charset="-128"/>
              </a:rPr>
              <a:t>suara</a:t>
            </a:r>
            <a:endParaRPr lang="id-ID" sz="2800" b="1" dirty="0" smtClean="0">
              <a:latin typeface="Adobe Heiti Std R" pitchFamily="34" charset="-128"/>
              <a:ea typeface="Adobe Heiti Std R" pitchFamily="34" charset="-128"/>
            </a:endParaRPr>
          </a:p>
          <a:p>
            <a:pPr marL="0" lvl="0" indent="0" eaLnBrk="0" fontAlgn="base" hangingPunct="0">
              <a:spcBef>
                <a:spcPct val="0"/>
              </a:spcBef>
              <a:spcAft>
                <a:spcPts val="1200"/>
              </a:spcAft>
              <a:buNone/>
            </a:pPr>
            <a:r>
              <a:rPr lang="en-US" sz="2800" dirty="0" err="1" smtClean="0">
                <a:latin typeface="Adobe Heiti Std R" pitchFamily="34" charset="-128"/>
                <a:ea typeface="Adobe Heiti Std R" pitchFamily="34" charset="-128"/>
              </a:rPr>
              <a:t>Kecepatan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suara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dipengaruhi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oleh</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temperatur</a:t>
            </a:r>
            <a:r>
              <a:rPr lang="id-ID" sz="2800" dirty="0" smtClean="0">
                <a:latin typeface="Adobe Heiti Std R" pitchFamily="34" charset="-128"/>
                <a:ea typeface="Adobe Heiti Std R" pitchFamily="34" charset="-128"/>
              </a:rPr>
              <a:t>,</a:t>
            </a:r>
            <a:r>
              <a:rPr lang="en-US" sz="2800" dirty="0" smtClean="0">
                <a:latin typeface="Adobe Heiti Std R" pitchFamily="34" charset="-128"/>
                <a:ea typeface="Adobe Heiti Std R" pitchFamily="34" charset="-128"/>
              </a:rPr>
              <a:t> </a:t>
            </a:r>
            <a:r>
              <a:rPr lang="id-ID" sz="2800" dirty="0" smtClean="0">
                <a:latin typeface="Adobe Heiti Std R" pitchFamily="34" charset="-128"/>
                <a:ea typeface="Adobe Heiti Std R" pitchFamily="34" charset="-128"/>
              </a:rPr>
              <a:t>u</a:t>
            </a:r>
            <a:r>
              <a:rPr lang="en-US" sz="2800" dirty="0" err="1" smtClean="0">
                <a:latin typeface="Adobe Heiti Std R" pitchFamily="34" charset="-128"/>
                <a:ea typeface="Adobe Heiti Std R" pitchFamily="34" charset="-128"/>
              </a:rPr>
              <a:t>dara</a:t>
            </a:r>
            <a:r>
              <a:rPr lang="en-US" sz="2800" dirty="0" smtClean="0">
                <a:latin typeface="Adobe Heiti Std R" pitchFamily="34" charset="-128"/>
                <a:ea typeface="Adobe Heiti Std R" pitchFamily="34" charset="-128"/>
              </a:rPr>
              <a:t> yang </a:t>
            </a:r>
            <a:r>
              <a:rPr lang="en-US" sz="2800" dirty="0" err="1" smtClean="0">
                <a:latin typeface="Adobe Heiti Std R" pitchFamily="34" charset="-128"/>
                <a:ea typeface="Adobe Heiti Std R" pitchFamily="34" charset="-128"/>
              </a:rPr>
              <a:t>lebih</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panas</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menyebabkan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kecepatan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suara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naik</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sebaliknya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Setiap</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perubahan</a:t>
            </a:r>
            <a:r>
              <a:rPr lang="en-US" sz="2800" dirty="0" smtClean="0">
                <a:latin typeface="Adobe Heiti Std R" pitchFamily="34" charset="-128"/>
                <a:ea typeface="Adobe Heiti Std R" pitchFamily="34" charset="-128"/>
              </a:rPr>
              <a:t> 1 </a:t>
            </a:r>
            <a:r>
              <a:rPr lang="en-US" sz="2800" dirty="0" err="1" smtClean="0">
                <a:latin typeface="Adobe Heiti Std R" pitchFamily="34" charset="-128"/>
                <a:ea typeface="Adobe Heiti Std R" pitchFamily="34" charset="-128"/>
              </a:rPr>
              <a:t>derajat</a:t>
            </a:r>
            <a:r>
              <a:rPr lang="en-US" sz="2800" dirty="0" smtClean="0">
                <a:latin typeface="Adobe Heiti Std R" pitchFamily="34" charset="-128"/>
                <a:ea typeface="Adobe Heiti Std R" pitchFamily="34" charset="-128"/>
              </a:rPr>
              <a:t> Fahrenheit </a:t>
            </a:r>
            <a:r>
              <a:rPr lang="en-US" sz="2800" dirty="0" err="1" smtClean="0">
                <a:latin typeface="Adobe Heiti Std R" pitchFamily="34" charset="-128"/>
                <a:ea typeface="Adobe Heiti Std R" pitchFamily="34" charset="-128"/>
              </a:rPr>
              <a:t>kecepatan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udara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berubah</a:t>
            </a:r>
            <a:r>
              <a:rPr lang="en-US" sz="2800" dirty="0" smtClean="0">
                <a:latin typeface="Adobe Heiti Std R" pitchFamily="34" charset="-128"/>
                <a:ea typeface="Adobe Heiti Std R" pitchFamily="34" charset="-128"/>
              </a:rPr>
              <a:t> 1,1 </a:t>
            </a:r>
            <a:r>
              <a:rPr lang="en-US" sz="2800" i="1" dirty="0" smtClean="0">
                <a:latin typeface="Adobe Heiti Std R" pitchFamily="34" charset="-128"/>
                <a:ea typeface="Adobe Heiti Std R" pitchFamily="34" charset="-128"/>
              </a:rPr>
              <a:t>feet</a:t>
            </a:r>
            <a:r>
              <a:rPr lang="id-ID" sz="2800" i="1" dirty="0" smtClean="0">
                <a:latin typeface="Adobe Heiti Std R" pitchFamily="34" charset="-128"/>
                <a:ea typeface="Adobe Heiti Std R" pitchFamily="34" charset="-128"/>
              </a:rPr>
              <a:t>.</a:t>
            </a:r>
          </a:p>
          <a:p>
            <a:pPr marL="0" lvl="0" indent="0" eaLnBrk="0" fontAlgn="base" hangingPunct="0">
              <a:spcBef>
                <a:spcPct val="0"/>
              </a:spcBef>
              <a:spcAft>
                <a:spcPts val="1200"/>
              </a:spcAft>
              <a:buNone/>
            </a:pPr>
            <a:r>
              <a:rPr lang="en-US" sz="2800" dirty="0" err="1" smtClean="0">
                <a:latin typeface="Adobe Heiti Std R" pitchFamily="34" charset="-128"/>
                <a:ea typeface="Adobe Heiti Std R" pitchFamily="34" charset="-128"/>
              </a:rPr>
              <a:t>Walaupun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frekwensi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amplitudo</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merupakan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komponen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fisik</a:t>
            </a:r>
            <a:r>
              <a:rPr lang="en-US" sz="2800" dirty="0" smtClean="0">
                <a:latin typeface="Adobe Heiti Std R" pitchFamily="34" charset="-128"/>
                <a:ea typeface="Adobe Heiti Std R" pitchFamily="34" charset="-128"/>
              </a:rPr>
              <a:t> paling </a:t>
            </a:r>
            <a:r>
              <a:rPr lang="en-US" sz="2800" dirty="0" err="1" smtClean="0">
                <a:latin typeface="Adobe Heiti Std R" pitchFamily="34" charset="-128"/>
                <a:ea typeface="Adobe Heiti Std R" pitchFamily="34" charset="-128"/>
              </a:rPr>
              <a:t>penting</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dari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gelombang</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suara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kecepatan</a:t>
            </a:r>
            <a:r>
              <a:rPr lang="en-US" sz="2800" dirty="0" smtClean="0">
                <a:latin typeface="Adobe Heiti Std R" pitchFamily="34" charset="-128"/>
                <a:ea typeface="Adobe Heiti Std R" pitchFamily="34" charset="-128"/>
              </a:rPr>
              <a:t> </a:t>
            </a:r>
            <a:r>
              <a:rPr lang="en-US" sz="2800" i="1" dirty="0" smtClean="0">
                <a:latin typeface="Adobe Heiti Std R" pitchFamily="34" charset="-128"/>
                <a:ea typeface="Adobe Heiti Std R" pitchFamily="34" charset="-128"/>
              </a:rPr>
              <a:t>(velocity)</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juga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patut</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kita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perhatikan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meskipun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pengaruhnya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kecil</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terhadap</a:t>
            </a:r>
            <a:r>
              <a:rPr lang="en-US" sz="2800" dirty="0" smtClean="0">
                <a:latin typeface="Adobe Heiti Std R" pitchFamily="34" charset="-128"/>
                <a:ea typeface="Adobe Heiti Std R" pitchFamily="34" charset="-128"/>
              </a:rPr>
              <a:t> pitch </a:t>
            </a:r>
            <a:r>
              <a:rPr lang="en-US" sz="2800" dirty="0" err="1" smtClean="0">
                <a:latin typeface="Adobe Heiti Std R" pitchFamily="34" charset="-128"/>
                <a:ea typeface="Adobe Heiti Std R" pitchFamily="34" charset="-128"/>
              </a:rPr>
              <a:t>dan</a:t>
            </a:r>
            <a:r>
              <a:rPr lang="en-US" sz="2800" dirty="0" smtClean="0">
                <a:latin typeface="Adobe Heiti Std R" pitchFamily="34" charset="-128"/>
                <a:ea typeface="Adobe Heiti Std R" pitchFamily="34" charset="-128"/>
              </a:rPr>
              <a:t> loudness.</a:t>
            </a:r>
            <a:endParaRPr lang="en-US" sz="2800" dirty="0" smtClean="0">
              <a:latin typeface="Adobe Heiti Std R" pitchFamily="34" charset="-128"/>
              <a:ea typeface="Adobe Heiti Std R" pitchFamily="34" charset="-128"/>
              <a:cs typeface="Arial" charset="0"/>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447800"/>
            <a:ext cx="8839200"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eaLnBrk="0" fontAlgn="base" hangingPunct="0">
              <a:spcBef>
                <a:spcPct val="0"/>
              </a:spcBef>
              <a:spcAft>
                <a:spcPts val="1200"/>
              </a:spcAft>
              <a:buNone/>
            </a:pPr>
            <a:r>
              <a:rPr lang="sv-SE" sz="2800" b="1" dirty="0" smtClean="0">
                <a:latin typeface="Adobe Heiti Std R" pitchFamily="34" charset="-128"/>
                <a:ea typeface="Adobe Heiti Std R" pitchFamily="34" charset="-128"/>
                <a:cs typeface="Arial" charset="0"/>
              </a:rPr>
              <a:t>Gangguan suara</a:t>
            </a:r>
            <a:endParaRPr lang="id-ID" sz="2800" b="1" dirty="0" smtClean="0">
              <a:latin typeface="Adobe Heiti Std R" pitchFamily="34" charset="-128"/>
              <a:ea typeface="Adobe Heiti Std R" pitchFamily="34" charset="-128"/>
              <a:cs typeface="Arial" charset="0"/>
            </a:endParaRPr>
          </a:p>
          <a:p>
            <a:pPr marL="0" lvl="0" indent="0" eaLnBrk="0" fontAlgn="base" hangingPunct="0">
              <a:spcBef>
                <a:spcPct val="0"/>
              </a:spcBef>
              <a:spcAft>
                <a:spcPts val="1200"/>
              </a:spcAft>
              <a:buNone/>
            </a:pPr>
            <a:r>
              <a:rPr lang="en-US" sz="2800" b="1" dirty="0" err="1" smtClean="0">
                <a:latin typeface="Adobe Heiti Std R" pitchFamily="34" charset="-128"/>
                <a:ea typeface="Adobe Heiti Std R" pitchFamily="34" charset="-128"/>
              </a:rPr>
              <a:t>Gangguan</a:t>
            </a:r>
            <a:r>
              <a:rPr lang="en-US" sz="2800" b="1" dirty="0" smtClean="0">
                <a:latin typeface="Adobe Heiti Std R" pitchFamily="34" charset="-128"/>
                <a:ea typeface="Adobe Heiti Std R" pitchFamily="34" charset="-128"/>
              </a:rPr>
              <a:t> external </a:t>
            </a:r>
            <a:r>
              <a:rPr lang="en-US" sz="2800" dirty="0" err="1" smtClean="0">
                <a:latin typeface="Adobe Heiti Std R" pitchFamily="34" charset="-128"/>
                <a:ea typeface="Adobe Heiti Std R" pitchFamily="34" charset="-128"/>
              </a:rPr>
              <a:t>disebabkan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oleh</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sesuatu</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diluar</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pemancaran</a:t>
            </a:r>
            <a:r>
              <a:rPr lang="en-US" sz="2800" dirty="0" smtClean="0">
                <a:latin typeface="Adobe Heiti Std R" pitchFamily="34" charset="-128"/>
                <a:ea typeface="Adobe Heiti Std R" pitchFamily="34" charset="-128"/>
              </a:rPr>
              <a:t> media, </a:t>
            </a:r>
            <a:r>
              <a:rPr lang="en-US" sz="2800" dirty="0" err="1" smtClean="0">
                <a:latin typeface="Adobe Heiti Std R" pitchFamily="34" charset="-128"/>
                <a:ea typeface="Adobe Heiti Std R" pitchFamily="34" charset="-128"/>
              </a:rPr>
              <a:t>seperti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misalnya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suara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penonton</a:t>
            </a:r>
            <a:r>
              <a:rPr lang="en-US" sz="2800" dirty="0" smtClean="0">
                <a:latin typeface="Adobe Heiti Std R" pitchFamily="34" charset="-128"/>
                <a:ea typeface="Adobe Heiti Std R" pitchFamily="34" charset="-128"/>
              </a:rPr>
              <a:t> yang </a:t>
            </a:r>
            <a:r>
              <a:rPr lang="en-US" sz="2800" dirty="0" err="1" smtClean="0">
                <a:latin typeface="Adobe Heiti Std R" pitchFamily="34" charset="-128"/>
                <a:ea typeface="Adobe Heiti Std R" pitchFamily="34" charset="-128"/>
              </a:rPr>
              <a:t>makan</a:t>
            </a:r>
            <a:r>
              <a:rPr lang="en-US" sz="2800" dirty="0" smtClean="0">
                <a:latin typeface="Adobe Heiti Std R" pitchFamily="34" charset="-128"/>
                <a:ea typeface="Adobe Heiti Std R" pitchFamily="34" charset="-128"/>
              </a:rPr>
              <a:t> popcorn </a:t>
            </a:r>
            <a:r>
              <a:rPr lang="en-US" sz="2800" dirty="0" err="1" smtClean="0">
                <a:latin typeface="Adobe Heiti Std R" pitchFamily="34" charset="-128"/>
                <a:ea typeface="Adobe Heiti Std R" pitchFamily="34" charset="-128"/>
              </a:rPr>
              <a:t>selama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pertunjukan</a:t>
            </a:r>
            <a:r>
              <a:rPr lang="en-US" sz="2800" dirty="0" smtClean="0">
                <a:latin typeface="Adobe Heiti Std R" pitchFamily="34" charset="-128"/>
                <a:ea typeface="Adobe Heiti Std R" pitchFamily="34" charset="-128"/>
              </a:rPr>
              <a:t> film, </a:t>
            </a:r>
            <a:r>
              <a:rPr lang="en-US" sz="2800" dirty="0" err="1" smtClean="0">
                <a:latin typeface="Adobe Heiti Std R" pitchFamily="34" charset="-128"/>
                <a:ea typeface="Adobe Heiti Std R" pitchFamily="34" charset="-128"/>
              </a:rPr>
              <a:t>batuk</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selama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konser</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musik</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pekikan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selama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pembicaraan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atau</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rekaman</a:t>
            </a:r>
            <a:r>
              <a:rPr lang="en-US" sz="2800" dirty="0" smtClean="0">
                <a:latin typeface="Adobe Heiti Std R" pitchFamily="34" charset="-128"/>
                <a:ea typeface="Adobe Heiti Std R" pitchFamily="34" charset="-128"/>
              </a:rPr>
              <a:t>. Yang </a:t>
            </a:r>
            <a:r>
              <a:rPr lang="en-US" sz="2800" dirty="0" err="1" smtClean="0">
                <a:latin typeface="Adobe Heiti Std R" pitchFamily="34" charset="-128"/>
                <a:ea typeface="Adobe Heiti Std R" pitchFamily="34" charset="-128"/>
              </a:rPr>
              <a:t>tergores</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dan</a:t>
            </a:r>
            <a:r>
              <a:rPr lang="en-US" sz="2800" dirty="0" smtClean="0">
                <a:latin typeface="Adobe Heiti Std R" pitchFamily="34" charset="-128"/>
                <a:ea typeface="Adobe Heiti Std R" pitchFamily="34" charset="-128"/>
              </a:rPr>
              <a:t> lain-</a:t>
            </a:r>
            <a:r>
              <a:rPr lang="en-US" sz="2800" dirty="0" err="1" smtClean="0">
                <a:latin typeface="Adobe Heiti Std R" pitchFamily="34" charset="-128"/>
                <a:ea typeface="Adobe Heiti Std R" pitchFamily="34" charset="-128"/>
              </a:rPr>
              <a:t>lainnya</a:t>
            </a:r>
            <a:r>
              <a:rPr lang="en-US" sz="2800" dirty="0" smtClean="0">
                <a:latin typeface="Adobe Heiti Std R" pitchFamily="34" charset="-128"/>
                <a:ea typeface="Adobe Heiti Std R" pitchFamily="34" charset="-128"/>
              </a:rPr>
              <a:t>. </a:t>
            </a:r>
            <a:endParaRPr lang="id-ID" sz="2800" dirty="0" smtClean="0">
              <a:latin typeface="Adobe Heiti Std R" pitchFamily="34" charset="-128"/>
              <a:ea typeface="Adobe Heiti Std R" pitchFamily="34" charset="-128"/>
            </a:endParaRPr>
          </a:p>
          <a:p>
            <a:pPr marL="0" lvl="0" indent="0" eaLnBrk="0" fontAlgn="base" hangingPunct="0">
              <a:spcBef>
                <a:spcPct val="0"/>
              </a:spcBef>
              <a:spcAft>
                <a:spcPts val="1200"/>
              </a:spcAft>
              <a:buNone/>
            </a:pPr>
            <a:r>
              <a:rPr lang="en-US" sz="2800" b="1" dirty="0" err="1" smtClean="0">
                <a:latin typeface="Adobe Heiti Std R" pitchFamily="34" charset="-128"/>
                <a:ea typeface="Adobe Heiti Std R" pitchFamily="34" charset="-128"/>
              </a:rPr>
              <a:t>Gangguan</a:t>
            </a:r>
            <a:r>
              <a:rPr lang="en-US" sz="2800" b="1" dirty="0" smtClean="0">
                <a:latin typeface="Adobe Heiti Std R" pitchFamily="34" charset="-128"/>
                <a:ea typeface="Adobe Heiti Std R" pitchFamily="34" charset="-128"/>
              </a:rPr>
              <a:t> internal </a:t>
            </a:r>
            <a:r>
              <a:rPr lang="en-US" sz="2800" dirty="0" err="1" smtClean="0">
                <a:latin typeface="Adobe Heiti Std R" pitchFamily="34" charset="-128"/>
                <a:ea typeface="Adobe Heiti Std R" pitchFamily="34" charset="-128"/>
              </a:rPr>
              <a:t>disebabkan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oleh</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penyimpangan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teknis</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pada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pemancaran</a:t>
            </a:r>
            <a:r>
              <a:rPr lang="en-US" sz="2800" dirty="0" smtClean="0">
                <a:latin typeface="Adobe Heiti Std R" pitchFamily="34" charset="-128"/>
                <a:ea typeface="Adobe Heiti Std R" pitchFamily="34" charset="-128"/>
              </a:rPr>
              <a:t> media, </a:t>
            </a:r>
            <a:r>
              <a:rPr lang="en-US" sz="2800" dirty="0" err="1" smtClean="0">
                <a:latin typeface="Adobe Heiti Std R" pitchFamily="34" charset="-128"/>
                <a:ea typeface="Adobe Heiti Std R" pitchFamily="34" charset="-128"/>
              </a:rPr>
              <a:t>seperti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instumen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musik</a:t>
            </a:r>
            <a:r>
              <a:rPr lang="en-US" sz="2800" dirty="0" smtClean="0">
                <a:latin typeface="Adobe Heiti Std R" pitchFamily="34" charset="-128"/>
                <a:ea typeface="Adobe Heiti Std R" pitchFamily="34" charset="-128"/>
              </a:rPr>
              <a:t> yang </a:t>
            </a:r>
            <a:r>
              <a:rPr lang="en-US" sz="2800" dirty="0" err="1" smtClean="0">
                <a:latin typeface="Adobe Heiti Std R" pitchFamily="34" charset="-128"/>
                <a:ea typeface="Adobe Heiti Std R" pitchFamily="34" charset="-128"/>
              </a:rPr>
              <a:t>kurang</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di</a:t>
            </a:r>
            <a:r>
              <a:rPr lang="en-US" sz="2800" dirty="0" smtClean="0">
                <a:latin typeface="Adobe Heiti Std R" pitchFamily="34" charset="-128"/>
                <a:ea typeface="Adobe Heiti Std R" pitchFamily="34" charset="-128"/>
              </a:rPr>
              <a:t>-</a:t>
            </a:r>
            <a:r>
              <a:rPr lang="en-US" sz="2800" i="1" dirty="0" smtClean="0">
                <a:latin typeface="Adobe Heiti Std R" pitchFamily="34" charset="-128"/>
                <a:ea typeface="Adobe Heiti Std R" pitchFamily="34" charset="-128"/>
              </a:rPr>
              <a:t>tune</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layar</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televisi</a:t>
            </a:r>
            <a:r>
              <a:rPr lang="en-US" sz="2800" dirty="0" smtClean="0">
                <a:latin typeface="Adobe Heiti Std R" pitchFamily="34" charset="-128"/>
                <a:ea typeface="Adobe Heiti Std R" pitchFamily="34" charset="-128"/>
              </a:rPr>
              <a:t> yang </a:t>
            </a:r>
            <a:r>
              <a:rPr lang="en-US" sz="2800" dirty="0" err="1" smtClean="0">
                <a:latin typeface="Adobe Heiti Std R" pitchFamily="34" charset="-128"/>
                <a:ea typeface="Adobe Heiti Std R" pitchFamily="34" charset="-128"/>
              </a:rPr>
              <a:t>bersemut</a:t>
            </a:r>
            <a:r>
              <a:rPr lang="en-US" sz="2800" dirty="0" smtClean="0">
                <a:latin typeface="Adobe Heiti Std R" pitchFamily="34" charset="-128"/>
                <a:ea typeface="Adobe Heiti Std R" pitchFamily="34" charset="-128"/>
              </a:rPr>
              <a:t>, sound </a:t>
            </a:r>
            <a:r>
              <a:rPr lang="en-US" sz="2800" dirty="0" err="1" smtClean="0">
                <a:latin typeface="Adobe Heiti Std R" pitchFamily="34" charset="-128"/>
                <a:ea typeface="Adobe Heiti Std R" pitchFamily="34" charset="-128"/>
              </a:rPr>
              <a:t>sistem</a:t>
            </a:r>
            <a:r>
              <a:rPr lang="en-US" sz="2800" dirty="0" smtClean="0">
                <a:latin typeface="Adobe Heiti Std R" pitchFamily="34" charset="-128"/>
                <a:ea typeface="Adobe Heiti Std R" pitchFamily="34" charset="-128"/>
              </a:rPr>
              <a:t> yang </a:t>
            </a:r>
            <a:r>
              <a:rPr lang="en-US" sz="2800" i="1" dirty="0" smtClean="0">
                <a:latin typeface="Adobe Heiti Std R" pitchFamily="34" charset="-128"/>
                <a:ea typeface="Adobe Heiti Std R" pitchFamily="34" charset="-128"/>
              </a:rPr>
              <a:t>noise</a:t>
            </a:r>
            <a:r>
              <a:rPr lang="en-US" sz="2800" dirty="0" smtClean="0">
                <a:latin typeface="Adobe Heiti Std R" pitchFamily="34" charset="-128"/>
                <a:ea typeface="Adobe Heiti Std R" pitchFamily="34" charset="-128"/>
              </a:rPr>
              <a:t>.</a:t>
            </a:r>
            <a:endParaRPr lang="en-US" sz="2800" dirty="0" smtClean="0">
              <a:latin typeface="Adobe Heiti Std R" pitchFamily="34" charset="-128"/>
              <a:ea typeface="Adobe Heiti Std R" pitchFamily="34" charset="-128"/>
              <a:cs typeface="Arial" charset="0"/>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447800"/>
            <a:ext cx="8839200"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eaLnBrk="0" fontAlgn="base" hangingPunct="0">
              <a:spcBef>
                <a:spcPts val="0"/>
              </a:spcBef>
              <a:buNone/>
            </a:pPr>
            <a:r>
              <a:rPr lang="sv-SE" sz="2800" b="1" dirty="0" smtClean="0">
                <a:latin typeface="Adobe Heiti Std R" pitchFamily="34" charset="-128"/>
                <a:ea typeface="Adobe Heiti Std R" pitchFamily="34" charset="-128"/>
                <a:cs typeface="Arial" charset="0"/>
              </a:rPr>
              <a:t>Gangguan </a:t>
            </a:r>
            <a:r>
              <a:rPr lang="sv-SE" sz="2800" b="1" dirty="0" smtClean="0">
                <a:latin typeface="Adobe Heiti Std R" pitchFamily="34" charset="-128"/>
                <a:ea typeface="Adobe Heiti Std R" pitchFamily="34" charset="-128"/>
                <a:cs typeface="Arial" charset="0"/>
              </a:rPr>
              <a:t>suara</a:t>
            </a:r>
            <a:endParaRPr lang="id-ID" sz="2800" b="1" dirty="0" smtClean="0">
              <a:latin typeface="Adobe Heiti Std R" pitchFamily="34" charset="-128"/>
              <a:ea typeface="Adobe Heiti Std R" pitchFamily="34" charset="-128"/>
              <a:cs typeface="Arial" charset="0"/>
            </a:endParaRPr>
          </a:p>
          <a:p>
            <a:pPr>
              <a:spcBef>
                <a:spcPts val="0"/>
              </a:spcBef>
              <a:buNone/>
            </a:pPr>
            <a:r>
              <a:rPr lang="en-US" sz="2800" dirty="0" err="1" smtClean="0">
                <a:latin typeface="Adobe Heiti Std R" pitchFamily="34" charset="-128"/>
                <a:ea typeface="Adobe Heiti Std R" pitchFamily="34" charset="-128"/>
              </a:rPr>
              <a:t>Gangguan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suara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ada</a:t>
            </a:r>
            <a:r>
              <a:rPr lang="en-US" sz="2800" dirty="0" smtClean="0">
                <a:latin typeface="Adobe Heiti Std R" pitchFamily="34" charset="-128"/>
                <a:ea typeface="Adobe Heiti Std R" pitchFamily="34" charset="-128"/>
              </a:rPr>
              <a:t> 2 </a:t>
            </a:r>
            <a:r>
              <a:rPr lang="en-US" sz="2800" dirty="0" err="1" smtClean="0">
                <a:latin typeface="Adobe Heiti Std R" pitchFamily="34" charset="-128"/>
                <a:ea typeface="Adobe Heiti Std R" pitchFamily="34" charset="-128"/>
              </a:rPr>
              <a:t>yaitu</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distorsi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dan</a:t>
            </a:r>
            <a:r>
              <a:rPr lang="en-US" sz="2800" dirty="0" smtClean="0">
                <a:latin typeface="Adobe Heiti Std R" pitchFamily="34" charset="-128"/>
                <a:ea typeface="Adobe Heiti Std R" pitchFamily="34" charset="-128"/>
              </a:rPr>
              <a:t> noise.</a:t>
            </a:r>
            <a:endParaRPr lang="id-ID" sz="2800" dirty="0" smtClean="0">
              <a:latin typeface="Adobe Heiti Std R" pitchFamily="34" charset="-128"/>
              <a:ea typeface="Adobe Heiti Std R" pitchFamily="34" charset="-128"/>
            </a:endParaRPr>
          </a:p>
          <a:p>
            <a:pPr>
              <a:spcBef>
                <a:spcPts val="0"/>
              </a:spcBef>
            </a:pPr>
            <a:r>
              <a:rPr lang="en-US" sz="2800" dirty="0" err="1" smtClean="0">
                <a:latin typeface="Adobe Heiti Std R" pitchFamily="34" charset="-128"/>
                <a:ea typeface="Adobe Heiti Std R" pitchFamily="34" charset="-128"/>
              </a:rPr>
              <a:t>Distorsi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adalah</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perubahan</a:t>
            </a:r>
            <a:r>
              <a:rPr lang="en-US" sz="2800" dirty="0" smtClean="0">
                <a:latin typeface="Adobe Heiti Std R" pitchFamily="34" charset="-128"/>
                <a:ea typeface="Adobe Heiti Std R" pitchFamily="34" charset="-128"/>
              </a:rPr>
              <a:t> yang </a:t>
            </a:r>
            <a:r>
              <a:rPr lang="en-US" sz="2800" dirty="0" err="1" smtClean="0">
                <a:latin typeface="Adobe Heiti Std R" pitchFamily="34" charset="-128"/>
                <a:ea typeface="Adobe Heiti Std R" pitchFamily="34" charset="-128"/>
              </a:rPr>
              <a:t>tidak</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dikehendaki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pada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sinyal</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suara</a:t>
            </a:r>
            <a:r>
              <a:rPr lang="en-US" sz="2800" dirty="0" smtClean="0">
                <a:latin typeface="Adobe Heiti Std R" pitchFamily="34" charset="-128"/>
                <a:ea typeface="Adobe Heiti Std R" pitchFamily="34" charset="-128"/>
              </a:rPr>
              <a:t>, yang </a:t>
            </a:r>
            <a:r>
              <a:rPr lang="en-US" sz="2800" dirty="0" err="1" smtClean="0">
                <a:latin typeface="Adobe Heiti Std R" pitchFamily="34" charset="-128"/>
                <a:ea typeface="Adobe Heiti Std R" pitchFamily="34" charset="-128"/>
              </a:rPr>
              <a:t>menghasilkan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perubahan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frekwensi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pada</a:t>
            </a:r>
            <a:r>
              <a:rPr lang="en-US" sz="2800" dirty="0" smtClean="0">
                <a:latin typeface="Adobe Heiti Std R" pitchFamily="34" charset="-128"/>
                <a:ea typeface="Adobe Heiti Std R" pitchFamily="34" charset="-128"/>
              </a:rPr>
              <a:t> output yang </a:t>
            </a:r>
            <a:r>
              <a:rPr lang="en-US" sz="2800" dirty="0" err="1" smtClean="0">
                <a:latin typeface="Adobe Heiti Std R" pitchFamily="34" charset="-128"/>
                <a:ea typeface="Adobe Heiti Std R" pitchFamily="34" charset="-128"/>
              </a:rPr>
              <a:t>tidak</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kita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dapatkan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pada</a:t>
            </a:r>
            <a:r>
              <a:rPr lang="en-US" sz="2800" dirty="0" smtClean="0">
                <a:latin typeface="Adobe Heiti Std R" pitchFamily="34" charset="-128"/>
                <a:ea typeface="Adobe Heiti Std R" pitchFamily="34" charset="-128"/>
              </a:rPr>
              <a:t> input.</a:t>
            </a:r>
            <a:endParaRPr lang="id-ID" sz="2800" dirty="0" smtClean="0">
              <a:latin typeface="Adobe Heiti Std R" pitchFamily="34" charset="-128"/>
              <a:ea typeface="Adobe Heiti Std R" pitchFamily="34" charset="-128"/>
            </a:endParaRPr>
          </a:p>
          <a:p>
            <a:pPr>
              <a:spcBef>
                <a:spcPts val="0"/>
              </a:spcBef>
            </a:pPr>
            <a:r>
              <a:rPr lang="en-US" sz="2800" dirty="0" err="1" smtClean="0">
                <a:latin typeface="Adobe Heiti Std R" pitchFamily="34" charset="-128"/>
                <a:ea typeface="Adobe Heiti Std R" pitchFamily="34" charset="-128"/>
              </a:rPr>
              <a:t>Sedangkan</a:t>
            </a:r>
            <a:r>
              <a:rPr lang="en-US" sz="2800" dirty="0" smtClean="0">
                <a:latin typeface="Adobe Heiti Std R" pitchFamily="34" charset="-128"/>
                <a:ea typeface="Adobe Heiti Std R" pitchFamily="34" charset="-128"/>
              </a:rPr>
              <a:t> </a:t>
            </a:r>
            <a:r>
              <a:rPr lang="en-US" sz="2800" i="1" dirty="0" smtClean="0">
                <a:latin typeface="Adobe Heiti Std R" pitchFamily="34" charset="-128"/>
                <a:ea typeface="Adobe Heiti Std R" pitchFamily="34" charset="-128"/>
              </a:rPr>
              <a:t>Noise </a:t>
            </a:r>
            <a:r>
              <a:rPr lang="en-US" sz="2800" b="1" i="1"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adalah</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gangguan</a:t>
            </a:r>
            <a:r>
              <a:rPr lang="en-US" sz="2800" dirty="0" smtClean="0">
                <a:latin typeface="Adobe Heiti Std R" pitchFamily="34" charset="-128"/>
                <a:ea typeface="Adobe Heiti Std R" pitchFamily="34" charset="-128"/>
              </a:rPr>
              <a:t> yang </a:t>
            </a:r>
            <a:r>
              <a:rPr lang="en-US" sz="2800" dirty="0" err="1" smtClean="0">
                <a:latin typeface="Adobe Heiti Std R" pitchFamily="34" charset="-128"/>
                <a:ea typeface="Adobe Heiti Std R" pitchFamily="34" charset="-128"/>
              </a:rPr>
              <a:t>ditimbulkan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oleh</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sistem</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listik</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ataupun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elektromagnetik</a:t>
            </a:r>
            <a:r>
              <a:rPr lang="en-US" sz="2800" dirty="0" smtClean="0">
                <a:latin typeface="Adobe Heiti Std R" pitchFamily="34" charset="-128"/>
                <a:ea typeface="Adobe Heiti Std R" pitchFamily="34" charset="-128"/>
              </a:rPr>
              <a:t>. </a:t>
            </a:r>
            <a:endParaRPr lang="id-ID" sz="2800" b="1" dirty="0" smtClean="0">
              <a:latin typeface="Adobe Heiti Std R" pitchFamily="34" charset="-128"/>
              <a:ea typeface="Adobe Heiti Std R" pitchFamily="34" charset="-128"/>
              <a:cs typeface="Arial" charset="0"/>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447800"/>
            <a:ext cx="8839200"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eaLnBrk="0" fontAlgn="base" hangingPunct="0">
              <a:spcBef>
                <a:spcPts val="0"/>
              </a:spcBef>
              <a:buNone/>
            </a:pPr>
            <a:r>
              <a:rPr lang="sv-SE" sz="2800" b="1" dirty="0" smtClean="0">
                <a:latin typeface="Adobe Heiti Std R" pitchFamily="34" charset="-128"/>
                <a:ea typeface="Adobe Heiti Std R" pitchFamily="34" charset="-128"/>
                <a:cs typeface="Arial" charset="0"/>
              </a:rPr>
              <a:t>Gangguan </a:t>
            </a:r>
            <a:r>
              <a:rPr lang="sv-SE" sz="2800" b="1" dirty="0" smtClean="0">
                <a:latin typeface="Adobe Heiti Std R" pitchFamily="34" charset="-128"/>
                <a:ea typeface="Adobe Heiti Std R" pitchFamily="34" charset="-128"/>
                <a:cs typeface="Arial" charset="0"/>
              </a:rPr>
              <a:t>suara</a:t>
            </a:r>
            <a:endParaRPr lang="id-ID" sz="2800" b="1" dirty="0" smtClean="0">
              <a:latin typeface="Adobe Heiti Std R" pitchFamily="34" charset="-128"/>
              <a:ea typeface="Adobe Heiti Std R" pitchFamily="34" charset="-128"/>
              <a:cs typeface="Arial" charset="0"/>
            </a:endParaRPr>
          </a:p>
          <a:p>
            <a:pPr>
              <a:spcBef>
                <a:spcPts val="0"/>
              </a:spcBef>
              <a:buNone/>
            </a:pPr>
            <a:r>
              <a:rPr lang="en-US" sz="2800" dirty="0" err="1" smtClean="0">
                <a:latin typeface="Adobe Heiti Std R" pitchFamily="34" charset="-128"/>
                <a:ea typeface="Adobe Heiti Std R" pitchFamily="34" charset="-128"/>
              </a:rPr>
              <a:t>Ada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tiga</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jenis</a:t>
            </a:r>
            <a:r>
              <a:rPr lang="en-US" sz="2800" dirty="0" smtClean="0">
                <a:latin typeface="Adobe Heiti Std R" pitchFamily="34" charset="-128"/>
                <a:ea typeface="Adobe Heiti Std R" pitchFamily="34" charset="-128"/>
              </a:rPr>
              <a:t> noise :</a:t>
            </a:r>
            <a:endParaRPr lang="id-ID" sz="2800" dirty="0" smtClean="0">
              <a:latin typeface="Adobe Heiti Std R" pitchFamily="34" charset="-128"/>
              <a:ea typeface="Adobe Heiti Std R" pitchFamily="34" charset="-128"/>
            </a:endParaRPr>
          </a:p>
          <a:p>
            <a:pPr marL="631825" lvl="0">
              <a:spcBef>
                <a:spcPts val="0"/>
              </a:spcBef>
              <a:buFont typeface="Wingdings" pitchFamily="2" charset="2"/>
              <a:buChar char="ü"/>
            </a:pPr>
            <a:r>
              <a:rPr lang="en-US" sz="2800" i="1" dirty="0" smtClean="0">
                <a:latin typeface="Adobe Heiti Std R" pitchFamily="34" charset="-128"/>
                <a:ea typeface="Adobe Heiti Std R" pitchFamily="34" charset="-128"/>
              </a:rPr>
              <a:t>Equipment noise</a:t>
            </a:r>
            <a:r>
              <a:rPr lang="en-US" sz="2800" dirty="0" smtClean="0">
                <a:latin typeface="Adobe Heiti Std R" pitchFamily="34" charset="-128"/>
                <a:ea typeface="Adobe Heiti Std R" pitchFamily="34" charset="-128"/>
              </a:rPr>
              <a:t> – </a:t>
            </a:r>
            <a:r>
              <a:rPr lang="en-US" sz="2800" dirty="0" err="1" smtClean="0">
                <a:latin typeface="Adobe Heiti Std R" pitchFamily="34" charset="-128"/>
                <a:ea typeface="Adobe Heiti Std R" pitchFamily="34" charset="-128"/>
              </a:rPr>
              <a:t>ditimbulkan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oleh</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komponen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dalam</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perangkat</a:t>
            </a:r>
            <a:r>
              <a:rPr lang="en-US" sz="2800" dirty="0" smtClean="0">
                <a:latin typeface="Adobe Heiti Std R" pitchFamily="34" charset="-128"/>
                <a:ea typeface="Adobe Heiti Std R" pitchFamily="34" charset="-128"/>
              </a:rPr>
              <a:t> audio </a:t>
            </a:r>
            <a:r>
              <a:rPr lang="en-US" sz="2800" dirty="0" err="1" smtClean="0">
                <a:latin typeface="Adobe Heiti Std R" pitchFamily="34" charset="-128"/>
                <a:ea typeface="Adobe Heiti Std R" pitchFamily="34" charset="-128"/>
              </a:rPr>
              <a:t>atau</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oleh</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lampu</a:t>
            </a:r>
            <a:r>
              <a:rPr lang="en-US" sz="2800" dirty="0" smtClean="0">
                <a:latin typeface="Adobe Heiti Std R" pitchFamily="34" charset="-128"/>
                <a:ea typeface="Adobe Heiti Std R" pitchFamily="34" charset="-128"/>
              </a:rPr>
              <a:t> neon, </a:t>
            </a:r>
            <a:r>
              <a:rPr lang="en-US" sz="2800" dirty="0" err="1" smtClean="0">
                <a:latin typeface="Adobe Heiti Std R" pitchFamily="34" charset="-128"/>
                <a:ea typeface="Adobe Heiti Std R" pitchFamily="34" charset="-128"/>
              </a:rPr>
              <a:t>kabel</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listrik</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dan</a:t>
            </a:r>
            <a:r>
              <a:rPr lang="en-US" sz="2800" dirty="0" smtClean="0">
                <a:latin typeface="Adobe Heiti Std R" pitchFamily="34" charset="-128"/>
                <a:ea typeface="Adobe Heiti Std R" pitchFamily="34" charset="-128"/>
              </a:rPr>
              <a:t> AC.</a:t>
            </a:r>
            <a:endParaRPr lang="id-ID" sz="2800" dirty="0" smtClean="0">
              <a:latin typeface="Adobe Heiti Std R" pitchFamily="34" charset="-128"/>
              <a:ea typeface="Adobe Heiti Std R" pitchFamily="34" charset="-128"/>
            </a:endParaRPr>
          </a:p>
          <a:p>
            <a:pPr marL="631825" lvl="0">
              <a:spcBef>
                <a:spcPts val="0"/>
              </a:spcBef>
              <a:buFont typeface="Wingdings" pitchFamily="2" charset="2"/>
              <a:buChar char="ü"/>
            </a:pPr>
            <a:r>
              <a:rPr lang="en-US" sz="2800" dirty="0" smtClean="0">
                <a:latin typeface="Adobe Heiti Std R" pitchFamily="34" charset="-128"/>
                <a:ea typeface="Adobe Heiti Std R" pitchFamily="34" charset="-128"/>
              </a:rPr>
              <a:t>Tape </a:t>
            </a:r>
            <a:r>
              <a:rPr lang="en-US" sz="2800" i="1" dirty="0" smtClean="0">
                <a:latin typeface="Adobe Heiti Std R" pitchFamily="34" charset="-128"/>
                <a:ea typeface="Adobe Heiti Std R" pitchFamily="34" charset="-128"/>
              </a:rPr>
              <a:t>noise </a:t>
            </a:r>
            <a:r>
              <a:rPr lang="en-US" sz="2800" dirty="0" err="1" smtClean="0">
                <a:latin typeface="Adobe Heiti Std R" pitchFamily="34" charset="-128"/>
                <a:ea typeface="Adobe Heiti Std R" pitchFamily="34" charset="-128"/>
              </a:rPr>
              <a:t>ditimbulkan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oleh</a:t>
            </a:r>
            <a:r>
              <a:rPr lang="en-US" sz="2800" dirty="0" smtClean="0">
                <a:latin typeface="Adobe Heiti Std R" pitchFamily="34" charset="-128"/>
                <a:ea typeface="Adobe Heiti Std R" pitchFamily="34" charset="-128"/>
              </a:rPr>
              <a:t> tape </a:t>
            </a:r>
            <a:r>
              <a:rPr lang="en-US" sz="2800" dirty="0" err="1" smtClean="0">
                <a:latin typeface="Adobe Heiti Std R" pitchFamily="34" charset="-128"/>
                <a:ea typeface="Adobe Heiti Std R" pitchFamily="34" charset="-128"/>
              </a:rPr>
              <a:t>akibat</a:t>
            </a:r>
            <a:r>
              <a:rPr lang="en-US" sz="2800" dirty="0" smtClean="0">
                <a:latin typeface="Adobe Heiti Std R" pitchFamily="34" charset="-128"/>
                <a:ea typeface="Adobe Heiti Std R" pitchFamily="34" charset="-128"/>
              </a:rPr>
              <a:t> system </a:t>
            </a:r>
            <a:r>
              <a:rPr lang="en-US" sz="2800" dirty="0" err="1" smtClean="0">
                <a:latin typeface="Adobe Heiti Std R" pitchFamily="34" charset="-128"/>
                <a:ea typeface="Adobe Heiti Std R" pitchFamily="34" charset="-128"/>
              </a:rPr>
              <a:t>perekaman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dari</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perangkat</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perekam</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suara</a:t>
            </a:r>
            <a:r>
              <a:rPr lang="en-US" sz="2800" dirty="0" smtClean="0">
                <a:latin typeface="Adobe Heiti Std R" pitchFamily="34" charset="-128"/>
                <a:ea typeface="Adobe Heiti Std R" pitchFamily="34" charset="-128"/>
              </a:rPr>
              <a:t>.</a:t>
            </a:r>
            <a:endParaRPr lang="id-ID" sz="2800" dirty="0" smtClean="0">
              <a:latin typeface="Adobe Heiti Std R" pitchFamily="34" charset="-128"/>
              <a:ea typeface="Adobe Heiti Std R" pitchFamily="34" charset="-128"/>
            </a:endParaRPr>
          </a:p>
          <a:p>
            <a:pPr marL="631825">
              <a:spcBef>
                <a:spcPts val="0"/>
              </a:spcBef>
              <a:buFont typeface="Wingdings" pitchFamily="2" charset="2"/>
              <a:buChar char="ü"/>
            </a:pPr>
            <a:r>
              <a:rPr lang="en-US" sz="2800" dirty="0" err="1" smtClean="0">
                <a:latin typeface="Adobe Heiti Std R" pitchFamily="34" charset="-128"/>
                <a:ea typeface="Adobe Heiti Std R" pitchFamily="34" charset="-128"/>
              </a:rPr>
              <a:t>Sistem</a:t>
            </a:r>
            <a:r>
              <a:rPr lang="en-US" sz="2800" dirty="0" smtClean="0">
                <a:latin typeface="Adobe Heiti Std R" pitchFamily="34" charset="-128"/>
                <a:ea typeface="Adobe Heiti Std R" pitchFamily="34" charset="-128"/>
              </a:rPr>
              <a:t> </a:t>
            </a:r>
            <a:r>
              <a:rPr lang="en-US" sz="2800" i="1" dirty="0" smtClean="0">
                <a:latin typeface="Adobe Heiti Std R" pitchFamily="34" charset="-128"/>
                <a:ea typeface="Adobe Heiti Std R" pitchFamily="34" charset="-128"/>
              </a:rPr>
              <a:t>noise </a:t>
            </a:r>
            <a:r>
              <a:rPr lang="en-US" sz="2800" dirty="0" err="1" smtClean="0">
                <a:latin typeface="Adobe Heiti Std R" pitchFamily="34" charset="-128"/>
                <a:ea typeface="Adobe Heiti Std R" pitchFamily="34" charset="-128"/>
              </a:rPr>
              <a:t>merupakan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gabungan</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antara</a:t>
            </a:r>
            <a:r>
              <a:rPr lang="en-US" sz="2800" dirty="0" smtClean="0">
                <a:latin typeface="Adobe Heiti Std R" pitchFamily="34" charset="-128"/>
                <a:ea typeface="Adobe Heiti Std R" pitchFamily="34" charset="-128"/>
              </a:rPr>
              <a:t> </a:t>
            </a:r>
            <a:r>
              <a:rPr lang="en-US" sz="2800" i="1" dirty="0" smtClean="0">
                <a:latin typeface="Adobe Heiti Std R" pitchFamily="34" charset="-128"/>
                <a:ea typeface="Adobe Heiti Std R" pitchFamily="34" charset="-128"/>
              </a:rPr>
              <a:t>equipment noise</a:t>
            </a:r>
            <a:r>
              <a:rPr lang="en-US" sz="2800" dirty="0" smtClean="0">
                <a:latin typeface="Adobe Heiti Std R" pitchFamily="34" charset="-128"/>
                <a:ea typeface="Adobe Heiti Std R" pitchFamily="34" charset="-128"/>
              </a:rPr>
              <a:t> </a:t>
            </a:r>
            <a:r>
              <a:rPr lang="en-US" sz="2800" dirty="0" err="1" smtClean="0">
                <a:latin typeface="Adobe Heiti Std R" pitchFamily="34" charset="-128"/>
                <a:ea typeface="Adobe Heiti Std R" pitchFamily="34" charset="-128"/>
              </a:rPr>
              <a:t>dengan</a:t>
            </a:r>
            <a:r>
              <a:rPr lang="en-US" sz="2800" dirty="0" smtClean="0">
                <a:latin typeface="Adobe Heiti Std R" pitchFamily="34" charset="-128"/>
                <a:ea typeface="Adobe Heiti Std R" pitchFamily="34" charset="-128"/>
              </a:rPr>
              <a:t> </a:t>
            </a:r>
            <a:r>
              <a:rPr lang="en-US" sz="2800" i="1" dirty="0" smtClean="0">
                <a:latin typeface="Adobe Heiti Std R" pitchFamily="34" charset="-128"/>
                <a:ea typeface="Adobe Heiti Std R" pitchFamily="34" charset="-128"/>
              </a:rPr>
              <a:t>tape noise.</a:t>
            </a:r>
            <a:endParaRPr lang="id-ID" sz="2800" b="1" dirty="0" smtClean="0">
              <a:latin typeface="Adobe Heiti Std R" pitchFamily="34" charset="-128"/>
              <a:ea typeface="Adobe Heiti Std R" pitchFamily="34" charset="-128"/>
              <a:cs typeface="Arial" charset="0"/>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447800"/>
            <a:ext cx="8839200"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eaLnBrk="0" fontAlgn="base" hangingPunct="0">
              <a:spcBef>
                <a:spcPct val="0"/>
              </a:spcBef>
              <a:spcAft>
                <a:spcPct val="0"/>
              </a:spcAft>
              <a:buNone/>
            </a:pPr>
            <a:r>
              <a:rPr lang="sv-SE" sz="2800" b="1" dirty="0" smtClean="0">
                <a:latin typeface="Adobe Heiti Std R" pitchFamily="34" charset="-128"/>
                <a:ea typeface="Adobe Heiti Std R" pitchFamily="34" charset="-128"/>
                <a:cs typeface="Arial" charset="0"/>
              </a:rPr>
              <a:t>Efek </a:t>
            </a:r>
            <a:r>
              <a:rPr lang="sv-SE" sz="2800" b="1" dirty="0" smtClean="0">
                <a:latin typeface="Adobe Heiti Std R" pitchFamily="34" charset="-128"/>
                <a:ea typeface="Adobe Heiti Std R" pitchFamily="34" charset="-128"/>
                <a:cs typeface="Arial" charset="0"/>
              </a:rPr>
              <a:t>Suara</a:t>
            </a:r>
            <a:endParaRPr lang="id-ID" sz="2800" b="1" dirty="0" smtClean="0">
              <a:latin typeface="Adobe Heiti Std R" pitchFamily="34" charset="-128"/>
              <a:ea typeface="Adobe Heiti Std R" pitchFamily="34" charset="-128"/>
              <a:cs typeface="Arial" charset="0"/>
            </a:endParaRPr>
          </a:p>
          <a:p>
            <a:pPr>
              <a:buNone/>
            </a:pPr>
            <a:r>
              <a:rPr lang="id-ID" sz="2800" dirty="0" smtClean="0">
                <a:latin typeface="Adobe Heiti Std R" pitchFamily="34" charset="-128"/>
                <a:ea typeface="Adobe Heiti Std R" pitchFamily="34" charset="-128"/>
              </a:rPr>
              <a:t>Efek suara pada </a:t>
            </a:r>
            <a:r>
              <a:rPr lang="id-ID" sz="2800" dirty="0" smtClean="0">
                <a:latin typeface="Adobe Heiti Std R" pitchFamily="34" charset="-128"/>
                <a:ea typeface="Adobe Heiti Std R" pitchFamily="34" charset="-128"/>
              </a:rPr>
              <a:t>umumnya dibagi dalam 3 kategori :</a:t>
            </a:r>
          </a:p>
          <a:p>
            <a:pPr lvl="0"/>
            <a:r>
              <a:rPr lang="id-ID" sz="2800" b="1" dirty="0" smtClean="0">
                <a:latin typeface="Adobe Heiti Std R" pitchFamily="34" charset="-128"/>
                <a:ea typeface="Adobe Heiti Std R" pitchFamily="34" charset="-128"/>
              </a:rPr>
              <a:t>Background sound</a:t>
            </a:r>
            <a:endParaRPr lang="id-ID" sz="2800" dirty="0" smtClean="0">
              <a:latin typeface="Adobe Heiti Std R" pitchFamily="34" charset="-128"/>
              <a:ea typeface="Adobe Heiti Std R" pitchFamily="34" charset="-128"/>
            </a:endParaRPr>
          </a:p>
          <a:p>
            <a:pPr indent="14288">
              <a:buNone/>
            </a:pPr>
            <a:r>
              <a:rPr lang="id-ID" sz="2800" dirty="0" smtClean="0">
                <a:latin typeface="Adobe Heiti Std R" pitchFamily="34" charset="-128"/>
                <a:ea typeface="Adobe Heiti Std R" pitchFamily="34" charset="-128"/>
              </a:rPr>
              <a:t>Seperti misalnya suara angin, burung, suara air, </a:t>
            </a:r>
            <a:r>
              <a:rPr lang="id-ID" sz="2800" dirty="0" smtClean="0">
                <a:latin typeface="Adobe Heiti Std R" pitchFamily="34" charset="-128"/>
                <a:ea typeface="Adobe Heiti Std R" pitchFamily="34" charset="-128"/>
              </a:rPr>
              <a:t>dll, </a:t>
            </a:r>
            <a:r>
              <a:rPr lang="id-ID" sz="2800" dirty="0" smtClean="0">
                <a:latin typeface="Adobe Heiti Std R" pitchFamily="34" charset="-128"/>
                <a:ea typeface="Adobe Heiti Std R" pitchFamily="34" charset="-128"/>
              </a:rPr>
              <a:t>tidak saja membantu kita pada tiap moment (waktu, tempat) akan tetapi suara-suara tadi memberikan kesan suasana yang khusus pada tampilan gambar dan juga sangat membantu tampilan gambar yang tanpa dialog</a:t>
            </a:r>
            <a:r>
              <a:rPr lang="id-ID" sz="2800" dirty="0" smtClean="0">
                <a:latin typeface="Adobe Heiti Std R" pitchFamily="34" charset="-128"/>
                <a:ea typeface="Adobe Heiti Std R" pitchFamily="34" charset="-128"/>
              </a:rPr>
              <a:t>.</a:t>
            </a:r>
          </a:p>
          <a:p>
            <a:pPr marL="0" lvl="0" indent="0" eaLnBrk="0" fontAlgn="base" hangingPunct="0">
              <a:spcBef>
                <a:spcPct val="0"/>
              </a:spcBef>
              <a:spcAft>
                <a:spcPct val="0"/>
              </a:spcAft>
              <a:buNone/>
            </a:pPr>
            <a:endParaRPr lang="en-US" sz="2800" dirty="0" smtClean="0">
              <a:latin typeface="Adobe Heiti Std R" pitchFamily="34" charset="-128"/>
              <a:ea typeface="Adobe Heiti Std R" pitchFamily="34" charset="-128"/>
              <a:cs typeface="Arial" charset="0"/>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447800"/>
            <a:ext cx="8839200" cy="5105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eaLnBrk="0" fontAlgn="base" hangingPunct="0">
              <a:spcBef>
                <a:spcPct val="0"/>
              </a:spcBef>
              <a:spcAft>
                <a:spcPct val="0"/>
              </a:spcAft>
              <a:buNone/>
            </a:pPr>
            <a:r>
              <a:rPr lang="sv-SE" sz="2800" b="1" dirty="0" smtClean="0">
                <a:latin typeface="Adobe Heiti Std R" pitchFamily="34" charset="-128"/>
                <a:ea typeface="Adobe Heiti Std R" pitchFamily="34" charset="-128"/>
                <a:cs typeface="Arial" charset="0"/>
              </a:rPr>
              <a:t>Efek </a:t>
            </a:r>
            <a:r>
              <a:rPr lang="sv-SE" sz="2800" b="1" dirty="0" smtClean="0">
                <a:latin typeface="Adobe Heiti Std R" pitchFamily="34" charset="-128"/>
                <a:ea typeface="Adobe Heiti Std R" pitchFamily="34" charset="-128"/>
                <a:cs typeface="Arial" charset="0"/>
              </a:rPr>
              <a:t>Suara</a:t>
            </a:r>
            <a:endParaRPr lang="id-ID" sz="2800" b="1" dirty="0" smtClean="0">
              <a:latin typeface="Adobe Heiti Std R" pitchFamily="34" charset="-128"/>
              <a:ea typeface="Adobe Heiti Std R" pitchFamily="34" charset="-128"/>
              <a:cs typeface="Arial" charset="0"/>
            </a:endParaRPr>
          </a:p>
          <a:p>
            <a:pPr lvl="0"/>
            <a:r>
              <a:rPr lang="id-ID" sz="2400" b="1" dirty="0" smtClean="0">
                <a:latin typeface="Adobe Heiti Std R" pitchFamily="34" charset="-128"/>
                <a:ea typeface="Adobe Heiti Std R" pitchFamily="34" charset="-128"/>
              </a:rPr>
              <a:t>Hard effect</a:t>
            </a:r>
            <a:endParaRPr lang="id-ID" sz="2400" dirty="0" smtClean="0">
              <a:latin typeface="Adobe Heiti Std R" pitchFamily="34" charset="-128"/>
              <a:ea typeface="Adobe Heiti Std R" pitchFamily="34" charset="-128"/>
            </a:endParaRPr>
          </a:p>
          <a:p>
            <a:pPr marL="357188" indent="0">
              <a:buNone/>
            </a:pPr>
            <a:r>
              <a:rPr lang="id-ID" sz="2400" dirty="0" smtClean="0">
                <a:latin typeface="Adobe Heiti Std R" pitchFamily="34" charset="-128"/>
                <a:ea typeface="Adobe Heiti Std R" pitchFamily="34" charset="-128"/>
              </a:rPr>
              <a:t>Suara-suara keras seperti ledakan gunung / senjata / tabrakan mobil, tutup pintu, hal seperti ini bisa diambilkan dari sound library ataupun dari keyboard suatu alat musik.</a:t>
            </a:r>
          </a:p>
          <a:p>
            <a:pPr lvl="0"/>
            <a:r>
              <a:rPr lang="id-ID" sz="2400" b="1" dirty="0" smtClean="0">
                <a:latin typeface="Adobe Heiti Std R" pitchFamily="34" charset="-128"/>
                <a:ea typeface="Adobe Heiti Std R" pitchFamily="34" charset="-128"/>
              </a:rPr>
              <a:t>Folley</a:t>
            </a:r>
            <a:endParaRPr lang="id-ID" sz="2400" dirty="0" smtClean="0">
              <a:latin typeface="Adobe Heiti Std R" pitchFamily="34" charset="-128"/>
              <a:ea typeface="Adobe Heiti Std R" pitchFamily="34" charset="-128"/>
            </a:endParaRPr>
          </a:p>
          <a:p>
            <a:pPr marL="357188" indent="0">
              <a:buNone/>
            </a:pPr>
            <a:r>
              <a:rPr lang="id-ID" sz="2400" dirty="0" smtClean="0">
                <a:latin typeface="Adobe Heiti Std R" pitchFamily="34" charset="-128"/>
                <a:ea typeface="Adobe Heiti Std R" pitchFamily="34" charset="-128"/>
              </a:rPr>
              <a:t>Istilah Folley diambil dari nama orang yang membuat sound effect. Sebenarnya diambil dari kata foolish, yaitu bagaimana merekayasa suara dengan cara tertentu sehingga menyerupai effek suara yang diinginkan dan dibuat langsung (live) misalkan derit pintu, langkah kaki, dan sebaginya.</a:t>
            </a:r>
            <a:endParaRPr lang="en-US" sz="2400" dirty="0" smtClean="0">
              <a:latin typeface="Adobe Heiti Std R" pitchFamily="34" charset="-128"/>
              <a:ea typeface="Adobe Heiti Std R" pitchFamily="34" charset="-128"/>
              <a:cs typeface="Arial" charset="0"/>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2095500" y="609600"/>
            <a:ext cx="5029200" cy="762000"/>
          </a:xfrm>
        </p:spPr>
        <p:txBody>
          <a:bodyPr>
            <a:noAutofit/>
          </a:bodyPr>
          <a:lstStyle/>
          <a:p>
            <a:pPr marL="0" indent="0" algn="ctr">
              <a:buNone/>
            </a:pPr>
            <a:r>
              <a:rPr lang="en-US" sz="4000" b="1" dirty="0">
                <a:latin typeface="28 Days Later" pitchFamily="34" charset="0"/>
              </a:rPr>
              <a:t>ASPEK FISIK AUDIO</a:t>
            </a:r>
          </a:p>
        </p:txBody>
      </p:sp>
      <p:sp>
        <p:nvSpPr>
          <p:cNvPr id="8" name="Content Placeholder 2"/>
          <p:cNvSpPr txBox="1">
            <a:spLocks/>
          </p:cNvSpPr>
          <p:nvPr/>
        </p:nvSpPr>
        <p:spPr>
          <a:xfrm>
            <a:off x="495300" y="1447800"/>
            <a:ext cx="8229600" cy="487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s-ES" dirty="0" err="1"/>
              <a:t>Menjelaskan</a:t>
            </a:r>
            <a:r>
              <a:rPr lang="es-ES" dirty="0"/>
              <a:t> </a:t>
            </a:r>
            <a:r>
              <a:rPr lang="es-ES" dirty="0" err="1"/>
              <a:t>aspek</a:t>
            </a:r>
            <a:r>
              <a:rPr lang="es-ES" dirty="0"/>
              <a:t> </a:t>
            </a:r>
            <a:r>
              <a:rPr lang="es-ES" dirty="0" err="1"/>
              <a:t>fisik</a:t>
            </a:r>
            <a:r>
              <a:rPr lang="es-ES" dirty="0"/>
              <a:t> dan </a:t>
            </a:r>
            <a:r>
              <a:rPr lang="es-ES" dirty="0" err="1"/>
              <a:t>karakteristik</a:t>
            </a:r>
            <a:r>
              <a:rPr lang="es-ES" dirty="0"/>
              <a:t> suara/audio </a:t>
            </a:r>
            <a:r>
              <a:rPr lang="es-ES" dirty="0" err="1"/>
              <a:t>dengan</a:t>
            </a:r>
            <a:r>
              <a:rPr lang="es-ES" dirty="0"/>
              <a:t> </a:t>
            </a:r>
            <a:r>
              <a:rPr lang="es-ES" dirty="0" err="1"/>
              <a:t>baik</a:t>
            </a:r>
            <a:r>
              <a:rPr lang="es-ES" dirty="0"/>
              <a:t> dan </a:t>
            </a:r>
            <a:r>
              <a:rPr lang="es-ES" dirty="0" err="1"/>
              <a:t>benar</a:t>
            </a:r>
            <a:endParaRPr lang="en-US" sz="4000" dirty="0"/>
          </a:p>
        </p:txBody>
      </p:sp>
    </p:spTree>
    <p:extLst>
      <p:ext uri="{BB962C8B-B14F-4D97-AF65-F5344CB8AC3E}">
        <p14:creationId xmlns="" xmlns:p14="http://schemas.microsoft.com/office/powerpoint/2010/main" val="258993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981200"/>
            <a:ext cx="8229600" cy="43434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lvl="0" indent="-514350" fontAlgn="base">
              <a:spcBef>
                <a:spcPct val="0"/>
              </a:spcBef>
              <a:spcAft>
                <a:spcPct val="0"/>
              </a:spcAft>
              <a:buFont typeface="+mj-lt"/>
              <a:buAutoNum type="arabicPeriod"/>
              <a:tabLst>
                <a:tab pos="168275" algn="l"/>
              </a:tabLst>
            </a:pPr>
            <a:r>
              <a:rPr lang="sv-SE" dirty="0" smtClean="0">
                <a:latin typeface="Arial" charset="0"/>
                <a:ea typeface="Times New Roman" charset="0"/>
                <a:cs typeface="Arial" charset="0"/>
              </a:rPr>
              <a:t>Suara</a:t>
            </a:r>
            <a:r>
              <a:rPr lang="id-ID" dirty="0" smtClean="0">
                <a:latin typeface="Arial" charset="0"/>
                <a:ea typeface="Times New Roman" charset="0"/>
                <a:cs typeface="Arial" charset="0"/>
              </a:rPr>
              <a:t>/sound</a:t>
            </a:r>
            <a:r>
              <a:rPr lang="sv-SE" dirty="0" smtClean="0">
                <a:latin typeface="Arial" charset="0"/>
                <a:ea typeface="Times New Roman" charset="0"/>
                <a:cs typeface="Arial" charset="0"/>
              </a:rPr>
              <a:t> </a:t>
            </a:r>
            <a:endParaRPr lang="en-US" dirty="0" smtClean="0">
              <a:latin typeface="Times New Roman" charset="0"/>
              <a:ea typeface="Times New Roman" charset="0"/>
              <a:cs typeface="Arial" charset="0"/>
            </a:endParaRPr>
          </a:p>
          <a:p>
            <a:pPr marL="514350" lvl="0" indent="-514350" eaLnBrk="0" fontAlgn="base" hangingPunct="0">
              <a:spcBef>
                <a:spcPct val="0"/>
              </a:spcBef>
              <a:spcAft>
                <a:spcPct val="0"/>
              </a:spcAft>
              <a:buFont typeface="+mj-lt"/>
              <a:buAutoNum type="arabicPeriod"/>
              <a:tabLst>
                <a:tab pos="168275" algn="l"/>
              </a:tabLst>
            </a:pPr>
            <a:r>
              <a:rPr lang="sv-SE" dirty="0" smtClean="0">
                <a:latin typeface="Arial" charset="0"/>
                <a:ea typeface="Times New Roman" charset="0"/>
                <a:cs typeface="Arial" charset="0"/>
              </a:rPr>
              <a:t>Gelombang Suara </a:t>
            </a:r>
            <a:endParaRPr lang="en-US" dirty="0" smtClean="0">
              <a:latin typeface="Times New Roman" charset="0"/>
              <a:ea typeface="Times New Roman" charset="0"/>
              <a:cs typeface="Arial" charset="0"/>
            </a:endParaRPr>
          </a:p>
          <a:p>
            <a:pPr marL="514350" lvl="0" indent="-514350" eaLnBrk="0" fontAlgn="base" hangingPunct="0">
              <a:spcBef>
                <a:spcPct val="0"/>
              </a:spcBef>
              <a:spcAft>
                <a:spcPct val="0"/>
              </a:spcAft>
              <a:buFont typeface="+mj-lt"/>
              <a:buAutoNum type="arabicPeriod"/>
              <a:tabLst>
                <a:tab pos="168275" algn="l"/>
              </a:tabLst>
            </a:pPr>
            <a:r>
              <a:rPr lang="sv-SE" dirty="0" smtClean="0">
                <a:latin typeface="Arial" charset="0"/>
                <a:ea typeface="Times New Roman" charset="0"/>
                <a:cs typeface="Arial" charset="0"/>
              </a:rPr>
              <a:t>Frekwensi</a:t>
            </a:r>
            <a:endParaRPr lang="en-US" dirty="0">
              <a:latin typeface="Times New Roman" charset="0"/>
              <a:ea typeface="Times New Roman" charset="0"/>
              <a:cs typeface="Arial" charset="0"/>
            </a:endParaRPr>
          </a:p>
          <a:p>
            <a:pPr marL="514350" lvl="0" indent="-514350" eaLnBrk="0" fontAlgn="base" hangingPunct="0">
              <a:spcBef>
                <a:spcPct val="0"/>
              </a:spcBef>
              <a:spcAft>
                <a:spcPct val="0"/>
              </a:spcAft>
              <a:buFont typeface="+mj-lt"/>
              <a:buAutoNum type="arabicPeriod"/>
              <a:tabLst>
                <a:tab pos="168275" algn="l"/>
              </a:tabLst>
            </a:pPr>
            <a:r>
              <a:rPr lang="sv-SE" dirty="0" smtClean="0">
                <a:latin typeface="Arial" charset="0"/>
                <a:ea typeface="Times New Roman" charset="0"/>
                <a:cs typeface="Arial" charset="0"/>
              </a:rPr>
              <a:t>Amplitudo</a:t>
            </a:r>
            <a:r>
              <a:rPr lang="id-ID" dirty="0" smtClean="0">
                <a:latin typeface="Arial" charset="0"/>
                <a:ea typeface="Times New Roman" charset="0"/>
                <a:cs typeface="Arial" charset="0"/>
              </a:rPr>
              <a:t> dan loudness</a:t>
            </a:r>
            <a:endParaRPr lang="id-ID" dirty="0" smtClean="0">
              <a:latin typeface="Arial" charset="0"/>
              <a:ea typeface="Times New Roman" charset="0"/>
              <a:cs typeface="Arial" charset="0"/>
            </a:endParaRPr>
          </a:p>
          <a:p>
            <a:pPr marL="514350" lvl="0" indent="-514350" eaLnBrk="0" fontAlgn="base" hangingPunct="0">
              <a:spcBef>
                <a:spcPct val="0"/>
              </a:spcBef>
              <a:spcAft>
                <a:spcPct val="0"/>
              </a:spcAft>
              <a:buFont typeface="+mj-lt"/>
              <a:buAutoNum type="arabicPeriod"/>
              <a:tabLst>
                <a:tab pos="168275" algn="l"/>
              </a:tabLst>
            </a:pPr>
            <a:r>
              <a:rPr lang="id-ID" dirty="0" smtClean="0">
                <a:latin typeface="Arial" charset="0"/>
                <a:ea typeface="Times New Roman" charset="0"/>
                <a:cs typeface="Arial" charset="0"/>
              </a:rPr>
              <a:t>Frekwensi dan l</a:t>
            </a:r>
            <a:r>
              <a:rPr lang="sv-SE" dirty="0" smtClean="0">
                <a:latin typeface="Arial" charset="0"/>
                <a:ea typeface="Times New Roman" charset="0"/>
                <a:cs typeface="Arial" charset="0"/>
              </a:rPr>
              <a:t>oudness</a:t>
            </a:r>
            <a:endParaRPr lang="sv-SE" dirty="0" smtClean="0">
              <a:latin typeface="Arial" charset="0"/>
              <a:ea typeface="Times New Roman" charset="0"/>
              <a:cs typeface="Arial" charset="0"/>
            </a:endParaRPr>
          </a:p>
          <a:p>
            <a:pPr marL="514350" lvl="0" indent="-514350" fontAlgn="base">
              <a:spcBef>
                <a:spcPct val="0"/>
              </a:spcBef>
              <a:spcAft>
                <a:spcPct val="0"/>
              </a:spcAft>
              <a:buFont typeface="+mj-lt"/>
              <a:buAutoNum type="arabicPeriod"/>
              <a:tabLst>
                <a:tab pos="168275" algn="l"/>
              </a:tabLst>
            </a:pPr>
            <a:r>
              <a:rPr lang="sv-SE" dirty="0" smtClean="0">
                <a:latin typeface="Arial" charset="0"/>
                <a:ea typeface="Times New Roman" charset="0"/>
                <a:cs typeface="Arial" charset="0"/>
              </a:rPr>
              <a:t>Timbre</a:t>
            </a:r>
            <a:endParaRPr lang="en-US" dirty="0">
              <a:latin typeface="Times New Roman" charset="0"/>
              <a:ea typeface="Times New Roman" charset="0"/>
              <a:cs typeface="Arial" charset="0"/>
            </a:endParaRPr>
          </a:p>
          <a:p>
            <a:pPr marL="514350" lvl="0" indent="-514350" eaLnBrk="0" fontAlgn="base" hangingPunct="0">
              <a:spcBef>
                <a:spcPct val="0"/>
              </a:spcBef>
              <a:spcAft>
                <a:spcPct val="0"/>
              </a:spcAft>
              <a:buFont typeface="+mj-lt"/>
              <a:buAutoNum type="arabicPeriod"/>
              <a:tabLst>
                <a:tab pos="168275" algn="l"/>
              </a:tabLst>
            </a:pPr>
            <a:r>
              <a:rPr lang="sv-SE" dirty="0">
                <a:latin typeface="Arial" charset="0"/>
                <a:ea typeface="Times New Roman" charset="0"/>
                <a:cs typeface="Arial" charset="0"/>
              </a:rPr>
              <a:t>Kecepatan Suara</a:t>
            </a:r>
            <a:endParaRPr lang="en-US" dirty="0">
              <a:latin typeface="Times New Roman" charset="0"/>
              <a:ea typeface="Times New Roman" charset="0"/>
              <a:cs typeface="Arial" charset="0"/>
            </a:endParaRPr>
          </a:p>
          <a:p>
            <a:pPr marL="514350" lvl="0" indent="-514350" eaLnBrk="0" fontAlgn="base" hangingPunct="0">
              <a:spcBef>
                <a:spcPct val="0"/>
              </a:spcBef>
              <a:spcAft>
                <a:spcPct val="0"/>
              </a:spcAft>
              <a:buFont typeface="+mj-lt"/>
              <a:buAutoNum type="arabicPeriod"/>
              <a:tabLst>
                <a:tab pos="168275" algn="l"/>
              </a:tabLst>
            </a:pPr>
            <a:r>
              <a:rPr lang="sv-SE" dirty="0">
                <a:latin typeface="Arial" charset="0"/>
                <a:ea typeface="Times New Roman" charset="0"/>
                <a:cs typeface="Arial" charset="0"/>
              </a:rPr>
              <a:t>Gangguan suara</a:t>
            </a:r>
            <a:endParaRPr lang="en-US" dirty="0">
              <a:latin typeface="Times New Roman" charset="0"/>
              <a:ea typeface="Times New Roman" charset="0"/>
              <a:cs typeface="Arial" charset="0"/>
            </a:endParaRPr>
          </a:p>
          <a:p>
            <a:pPr marL="514350" lvl="0" indent="-514350" eaLnBrk="0" fontAlgn="base" hangingPunct="0">
              <a:spcBef>
                <a:spcPct val="0"/>
              </a:spcBef>
              <a:spcAft>
                <a:spcPct val="0"/>
              </a:spcAft>
              <a:buFont typeface="+mj-lt"/>
              <a:buAutoNum type="arabicPeriod"/>
              <a:tabLst>
                <a:tab pos="168275" algn="l"/>
              </a:tabLst>
            </a:pPr>
            <a:r>
              <a:rPr lang="sv-SE" dirty="0">
                <a:latin typeface="Arial" charset="0"/>
                <a:ea typeface="Times New Roman" charset="0"/>
                <a:cs typeface="Arial" charset="0"/>
              </a:rPr>
              <a:t>Efek </a:t>
            </a:r>
            <a:r>
              <a:rPr lang="sv-SE" dirty="0" smtClean="0">
                <a:latin typeface="Arial" charset="0"/>
                <a:ea typeface="Times New Roman" charset="0"/>
                <a:cs typeface="Arial" charset="0"/>
              </a:rPr>
              <a:t>Suara</a:t>
            </a:r>
            <a:endParaRPr lang="sv-SE" sz="6000" dirty="0">
              <a:latin typeface="Arial" charset="0"/>
              <a:ea typeface="Times New Roman" charset="0"/>
              <a:cs typeface="Arial" charset="0"/>
            </a:endParaRPr>
          </a:p>
        </p:txBody>
      </p:sp>
      <p:sp>
        <p:nvSpPr>
          <p:cNvPr id="9" name="Content Placeholder 2"/>
          <p:cNvSpPr>
            <a:spLocks noGrp="1"/>
          </p:cNvSpPr>
          <p:nvPr>
            <p:ph idx="1"/>
          </p:nvPr>
        </p:nvSpPr>
        <p:spPr>
          <a:xfrm>
            <a:off x="2095500" y="609600"/>
            <a:ext cx="5029200" cy="762000"/>
          </a:xfrm>
        </p:spPr>
        <p:txBody>
          <a:bodyPr>
            <a:noAutofit/>
          </a:bodyPr>
          <a:lstStyle/>
          <a:p>
            <a:pPr marL="0" indent="0" algn="ctr">
              <a:buNone/>
            </a:pPr>
            <a:r>
              <a:rPr lang="en-US" sz="4000" b="1" dirty="0">
                <a:latin typeface="28 Days Later" pitchFamily="34" charset="0"/>
              </a:rPr>
              <a:t>ASPEK FISIK AUDIO</a:t>
            </a:r>
          </a:p>
        </p:txBody>
      </p:sp>
    </p:spTree>
    <p:extLst>
      <p:ext uri="{BB962C8B-B14F-4D97-AF65-F5344CB8AC3E}">
        <p14:creationId xmlns="" xmlns:p14="http://schemas.microsoft.com/office/powerpoint/2010/main" val="2714861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495300" y="1524000"/>
            <a:ext cx="8229600" cy="48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800"/>
              </a:spcAft>
              <a:buNone/>
            </a:pPr>
            <a:r>
              <a:rPr lang="es-ES" b="1" dirty="0" err="1" smtClean="0">
                <a:latin typeface="Adobe Heiti Std R" pitchFamily="34" charset="-128"/>
                <a:ea typeface="Adobe Heiti Std R" pitchFamily="34" charset="-128"/>
              </a:rPr>
              <a:t>Sound</a:t>
            </a:r>
            <a:r>
              <a:rPr lang="id-ID" b="1" dirty="0" smtClean="0">
                <a:latin typeface="Adobe Heiti Std R" pitchFamily="34" charset="-128"/>
                <a:ea typeface="Adobe Heiti Std R" pitchFamily="34" charset="-128"/>
              </a:rPr>
              <a:t>/suara/bunyi</a:t>
            </a:r>
            <a:r>
              <a:rPr lang="es-ES" b="1"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merupakan</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perubahan</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tekanan</a:t>
            </a:r>
            <a:r>
              <a:rPr lang="es-ES" dirty="0" smtClean="0">
                <a:latin typeface="Adobe Heiti Std R" pitchFamily="34" charset="-128"/>
                <a:ea typeface="Adobe Heiti Std R" pitchFamily="34" charset="-128"/>
              </a:rPr>
              <a:t> dan </a:t>
            </a:r>
            <a:r>
              <a:rPr lang="es-ES" dirty="0" err="1" smtClean="0">
                <a:latin typeface="Adobe Heiti Std R" pitchFamily="34" charset="-128"/>
                <a:ea typeface="Adobe Heiti Std R" pitchFamily="34" charset="-128"/>
              </a:rPr>
              <a:t>penyimpanan</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partikel</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udara</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atau</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kecepatan</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partikel</a:t>
            </a:r>
            <a:r>
              <a:rPr lang="es-ES" dirty="0" smtClean="0">
                <a:latin typeface="Adobe Heiti Std R" pitchFamily="34" charset="-128"/>
                <a:ea typeface="Adobe Heiti Std R" pitchFamily="34" charset="-128"/>
              </a:rPr>
              <a:t> yang </a:t>
            </a:r>
            <a:r>
              <a:rPr lang="es-ES" dirty="0" err="1" smtClean="0">
                <a:latin typeface="Adobe Heiti Std R" pitchFamily="34" charset="-128"/>
                <a:ea typeface="Adobe Heiti Std R" pitchFamily="34" charset="-128"/>
              </a:rPr>
              <a:t>dirambatkan</a:t>
            </a:r>
            <a:r>
              <a:rPr lang="es-ES" dirty="0" smtClean="0">
                <a:latin typeface="Adobe Heiti Std R" pitchFamily="34" charset="-128"/>
                <a:ea typeface="Adobe Heiti Std R" pitchFamily="34" charset="-128"/>
              </a:rPr>
              <a:t> pada </a:t>
            </a:r>
            <a:r>
              <a:rPr lang="es-ES" dirty="0" err="1" smtClean="0">
                <a:latin typeface="Adobe Heiti Std R" pitchFamily="34" charset="-128"/>
                <a:ea typeface="Adobe Heiti Std R" pitchFamily="34" charset="-128"/>
              </a:rPr>
              <a:t>suatu</a:t>
            </a:r>
            <a:r>
              <a:rPr lang="es-ES" dirty="0" smtClean="0">
                <a:latin typeface="Adobe Heiti Std R" pitchFamily="34" charset="-128"/>
                <a:ea typeface="Adobe Heiti Std R" pitchFamily="34" charset="-128"/>
              </a:rPr>
              <a:t> media yang </a:t>
            </a:r>
            <a:r>
              <a:rPr lang="es-ES" dirty="0" err="1" smtClean="0">
                <a:latin typeface="Adobe Heiti Std R" pitchFamily="34" charset="-128"/>
                <a:ea typeface="Adobe Heiti Std R" pitchFamily="34" charset="-128"/>
              </a:rPr>
              <a:t>elastis</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kenyal</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atau</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saling</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tindih</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dari</a:t>
            </a:r>
            <a:r>
              <a:rPr lang="es-ES" dirty="0" smtClean="0">
                <a:latin typeface="Adobe Heiti Std R" pitchFamily="34" charset="-128"/>
                <a:ea typeface="Adobe Heiti Std R" pitchFamily="34" charset="-128"/>
              </a:rPr>
              <a:t> </a:t>
            </a:r>
            <a:r>
              <a:rPr lang="es-ES" dirty="0" err="1" smtClean="0">
                <a:latin typeface="Adobe Heiti Std R" pitchFamily="34" charset="-128"/>
                <a:ea typeface="Adobe Heiti Std R" pitchFamily="34" charset="-128"/>
              </a:rPr>
              <a:t>partikel-partikel</a:t>
            </a:r>
            <a:r>
              <a:rPr lang="es-ES" dirty="0" smtClean="0">
                <a:latin typeface="Adobe Heiti Std R" pitchFamily="34" charset="-128"/>
                <a:ea typeface="Adobe Heiti Std R" pitchFamily="34" charset="-128"/>
              </a:rPr>
              <a:t> yang </a:t>
            </a:r>
            <a:r>
              <a:rPr lang="es-ES" dirty="0" err="1" smtClean="0">
                <a:latin typeface="Adobe Heiti Std R" pitchFamily="34" charset="-128"/>
                <a:ea typeface="Adobe Heiti Std R" pitchFamily="34" charset="-128"/>
              </a:rPr>
              <a:t>dirambatkan</a:t>
            </a:r>
            <a:r>
              <a:rPr lang="es-ES" dirty="0" smtClean="0">
                <a:latin typeface="Adobe Heiti Std R" pitchFamily="34" charset="-128"/>
                <a:ea typeface="Adobe Heiti Std R" pitchFamily="34" charset="-128"/>
              </a:rPr>
              <a:t>.</a:t>
            </a:r>
            <a:endParaRPr lang="id-ID" dirty="0" smtClean="0">
              <a:latin typeface="Adobe Heiti Std R" pitchFamily="34" charset="-128"/>
              <a:ea typeface="Adobe Heiti Std R" pitchFamily="34" charset="-128"/>
            </a:endParaRPr>
          </a:p>
          <a:p>
            <a:pPr marL="0" indent="0">
              <a:spcBef>
                <a:spcPts val="0"/>
              </a:spcBef>
              <a:spcAft>
                <a:spcPts val="1800"/>
              </a:spcAft>
              <a:buNone/>
            </a:pPr>
            <a:r>
              <a:rPr lang="id-ID" b="1" dirty="0" smtClean="0">
                <a:latin typeface="Adobe Heiti Std R" pitchFamily="34" charset="-128"/>
                <a:ea typeface="Adobe Heiti Std R" pitchFamily="34" charset="-128"/>
              </a:rPr>
              <a:t>Bunyi/suara/bunyi</a:t>
            </a:r>
            <a:r>
              <a:rPr lang="id-ID" dirty="0" smtClean="0">
                <a:latin typeface="Adobe Heiti Std R" pitchFamily="34" charset="-128"/>
                <a:ea typeface="Adobe Heiti Std R" pitchFamily="34" charset="-128"/>
              </a:rPr>
              <a:t> adalah pemampatan mekanis atau gelombang longitudinal yang merambat melalui medium.</a:t>
            </a:r>
            <a:endParaRPr lang="en-US" dirty="0">
              <a:latin typeface="Adobe Heiti Std R" pitchFamily="34" charset="-128"/>
              <a:ea typeface="Adobe Heiti Std R" pitchFamily="34" charset="-128"/>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381000" y="1447800"/>
            <a:ext cx="8458200" cy="487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800"/>
              </a:spcAft>
              <a:buNone/>
            </a:pPr>
            <a:r>
              <a:rPr lang="id-ID" sz="2800" b="1" dirty="0" smtClean="0">
                <a:latin typeface="Adobe Heiti Std R" pitchFamily="34" charset="-128"/>
                <a:ea typeface="Adobe Heiti Std R" pitchFamily="34" charset="-128"/>
              </a:rPr>
              <a:t>Gelombang suara </a:t>
            </a:r>
            <a:r>
              <a:rPr lang="id-ID" sz="2800" dirty="0" smtClean="0">
                <a:latin typeface="Adobe Heiti Std R" pitchFamily="34" charset="-128"/>
                <a:ea typeface="Adobe Heiti Std R" pitchFamily="34" charset="-128"/>
              </a:rPr>
              <a:t>merupakan molekul-molekul udara yang bergetar dan merambat ke segala arah.</a:t>
            </a:r>
          </a:p>
          <a:p>
            <a:pPr marL="0" indent="0">
              <a:spcBef>
                <a:spcPts val="0"/>
              </a:spcBef>
              <a:spcAft>
                <a:spcPts val="1800"/>
              </a:spcAft>
              <a:buNone/>
            </a:pPr>
            <a:r>
              <a:rPr lang="id-ID" sz="2800" dirty="0" smtClean="0">
                <a:latin typeface="Adobe Heiti Std R" pitchFamily="34" charset="-128"/>
                <a:ea typeface="Adobe Heiti Std R" pitchFamily="34" charset="-128"/>
              </a:rPr>
              <a:t>Molekul-molekul udara berdesakan pada beberapa tempat dan menghasilkan area bertekanan tinggi, tapi di tempat lain merenggang dan menghasilkan area tekanan rendah.</a:t>
            </a:r>
          </a:p>
          <a:p>
            <a:pPr marL="0" indent="0">
              <a:spcBef>
                <a:spcPts val="0"/>
              </a:spcBef>
              <a:spcAft>
                <a:spcPts val="1800"/>
              </a:spcAft>
              <a:buNone/>
            </a:pPr>
            <a:r>
              <a:rPr lang="id-ID" sz="2800" dirty="0" smtClean="0">
                <a:latin typeface="Adobe Heiti Std R" pitchFamily="34" charset="-128"/>
                <a:ea typeface="Adobe Heiti Std R" pitchFamily="34" charset="-128"/>
              </a:rPr>
              <a:t>Gelombang bertekanan tinggi dan rendah secara bergantian bergerak di udara, menyebar dari sumber bunyi, dan menghantarkan suara ke telinga manusia.</a:t>
            </a:r>
            <a:endParaRPr lang="en-US" sz="2800" dirty="0">
              <a:latin typeface="Adobe Heiti Std R" pitchFamily="34" charset="-128"/>
              <a:ea typeface="Adobe Heiti Std R" pitchFamily="34" charset="-128"/>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381000" y="1371600"/>
            <a:ext cx="8458200" cy="3200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800"/>
              </a:spcAft>
              <a:buNone/>
            </a:pPr>
            <a:r>
              <a:rPr lang="id-ID" sz="2700" dirty="0" smtClean="0">
                <a:latin typeface="Adobe Heiti Std R" pitchFamily="34" charset="-128"/>
                <a:ea typeface="Adobe Heiti Std R" pitchFamily="34" charset="-128"/>
              </a:rPr>
              <a:t>Gelombang suara digambarkan dalam bentuk waveforms</a:t>
            </a:r>
          </a:p>
          <a:p>
            <a:pPr marL="268288" indent="-268288">
              <a:spcBef>
                <a:spcPts val="0"/>
              </a:spcBef>
              <a:spcAft>
                <a:spcPts val="1800"/>
              </a:spcAft>
            </a:pPr>
            <a:r>
              <a:rPr lang="id-ID" sz="2700" dirty="0" smtClean="0">
                <a:latin typeface="Adobe Heiti Std R" pitchFamily="34" charset="-128"/>
                <a:ea typeface="Adobe Heiti Std R" pitchFamily="34" charset="-128"/>
              </a:rPr>
              <a:t>Waveform yang mengulang dalam interval reguler disebut sebagai periodic waveform </a:t>
            </a:r>
          </a:p>
          <a:p>
            <a:pPr marL="268288" indent="-268288">
              <a:spcBef>
                <a:spcPts val="0"/>
              </a:spcBef>
              <a:spcAft>
                <a:spcPts val="1800"/>
              </a:spcAft>
            </a:pPr>
            <a:r>
              <a:rPr lang="id-ID" sz="2700" dirty="0" smtClean="0">
                <a:latin typeface="Adobe Heiti Std R" pitchFamily="34" charset="-128"/>
                <a:ea typeface="Adobe Heiti Std R" pitchFamily="34" charset="-128"/>
              </a:rPr>
              <a:t>Waveforms yang tidak memperlihatkan ke-reguler-an (interval) bisa dikategorikan sebagai noise</a:t>
            </a:r>
            <a:endParaRPr lang="en-US" sz="2700" dirty="0">
              <a:latin typeface="Adobe Heiti Std R" pitchFamily="34" charset="-128"/>
              <a:ea typeface="Adobe Heiti Std R" pitchFamily="34" charset="-128"/>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pic>
        <p:nvPicPr>
          <p:cNvPr id="205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95600" y="4346535"/>
            <a:ext cx="3733800" cy="2511465"/>
          </a:xfrm>
          <a:prstGeom prst="rect">
            <a:avLst/>
          </a:prstGeom>
          <a:noFill/>
          <a:ln w="9525">
            <a:noFill/>
            <a:miter lim="800000"/>
            <a:headEnd/>
            <a:tailEnd/>
          </a:ln>
        </p:spPr>
      </p:pic>
    </p:spTree>
    <p:extLst>
      <p:ext uri="{BB962C8B-B14F-4D97-AF65-F5344CB8AC3E}">
        <p14:creationId xmlns="" xmlns:p14="http://schemas.microsoft.com/office/powerpoint/2010/main" val="1106125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447800"/>
            <a:ext cx="8839200" cy="487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pPr>
            <a:r>
              <a:rPr lang="sv-SE" sz="2700" b="1" dirty="0" smtClean="0">
                <a:latin typeface="Adobe Heiti Std R" pitchFamily="34" charset="-128"/>
                <a:ea typeface="Adobe Heiti Std R" pitchFamily="34" charset="-128"/>
              </a:rPr>
              <a:t>Frekuensi</a:t>
            </a:r>
            <a:r>
              <a:rPr lang="id-ID" sz="2700" dirty="0" smtClean="0">
                <a:latin typeface="Adobe Heiti Std R" pitchFamily="34" charset="-128"/>
                <a:ea typeface="Adobe Heiti Std R" pitchFamily="34" charset="-128"/>
              </a:rPr>
              <a:t>: </a:t>
            </a:r>
            <a:r>
              <a:rPr lang="sv-SE" sz="2700" dirty="0" smtClean="0">
                <a:latin typeface="Adobe Heiti Std R" pitchFamily="34" charset="-128"/>
                <a:ea typeface="Adobe Heiti Std R" pitchFamily="34" charset="-128"/>
              </a:rPr>
              <a:t>ukuran jumlah putaran ulang per peristiwa dalam satuan detik dengan satuan Hz</a:t>
            </a:r>
            <a:endParaRPr lang="id-ID" sz="2700" b="1" dirty="0" smtClean="0">
              <a:latin typeface="Adobe Heiti Std R" pitchFamily="34" charset="-128"/>
              <a:ea typeface="Adobe Heiti Std R" pitchFamily="34" charset="-128"/>
            </a:endParaRPr>
          </a:p>
          <a:p>
            <a:pPr marL="0" indent="0">
              <a:spcBef>
                <a:spcPts val="0"/>
              </a:spcBef>
              <a:spcAft>
                <a:spcPts val="1200"/>
              </a:spcAft>
              <a:buNone/>
            </a:pPr>
            <a:r>
              <a:rPr lang="id-ID" sz="2700" b="1" dirty="0" smtClean="0">
                <a:latin typeface="Adobe Heiti Std R" pitchFamily="34" charset="-128"/>
                <a:ea typeface="Adobe Heiti Std R" pitchFamily="34" charset="-128"/>
              </a:rPr>
              <a:t>Frekuensi suara</a:t>
            </a:r>
            <a:r>
              <a:rPr lang="id-ID" sz="2700" dirty="0" smtClean="0">
                <a:latin typeface="Adobe Heiti Std R" pitchFamily="34" charset="-128"/>
                <a:ea typeface="Adobe Heiti Std R" pitchFamily="34" charset="-128"/>
              </a:rPr>
              <a:t>/</a:t>
            </a:r>
            <a:r>
              <a:rPr lang="id-ID" sz="2700" b="1" dirty="0" smtClean="0">
                <a:latin typeface="Adobe Heiti Std R" pitchFamily="34" charset="-128"/>
                <a:ea typeface="Adobe Heiti Std R" pitchFamily="34" charset="-128"/>
              </a:rPr>
              <a:t>audio</a:t>
            </a:r>
            <a:r>
              <a:rPr lang="id-ID" sz="2700" dirty="0" smtClean="0">
                <a:latin typeface="Adobe Heiti Std R" pitchFamily="34" charset="-128"/>
                <a:ea typeface="Adobe Heiti Std R" pitchFamily="34" charset="-128"/>
              </a:rPr>
              <a:t> yaitu getaran frekuensi yang terdengar oleh manusia dengan standard antara 20 hertz sampai dengan 20.000 hertz.</a:t>
            </a:r>
          </a:p>
          <a:p>
            <a:pPr marL="0" indent="0">
              <a:spcBef>
                <a:spcPts val="0"/>
              </a:spcBef>
              <a:spcAft>
                <a:spcPts val="1200"/>
              </a:spcAft>
              <a:buNone/>
            </a:pPr>
            <a:r>
              <a:rPr lang="id-ID" sz="2700" dirty="0" smtClean="0">
                <a:latin typeface="Adobe Heiti Std R" pitchFamily="34" charset="-128"/>
                <a:ea typeface="Adobe Heiti Std R" pitchFamily="34" charset="-128"/>
              </a:rPr>
              <a:t>Menurut sistem, pendengaran manusia di bagi menjadi tiga kelompok, yaitu:</a:t>
            </a:r>
          </a:p>
          <a:p>
            <a:pPr marL="177800" indent="-177800">
              <a:spcBef>
                <a:spcPts val="0"/>
              </a:spcBef>
              <a:spcAft>
                <a:spcPts val="1200"/>
              </a:spcAft>
            </a:pPr>
            <a:r>
              <a:rPr lang="id-ID" sz="2700" dirty="0" smtClean="0">
                <a:latin typeface="Adobe Heiti Std R" pitchFamily="34" charset="-128"/>
                <a:ea typeface="Adobe Heiti Std R" pitchFamily="34" charset="-128"/>
              </a:rPr>
              <a:t>frekuensi infrasonik, dengan rentang 0-20 Hz,</a:t>
            </a:r>
          </a:p>
          <a:p>
            <a:pPr marL="177800" indent="-177800">
              <a:spcBef>
                <a:spcPts val="0"/>
              </a:spcBef>
              <a:spcAft>
                <a:spcPts val="1200"/>
              </a:spcAft>
            </a:pPr>
            <a:r>
              <a:rPr lang="id-ID" sz="2700" dirty="0" smtClean="0">
                <a:latin typeface="Adobe Heiti Std R" pitchFamily="34" charset="-128"/>
                <a:ea typeface="Adobe Heiti Std R" pitchFamily="34" charset="-128"/>
              </a:rPr>
              <a:t> frekuensi audible, 20-20.000 Hz, dan</a:t>
            </a:r>
          </a:p>
          <a:p>
            <a:pPr marL="177800" indent="-177800">
              <a:spcBef>
                <a:spcPts val="0"/>
              </a:spcBef>
              <a:spcAft>
                <a:spcPts val="1200"/>
              </a:spcAft>
            </a:pPr>
            <a:r>
              <a:rPr lang="id-ID" sz="2700" dirty="0" smtClean="0">
                <a:latin typeface="Adobe Heiti Std R" pitchFamily="34" charset="-128"/>
                <a:ea typeface="Adobe Heiti Std R" pitchFamily="34" charset="-128"/>
              </a:rPr>
              <a:t>frekuensi ultrasonik, dengan rentang &gt; 20.000 Hz</a:t>
            </a:r>
            <a:endParaRPr lang="en-US" sz="2700" dirty="0">
              <a:latin typeface="Adobe Heiti Std R" pitchFamily="34" charset="-128"/>
              <a:ea typeface="Adobe Heiti Std R" pitchFamily="34" charset="-128"/>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spTree>
    <p:extLst>
      <p:ext uri="{BB962C8B-B14F-4D97-AF65-F5344CB8AC3E}">
        <p14:creationId xmlns="" xmlns:p14="http://schemas.microsoft.com/office/powerpoint/2010/main" val="1106125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381000" y="1447800"/>
            <a:ext cx="8458200" cy="4876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800"/>
              </a:spcAft>
              <a:buNone/>
            </a:pPr>
            <a:endParaRPr lang="en-US" sz="3000" dirty="0">
              <a:latin typeface="Adobe Heiti Std R" pitchFamily="34" charset="-128"/>
              <a:ea typeface="Adobe Heiti Std R" pitchFamily="34" charset="-128"/>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304800" y="1600200"/>
            <a:ext cx="8488680" cy="5105400"/>
          </a:xfrm>
          <a:prstGeom prst="rect">
            <a:avLst/>
          </a:prstGeom>
          <a:noFill/>
          <a:ln w="9525">
            <a:noFill/>
            <a:miter lim="800000"/>
            <a:headEnd/>
            <a:tailEnd/>
          </a:ln>
        </p:spPr>
      </p:pic>
      <p:sp>
        <p:nvSpPr>
          <p:cNvPr id="7" name="Rectangle 6"/>
          <p:cNvSpPr/>
          <p:nvPr/>
        </p:nvSpPr>
        <p:spPr>
          <a:xfrm>
            <a:off x="381000" y="1219200"/>
            <a:ext cx="1851789" cy="523220"/>
          </a:xfrm>
          <a:prstGeom prst="rect">
            <a:avLst/>
          </a:prstGeom>
        </p:spPr>
        <p:txBody>
          <a:bodyPr wrap="none">
            <a:spAutoFit/>
          </a:bodyPr>
          <a:lstStyle/>
          <a:p>
            <a:r>
              <a:rPr lang="id-ID" sz="2800" b="1" dirty="0" smtClean="0">
                <a:latin typeface="Adobe Heiti Std R" pitchFamily="34" charset="-128"/>
                <a:ea typeface="Adobe Heiti Std R" pitchFamily="34" charset="-128"/>
              </a:rPr>
              <a:t>Frekuensi</a:t>
            </a:r>
            <a:endParaRPr lang="id-ID" sz="2800" dirty="0"/>
          </a:p>
        </p:txBody>
      </p:sp>
    </p:spTree>
    <p:extLst>
      <p:ext uri="{BB962C8B-B14F-4D97-AF65-F5344CB8AC3E}">
        <p14:creationId xmlns="" xmlns:p14="http://schemas.microsoft.com/office/powerpoint/2010/main" val="110612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8" name="Content Placeholder 2"/>
          <p:cNvSpPr txBox="1">
            <a:spLocks/>
          </p:cNvSpPr>
          <p:nvPr/>
        </p:nvSpPr>
        <p:spPr>
          <a:xfrm>
            <a:off x="152400" y="1371600"/>
            <a:ext cx="8839200" cy="5181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pPr>
            <a:r>
              <a:rPr lang="id-ID" sz="2600" b="1" dirty="0" smtClean="0">
                <a:latin typeface="Adobe Heiti Std R" pitchFamily="34" charset="-128"/>
                <a:ea typeface="Adobe Heiti Std R" pitchFamily="34" charset="-128"/>
              </a:rPr>
              <a:t>Amplitudo </a:t>
            </a:r>
            <a:r>
              <a:rPr lang="en-US" sz="2600" b="1" dirty="0" smtClean="0">
                <a:latin typeface="Adobe Heiti Std R" pitchFamily="34" charset="-128"/>
                <a:ea typeface="Adobe Heiti Std R" pitchFamily="34" charset="-128"/>
              </a:rPr>
              <a:t> </a:t>
            </a:r>
            <a:r>
              <a:rPr lang="id-ID" sz="2600" b="1" dirty="0" smtClean="0">
                <a:latin typeface="Adobe Heiti Std R" pitchFamily="34" charset="-128"/>
                <a:ea typeface="Adobe Heiti Std R" pitchFamily="34" charset="-128"/>
              </a:rPr>
              <a:t>dan Loudness </a:t>
            </a:r>
          </a:p>
          <a:p>
            <a:pPr marL="0" indent="0">
              <a:spcBef>
                <a:spcPts val="0"/>
              </a:spcBef>
              <a:spcAft>
                <a:spcPts val="1200"/>
              </a:spcAft>
              <a:buNone/>
            </a:pPr>
            <a:r>
              <a:rPr lang="id-ID" sz="2600" dirty="0" smtClean="0">
                <a:latin typeface="Adobe Heiti Std R" pitchFamily="34" charset="-128"/>
                <a:ea typeface="Adobe Heiti Std R" pitchFamily="34" charset="-128"/>
              </a:rPr>
              <a:t>Amplitudo </a:t>
            </a:r>
            <a:r>
              <a:rPr lang="en-US" sz="2600" dirty="0" err="1" smtClean="0">
                <a:latin typeface="Adobe Heiti Std R" pitchFamily="34" charset="-128"/>
                <a:ea typeface="Adobe Heiti Std R" pitchFamily="34" charset="-128"/>
              </a:rPr>
              <a:t>adalah</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tinggi-rendahnya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getaran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tiap</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detik</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pada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suatu</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benda</a:t>
            </a:r>
            <a:r>
              <a:rPr lang="en-US" sz="2600" dirty="0" smtClean="0">
                <a:latin typeface="Adobe Heiti Std R" pitchFamily="34" charset="-128"/>
                <a:ea typeface="Adobe Heiti Std R" pitchFamily="34" charset="-128"/>
              </a:rPr>
              <a:t> </a:t>
            </a:r>
            <a:r>
              <a:rPr lang="id-ID" sz="2600" dirty="0" smtClean="0">
                <a:latin typeface="Adobe Heiti Std R" pitchFamily="34" charset="-128"/>
                <a:ea typeface="Adobe Heiti Std R" pitchFamily="34" charset="-128"/>
              </a:rPr>
              <a:t>dan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menentukan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keras</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lemahnya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suara</a:t>
            </a:r>
            <a:r>
              <a:rPr lang="en-US" sz="2600" dirty="0" smtClean="0">
                <a:latin typeface="Adobe Heiti Std R" pitchFamily="34" charset="-128"/>
                <a:ea typeface="Adobe Heiti Std R" pitchFamily="34" charset="-128"/>
              </a:rPr>
              <a:t> yang </a:t>
            </a:r>
            <a:r>
              <a:rPr lang="en-US" sz="2600" dirty="0" err="1" smtClean="0">
                <a:latin typeface="Adobe Heiti Std R" pitchFamily="34" charset="-128"/>
                <a:ea typeface="Adobe Heiti Std R" pitchFamily="34" charset="-128"/>
              </a:rPr>
              <a:t>masuk</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ke</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dalam</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telinga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kita</a:t>
            </a:r>
            <a:r>
              <a:rPr lang="id-ID" sz="2600" dirty="0" smtClean="0">
                <a:latin typeface="Adobe Heiti Std R" pitchFamily="34" charset="-128"/>
                <a:ea typeface="Adobe Heiti Std R" pitchFamily="34" charset="-128"/>
              </a:rPr>
              <a:t>. Loudness merupakan i</a:t>
            </a:r>
            <a:r>
              <a:rPr lang="en-US" sz="2600" dirty="0" err="1" smtClean="0">
                <a:latin typeface="Adobe Heiti Std R" pitchFamily="34" charset="-128"/>
                <a:ea typeface="Adobe Heiti Std R" pitchFamily="34" charset="-128"/>
              </a:rPr>
              <a:t>mpresi</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obyektif</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kita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terhadap</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suara</a:t>
            </a:r>
            <a:r>
              <a:rPr lang="id-ID" sz="2600" dirty="0" smtClean="0">
                <a:latin typeface="Adobe Heiti Std R" pitchFamily="34" charset="-128"/>
                <a:ea typeface="Adobe Heiti Std R" pitchFamily="34" charset="-128"/>
              </a:rPr>
              <a:t>.</a:t>
            </a:r>
          </a:p>
          <a:p>
            <a:pPr marL="0" indent="0">
              <a:spcBef>
                <a:spcPts val="0"/>
              </a:spcBef>
              <a:spcAft>
                <a:spcPts val="1200"/>
              </a:spcAft>
              <a:buNone/>
            </a:pPr>
            <a:r>
              <a:rPr lang="en-US" sz="2600" dirty="0" err="1" smtClean="0">
                <a:latin typeface="Adobe Heiti Std R" pitchFamily="34" charset="-128"/>
                <a:ea typeface="Adobe Heiti Std R" pitchFamily="34" charset="-128"/>
              </a:rPr>
              <a:t>Semakin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tinggi</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getaran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suatu</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benda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semakin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tinggi</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kekerasan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suaranya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dan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semakin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rendah</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getaran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suatu</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benda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semakin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rendah</a:t>
            </a:r>
            <a:r>
              <a:rPr lang="en-US" sz="2600" dirty="0" smtClean="0">
                <a:latin typeface="Adobe Heiti Std R" pitchFamily="34" charset="-128"/>
                <a:ea typeface="Adobe Heiti Std R" pitchFamily="34" charset="-128"/>
              </a:rPr>
              <a:t> pula </a:t>
            </a:r>
            <a:r>
              <a:rPr lang="en-US" sz="2600" dirty="0" err="1" smtClean="0">
                <a:latin typeface="Adobe Heiti Std R" pitchFamily="34" charset="-128"/>
                <a:ea typeface="Adobe Heiti Std R" pitchFamily="34" charset="-128"/>
              </a:rPr>
              <a:t>kekerasan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suaranya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Amplitudo</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menentukan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besar</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kecilnya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perapatan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dan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perenggangan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udara</a:t>
            </a:r>
            <a:r>
              <a:rPr lang="en-US" sz="2600" dirty="0" smtClean="0">
                <a:latin typeface="Adobe Heiti Std R" pitchFamily="34" charset="-128"/>
                <a:ea typeface="Adobe Heiti Std R" pitchFamily="34" charset="-128"/>
              </a:rPr>
              <a:t> yang </a:t>
            </a:r>
            <a:r>
              <a:rPr lang="en-US" sz="2600" dirty="0" err="1" smtClean="0">
                <a:latin typeface="Adobe Heiti Std R" pitchFamily="34" charset="-128"/>
                <a:ea typeface="Adobe Heiti Std R" pitchFamily="34" charset="-128"/>
              </a:rPr>
              <a:t>akhirnya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menentukan</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keras</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lemahnya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suara</a:t>
            </a:r>
            <a:r>
              <a:rPr lang="en-US" sz="2600" dirty="0" smtClean="0">
                <a:latin typeface="Adobe Heiti Std R" pitchFamily="34" charset="-128"/>
                <a:ea typeface="Adobe Heiti Std R" pitchFamily="34" charset="-128"/>
              </a:rPr>
              <a:t>  yang </a:t>
            </a:r>
            <a:r>
              <a:rPr lang="en-US" sz="2600" dirty="0" err="1" smtClean="0">
                <a:latin typeface="Adobe Heiti Std R" pitchFamily="34" charset="-128"/>
                <a:ea typeface="Adobe Heiti Std R" pitchFamily="34" charset="-128"/>
              </a:rPr>
              <a:t>masuk</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ke</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teliga</a:t>
            </a:r>
            <a:r>
              <a:rPr lang="en-US" sz="2600" dirty="0" smtClean="0">
                <a:latin typeface="Adobe Heiti Std R" pitchFamily="34" charset="-128"/>
                <a:ea typeface="Adobe Heiti Std R" pitchFamily="34" charset="-128"/>
              </a:rPr>
              <a:t> </a:t>
            </a:r>
            <a:r>
              <a:rPr lang="en-US" sz="2600" dirty="0" err="1" smtClean="0">
                <a:latin typeface="Adobe Heiti Std R" pitchFamily="34" charset="-128"/>
                <a:ea typeface="Adobe Heiti Std R" pitchFamily="34" charset="-128"/>
              </a:rPr>
              <a:t>kita</a:t>
            </a:r>
            <a:r>
              <a:rPr lang="id-ID" sz="2600" dirty="0" smtClean="0">
                <a:latin typeface="Adobe Heiti Std R" pitchFamily="34" charset="-128"/>
                <a:ea typeface="Adobe Heiti Std R" pitchFamily="34" charset="-128"/>
              </a:rPr>
              <a:t>.</a:t>
            </a:r>
            <a:r>
              <a:rPr lang="en-US" sz="2600" dirty="0" smtClean="0">
                <a:latin typeface="Adobe Heiti Std R" pitchFamily="34" charset="-128"/>
                <a:ea typeface="Adobe Heiti Std R" pitchFamily="34" charset="-128"/>
              </a:rPr>
              <a:t> </a:t>
            </a:r>
            <a:endParaRPr lang="en-US" sz="2600" dirty="0">
              <a:latin typeface="Adobe Heiti Std R" pitchFamily="34" charset="-128"/>
              <a:ea typeface="Adobe Heiti Std R" pitchFamily="34" charset="-128"/>
            </a:endParaRPr>
          </a:p>
        </p:txBody>
      </p:sp>
      <p:sp>
        <p:nvSpPr>
          <p:cNvPr id="5" name="Content Placeholder 2"/>
          <p:cNvSpPr txBox="1">
            <a:spLocks/>
          </p:cNvSpPr>
          <p:nvPr/>
        </p:nvSpPr>
        <p:spPr>
          <a:xfrm>
            <a:off x="2095500" y="609600"/>
            <a:ext cx="5029200" cy="762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1" i="0" u="none" strike="noStrike" kern="1200" cap="none" spc="0" normalizeH="0" baseline="0" noProof="0" smtClean="0">
                <a:ln>
                  <a:noFill/>
                </a:ln>
                <a:solidFill>
                  <a:schemeClr val="tx1"/>
                </a:solidFill>
                <a:effectLst/>
                <a:uLnTx/>
                <a:uFillTx/>
                <a:latin typeface="28 Days Later" pitchFamily="34" charset="0"/>
                <a:ea typeface="+mn-ea"/>
                <a:cs typeface="+mn-cs"/>
              </a:rPr>
              <a:t>ASPEK FISIK AUDIO</a:t>
            </a:r>
            <a:endParaRPr kumimoji="0" lang="en-US" sz="4000" b="1" i="0" u="none" strike="noStrike" kern="1200" cap="none" spc="0" normalizeH="0" baseline="0" noProof="0" dirty="0">
              <a:ln>
                <a:noFill/>
              </a:ln>
              <a:solidFill>
                <a:schemeClr val="tx1"/>
              </a:solidFill>
              <a:effectLst/>
              <a:uLnTx/>
              <a:uFillTx/>
              <a:latin typeface="28 Days Later" pitchFamily="34" charset="0"/>
              <a:ea typeface="+mn-ea"/>
              <a:cs typeface="+mn-cs"/>
            </a:endParaRPr>
          </a:p>
        </p:txBody>
      </p:sp>
      <p:pic>
        <p:nvPicPr>
          <p:cNvPr id="8194" name="Picture 2" descr="https://upload.wikimedia.org/wikipedia/commons/thumb/7/74/Simple_harmonic_motion_animation.gif/220px-Simple_harmonic_motion_animation.gif"/>
          <p:cNvPicPr>
            <a:picLocks noChangeAspect="1" noChangeArrowheads="1" noCrop="1"/>
          </p:cNvPicPr>
          <p:nvPr/>
        </p:nvPicPr>
        <p:blipFill>
          <a:blip r:embed="rId2" cstate="print"/>
          <a:srcRect/>
          <a:stretch>
            <a:fillRect/>
          </a:stretch>
        </p:blipFill>
        <p:spPr bwMode="auto">
          <a:xfrm>
            <a:off x="6781800" y="504306"/>
            <a:ext cx="2362200" cy="1116678"/>
          </a:xfrm>
          <a:prstGeom prst="rect">
            <a:avLst/>
          </a:prstGeom>
          <a:noFill/>
        </p:spPr>
      </p:pic>
    </p:spTree>
    <p:extLst>
      <p:ext uri="{BB962C8B-B14F-4D97-AF65-F5344CB8AC3E}">
        <p14:creationId xmlns="" xmlns:p14="http://schemas.microsoft.com/office/powerpoint/2010/main" val="1106125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1103</TotalTime>
  <Words>735</Words>
  <Application>Microsoft Office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lpstr>AUDIO FOR TV 2017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Lukas</dc:creator>
  <cp:lastModifiedBy>TOSHIBA</cp:lastModifiedBy>
  <cp:revision>24</cp:revision>
  <dcterms:created xsi:type="dcterms:W3CDTF">2017-11-14T02:15:37Z</dcterms:created>
  <dcterms:modified xsi:type="dcterms:W3CDTF">2017-11-18T05:35:37Z</dcterms:modified>
</cp:coreProperties>
</file>