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0" r:id="rId4"/>
    <p:sldId id="258" r:id="rId5"/>
    <p:sldId id="262" r:id="rId6"/>
    <p:sldId id="259" r:id="rId7"/>
    <p:sldId id="263" r:id="rId8"/>
    <p:sldId id="264" r:id="rId9"/>
    <p:sldId id="265" r:id="rId10"/>
    <p:sldId id="266" r:id="rId11"/>
    <p:sldId id="267" r:id="rId12"/>
    <p:sldId id="270"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6" d="100"/>
          <a:sy n="46" d="100"/>
        </p:scale>
        <p:origin x="-1122" y="-10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79E8125-646C-446F-9C5E-2CC976EA5F8E}" type="datetimeFigureOut">
              <a:rPr lang="en-US" smtClean="0"/>
              <a:pPr/>
              <a:t>11/18/2017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EB626F-9A55-4624-8618-B8258CD351B5}" type="slidenum">
              <a:rPr lang="en-US" smtClean="0"/>
              <a:pPr/>
              <a:t>‹#›</a:t>
            </a:fld>
            <a:endParaRPr lang="en-US"/>
          </a:p>
        </p:txBody>
      </p:sp>
    </p:spTree>
    <p:extLst>
      <p:ext uri="{BB962C8B-B14F-4D97-AF65-F5344CB8AC3E}">
        <p14:creationId xmlns:p14="http://schemas.microsoft.com/office/powerpoint/2010/main" xmlns="" val="30880265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9E8125-646C-446F-9C5E-2CC976EA5F8E}" type="datetimeFigureOut">
              <a:rPr lang="en-US" smtClean="0"/>
              <a:pPr/>
              <a:t>11/18/2017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EB626F-9A55-4624-8618-B8258CD351B5}" type="slidenum">
              <a:rPr lang="en-US" smtClean="0"/>
              <a:pPr/>
              <a:t>‹#›</a:t>
            </a:fld>
            <a:endParaRPr lang="en-US"/>
          </a:p>
        </p:txBody>
      </p:sp>
    </p:spTree>
    <p:extLst>
      <p:ext uri="{BB962C8B-B14F-4D97-AF65-F5344CB8AC3E}">
        <p14:creationId xmlns:p14="http://schemas.microsoft.com/office/powerpoint/2010/main" xmlns="" val="34347523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9E8125-646C-446F-9C5E-2CC976EA5F8E}" type="datetimeFigureOut">
              <a:rPr lang="en-US" smtClean="0"/>
              <a:pPr/>
              <a:t>11/18/2017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EB626F-9A55-4624-8618-B8258CD351B5}" type="slidenum">
              <a:rPr lang="en-US" smtClean="0"/>
              <a:pPr/>
              <a:t>‹#›</a:t>
            </a:fld>
            <a:endParaRPr lang="en-US"/>
          </a:p>
        </p:txBody>
      </p:sp>
    </p:spTree>
    <p:extLst>
      <p:ext uri="{BB962C8B-B14F-4D97-AF65-F5344CB8AC3E}">
        <p14:creationId xmlns:p14="http://schemas.microsoft.com/office/powerpoint/2010/main" xmlns="" val="5392890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9E8125-646C-446F-9C5E-2CC976EA5F8E}" type="datetimeFigureOut">
              <a:rPr lang="en-US" smtClean="0"/>
              <a:pPr/>
              <a:t>11/18/2017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EB626F-9A55-4624-8618-B8258CD351B5}" type="slidenum">
              <a:rPr lang="en-US" smtClean="0"/>
              <a:pPr/>
              <a:t>‹#›</a:t>
            </a:fld>
            <a:endParaRPr lang="en-US"/>
          </a:p>
        </p:txBody>
      </p:sp>
    </p:spTree>
    <p:extLst>
      <p:ext uri="{BB962C8B-B14F-4D97-AF65-F5344CB8AC3E}">
        <p14:creationId xmlns:p14="http://schemas.microsoft.com/office/powerpoint/2010/main" xmlns="" val="2643712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79E8125-646C-446F-9C5E-2CC976EA5F8E}" type="datetimeFigureOut">
              <a:rPr lang="en-US" smtClean="0"/>
              <a:pPr/>
              <a:t>11/18/2017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EB626F-9A55-4624-8618-B8258CD351B5}" type="slidenum">
              <a:rPr lang="en-US" smtClean="0"/>
              <a:pPr/>
              <a:t>‹#›</a:t>
            </a:fld>
            <a:endParaRPr lang="en-US"/>
          </a:p>
        </p:txBody>
      </p:sp>
    </p:spTree>
    <p:extLst>
      <p:ext uri="{BB962C8B-B14F-4D97-AF65-F5344CB8AC3E}">
        <p14:creationId xmlns:p14="http://schemas.microsoft.com/office/powerpoint/2010/main" xmlns="" val="17709540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79E8125-646C-446F-9C5E-2CC976EA5F8E}" type="datetimeFigureOut">
              <a:rPr lang="en-US" smtClean="0"/>
              <a:pPr/>
              <a:t>11/18/2017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EB626F-9A55-4624-8618-B8258CD351B5}" type="slidenum">
              <a:rPr lang="en-US" smtClean="0"/>
              <a:pPr/>
              <a:t>‹#›</a:t>
            </a:fld>
            <a:endParaRPr lang="en-US"/>
          </a:p>
        </p:txBody>
      </p:sp>
    </p:spTree>
    <p:extLst>
      <p:ext uri="{BB962C8B-B14F-4D97-AF65-F5344CB8AC3E}">
        <p14:creationId xmlns:p14="http://schemas.microsoft.com/office/powerpoint/2010/main" xmlns="" val="2422604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79E8125-646C-446F-9C5E-2CC976EA5F8E}" type="datetimeFigureOut">
              <a:rPr lang="en-US" smtClean="0"/>
              <a:pPr/>
              <a:t>11/18/2017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EB626F-9A55-4624-8618-B8258CD351B5}" type="slidenum">
              <a:rPr lang="en-US" smtClean="0"/>
              <a:pPr/>
              <a:t>‹#›</a:t>
            </a:fld>
            <a:endParaRPr lang="en-US"/>
          </a:p>
        </p:txBody>
      </p:sp>
    </p:spTree>
    <p:extLst>
      <p:ext uri="{BB962C8B-B14F-4D97-AF65-F5344CB8AC3E}">
        <p14:creationId xmlns:p14="http://schemas.microsoft.com/office/powerpoint/2010/main" xmlns="" val="11670089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79E8125-646C-446F-9C5E-2CC976EA5F8E}" type="datetimeFigureOut">
              <a:rPr lang="en-US" smtClean="0"/>
              <a:pPr/>
              <a:t>11/18/2017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EB626F-9A55-4624-8618-B8258CD351B5}" type="slidenum">
              <a:rPr lang="en-US" smtClean="0"/>
              <a:pPr/>
              <a:t>‹#›</a:t>
            </a:fld>
            <a:endParaRPr lang="en-US"/>
          </a:p>
        </p:txBody>
      </p:sp>
    </p:spTree>
    <p:extLst>
      <p:ext uri="{BB962C8B-B14F-4D97-AF65-F5344CB8AC3E}">
        <p14:creationId xmlns:p14="http://schemas.microsoft.com/office/powerpoint/2010/main" xmlns="" val="6154657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9E8125-646C-446F-9C5E-2CC976EA5F8E}" type="datetimeFigureOut">
              <a:rPr lang="en-US" smtClean="0"/>
              <a:pPr/>
              <a:t>11/18/2017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EB626F-9A55-4624-8618-B8258CD351B5}" type="slidenum">
              <a:rPr lang="en-US" smtClean="0"/>
              <a:pPr/>
              <a:t>‹#›</a:t>
            </a:fld>
            <a:endParaRPr lang="en-US"/>
          </a:p>
        </p:txBody>
      </p:sp>
    </p:spTree>
    <p:extLst>
      <p:ext uri="{BB962C8B-B14F-4D97-AF65-F5344CB8AC3E}">
        <p14:creationId xmlns:p14="http://schemas.microsoft.com/office/powerpoint/2010/main" xmlns="" val="11984861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9E8125-646C-446F-9C5E-2CC976EA5F8E}" type="datetimeFigureOut">
              <a:rPr lang="en-US" smtClean="0"/>
              <a:pPr/>
              <a:t>11/18/2017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EB626F-9A55-4624-8618-B8258CD351B5}" type="slidenum">
              <a:rPr lang="en-US" smtClean="0"/>
              <a:pPr/>
              <a:t>‹#›</a:t>
            </a:fld>
            <a:endParaRPr lang="en-US"/>
          </a:p>
        </p:txBody>
      </p:sp>
    </p:spTree>
    <p:extLst>
      <p:ext uri="{BB962C8B-B14F-4D97-AF65-F5344CB8AC3E}">
        <p14:creationId xmlns:p14="http://schemas.microsoft.com/office/powerpoint/2010/main" xmlns="" val="2403807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9E8125-646C-446F-9C5E-2CC976EA5F8E}" type="datetimeFigureOut">
              <a:rPr lang="en-US" smtClean="0"/>
              <a:pPr/>
              <a:t>11/18/2017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EB626F-9A55-4624-8618-B8258CD351B5}" type="slidenum">
              <a:rPr lang="en-US" smtClean="0"/>
              <a:pPr/>
              <a:t>‹#›</a:t>
            </a:fld>
            <a:endParaRPr lang="en-US"/>
          </a:p>
        </p:txBody>
      </p:sp>
    </p:spTree>
    <p:extLst>
      <p:ext uri="{BB962C8B-B14F-4D97-AF65-F5344CB8AC3E}">
        <p14:creationId xmlns:p14="http://schemas.microsoft.com/office/powerpoint/2010/main" xmlns="" val="10835360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9E8125-646C-446F-9C5E-2CC976EA5F8E}" type="datetimeFigureOut">
              <a:rPr lang="en-US" smtClean="0"/>
              <a:pPr/>
              <a:t>11/18/2017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EB626F-9A55-4624-8618-B8258CD351B5}" type="slidenum">
              <a:rPr lang="en-US" smtClean="0"/>
              <a:pPr/>
              <a:t>‹#›</a:t>
            </a:fld>
            <a:endParaRPr lang="en-US"/>
          </a:p>
        </p:txBody>
      </p:sp>
    </p:spTree>
    <p:extLst>
      <p:ext uri="{BB962C8B-B14F-4D97-AF65-F5344CB8AC3E}">
        <p14:creationId xmlns:p14="http://schemas.microsoft.com/office/powerpoint/2010/main" xmlns="" val="5542094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2256559" y="966355"/>
            <a:ext cx="4648200" cy="8382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smtClean="0"/>
              <a:t>AUDIO FOR TV</a:t>
            </a:r>
          </a:p>
          <a:p>
            <a:r>
              <a:rPr lang="en-US" sz="3200" b="1" dirty="0" smtClean="0"/>
              <a:t>2017</a:t>
            </a:r>
          </a:p>
        </p:txBody>
      </p:sp>
      <p:sp>
        <p:nvSpPr>
          <p:cNvPr id="7" name="Subtitle 2"/>
          <p:cNvSpPr txBox="1">
            <a:spLocks/>
          </p:cNvSpPr>
          <p:nvPr/>
        </p:nvSpPr>
        <p:spPr>
          <a:xfrm>
            <a:off x="2713759" y="5198918"/>
            <a:ext cx="3733800" cy="6858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dirty="0" smtClean="0">
                <a:solidFill>
                  <a:srgbClr val="000000"/>
                </a:solidFill>
              </a:rPr>
              <a:t>PERTEMUAN KE-5</a:t>
            </a:r>
            <a:endParaRPr lang="en-US" dirty="0">
              <a:solidFill>
                <a:srgbClr val="000000"/>
              </a:solidFill>
            </a:endParaRPr>
          </a:p>
        </p:txBody>
      </p:sp>
      <p:sp>
        <p:nvSpPr>
          <p:cNvPr id="8" name="Title 1"/>
          <p:cNvSpPr txBox="1">
            <a:spLocks/>
          </p:cNvSpPr>
          <p:nvPr/>
        </p:nvSpPr>
        <p:spPr>
          <a:xfrm>
            <a:off x="1769918" y="2590800"/>
            <a:ext cx="5621482" cy="1143000"/>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smtClean="0"/>
              <a:t>MICROPHONE DAN KARAKTERISTIKNYA</a:t>
            </a:r>
            <a:endParaRPr lang="en-US" b="1" dirty="0"/>
          </a:p>
        </p:txBody>
      </p:sp>
      <p:sp>
        <p:nvSpPr>
          <p:cNvPr id="9" name="Subtitle 2"/>
          <p:cNvSpPr txBox="1">
            <a:spLocks/>
          </p:cNvSpPr>
          <p:nvPr/>
        </p:nvSpPr>
        <p:spPr>
          <a:xfrm>
            <a:off x="2599459" y="4703618"/>
            <a:ext cx="3962400" cy="571500"/>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dirty="0" smtClean="0">
                <a:solidFill>
                  <a:srgbClr val="000000"/>
                </a:solidFill>
              </a:rPr>
              <a:t>DOSEN: SUGIARTO</a:t>
            </a:r>
          </a:p>
        </p:txBody>
      </p:sp>
    </p:spTree>
    <p:extLst>
      <p:ext uri="{BB962C8B-B14F-4D97-AF65-F5344CB8AC3E}">
        <p14:creationId xmlns:p14="http://schemas.microsoft.com/office/powerpoint/2010/main" xmlns="" val="26176021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13855"/>
            <a:ext cx="8305800" cy="595745"/>
          </a:xfrm>
        </p:spPr>
        <p:txBody>
          <a:bodyPr>
            <a:noAutofit/>
          </a:bodyPr>
          <a:lstStyle/>
          <a:p>
            <a:r>
              <a:rPr lang="en-US" sz="3200" b="1" dirty="0">
                <a:solidFill>
                  <a:schemeClr val="accent6">
                    <a:lumMod val="75000"/>
                  </a:schemeClr>
                </a:solidFill>
              </a:rPr>
              <a:t>AUDIO FOR </a:t>
            </a:r>
            <a:r>
              <a:rPr lang="en-US" sz="3200" b="1" dirty="0" smtClean="0">
                <a:solidFill>
                  <a:schemeClr val="accent6">
                    <a:lumMod val="75000"/>
                  </a:schemeClr>
                </a:solidFill>
              </a:rPr>
              <a:t>TV 2017</a:t>
            </a:r>
            <a:endParaRPr lang="en-US" sz="3200" b="1" dirty="0">
              <a:solidFill>
                <a:schemeClr val="accent6">
                  <a:lumMod val="75000"/>
                </a:schemeClr>
              </a:solidFill>
            </a:endParaRPr>
          </a:p>
        </p:txBody>
      </p:sp>
      <p:sp>
        <p:nvSpPr>
          <p:cNvPr id="8" name="Content Placeholder 2"/>
          <p:cNvSpPr txBox="1">
            <a:spLocks/>
          </p:cNvSpPr>
          <p:nvPr/>
        </p:nvSpPr>
        <p:spPr>
          <a:xfrm>
            <a:off x="495300" y="1524000"/>
            <a:ext cx="8343900" cy="48006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None/>
            </a:pPr>
            <a:r>
              <a:rPr lang="id-ID" sz="2400" b="1" dirty="0" smtClean="0">
                <a:latin typeface="Adobe Heiti Std R" pitchFamily="34" charset="-128"/>
                <a:ea typeface="Adobe Heiti Std R" pitchFamily="34" charset="-128"/>
              </a:rPr>
              <a:t>SPESIFIKASI MICROPHONE</a:t>
            </a:r>
          </a:p>
          <a:p>
            <a:pPr>
              <a:buNone/>
            </a:pPr>
            <a:r>
              <a:rPr lang="id-ID" sz="2400" b="1" dirty="0" smtClean="0">
                <a:latin typeface="Adobe Heiti Std R" pitchFamily="34" charset="-128"/>
                <a:ea typeface="Adobe Heiti Std R" pitchFamily="34" charset="-128"/>
              </a:rPr>
              <a:t>Tanggapan frekuensi</a:t>
            </a:r>
            <a:endParaRPr lang="id-ID" sz="2400" dirty="0" smtClean="0">
              <a:latin typeface="Adobe Heiti Std R" pitchFamily="34" charset="-128"/>
              <a:ea typeface="Adobe Heiti Std R" pitchFamily="34" charset="-128"/>
            </a:endParaRPr>
          </a:p>
          <a:p>
            <a:pPr marL="371475" indent="0">
              <a:buNone/>
            </a:pPr>
            <a:r>
              <a:rPr lang="id-ID" sz="2400" dirty="0" smtClean="0">
                <a:latin typeface="Adobe Heiti Std R" pitchFamily="34" charset="-128"/>
                <a:ea typeface="Adobe Heiti Std R" pitchFamily="34" charset="-128"/>
              </a:rPr>
              <a:t>Tanggapan frekuensi atau kurva frekuensi menandakan keterpengaruhan frekuensi dari kepekaan.</a:t>
            </a:r>
          </a:p>
          <a:p>
            <a:pPr marL="371475" indent="0">
              <a:buNone/>
            </a:pPr>
            <a:r>
              <a:rPr lang="id-ID" sz="2400" dirty="0" smtClean="0">
                <a:latin typeface="Adobe Heiti Std R" pitchFamily="34" charset="-128"/>
                <a:ea typeface="Adobe Heiti Std R" pitchFamily="34" charset="-128"/>
              </a:rPr>
              <a:t>Pada pengukuran ini gelombang bunyi dengan frekuensi berlainan dijatuhkan tegak lurus dimuka mikropon dan </a:t>
            </a:r>
            <a:r>
              <a:rPr lang="id-ID" sz="2400" dirty="0" smtClean="0">
                <a:latin typeface="Adobe Heiti Std R" pitchFamily="34" charset="-128"/>
                <a:ea typeface="Adobe Heiti Std R" pitchFamily="34" charset="-128"/>
              </a:rPr>
              <a:t>tegangan keluarannya </a:t>
            </a:r>
            <a:r>
              <a:rPr lang="id-ID" sz="2400" dirty="0" smtClean="0">
                <a:latin typeface="Adobe Heiti Std R" pitchFamily="34" charset="-128"/>
                <a:ea typeface="Adobe Heiti Std R" pitchFamily="34" charset="-128"/>
              </a:rPr>
              <a:t>diukur.</a:t>
            </a:r>
          </a:p>
          <a:p>
            <a:pPr>
              <a:buNone/>
            </a:pPr>
            <a:r>
              <a:rPr lang="id-ID" sz="2400" b="1" dirty="0" smtClean="0">
                <a:latin typeface="Adobe Heiti Std R" pitchFamily="34" charset="-128"/>
                <a:ea typeface="Adobe Heiti Std R" pitchFamily="34" charset="-128"/>
              </a:rPr>
              <a:t>Ketergantungan arah</a:t>
            </a:r>
            <a:endParaRPr lang="id-ID" sz="2400" dirty="0" smtClean="0">
              <a:latin typeface="Adobe Heiti Std R" pitchFamily="34" charset="-128"/>
              <a:ea typeface="Adobe Heiti Std R" pitchFamily="34" charset="-128"/>
            </a:endParaRPr>
          </a:p>
          <a:p>
            <a:pPr marL="354013" indent="0">
              <a:buNone/>
            </a:pPr>
            <a:r>
              <a:rPr lang="id-ID" sz="2400" dirty="0" smtClean="0">
                <a:latin typeface="Adobe Heiti Std R" pitchFamily="34" charset="-128"/>
                <a:ea typeface="Adobe Heiti Std R" pitchFamily="34" charset="-128"/>
              </a:rPr>
              <a:t>Sebuah</a:t>
            </a:r>
            <a:r>
              <a:rPr lang="id-ID" sz="2400" dirty="0" smtClean="0">
                <a:latin typeface="Adobe Heiti Std R" pitchFamily="34" charset="-128"/>
                <a:ea typeface="Adobe Heiti Std R" pitchFamily="34" charset="-128"/>
              </a:rPr>
              <a:t> mikropon tidak dapat mengambil bunyi dari semua sisi sama kuat, </a:t>
            </a:r>
            <a:r>
              <a:rPr lang="id-ID" sz="2400" dirty="0" smtClean="0">
                <a:latin typeface="Adobe Heiti Std R" pitchFamily="34" charset="-128"/>
                <a:ea typeface="Adobe Heiti Std R" pitchFamily="34" charset="-128"/>
              </a:rPr>
              <a:t>jadi</a:t>
            </a:r>
            <a:r>
              <a:rPr lang="id-ID" sz="2400" dirty="0" smtClean="0">
                <a:latin typeface="Adobe Heiti Std R" pitchFamily="34" charset="-128"/>
                <a:ea typeface="Adobe Heiti Std R" pitchFamily="34" charset="-128"/>
              </a:rPr>
              <a:t> </a:t>
            </a:r>
            <a:r>
              <a:rPr lang="id-ID" sz="2400" dirty="0" smtClean="0">
                <a:latin typeface="Adobe Heiti Std R" pitchFamily="34" charset="-128"/>
                <a:ea typeface="Adobe Heiti Std R" pitchFamily="34" charset="-128"/>
              </a:rPr>
              <a:t>tegangan keluaran bergantung arah</a:t>
            </a:r>
            <a:r>
              <a:rPr lang="id-ID" sz="2400" b="1" dirty="0" smtClean="0">
                <a:latin typeface="Adobe Heiti Std R" pitchFamily="34" charset="-128"/>
                <a:ea typeface="Adobe Heiti Std R" pitchFamily="34" charset="-128"/>
              </a:rPr>
              <a:t> </a:t>
            </a:r>
            <a:r>
              <a:rPr lang="id-ID" sz="2400" dirty="0" smtClean="0">
                <a:latin typeface="Adobe Heiti Std R" pitchFamily="34" charset="-128"/>
                <a:ea typeface="Adobe Heiti Std R" pitchFamily="34" charset="-128"/>
              </a:rPr>
              <a:t>dari </a:t>
            </a:r>
            <a:r>
              <a:rPr lang="id-ID" sz="2400" dirty="0" smtClean="0">
                <a:latin typeface="Adobe Heiti Std R" pitchFamily="34" charset="-128"/>
                <a:ea typeface="Adobe Heiti Std R" pitchFamily="34" charset="-128"/>
              </a:rPr>
              <a:t>mana bunyi datang.</a:t>
            </a:r>
          </a:p>
          <a:p>
            <a:pPr marL="371475" indent="0">
              <a:buNone/>
            </a:pPr>
            <a:endParaRPr lang="id-ID" sz="2400" dirty="0" smtClean="0">
              <a:latin typeface="Adobe Heiti Std R" pitchFamily="34" charset="-128"/>
              <a:ea typeface="Adobe Heiti Std R" pitchFamily="34" charset="-128"/>
            </a:endParaRPr>
          </a:p>
        </p:txBody>
      </p:sp>
      <p:sp>
        <p:nvSpPr>
          <p:cNvPr id="9" name="Content Placeholder 2"/>
          <p:cNvSpPr>
            <a:spLocks noGrp="1"/>
          </p:cNvSpPr>
          <p:nvPr>
            <p:ph idx="1"/>
          </p:nvPr>
        </p:nvSpPr>
        <p:spPr>
          <a:xfrm>
            <a:off x="2667000" y="609600"/>
            <a:ext cx="3810000" cy="990600"/>
          </a:xfrm>
        </p:spPr>
        <p:txBody>
          <a:bodyPr>
            <a:noAutofit/>
          </a:bodyPr>
          <a:lstStyle/>
          <a:p>
            <a:pPr marL="0" indent="0" algn="ctr">
              <a:buNone/>
            </a:pPr>
            <a:r>
              <a:rPr lang="id-ID" sz="4800" b="1" dirty="0" smtClean="0">
                <a:latin typeface="28 Days Later" panose="020B0603050302020204" pitchFamily="34" charset="0"/>
              </a:rPr>
              <a:t>MICROPHONE</a:t>
            </a:r>
            <a:endParaRPr lang="en-US" sz="4800" b="1" dirty="0" smtClean="0">
              <a:latin typeface="28 Days Later" panose="020B0603050302020204" pitchFamily="34" charset="0"/>
            </a:endParaRPr>
          </a:p>
        </p:txBody>
      </p:sp>
    </p:spTree>
    <p:extLst>
      <p:ext uri="{BB962C8B-B14F-4D97-AF65-F5344CB8AC3E}">
        <p14:creationId xmlns:p14="http://schemas.microsoft.com/office/powerpoint/2010/main" xmlns="" val="11061258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13855"/>
            <a:ext cx="8305800" cy="595745"/>
          </a:xfrm>
        </p:spPr>
        <p:txBody>
          <a:bodyPr>
            <a:noAutofit/>
          </a:bodyPr>
          <a:lstStyle/>
          <a:p>
            <a:r>
              <a:rPr lang="en-US" sz="3200" b="1" dirty="0">
                <a:solidFill>
                  <a:schemeClr val="accent6">
                    <a:lumMod val="75000"/>
                  </a:schemeClr>
                </a:solidFill>
              </a:rPr>
              <a:t>AUDIO FOR </a:t>
            </a:r>
            <a:r>
              <a:rPr lang="en-US" sz="3200" b="1" dirty="0" smtClean="0">
                <a:solidFill>
                  <a:schemeClr val="accent6">
                    <a:lumMod val="75000"/>
                  </a:schemeClr>
                </a:solidFill>
              </a:rPr>
              <a:t>TV 2017</a:t>
            </a:r>
            <a:endParaRPr lang="en-US" sz="3200" b="1" dirty="0">
              <a:solidFill>
                <a:schemeClr val="accent6">
                  <a:lumMod val="75000"/>
                </a:schemeClr>
              </a:solidFill>
            </a:endParaRPr>
          </a:p>
        </p:txBody>
      </p:sp>
      <p:sp>
        <p:nvSpPr>
          <p:cNvPr id="8" name="Content Placeholder 2"/>
          <p:cNvSpPr txBox="1">
            <a:spLocks/>
          </p:cNvSpPr>
          <p:nvPr/>
        </p:nvSpPr>
        <p:spPr>
          <a:xfrm>
            <a:off x="495300" y="1524000"/>
            <a:ext cx="8343900" cy="48006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fontAlgn="base">
              <a:spcBef>
                <a:spcPct val="0"/>
              </a:spcBef>
              <a:spcAft>
                <a:spcPct val="0"/>
              </a:spcAft>
              <a:buNone/>
              <a:tabLst>
                <a:tab pos="168275" algn="l"/>
              </a:tabLst>
            </a:pPr>
            <a:r>
              <a:rPr lang="sv-SE" sz="2400" b="1" dirty="0" smtClean="0">
                <a:latin typeface="Adobe Heiti Std R" pitchFamily="34" charset="-128"/>
                <a:ea typeface="Adobe Heiti Std R" pitchFamily="34" charset="-128"/>
                <a:cs typeface="Arial" charset="0"/>
              </a:rPr>
              <a:t>PENGGUNAAN </a:t>
            </a:r>
            <a:r>
              <a:rPr lang="id-ID" sz="2400" b="1" dirty="0" smtClean="0">
                <a:latin typeface="Adobe Heiti Std R" pitchFamily="34" charset="-128"/>
                <a:ea typeface="Adobe Heiti Std R" pitchFamily="34" charset="-128"/>
                <a:cs typeface="Arial" charset="0"/>
              </a:rPr>
              <a:t> DAN PENEMPATAN </a:t>
            </a:r>
            <a:r>
              <a:rPr lang="sv-SE" sz="2400" b="1" dirty="0" smtClean="0">
                <a:latin typeface="Adobe Heiti Std R" pitchFamily="34" charset="-128"/>
                <a:ea typeface="Adobe Heiti Std R" pitchFamily="34" charset="-128"/>
                <a:cs typeface="Arial" charset="0"/>
              </a:rPr>
              <a:t>MICROPHONE</a:t>
            </a:r>
            <a:endParaRPr lang="en-US" sz="2400" b="1" dirty="0" smtClean="0">
              <a:latin typeface="Adobe Heiti Std R" pitchFamily="34" charset="-128"/>
              <a:ea typeface="Adobe Heiti Std R" pitchFamily="34" charset="-128"/>
              <a:cs typeface="Arial" charset="0"/>
            </a:endParaRPr>
          </a:p>
          <a:p>
            <a:pPr>
              <a:buNone/>
            </a:pPr>
            <a:r>
              <a:rPr lang="id-ID" sz="2400" dirty="0" smtClean="0">
                <a:latin typeface="Adobe Heiti Std R" pitchFamily="34" charset="-128"/>
                <a:ea typeface="Adobe Heiti Std R" pitchFamily="34" charset="-128"/>
              </a:rPr>
              <a:t>MICROPHONE UNTUK ANNOUNCER</a:t>
            </a:r>
          </a:p>
          <a:p>
            <a:pPr indent="11113">
              <a:buNone/>
            </a:pPr>
            <a:r>
              <a:rPr lang="id-ID" sz="2400" dirty="0" smtClean="0">
                <a:latin typeface="Adobe Heiti Std R" pitchFamily="34" charset="-128"/>
                <a:ea typeface="Adobe Heiti Std R" pitchFamily="34" charset="-128"/>
              </a:rPr>
              <a:t>Untuk seseorang announcer yang berbicara langsung di depan mic, jika memungkinkan pergunakanlah jenis mic condenser yang berkualitas tinggi, dengan pola arah penangkapan uni directional. </a:t>
            </a:r>
            <a:endParaRPr lang="id-ID" sz="2400" dirty="0" smtClean="0">
              <a:latin typeface="Adobe Heiti Std R" pitchFamily="34" charset="-128"/>
              <a:ea typeface="Adobe Heiti Std R" pitchFamily="34" charset="-128"/>
            </a:endParaRPr>
          </a:p>
          <a:p>
            <a:pPr indent="11113">
              <a:buNone/>
            </a:pPr>
            <a:r>
              <a:rPr lang="id-ID" sz="2400" dirty="0" smtClean="0">
                <a:latin typeface="Adobe Heiti Std R" pitchFamily="34" charset="-128"/>
                <a:ea typeface="Adobe Heiti Std R" pitchFamily="34" charset="-128"/>
              </a:rPr>
              <a:t>Letakkanlah </a:t>
            </a:r>
            <a:r>
              <a:rPr lang="id-ID" sz="2400" dirty="0" smtClean="0">
                <a:latin typeface="Adobe Heiti Std R" pitchFamily="34" charset="-128"/>
                <a:ea typeface="Adobe Heiti Std R" pitchFamily="34" charset="-128"/>
              </a:rPr>
              <a:t>pada jarak kira-kira 15 cm hingga 30 cm dari mulut / sumber sara. </a:t>
            </a:r>
            <a:endParaRPr lang="id-ID" sz="2400" dirty="0" smtClean="0">
              <a:latin typeface="Adobe Heiti Std R" pitchFamily="34" charset="-128"/>
              <a:ea typeface="Adobe Heiti Std R" pitchFamily="34" charset="-128"/>
            </a:endParaRPr>
          </a:p>
          <a:p>
            <a:pPr indent="11113">
              <a:buNone/>
            </a:pPr>
            <a:endParaRPr lang="id-ID" sz="2400" dirty="0" smtClean="0">
              <a:latin typeface="Adobe Heiti Std R" pitchFamily="34" charset="-128"/>
              <a:ea typeface="Adobe Heiti Std R" pitchFamily="34" charset="-128"/>
            </a:endParaRPr>
          </a:p>
          <a:p>
            <a:pPr>
              <a:buNone/>
            </a:pPr>
            <a:r>
              <a:rPr lang="id-ID" sz="2400" dirty="0" smtClean="0">
                <a:latin typeface="Adobe Heiti Std R" pitchFamily="34" charset="-128"/>
                <a:ea typeface="Adobe Heiti Std R" pitchFamily="34" charset="-128"/>
              </a:rPr>
              <a:t>MICROPHONE </a:t>
            </a:r>
            <a:r>
              <a:rPr lang="id-ID" sz="2400" dirty="0" smtClean="0">
                <a:latin typeface="Adobe Heiti Std R" pitchFamily="34" charset="-128"/>
                <a:ea typeface="Adobe Heiti Std R" pitchFamily="34" charset="-128"/>
              </a:rPr>
              <a:t>UNTUK DIALOG</a:t>
            </a:r>
          </a:p>
          <a:p>
            <a:pPr indent="11113">
              <a:buNone/>
            </a:pPr>
            <a:r>
              <a:rPr lang="id-ID" sz="2400" dirty="0" smtClean="0">
                <a:latin typeface="Adobe Heiti Std R" pitchFamily="34" charset="-128"/>
                <a:ea typeface="Adobe Heiti Std R" pitchFamily="34" charset="-128"/>
              </a:rPr>
              <a:t>Satu mic untk dua orang pembicara dengan posisi </a:t>
            </a:r>
            <a:r>
              <a:rPr lang="id-ID" sz="2400" dirty="0" smtClean="0">
                <a:latin typeface="Adobe Heiti Std R" pitchFamily="34" charset="-128"/>
                <a:ea typeface="Adobe Heiti Std R" pitchFamily="34" charset="-128"/>
              </a:rPr>
              <a:t>saling </a:t>
            </a:r>
            <a:r>
              <a:rPr lang="id-ID" sz="2400" dirty="0" smtClean="0">
                <a:latin typeface="Adobe Heiti Std R" pitchFamily="34" charset="-128"/>
                <a:ea typeface="Adobe Heiti Std R" pitchFamily="34" charset="-128"/>
              </a:rPr>
              <a:t>berhadapan </a:t>
            </a:r>
            <a:r>
              <a:rPr lang="id-ID" sz="2400" dirty="0" smtClean="0">
                <a:latin typeface="Adobe Heiti Std R" pitchFamily="34" charset="-128"/>
                <a:ea typeface="Adobe Heiti Std R" pitchFamily="34" charset="-128"/>
              </a:rPr>
              <a:t>lebih baik menggunakan jenis </a:t>
            </a:r>
            <a:r>
              <a:rPr lang="id-ID" sz="2400" dirty="0" smtClean="0">
                <a:latin typeface="Adobe Heiti Std R" pitchFamily="34" charset="-128"/>
                <a:ea typeface="Adobe Heiti Std R" pitchFamily="34" charset="-128"/>
              </a:rPr>
              <a:t>mic dengan </a:t>
            </a:r>
            <a:r>
              <a:rPr lang="id-ID" sz="2400" dirty="0" smtClean="0">
                <a:latin typeface="Adobe Heiti Std R" pitchFamily="34" charset="-128"/>
                <a:ea typeface="Adobe Heiti Std R" pitchFamily="34" charset="-128"/>
              </a:rPr>
              <a:t>polar </a:t>
            </a:r>
            <a:r>
              <a:rPr lang="id-ID" sz="2400" dirty="0" smtClean="0">
                <a:latin typeface="Adobe Heiti Std R" pitchFamily="34" charset="-128"/>
                <a:ea typeface="Adobe Heiti Std R" pitchFamily="34" charset="-128"/>
              </a:rPr>
              <a:t>patern dua arah (bi directional)</a:t>
            </a:r>
          </a:p>
          <a:p>
            <a:pPr>
              <a:buNone/>
            </a:pPr>
            <a:endParaRPr lang="id-ID" sz="2400" dirty="0" smtClean="0">
              <a:latin typeface="Adobe Heiti Std R" pitchFamily="34" charset="-128"/>
              <a:ea typeface="Adobe Heiti Std R" pitchFamily="34" charset="-128"/>
            </a:endParaRPr>
          </a:p>
          <a:p>
            <a:pPr marL="371475" indent="0">
              <a:buNone/>
            </a:pPr>
            <a:endParaRPr lang="id-ID" sz="2400" dirty="0" smtClean="0">
              <a:latin typeface="Adobe Heiti Std R" pitchFamily="34" charset="-128"/>
              <a:ea typeface="Adobe Heiti Std R" pitchFamily="34" charset="-128"/>
            </a:endParaRPr>
          </a:p>
          <a:p>
            <a:pPr marL="371475" indent="0">
              <a:buNone/>
            </a:pPr>
            <a:endParaRPr lang="id-ID" sz="2400" dirty="0" smtClean="0">
              <a:latin typeface="Adobe Heiti Std R" pitchFamily="34" charset="-128"/>
              <a:ea typeface="Adobe Heiti Std R" pitchFamily="34" charset="-128"/>
            </a:endParaRPr>
          </a:p>
        </p:txBody>
      </p:sp>
      <p:sp>
        <p:nvSpPr>
          <p:cNvPr id="9" name="Content Placeholder 2"/>
          <p:cNvSpPr>
            <a:spLocks noGrp="1"/>
          </p:cNvSpPr>
          <p:nvPr>
            <p:ph idx="1"/>
          </p:nvPr>
        </p:nvSpPr>
        <p:spPr>
          <a:xfrm>
            <a:off x="2667000" y="609600"/>
            <a:ext cx="3810000" cy="990600"/>
          </a:xfrm>
        </p:spPr>
        <p:txBody>
          <a:bodyPr>
            <a:noAutofit/>
          </a:bodyPr>
          <a:lstStyle/>
          <a:p>
            <a:pPr marL="0" indent="0" algn="ctr">
              <a:buNone/>
            </a:pPr>
            <a:r>
              <a:rPr lang="id-ID" sz="4800" b="1" dirty="0" smtClean="0">
                <a:latin typeface="28 Days Later" panose="020B0603050302020204" pitchFamily="34" charset="0"/>
              </a:rPr>
              <a:t>MICROPHONE</a:t>
            </a:r>
            <a:endParaRPr lang="en-US" sz="4800" b="1" dirty="0" smtClean="0">
              <a:latin typeface="28 Days Later" panose="020B0603050302020204" pitchFamily="34" charset="0"/>
            </a:endParaRPr>
          </a:p>
        </p:txBody>
      </p:sp>
    </p:spTree>
    <p:extLst>
      <p:ext uri="{BB962C8B-B14F-4D97-AF65-F5344CB8AC3E}">
        <p14:creationId xmlns:p14="http://schemas.microsoft.com/office/powerpoint/2010/main" xmlns="" val="11061258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13855"/>
            <a:ext cx="8305800" cy="595745"/>
          </a:xfrm>
        </p:spPr>
        <p:txBody>
          <a:bodyPr>
            <a:noAutofit/>
          </a:bodyPr>
          <a:lstStyle/>
          <a:p>
            <a:r>
              <a:rPr lang="en-US" sz="3200" b="1" dirty="0">
                <a:solidFill>
                  <a:schemeClr val="accent6">
                    <a:lumMod val="75000"/>
                  </a:schemeClr>
                </a:solidFill>
              </a:rPr>
              <a:t>AUDIO FOR </a:t>
            </a:r>
            <a:r>
              <a:rPr lang="en-US" sz="3200" b="1" dirty="0" smtClean="0">
                <a:solidFill>
                  <a:schemeClr val="accent6">
                    <a:lumMod val="75000"/>
                  </a:schemeClr>
                </a:solidFill>
              </a:rPr>
              <a:t>TV 2017</a:t>
            </a:r>
            <a:endParaRPr lang="en-US" sz="3200" b="1" dirty="0">
              <a:solidFill>
                <a:schemeClr val="accent6">
                  <a:lumMod val="75000"/>
                </a:schemeClr>
              </a:solidFill>
            </a:endParaRPr>
          </a:p>
        </p:txBody>
      </p:sp>
      <p:sp>
        <p:nvSpPr>
          <p:cNvPr id="8" name="Content Placeholder 2"/>
          <p:cNvSpPr txBox="1">
            <a:spLocks/>
          </p:cNvSpPr>
          <p:nvPr/>
        </p:nvSpPr>
        <p:spPr>
          <a:xfrm>
            <a:off x="495300" y="1524000"/>
            <a:ext cx="8343900" cy="48006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fontAlgn="base">
              <a:spcBef>
                <a:spcPct val="0"/>
              </a:spcBef>
              <a:spcAft>
                <a:spcPct val="0"/>
              </a:spcAft>
              <a:buNone/>
              <a:tabLst>
                <a:tab pos="168275" algn="l"/>
              </a:tabLst>
            </a:pPr>
            <a:r>
              <a:rPr lang="sv-SE" sz="2400" b="1" dirty="0" smtClean="0">
                <a:latin typeface="Adobe Heiti Std R" pitchFamily="34" charset="-128"/>
                <a:ea typeface="Adobe Heiti Std R" pitchFamily="34" charset="-128"/>
                <a:cs typeface="Arial" charset="0"/>
              </a:rPr>
              <a:t>PENGGUNAAN </a:t>
            </a:r>
            <a:r>
              <a:rPr lang="id-ID" sz="2400" b="1" dirty="0" smtClean="0">
                <a:latin typeface="Adobe Heiti Std R" pitchFamily="34" charset="-128"/>
                <a:ea typeface="Adobe Heiti Std R" pitchFamily="34" charset="-128"/>
                <a:cs typeface="Arial" charset="0"/>
              </a:rPr>
              <a:t> DAN PENEMPATAN </a:t>
            </a:r>
            <a:r>
              <a:rPr lang="sv-SE" sz="2400" b="1" dirty="0" smtClean="0">
                <a:latin typeface="Adobe Heiti Std R" pitchFamily="34" charset="-128"/>
                <a:ea typeface="Adobe Heiti Std R" pitchFamily="34" charset="-128"/>
                <a:cs typeface="Arial" charset="0"/>
              </a:rPr>
              <a:t>MICROPHONE</a:t>
            </a:r>
            <a:endParaRPr lang="id-ID" sz="2400" dirty="0" smtClean="0">
              <a:latin typeface="Adobe Heiti Std R" pitchFamily="34" charset="-128"/>
              <a:ea typeface="Adobe Heiti Std R" pitchFamily="34" charset="-128"/>
            </a:endParaRPr>
          </a:p>
          <a:p>
            <a:pPr>
              <a:buNone/>
            </a:pPr>
            <a:r>
              <a:rPr lang="id-ID" sz="2400" dirty="0" smtClean="0">
                <a:latin typeface="Adobe Heiti Std R" pitchFamily="34" charset="-128"/>
                <a:ea typeface="Adobe Heiti Std R" pitchFamily="34" charset="-128"/>
              </a:rPr>
              <a:t>MICROPHONE </a:t>
            </a:r>
            <a:r>
              <a:rPr lang="id-ID" sz="2400" dirty="0" smtClean="0">
                <a:latin typeface="Adobe Heiti Std R" pitchFamily="34" charset="-128"/>
                <a:ea typeface="Adobe Heiti Std R" pitchFamily="34" charset="-128"/>
              </a:rPr>
              <a:t>UNTUK DIALOG</a:t>
            </a:r>
          </a:p>
          <a:p>
            <a:pPr indent="11113">
              <a:buNone/>
            </a:pPr>
            <a:r>
              <a:rPr lang="id-ID" sz="2400" dirty="0" smtClean="0">
                <a:latin typeface="Adobe Heiti Std R" pitchFamily="34" charset="-128"/>
                <a:ea typeface="Adobe Heiti Std R" pitchFamily="34" charset="-128"/>
              </a:rPr>
              <a:t>Satu mic untk dua orang pembicara dengan posisi </a:t>
            </a:r>
            <a:r>
              <a:rPr lang="id-ID" sz="2400" dirty="0" smtClean="0">
                <a:latin typeface="Adobe Heiti Std R" pitchFamily="34" charset="-128"/>
                <a:ea typeface="Adobe Heiti Std R" pitchFamily="34" charset="-128"/>
              </a:rPr>
              <a:t>saling </a:t>
            </a:r>
            <a:r>
              <a:rPr lang="id-ID" sz="2400" dirty="0" smtClean="0">
                <a:latin typeface="Adobe Heiti Std R" pitchFamily="34" charset="-128"/>
                <a:ea typeface="Adobe Heiti Std R" pitchFamily="34" charset="-128"/>
              </a:rPr>
              <a:t>berhadapan </a:t>
            </a:r>
            <a:r>
              <a:rPr lang="id-ID" sz="2400" dirty="0" smtClean="0">
                <a:latin typeface="Adobe Heiti Std R" pitchFamily="34" charset="-128"/>
                <a:ea typeface="Adobe Heiti Std R" pitchFamily="34" charset="-128"/>
              </a:rPr>
              <a:t>lebih baik menggunakan jenis </a:t>
            </a:r>
            <a:r>
              <a:rPr lang="id-ID" sz="2400" dirty="0" smtClean="0">
                <a:latin typeface="Adobe Heiti Std R" pitchFamily="34" charset="-128"/>
                <a:ea typeface="Adobe Heiti Std R" pitchFamily="34" charset="-128"/>
              </a:rPr>
              <a:t>mic dengan </a:t>
            </a:r>
            <a:r>
              <a:rPr lang="id-ID" sz="2400" dirty="0" smtClean="0">
                <a:latin typeface="Adobe Heiti Std R" pitchFamily="34" charset="-128"/>
                <a:ea typeface="Adobe Heiti Std R" pitchFamily="34" charset="-128"/>
              </a:rPr>
              <a:t>polar </a:t>
            </a:r>
            <a:r>
              <a:rPr lang="id-ID" sz="2400" dirty="0" smtClean="0">
                <a:latin typeface="Adobe Heiti Std R" pitchFamily="34" charset="-128"/>
                <a:ea typeface="Adobe Heiti Std R" pitchFamily="34" charset="-128"/>
              </a:rPr>
              <a:t>patern dua arah (bi directional)</a:t>
            </a:r>
          </a:p>
          <a:p>
            <a:pPr>
              <a:buNone/>
            </a:pPr>
            <a:endParaRPr lang="id-ID" sz="2400" dirty="0" smtClean="0">
              <a:latin typeface="Adobe Heiti Std R" pitchFamily="34" charset="-128"/>
              <a:ea typeface="Adobe Heiti Std R" pitchFamily="34" charset="-128"/>
            </a:endParaRPr>
          </a:p>
          <a:p>
            <a:pPr marL="371475" indent="0">
              <a:buNone/>
            </a:pPr>
            <a:endParaRPr lang="id-ID" sz="2400" dirty="0" smtClean="0">
              <a:latin typeface="Adobe Heiti Std R" pitchFamily="34" charset="-128"/>
              <a:ea typeface="Adobe Heiti Std R" pitchFamily="34" charset="-128"/>
            </a:endParaRPr>
          </a:p>
          <a:p>
            <a:pPr marL="371475" indent="0">
              <a:buNone/>
            </a:pPr>
            <a:endParaRPr lang="id-ID" sz="2400" dirty="0" smtClean="0">
              <a:latin typeface="Adobe Heiti Std R" pitchFamily="34" charset="-128"/>
              <a:ea typeface="Adobe Heiti Std R" pitchFamily="34" charset="-128"/>
            </a:endParaRPr>
          </a:p>
        </p:txBody>
      </p:sp>
      <p:sp>
        <p:nvSpPr>
          <p:cNvPr id="9" name="Content Placeholder 2"/>
          <p:cNvSpPr>
            <a:spLocks noGrp="1"/>
          </p:cNvSpPr>
          <p:nvPr>
            <p:ph idx="1"/>
          </p:nvPr>
        </p:nvSpPr>
        <p:spPr>
          <a:xfrm>
            <a:off x="2667000" y="609600"/>
            <a:ext cx="3810000" cy="990600"/>
          </a:xfrm>
        </p:spPr>
        <p:txBody>
          <a:bodyPr>
            <a:noAutofit/>
          </a:bodyPr>
          <a:lstStyle/>
          <a:p>
            <a:pPr marL="0" indent="0" algn="ctr">
              <a:buNone/>
            </a:pPr>
            <a:r>
              <a:rPr lang="id-ID" sz="4800" b="1" dirty="0" smtClean="0">
                <a:latin typeface="28 Days Later" panose="020B0603050302020204" pitchFamily="34" charset="0"/>
              </a:rPr>
              <a:t>MICROPHONE</a:t>
            </a:r>
            <a:endParaRPr lang="en-US" sz="4800" b="1" dirty="0" smtClean="0">
              <a:latin typeface="28 Days Later" panose="020B0603050302020204" pitchFamily="34" charset="0"/>
            </a:endParaRPr>
          </a:p>
        </p:txBody>
      </p:sp>
    </p:spTree>
    <p:extLst>
      <p:ext uri="{BB962C8B-B14F-4D97-AF65-F5344CB8AC3E}">
        <p14:creationId xmlns:p14="http://schemas.microsoft.com/office/powerpoint/2010/main" xmlns="" val="11061258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13855"/>
            <a:ext cx="8305800" cy="595745"/>
          </a:xfrm>
        </p:spPr>
        <p:txBody>
          <a:bodyPr>
            <a:noAutofit/>
          </a:bodyPr>
          <a:lstStyle/>
          <a:p>
            <a:r>
              <a:rPr lang="en-US" sz="3200" b="1" dirty="0">
                <a:solidFill>
                  <a:schemeClr val="accent6">
                    <a:lumMod val="75000"/>
                  </a:schemeClr>
                </a:solidFill>
              </a:rPr>
              <a:t>AUDIO FOR </a:t>
            </a:r>
            <a:r>
              <a:rPr lang="en-US" sz="3200" b="1" dirty="0" smtClean="0">
                <a:solidFill>
                  <a:schemeClr val="accent6">
                    <a:lumMod val="75000"/>
                  </a:schemeClr>
                </a:solidFill>
              </a:rPr>
              <a:t>TV 2017</a:t>
            </a:r>
            <a:endParaRPr lang="en-US" sz="3200" b="1" dirty="0">
              <a:solidFill>
                <a:schemeClr val="accent6">
                  <a:lumMod val="75000"/>
                </a:schemeClr>
              </a:solidFill>
            </a:endParaRPr>
          </a:p>
        </p:txBody>
      </p:sp>
      <p:sp>
        <p:nvSpPr>
          <p:cNvPr id="8" name="Content Placeholder 2"/>
          <p:cNvSpPr txBox="1">
            <a:spLocks/>
          </p:cNvSpPr>
          <p:nvPr/>
        </p:nvSpPr>
        <p:spPr>
          <a:xfrm>
            <a:off x="495300" y="1524000"/>
            <a:ext cx="8343900" cy="48006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fontAlgn="base">
              <a:spcBef>
                <a:spcPct val="0"/>
              </a:spcBef>
              <a:spcAft>
                <a:spcPct val="0"/>
              </a:spcAft>
              <a:buNone/>
              <a:tabLst>
                <a:tab pos="168275" algn="l"/>
              </a:tabLst>
            </a:pPr>
            <a:r>
              <a:rPr lang="sv-SE" sz="2400" b="1" dirty="0" smtClean="0">
                <a:latin typeface="Adobe Heiti Std R" pitchFamily="34" charset="-128"/>
                <a:ea typeface="Adobe Heiti Std R" pitchFamily="34" charset="-128"/>
                <a:cs typeface="Arial" charset="0"/>
              </a:rPr>
              <a:t>PENGGUNAAN </a:t>
            </a:r>
            <a:r>
              <a:rPr lang="id-ID" sz="2400" b="1" dirty="0" smtClean="0">
                <a:latin typeface="Adobe Heiti Std R" pitchFamily="34" charset="-128"/>
                <a:ea typeface="Adobe Heiti Std R" pitchFamily="34" charset="-128"/>
                <a:cs typeface="Arial" charset="0"/>
              </a:rPr>
              <a:t>DAN PENEMPATAN </a:t>
            </a:r>
            <a:r>
              <a:rPr lang="sv-SE" sz="2400" b="1" dirty="0" smtClean="0">
                <a:latin typeface="Adobe Heiti Std R" pitchFamily="34" charset="-128"/>
                <a:ea typeface="Adobe Heiti Std R" pitchFamily="34" charset="-128"/>
                <a:cs typeface="Arial" charset="0"/>
              </a:rPr>
              <a:t>MICROPHONE</a:t>
            </a:r>
            <a:endParaRPr lang="en-US" sz="2400" b="1" dirty="0" smtClean="0">
              <a:latin typeface="Adobe Heiti Std R" pitchFamily="34" charset="-128"/>
              <a:ea typeface="Adobe Heiti Std R" pitchFamily="34" charset="-128"/>
              <a:cs typeface="Arial" charset="0"/>
            </a:endParaRPr>
          </a:p>
          <a:p>
            <a:pPr>
              <a:buNone/>
            </a:pPr>
            <a:r>
              <a:rPr lang="en-US" sz="2400" dirty="0" smtClean="0">
                <a:latin typeface="Adobe Heiti Std R" pitchFamily="34" charset="-128"/>
                <a:ea typeface="Adobe Heiti Std R" pitchFamily="34" charset="-128"/>
              </a:rPr>
              <a:t>MICROPHONE </a:t>
            </a:r>
            <a:r>
              <a:rPr lang="en-US" sz="2400" dirty="0" smtClean="0">
                <a:latin typeface="Adobe Heiti Std R" pitchFamily="34" charset="-128"/>
                <a:ea typeface="Adobe Heiti Std R" pitchFamily="34" charset="-128"/>
              </a:rPr>
              <a:t>UNTUK DRAMA</a:t>
            </a:r>
            <a:endParaRPr lang="id-ID" sz="2400" dirty="0" smtClean="0">
              <a:latin typeface="Adobe Heiti Std R" pitchFamily="34" charset="-128"/>
              <a:ea typeface="Adobe Heiti Std R" pitchFamily="34" charset="-128"/>
            </a:endParaRPr>
          </a:p>
          <a:p>
            <a:pPr indent="11113">
              <a:buNone/>
            </a:pPr>
            <a:r>
              <a:rPr lang="id-ID" sz="2400" dirty="0" smtClean="0">
                <a:latin typeface="Adobe Heiti Std R" pitchFamily="34" charset="-128"/>
                <a:ea typeface="Adobe Heiti Std R" pitchFamily="34" charset="-128"/>
              </a:rPr>
              <a:t>Drama </a:t>
            </a:r>
            <a:r>
              <a:rPr lang="id-ID" sz="2400" dirty="0" smtClean="0">
                <a:latin typeface="Adobe Heiti Std R" pitchFamily="34" charset="-128"/>
                <a:ea typeface="Adobe Heiti Std R" pitchFamily="34" charset="-128"/>
              </a:rPr>
              <a:t>televisi berbeda dengan drama radio, karena drama televisi pasti diusahan mic tidak terlihat oleh kamera. Maka perlu dipasang GUN mic (condenser) dengan polar patern super cardioid. Mic digantung dengan ketinggian tertentu pada boom stand diusahakan sudut 30</a:t>
            </a:r>
            <a:r>
              <a:rPr lang="id-ID" sz="2400" baseline="30000" dirty="0" smtClean="0">
                <a:latin typeface="Adobe Heiti Std R" pitchFamily="34" charset="-128"/>
                <a:ea typeface="Adobe Heiti Std R" pitchFamily="34" charset="-128"/>
              </a:rPr>
              <a:t>0</a:t>
            </a:r>
            <a:r>
              <a:rPr lang="id-ID" sz="2400" dirty="0" smtClean="0">
                <a:latin typeface="Adobe Heiti Std R" pitchFamily="34" charset="-128"/>
                <a:ea typeface="Adobe Heiti Std R" pitchFamily="34" charset="-128"/>
              </a:rPr>
              <a:t> diarahkan pada si pembicara.</a:t>
            </a:r>
          </a:p>
          <a:p>
            <a:pPr indent="11113">
              <a:buNone/>
            </a:pPr>
            <a:r>
              <a:rPr lang="id-ID" sz="2400" dirty="0" smtClean="0">
                <a:latin typeface="Adobe Heiti Std R" pitchFamily="34" charset="-128"/>
                <a:ea typeface="Adobe Heiti Std R" pitchFamily="34" charset="-128"/>
              </a:rPr>
              <a:t>Karena pembicara tidak statis pada arah dan jarak tertentu maka perlu seseorang (boomer) untuk menjaga jarak dan arah mike tersebut agar pada posisi yang benar, sehingga bisa didapatkan hasil yang maksimal kita harapkan</a:t>
            </a:r>
            <a:r>
              <a:rPr lang="id-ID" sz="2400" dirty="0" smtClean="0">
                <a:latin typeface="Adobe Heiti Std R" pitchFamily="34" charset="-128"/>
                <a:ea typeface="Adobe Heiti Std R" pitchFamily="34" charset="-128"/>
              </a:rPr>
              <a:t>.</a:t>
            </a:r>
            <a:endParaRPr lang="id-ID" sz="2400" dirty="0" smtClean="0">
              <a:latin typeface="Adobe Heiti Std R" pitchFamily="34" charset="-128"/>
              <a:ea typeface="Adobe Heiti Std R" pitchFamily="34" charset="-128"/>
            </a:endParaRPr>
          </a:p>
          <a:p>
            <a:pPr marL="371475" indent="0">
              <a:buNone/>
            </a:pPr>
            <a:endParaRPr lang="id-ID" sz="2400" dirty="0" smtClean="0">
              <a:latin typeface="Adobe Heiti Std R" pitchFamily="34" charset="-128"/>
              <a:ea typeface="Adobe Heiti Std R" pitchFamily="34" charset="-128"/>
            </a:endParaRPr>
          </a:p>
          <a:p>
            <a:pPr marL="371475" indent="0">
              <a:buNone/>
            </a:pPr>
            <a:endParaRPr lang="id-ID" sz="2400" dirty="0" smtClean="0">
              <a:latin typeface="Adobe Heiti Std R" pitchFamily="34" charset="-128"/>
              <a:ea typeface="Adobe Heiti Std R" pitchFamily="34" charset="-128"/>
            </a:endParaRPr>
          </a:p>
        </p:txBody>
      </p:sp>
      <p:sp>
        <p:nvSpPr>
          <p:cNvPr id="9" name="Content Placeholder 2"/>
          <p:cNvSpPr>
            <a:spLocks noGrp="1"/>
          </p:cNvSpPr>
          <p:nvPr>
            <p:ph idx="1"/>
          </p:nvPr>
        </p:nvSpPr>
        <p:spPr>
          <a:xfrm>
            <a:off x="2667000" y="609600"/>
            <a:ext cx="3810000" cy="990600"/>
          </a:xfrm>
        </p:spPr>
        <p:txBody>
          <a:bodyPr>
            <a:noAutofit/>
          </a:bodyPr>
          <a:lstStyle/>
          <a:p>
            <a:pPr marL="0" indent="0" algn="ctr">
              <a:buNone/>
            </a:pPr>
            <a:r>
              <a:rPr lang="id-ID" sz="4800" b="1" dirty="0" smtClean="0">
                <a:latin typeface="28 Days Later" panose="020B0603050302020204" pitchFamily="34" charset="0"/>
              </a:rPr>
              <a:t>MICROPHONE</a:t>
            </a:r>
            <a:endParaRPr lang="en-US" sz="4800" b="1" dirty="0" smtClean="0">
              <a:latin typeface="28 Days Later" panose="020B0603050302020204" pitchFamily="34" charset="0"/>
            </a:endParaRPr>
          </a:p>
        </p:txBody>
      </p:sp>
    </p:spTree>
    <p:extLst>
      <p:ext uri="{BB962C8B-B14F-4D97-AF65-F5344CB8AC3E}">
        <p14:creationId xmlns:p14="http://schemas.microsoft.com/office/powerpoint/2010/main" xmlns="" val="11061258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13855"/>
            <a:ext cx="8305800" cy="595745"/>
          </a:xfrm>
        </p:spPr>
        <p:txBody>
          <a:bodyPr>
            <a:noAutofit/>
          </a:bodyPr>
          <a:lstStyle/>
          <a:p>
            <a:r>
              <a:rPr lang="en-US" sz="3200" b="1" dirty="0">
                <a:solidFill>
                  <a:schemeClr val="accent6">
                    <a:lumMod val="75000"/>
                  </a:schemeClr>
                </a:solidFill>
              </a:rPr>
              <a:t>AUDIO FOR </a:t>
            </a:r>
            <a:r>
              <a:rPr lang="en-US" sz="3200" b="1" dirty="0" smtClean="0">
                <a:solidFill>
                  <a:schemeClr val="accent6">
                    <a:lumMod val="75000"/>
                  </a:schemeClr>
                </a:solidFill>
              </a:rPr>
              <a:t>TV 2017</a:t>
            </a:r>
            <a:endParaRPr lang="en-US" sz="3200" b="1" dirty="0">
              <a:solidFill>
                <a:schemeClr val="accent6">
                  <a:lumMod val="75000"/>
                </a:schemeClr>
              </a:solidFill>
            </a:endParaRPr>
          </a:p>
        </p:txBody>
      </p:sp>
      <p:sp>
        <p:nvSpPr>
          <p:cNvPr id="8" name="Content Placeholder 2"/>
          <p:cNvSpPr txBox="1">
            <a:spLocks/>
          </p:cNvSpPr>
          <p:nvPr/>
        </p:nvSpPr>
        <p:spPr>
          <a:xfrm>
            <a:off x="495300" y="1524000"/>
            <a:ext cx="8343900" cy="48006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fontAlgn="base">
              <a:spcBef>
                <a:spcPct val="0"/>
              </a:spcBef>
              <a:spcAft>
                <a:spcPct val="0"/>
              </a:spcAft>
              <a:buNone/>
              <a:tabLst>
                <a:tab pos="168275" algn="l"/>
              </a:tabLst>
            </a:pPr>
            <a:r>
              <a:rPr lang="sv-SE" sz="2400" b="1" dirty="0" smtClean="0">
                <a:latin typeface="Adobe Heiti Std R" pitchFamily="34" charset="-128"/>
                <a:ea typeface="Adobe Heiti Std R" pitchFamily="34" charset="-128"/>
                <a:cs typeface="Arial" charset="0"/>
              </a:rPr>
              <a:t>PENGGUNAAN </a:t>
            </a:r>
            <a:r>
              <a:rPr lang="id-ID" sz="2400" b="1" dirty="0" smtClean="0">
                <a:latin typeface="Adobe Heiti Std R" pitchFamily="34" charset="-128"/>
                <a:ea typeface="Adobe Heiti Std R" pitchFamily="34" charset="-128"/>
                <a:cs typeface="Arial" charset="0"/>
              </a:rPr>
              <a:t>DAN PENEMPATAN </a:t>
            </a:r>
            <a:r>
              <a:rPr lang="sv-SE" sz="2400" b="1" dirty="0" smtClean="0">
                <a:latin typeface="Adobe Heiti Std R" pitchFamily="34" charset="-128"/>
                <a:ea typeface="Adobe Heiti Std R" pitchFamily="34" charset="-128"/>
                <a:cs typeface="Arial" charset="0"/>
              </a:rPr>
              <a:t>MICROPHONE</a:t>
            </a:r>
            <a:endParaRPr lang="en-US" sz="2400" b="1" dirty="0" smtClean="0">
              <a:latin typeface="Adobe Heiti Std R" pitchFamily="34" charset="-128"/>
              <a:ea typeface="Adobe Heiti Std R" pitchFamily="34" charset="-128"/>
              <a:cs typeface="Arial" charset="0"/>
            </a:endParaRPr>
          </a:p>
          <a:p>
            <a:pPr>
              <a:buNone/>
            </a:pPr>
            <a:r>
              <a:rPr lang="id-ID" sz="2400" dirty="0" smtClean="0">
                <a:latin typeface="Adobe Heiti Std R" pitchFamily="34" charset="-128"/>
                <a:ea typeface="Adobe Heiti Std R" pitchFamily="34" charset="-128"/>
              </a:rPr>
              <a:t>EDITING </a:t>
            </a:r>
            <a:r>
              <a:rPr lang="id-ID" sz="2400" dirty="0" smtClean="0">
                <a:latin typeface="Adobe Heiti Std R" pitchFamily="34" charset="-128"/>
                <a:ea typeface="Adobe Heiti Std R" pitchFamily="34" charset="-128"/>
              </a:rPr>
              <a:t>DIALOG</a:t>
            </a:r>
          </a:p>
          <a:p>
            <a:pPr indent="11113">
              <a:buNone/>
            </a:pPr>
            <a:r>
              <a:rPr lang="id-ID" sz="2200" dirty="0" smtClean="0">
                <a:latin typeface="Adobe Heiti Std R" pitchFamily="34" charset="-128"/>
                <a:ea typeface="Adobe Heiti Std R" pitchFamily="34" charset="-128"/>
              </a:rPr>
              <a:t>Editing audio </a:t>
            </a:r>
            <a:r>
              <a:rPr lang="id-ID" sz="2200" dirty="0" smtClean="0">
                <a:latin typeface="Adobe Heiti Std R" pitchFamily="34" charset="-128"/>
                <a:ea typeface="Adobe Heiti Std R" pitchFamily="34" charset="-128"/>
              </a:rPr>
              <a:t>dilakukan </a:t>
            </a:r>
            <a:r>
              <a:rPr lang="id-ID" sz="2200" dirty="0" smtClean="0">
                <a:latin typeface="Adobe Heiti Std R" pitchFamily="34" charset="-128"/>
                <a:ea typeface="Adobe Heiti Std R" pitchFamily="34" charset="-128"/>
              </a:rPr>
              <a:t>dengan mengcopy dialog-dialog yang diperlukan dalam sajian. Setelah semua dialog yang diperlukan diedit kemudian baru general sound/atmosfer ataupun suara pendukung suasana dimasukkan sebagai latar </a:t>
            </a:r>
            <a:r>
              <a:rPr lang="id-ID" sz="2200" dirty="0" smtClean="0">
                <a:latin typeface="Adobe Heiti Std R" pitchFamily="34" charset="-128"/>
                <a:ea typeface="Adobe Heiti Std R" pitchFamily="34" charset="-128"/>
              </a:rPr>
              <a:t>belakang.</a:t>
            </a:r>
          </a:p>
          <a:p>
            <a:pPr indent="11113">
              <a:buNone/>
            </a:pPr>
            <a:r>
              <a:rPr lang="id-ID" sz="2200" dirty="0" smtClean="0">
                <a:latin typeface="Adobe Heiti Std R" pitchFamily="34" charset="-128"/>
                <a:ea typeface="Adobe Heiti Std R" pitchFamily="34" charset="-128"/>
              </a:rPr>
              <a:t>Hal </a:t>
            </a:r>
            <a:r>
              <a:rPr lang="id-ID" sz="2200" dirty="0" smtClean="0">
                <a:latin typeface="Adobe Heiti Std R" pitchFamily="34" charset="-128"/>
                <a:ea typeface="Adobe Heiti Std R" pitchFamily="34" charset="-128"/>
              </a:rPr>
              <a:t>tersebut dilakukan untuk mengatasi suara latar belakang yang patah-patah karena diakibatkan dari hasil editing dialog </a:t>
            </a:r>
            <a:r>
              <a:rPr lang="id-ID" sz="2200" dirty="0" smtClean="0">
                <a:latin typeface="Adobe Heiti Std R" pitchFamily="34" charset="-128"/>
                <a:ea typeface="Adobe Heiti Std R" pitchFamily="34" charset="-128"/>
              </a:rPr>
              <a:t>sebelumnya.</a:t>
            </a:r>
          </a:p>
          <a:p>
            <a:pPr indent="11113">
              <a:buNone/>
            </a:pPr>
            <a:r>
              <a:rPr lang="id-ID" sz="2200" dirty="0" smtClean="0">
                <a:latin typeface="Adobe Heiti Std R" pitchFamily="34" charset="-128"/>
                <a:ea typeface="Adobe Heiti Std R" pitchFamily="34" charset="-128"/>
              </a:rPr>
              <a:t>Jika </a:t>
            </a:r>
            <a:r>
              <a:rPr lang="id-ID" sz="2200" dirty="0" smtClean="0">
                <a:latin typeface="Adobe Heiti Std R" pitchFamily="34" charset="-128"/>
                <a:ea typeface="Adobe Heiti Std R" pitchFamily="34" charset="-128"/>
              </a:rPr>
              <a:t>diperlukan latar belakang musik sebagai tambahan pendukung suasana baru ditambahkan kemudian dengan maksud supaya celah pada sambungan suara/gambar menjadi rata.</a:t>
            </a:r>
          </a:p>
          <a:p>
            <a:pPr marL="371475" indent="0">
              <a:buNone/>
            </a:pPr>
            <a:endParaRPr lang="id-ID" sz="2400" dirty="0" smtClean="0">
              <a:latin typeface="Adobe Heiti Std R" pitchFamily="34" charset="-128"/>
              <a:ea typeface="Adobe Heiti Std R" pitchFamily="34" charset="-128"/>
            </a:endParaRPr>
          </a:p>
          <a:p>
            <a:pPr marL="371475" indent="0">
              <a:buNone/>
            </a:pPr>
            <a:endParaRPr lang="id-ID" sz="2400" dirty="0" smtClean="0">
              <a:latin typeface="Adobe Heiti Std R" pitchFamily="34" charset="-128"/>
              <a:ea typeface="Adobe Heiti Std R" pitchFamily="34" charset="-128"/>
            </a:endParaRPr>
          </a:p>
        </p:txBody>
      </p:sp>
      <p:sp>
        <p:nvSpPr>
          <p:cNvPr id="9" name="Content Placeholder 2"/>
          <p:cNvSpPr>
            <a:spLocks noGrp="1"/>
          </p:cNvSpPr>
          <p:nvPr>
            <p:ph idx="1"/>
          </p:nvPr>
        </p:nvSpPr>
        <p:spPr>
          <a:xfrm>
            <a:off x="2667000" y="609600"/>
            <a:ext cx="3810000" cy="990600"/>
          </a:xfrm>
        </p:spPr>
        <p:txBody>
          <a:bodyPr>
            <a:noAutofit/>
          </a:bodyPr>
          <a:lstStyle/>
          <a:p>
            <a:pPr marL="0" indent="0" algn="ctr">
              <a:buNone/>
            </a:pPr>
            <a:r>
              <a:rPr lang="id-ID" sz="4800" b="1" dirty="0" smtClean="0">
                <a:latin typeface="28 Days Later" panose="020B0603050302020204" pitchFamily="34" charset="0"/>
              </a:rPr>
              <a:t>MICROPHONE</a:t>
            </a:r>
            <a:endParaRPr lang="en-US" sz="4800" b="1" dirty="0" smtClean="0">
              <a:latin typeface="28 Days Later" panose="020B0603050302020204" pitchFamily="34" charset="0"/>
            </a:endParaRPr>
          </a:p>
        </p:txBody>
      </p:sp>
    </p:spTree>
    <p:extLst>
      <p:ext uri="{BB962C8B-B14F-4D97-AF65-F5344CB8AC3E}">
        <p14:creationId xmlns:p14="http://schemas.microsoft.com/office/powerpoint/2010/main" xmlns="" val="11061258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13855"/>
            <a:ext cx="8305800" cy="595745"/>
          </a:xfrm>
        </p:spPr>
        <p:txBody>
          <a:bodyPr>
            <a:noAutofit/>
          </a:bodyPr>
          <a:lstStyle/>
          <a:p>
            <a:r>
              <a:rPr lang="en-US" sz="3200" b="1" dirty="0">
                <a:solidFill>
                  <a:schemeClr val="accent6">
                    <a:lumMod val="75000"/>
                  </a:schemeClr>
                </a:solidFill>
              </a:rPr>
              <a:t>AUDIO FOR </a:t>
            </a:r>
            <a:r>
              <a:rPr lang="en-US" sz="3200" b="1" dirty="0" smtClean="0">
                <a:solidFill>
                  <a:schemeClr val="accent6">
                    <a:lumMod val="75000"/>
                  </a:schemeClr>
                </a:solidFill>
              </a:rPr>
              <a:t>TV 2017</a:t>
            </a:r>
            <a:endParaRPr lang="en-US" sz="3200" b="1" dirty="0">
              <a:solidFill>
                <a:schemeClr val="accent6">
                  <a:lumMod val="75000"/>
                </a:schemeClr>
              </a:solidFill>
            </a:endParaRPr>
          </a:p>
        </p:txBody>
      </p:sp>
      <p:sp>
        <p:nvSpPr>
          <p:cNvPr id="7" name="Content Placeholder 2"/>
          <p:cNvSpPr>
            <a:spLocks noGrp="1"/>
          </p:cNvSpPr>
          <p:nvPr>
            <p:ph idx="1"/>
          </p:nvPr>
        </p:nvSpPr>
        <p:spPr>
          <a:xfrm>
            <a:off x="571500" y="609600"/>
            <a:ext cx="8077200" cy="990600"/>
          </a:xfrm>
        </p:spPr>
        <p:txBody>
          <a:bodyPr>
            <a:noAutofit/>
          </a:bodyPr>
          <a:lstStyle/>
          <a:p>
            <a:pPr marL="0" indent="0" algn="ctr">
              <a:buNone/>
            </a:pPr>
            <a:r>
              <a:rPr lang="id-ID" sz="3600" b="1" dirty="0" smtClean="0">
                <a:latin typeface="28 Days Later" panose="020B0603050302020204" pitchFamily="34" charset="0"/>
              </a:rPr>
              <a:t>MICROPHONE</a:t>
            </a:r>
            <a:endParaRPr lang="en-US" sz="3600" b="1" dirty="0" smtClean="0">
              <a:latin typeface="28 Days Later" panose="020B0603050302020204" pitchFamily="34" charset="0"/>
            </a:endParaRPr>
          </a:p>
        </p:txBody>
      </p:sp>
      <p:sp>
        <p:nvSpPr>
          <p:cNvPr id="8" name="Content Placeholder 2"/>
          <p:cNvSpPr txBox="1">
            <a:spLocks/>
          </p:cNvSpPr>
          <p:nvPr/>
        </p:nvSpPr>
        <p:spPr>
          <a:xfrm>
            <a:off x="304800" y="1600200"/>
            <a:ext cx="8420100" cy="47244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600" dirty="0" smtClean="0">
                <a:latin typeface="Adobe Heiti Std R" pitchFamily="34" charset="-128"/>
                <a:ea typeface="Adobe Heiti Std R" pitchFamily="34" charset="-128"/>
              </a:rPr>
              <a:t>A microphone converts sound energy into its electrical analogue and should do this without changing the information content in any important way</a:t>
            </a:r>
            <a:r>
              <a:rPr lang="en-US" sz="2600" dirty="0" smtClean="0">
                <a:latin typeface="Adobe Heiti Std R" pitchFamily="34" charset="-128"/>
                <a:ea typeface="Adobe Heiti Std R" pitchFamily="34" charset="-128"/>
              </a:rPr>
              <a:t>.</a:t>
            </a:r>
            <a:endParaRPr lang="id-ID" sz="2600" dirty="0" smtClean="0">
              <a:latin typeface="Adobe Heiti Std R" pitchFamily="34" charset="-128"/>
              <a:ea typeface="Adobe Heiti Std R" pitchFamily="34" charset="-128"/>
            </a:endParaRPr>
          </a:p>
          <a:p>
            <a:pPr marL="0" indent="0">
              <a:buNone/>
            </a:pPr>
            <a:r>
              <a:rPr lang="en-US" sz="2600" dirty="0" smtClean="0">
                <a:latin typeface="Adobe Heiti Std R" pitchFamily="34" charset="-128"/>
                <a:ea typeface="Adobe Heiti Std R" pitchFamily="34" charset="-128"/>
              </a:rPr>
              <a:t>A microphone should therefore do three things:</a:t>
            </a:r>
          </a:p>
          <a:p>
            <a:pPr marL="177800" indent="-177800"/>
            <a:r>
              <a:rPr lang="id-ID" sz="2600" dirty="0" smtClean="0">
                <a:latin typeface="Adobe Heiti Std R" pitchFamily="34" charset="-128"/>
                <a:ea typeface="Adobe Heiti Std R" pitchFamily="34" charset="-128"/>
              </a:rPr>
              <a:t> </a:t>
            </a:r>
            <a:r>
              <a:rPr lang="en-US" sz="2600" dirty="0" smtClean="0">
                <a:latin typeface="Adobe Heiti Std R" pitchFamily="34" charset="-128"/>
                <a:ea typeface="Adobe Heiti Std R" pitchFamily="34" charset="-128"/>
              </a:rPr>
              <a:t>for </a:t>
            </a:r>
            <a:r>
              <a:rPr lang="en-US" sz="2600" dirty="0" smtClean="0">
                <a:latin typeface="Adobe Heiti Std R" pitchFamily="34" charset="-128"/>
                <a:ea typeface="Adobe Heiti Std R" pitchFamily="34" charset="-128"/>
              </a:rPr>
              <a:t>normal sound levels it must produce an electrical signal that is well above its own electrical noise level.</a:t>
            </a:r>
          </a:p>
          <a:p>
            <a:pPr marL="177800" indent="-177800"/>
            <a:r>
              <a:rPr lang="id-ID" sz="2600" dirty="0" smtClean="0">
                <a:latin typeface="Adobe Heiti Std R" pitchFamily="34" charset="-128"/>
                <a:ea typeface="Adobe Heiti Std R" pitchFamily="34" charset="-128"/>
              </a:rPr>
              <a:t> </a:t>
            </a:r>
            <a:r>
              <a:rPr lang="en-US" sz="2600" dirty="0" smtClean="0">
                <a:latin typeface="Adobe Heiti Std R" pitchFamily="34" charset="-128"/>
                <a:ea typeface="Adobe Heiti Std R" pitchFamily="34" charset="-128"/>
              </a:rPr>
              <a:t>for </a:t>
            </a:r>
            <a:r>
              <a:rPr lang="en-US" sz="2600" dirty="0" smtClean="0">
                <a:latin typeface="Adobe Heiti Std R" pitchFamily="34" charset="-128"/>
                <a:ea typeface="Adobe Heiti Std R" pitchFamily="34" charset="-128"/>
              </a:rPr>
              <a:t>normal sound levels the signal it produces must be substantially </a:t>
            </a:r>
            <a:r>
              <a:rPr lang="en-US" sz="2600" dirty="0" err="1" smtClean="0">
                <a:latin typeface="Adobe Heiti Std R" pitchFamily="34" charset="-128"/>
                <a:ea typeface="Adobe Heiti Std R" pitchFamily="34" charset="-128"/>
              </a:rPr>
              <a:t>undisorted</a:t>
            </a:r>
            <a:r>
              <a:rPr lang="en-US" sz="2600" dirty="0" smtClean="0">
                <a:latin typeface="Adobe Heiti Std R" pitchFamily="34" charset="-128"/>
                <a:ea typeface="Adobe Heiti Std R" pitchFamily="34" charset="-128"/>
              </a:rPr>
              <a:t>.</a:t>
            </a:r>
          </a:p>
          <a:p>
            <a:pPr marL="177800" indent="-177800"/>
            <a:r>
              <a:rPr lang="id-ID" sz="2600" dirty="0" smtClean="0">
                <a:latin typeface="Adobe Heiti Std R" pitchFamily="34" charset="-128"/>
                <a:ea typeface="Adobe Heiti Std R" pitchFamily="34" charset="-128"/>
              </a:rPr>
              <a:t> </a:t>
            </a:r>
            <a:r>
              <a:rPr lang="en-US" sz="2600" dirty="0" smtClean="0">
                <a:latin typeface="Adobe Heiti Std R" pitchFamily="34" charset="-128"/>
                <a:ea typeface="Adobe Heiti Std R" pitchFamily="34" charset="-128"/>
              </a:rPr>
              <a:t>for </a:t>
            </a:r>
            <a:r>
              <a:rPr lang="en-US" sz="2600" dirty="0" smtClean="0">
                <a:latin typeface="Adobe Heiti Std R" pitchFamily="34" charset="-128"/>
                <a:ea typeface="Adobe Heiti Std R" pitchFamily="34" charset="-128"/>
              </a:rPr>
              <a:t>a particular sound source it should respond almost equally to all significant audio frequencies present</a:t>
            </a:r>
            <a:r>
              <a:rPr lang="en-US" sz="2600" dirty="0" smtClean="0">
                <a:latin typeface="Adobe Heiti Std R" pitchFamily="34" charset="-128"/>
                <a:ea typeface="Adobe Heiti Std R" pitchFamily="34" charset="-128"/>
              </a:rPr>
              <a:t>.</a:t>
            </a:r>
            <a:r>
              <a:rPr lang="id-ID" sz="2600" dirty="0" smtClean="0">
                <a:latin typeface="Adobe Heiti Std R" pitchFamily="34" charset="-128"/>
                <a:ea typeface="Adobe Heiti Std R" pitchFamily="34" charset="-128"/>
              </a:rPr>
              <a:t> (Alec Nisbet)</a:t>
            </a:r>
            <a:endParaRPr lang="en-US" sz="2600" dirty="0">
              <a:latin typeface="Adobe Heiti Std R" pitchFamily="34" charset="-128"/>
              <a:ea typeface="Adobe Heiti Std R" pitchFamily="34" charset="-128"/>
            </a:endParaRPr>
          </a:p>
        </p:txBody>
      </p:sp>
    </p:spTree>
    <p:extLst>
      <p:ext uri="{BB962C8B-B14F-4D97-AF65-F5344CB8AC3E}">
        <p14:creationId xmlns:p14="http://schemas.microsoft.com/office/powerpoint/2010/main" xmlns="" val="25899311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13855"/>
            <a:ext cx="8305800" cy="595745"/>
          </a:xfrm>
        </p:spPr>
        <p:txBody>
          <a:bodyPr>
            <a:noAutofit/>
          </a:bodyPr>
          <a:lstStyle/>
          <a:p>
            <a:r>
              <a:rPr lang="en-US" sz="3200" b="1" dirty="0">
                <a:solidFill>
                  <a:schemeClr val="accent6">
                    <a:lumMod val="75000"/>
                  </a:schemeClr>
                </a:solidFill>
              </a:rPr>
              <a:t>AUDIO FOR </a:t>
            </a:r>
            <a:r>
              <a:rPr lang="en-US" sz="3200" b="1" dirty="0" smtClean="0">
                <a:solidFill>
                  <a:schemeClr val="accent6">
                    <a:lumMod val="75000"/>
                  </a:schemeClr>
                </a:solidFill>
              </a:rPr>
              <a:t>TV 2017</a:t>
            </a:r>
            <a:endParaRPr lang="en-US" sz="3200" b="1" dirty="0">
              <a:solidFill>
                <a:schemeClr val="accent6">
                  <a:lumMod val="75000"/>
                </a:schemeClr>
              </a:solidFill>
            </a:endParaRPr>
          </a:p>
        </p:txBody>
      </p:sp>
      <p:sp>
        <p:nvSpPr>
          <p:cNvPr id="7" name="Content Placeholder 2"/>
          <p:cNvSpPr>
            <a:spLocks noGrp="1"/>
          </p:cNvSpPr>
          <p:nvPr>
            <p:ph idx="1"/>
          </p:nvPr>
        </p:nvSpPr>
        <p:spPr>
          <a:xfrm>
            <a:off x="2667000" y="609600"/>
            <a:ext cx="3810000" cy="990600"/>
          </a:xfrm>
        </p:spPr>
        <p:txBody>
          <a:bodyPr>
            <a:noAutofit/>
          </a:bodyPr>
          <a:lstStyle/>
          <a:p>
            <a:pPr marL="0" indent="0" algn="ctr">
              <a:buNone/>
            </a:pPr>
            <a:r>
              <a:rPr lang="id-ID" sz="3600" b="1" dirty="0" smtClean="0">
                <a:latin typeface="28 Days Later" panose="020B0603050302020204" pitchFamily="34" charset="0"/>
              </a:rPr>
              <a:t>MICROPHONE</a:t>
            </a:r>
            <a:endParaRPr lang="en-US" sz="3600" b="1" dirty="0" smtClean="0">
              <a:latin typeface="28 Days Later" panose="020B0603050302020204" pitchFamily="34" charset="0"/>
            </a:endParaRPr>
          </a:p>
        </p:txBody>
      </p:sp>
      <p:sp>
        <p:nvSpPr>
          <p:cNvPr id="8" name="Content Placeholder 2"/>
          <p:cNvSpPr txBox="1">
            <a:spLocks/>
          </p:cNvSpPr>
          <p:nvPr/>
        </p:nvSpPr>
        <p:spPr>
          <a:xfrm>
            <a:off x="495300" y="1371600"/>
            <a:ext cx="8229600" cy="4953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None/>
            </a:pPr>
            <a:r>
              <a:rPr lang="id-ID" sz="2800" b="1" dirty="0" smtClean="0">
                <a:latin typeface="Adobe Heiti Std R" pitchFamily="34" charset="-128"/>
                <a:ea typeface="Adobe Heiti Std R" pitchFamily="34" charset="-128"/>
              </a:rPr>
              <a:t>PERBEDAAN antara TELINGA dan MIKROPON</a:t>
            </a:r>
            <a:endParaRPr lang="id-ID" sz="2800" dirty="0" smtClean="0">
              <a:latin typeface="Adobe Heiti Std R" pitchFamily="34" charset="-128"/>
              <a:ea typeface="Adobe Heiti Std R" pitchFamily="34" charset="-128"/>
            </a:endParaRPr>
          </a:p>
          <a:p>
            <a:pPr lvl="0"/>
            <a:r>
              <a:rPr lang="id-ID" sz="2800" dirty="0" smtClean="0">
                <a:latin typeface="Adobe Heiti Std R" pitchFamily="34" charset="-128"/>
                <a:ea typeface="Adobe Heiti Std R" pitchFamily="34" charset="-128"/>
              </a:rPr>
              <a:t>Telinga dapat membedakan suara-suara yang berasal dari bermacam sumber suara.</a:t>
            </a:r>
          </a:p>
          <a:p>
            <a:pPr lvl="0"/>
            <a:r>
              <a:rPr lang="id-ID" sz="2800" dirty="0" smtClean="0">
                <a:latin typeface="Adobe Heiti Std R" pitchFamily="34" charset="-128"/>
                <a:ea typeface="Adobe Heiti Std R" pitchFamily="34" charset="-128"/>
              </a:rPr>
              <a:t>Keterbatasan telinga dalam frequensi response 800 hertz – 4 kilo hertz.</a:t>
            </a:r>
          </a:p>
          <a:p>
            <a:pPr lvl="0"/>
            <a:r>
              <a:rPr lang="id-ID" sz="2800" dirty="0" smtClean="0">
                <a:latin typeface="Adobe Heiti Std R" pitchFamily="34" charset="-128"/>
                <a:ea typeface="Adobe Heiti Std R" pitchFamily="34" charset="-128"/>
              </a:rPr>
              <a:t>Mikrophone tidak dapat membedakan macam-macam sumber suara, semua suara akan ditangkap.</a:t>
            </a:r>
          </a:p>
          <a:p>
            <a:pPr lvl="0"/>
            <a:r>
              <a:rPr lang="en-US" sz="2800" dirty="0" err="1" smtClean="0">
                <a:latin typeface="Adobe Heiti Std R" pitchFamily="34" charset="-128"/>
                <a:ea typeface="Adobe Heiti Std R" pitchFamily="34" charset="-128"/>
              </a:rPr>
              <a:t>Keterbatasan</a:t>
            </a:r>
            <a:r>
              <a:rPr lang="en-US" sz="2800" dirty="0" smtClean="0">
                <a:latin typeface="Adobe Heiti Std R" pitchFamily="34" charset="-128"/>
                <a:ea typeface="Adobe Heiti Std R" pitchFamily="34" charset="-128"/>
              </a:rPr>
              <a:t> </a:t>
            </a:r>
            <a:r>
              <a:rPr lang="en-US" sz="2800" dirty="0" err="1" smtClean="0">
                <a:latin typeface="Adobe Heiti Std R" pitchFamily="34" charset="-128"/>
                <a:ea typeface="Adobe Heiti Std R" pitchFamily="34" charset="-128"/>
              </a:rPr>
              <a:t>mikropon</a:t>
            </a:r>
            <a:r>
              <a:rPr lang="en-US" sz="2800" dirty="0" smtClean="0">
                <a:latin typeface="Adobe Heiti Std R" pitchFamily="34" charset="-128"/>
                <a:ea typeface="Adobe Heiti Std R" pitchFamily="34" charset="-128"/>
              </a:rPr>
              <a:t> </a:t>
            </a:r>
            <a:r>
              <a:rPr lang="en-US" sz="2800" dirty="0" err="1" smtClean="0">
                <a:latin typeface="Adobe Heiti Std R" pitchFamily="34" charset="-128"/>
                <a:ea typeface="Adobe Heiti Std R" pitchFamily="34" charset="-128"/>
              </a:rPr>
              <a:t>dalam</a:t>
            </a:r>
            <a:r>
              <a:rPr lang="en-US" sz="2800" dirty="0" smtClean="0">
                <a:latin typeface="Adobe Heiti Std R" pitchFamily="34" charset="-128"/>
                <a:ea typeface="Adobe Heiti Std R" pitchFamily="34" charset="-128"/>
              </a:rPr>
              <a:t> </a:t>
            </a:r>
            <a:r>
              <a:rPr lang="en-US" sz="2800" dirty="0" err="1" smtClean="0">
                <a:latin typeface="Adobe Heiti Std R" pitchFamily="34" charset="-128"/>
                <a:ea typeface="Adobe Heiti Std R" pitchFamily="34" charset="-128"/>
              </a:rPr>
              <a:t>frequensi</a:t>
            </a:r>
            <a:r>
              <a:rPr lang="en-US" sz="2800" dirty="0" smtClean="0">
                <a:latin typeface="Adobe Heiti Std R" pitchFamily="34" charset="-128"/>
                <a:ea typeface="Adobe Heiti Std R" pitchFamily="34" charset="-128"/>
              </a:rPr>
              <a:t> response 20 hertz – 16 kilo hertz.</a:t>
            </a:r>
            <a:endParaRPr lang="id-ID" sz="2800" dirty="0">
              <a:latin typeface="Adobe Heiti Std R" pitchFamily="34" charset="-128"/>
              <a:ea typeface="Adobe Heiti Std R" pitchFamily="34" charset="-128"/>
            </a:endParaRPr>
          </a:p>
        </p:txBody>
      </p:sp>
    </p:spTree>
    <p:extLst>
      <p:ext uri="{BB962C8B-B14F-4D97-AF65-F5344CB8AC3E}">
        <p14:creationId xmlns:p14="http://schemas.microsoft.com/office/powerpoint/2010/main" xmlns="" val="25899311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13855"/>
            <a:ext cx="8305800" cy="595745"/>
          </a:xfrm>
        </p:spPr>
        <p:txBody>
          <a:bodyPr>
            <a:noAutofit/>
          </a:bodyPr>
          <a:lstStyle/>
          <a:p>
            <a:r>
              <a:rPr lang="en-US" sz="3200" b="1" dirty="0">
                <a:solidFill>
                  <a:schemeClr val="accent6">
                    <a:lumMod val="75000"/>
                  </a:schemeClr>
                </a:solidFill>
              </a:rPr>
              <a:t>AUDIO FOR </a:t>
            </a:r>
            <a:r>
              <a:rPr lang="en-US" sz="3200" b="1" dirty="0" smtClean="0">
                <a:solidFill>
                  <a:schemeClr val="accent6">
                    <a:lumMod val="75000"/>
                  </a:schemeClr>
                </a:solidFill>
              </a:rPr>
              <a:t>TV 2017</a:t>
            </a:r>
            <a:endParaRPr lang="en-US" sz="3200" b="1" dirty="0">
              <a:solidFill>
                <a:schemeClr val="accent6">
                  <a:lumMod val="75000"/>
                </a:schemeClr>
              </a:solidFill>
            </a:endParaRPr>
          </a:p>
        </p:txBody>
      </p:sp>
      <p:sp>
        <p:nvSpPr>
          <p:cNvPr id="8" name="Content Placeholder 2"/>
          <p:cNvSpPr txBox="1">
            <a:spLocks/>
          </p:cNvSpPr>
          <p:nvPr/>
        </p:nvSpPr>
        <p:spPr>
          <a:xfrm>
            <a:off x="495300" y="1981200"/>
            <a:ext cx="8229600" cy="43434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269875" lvl="0" indent="-269875" fontAlgn="base">
              <a:spcBef>
                <a:spcPct val="0"/>
              </a:spcBef>
              <a:spcAft>
                <a:spcPts val="1200"/>
              </a:spcAft>
              <a:buFont typeface="Symbol" pitchFamily="18" charset="2"/>
              <a:buChar char=""/>
              <a:tabLst>
                <a:tab pos="168275" algn="l"/>
              </a:tabLst>
            </a:pPr>
            <a:r>
              <a:rPr lang="en-US" b="1" dirty="0" err="1">
                <a:ea typeface="Times New Roman" charset="0"/>
                <a:cs typeface="Arial" charset="0"/>
              </a:rPr>
              <a:t>Jenis</a:t>
            </a:r>
            <a:r>
              <a:rPr lang="en-US" b="1" dirty="0">
                <a:ea typeface="Times New Roman" charset="0"/>
                <a:cs typeface="Arial" charset="0"/>
              </a:rPr>
              <a:t> Microphone</a:t>
            </a:r>
          </a:p>
          <a:p>
            <a:pPr marL="269875" lvl="0" indent="-269875" eaLnBrk="0" fontAlgn="base" hangingPunct="0">
              <a:spcBef>
                <a:spcPct val="0"/>
              </a:spcBef>
              <a:spcAft>
                <a:spcPts val="1200"/>
              </a:spcAft>
              <a:buFont typeface="Symbol" pitchFamily="18" charset="2"/>
              <a:buChar char=""/>
              <a:tabLst>
                <a:tab pos="168275" algn="l"/>
              </a:tabLst>
            </a:pPr>
            <a:r>
              <a:rPr lang="en-US" b="1" dirty="0" err="1">
                <a:ea typeface="Times New Roman" charset="0"/>
                <a:cs typeface="Arial" charset="0"/>
              </a:rPr>
              <a:t>Jangkauan</a:t>
            </a:r>
            <a:r>
              <a:rPr lang="en-US" b="1" dirty="0">
                <a:ea typeface="Times New Roman" charset="0"/>
                <a:cs typeface="Arial" charset="0"/>
              </a:rPr>
              <a:t> </a:t>
            </a:r>
            <a:r>
              <a:rPr lang="en-US" b="1" dirty="0" smtClean="0">
                <a:ea typeface="Times New Roman" charset="0"/>
                <a:cs typeface="Arial" charset="0"/>
              </a:rPr>
              <a:t>Microphone (polar-pattern</a:t>
            </a:r>
            <a:r>
              <a:rPr lang="en-US" b="1" dirty="0">
                <a:ea typeface="Times New Roman" charset="0"/>
                <a:cs typeface="Arial" charset="0"/>
              </a:rPr>
              <a:t>)</a:t>
            </a:r>
          </a:p>
          <a:p>
            <a:pPr marL="269875" lvl="0" indent="-269875" eaLnBrk="0" fontAlgn="base" hangingPunct="0">
              <a:spcBef>
                <a:spcPct val="0"/>
              </a:spcBef>
              <a:spcAft>
                <a:spcPts val="1200"/>
              </a:spcAft>
              <a:buFont typeface="Symbol" pitchFamily="18" charset="2"/>
              <a:buChar char=""/>
              <a:tabLst>
                <a:tab pos="168275" algn="l"/>
              </a:tabLst>
            </a:pPr>
            <a:r>
              <a:rPr lang="en-US" b="1" dirty="0" err="1">
                <a:ea typeface="Times New Roman" charset="0"/>
                <a:cs typeface="Arial" charset="0"/>
              </a:rPr>
              <a:t>Spesifikasi</a:t>
            </a:r>
            <a:r>
              <a:rPr lang="en-US" b="1" dirty="0">
                <a:ea typeface="Times New Roman" charset="0"/>
                <a:cs typeface="Arial" charset="0"/>
              </a:rPr>
              <a:t> </a:t>
            </a:r>
            <a:r>
              <a:rPr lang="en-US" b="1" dirty="0" smtClean="0">
                <a:ea typeface="Times New Roman" charset="0"/>
                <a:cs typeface="Arial" charset="0"/>
              </a:rPr>
              <a:t>Microphone</a:t>
            </a:r>
            <a:endParaRPr lang="en-US" b="1" dirty="0">
              <a:ea typeface="Times New Roman" charset="0"/>
              <a:cs typeface="Arial" charset="0"/>
            </a:endParaRPr>
          </a:p>
          <a:p>
            <a:pPr marL="269875" lvl="0" indent="-269875" eaLnBrk="0" fontAlgn="base" hangingPunct="0">
              <a:spcBef>
                <a:spcPct val="0"/>
              </a:spcBef>
              <a:spcAft>
                <a:spcPts val="1200"/>
              </a:spcAft>
              <a:buFont typeface="Symbol" pitchFamily="18" charset="2"/>
              <a:buChar char=""/>
            </a:pPr>
            <a:r>
              <a:rPr lang="sv-SE" b="1" dirty="0">
                <a:ea typeface="Times New Roman" charset="0"/>
                <a:cs typeface="Arial" charset="0"/>
              </a:rPr>
              <a:t>Teknik </a:t>
            </a:r>
            <a:r>
              <a:rPr lang="id-ID" b="1" dirty="0" smtClean="0">
                <a:ea typeface="Times New Roman" charset="0"/>
                <a:cs typeface="Arial" charset="0"/>
              </a:rPr>
              <a:t>P</a:t>
            </a:r>
            <a:r>
              <a:rPr lang="id-ID" b="1" dirty="0" smtClean="0">
                <a:ea typeface="Times New Roman" charset="0"/>
                <a:cs typeface="Arial" charset="0"/>
              </a:rPr>
              <a:t>enggunaan dan </a:t>
            </a:r>
            <a:r>
              <a:rPr lang="sv-SE" b="1" dirty="0" smtClean="0">
                <a:ea typeface="Times New Roman" charset="0"/>
                <a:cs typeface="Arial" charset="0"/>
              </a:rPr>
              <a:t>Penempatan </a:t>
            </a:r>
            <a:r>
              <a:rPr lang="sv-SE" b="1" dirty="0" smtClean="0">
                <a:ea typeface="Times New Roman" charset="0"/>
                <a:cs typeface="Arial" charset="0"/>
              </a:rPr>
              <a:t>Microphone</a:t>
            </a:r>
            <a:endParaRPr lang="en-US" b="1" dirty="0">
              <a:ea typeface="Times New Roman" charset="0"/>
              <a:cs typeface="Arial" charset="0"/>
            </a:endParaRPr>
          </a:p>
        </p:txBody>
      </p:sp>
      <p:sp>
        <p:nvSpPr>
          <p:cNvPr id="5" name="Content Placeholder 2"/>
          <p:cNvSpPr txBox="1">
            <a:spLocks/>
          </p:cNvSpPr>
          <p:nvPr/>
        </p:nvSpPr>
        <p:spPr>
          <a:xfrm>
            <a:off x="2667000" y="609600"/>
            <a:ext cx="3810000" cy="990600"/>
          </a:xfrm>
          <a:prstGeom prst="rect">
            <a:avLst/>
          </a:prstGeom>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id-ID" sz="3600" b="1" i="0" u="none" strike="noStrike" kern="1200" cap="none" spc="0" normalizeH="0" baseline="0" noProof="0" dirty="0" smtClean="0">
                <a:ln>
                  <a:noFill/>
                </a:ln>
                <a:solidFill>
                  <a:schemeClr val="tx1"/>
                </a:solidFill>
                <a:effectLst/>
                <a:uLnTx/>
                <a:uFillTx/>
                <a:latin typeface="28 Days Later" panose="020B0603050302020204" pitchFamily="34" charset="0"/>
                <a:ea typeface="+mn-ea"/>
                <a:cs typeface="+mn-cs"/>
              </a:rPr>
              <a:t>MICROPHONE</a:t>
            </a:r>
            <a:endParaRPr kumimoji="0" lang="en-US" sz="3600" b="1" i="0" u="none" strike="noStrike" kern="1200" cap="none" spc="0" normalizeH="0" baseline="0" noProof="0" dirty="0" smtClean="0">
              <a:ln>
                <a:noFill/>
              </a:ln>
              <a:solidFill>
                <a:schemeClr val="tx1"/>
              </a:solidFill>
              <a:effectLst/>
              <a:uLnTx/>
              <a:uFillTx/>
              <a:latin typeface="28 Days Later" panose="020B0603050302020204" pitchFamily="34" charset="0"/>
              <a:ea typeface="+mn-ea"/>
              <a:cs typeface="+mn-cs"/>
            </a:endParaRPr>
          </a:p>
        </p:txBody>
      </p:sp>
    </p:spTree>
    <p:extLst>
      <p:ext uri="{BB962C8B-B14F-4D97-AF65-F5344CB8AC3E}">
        <p14:creationId xmlns:p14="http://schemas.microsoft.com/office/powerpoint/2010/main" xmlns="" val="27148619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13855"/>
            <a:ext cx="8305800" cy="595745"/>
          </a:xfrm>
        </p:spPr>
        <p:txBody>
          <a:bodyPr>
            <a:noAutofit/>
          </a:bodyPr>
          <a:lstStyle/>
          <a:p>
            <a:r>
              <a:rPr lang="en-US" sz="3200" b="1" dirty="0">
                <a:solidFill>
                  <a:schemeClr val="accent6">
                    <a:lumMod val="75000"/>
                  </a:schemeClr>
                </a:solidFill>
              </a:rPr>
              <a:t>AUDIO FOR </a:t>
            </a:r>
            <a:r>
              <a:rPr lang="en-US" sz="3200" b="1" dirty="0" smtClean="0">
                <a:solidFill>
                  <a:schemeClr val="accent6">
                    <a:lumMod val="75000"/>
                  </a:schemeClr>
                </a:solidFill>
              </a:rPr>
              <a:t>TV 2017</a:t>
            </a:r>
            <a:endParaRPr lang="en-US" sz="3200" b="1" dirty="0">
              <a:solidFill>
                <a:schemeClr val="accent6">
                  <a:lumMod val="75000"/>
                </a:schemeClr>
              </a:solidFill>
            </a:endParaRPr>
          </a:p>
        </p:txBody>
      </p:sp>
      <p:sp>
        <p:nvSpPr>
          <p:cNvPr id="8" name="Content Placeholder 2"/>
          <p:cNvSpPr txBox="1">
            <a:spLocks/>
          </p:cNvSpPr>
          <p:nvPr/>
        </p:nvSpPr>
        <p:spPr>
          <a:xfrm>
            <a:off x="495300" y="1981200"/>
            <a:ext cx="8229600" cy="43434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57188" lvl="0" indent="-357188" fontAlgn="base">
              <a:spcBef>
                <a:spcPct val="0"/>
              </a:spcBef>
              <a:spcAft>
                <a:spcPct val="0"/>
              </a:spcAft>
              <a:buNone/>
            </a:pPr>
            <a:r>
              <a:rPr lang="en-US" b="1" dirty="0" err="1">
                <a:latin typeface="Adobe Heiti Std R" pitchFamily="34" charset="-128"/>
                <a:ea typeface="Adobe Heiti Std R" pitchFamily="34" charset="-128"/>
                <a:cs typeface="Arial" charset="0"/>
              </a:rPr>
              <a:t>Jenis</a:t>
            </a:r>
            <a:r>
              <a:rPr lang="en-US" b="1" dirty="0">
                <a:latin typeface="Adobe Heiti Std R" pitchFamily="34" charset="-128"/>
                <a:ea typeface="Adobe Heiti Std R" pitchFamily="34" charset="-128"/>
                <a:cs typeface="Arial" charset="0"/>
              </a:rPr>
              <a:t> </a:t>
            </a:r>
            <a:r>
              <a:rPr lang="id-ID" b="1" dirty="0" smtClean="0">
                <a:latin typeface="Adobe Heiti Std R" pitchFamily="34" charset="-128"/>
                <a:ea typeface="Adobe Heiti Std R" pitchFamily="34" charset="-128"/>
                <a:cs typeface="Arial" charset="0"/>
              </a:rPr>
              <a:t>m</a:t>
            </a:r>
            <a:r>
              <a:rPr lang="en-US" b="1" dirty="0" err="1" smtClean="0">
                <a:latin typeface="Adobe Heiti Std R" pitchFamily="34" charset="-128"/>
                <a:ea typeface="Adobe Heiti Std R" pitchFamily="34" charset="-128"/>
                <a:cs typeface="Arial" charset="0"/>
              </a:rPr>
              <a:t>icrophone</a:t>
            </a:r>
            <a:r>
              <a:rPr lang="id-ID" b="1" dirty="0" smtClean="0">
                <a:latin typeface="Adobe Heiti Std R" pitchFamily="34" charset="-128"/>
                <a:ea typeface="Adobe Heiti Std R" pitchFamily="34" charset="-128"/>
                <a:cs typeface="Arial" charset="0"/>
              </a:rPr>
              <a:t> </a:t>
            </a:r>
            <a:r>
              <a:rPr lang="id-ID" b="1" dirty="0" smtClean="0">
                <a:latin typeface="Adobe Heiti Std R" pitchFamily="34" charset="-128"/>
                <a:ea typeface="Adobe Heiti Std R" pitchFamily="34" charset="-128"/>
              </a:rPr>
              <a:t>dibagi </a:t>
            </a:r>
            <a:r>
              <a:rPr lang="id-ID" b="1" dirty="0" smtClean="0">
                <a:latin typeface="Adobe Heiti Std R" pitchFamily="34" charset="-128"/>
                <a:ea typeface="Adobe Heiti Std R" pitchFamily="34" charset="-128"/>
              </a:rPr>
              <a:t>menjadi :</a:t>
            </a:r>
          </a:p>
          <a:p>
            <a:pPr lvl="0"/>
            <a:r>
              <a:rPr lang="id-ID" dirty="0" smtClean="0">
                <a:latin typeface="Adobe Heiti Std R" pitchFamily="34" charset="-128"/>
                <a:ea typeface="Adobe Heiti Std R" pitchFamily="34" charset="-128"/>
              </a:rPr>
              <a:t>DYNAMIC Mikropon</a:t>
            </a:r>
          </a:p>
          <a:p>
            <a:pPr lvl="0"/>
            <a:r>
              <a:rPr lang="id-ID" dirty="0" smtClean="0">
                <a:latin typeface="Adobe Heiti Std R" pitchFamily="34" charset="-128"/>
                <a:ea typeface="Adobe Heiti Std R" pitchFamily="34" charset="-128"/>
              </a:rPr>
              <a:t>CARBON/ARANG Mikropon</a:t>
            </a:r>
          </a:p>
          <a:p>
            <a:pPr lvl="0"/>
            <a:r>
              <a:rPr lang="id-ID" dirty="0" smtClean="0">
                <a:latin typeface="Adobe Heiti Std R" pitchFamily="34" charset="-128"/>
                <a:ea typeface="Adobe Heiti Std R" pitchFamily="34" charset="-128"/>
              </a:rPr>
              <a:t>CONDENSOR </a:t>
            </a:r>
            <a:r>
              <a:rPr lang="id-ID" dirty="0" smtClean="0">
                <a:latin typeface="Adobe Heiti Std R" pitchFamily="34" charset="-128"/>
                <a:ea typeface="Adobe Heiti Std R" pitchFamily="34" charset="-128"/>
              </a:rPr>
              <a:t>Mikropon</a:t>
            </a:r>
            <a:endParaRPr lang="id-ID" dirty="0" smtClean="0">
              <a:latin typeface="Adobe Heiti Std R" pitchFamily="34" charset="-128"/>
              <a:ea typeface="Adobe Heiti Std R" pitchFamily="34" charset="-128"/>
            </a:endParaRPr>
          </a:p>
        </p:txBody>
      </p:sp>
      <p:sp>
        <p:nvSpPr>
          <p:cNvPr id="5" name="Content Placeholder 2"/>
          <p:cNvSpPr txBox="1">
            <a:spLocks/>
          </p:cNvSpPr>
          <p:nvPr/>
        </p:nvSpPr>
        <p:spPr>
          <a:xfrm>
            <a:off x="2057400" y="609600"/>
            <a:ext cx="5181600" cy="990600"/>
          </a:xfrm>
          <a:prstGeom prst="rect">
            <a:avLst/>
          </a:prstGeom>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id-ID" sz="3600" b="1" i="0" u="none" strike="noStrike" kern="1200" cap="none" spc="0" normalizeH="0" baseline="0" noProof="0" dirty="0" smtClean="0">
                <a:ln>
                  <a:noFill/>
                </a:ln>
                <a:solidFill>
                  <a:schemeClr val="tx1"/>
                </a:solidFill>
                <a:effectLst/>
                <a:uLnTx/>
                <a:uFillTx/>
                <a:latin typeface="28 Days Later" panose="020B0603050302020204" pitchFamily="34" charset="0"/>
                <a:ea typeface="+mn-ea"/>
                <a:cs typeface="+mn-cs"/>
              </a:rPr>
              <a:t>JENIS MICROPHONE</a:t>
            </a:r>
            <a:endParaRPr kumimoji="0" lang="en-US" sz="3600" b="1" i="0" u="none" strike="noStrike" kern="1200" cap="none" spc="0" normalizeH="0" baseline="0" noProof="0" dirty="0" smtClean="0">
              <a:ln>
                <a:noFill/>
              </a:ln>
              <a:solidFill>
                <a:schemeClr val="tx1"/>
              </a:solidFill>
              <a:effectLst/>
              <a:uLnTx/>
              <a:uFillTx/>
              <a:latin typeface="28 Days Later" panose="020B0603050302020204" pitchFamily="34" charset="0"/>
              <a:ea typeface="+mn-ea"/>
              <a:cs typeface="+mn-cs"/>
            </a:endParaRPr>
          </a:p>
        </p:txBody>
      </p:sp>
    </p:spTree>
    <p:extLst>
      <p:ext uri="{BB962C8B-B14F-4D97-AF65-F5344CB8AC3E}">
        <p14:creationId xmlns:p14="http://schemas.microsoft.com/office/powerpoint/2010/main" xmlns="" val="27148619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13855"/>
            <a:ext cx="8305800" cy="595745"/>
          </a:xfrm>
        </p:spPr>
        <p:txBody>
          <a:bodyPr>
            <a:noAutofit/>
          </a:bodyPr>
          <a:lstStyle/>
          <a:p>
            <a:r>
              <a:rPr lang="en-US" sz="3200" b="1" dirty="0">
                <a:solidFill>
                  <a:schemeClr val="accent6">
                    <a:lumMod val="75000"/>
                  </a:schemeClr>
                </a:solidFill>
              </a:rPr>
              <a:t>AUDIO FOR </a:t>
            </a:r>
            <a:r>
              <a:rPr lang="en-US" sz="3200" b="1" dirty="0" smtClean="0">
                <a:solidFill>
                  <a:schemeClr val="accent6">
                    <a:lumMod val="75000"/>
                  </a:schemeClr>
                </a:solidFill>
              </a:rPr>
              <a:t>TV 2017</a:t>
            </a:r>
            <a:endParaRPr lang="en-US" sz="3200" b="1" dirty="0">
              <a:solidFill>
                <a:schemeClr val="accent6">
                  <a:lumMod val="75000"/>
                </a:schemeClr>
              </a:solidFill>
            </a:endParaRPr>
          </a:p>
        </p:txBody>
      </p:sp>
      <p:sp>
        <p:nvSpPr>
          <p:cNvPr id="8" name="Content Placeholder 2"/>
          <p:cNvSpPr txBox="1">
            <a:spLocks/>
          </p:cNvSpPr>
          <p:nvPr/>
        </p:nvSpPr>
        <p:spPr>
          <a:xfrm>
            <a:off x="495300" y="1524000"/>
            <a:ext cx="8229600" cy="50292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id-ID" sz="2300" b="1" dirty="0" smtClean="0"/>
              <a:t>Menurut </a:t>
            </a:r>
            <a:r>
              <a:rPr lang="id-ID" sz="2300" b="1" dirty="0" smtClean="0"/>
              <a:t>jangkauan (polar pattern)/karakteristiknya</a:t>
            </a:r>
            <a:r>
              <a:rPr lang="id-ID" sz="2300" b="1" dirty="0" smtClean="0"/>
              <a:t>, microphone dibagi menjadi :</a:t>
            </a:r>
            <a:endParaRPr lang="id-ID" sz="2300" dirty="0" smtClean="0"/>
          </a:p>
          <a:p>
            <a:r>
              <a:rPr lang="id-ID" sz="2300" b="1" dirty="0" smtClean="0"/>
              <a:t>Microphone Omnidirectional</a:t>
            </a:r>
          </a:p>
          <a:p>
            <a:pPr indent="14288">
              <a:buNone/>
            </a:pPr>
            <a:r>
              <a:rPr lang="id-ID" sz="2300" dirty="0" smtClean="0"/>
              <a:t>Microphone yang </a:t>
            </a:r>
            <a:r>
              <a:rPr lang="id-ID" sz="2300" dirty="0" smtClean="0"/>
              <a:t>mempunyai sensitivitas ke segala arah.</a:t>
            </a:r>
          </a:p>
          <a:p>
            <a:r>
              <a:rPr lang="id-ID" sz="2300" b="1" dirty="0" smtClean="0"/>
              <a:t>Microphone Bidirectional</a:t>
            </a:r>
          </a:p>
          <a:p>
            <a:pPr indent="14288">
              <a:buNone/>
            </a:pPr>
            <a:r>
              <a:rPr lang="id-ID" sz="2300" dirty="0" smtClean="0"/>
              <a:t>Microphone </a:t>
            </a:r>
            <a:r>
              <a:rPr lang="id-ID" sz="2300" dirty="0" smtClean="0"/>
              <a:t>yang </a:t>
            </a:r>
            <a:r>
              <a:rPr lang="id-ID" sz="2300" dirty="0" smtClean="0"/>
              <a:t>mempunyai daerah sensitivitas dua arah berbentuk seperti angka 8 dengan nilai kepekaan pada bagian </a:t>
            </a:r>
            <a:r>
              <a:rPr lang="id-ID" sz="2300" dirty="0" smtClean="0"/>
              <a:t>depan </a:t>
            </a:r>
            <a:r>
              <a:rPr lang="id-ID" sz="2300" dirty="0" smtClean="0"/>
              <a:t>dan belakang mikropon.</a:t>
            </a:r>
          </a:p>
          <a:p>
            <a:r>
              <a:rPr lang="id-ID" sz="2300" b="1" dirty="0" smtClean="0"/>
              <a:t>Microphone Directional</a:t>
            </a:r>
          </a:p>
          <a:p>
            <a:pPr indent="14288">
              <a:buNone/>
            </a:pPr>
            <a:r>
              <a:rPr lang="id-ID" sz="2300" dirty="0" smtClean="0"/>
              <a:t>Microphone </a:t>
            </a:r>
            <a:r>
              <a:rPr lang="id-ID" sz="2300" dirty="0" smtClean="0"/>
              <a:t>yang </a:t>
            </a:r>
            <a:r>
              <a:rPr lang="id-ID" sz="2300" dirty="0" smtClean="0"/>
              <a:t>mempunyai sensitivitas hanya ke arah depan dan sudut-sudut kecil di sekitarnya.</a:t>
            </a:r>
            <a:endParaRPr lang="id-ID" sz="2300" dirty="0"/>
          </a:p>
        </p:txBody>
      </p:sp>
      <p:sp>
        <p:nvSpPr>
          <p:cNvPr id="9" name="Content Placeholder 2"/>
          <p:cNvSpPr>
            <a:spLocks noGrp="1"/>
          </p:cNvSpPr>
          <p:nvPr>
            <p:ph idx="1"/>
          </p:nvPr>
        </p:nvSpPr>
        <p:spPr>
          <a:xfrm>
            <a:off x="381000" y="609600"/>
            <a:ext cx="8382000" cy="609600"/>
          </a:xfrm>
        </p:spPr>
        <p:txBody>
          <a:bodyPr>
            <a:noAutofit/>
          </a:bodyPr>
          <a:lstStyle/>
          <a:p>
            <a:pPr marL="0" indent="0" algn="ctr">
              <a:buNone/>
            </a:pPr>
            <a:r>
              <a:rPr lang="id-ID" sz="3600" b="1" dirty="0" smtClean="0">
                <a:latin typeface="28 Days Later" panose="020B0603050302020204" pitchFamily="34" charset="0"/>
              </a:rPr>
              <a:t>JANGKAUAN/KARAKTERISTIK MICROPHONE</a:t>
            </a:r>
            <a:endParaRPr lang="en-US" sz="3600" b="1" dirty="0" smtClean="0">
              <a:latin typeface="28 Days Later" panose="020B0603050302020204" pitchFamily="34" charset="0"/>
            </a:endParaRPr>
          </a:p>
        </p:txBody>
      </p:sp>
    </p:spTree>
    <p:extLst>
      <p:ext uri="{BB962C8B-B14F-4D97-AF65-F5344CB8AC3E}">
        <p14:creationId xmlns:p14="http://schemas.microsoft.com/office/powerpoint/2010/main" xmlns="" val="11061258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13855"/>
            <a:ext cx="8305800" cy="595745"/>
          </a:xfrm>
        </p:spPr>
        <p:txBody>
          <a:bodyPr>
            <a:noAutofit/>
          </a:bodyPr>
          <a:lstStyle/>
          <a:p>
            <a:r>
              <a:rPr lang="en-US" sz="3200" b="1" dirty="0">
                <a:solidFill>
                  <a:schemeClr val="accent6">
                    <a:lumMod val="75000"/>
                  </a:schemeClr>
                </a:solidFill>
              </a:rPr>
              <a:t>AUDIO FOR </a:t>
            </a:r>
            <a:r>
              <a:rPr lang="en-US" sz="3200" b="1" dirty="0" smtClean="0">
                <a:solidFill>
                  <a:schemeClr val="accent6">
                    <a:lumMod val="75000"/>
                  </a:schemeClr>
                </a:solidFill>
              </a:rPr>
              <a:t>TV 2017</a:t>
            </a:r>
            <a:endParaRPr lang="en-US" sz="3200" b="1" dirty="0">
              <a:solidFill>
                <a:schemeClr val="accent6">
                  <a:lumMod val="75000"/>
                </a:schemeClr>
              </a:solidFill>
            </a:endParaRPr>
          </a:p>
        </p:txBody>
      </p:sp>
      <p:sp>
        <p:nvSpPr>
          <p:cNvPr id="8" name="Content Placeholder 2"/>
          <p:cNvSpPr txBox="1">
            <a:spLocks/>
          </p:cNvSpPr>
          <p:nvPr/>
        </p:nvSpPr>
        <p:spPr>
          <a:xfrm>
            <a:off x="495300" y="1524000"/>
            <a:ext cx="8229600" cy="4800600"/>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id-ID" dirty="0" smtClean="0"/>
              <a:t>Setiap microphone mempunyai karakteristik yang berlainan pada frekuensi respon, output, impedansi, dan daerah jangkauan. Selain itu penggunannya pun </a:t>
            </a:r>
            <a:r>
              <a:rPr lang="id-ID" dirty="0" smtClean="0"/>
              <a:t>berbeda-beda.</a:t>
            </a:r>
          </a:p>
          <a:p>
            <a:pPr marL="0" indent="0">
              <a:buNone/>
            </a:pPr>
            <a:r>
              <a:rPr lang="id-ID" dirty="0" smtClean="0"/>
              <a:t>microphone </a:t>
            </a:r>
            <a:r>
              <a:rPr lang="id-ID" dirty="0" smtClean="0"/>
              <a:t>untuk studio </a:t>
            </a:r>
            <a:r>
              <a:rPr lang="id-ID" dirty="0" smtClean="0"/>
              <a:t>-&gt;  </a:t>
            </a:r>
            <a:r>
              <a:rPr lang="id-ID" dirty="0" smtClean="0"/>
              <a:t>jenis dinamis dan </a:t>
            </a:r>
            <a:r>
              <a:rPr lang="id-ID" dirty="0" smtClean="0"/>
              <a:t>kondenser.</a:t>
            </a:r>
          </a:p>
          <a:p>
            <a:pPr marL="0" indent="0">
              <a:buNone/>
            </a:pPr>
            <a:r>
              <a:rPr lang="id-ID" dirty="0" smtClean="0"/>
              <a:t>Microphone </a:t>
            </a:r>
            <a:r>
              <a:rPr lang="id-ID" dirty="0" smtClean="0"/>
              <a:t>dinamis adalah mic yang mempunyai daerah frekuensi yang lebar dan penampilannya sangat </a:t>
            </a:r>
            <a:r>
              <a:rPr lang="id-ID" dirty="0" smtClean="0"/>
              <a:t>kokoh.</a:t>
            </a:r>
          </a:p>
          <a:p>
            <a:pPr marL="0" indent="0">
              <a:buNone/>
            </a:pPr>
            <a:r>
              <a:rPr lang="id-ID" dirty="0" smtClean="0"/>
              <a:t>Sedangkan</a:t>
            </a:r>
            <a:r>
              <a:rPr lang="id-ID" dirty="0" smtClean="0"/>
              <a:t> microphone kondenser mempunyai fidelitas yang paling baik diantara.</a:t>
            </a:r>
            <a:endParaRPr lang="id-ID" dirty="0"/>
          </a:p>
        </p:txBody>
      </p:sp>
      <p:sp>
        <p:nvSpPr>
          <p:cNvPr id="9" name="Content Placeholder 2"/>
          <p:cNvSpPr>
            <a:spLocks noGrp="1"/>
          </p:cNvSpPr>
          <p:nvPr>
            <p:ph idx="1"/>
          </p:nvPr>
        </p:nvSpPr>
        <p:spPr>
          <a:xfrm>
            <a:off x="2667000" y="609600"/>
            <a:ext cx="3810000" cy="990600"/>
          </a:xfrm>
        </p:spPr>
        <p:txBody>
          <a:bodyPr>
            <a:noAutofit/>
          </a:bodyPr>
          <a:lstStyle/>
          <a:p>
            <a:pPr marL="0" indent="0" algn="ctr">
              <a:buNone/>
            </a:pPr>
            <a:r>
              <a:rPr lang="id-ID" sz="4800" b="1" dirty="0" smtClean="0">
                <a:latin typeface="28 Days Later" panose="020B0603050302020204" pitchFamily="34" charset="0"/>
              </a:rPr>
              <a:t>MICROPHONE</a:t>
            </a:r>
            <a:endParaRPr lang="en-US" sz="4800" b="1" dirty="0" smtClean="0">
              <a:latin typeface="28 Days Later" panose="020B0603050302020204" pitchFamily="34" charset="0"/>
            </a:endParaRPr>
          </a:p>
        </p:txBody>
      </p:sp>
    </p:spTree>
    <p:extLst>
      <p:ext uri="{BB962C8B-B14F-4D97-AF65-F5344CB8AC3E}">
        <p14:creationId xmlns:p14="http://schemas.microsoft.com/office/powerpoint/2010/main" xmlns="" val="11061258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13855"/>
            <a:ext cx="8305800" cy="595745"/>
          </a:xfrm>
        </p:spPr>
        <p:txBody>
          <a:bodyPr>
            <a:noAutofit/>
          </a:bodyPr>
          <a:lstStyle/>
          <a:p>
            <a:r>
              <a:rPr lang="en-US" sz="3200" b="1" dirty="0">
                <a:solidFill>
                  <a:schemeClr val="accent6">
                    <a:lumMod val="75000"/>
                  </a:schemeClr>
                </a:solidFill>
              </a:rPr>
              <a:t>AUDIO FOR </a:t>
            </a:r>
            <a:r>
              <a:rPr lang="en-US" sz="3200" b="1" dirty="0" smtClean="0">
                <a:solidFill>
                  <a:schemeClr val="accent6">
                    <a:lumMod val="75000"/>
                  </a:schemeClr>
                </a:solidFill>
              </a:rPr>
              <a:t>TV 2017</a:t>
            </a:r>
            <a:endParaRPr lang="en-US" sz="3200" b="1" dirty="0">
              <a:solidFill>
                <a:schemeClr val="accent6">
                  <a:lumMod val="75000"/>
                </a:schemeClr>
              </a:solidFill>
            </a:endParaRPr>
          </a:p>
        </p:txBody>
      </p:sp>
      <p:sp>
        <p:nvSpPr>
          <p:cNvPr id="8" name="Content Placeholder 2"/>
          <p:cNvSpPr txBox="1">
            <a:spLocks/>
          </p:cNvSpPr>
          <p:nvPr/>
        </p:nvSpPr>
        <p:spPr>
          <a:xfrm>
            <a:off x="495300" y="1524000"/>
            <a:ext cx="8229600" cy="48006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None/>
            </a:pPr>
            <a:r>
              <a:rPr lang="id-ID" sz="2400" b="1" dirty="0" smtClean="0">
                <a:latin typeface="Adobe Heiti Std R" pitchFamily="34" charset="-128"/>
                <a:ea typeface="Adobe Heiti Std R" pitchFamily="34" charset="-128"/>
              </a:rPr>
              <a:t>SPESIFIKASI MICROPHONE</a:t>
            </a:r>
          </a:p>
          <a:p>
            <a:pPr>
              <a:buNone/>
            </a:pPr>
            <a:r>
              <a:rPr lang="id-ID" sz="2400" b="1" dirty="0" smtClean="0">
                <a:latin typeface="Adobe Heiti Std R" pitchFamily="34" charset="-128"/>
                <a:ea typeface="Adobe Heiti Std R" pitchFamily="34" charset="-128"/>
              </a:rPr>
              <a:t>Kepekaan</a:t>
            </a:r>
            <a:endParaRPr lang="id-ID" sz="2400" dirty="0" smtClean="0">
              <a:latin typeface="Adobe Heiti Std R" pitchFamily="34" charset="-128"/>
              <a:ea typeface="Adobe Heiti Std R" pitchFamily="34" charset="-128"/>
            </a:endParaRPr>
          </a:p>
          <a:p>
            <a:pPr marL="371475" indent="0">
              <a:buNone/>
            </a:pPr>
            <a:r>
              <a:rPr lang="id-ID" sz="2400" dirty="0" smtClean="0">
                <a:latin typeface="Adobe Heiti Std R" pitchFamily="34" charset="-128"/>
                <a:ea typeface="Adobe Heiti Std R" pitchFamily="34" charset="-128"/>
              </a:rPr>
              <a:t>Kepekaan </a:t>
            </a:r>
            <a:r>
              <a:rPr lang="id-ID" sz="2400" dirty="0" smtClean="0">
                <a:latin typeface="Adobe Heiti Std R" pitchFamily="34" charset="-128"/>
                <a:ea typeface="Adobe Heiti Std R" pitchFamily="34" charset="-128"/>
              </a:rPr>
              <a:t>sebuah mikropon adalah </a:t>
            </a:r>
            <a:r>
              <a:rPr lang="id-ID" sz="2400" dirty="0" smtClean="0">
                <a:latin typeface="Adobe Heiti Std R" pitchFamily="34" charset="-128"/>
                <a:ea typeface="Adobe Heiti Std R" pitchFamily="34" charset="-128"/>
              </a:rPr>
              <a:t>besar tegangan bolak-balik keluaran</a:t>
            </a:r>
            <a:endParaRPr lang="id-ID" sz="2400" dirty="0" smtClean="0">
              <a:latin typeface="Adobe Heiti Std R" pitchFamily="34" charset="-128"/>
              <a:ea typeface="Adobe Heiti Std R" pitchFamily="34" charset="-128"/>
            </a:endParaRPr>
          </a:p>
          <a:p>
            <a:pPr marL="371475" indent="0">
              <a:buNone/>
            </a:pPr>
            <a:r>
              <a:rPr lang="id-ID" sz="2400" dirty="0" smtClean="0">
                <a:latin typeface="Adobe Heiti Std R" pitchFamily="34" charset="-128"/>
                <a:ea typeface="Adobe Heiti Std R" pitchFamily="34" charset="-128"/>
              </a:rPr>
              <a:t>Kepekaan </a:t>
            </a:r>
            <a:r>
              <a:rPr lang="id-ID" sz="2400" dirty="0" smtClean="0">
                <a:latin typeface="Adobe Heiti Std R" pitchFamily="34" charset="-128"/>
                <a:ea typeface="Adobe Heiti Std R" pitchFamily="34" charset="-128"/>
              </a:rPr>
              <a:t>mikropon bergantung </a:t>
            </a:r>
            <a:r>
              <a:rPr lang="id-ID" sz="2400" dirty="0" smtClean="0">
                <a:latin typeface="Adobe Heiti Std R" pitchFamily="34" charset="-128"/>
                <a:ea typeface="Adobe Heiti Std R" pitchFamily="34" charset="-128"/>
              </a:rPr>
              <a:t>pada frekuensi, sehingga</a:t>
            </a:r>
            <a:r>
              <a:rPr lang="id-ID" sz="2400" dirty="0" smtClean="0">
                <a:latin typeface="Adobe Heiti Std R" pitchFamily="34" charset="-128"/>
                <a:ea typeface="Adobe Heiti Std R" pitchFamily="34" charset="-128"/>
              </a:rPr>
              <a:t> besarnya </a:t>
            </a:r>
            <a:r>
              <a:rPr lang="id-ID" sz="2400" dirty="0" smtClean="0">
                <a:latin typeface="Adobe Heiti Std R" pitchFamily="34" charset="-128"/>
                <a:ea typeface="Adobe Heiti Std R" pitchFamily="34" charset="-128"/>
              </a:rPr>
              <a:t>frekuensi </a:t>
            </a:r>
            <a:r>
              <a:rPr lang="id-ID" sz="2400" dirty="0" smtClean="0">
                <a:latin typeface="Adobe Heiti Std R" pitchFamily="34" charset="-128"/>
                <a:ea typeface="Adobe Heiti Std R" pitchFamily="34" charset="-128"/>
              </a:rPr>
              <a:t>harus diberikan. </a:t>
            </a:r>
            <a:r>
              <a:rPr lang="id-ID" sz="2400" dirty="0" smtClean="0">
                <a:latin typeface="Adobe Heiti Std R" pitchFamily="34" charset="-128"/>
                <a:ea typeface="Adobe Heiti Std R" pitchFamily="34" charset="-128"/>
              </a:rPr>
              <a:t>Secaraumum </a:t>
            </a:r>
            <a:r>
              <a:rPr lang="id-ID" sz="2400" dirty="0" smtClean="0">
                <a:latin typeface="Adobe Heiti Std R" pitchFamily="34" charset="-128"/>
                <a:ea typeface="Adobe Heiti Std R" pitchFamily="34" charset="-128"/>
              </a:rPr>
              <a:t>diambil </a:t>
            </a:r>
            <a:r>
              <a:rPr lang="id-ID" sz="2400" dirty="0" smtClean="0">
                <a:latin typeface="Adobe Heiti Std R" pitchFamily="34" charset="-128"/>
                <a:ea typeface="Adobe Heiti Std R" pitchFamily="34" charset="-128"/>
              </a:rPr>
              <a:t>frekuensi </a:t>
            </a:r>
            <a:r>
              <a:rPr lang="id-ID" sz="2400" dirty="0" smtClean="0">
                <a:latin typeface="Adobe Heiti Std R" pitchFamily="34" charset="-128"/>
                <a:ea typeface="Adobe Heiti Std R" pitchFamily="34" charset="-128"/>
              </a:rPr>
              <a:t>sebesar </a:t>
            </a:r>
            <a:r>
              <a:rPr lang="id-ID" sz="2400" dirty="0" smtClean="0">
                <a:latin typeface="Adobe Heiti Std R" pitchFamily="34" charset="-128"/>
                <a:ea typeface="Adobe Heiti Std R" pitchFamily="34" charset="-128"/>
              </a:rPr>
              <a:t>100Hz.</a:t>
            </a:r>
          </a:p>
          <a:p>
            <a:pPr marL="371475" indent="0">
              <a:buNone/>
            </a:pPr>
            <a:r>
              <a:rPr lang="id-ID" sz="2400" dirty="0" smtClean="0">
                <a:latin typeface="Adobe Heiti Std R" pitchFamily="34" charset="-128"/>
                <a:ea typeface="Adobe Heiti Std R" pitchFamily="34" charset="-128"/>
              </a:rPr>
              <a:t>Kepekaan juga</a:t>
            </a:r>
            <a:r>
              <a:rPr lang="id-ID" sz="2400" dirty="0" smtClean="0">
                <a:latin typeface="Adobe Heiti Std R" pitchFamily="34" charset="-128"/>
                <a:ea typeface="Adobe Heiti Std R" pitchFamily="34" charset="-128"/>
              </a:rPr>
              <a:t> disebut </a:t>
            </a:r>
            <a:r>
              <a:rPr lang="id-ID" sz="2400" dirty="0" smtClean="0">
                <a:latin typeface="Adobe Heiti Std R" pitchFamily="34" charset="-128"/>
                <a:ea typeface="Adobe Heiti Std R" pitchFamily="34" charset="-128"/>
              </a:rPr>
              <a:t>faktor pemindahan medan beban kosong.</a:t>
            </a:r>
            <a:endParaRPr lang="id-ID" sz="2400" dirty="0" smtClean="0">
              <a:latin typeface="Adobe Heiti Std R" pitchFamily="34" charset="-128"/>
              <a:ea typeface="Adobe Heiti Std R" pitchFamily="34" charset="-128"/>
            </a:endParaRPr>
          </a:p>
        </p:txBody>
      </p:sp>
      <p:sp>
        <p:nvSpPr>
          <p:cNvPr id="9" name="Content Placeholder 2"/>
          <p:cNvSpPr>
            <a:spLocks noGrp="1"/>
          </p:cNvSpPr>
          <p:nvPr>
            <p:ph idx="1"/>
          </p:nvPr>
        </p:nvSpPr>
        <p:spPr>
          <a:xfrm>
            <a:off x="2667000" y="609600"/>
            <a:ext cx="3810000" cy="990600"/>
          </a:xfrm>
        </p:spPr>
        <p:txBody>
          <a:bodyPr>
            <a:noAutofit/>
          </a:bodyPr>
          <a:lstStyle/>
          <a:p>
            <a:pPr marL="0" indent="0" algn="ctr">
              <a:buNone/>
            </a:pPr>
            <a:r>
              <a:rPr lang="id-ID" sz="4800" b="1" dirty="0" smtClean="0">
                <a:latin typeface="28 Days Later" panose="020B0603050302020204" pitchFamily="34" charset="0"/>
              </a:rPr>
              <a:t>MICROPHONE</a:t>
            </a:r>
            <a:endParaRPr lang="en-US" sz="4800" b="1" dirty="0" smtClean="0">
              <a:latin typeface="28 Days Later" panose="020B0603050302020204" pitchFamily="34" charset="0"/>
            </a:endParaRPr>
          </a:p>
        </p:txBody>
      </p:sp>
    </p:spTree>
    <p:extLst>
      <p:ext uri="{BB962C8B-B14F-4D97-AF65-F5344CB8AC3E}">
        <p14:creationId xmlns:p14="http://schemas.microsoft.com/office/powerpoint/2010/main" xmlns="" val="11061258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13855"/>
            <a:ext cx="8305800" cy="595745"/>
          </a:xfrm>
        </p:spPr>
        <p:txBody>
          <a:bodyPr>
            <a:noAutofit/>
          </a:bodyPr>
          <a:lstStyle/>
          <a:p>
            <a:r>
              <a:rPr lang="en-US" sz="3200" b="1" dirty="0">
                <a:solidFill>
                  <a:schemeClr val="accent6">
                    <a:lumMod val="75000"/>
                  </a:schemeClr>
                </a:solidFill>
              </a:rPr>
              <a:t>AUDIO FOR </a:t>
            </a:r>
            <a:r>
              <a:rPr lang="en-US" sz="3200" b="1" dirty="0" smtClean="0">
                <a:solidFill>
                  <a:schemeClr val="accent6">
                    <a:lumMod val="75000"/>
                  </a:schemeClr>
                </a:solidFill>
              </a:rPr>
              <a:t>TV 2017</a:t>
            </a:r>
            <a:endParaRPr lang="en-US" sz="3200" b="1" dirty="0">
              <a:solidFill>
                <a:schemeClr val="accent6">
                  <a:lumMod val="75000"/>
                </a:schemeClr>
              </a:solidFill>
            </a:endParaRPr>
          </a:p>
        </p:txBody>
      </p:sp>
      <p:sp>
        <p:nvSpPr>
          <p:cNvPr id="8" name="Content Placeholder 2"/>
          <p:cNvSpPr txBox="1">
            <a:spLocks/>
          </p:cNvSpPr>
          <p:nvPr/>
        </p:nvSpPr>
        <p:spPr>
          <a:xfrm>
            <a:off x="495300" y="1524000"/>
            <a:ext cx="8229600" cy="48006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None/>
            </a:pPr>
            <a:r>
              <a:rPr lang="id-ID" sz="2400" b="1" dirty="0" smtClean="0">
                <a:latin typeface="Adobe Heiti Std R" pitchFamily="34" charset="-128"/>
                <a:ea typeface="Adobe Heiti Std R" pitchFamily="34" charset="-128"/>
              </a:rPr>
              <a:t>SPESIFIKASI MICROPHONE</a:t>
            </a:r>
          </a:p>
          <a:p>
            <a:pPr>
              <a:buNone/>
            </a:pPr>
            <a:r>
              <a:rPr lang="id-ID" sz="2400" b="1" dirty="0" smtClean="0">
                <a:latin typeface="Adobe Heiti Std R" pitchFamily="34" charset="-128"/>
                <a:ea typeface="Adobe Heiti Std R" pitchFamily="34" charset="-128"/>
              </a:rPr>
              <a:t>Daerah frekuensi</a:t>
            </a:r>
            <a:endParaRPr lang="id-ID" sz="2400" dirty="0" smtClean="0">
              <a:latin typeface="Adobe Heiti Std R" pitchFamily="34" charset="-128"/>
              <a:ea typeface="Adobe Heiti Std R" pitchFamily="34" charset="-128"/>
            </a:endParaRPr>
          </a:p>
          <a:p>
            <a:pPr marL="371475" indent="0">
              <a:buNone/>
            </a:pPr>
            <a:r>
              <a:rPr lang="id-ID" sz="2400" dirty="0" smtClean="0">
                <a:latin typeface="Adobe Heiti Std R" pitchFamily="34" charset="-128"/>
                <a:ea typeface="Adobe Heiti Std R" pitchFamily="34" charset="-128"/>
              </a:rPr>
              <a:t>Daerah </a:t>
            </a:r>
            <a:r>
              <a:rPr lang="id-ID" sz="2400" dirty="0" smtClean="0">
                <a:latin typeface="Adobe Heiti Std R" pitchFamily="34" charset="-128"/>
                <a:ea typeface="Adobe Heiti Std R" pitchFamily="34" charset="-128"/>
              </a:rPr>
              <a:t>Frekuensi </a:t>
            </a:r>
            <a:r>
              <a:rPr lang="id-ID" sz="2400" dirty="0" smtClean="0">
                <a:latin typeface="Adobe Heiti Std R" pitchFamily="34" charset="-128"/>
                <a:ea typeface="Adobe Heiti Std R" pitchFamily="34" charset="-128"/>
              </a:rPr>
              <a:t>atau daerah pemindahan </a:t>
            </a:r>
            <a:r>
              <a:rPr lang="id-ID" sz="2400" dirty="0" smtClean="0">
                <a:latin typeface="Adobe Heiti Std R" pitchFamily="34" charset="-128"/>
                <a:ea typeface="Adobe Heiti Std R" pitchFamily="34" charset="-128"/>
              </a:rPr>
              <a:t>adalah </a:t>
            </a:r>
            <a:r>
              <a:rPr lang="id-ID" sz="2400" dirty="0" smtClean="0">
                <a:latin typeface="Adobe Heiti Std R" pitchFamily="34" charset="-128"/>
                <a:ea typeface="Adobe Heiti Std R" pitchFamily="34" charset="-128"/>
              </a:rPr>
              <a:t>daerah dimana </a:t>
            </a:r>
            <a:r>
              <a:rPr lang="id-ID" sz="2400" dirty="0" smtClean="0">
                <a:latin typeface="Adobe Heiti Std R" pitchFamily="34" charset="-128"/>
                <a:ea typeface="Adobe Heiti Std R" pitchFamily="34" charset="-128"/>
              </a:rPr>
              <a:t>microphone tanpa kerugian kepekaan dan tanpa cacat dapat </a:t>
            </a:r>
            <a:r>
              <a:rPr lang="id-ID" sz="2400" dirty="0" smtClean="0">
                <a:latin typeface="Adobe Heiti Std R" pitchFamily="34" charset="-128"/>
                <a:ea typeface="Adobe Heiti Std R" pitchFamily="34" charset="-128"/>
              </a:rPr>
              <a:t>mengubah gelombang bunyi kedalam sinyal listrik</a:t>
            </a:r>
            <a:r>
              <a:rPr lang="id-ID" sz="2400" dirty="0" smtClean="0">
                <a:latin typeface="Adobe Heiti Std R" pitchFamily="34" charset="-128"/>
                <a:ea typeface="Adobe Heiti Std R" pitchFamily="34" charset="-128"/>
              </a:rPr>
              <a:t>.</a:t>
            </a:r>
          </a:p>
          <a:p>
            <a:pPr marL="371475" indent="0">
              <a:buNone/>
            </a:pPr>
            <a:r>
              <a:rPr lang="id-ID" sz="2400" dirty="0" smtClean="0">
                <a:latin typeface="Adobe Heiti Std R" pitchFamily="34" charset="-128"/>
                <a:ea typeface="Adobe Heiti Std R" pitchFamily="34" charset="-128"/>
              </a:rPr>
              <a:t>Untuk perekaman</a:t>
            </a:r>
            <a:r>
              <a:rPr lang="id-ID" sz="2400" dirty="0" smtClean="0">
                <a:latin typeface="Adobe Heiti Std R" pitchFamily="34" charset="-128"/>
                <a:ea typeface="Adobe Heiti Std R" pitchFamily="34" charset="-128"/>
              </a:rPr>
              <a:t> musik </a:t>
            </a:r>
            <a:r>
              <a:rPr lang="id-ID" sz="2400" dirty="0" smtClean="0">
                <a:latin typeface="Adobe Heiti Std R" pitchFamily="34" charset="-128"/>
                <a:ea typeface="Adobe Heiti Std R" pitchFamily="34" charset="-128"/>
              </a:rPr>
              <a:t>mikropon seharusnya mempunyai daerah frekuensi</a:t>
            </a:r>
            <a:r>
              <a:rPr lang="id-ID" sz="2400" dirty="0" smtClean="0">
                <a:latin typeface="Adobe Heiti Std R" pitchFamily="34" charset="-128"/>
                <a:ea typeface="Adobe Heiti Std R" pitchFamily="34" charset="-128"/>
              </a:rPr>
              <a:t> </a:t>
            </a:r>
            <a:r>
              <a:rPr lang="id-ID" sz="2400" dirty="0" smtClean="0">
                <a:latin typeface="Adobe Heiti Std R" pitchFamily="34" charset="-128"/>
                <a:ea typeface="Adobe Heiti Std R" pitchFamily="34" charset="-128"/>
              </a:rPr>
              <a:t>dari 40Hz sampai 15kHz </a:t>
            </a:r>
            <a:r>
              <a:rPr lang="id-ID" sz="2400" dirty="0" smtClean="0">
                <a:latin typeface="Adobe Heiti Std R" pitchFamily="34" charset="-128"/>
                <a:ea typeface="Adobe Heiti Std R" pitchFamily="34" charset="-128"/>
              </a:rPr>
              <a:t> dan tanpa perubahan kepekaan yang besar, sedang untuk </a:t>
            </a:r>
            <a:r>
              <a:rPr lang="id-ID" sz="2400" dirty="0" smtClean="0">
                <a:latin typeface="Adobe Heiti Std R" pitchFamily="34" charset="-128"/>
                <a:ea typeface="Adobe Heiti Std R" pitchFamily="34" charset="-128"/>
              </a:rPr>
              <a:t>percakapan cukup dari 200Hz sampai 5000Hz</a:t>
            </a:r>
          </a:p>
        </p:txBody>
      </p:sp>
      <p:sp>
        <p:nvSpPr>
          <p:cNvPr id="9" name="Content Placeholder 2"/>
          <p:cNvSpPr>
            <a:spLocks noGrp="1"/>
          </p:cNvSpPr>
          <p:nvPr>
            <p:ph idx="1"/>
          </p:nvPr>
        </p:nvSpPr>
        <p:spPr>
          <a:xfrm>
            <a:off x="2667000" y="609600"/>
            <a:ext cx="3810000" cy="990600"/>
          </a:xfrm>
        </p:spPr>
        <p:txBody>
          <a:bodyPr>
            <a:noAutofit/>
          </a:bodyPr>
          <a:lstStyle/>
          <a:p>
            <a:pPr marL="0" indent="0" algn="ctr">
              <a:buNone/>
            </a:pPr>
            <a:r>
              <a:rPr lang="id-ID" sz="4800" b="1" dirty="0" smtClean="0">
                <a:latin typeface="28 Days Later" panose="020B0603050302020204" pitchFamily="34" charset="0"/>
              </a:rPr>
              <a:t>MICROPHONE</a:t>
            </a:r>
            <a:endParaRPr lang="en-US" sz="4800" b="1" dirty="0" smtClean="0">
              <a:latin typeface="28 Days Later" panose="020B0603050302020204" pitchFamily="34" charset="0"/>
            </a:endParaRPr>
          </a:p>
        </p:txBody>
      </p:sp>
    </p:spTree>
    <p:extLst>
      <p:ext uri="{BB962C8B-B14F-4D97-AF65-F5344CB8AC3E}">
        <p14:creationId xmlns:p14="http://schemas.microsoft.com/office/powerpoint/2010/main" xmlns="" val="11061258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1170</TotalTime>
  <Words>659</Words>
  <Application>Microsoft Office PowerPoint</Application>
  <PresentationFormat>On-screen Show (4:3)</PresentationFormat>
  <Paragraphs>96</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Slide 1</vt:lpstr>
      <vt:lpstr>AUDIO FOR TV 2017</vt:lpstr>
      <vt:lpstr>AUDIO FOR TV 2017</vt:lpstr>
      <vt:lpstr>AUDIO FOR TV 2017</vt:lpstr>
      <vt:lpstr>AUDIO FOR TV 2017</vt:lpstr>
      <vt:lpstr>AUDIO FOR TV 2017</vt:lpstr>
      <vt:lpstr>AUDIO FOR TV 2017</vt:lpstr>
      <vt:lpstr>AUDIO FOR TV 2017</vt:lpstr>
      <vt:lpstr>AUDIO FOR TV 2017</vt:lpstr>
      <vt:lpstr>AUDIO FOR TV 2017</vt:lpstr>
      <vt:lpstr>AUDIO FOR TV 2017</vt:lpstr>
      <vt:lpstr>AUDIO FOR TV 2017</vt:lpstr>
      <vt:lpstr>AUDIO FOR TV 2017</vt:lpstr>
      <vt:lpstr>AUDIO FOR TV 2017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Lukas</dc:creator>
  <cp:lastModifiedBy>TOSHIBA</cp:lastModifiedBy>
  <cp:revision>17</cp:revision>
  <dcterms:created xsi:type="dcterms:W3CDTF">2017-11-14T02:15:37Z</dcterms:created>
  <dcterms:modified xsi:type="dcterms:W3CDTF">2017-11-18T18:13:40Z</dcterms:modified>
</cp:coreProperties>
</file>