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59" r:id="rId7"/>
    <p:sldId id="263" r:id="rId8"/>
    <p:sldId id="262" r:id="rId9"/>
    <p:sldId id="264" r:id="rId10"/>
    <p:sldId id="265" r:id="rId11"/>
    <p:sldId id="266" r:id="rId12"/>
    <p:sldId id="268"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2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308802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3434752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53928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26437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177095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242260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116700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61546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119848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240380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E8125-646C-446F-9C5E-2CC976EA5F8E}" type="datetimeFigureOut">
              <a:rPr lang="en-US" smtClean="0"/>
              <a:pPr/>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1083536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E8125-646C-446F-9C5E-2CC976EA5F8E}" type="datetimeFigureOut">
              <a:rPr lang="en-US" smtClean="0"/>
              <a:pPr/>
              <a:t>11/20/2017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B626F-9A55-4624-8618-B8258CD351B5}" type="slidenum">
              <a:rPr lang="en-US" smtClean="0"/>
              <a:pPr/>
              <a:t>‹#›</a:t>
            </a:fld>
            <a:endParaRPr lang="en-US"/>
          </a:p>
        </p:txBody>
      </p:sp>
    </p:spTree>
    <p:extLst>
      <p:ext uri="{BB962C8B-B14F-4D97-AF65-F5344CB8AC3E}">
        <p14:creationId xmlns:p14="http://schemas.microsoft.com/office/powerpoint/2010/main" val="55420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4.bp.blogspot.com/-h6w6erwVru8/T7qCPMES9pI/AAAAAAAAAGY/A2pd2W1buVU/s1600/Compressor-Limiter+audio+system.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4.bp.blogspot.com/-h6w6erwVru8/T7qCPMES9pI/AAAAAAAAAGY/A2pd2W1buVU/s1600/Compressor-Limiter+audio+system.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4.bp.blogspot.com/-h6w6erwVru8/T7qCPMES9pI/AAAAAAAAAGY/A2pd2W1buVU/s1600/Compressor-Limiter+audio+system.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4.bp.blogspot.com/-h6w6erwVru8/T7qCPMES9pI/AAAAAAAAAGY/A2pd2W1buVU/s1600/Compressor-Limiter+audio+system.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56559" y="966355"/>
            <a:ext cx="46482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AUDIO FOR TV</a:t>
            </a:r>
          </a:p>
          <a:p>
            <a:r>
              <a:rPr lang="en-US" sz="3200" b="1" dirty="0" smtClean="0"/>
              <a:t>2017</a:t>
            </a:r>
          </a:p>
        </p:txBody>
      </p:sp>
      <p:sp>
        <p:nvSpPr>
          <p:cNvPr id="7" name="Subtitle 2"/>
          <p:cNvSpPr txBox="1">
            <a:spLocks/>
          </p:cNvSpPr>
          <p:nvPr/>
        </p:nvSpPr>
        <p:spPr>
          <a:xfrm>
            <a:off x="2713759" y="5198918"/>
            <a:ext cx="37338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rgbClr val="000000"/>
                </a:solidFill>
              </a:rPr>
              <a:t>PERTEMUAN KE-6</a:t>
            </a:r>
            <a:endParaRPr lang="en-US" dirty="0">
              <a:solidFill>
                <a:srgbClr val="000000"/>
              </a:solidFill>
            </a:endParaRPr>
          </a:p>
        </p:txBody>
      </p:sp>
      <p:sp>
        <p:nvSpPr>
          <p:cNvPr id="8" name="Title 1"/>
          <p:cNvSpPr txBox="1">
            <a:spLocks/>
          </p:cNvSpPr>
          <p:nvPr/>
        </p:nvSpPr>
        <p:spPr>
          <a:xfrm>
            <a:off x="1769918" y="2590800"/>
            <a:ext cx="5621482"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AUDIO MIXER AND AUDIO ACCECORIES</a:t>
            </a:r>
            <a:endParaRPr lang="en-US" b="1" dirty="0"/>
          </a:p>
        </p:txBody>
      </p:sp>
      <p:sp>
        <p:nvSpPr>
          <p:cNvPr id="9" name="Subtitle 2"/>
          <p:cNvSpPr txBox="1">
            <a:spLocks/>
          </p:cNvSpPr>
          <p:nvPr/>
        </p:nvSpPr>
        <p:spPr>
          <a:xfrm>
            <a:off x="2599459" y="4703618"/>
            <a:ext cx="3962400" cy="5715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rgbClr val="000000"/>
                </a:solidFill>
              </a:rPr>
              <a:t>DOSEN: SUGIARTO</a:t>
            </a:r>
          </a:p>
        </p:txBody>
      </p:sp>
    </p:spTree>
    <p:extLst>
      <p:ext uri="{BB962C8B-B14F-4D97-AF65-F5344CB8AC3E}">
        <p14:creationId xmlns:p14="http://schemas.microsoft.com/office/powerpoint/2010/main" val="2617602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5" name="Content Placeholder 2"/>
          <p:cNvSpPr txBox="1">
            <a:spLocks/>
          </p:cNvSpPr>
          <p:nvPr/>
        </p:nvSpPr>
        <p:spPr>
          <a:xfrm>
            <a:off x="838200" y="3138632"/>
            <a:ext cx="7543800" cy="27287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b="1" dirty="0" err="1">
                <a:latin typeface="Adobe Heiti Std R" pitchFamily="34" charset="-128"/>
                <a:ea typeface="Adobe Heiti Std R" pitchFamily="34" charset="-128"/>
              </a:rPr>
              <a:t>Konektor</a:t>
            </a:r>
            <a:r>
              <a:rPr lang="en-US" sz="2400" b="1" dirty="0">
                <a:latin typeface="Adobe Heiti Std R" pitchFamily="34" charset="-128"/>
                <a:ea typeface="Adobe Heiti Std R" pitchFamily="34" charset="-128"/>
              </a:rPr>
              <a:t> audio</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adalah</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konektor</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elektris</a:t>
            </a:r>
            <a:r>
              <a:rPr lang="en-US" sz="2400" dirty="0">
                <a:latin typeface="Adobe Heiti Std R" pitchFamily="34" charset="-128"/>
                <a:ea typeface="Adobe Heiti Std R" pitchFamily="34" charset="-128"/>
              </a:rPr>
              <a:t> yang </a:t>
            </a:r>
            <a:r>
              <a:rPr lang="en-US" sz="2400" dirty="0" err="1">
                <a:latin typeface="Adobe Heiti Std R" pitchFamily="34" charset="-128"/>
                <a:ea typeface="Adobe Heiti Std R" pitchFamily="34" charset="-128"/>
              </a:rPr>
              <a:t>dirancang</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dan</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digunakan</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untuk</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frekuensi</a:t>
            </a:r>
            <a:r>
              <a:rPr lang="en-US" sz="2400" dirty="0">
                <a:latin typeface="Adobe Heiti Std R" pitchFamily="34" charset="-128"/>
                <a:ea typeface="Adobe Heiti Std R" pitchFamily="34" charset="-128"/>
              </a:rPr>
              <a:t> audio</a:t>
            </a:r>
            <a:r>
              <a:rPr lang="en-US" sz="2400" dirty="0" smtClean="0">
                <a:latin typeface="Adobe Heiti Std R" pitchFamily="34" charset="-128"/>
                <a:ea typeface="Adobe Heiti Std R" pitchFamily="34" charset="-128"/>
              </a:rPr>
              <a:t>.</a:t>
            </a:r>
          </a:p>
          <a:p>
            <a:pPr marL="0" indent="0">
              <a:buNone/>
            </a:pPr>
            <a:endParaRPr lang="en-US" sz="2400" dirty="0" smtClean="0">
              <a:latin typeface="Adobe Heiti Std R" pitchFamily="34" charset="-128"/>
              <a:ea typeface="Adobe Heiti Std R" pitchFamily="34" charset="-128"/>
            </a:endParaRPr>
          </a:p>
          <a:p>
            <a:pPr marL="0" indent="0">
              <a:buNone/>
            </a:pPr>
            <a:r>
              <a:rPr lang="en-US" sz="2400" dirty="0" err="1" smtClean="0">
                <a:latin typeface="Adobe Heiti Std R" pitchFamily="34" charset="-128"/>
                <a:ea typeface="Adobe Heiti Std R" pitchFamily="34" charset="-128"/>
              </a:rPr>
              <a:t>Sinyal</a:t>
            </a:r>
            <a:r>
              <a:rPr lang="en-US" sz="2400" dirty="0" smtClean="0">
                <a:latin typeface="Adobe Heiti Std R" pitchFamily="34" charset="-128"/>
                <a:ea typeface="Adobe Heiti Std R" pitchFamily="34" charset="-128"/>
              </a:rPr>
              <a:t> audio yang </a:t>
            </a:r>
            <a:r>
              <a:rPr lang="en-US" sz="2400" dirty="0" err="1">
                <a:latin typeface="Adobe Heiti Std R" pitchFamily="34" charset="-128"/>
                <a:ea typeface="Adobe Heiti Std R" pitchFamily="34" charset="-128"/>
              </a:rPr>
              <a:t>dilewatkan</a:t>
            </a:r>
            <a:r>
              <a:rPr lang="en-US" sz="2400" dirty="0">
                <a:latin typeface="Adobe Heiti Std R" pitchFamily="34" charset="-128"/>
                <a:ea typeface="Adobe Heiti Std R" pitchFamily="34" charset="-128"/>
              </a:rPr>
              <a:t> bisa </a:t>
            </a:r>
            <a:r>
              <a:rPr lang="en-US" sz="2400" dirty="0" err="1">
                <a:latin typeface="Adobe Heiti Std R" pitchFamily="34" charset="-128"/>
                <a:ea typeface="Adobe Heiti Std R" pitchFamily="34" charset="-128"/>
              </a:rPr>
              <a:t>berupa</a:t>
            </a:r>
            <a:r>
              <a:rPr lang="en-US" sz="2400" dirty="0">
                <a:latin typeface="Adobe Heiti Std R" pitchFamily="34" charset="-128"/>
                <a:ea typeface="Adobe Heiti Std R" pitchFamily="34" charset="-128"/>
              </a:rPr>
              <a:t> analog </a:t>
            </a:r>
            <a:r>
              <a:rPr lang="en-US" sz="2400" dirty="0" err="1">
                <a:latin typeface="Adobe Heiti Std R" pitchFamily="34" charset="-128"/>
                <a:ea typeface="Adobe Heiti Std R" pitchFamily="34" charset="-128"/>
              </a:rPr>
              <a:t>ataupun</a:t>
            </a:r>
            <a:r>
              <a:rPr lang="en-US" sz="2400" dirty="0">
                <a:latin typeface="Adobe Heiti Std R" pitchFamily="34" charset="-128"/>
                <a:ea typeface="Adobe Heiti Std R" pitchFamily="34" charset="-128"/>
              </a:rPr>
              <a:t> digital. </a:t>
            </a:r>
            <a:endParaRPr lang="en-US" sz="2400" dirty="0" smtClean="0">
              <a:latin typeface="Adobe Heiti Std R" pitchFamily="34" charset="-128"/>
              <a:ea typeface="Adobe Heiti Std R" pitchFamily="34" charset="-128"/>
            </a:endParaRPr>
          </a:p>
        </p:txBody>
      </p:sp>
      <p:sp>
        <p:nvSpPr>
          <p:cNvPr id="9" name="Content Placeholder 2"/>
          <p:cNvSpPr txBox="1">
            <a:spLocks/>
          </p:cNvSpPr>
          <p:nvPr/>
        </p:nvSpPr>
        <p:spPr>
          <a:xfrm>
            <a:off x="2362200" y="457200"/>
            <a:ext cx="48006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000" b="1" dirty="0" smtClean="0">
                <a:latin typeface="28 Days Later" panose="020B0603050302020204" pitchFamily="34" charset="0"/>
              </a:rPr>
              <a:t>KONEKTOR AUDIO</a:t>
            </a:r>
            <a:endParaRPr lang="en-US" sz="4000" b="1" dirty="0" smtClean="0">
              <a:latin typeface="28 Days Later" panose="020B0603050302020204" pitchFamily="34" charset="0"/>
            </a:endParaRPr>
          </a:p>
        </p:txBody>
      </p:sp>
      <p:pic>
        <p:nvPicPr>
          <p:cNvPr id="2050" name="Picture 2" descr="Gambar terka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2869" y="1776710"/>
            <a:ext cx="1871662" cy="1344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399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2514600" y="1295400"/>
            <a:ext cx="4648200" cy="533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b="1" dirty="0" err="1" smtClean="0">
                <a:latin typeface="Adobe Heiti Std R" pitchFamily="34" charset="-128"/>
                <a:ea typeface="Adobe Heiti Std R" pitchFamily="34" charset="-128"/>
              </a:rPr>
              <a:t>Jenis</a:t>
            </a:r>
            <a:r>
              <a:rPr lang="en-US" b="1" dirty="0" smtClean="0">
                <a:latin typeface="Adobe Heiti Std R" pitchFamily="34" charset="-128"/>
                <a:ea typeface="Adobe Heiti Std R" pitchFamily="34" charset="-128"/>
              </a:rPr>
              <a:t> </a:t>
            </a:r>
            <a:r>
              <a:rPr lang="en-US" b="1" dirty="0" err="1" smtClean="0">
                <a:latin typeface="Adobe Heiti Std R" pitchFamily="34" charset="-128"/>
                <a:ea typeface="Adobe Heiti Std R" pitchFamily="34" charset="-128"/>
              </a:rPr>
              <a:t>konektor</a:t>
            </a:r>
            <a:endParaRPr lang="en-US" sz="4000" b="1" dirty="0">
              <a:latin typeface="Adobe Heiti Std R" pitchFamily="34" charset="-128"/>
              <a:ea typeface="Adobe Heiti Std R" pitchFamily="34" charset="-128"/>
            </a:endParaRPr>
          </a:p>
        </p:txBody>
      </p:sp>
      <p:sp>
        <p:nvSpPr>
          <p:cNvPr id="5" name="Content Placeholder 2"/>
          <p:cNvSpPr txBox="1">
            <a:spLocks/>
          </p:cNvSpPr>
          <p:nvPr/>
        </p:nvSpPr>
        <p:spPr>
          <a:xfrm>
            <a:off x="762000" y="1981200"/>
            <a:ext cx="7543800" cy="518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err="1" smtClean="0">
                <a:latin typeface="Adobe Heiti Std R" pitchFamily="34" charset="-128"/>
                <a:ea typeface="Adobe Heiti Std R" pitchFamily="34" charset="-128"/>
              </a:rPr>
              <a:t>Konektor</a:t>
            </a:r>
            <a:r>
              <a:rPr lang="en-US" sz="2400" dirty="0" smtClean="0">
                <a:latin typeface="Adobe Heiti Std R" pitchFamily="34" charset="-128"/>
                <a:ea typeface="Adobe Heiti Std R" pitchFamily="34" charset="-128"/>
              </a:rPr>
              <a:t> </a:t>
            </a:r>
            <a:r>
              <a:rPr lang="en-US" sz="2400" dirty="0">
                <a:latin typeface="Adobe Heiti Std R" pitchFamily="34" charset="-128"/>
                <a:ea typeface="Adobe Heiti Std R" pitchFamily="34" charset="-128"/>
              </a:rPr>
              <a:t>audio yang </a:t>
            </a:r>
            <a:r>
              <a:rPr lang="en-US" sz="2400" dirty="0" err="1">
                <a:latin typeface="Adobe Heiti Std R" pitchFamily="34" charset="-128"/>
                <a:ea typeface="Adobe Heiti Std R" pitchFamily="34" charset="-128"/>
              </a:rPr>
              <a:t>umum</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digunakan</a:t>
            </a:r>
            <a:r>
              <a:rPr lang="en-US" sz="2400" dirty="0" smtClean="0">
                <a:latin typeface="Adobe Heiti Std R" pitchFamily="34" charset="-128"/>
                <a:ea typeface="Adobe Heiti Std R" pitchFamily="34" charset="-128"/>
              </a:rPr>
              <a:t> di </a:t>
            </a:r>
            <a:r>
              <a:rPr lang="en-US" sz="2400" dirty="0" err="1">
                <a:latin typeface="Adobe Heiti Std R" pitchFamily="34" charset="-128"/>
                <a:ea typeface="Adobe Heiti Std R" pitchFamily="34" charset="-128"/>
              </a:rPr>
              <a:t>antaranya</a:t>
            </a:r>
            <a:r>
              <a:rPr lang="en-US" sz="2400" dirty="0" smtClean="0">
                <a:latin typeface="Adobe Heiti Std R" pitchFamily="34" charset="-128"/>
                <a:ea typeface="Adobe Heiti Std R" pitchFamily="34" charset="-128"/>
              </a:rPr>
              <a:t>:</a:t>
            </a:r>
          </a:p>
        </p:txBody>
      </p:sp>
      <p:sp>
        <p:nvSpPr>
          <p:cNvPr id="9" name="Content Placeholder 2"/>
          <p:cNvSpPr txBox="1">
            <a:spLocks/>
          </p:cNvSpPr>
          <p:nvPr/>
        </p:nvSpPr>
        <p:spPr>
          <a:xfrm>
            <a:off x="2362200" y="457200"/>
            <a:ext cx="48006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000" b="1" dirty="0" smtClean="0">
                <a:latin typeface="28 Days Later" panose="020B0603050302020204" pitchFamily="34" charset="0"/>
              </a:rPr>
              <a:t>KONEKTOR AUDIO</a:t>
            </a:r>
            <a:endParaRPr lang="en-US" sz="4000" b="1" dirty="0" smtClean="0">
              <a:latin typeface="28 Days Later" panose="020B0603050302020204" pitchFamily="34" charset="0"/>
            </a:endParaRPr>
          </a:p>
        </p:txBody>
      </p:sp>
      <p:pic>
        <p:nvPicPr>
          <p:cNvPr id="2050" name="Picture 2" descr="Gambar terka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938" y="546795"/>
            <a:ext cx="1871662" cy="134480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879088" y="2438400"/>
            <a:ext cx="7543800"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lvl="0" indent="-171450"/>
            <a:r>
              <a:rPr lang="en-US" sz="2400" dirty="0" err="1">
                <a:latin typeface="Adobe Heiti Std R" pitchFamily="34" charset="-128"/>
                <a:ea typeface="Adobe Heiti Std R" pitchFamily="34" charset="-128"/>
              </a:rPr>
              <a:t>Konektor</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konduktor</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tunggal</a:t>
            </a:r>
            <a:r>
              <a:rPr lang="en-US" sz="2400" dirty="0">
                <a:latin typeface="Adobe Heiti Std R" pitchFamily="34" charset="-128"/>
                <a:ea typeface="Adobe Heiti Std R" pitchFamily="34" charset="-128"/>
              </a:rPr>
              <a:t>: </a:t>
            </a:r>
          </a:p>
          <a:p>
            <a:pPr lvl="1"/>
            <a:r>
              <a:rPr lang="en-US" sz="2400" dirty="0" err="1">
                <a:latin typeface="Adobe Heiti Std R" pitchFamily="34" charset="-128"/>
                <a:ea typeface="Adobe Heiti Std R" pitchFamily="34" charset="-128"/>
              </a:rPr>
              <a:t>Konektor</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pisang</a:t>
            </a:r>
            <a:endParaRPr lang="en-US" sz="2400" dirty="0">
              <a:latin typeface="Adobe Heiti Std R" pitchFamily="34" charset="-128"/>
              <a:ea typeface="Adobe Heiti Std R" pitchFamily="34" charset="-128"/>
            </a:endParaRPr>
          </a:p>
          <a:p>
            <a:pPr lvl="1"/>
            <a:r>
              <a:rPr lang="en-US" sz="2400" dirty="0">
                <a:latin typeface="Adobe Heiti Std R" pitchFamily="34" charset="-128"/>
                <a:ea typeface="Adobe Heiti Std R" pitchFamily="34" charset="-128"/>
              </a:rPr>
              <a:t>Five-way binding post </a:t>
            </a:r>
            <a:r>
              <a:rPr lang="en-US" sz="2400" dirty="0" err="1" smtClean="0">
                <a:latin typeface="Adobe Heiti Std R" pitchFamily="34" charset="-128"/>
                <a:ea typeface="Adobe Heiti Std R" pitchFamily="34" charset="-128"/>
              </a:rPr>
              <a:t>dan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colokan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pisang</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untuk</a:t>
            </a:r>
            <a:r>
              <a:rPr lang="en-US" sz="2400" dirty="0" smtClean="0">
                <a:latin typeface="Adobe Heiti Std R" pitchFamily="34" charset="-128"/>
                <a:ea typeface="Adobe Heiti Std R" pitchFamily="34" charset="-128"/>
              </a:rPr>
              <a:t> </a:t>
            </a:r>
            <a:r>
              <a:rPr lang="en-US" sz="2400" dirty="0">
                <a:latin typeface="Adobe Heiti Std R" pitchFamily="34" charset="-128"/>
                <a:ea typeface="Adobe Heiti Std R" pitchFamily="34" charset="-128"/>
              </a:rPr>
              <a:t>loudspeaker</a:t>
            </a:r>
          </a:p>
          <a:p>
            <a:pPr lvl="1"/>
            <a:r>
              <a:rPr lang="en-US" sz="2400" dirty="0" err="1">
                <a:latin typeface="Adobe Heiti Std R" pitchFamily="34" charset="-128"/>
                <a:ea typeface="Adobe Heiti Std R" pitchFamily="34" charset="-128"/>
              </a:rPr>
              <a:t>Fahnestock</a:t>
            </a:r>
            <a:r>
              <a:rPr lang="en-US" sz="2400" dirty="0">
                <a:latin typeface="Adobe Heiti Std R" pitchFamily="34" charset="-128"/>
                <a:ea typeface="Adobe Heiti Std R" pitchFamily="34" charset="-128"/>
              </a:rPr>
              <a:t> clip </a:t>
            </a:r>
            <a:r>
              <a:rPr lang="en-US" sz="2400" dirty="0" err="1">
                <a:latin typeface="Adobe Heiti Std R" pitchFamily="34" charset="-128"/>
                <a:ea typeface="Adobe Heiti Std R" pitchFamily="34" charset="-128"/>
              </a:rPr>
              <a:t>pada</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penerima</a:t>
            </a:r>
            <a:r>
              <a:rPr lang="en-US" sz="2400" dirty="0">
                <a:latin typeface="Adobe Heiti Std R" pitchFamily="34" charset="-128"/>
                <a:ea typeface="Adobe Heiti Std R" pitchFamily="34" charset="-128"/>
              </a:rPr>
              <a:t> radio breadboard masa </a:t>
            </a:r>
            <a:r>
              <a:rPr lang="en-US" sz="2400" dirty="0" err="1">
                <a:latin typeface="Adobe Heiti Std R" pitchFamily="34" charset="-128"/>
                <a:ea typeface="Adobe Heiti Std R" pitchFamily="34" charset="-128"/>
              </a:rPr>
              <a:t>silam</a:t>
            </a:r>
            <a:r>
              <a:rPr lang="en-US" sz="2400" dirty="0" smtClean="0">
                <a:latin typeface="Adobe Heiti Std R" pitchFamily="34" charset="-128"/>
                <a:ea typeface="Adobe Heiti Std R" pitchFamily="34" charset="-128"/>
              </a:rPr>
              <a:t>.</a:t>
            </a:r>
            <a:endParaRPr lang="en-US" sz="2400" dirty="0">
              <a:latin typeface="Adobe Heiti Std R" pitchFamily="34" charset="-128"/>
              <a:ea typeface="Adobe Heiti Std R" pitchFamily="34" charset="-128"/>
            </a:endParaRPr>
          </a:p>
        </p:txBody>
      </p:sp>
    </p:spTree>
    <p:extLst>
      <p:ext uri="{BB962C8B-B14F-4D97-AF65-F5344CB8AC3E}">
        <p14:creationId xmlns:p14="http://schemas.microsoft.com/office/powerpoint/2010/main" val="40695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2514600" y="1295400"/>
            <a:ext cx="4648200" cy="533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b="1" dirty="0" err="1" smtClean="0">
                <a:latin typeface="Adobe Heiti Std R" pitchFamily="34" charset="-128"/>
                <a:ea typeface="Adobe Heiti Std R" pitchFamily="34" charset="-128"/>
              </a:rPr>
              <a:t>Jenis</a:t>
            </a:r>
            <a:r>
              <a:rPr lang="en-US" b="1" dirty="0" smtClean="0">
                <a:latin typeface="Adobe Heiti Std R" pitchFamily="34" charset="-128"/>
                <a:ea typeface="Adobe Heiti Std R" pitchFamily="34" charset="-128"/>
              </a:rPr>
              <a:t> </a:t>
            </a:r>
            <a:r>
              <a:rPr lang="en-US" b="1" dirty="0" err="1" smtClean="0">
                <a:latin typeface="Adobe Heiti Std R" pitchFamily="34" charset="-128"/>
                <a:ea typeface="Adobe Heiti Std R" pitchFamily="34" charset="-128"/>
              </a:rPr>
              <a:t>konektor</a:t>
            </a:r>
            <a:endParaRPr lang="en-US" sz="4000" b="1" dirty="0">
              <a:latin typeface="Adobe Heiti Std R" pitchFamily="34" charset="-128"/>
              <a:ea typeface="Adobe Heiti Std R" pitchFamily="34" charset="-128"/>
            </a:endParaRPr>
          </a:p>
        </p:txBody>
      </p:sp>
      <p:sp>
        <p:nvSpPr>
          <p:cNvPr id="5" name="Content Placeholder 2"/>
          <p:cNvSpPr txBox="1">
            <a:spLocks/>
          </p:cNvSpPr>
          <p:nvPr/>
        </p:nvSpPr>
        <p:spPr>
          <a:xfrm>
            <a:off x="762000" y="1981200"/>
            <a:ext cx="7543800" cy="518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err="1" smtClean="0">
                <a:latin typeface="Adobe Heiti Std R" pitchFamily="34" charset="-128"/>
                <a:ea typeface="Adobe Heiti Std R" pitchFamily="34" charset="-128"/>
              </a:rPr>
              <a:t>Konektor</a:t>
            </a:r>
            <a:r>
              <a:rPr lang="en-US" sz="2400" dirty="0" smtClean="0">
                <a:latin typeface="Adobe Heiti Std R" pitchFamily="34" charset="-128"/>
                <a:ea typeface="Adobe Heiti Std R" pitchFamily="34" charset="-128"/>
              </a:rPr>
              <a:t> </a:t>
            </a:r>
            <a:r>
              <a:rPr lang="en-US" sz="2400" dirty="0">
                <a:latin typeface="Adobe Heiti Std R" pitchFamily="34" charset="-128"/>
                <a:ea typeface="Adobe Heiti Std R" pitchFamily="34" charset="-128"/>
              </a:rPr>
              <a:t>audio yang </a:t>
            </a:r>
            <a:r>
              <a:rPr lang="en-US" sz="2400" dirty="0" err="1">
                <a:latin typeface="Adobe Heiti Std R" pitchFamily="34" charset="-128"/>
                <a:ea typeface="Adobe Heiti Std R" pitchFamily="34" charset="-128"/>
              </a:rPr>
              <a:t>umum</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digunakan</a:t>
            </a:r>
            <a:r>
              <a:rPr lang="en-US" sz="2400" dirty="0" smtClean="0">
                <a:latin typeface="Adobe Heiti Std R" pitchFamily="34" charset="-128"/>
                <a:ea typeface="Adobe Heiti Std R" pitchFamily="34" charset="-128"/>
              </a:rPr>
              <a:t> di </a:t>
            </a:r>
            <a:r>
              <a:rPr lang="en-US" sz="2400" dirty="0" err="1">
                <a:latin typeface="Adobe Heiti Std R" pitchFamily="34" charset="-128"/>
                <a:ea typeface="Adobe Heiti Std R" pitchFamily="34" charset="-128"/>
              </a:rPr>
              <a:t>antaranya</a:t>
            </a:r>
            <a:r>
              <a:rPr lang="en-US" sz="2400" dirty="0" smtClean="0">
                <a:latin typeface="Adobe Heiti Std R" pitchFamily="34" charset="-128"/>
                <a:ea typeface="Adobe Heiti Std R" pitchFamily="34" charset="-128"/>
              </a:rPr>
              <a:t>:</a:t>
            </a:r>
          </a:p>
        </p:txBody>
      </p:sp>
      <p:sp>
        <p:nvSpPr>
          <p:cNvPr id="9" name="Content Placeholder 2"/>
          <p:cNvSpPr txBox="1">
            <a:spLocks/>
          </p:cNvSpPr>
          <p:nvPr/>
        </p:nvSpPr>
        <p:spPr>
          <a:xfrm>
            <a:off x="2362200" y="457200"/>
            <a:ext cx="48006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000" b="1" dirty="0" smtClean="0">
                <a:latin typeface="28 Days Later" panose="020B0603050302020204" pitchFamily="34" charset="0"/>
              </a:rPr>
              <a:t>KONEKTOR AUDIO</a:t>
            </a:r>
            <a:endParaRPr lang="en-US" sz="4000" b="1" dirty="0" smtClean="0">
              <a:latin typeface="28 Days Later" panose="020B0603050302020204" pitchFamily="34" charset="0"/>
            </a:endParaRPr>
          </a:p>
        </p:txBody>
      </p:sp>
      <p:pic>
        <p:nvPicPr>
          <p:cNvPr id="2050" name="Picture 2" descr="Gambar terka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938" y="546795"/>
            <a:ext cx="1871662" cy="134480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879088" y="2438400"/>
            <a:ext cx="7543800"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lvl="0" indent="-171450"/>
            <a:r>
              <a:rPr lang="en-US" sz="2400" dirty="0" err="1" smtClean="0">
                <a:latin typeface="Adobe Heiti Std R" pitchFamily="34" charset="-128"/>
                <a:ea typeface="Adobe Heiti Std R" pitchFamily="34" charset="-128"/>
              </a:rPr>
              <a:t>Konektor</a:t>
            </a:r>
            <a:r>
              <a:rPr lang="en-US" sz="2400" dirty="0" smtClean="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konduktor</a:t>
            </a:r>
            <a:r>
              <a:rPr lang="en-US" sz="2400" dirty="0">
                <a:latin typeface="Adobe Heiti Std R" pitchFamily="34" charset="-128"/>
                <a:ea typeface="Adobe Heiti Std R" pitchFamily="34" charset="-128"/>
              </a:rPr>
              <a:t> multi: </a:t>
            </a:r>
          </a:p>
          <a:p>
            <a:pPr lvl="1"/>
            <a:r>
              <a:rPr lang="en-US" sz="2400" dirty="0">
                <a:latin typeface="Adobe Heiti Std R" pitchFamily="34" charset="-128"/>
                <a:ea typeface="Adobe Heiti Std R" pitchFamily="34" charset="-128"/>
              </a:rPr>
              <a:t>DB25 </a:t>
            </a:r>
            <a:r>
              <a:rPr lang="en-US" sz="2400" dirty="0" err="1">
                <a:latin typeface="Adobe Heiti Std R" pitchFamily="34" charset="-128"/>
                <a:ea typeface="Adobe Heiti Std R" pitchFamily="34" charset="-128"/>
              </a:rPr>
              <a:t>untuk</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perekaman</a:t>
            </a:r>
            <a:r>
              <a:rPr lang="en-US" sz="2400" dirty="0">
                <a:latin typeface="Adobe Heiti Std R" pitchFamily="34" charset="-128"/>
                <a:ea typeface="Adobe Heiti Std R" pitchFamily="34" charset="-128"/>
              </a:rPr>
              <a:t> multi-track </a:t>
            </a:r>
            <a:r>
              <a:rPr lang="en-US" sz="2400" dirty="0" err="1">
                <a:latin typeface="Adobe Heiti Std R" pitchFamily="34" charset="-128"/>
                <a:ea typeface="Adobe Heiti Std R" pitchFamily="34" charset="-128"/>
              </a:rPr>
              <a:t>dan</a:t>
            </a:r>
            <a:r>
              <a:rPr lang="en-US" sz="2400" dirty="0">
                <a:latin typeface="Adobe Heiti Std R" pitchFamily="34" charset="-128"/>
                <a:ea typeface="Adobe Heiti Std R" pitchFamily="34" charset="-128"/>
              </a:rPr>
              <a:t> audio multi-</a:t>
            </a:r>
            <a:r>
              <a:rPr lang="en-US" sz="2400" dirty="0" err="1">
                <a:latin typeface="Adobe Heiti Std R" pitchFamily="34" charset="-128"/>
                <a:ea typeface="Adobe Heiti Std R" pitchFamily="34" charset="-128"/>
              </a:rPr>
              <a:t>kanal</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lainnya</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baik</a:t>
            </a:r>
            <a:r>
              <a:rPr lang="en-US" sz="2400" dirty="0">
                <a:latin typeface="Adobe Heiti Std R" pitchFamily="34" charset="-128"/>
                <a:ea typeface="Adobe Heiti Std R" pitchFamily="34" charset="-128"/>
              </a:rPr>
              <a:t> analog </a:t>
            </a:r>
            <a:r>
              <a:rPr lang="en-US" sz="2400" dirty="0" err="1">
                <a:latin typeface="Adobe Heiti Std R" pitchFamily="34" charset="-128"/>
                <a:ea typeface="Adobe Heiti Std R" pitchFamily="34" charset="-128"/>
              </a:rPr>
              <a:t>atau</a:t>
            </a:r>
            <a:r>
              <a:rPr lang="en-US" sz="2400" dirty="0">
                <a:latin typeface="Adobe Heiti Std R" pitchFamily="34" charset="-128"/>
                <a:ea typeface="Adobe Heiti Std R" pitchFamily="34" charset="-128"/>
              </a:rPr>
              <a:t> digital</a:t>
            </a:r>
          </a:p>
          <a:p>
            <a:pPr lvl="1"/>
            <a:r>
              <a:rPr lang="en-US" sz="2400" dirty="0" err="1">
                <a:latin typeface="Adobe Heiti Std R" pitchFamily="34" charset="-128"/>
                <a:ea typeface="Adobe Heiti Std R" pitchFamily="34" charset="-128"/>
              </a:rPr>
              <a:t>Konektor</a:t>
            </a:r>
            <a:r>
              <a:rPr lang="en-US" sz="2400" dirty="0">
                <a:latin typeface="Adobe Heiti Std R" pitchFamily="34" charset="-128"/>
                <a:ea typeface="Adobe Heiti Std R" pitchFamily="34" charset="-128"/>
              </a:rPr>
              <a:t> DIN </a:t>
            </a:r>
            <a:r>
              <a:rPr lang="en-US" sz="2400" dirty="0" err="1">
                <a:latin typeface="Adobe Heiti Std R" pitchFamily="34" charset="-128"/>
                <a:ea typeface="Adobe Heiti Std R" pitchFamily="34" charset="-128"/>
              </a:rPr>
              <a:t>dan</a:t>
            </a:r>
            <a:r>
              <a:rPr lang="en-US" sz="2400" dirty="0">
                <a:latin typeface="Adobe Heiti Std R" pitchFamily="34" charset="-128"/>
                <a:ea typeface="Adobe Heiti Std R" pitchFamily="34" charset="-128"/>
              </a:rPr>
              <a:t> mini-DIN</a:t>
            </a:r>
          </a:p>
          <a:p>
            <a:pPr lvl="1"/>
            <a:r>
              <a:rPr lang="en-US" sz="2400" dirty="0">
                <a:latin typeface="Adobe Heiti Std R" pitchFamily="34" charset="-128"/>
                <a:ea typeface="Adobe Heiti Std R" pitchFamily="34" charset="-128"/>
              </a:rPr>
              <a:t>Konektor RCA, </a:t>
            </a:r>
            <a:r>
              <a:rPr lang="en-US" sz="2400" dirty="0" err="1">
                <a:latin typeface="Adobe Heiti Std R" pitchFamily="34" charset="-128"/>
                <a:ea typeface="Adobe Heiti Std R" pitchFamily="34" charset="-128"/>
              </a:rPr>
              <a:t>disebut</a:t>
            </a:r>
            <a:r>
              <a:rPr lang="en-US" sz="2400" dirty="0">
                <a:latin typeface="Adobe Heiti Std R" pitchFamily="34" charset="-128"/>
                <a:ea typeface="Adobe Heiti Std R" pitchFamily="34" charset="-128"/>
              </a:rPr>
              <a:t> juga </a:t>
            </a:r>
            <a:r>
              <a:rPr lang="en-US" sz="2400" dirty="0" err="1">
                <a:latin typeface="Adobe Heiti Std R" pitchFamily="34" charset="-128"/>
                <a:ea typeface="Adobe Heiti Std R" pitchFamily="34" charset="-128"/>
              </a:rPr>
              <a:t>konektor</a:t>
            </a:r>
            <a:r>
              <a:rPr lang="en-US" sz="2400" dirty="0">
                <a:latin typeface="Adobe Heiti Std R" pitchFamily="34" charset="-128"/>
                <a:ea typeface="Adobe Heiti Std R" pitchFamily="34" charset="-128"/>
              </a:rPr>
              <a:t> phono </a:t>
            </a:r>
            <a:r>
              <a:rPr lang="en-US" sz="2400" dirty="0" err="1">
                <a:latin typeface="Adobe Heiti Std R" pitchFamily="34" charset="-128"/>
                <a:ea typeface="Adobe Heiti Std R" pitchFamily="34" charset="-128"/>
              </a:rPr>
              <a:t>atau</a:t>
            </a:r>
            <a:r>
              <a:rPr lang="en-US" sz="2400" dirty="0">
                <a:latin typeface="Adobe Heiti Std R" pitchFamily="34" charset="-128"/>
                <a:ea typeface="Adobe Heiti Std R" pitchFamily="34" charset="-128"/>
              </a:rPr>
              <a:t> phono plug, </a:t>
            </a:r>
            <a:r>
              <a:rPr lang="en-US" sz="2400" dirty="0" err="1">
                <a:latin typeface="Adobe Heiti Std R" pitchFamily="34" charset="-128"/>
                <a:ea typeface="Adobe Heiti Std R" pitchFamily="34" charset="-128"/>
              </a:rPr>
              <a:t>dipakai</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pada</a:t>
            </a:r>
            <a:r>
              <a:rPr lang="en-US" sz="2400" dirty="0">
                <a:latin typeface="Adobe Heiti Std R" pitchFamily="34" charset="-128"/>
                <a:ea typeface="Adobe Heiti Std R" pitchFamily="34" charset="-128"/>
              </a:rPr>
              <a:t> audio analog </a:t>
            </a:r>
            <a:r>
              <a:rPr lang="en-US" sz="2400" dirty="0" err="1">
                <a:latin typeface="Adobe Heiti Std R" pitchFamily="34" charset="-128"/>
                <a:ea typeface="Adobe Heiti Std R" pitchFamily="34" charset="-128"/>
              </a:rPr>
              <a:t>dan</a:t>
            </a:r>
            <a:r>
              <a:rPr lang="en-US" sz="2400" dirty="0">
                <a:latin typeface="Adobe Heiti Std R" pitchFamily="34" charset="-128"/>
                <a:ea typeface="Adobe Heiti Std R" pitchFamily="34" charset="-128"/>
              </a:rPr>
              <a:t> digital </a:t>
            </a:r>
            <a:r>
              <a:rPr lang="en-US" sz="2400" dirty="0" err="1">
                <a:latin typeface="Adobe Heiti Std R" pitchFamily="34" charset="-128"/>
                <a:ea typeface="Adobe Heiti Std R" pitchFamily="34" charset="-128"/>
              </a:rPr>
              <a:t>atau</a:t>
            </a:r>
            <a:r>
              <a:rPr lang="en-US" sz="2400" dirty="0">
                <a:latin typeface="Adobe Heiti Std R" pitchFamily="34" charset="-128"/>
                <a:ea typeface="Adobe Heiti Std R" pitchFamily="34" charset="-128"/>
              </a:rPr>
              <a:t> video analog</a:t>
            </a:r>
          </a:p>
          <a:p>
            <a:pPr lvl="1"/>
            <a:r>
              <a:rPr lang="en-US" sz="2400" dirty="0" err="1">
                <a:latin typeface="Adobe Heiti Std R" pitchFamily="34" charset="-128"/>
                <a:ea typeface="Adobe Heiti Std R" pitchFamily="34" charset="-128"/>
              </a:rPr>
              <a:t>Konektor</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Speakon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dari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Neutrik</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untuk</a:t>
            </a:r>
            <a:r>
              <a:rPr lang="en-US" sz="2400" dirty="0" smtClean="0">
                <a:latin typeface="Adobe Heiti Std R" pitchFamily="34" charset="-128"/>
                <a:ea typeface="Adobe Heiti Std R" pitchFamily="34" charset="-128"/>
              </a:rPr>
              <a:t> loudspeaker</a:t>
            </a:r>
            <a:endParaRPr lang="en-US" sz="2400" dirty="0">
              <a:latin typeface="Adobe Heiti Std R" pitchFamily="34" charset="-128"/>
              <a:ea typeface="Adobe Heiti Std R" pitchFamily="34" charset="-128"/>
            </a:endParaRPr>
          </a:p>
        </p:txBody>
      </p:sp>
    </p:spTree>
    <p:extLst>
      <p:ext uri="{BB962C8B-B14F-4D97-AF65-F5344CB8AC3E}">
        <p14:creationId xmlns:p14="http://schemas.microsoft.com/office/powerpoint/2010/main" val="3241733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2514600" y="1295400"/>
            <a:ext cx="4648200" cy="533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b="1" dirty="0" err="1" smtClean="0">
                <a:latin typeface="Adobe Heiti Std R" pitchFamily="34" charset="-128"/>
                <a:ea typeface="Adobe Heiti Std R" pitchFamily="34" charset="-128"/>
              </a:rPr>
              <a:t>Jenis</a:t>
            </a:r>
            <a:r>
              <a:rPr lang="en-US" b="1" dirty="0" smtClean="0">
                <a:latin typeface="Adobe Heiti Std R" pitchFamily="34" charset="-128"/>
                <a:ea typeface="Adobe Heiti Std R" pitchFamily="34" charset="-128"/>
              </a:rPr>
              <a:t> </a:t>
            </a:r>
            <a:r>
              <a:rPr lang="en-US" b="1" dirty="0" err="1" smtClean="0">
                <a:latin typeface="Adobe Heiti Std R" pitchFamily="34" charset="-128"/>
                <a:ea typeface="Adobe Heiti Std R" pitchFamily="34" charset="-128"/>
              </a:rPr>
              <a:t>konektor</a:t>
            </a:r>
            <a:endParaRPr lang="en-US" sz="4000" b="1" dirty="0">
              <a:latin typeface="Adobe Heiti Std R" pitchFamily="34" charset="-128"/>
              <a:ea typeface="Adobe Heiti Std R" pitchFamily="34" charset="-128"/>
            </a:endParaRPr>
          </a:p>
        </p:txBody>
      </p:sp>
      <p:sp>
        <p:nvSpPr>
          <p:cNvPr id="5" name="Content Placeholder 2"/>
          <p:cNvSpPr txBox="1">
            <a:spLocks/>
          </p:cNvSpPr>
          <p:nvPr/>
        </p:nvSpPr>
        <p:spPr>
          <a:xfrm>
            <a:off x="762000" y="1981200"/>
            <a:ext cx="7543800" cy="518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err="1" smtClean="0">
                <a:latin typeface="Adobe Heiti Std R" pitchFamily="34" charset="-128"/>
                <a:ea typeface="Adobe Heiti Std R" pitchFamily="34" charset="-128"/>
              </a:rPr>
              <a:t>Konektor</a:t>
            </a:r>
            <a:r>
              <a:rPr lang="en-US" sz="2400" dirty="0" smtClean="0">
                <a:latin typeface="Adobe Heiti Std R" pitchFamily="34" charset="-128"/>
                <a:ea typeface="Adobe Heiti Std R" pitchFamily="34" charset="-128"/>
              </a:rPr>
              <a:t> </a:t>
            </a:r>
            <a:r>
              <a:rPr lang="en-US" sz="2400" dirty="0">
                <a:latin typeface="Adobe Heiti Std R" pitchFamily="34" charset="-128"/>
                <a:ea typeface="Adobe Heiti Std R" pitchFamily="34" charset="-128"/>
              </a:rPr>
              <a:t>audio yang </a:t>
            </a:r>
            <a:r>
              <a:rPr lang="en-US" sz="2400" dirty="0" err="1">
                <a:latin typeface="Adobe Heiti Std R" pitchFamily="34" charset="-128"/>
                <a:ea typeface="Adobe Heiti Std R" pitchFamily="34" charset="-128"/>
              </a:rPr>
              <a:t>umum</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digunakan</a:t>
            </a:r>
            <a:r>
              <a:rPr lang="en-US" sz="2400" dirty="0" smtClean="0">
                <a:latin typeface="Adobe Heiti Std R" pitchFamily="34" charset="-128"/>
                <a:ea typeface="Adobe Heiti Std R" pitchFamily="34" charset="-128"/>
              </a:rPr>
              <a:t> di </a:t>
            </a:r>
            <a:r>
              <a:rPr lang="en-US" sz="2400" dirty="0" err="1">
                <a:latin typeface="Adobe Heiti Std R" pitchFamily="34" charset="-128"/>
                <a:ea typeface="Adobe Heiti Std R" pitchFamily="34" charset="-128"/>
              </a:rPr>
              <a:t>antaranya</a:t>
            </a:r>
            <a:r>
              <a:rPr lang="en-US" sz="2400" dirty="0" smtClean="0">
                <a:latin typeface="Adobe Heiti Std R" pitchFamily="34" charset="-128"/>
                <a:ea typeface="Adobe Heiti Std R" pitchFamily="34" charset="-128"/>
              </a:rPr>
              <a:t>:</a:t>
            </a:r>
          </a:p>
        </p:txBody>
      </p:sp>
      <p:sp>
        <p:nvSpPr>
          <p:cNvPr id="9" name="Content Placeholder 2"/>
          <p:cNvSpPr txBox="1">
            <a:spLocks/>
          </p:cNvSpPr>
          <p:nvPr/>
        </p:nvSpPr>
        <p:spPr>
          <a:xfrm>
            <a:off x="2362200" y="457200"/>
            <a:ext cx="48006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000" b="1" dirty="0" smtClean="0">
                <a:latin typeface="28 Days Later" panose="020B0603050302020204" pitchFamily="34" charset="0"/>
              </a:rPr>
              <a:t>KONEKTOR AUDIO</a:t>
            </a:r>
            <a:endParaRPr lang="en-US" sz="4000" b="1" dirty="0" smtClean="0">
              <a:latin typeface="28 Days Later" panose="020B0603050302020204" pitchFamily="34" charset="0"/>
            </a:endParaRPr>
          </a:p>
        </p:txBody>
      </p:sp>
      <p:pic>
        <p:nvPicPr>
          <p:cNvPr id="2050" name="Picture 2" descr="Gambar terka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938" y="546795"/>
            <a:ext cx="1871662" cy="134480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879088" y="2438400"/>
            <a:ext cx="7543800"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US" sz="2400" dirty="0" err="1" smtClean="0">
                <a:latin typeface="Adobe Heiti Std R" pitchFamily="34" charset="-128"/>
                <a:ea typeface="Adobe Heiti Std R" pitchFamily="34" charset="-128"/>
              </a:rPr>
              <a:t>Konektor</a:t>
            </a:r>
            <a:r>
              <a:rPr lang="en-US" sz="2400" dirty="0" smtClean="0">
                <a:latin typeface="Adobe Heiti Std R" pitchFamily="34" charset="-128"/>
                <a:ea typeface="Adobe Heiti Std R" pitchFamily="34" charset="-128"/>
              </a:rPr>
              <a:t> </a:t>
            </a:r>
            <a:r>
              <a:rPr lang="en-US" sz="2400" dirty="0">
                <a:latin typeface="Adobe Heiti Std R" pitchFamily="34" charset="-128"/>
                <a:ea typeface="Adobe Heiti Std R" pitchFamily="34" charset="-128"/>
              </a:rPr>
              <a:t>TRS (</a:t>
            </a:r>
            <a:r>
              <a:rPr lang="en-US" sz="2400" dirty="0" err="1">
                <a:latin typeface="Adobe Heiti Std R" pitchFamily="34" charset="-128"/>
                <a:ea typeface="Adobe Heiti Std R" pitchFamily="34" charset="-128"/>
              </a:rPr>
              <a:t>colokan</a:t>
            </a:r>
            <a:r>
              <a:rPr lang="en-US" sz="2400" dirty="0">
                <a:latin typeface="Adobe Heiti Std R" pitchFamily="34" charset="-128"/>
                <a:ea typeface="Adobe Heiti Std R" pitchFamily="34" charset="-128"/>
              </a:rPr>
              <a:t> jack tip-ring-sleeve ), </a:t>
            </a:r>
            <a:r>
              <a:rPr lang="en-US" sz="2400" dirty="0" err="1">
                <a:latin typeface="Adobe Heiti Std R" pitchFamily="34" charset="-128"/>
                <a:ea typeface="Adobe Heiti Std R" pitchFamily="34" charset="-128"/>
              </a:rPr>
              <a:t>termasuk</a:t>
            </a:r>
            <a:r>
              <a:rPr lang="en-US" sz="2400" dirty="0">
                <a:latin typeface="Adobe Heiti Std R" pitchFamily="34" charset="-128"/>
                <a:ea typeface="Adobe Heiti Std R" pitchFamily="34" charset="-128"/>
              </a:rPr>
              <a:t> jack 6.35mm (</a:t>
            </a:r>
            <a:r>
              <a:rPr lang="en-US" sz="2400" dirty="0" err="1">
                <a:latin typeface="Adobe Heiti Std R" pitchFamily="34" charset="-128"/>
                <a:ea typeface="Adobe Heiti Std R" pitchFamily="34" charset="-128"/>
              </a:rPr>
              <a:t>seperempat</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inci</a:t>
            </a:r>
            <a:r>
              <a:rPr lang="en-US" sz="2400" dirty="0">
                <a:latin typeface="Adobe Heiti Std R" pitchFamily="34" charset="-128"/>
                <a:ea typeface="Adobe Heiti Std R" pitchFamily="34" charset="-128"/>
              </a:rPr>
              <a:t>) yang </a:t>
            </a:r>
            <a:r>
              <a:rPr lang="en-US" sz="2400" dirty="0" err="1">
                <a:latin typeface="Adobe Heiti Std R" pitchFamily="34" charset="-128"/>
                <a:ea typeface="Adobe Heiti Std R" pitchFamily="34" charset="-128"/>
              </a:rPr>
              <a:t>asli</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dan</a:t>
            </a:r>
            <a:r>
              <a:rPr lang="en-US" sz="2400" dirty="0">
                <a:latin typeface="Adobe Heiti Std R" pitchFamily="34" charset="-128"/>
                <a:ea typeface="Adobe Heiti Std R" pitchFamily="34" charset="-128"/>
              </a:rPr>
              <a:t> 3.5mm yang </a:t>
            </a:r>
            <a:r>
              <a:rPr lang="en-US" sz="2400" dirty="0" err="1">
                <a:latin typeface="Adobe Heiti Std R" pitchFamily="34" charset="-128"/>
                <a:ea typeface="Adobe Heiti Std R" pitchFamily="34" charset="-128"/>
              </a:rPr>
              <a:t>terbaru</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miniatur</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atau</a:t>
            </a:r>
            <a:r>
              <a:rPr lang="en-US" sz="2400" dirty="0">
                <a:latin typeface="Adobe Heiti Std R" pitchFamily="34" charset="-128"/>
                <a:ea typeface="Adobe Heiti Std R" pitchFamily="34" charset="-128"/>
              </a:rPr>
              <a:t> 1/8 </a:t>
            </a:r>
            <a:r>
              <a:rPr lang="en-US" sz="2400" dirty="0" err="1">
                <a:latin typeface="Adobe Heiti Std R" pitchFamily="34" charset="-128"/>
                <a:ea typeface="Adobe Heiti Std R" pitchFamily="34" charset="-128"/>
              </a:rPr>
              <a:t>inci</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serta</a:t>
            </a:r>
            <a:r>
              <a:rPr lang="en-US" sz="2400" dirty="0">
                <a:latin typeface="Adobe Heiti Std R" pitchFamily="34" charset="-128"/>
                <a:ea typeface="Adobe Heiti Std R" pitchFamily="34" charset="-128"/>
              </a:rPr>
              <a:t> jack 2.5mm (</a:t>
            </a:r>
            <a:r>
              <a:rPr lang="en-US" sz="2400" dirty="0" err="1">
                <a:latin typeface="Adobe Heiti Std R" pitchFamily="34" charset="-128"/>
                <a:ea typeface="Adobe Heiti Std R" pitchFamily="34" charset="-128"/>
              </a:rPr>
              <a:t>subminiatur</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semuanya</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pada</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versi</a:t>
            </a:r>
            <a:r>
              <a:rPr lang="en-US" sz="2400" dirty="0">
                <a:latin typeface="Adobe Heiti Std R" pitchFamily="34" charset="-128"/>
                <a:ea typeface="Adobe Heiti Std R" pitchFamily="34" charset="-128"/>
              </a:rPr>
              <a:t> mono </a:t>
            </a:r>
            <a:r>
              <a:rPr lang="en-US" sz="2400" dirty="0" err="1">
                <a:latin typeface="Adobe Heiti Std R" pitchFamily="34" charset="-128"/>
                <a:ea typeface="Adobe Heiti Std R" pitchFamily="34" charset="-128"/>
              </a:rPr>
              <a:t>dan</a:t>
            </a:r>
            <a:r>
              <a:rPr lang="en-US" sz="2400" dirty="0">
                <a:latin typeface="Adobe Heiti Std R" pitchFamily="34" charset="-128"/>
                <a:ea typeface="Adobe Heiti Std R" pitchFamily="34" charset="-128"/>
              </a:rPr>
              <a:t> stereo (</a:t>
            </a:r>
            <a:r>
              <a:rPr lang="en-US" sz="2400" dirty="0" err="1">
                <a:latin typeface="Adobe Heiti Std R" pitchFamily="34" charset="-128"/>
                <a:ea typeface="Adobe Heiti Std R" pitchFamily="34" charset="-128"/>
              </a:rPr>
              <a:t>atau</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seimbang</a:t>
            </a:r>
            <a:r>
              <a:rPr lang="en-US" sz="2400" dirty="0">
                <a:latin typeface="Adobe Heiti Std R" pitchFamily="34" charset="-128"/>
                <a:ea typeface="Adobe Heiti Std R" pitchFamily="34" charset="-128"/>
              </a:rPr>
              <a:t>).</a:t>
            </a:r>
          </a:p>
          <a:p>
            <a:pPr lvl="1"/>
            <a:r>
              <a:rPr lang="en-US" sz="2400" dirty="0" err="1" smtClean="0">
                <a:latin typeface="Adobe Heiti Std R" pitchFamily="34" charset="-128"/>
                <a:ea typeface="Adobe Heiti Std R" pitchFamily="34" charset="-128"/>
              </a:rPr>
              <a:t>Konektor</a:t>
            </a:r>
            <a:r>
              <a:rPr lang="en-US" sz="2400" dirty="0" smtClean="0">
                <a:latin typeface="Adobe Heiti Std R" pitchFamily="34" charset="-128"/>
                <a:ea typeface="Adobe Heiti Std R" pitchFamily="34" charset="-128"/>
              </a:rPr>
              <a:t> XLR</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dikenal</a:t>
            </a:r>
            <a:r>
              <a:rPr lang="en-US" sz="2400" dirty="0">
                <a:latin typeface="Adobe Heiti Std R" pitchFamily="34" charset="-128"/>
                <a:ea typeface="Adobe Heiti Std R" pitchFamily="34" charset="-128"/>
              </a:rPr>
              <a:t> juga </a:t>
            </a:r>
            <a:r>
              <a:rPr lang="en-US" sz="2400" dirty="0" err="1">
                <a:latin typeface="Adobe Heiti Std R" pitchFamily="34" charset="-128"/>
                <a:ea typeface="Adobe Heiti Std R" pitchFamily="34" charset="-128"/>
              </a:rPr>
              <a:t>sebagai</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colokan</a:t>
            </a:r>
            <a:r>
              <a:rPr lang="en-US" sz="2400" dirty="0">
                <a:latin typeface="Adobe Heiti Std R" pitchFamily="34" charset="-128"/>
                <a:ea typeface="Adobe Heiti Std R" pitchFamily="34" charset="-128"/>
              </a:rPr>
              <a:t> Cannon, </a:t>
            </a:r>
            <a:r>
              <a:rPr lang="en-US" sz="2400" dirty="0" err="1">
                <a:latin typeface="Adobe Heiti Std R" pitchFamily="34" charset="-128"/>
                <a:ea typeface="Adobe Heiti Std R" pitchFamily="34" charset="-128"/>
              </a:rPr>
              <a:t>dipakai</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pada</a:t>
            </a:r>
            <a:r>
              <a:rPr lang="en-US" sz="2400" dirty="0">
                <a:latin typeface="Adobe Heiti Std R" pitchFamily="34" charset="-128"/>
                <a:ea typeface="Adobe Heiti Std R" pitchFamily="34" charset="-128"/>
              </a:rPr>
              <a:t> audio </a:t>
            </a:r>
            <a:r>
              <a:rPr lang="en-US" sz="2400" dirty="0" err="1" smtClean="0">
                <a:latin typeface="Adobe Heiti Std R" pitchFamily="34" charset="-128"/>
                <a:ea typeface="Adobe Heiti Std R" pitchFamily="34" charset="-128"/>
              </a:rPr>
              <a:t>seimbang</a:t>
            </a:r>
            <a:r>
              <a:rPr lang="en-US" sz="2400" dirty="0">
                <a:latin typeface="Adobe Heiti Std R" pitchFamily="34" charset="-128"/>
                <a:ea typeface="Adobe Heiti Std R" pitchFamily="34" charset="-128"/>
              </a:rPr>
              <a:t> </a:t>
            </a:r>
            <a:r>
              <a:rPr lang="en-US" sz="2400" dirty="0" smtClean="0">
                <a:latin typeface="Adobe Heiti Std R" pitchFamily="34" charset="-128"/>
                <a:ea typeface="Adobe Heiti Std R" pitchFamily="34" charset="-128"/>
              </a:rPr>
              <a:t>(balanced </a:t>
            </a:r>
            <a:r>
              <a:rPr lang="en-US" sz="2400" dirty="0">
                <a:latin typeface="Adobe Heiti Std R" pitchFamily="34" charset="-128"/>
                <a:ea typeface="Adobe Heiti Std R" pitchFamily="34" charset="-128"/>
              </a:rPr>
              <a:t>audio) </a:t>
            </a:r>
            <a:r>
              <a:rPr lang="en-US" sz="2400" dirty="0" err="1">
                <a:latin typeface="Adobe Heiti Std R" pitchFamily="34" charset="-128"/>
                <a:ea typeface="Adobe Heiti Std R" pitchFamily="34" charset="-128"/>
              </a:rPr>
              <a:t>dengan</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jalur</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seimbang</a:t>
            </a:r>
            <a:r>
              <a:rPr lang="en-US" sz="2400" dirty="0">
                <a:latin typeface="Adobe Heiti Std R" pitchFamily="34" charset="-128"/>
                <a:ea typeface="Adobe Heiti Std R" pitchFamily="34" charset="-128"/>
              </a:rPr>
              <a:t> </a:t>
            </a:r>
            <a:r>
              <a:rPr lang="en-US" sz="2400" dirty="0" smtClean="0">
                <a:latin typeface="Adobe Heiti Std R" pitchFamily="34" charset="-128"/>
                <a:ea typeface="Adobe Heiti Std R" pitchFamily="34" charset="-128"/>
              </a:rPr>
              <a:t>(balanced </a:t>
            </a:r>
            <a:r>
              <a:rPr lang="en-US" sz="2400" dirty="0">
                <a:latin typeface="Adobe Heiti Std R" pitchFamily="34" charset="-128"/>
                <a:ea typeface="Adobe Heiti Std R" pitchFamily="34" charset="-128"/>
              </a:rPr>
              <a:t>line) </a:t>
            </a:r>
            <a:r>
              <a:rPr lang="en-US" sz="2400" dirty="0" err="1">
                <a:latin typeface="Adobe Heiti Std R" pitchFamily="34" charset="-128"/>
                <a:ea typeface="Adobe Heiti Std R" pitchFamily="34" charset="-128"/>
              </a:rPr>
              <a:t>baik</a:t>
            </a:r>
            <a:r>
              <a:rPr lang="en-US" sz="2400" dirty="0">
                <a:latin typeface="Adobe Heiti Std R" pitchFamily="34" charset="-128"/>
                <a:ea typeface="Adobe Heiti Std R" pitchFamily="34" charset="-128"/>
              </a:rPr>
              <a:t> analog </a:t>
            </a:r>
            <a:r>
              <a:rPr lang="en-US" sz="2400" dirty="0" err="1">
                <a:latin typeface="Adobe Heiti Std R" pitchFamily="34" charset="-128"/>
                <a:ea typeface="Adobe Heiti Std R" pitchFamily="34" charset="-128"/>
              </a:rPr>
              <a:t>maupun</a:t>
            </a:r>
            <a:r>
              <a:rPr lang="en-US" sz="2400" dirty="0">
                <a:latin typeface="Adobe Heiti Std R" pitchFamily="34" charset="-128"/>
                <a:ea typeface="Adobe Heiti Std R" pitchFamily="34" charset="-128"/>
              </a:rPr>
              <a:t> </a:t>
            </a:r>
            <a:r>
              <a:rPr lang="en-US" sz="2400" dirty="0" smtClean="0">
                <a:latin typeface="Adobe Heiti Std R" pitchFamily="34" charset="-128"/>
                <a:ea typeface="Adobe Heiti Std R" pitchFamily="34" charset="-128"/>
              </a:rPr>
              <a:t>digital</a:t>
            </a:r>
            <a:endParaRPr lang="en-US" sz="2400" dirty="0">
              <a:latin typeface="Adobe Heiti Std R" pitchFamily="34" charset="-128"/>
              <a:ea typeface="Adobe Heiti Std R" pitchFamily="34" charset="-128"/>
            </a:endParaRPr>
          </a:p>
        </p:txBody>
      </p:sp>
    </p:spTree>
    <p:extLst>
      <p:ext uri="{BB962C8B-B14F-4D97-AF65-F5344CB8AC3E}">
        <p14:creationId xmlns:p14="http://schemas.microsoft.com/office/powerpoint/2010/main" val="81960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2514600" y="1295400"/>
            <a:ext cx="4648200" cy="533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b="1" dirty="0" err="1" smtClean="0">
                <a:latin typeface="Adobe Heiti Std R" pitchFamily="34" charset="-128"/>
                <a:ea typeface="Adobe Heiti Std R" pitchFamily="34" charset="-128"/>
              </a:rPr>
              <a:t>Jenis</a:t>
            </a:r>
            <a:r>
              <a:rPr lang="en-US" b="1" dirty="0" smtClean="0">
                <a:latin typeface="Adobe Heiti Std R" pitchFamily="34" charset="-128"/>
                <a:ea typeface="Adobe Heiti Std R" pitchFamily="34" charset="-128"/>
              </a:rPr>
              <a:t> </a:t>
            </a:r>
            <a:r>
              <a:rPr lang="en-US" b="1" dirty="0" err="1" smtClean="0">
                <a:latin typeface="Adobe Heiti Std R" pitchFamily="34" charset="-128"/>
                <a:ea typeface="Adobe Heiti Std R" pitchFamily="34" charset="-128"/>
              </a:rPr>
              <a:t>konektor</a:t>
            </a:r>
            <a:endParaRPr lang="en-US" sz="4000" b="1" dirty="0">
              <a:latin typeface="Adobe Heiti Std R" pitchFamily="34" charset="-128"/>
              <a:ea typeface="Adobe Heiti Std R" pitchFamily="34" charset="-128"/>
            </a:endParaRPr>
          </a:p>
        </p:txBody>
      </p:sp>
      <p:sp>
        <p:nvSpPr>
          <p:cNvPr id="5" name="Content Placeholder 2"/>
          <p:cNvSpPr txBox="1">
            <a:spLocks/>
          </p:cNvSpPr>
          <p:nvPr/>
        </p:nvSpPr>
        <p:spPr>
          <a:xfrm>
            <a:off x="762000" y="1981200"/>
            <a:ext cx="7543800" cy="518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err="1" smtClean="0">
                <a:latin typeface="Adobe Heiti Std R" pitchFamily="34" charset="-128"/>
                <a:ea typeface="Adobe Heiti Std R" pitchFamily="34" charset="-128"/>
              </a:rPr>
              <a:t>Konektor</a:t>
            </a:r>
            <a:r>
              <a:rPr lang="en-US" sz="2400" dirty="0" smtClean="0">
                <a:latin typeface="Adobe Heiti Std R" pitchFamily="34" charset="-128"/>
                <a:ea typeface="Adobe Heiti Std R" pitchFamily="34" charset="-128"/>
              </a:rPr>
              <a:t> </a:t>
            </a:r>
            <a:r>
              <a:rPr lang="en-US" sz="2400" dirty="0">
                <a:latin typeface="Adobe Heiti Std R" pitchFamily="34" charset="-128"/>
                <a:ea typeface="Adobe Heiti Std R" pitchFamily="34" charset="-128"/>
              </a:rPr>
              <a:t>audio yang </a:t>
            </a:r>
            <a:r>
              <a:rPr lang="en-US" sz="2400" dirty="0" err="1">
                <a:latin typeface="Adobe Heiti Std R" pitchFamily="34" charset="-128"/>
                <a:ea typeface="Adobe Heiti Std R" pitchFamily="34" charset="-128"/>
              </a:rPr>
              <a:t>umum</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digunakan</a:t>
            </a:r>
            <a:r>
              <a:rPr lang="en-US" sz="2400" dirty="0" smtClean="0">
                <a:latin typeface="Adobe Heiti Std R" pitchFamily="34" charset="-128"/>
                <a:ea typeface="Adobe Heiti Std R" pitchFamily="34" charset="-128"/>
              </a:rPr>
              <a:t> di </a:t>
            </a:r>
            <a:r>
              <a:rPr lang="en-US" sz="2400" dirty="0" err="1">
                <a:latin typeface="Adobe Heiti Std R" pitchFamily="34" charset="-128"/>
                <a:ea typeface="Adobe Heiti Std R" pitchFamily="34" charset="-128"/>
              </a:rPr>
              <a:t>antaranya</a:t>
            </a:r>
            <a:r>
              <a:rPr lang="en-US" sz="2400" dirty="0" smtClean="0">
                <a:latin typeface="Adobe Heiti Std R" pitchFamily="34" charset="-128"/>
                <a:ea typeface="Adobe Heiti Std R" pitchFamily="34" charset="-128"/>
              </a:rPr>
              <a:t>:</a:t>
            </a:r>
          </a:p>
        </p:txBody>
      </p:sp>
      <p:sp>
        <p:nvSpPr>
          <p:cNvPr id="9" name="Content Placeholder 2"/>
          <p:cNvSpPr txBox="1">
            <a:spLocks/>
          </p:cNvSpPr>
          <p:nvPr/>
        </p:nvSpPr>
        <p:spPr>
          <a:xfrm>
            <a:off x="2362200" y="457200"/>
            <a:ext cx="48006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000" b="1" dirty="0" smtClean="0">
                <a:latin typeface="28 Days Later" panose="020B0603050302020204" pitchFamily="34" charset="0"/>
              </a:rPr>
              <a:t>KONEKTOR AUDIO</a:t>
            </a:r>
            <a:endParaRPr lang="en-US" sz="4000" b="1" dirty="0" smtClean="0">
              <a:latin typeface="28 Days Later" panose="020B0603050302020204" pitchFamily="34" charset="0"/>
            </a:endParaRPr>
          </a:p>
        </p:txBody>
      </p:sp>
      <p:pic>
        <p:nvPicPr>
          <p:cNvPr id="2050" name="Picture 2" descr="Gambar terka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938" y="546795"/>
            <a:ext cx="1871662" cy="134480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879088" y="2438400"/>
            <a:ext cx="7543800"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lvl="0" indent="-171450"/>
            <a:r>
              <a:rPr lang="en-US" sz="2400" dirty="0" err="1" smtClean="0">
                <a:latin typeface="Adobe Heiti Std R" pitchFamily="34" charset="-128"/>
                <a:ea typeface="Adobe Heiti Std R" pitchFamily="34" charset="-128"/>
              </a:rPr>
              <a:t>Antarmuka</a:t>
            </a:r>
            <a:r>
              <a:rPr lang="en-US" sz="2400" dirty="0" smtClean="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dan</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interkoneksi</a:t>
            </a:r>
            <a:r>
              <a:rPr lang="en-US" sz="2400" dirty="0">
                <a:latin typeface="Adobe Heiti Std R" pitchFamily="34" charset="-128"/>
                <a:ea typeface="Adobe Heiti Std R" pitchFamily="34" charset="-128"/>
              </a:rPr>
              <a:t> audio digital: </a:t>
            </a:r>
          </a:p>
          <a:p>
            <a:pPr lvl="1"/>
            <a:r>
              <a:rPr lang="en-US" sz="2400" dirty="0" err="1">
                <a:latin typeface="Adobe Heiti Std R" pitchFamily="34" charset="-128"/>
                <a:ea typeface="Adobe Heiti Std R" pitchFamily="34" charset="-128"/>
              </a:rPr>
              <a:t>Antarmuka</a:t>
            </a:r>
            <a:r>
              <a:rPr lang="en-US" sz="2400" dirty="0">
                <a:latin typeface="Adobe Heiti Std R" pitchFamily="34" charset="-128"/>
                <a:ea typeface="Adobe Heiti Std R" pitchFamily="34" charset="-128"/>
              </a:rPr>
              <a:t> ADAT (DB25)</a:t>
            </a:r>
          </a:p>
          <a:p>
            <a:pPr lvl="1"/>
            <a:r>
              <a:rPr lang="en-US" sz="2400" dirty="0" err="1">
                <a:latin typeface="Adobe Heiti Std R" pitchFamily="34" charset="-128"/>
                <a:ea typeface="Adobe Heiti Std R" pitchFamily="34" charset="-128"/>
              </a:rPr>
              <a:t>Antarmuka</a:t>
            </a:r>
            <a:r>
              <a:rPr lang="en-US" sz="2400" dirty="0">
                <a:latin typeface="Adobe Heiti Std R" pitchFamily="34" charset="-128"/>
                <a:ea typeface="Adobe Heiti Std R" pitchFamily="34" charset="-128"/>
              </a:rPr>
              <a:t> AES/EBU, </a:t>
            </a:r>
            <a:r>
              <a:rPr lang="en-US" sz="2400" dirty="0" err="1">
                <a:latin typeface="Adobe Heiti Std R" pitchFamily="34" charset="-128"/>
                <a:ea typeface="Adobe Heiti Std R" pitchFamily="34" charset="-128"/>
              </a:rPr>
              <a:t>normalnya</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dengan</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konektor</a:t>
            </a:r>
            <a:r>
              <a:rPr lang="en-US" sz="2400" dirty="0">
                <a:latin typeface="Adobe Heiti Std R" pitchFamily="34" charset="-128"/>
                <a:ea typeface="Adobe Heiti Std R" pitchFamily="34" charset="-128"/>
              </a:rPr>
              <a:t> XLR</a:t>
            </a:r>
          </a:p>
          <a:p>
            <a:pPr marL="171450" indent="-171450"/>
            <a:r>
              <a:rPr lang="en-US" sz="2400" dirty="0">
                <a:latin typeface="Adobe Heiti Std R" pitchFamily="34" charset="-128"/>
                <a:ea typeface="Adobe Heiti Std R" pitchFamily="34" charset="-128"/>
              </a:rPr>
              <a:t>S/PDIF, </a:t>
            </a:r>
            <a:r>
              <a:rPr lang="en-US" sz="2400" dirty="0" err="1">
                <a:latin typeface="Adobe Heiti Std R" pitchFamily="34" charset="-128"/>
                <a:ea typeface="Adobe Heiti Std R" pitchFamily="34" charset="-128"/>
              </a:rPr>
              <a:t>baik</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pada</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kabel</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koaksial</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elektris</a:t>
            </a:r>
            <a:r>
              <a:rPr lang="en-US" sz="2400" dirty="0" smtClean="0">
                <a:latin typeface="Adobe Heiti Std R" pitchFamily="34" charset="-128"/>
                <a:ea typeface="Adobe Heiti Std R" pitchFamily="34" charset="-128"/>
              </a:rPr>
              <a:t> </a:t>
            </a:r>
            <a:r>
              <a:rPr lang="en-US" sz="2400" dirty="0">
                <a:latin typeface="Adobe Heiti Std R" pitchFamily="34" charset="-128"/>
                <a:ea typeface="Adobe Heiti Std R" pitchFamily="34" charset="-128"/>
              </a:rPr>
              <a:t>(</a:t>
            </a:r>
            <a:r>
              <a:rPr lang="en-US" sz="2400" dirty="0" err="1">
                <a:latin typeface="Adobe Heiti Std R" pitchFamily="34" charset="-128"/>
                <a:ea typeface="Adobe Heiti Std R" pitchFamily="34" charset="-128"/>
              </a:rPr>
              <a:t>dengan</a:t>
            </a:r>
            <a:r>
              <a:rPr lang="en-US" sz="2400" dirty="0">
                <a:latin typeface="Adobe Heiti Std R" pitchFamily="34" charset="-128"/>
                <a:ea typeface="Adobe Heiti Std R" pitchFamily="34" charset="-128"/>
              </a:rPr>
              <a:t> jack RCA) </a:t>
            </a:r>
            <a:r>
              <a:rPr lang="en-US" sz="2400" dirty="0" err="1">
                <a:latin typeface="Adobe Heiti Std R" pitchFamily="34" charset="-128"/>
                <a:ea typeface="Adobe Heiti Std R" pitchFamily="34" charset="-128"/>
              </a:rPr>
              <a:t>ataupun</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dengan</a:t>
            </a:r>
            <a:r>
              <a:rPr lang="en-US" sz="2400" dirty="0">
                <a:latin typeface="Adobe Heiti Std R" pitchFamily="34" charset="-128"/>
                <a:ea typeface="Adobe Heiti Std R" pitchFamily="34" charset="-128"/>
              </a:rPr>
              <a:t> </a:t>
            </a:r>
            <a:r>
              <a:rPr lang="en-US" sz="2400" dirty="0" err="1">
                <a:latin typeface="Adobe Heiti Std R" pitchFamily="34" charset="-128"/>
                <a:ea typeface="Adobe Heiti Std R" pitchFamily="34" charset="-128"/>
              </a:rPr>
              <a:t>serat</a:t>
            </a:r>
            <a:r>
              <a:rPr lang="en-US" sz="2400" dirty="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optik</a:t>
            </a:r>
            <a:r>
              <a:rPr lang="en-US" sz="2400" dirty="0">
                <a:latin typeface="Adobe Heiti Std R" pitchFamily="34" charset="-128"/>
                <a:ea typeface="Adobe Heiti Std R" pitchFamily="34" charset="-128"/>
              </a:rPr>
              <a:t> </a:t>
            </a:r>
            <a:r>
              <a:rPr lang="en-US" sz="2400" dirty="0" smtClean="0">
                <a:latin typeface="Adobe Heiti Std R" pitchFamily="34" charset="-128"/>
                <a:ea typeface="Adobe Heiti Std R" pitchFamily="34" charset="-128"/>
              </a:rPr>
              <a:t>(TOSLINK</a:t>
            </a:r>
            <a:r>
              <a:rPr lang="en-US" sz="2400" dirty="0">
                <a:latin typeface="Adobe Heiti Std R" pitchFamily="34" charset="-128"/>
                <a:ea typeface="Adobe Heiti Std R" pitchFamily="34" charset="-128"/>
              </a:rPr>
              <a:t>).</a:t>
            </a:r>
          </a:p>
        </p:txBody>
      </p:sp>
    </p:spTree>
    <p:extLst>
      <p:ext uri="{BB962C8B-B14F-4D97-AF65-F5344CB8AC3E}">
        <p14:creationId xmlns:p14="http://schemas.microsoft.com/office/powerpoint/2010/main" val="300609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990600"/>
          </a:xfrm>
        </p:spPr>
        <p:txBody>
          <a:bodyPr>
            <a:noAutofit/>
          </a:bodyPr>
          <a:lstStyle/>
          <a:p>
            <a:pPr marL="0" indent="0" algn="ctr">
              <a:buNone/>
            </a:pPr>
            <a:r>
              <a:rPr lang="en-US" sz="4800" b="1" dirty="0" smtClean="0">
                <a:latin typeface="28 Days Later" panose="020B0603050302020204" pitchFamily="34" charset="0"/>
              </a:rPr>
              <a:t>FASE 1</a:t>
            </a:r>
          </a:p>
        </p:txBody>
      </p:sp>
      <p:sp>
        <p:nvSpPr>
          <p:cNvPr id="8" name="Content Placeholder 2"/>
          <p:cNvSpPr txBox="1">
            <a:spLocks/>
          </p:cNvSpPr>
          <p:nvPr/>
        </p:nvSpPr>
        <p:spPr>
          <a:xfrm>
            <a:off x="495300" y="1981200"/>
            <a:ext cx="8229600" cy="434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fontAlgn="base">
              <a:spcBef>
                <a:spcPct val="0"/>
              </a:spcBef>
              <a:spcAft>
                <a:spcPct val="0"/>
              </a:spcAft>
              <a:buFont typeface="Symbol" pitchFamily="18" charset="2"/>
              <a:buChar char=""/>
              <a:tabLst>
                <a:tab pos="168275" algn="l"/>
              </a:tabLst>
            </a:pPr>
            <a:r>
              <a:rPr lang="sv-SE" dirty="0">
                <a:latin typeface="Arial" charset="0"/>
                <a:ea typeface="Times New Roman" charset="0"/>
                <a:cs typeface="Arial" charset="0"/>
              </a:rPr>
              <a:t>Mengenal Mixer</a:t>
            </a:r>
            <a:endParaRPr lang="en-US" dirty="0">
              <a:latin typeface="Times New Roman" charset="0"/>
              <a:ea typeface="Times New Roman" charset="0"/>
              <a:cs typeface="Arial" charset="0"/>
            </a:endParaRPr>
          </a:p>
          <a:p>
            <a:pPr marL="0" lvl="0" indent="0" eaLnBrk="0" fontAlgn="base" hangingPunct="0">
              <a:spcBef>
                <a:spcPct val="0"/>
              </a:spcBef>
              <a:spcAft>
                <a:spcPct val="0"/>
              </a:spcAft>
              <a:buFont typeface="Symbol" pitchFamily="18" charset="2"/>
              <a:buChar char=""/>
              <a:tabLst>
                <a:tab pos="168275" algn="l"/>
              </a:tabLst>
            </a:pPr>
            <a:r>
              <a:rPr lang="sv-SE" dirty="0">
                <a:latin typeface="Arial" charset="0"/>
                <a:ea typeface="Times New Roman" charset="0"/>
                <a:cs typeface="Arial" charset="0"/>
              </a:rPr>
              <a:t>Mengenal </a:t>
            </a:r>
            <a:r>
              <a:rPr lang="sv-SE" dirty="0" smtClean="0">
                <a:latin typeface="Arial" charset="0"/>
                <a:ea typeface="Times New Roman" charset="0"/>
                <a:cs typeface="Arial" charset="0"/>
              </a:rPr>
              <a:t>Kompresor/limiter </a:t>
            </a:r>
            <a:r>
              <a:rPr lang="sv-SE" dirty="0" smtClean="0">
                <a:latin typeface="Arial" charset="0"/>
                <a:ea typeface="Times New Roman" charset="0"/>
                <a:cs typeface="Arial" charset="0"/>
              </a:rPr>
              <a:t>dan fungsinya</a:t>
            </a:r>
            <a:endParaRPr lang="en-US" dirty="0">
              <a:latin typeface="Times New Roman" charset="0"/>
              <a:ea typeface="Times New Roman" charset="0"/>
              <a:cs typeface="Arial" charset="0"/>
            </a:endParaRPr>
          </a:p>
          <a:p>
            <a:pPr marL="0" lvl="0" indent="0" eaLnBrk="0" fontAlgn="base" hangingPunct="0">
              <a:spcBef>
                <a:spcPct val="0"/>
              </a:spcBef>
              <a:spcAft>
                <a:spcPct val="0"/>
              </a:spcAft>
              <a:buFont typeface="Symbol" pitchFamily="18" charset="2"/>
              <a:buChar char=""/>
              <a:tabLst>
                <a:tab pos="168275" algn="l"/>
              </a:tabLst>
            </a:pPr>
            <a:r>
              <a:rPr lang="sv-SE" dirty="0">
                <a:latin typeface="Arial" charset="0"/>
                <a:ea typeface="Times New Roman" charset="0"/>
                <a:cs typeface="Arial" charset="0"/>
              </a:rPr>
              <a:t>Mengenal jenis audio </a:t>
            </a:r>
            <a:r>
              <a:rPr lang="sv-SE" dirty="0" smtClean="0">
                <a:latin typeface="Arial" charset="0"/>
                <a:ea typeface="Times New Roman" charset="0"/>
                <a:cs typeface="Arial" charset="0"/>
              </a:rPr>
              <a:t>konektor</a:t>
            </a:r>
            <a:endParaRPr lang="en-US" dirty="0">
              <a:latin typeface="Times New Roman" charset="0"/>
              <a:ea typeface="Times New Roman" charset="0"/>
              <a:cs typeface="Arial" charset="0"/>
            </a:endParaRPr>
          </a:p>
        </p:txBody>
      </p:sp>
    </p:spTree>
    <p:extLst>
      <p:ext uri="{BB962C8B-B14F-4D97-AF65-F5344CB8AC3E}">
        <p14:creationId xmlns:p14="http://schemas.microsoft.com/office/powerpoint/2010/main" val="2714861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990600"/>
          </a:xfrm>
        </p:spPr>
        <p:txBody>
          <a:bodyPr>
            <a:noAutofit/>
          </a:bodyPr>
          <a:lstStyle/>
          <a:p>
            <a:pPr marL="0" indent="0" algn="ctr">
              <a:buNone/>
            </a:pPr>
            <a:r>
              <a:rPr lang="id-ID" sz="4800" b="1" dirty="0" smtClean="0">
                <a:latin typeface="28 Days Later" panose="020B0603050302020204" pitchFamily="34" charset="0"/>
              </a:rPr>
              <a:t>MIXER</a:t>
            </a:r>
            <a:endParaRPr lang="en-US" sz="4800" b="1" dirty="0" smtClean="0">
              <a:latin typeface="28 Days Later" panose="020B0603050302020204" pitchFamily="34" charset="0"/>
            </a:endParaRPr>
          </a:p>
        </p:txBody>
      </p:sp>
      <p:sp>
        <p:nvSpPr>
          <p:cNvPr id="8" name="Content Placeholder 2"/>
          <p:cNvSpPr txBox="1">
            <a:spLocks/>
          </p:cNvSpPr>
          <p:nvPr/>
        </p:nvSpPr>
        <p:spPr>
          <a:xfrm>
            <a:off x="495300" y="2133600"/>
            <a:ext cx="5448300" cy="228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d-ID" sz="2500" b="1" dirty="0" smtClean="0">
                <a:latin typeface="Adobe Fan Heiti Std B" pitchFamily="34" charset="-128"/>
                <a:ea typeface="Adobe Fan Heiti Std B" pitchFamily="34" charset="-128"/>
              </a:rPr>
              <a:t>Mixer</a:t>
            </a:r>
            <a:r>
              <a:rPr lang="id-ID" sz="2500" dirty="0" smtClean="0">
                <a:latin typeface="Adobe Fan Heiti Std B" pitchFamily="34" charset="-128"/>
                <a:ea typeface="Adobe Fan Heiti Std B" pitchFamily="34" charset="-128"/>
              </a:rPr>
              <a:t> berfungsi sebagai pencampur suara, sebuah mixing console, apakah itu analog maupun digital, atau juga disebut soundboard / mixing desk (papan suara) adalah</a:t>
            </a:r>
            <a:endParaRPr lang="en-US" sz="2500" dirty="0">
              <a:latin typeface="Adobe Fan Heiti Std B" pitchFamily="34" charset="-128"/>
              <a:ea typeface="Adobe Fan Heiti Std B" pitchFamily="34" charset="-128"/>
            </a:endParaRPr>
          </a:p>
        </p:txBody>
      </p:sp>
      <p:pic>
        <p:nvPicPr>
          <p:cNvPr id="1026" name="Picture 2"/>
          <p:cNvPicPr>
            <a:picLocks noChangeAspect="1" noChangeArrowheads="1"/>
          </p:cNvPicPr>
          <p:nvPr/>
        </p:nvPicPr>
        <p:blipFill>
          <a:blip r:embed="rId2" cstate="print"/>
          <a:srcRect/>
          <a:stretch>
            <a:fillRect/>
          </a:stretch>
        </p:blipFill>
        <p:spPr bwMode="auto">
          <a:xfrm>
            <a:off x="6096000" y="1371600"/>
            <a:ext cx="2541933" cy="2362200"/>
          </a:xfrm>
          <a:prstGeom prst="rect">
            <a:avLst/>
          </a:prstGeom>
          <a:noFill/>
          <a:ln w="9525">
            <a:noFill/>
            <a:miter lim="800000"/>
            <a:headEnd/>
            <a:tailEnd/>
          </a:ln>
        </p:spPr>
      </p:pic>
      <p:sp>
        <p:nvSpPr>
          <p:cNvPr id="9" name="Content Placeholder 2"/>
          <p:cNvSpPr txBox="1">
            <a:spLocks/>
          </p:cNvSpPr>
          <p:nvPr/>
        </p:nvSpPr>
        <p:spPr>
          <a:xfrm>
            <a:off x="495300" y="4114800"/>
            <a:ext cx="78867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d-ID" sz="2500" dirty="0" smtClean="0">
                <a:latin typeface="Adobe Fan Heiti Std B" pitchFamily="34" charset="-128"/>
                <a:ea typeface="Adobe Fan Heiti Std B" pitchFamily="34" charset="-128"/>
              </a:rPr>
              <a:t>sebuah peralatan elektronik yang berfungsi memadukan (lebih populer dengan istilah "mixing"), pengaturan jalur (routing) dan mengubah level, serta harmonisasi dinamis dari sinyal audio.</a:t>
            </a:r>
            <a:endParaRPr lang="en-US" sz="2500" dirty="0">
              <a:latin typeface="Adobe Fan Heiti Std B" pitchFamily="34" charset="-128"/>
              <a:ea typeface="Adobe Fan Heiti Std B" pitchFamily="34" charset="-128"/>
            </a:endParaRPr>
          </a:p>
        </p:txBody>
      </p:sp>
    </p:spTree>
    <p:extLst>
      <p:ext uri="{BB962C8B-B14F-4D97-AF65-F5344CB8AC3E}">
        <p14:creationId xmlns:p14="http://schemas.microsoft.com/office/powerpoint/2010/main" val="2589931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990600"/>
          </a:xfrm>
        </p:spPr>
        <p:txBody>
          <a:bodyPr>
            <a:noAutofit/>
          </a:bodyPr>
          <a:lstStyle/>
          <a:p>
            <a:pPr marL="0" indent="0" algn="ctr">
              <a:buNone/>
            </a:pPr>
            <a:r>
              <a:rPr lang="id-ID" sz="4800" b="1" dirty="0" smtClean="0">
                <a:latin typeface="28 Days Later" panose="020B0603050302020204" pitchFamily="34" charset="0"/>
              </a:rPr>
              <a:t>MIXER</a:t>
            </a:r>
            <a:endParaRPr lang="en-US" sz="4800" b="1" dirty="0" smtClean="0">
              <a:latin typeface="28 Days Later" panose="020B0603050302020204" pitchFamily="34" charset="0"/>
            </a:endParaRPr>
          </a:p>
        </p:txBody>
      </p:sp>
      <p:sp>
        <p:nvSpPr>
          <p:cNvPr id="8" name="Content Placeholder 2"/>
          <p:cNvSpPr txBox="1">
            <a:spLocks/>
          </p:cNvSpPr>
          <p:nvPr/>
        </p:nvSpPr>
        <p:spPr>
          <a:xfrm>
            <a:off x="2933700" y="1905000"/>
            <a:ext cx="5905500" cy="228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d-ID" sz="2600" dirty="0" smtClean="0">
                <a:latin typeface="Adobe Heiti Std R" pitchFamily="34" charset="-128"/>
                <a:ea typeface="Adobe Heiti Std R" pitchFamily="34" charset="-128"/>
              </a:rPr>
              <a:t>Audio mixer akan menjadi bagian penting sebagai titik pengumpul dari masing masing mikropon yang terpasang, mengatur besarnya level suara sehingga keseimbangan level </a:t>
            </a:r>
            <a:endParaRPr lang="en-US" sz="2600" dirty="0">
              <a:latin typeface="Adobe Heiti Std R" pitchFamily="34" charset="-128"/>
              <a:ea typeface="Adobe Heiti Std R" pitchFamily="34" charset="-128"/>
            </a:endParaRPr>
          </a:p>
        </p:txBody>
      </p:sp>
      <p:pic>
        <p:nvPicPr>
          <p:cNvPr id="1026" name="Picture 2"/>
          <p:cNvPicPr>
            <a:picLocks noChangeAspect="1" noChangeArrowheads="1"/>
          </p:cNvPicPr>
          <p:nvPr/>
        </p:nvPicPr>
        <p:blipFill>
          <a:blip r:embed="rId2" cstate="print"/>
          <a:srcRect/>
          <a:stretch>
            <a:fillRect/>
          </a:stretch>
        </p:blipFill>
        <p:spPr bwMode="auto">
          <a:xfrm>
            <a:off x="228600" y="1371600"/>
            <a:ext cx="2541933" cy="2362200"/>
          </a:xfrm>
          <a:prstGeom prst="rect">
            <a:avLst/>
          </a:prstGeom>
          <a:noFill/>
          <a:ln w="9525">
            <a:noFill/>
            <a:miter lim="800000"/>
            <a:headEnd/>
            <a:tailEnd/>
          </a:ln>
        </p:spPr>
      </p:pic>
      <p:sp>
        <p:nvSpPr>
          <p:cNvPr id="9" name="Content Placeholder 2"/>
          <p:cNvSpPr txBox="1">
            <a:spLocks/>
          </p:cNvSpPr>
          <p:nvPr/>
        </p:nvSpPr>
        <p:spPr>
          <a:xfrm>
            <a:off x="1104900" y="3962400"/>
            <a:ext cx="78867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d-ID" sz="2600" dirty="0" smtClean="0">
                <a:latin typeface="Adobe Heiti Std R" pitchFamily="34" charset="-128"/>
                <a:ea typeface="Adobe Heiti Std R" pitchFamily="34" charset="-128"/>
              </a:rPr>
              <a:t>bunyi baik dari vokal maupun musik akan dapat dicapai sebelum diperkuat oleh amplifier.</a:t>
            </a:r>
            <a:endParaRPr lang="en-US" sz="2600" dirty="0">
              <a:latin typeface="Adobe Heiti Std R" pitchFamily="34" charset="-128"/>
              <a:ea typeface="Adobe Heiti Std R" pitchFamily="34" charset="-128"/>
            </a:endParaRPr>
          </a:p>
        </p:txBody>
      </p:sp>
    </p:spTree>
    <p:extLst>
      <p:ext uri="{BB962C8B-B14F-4D97-AF65-F5344CB8AC3E}">
        <p14:creationId xmlns:p14="http://schemas.microsoft.com/office/powerpoint/2010/main" val="2589931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990600"/>
          </a:xfrm>
        </p:spPr>
        <p:txBody>
          <a:bodyPr>
            <a:noAutofit/>
          </a:bodyPr>
          <a:lstStyle/>
          <a:p>
            <a:pPr marL="0" indent="0" algn="ctr">
              <a:buNone/>
            </a:pPr>
            <a:r>
              <a:rPr lang="id-ID" sz="4800" b="1" dirty="0" smtClean="0">
                <a:latin typeface="28 Days Later" panose="020B0603050302020204" pitchFamily="34" charset="0"/>
              </a:rPr>
              <a:t>MIXER</a:t>
            </a:r>
            <a:endParaRPr lang="en-US" sz="4800" b="1" dirty="0" smtClean="0">
              <a:latin typeface="28 Days Later" panose="020B0603050302020204" pitchFamily="34" charset="0"/>
            </a:endParaRPr>
          </a:p>
        </p:txBody>
      </p:sp>
      <p:sp>
        <p:nvSpPr>
          <p:cNvPr id="8" name="Content Placeholder 2"/>
          <p:cNvSpPr txBox="1">
            <a:spLocks/>
          </p:cNvSpPr>
          <p:nvPr/>
        </p:nvSpPr>
        <p:spPr>
          <a:xfrm>
            <a:off x="1905000" y="1524000"/>
            <a:ext cx="5905500" cy="533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None/>
            </a:pPr>
            <a:r>
              <a:rPr lang="id-ID" dirty="0" smtClean="0">
                <a:latin typeface="Adobe Gothic Std B" pitchFamily="34" charset="-128"/>
                <a:ea typeface="Adobe Gothic Std B" pitchFamily="34" charset="-128"/>
              </a:rPr>
              <a:t>Menu Umum Pada Mixer</a:t>
            </a:r>
            <a:endParaRPr lang="id-ID" dirty="0">
              <a:latin typeface="Adobe Gothic Std B" pitchFamily="34" charset="-128"/>
              <a:ea typeface="Adobe Gothic Std B" pitchFamily="34" charset="-128"/>
            </a:endParaRPr>
          </a:p>
        </p:txBody>
      </p:sp>
      <p:sp>
        <p:nvSpPr>
          <p:cNvPr id="11" name="Content Placeholder 2"/>
          <p:cNvSpPr txBox="1">
            <a:spLocks/>
          </p:cNvSpPr>
          <p:nvPr/>
        </p:nvSpPr>
        <p:spPr>
          <a:xfrm>
            <a:off x="4876800" y="2209800"/>
            <a:ext cx="3200400" cy="43434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d-ID" sz="2400" dirty="0" smtClean="0">
                <a:latin typeface="Adobe Heiti Std R" pitchFamily="34" charset="-128"/>
                <a:ea typeface="Adobe Heiti Std R" pitchFamily="34" charset="-128"/>
              </a:rPr>
              <a:t>FX send</a:t>
            </a:r>
          </a:p>
          <a:p>
            <a:r>
              <a:rPr lang="id-ID" sz="2400" dirty="0" smtClean="0">
                <a:latin typeface="Adobe Heiti Std R" pitchFamily="34" charset="-128"/>
                <a:ea typeface="Adobe Heiti Std R" pitchFamily="34" charset="-128"/>
              </a:rPr>
              <a:t>PFL (Pre Fade Listening)</a:t>
            </a:r>
          </a:p>
          <a:p>
            <a:r>
              <a:rPr lang="id-ID" sz="2400" dirty="0" smtClean="0">
                <a:latin typeface="Adobe Heiti Std R" pitchFamily="34" charset="-128"/>
                <a:ea typeface="Adobe Heiti Std R" pitchFamily="34" charset="-128"/>
              </a:rPr>
              <a:t>PANSUB/MAIN</a:t>
            </a:r>
          </a:p>
          <a:p>
            <a:r>
              <a:rPr lang="id-ID" sz="2400" dirty="0" smtClean="0">
                <a:latin typeface="Adobe Heiti Std R" pitchFamily="34" charset="-128"/>
                <a:ea typeface="Adobe Heiti Std R" pitchFamily="34" charset="-128"/>
              </a:rPr>
              <a:t>Level Control Channel</a:t>
            </a:r>
          </a:p>
          <a:p>
            <a:r>
              <a:rPr lang="id-ID" sz="2400" dirty="0" smtClean="0">
                <a:latin typeface="Adobe Heiti Std R" pitchFamily="34" charset="-128"/>
                <a:ea typeface="Adobe Heiti Std R" pitchFamily="34" charset="-128"/>
              </a:rPr>
              <a:t>Main Master Level Control</a:t>
            </a:r>
          </a:p>
          <a:p>
            <a:r>
              <a:rPr lang="id-ID" sz="2400" dirty="0" smtClean="0">
                <a:latin typeface="Adobe Heiti Std R" pitchFamily="34" charset="-128"/>
                <a:ea typeface="Adobe Heiti Std R" pitchFamily="34" charset="-128"/>
              </a:rPr>
              <a:t>LED Display Meter Indicator</a:t>
            </a:r>
          </a:p>
          <a:p>
            <a:r>
              <a:rPr lang="id-ID" sz="2400" dirty="0" smtClean="0">
                <a:latin typeface="Adobe Heiti Std R" pitchFamily="34" charset="-128"/>
                <a:ea typeface="Adobe Heiti Std R" pitchFamily="34" charset="-128"/>
              </a:rPr>
              <a:t>Phone Jack</a:t>
            </a:r>
            <a:endParaRPr lang="id-ID" sz="2400" dirty="0">
              <a:latin typeface="Adobe Heiti Std R" pitchFamily="34" charset="-128"/>
              <a:ea typeface="Adobe Heiti Std R" pitchFamily="34" charset="-128"/>
            </a:endParaRPr>
          </a:p>
        </p:txBody>
      </p:sp>
      <p:sp>
        <p:nvSpPr>
          <p:cNvPr id="12" name="Content Placeholder 2"/>
          <p:cNvSpPr txBox="1">
            <a:spLocks/>
          </p:cNvSpPr>
          <p:nvPr/>
        </p:nvSpPr>
        <p:spPr>
          <a:xfrm>
            <a:off x="1371600" y="2209800"/>
            <a:ext cx="3200400" cy="434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d-ID" sz="2400" dirty="0" smtClean="0">
                <a:latin typeface="Adobe Heiti Std R" pitchFamily="34" charset="-128"/>
                <a:ea typeface="Adobe Heiti Std R" pitchFamily="34" charset="-128"/>
              </a:rPr>
              <a:t>Input Channel Jack</a:t>
            </a:r>
          </a:p>
          <a:p>
            <a:r>
              <a:rPr lang="id-ID" sz="2400" dirty="0" smtClean="0">
                <a:latin typeface="Adobe Heiti Std R" pitchFamily="34" charset="-128"/>
                <a:ea typeface="Adobe Heiti Std R" pitchFamily="34" charset="-128"/>
              </a:rPr>
              <a:t>Low Cut Switch</a:t>
            </a:r>
          </a:p>
          <a:p>
            <a:r>
              <a:rPr lang="id-ID" sz="2400" dirty="0" smtClean="0">
                <a:latin typeface="Adobe Heiti Std R" pitchFamily="34" charset="-128"/>
                <a:ea typeface="Adobe Heiti Std R" pitchFamily="34" charset="-128"/>
              </a:rPr>
              <a:t>Gain Sensitive</a:t>
            </a:r>
          </a:p>
          <a:p>
            <a:r>
              <a:rPr lang="id-ID" sz="2400" dirty="0" smtClean="0">
                <a:latin typeface="Adobe Heiti Std R" pitchFamily="34" charset="-128"/>
                <a:ea typeface="Adobe Heiti Std R" pitchFamily="34" charset="-128"/>
              </a:rPr>
              <a:t>EQ High</a:t>
            </a:r>
          </a:p>
          <a:p>
            <a:r>
              <a:rPr lang="id-ID" sz="2400" dirty="0" smtClean="0">
                <a:latin typeface="Adobe Heiti Std R" pitchFamily="34" charset="-128"/>
                <a:ea typeface="Adobe Heiti Std R" pitchFamily="34" charset="-128"/>
              </a:rPr>
              <a:t>EQ Middle</a:t>
            </a:r>
          </a:p>
          <a:p>
            <a:r>
              <a:rPr lang="id-ID" sz="2400" dirty="0" smtClean="0">
                <a:latin typeface="Adobe Heiti Std R" pitchFamily="34" charset="-128"/>
                <a:ea typeface="Adobe Heiti Std R" pitchFamily="34" charset="-128"/>
              </a:rPr>
              <a:t>Middle Freq</a:t>
            </a:r>
          </a:p>
          <a:p>
            <a:r>
              <a:rPr lang="id-ID" sz="2400" dirty="0" smtClean="0">
                <a:latin typeface="Adobe Heiti Std R" pitchFamily="34" charset="-128"/>
                <a:ea typeface="Adobe Heiti Std R" pitchFamily="34" charset="-128"/>
              </a:rPr>
              <a:t>EQ Low</a:t>
            </a:r>
          </a:p>
          <a:p>
            <a:r>
              <a:rPr lang="id-ID" sz="2400" dirty="0" smtClean="0">
                <a:latin typeface="Adobe Heiti Std R" pitchFamily="34" charset="-128"/>
                <a:ea typeface="Adobe Heiti Std R" pitchFamily="34" charset="-128"/>
              </a:rPr>
              <a:t>Level AUX 1 (send)</a:t>
            </a:r>
          </a:p>
          <a:p>
            <a:r>
              <a:rPr lang="id-ID" sz="2400" dirty="0" smtClean="0">
                <a:latin typeface="Adobe Heiti Std R" pitchFamily="34" charset="-128"/>
                <a:ea typeface="Adobe Heiti Std R" pitchFamily="34" charset="-128"/>
              </a:rPr>
              <a:t>Level AUX 2 (send)</a:t>
            </a:r>
          </a:p>
        </p:txBody>
      </p:sp>
    </p:spTree>
    <p:extLst>
      <p:ext uri="{BB962C8B-B14F-4D97-AF65-F5344CB8AC3E}">
        <p14:creationId xmlns:p14="http://schemas.microsoft.com/office/powerpoint/2010/main" val="258993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295400"/>
            <a:ext cx="8229600" cy="5334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d-ID" b="1" dirty="0" smtClean="0">
                <a:latin typeface="Adobe Heiti Std R" pitchFamily="34" charset="-128"/>
                <a:ea typeface="Adobe Heiti Std R" pitchFamily="34" charset="-128"/>
              </a:rPr>
              <a:t>Kompresor/limitter </a:t>
            </a:r>
            <a:r>
              <a:rPr lang="id-ID" b="1" dirty="0">
                <a:latin typeface="Adobe Heiti Std R" pitchFamily="34" charset="-128"/>
                <a:ea typeface="Adobe Heiti Std R" pitchFamily="34" charset="-128"/>
              </a:rPr>
              <a:t>pada audio sound system</a:t>
            </a:r>
            <a:endParaRPr lang="en-US" sz="4000" b="1" dirty="0">
              <a:latin typeface="Adobe Heiti Std R" pitchFamily="34" charset="-128"/>
              <a:ea typeface="Adobe Heiti Std R" pitchFamily="34" charset="-128"/>
            </a:endParaRPr>
          </a:p>
        </p:txBody>
      </p:sp>
      <p:sp>
        <p:nvSpPr>
          <p:cNvPr id="5" name="Content Placeholder 2"/>
          <p:cNvSpPr txBox="1">
            <a:spLocks/>
          </p:cNvSpPr>
          <p:nvPr/>
        </p:nvSpPr>
        <p:spPr>
          <a:xfrm>
            <a:off x="838200" y="3138632"/>
            <a:ext cx="7543800" cy="2728768"/>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latin typeface="Adobe Heiti Std R" pitchFamily="34" charset="-128"/>
                <a:ea typeface="Adobe Heiti Std R" pitchFamily="34" charset="-128"/>
              </a:rPr>
              <a:t>K</a:t>
            </a:r>
            <a:r>
              <a:rPr lang="id-ID" dirty="0" smtClean="0">
                <a:latin typeface="Adobe Heiti Std R" pitchFamily="34" charset="-128"/>
                <a:ea typeface="Adobe Heiti Std R" pitchFamily="34" charset="-128"/>
              </a:rPr>
              <a:t>ompresor/limitter</a:t>
            </a:r>
            <a:r>
              <a:rPr lang="id-ID" dirty="0">
                <a:latin typeface="Adobe Heiti Std R" pitchFamily="34" charset="-128"/>
                <a:ea typeface="Adobe Heiti Std R" pitchFamily="34" charset="-128"/>
              </a:rPr>
              <a:t>  merupakan alat (rangkaian)  yang berhubungan dengan gain base  (dalam dB</a:t>
            </a:r>
            <a:r>
              <a:rPr lang="id-ID" dirty="0" smtClean="0">
                <a:latin typeface="Adobe Heiti Std R" pitchFamily="34" charset="-128"/>
                <a:ea typeface="Adobe Heiti Std R" pitchFamily="34" charset="-128"/>
              </a:rPr>
              <a:t>).</a:t>
            </a:r>
            <a:endParaRPr lang="en-US" dirty="0" smtClean="0">
              <a:latin typeface="Adobe Heiti Std R" pitchFamily="34" charset="-128"/>
              <a:ea typeface="Adobe Heiti Std R" pitchFamily="34" charset="-128"/>
            </a:endParaRPr>
          </a:p>
          <a:p>
            <a:pPr marL="0" indent="0">
              <a:buNone/>
            </a:pPr>
            <a:r>
              <a:rPr lang="en-US" dirty="0" err="1" smtClean="0">
                <a:latin typeface="Adobe Heiti Std R" pitchFamily="34" charset="-128"/>
                <a:ea typeface="Adobe Heiti Std R" pitchFamily="34" charset="-128"/>
              </a:rPr>
              <a:t>Fungsi</a:t>
            </a:r>
            <a:r>
              <a:rPr lang="en-US" dirty="0" smtClean="0">
                <a:latin typeface="Adobe Heiti Std R" pitchFamily="34" charset="-128"/>
                <a:ea typeface="Adobe Heiti Std R" pitchFamily="34" charset="-128"/>
              </a:rPr>
              <a:t> k</a:t>
            </a:r>
            <a:r>
              <a:rPr lang="id-ID" dirty="0" smtClean="0">
                <a:latin typeface="Adobe Heiti Std R" pitchFamily="34" charset="-128"/>
                <a:ea typeface="Adobe Heiti Std R" pitchFamily="34" charset="-128"/>
              </a:rPr>
              <a:t>ompresor/limitter untuk </a:t>
            </a:r>
            <a:r>
              <a:rPr lang="id-ID" dirty="0">
                <a:latin typeface="Adobe Heiti Std R" pitchFamily="34" charset="-128"/>
                <a:ea typeface="Adobe Heiti Std R" pitchFamily="34" charset="-128"/>
              </a:rPr>
              <a:t>menstabilkan dinamika signal dari sebuah </a:t>
            </a:r>
            <a:r>
              <a:rPr lang="id-ID" dirty="0" smtClean="0">
                <a:latin typeface="Adobe Heiti Std R" pitchFamily="34" charset="-128"/>
                <a:ea typeface="Adobe Heiti Std R" pitchFamily="34" charset="-128"/>
              </a:rPr>
              <a:t>instrument.</a:t>
            </a:r>
            <a:endParaRPr lang="en-US" dirty="0" smtClean="0">
              <a:latin typeface="Adobe Heiti Std R" pitchFamily="34" charset="-128"/>
              <a:ea typeface="Adobe Heiti Std R" pitchFamily="34" charset="-128"/>
            </a:endParaRPr>
          </a:p>
          <a:p>
            <a:pPr marL="0" indent="0">
              <a:buNone/>
            </a:pPr>
            <a:r>
              <a:rPr lang="id-ID" dirty="0" smtClean="0">
                <a:latin typeface="Adobe Heiti Std R" pitchFamily="34" charset="-128"/>
                <a:ea typeface="Adobe Heiti Std R" pitchFamily="34" charset="-128"/>
              </a:rPr>
              <a:t>Contoh</a:t>
            </a:r>
            <a:r>
              <a:rPr lang="en-US" dirty="0" smtClean="0">
                <a:latin typeface="Adobe Heiti Std R" pitchFamily="34" charset="-128"/>
                <a:ea typeface="Adobe Heiti Std R" pitchFamily="34" charset="-128"/>
              </a:rPr>
              <a:t>:</a:t>
            </a:r>
            <a:r>
              <a:rPr lang="id-ID" dirty="0" smtClean="0">
                <a:latin typeface="Adobe Heiti Std R" pitchFamily="34" charset="-128"/>
                <a:ea typeface="Adobe Heiti Std R" pitchFamily="34" charset="-128"/>
              </a:rPr>
              <a:t> </a:t>
            </a:r>
            <a:r>
              <a:rPr lang="id-ID" dirty="0">
                <a:latin typeface="Adobe Heiti Std R" pitchFamily="34" charset="-128"/>
                <a:ea typeface="Adobe Heiti Std R" pitchFamily="34" charset="-128"/>
              </a:rPr>
              <a:t>ketika disaat seorang pemain drum memukul sebuah snare sangat dipastikan kekuatan pukulannya tidak sama, kadang sangat kuat, kadang pelan. </a:t>
            </a:r>
            <a:endParaRPr lang="en-US" dirty="0" smtClean="0">
              <a:latin typeface="Adobe Heiti Std R" pitchFamily="34" charset="-128"/>
              <a:ea typeface="Adobe Heiti Std R" pitchFamily="34" charset="-128"/>
            </a:endParaRPr>
          </a:p>
          <a:p>
            <a:pPr marL="0" indent="0">
              <a:buNone/>
            </a:pPr>
            <a:r>
              <a:rPr lang="id-ID" dirty="0" smtClean="0">
                <a:latin typeface="Adobe Heiti Std R" pitchFamily="34" charset="-128"/>
                <a:ea typeface="Adobe Heiti Std R" pitchFamily="34" charset="-128"/>
              </a:rPr>
              <a:t>Kompresor/limitter</a:t>
            </a:r>
            <a:r>
              <a:rPr lang="en-US" dirty="0" smtClean="0">
                <a:latin typeface="Adobe Heiti Std R" pitchFamily="34" charset="-128"/>
                <a:ea typeface="Adobe Heiti Std R" pitchFamily="34" charset="-128"/>
              </a:rPr>
              <a:t>:</a:t>
            </a:r>
            <a:r>
              <a:rPr lang="id-ID" dirty="0" smtClean="0">
                <a:latin typeface="Adobe Heiti Std R" pitchFamily="34" charset="-128"/>
                <a:ea typeface="Adobe Heiti Std R" pitchFamily="34" charset="-128"/>
              </a:rPr>
              <a:t> dapat </a:t>
            </a:r>
            <a:r>
              <a:rPr lang="id-ID" dirty="0">
                <a:latin typeface="Adobe Heiti Std R" pitchFamily="34" charset="-128"/>
                <a:ea typeface="Adobe Heiti Std R" pitchFamily="34" charset="-128"/>
              </a:rPr>
              <a:t>mengkontrol dinamika agar terdengar lebih stabil dan tidak terlalu lebar ekspresinya.</a:t>
            </a:r>
            <a:endParaRPr lang="en-US" sz="4000" dirty="0">
              <a:latin typeface="Adobe Heiti Std R" pitchFamily="34" charset="-128"/>
              <a:ea typeface="Adobe Heiti Std R" pitchFamily="34" charset="-128"/>
            </a:endParaRPr>
          </a:p>
        </p:txBody>
      </p:sp>
      <p:pic>
        <p:nvPicPr>
          <p:cNvPr id="1026" name="Picture 1" descr="http://4.bp.blogspot.com/-h6w6erwVru8/T7qCPMES9pI/AAAAAAAAAGY/A2pd2W1buVU/s400/Compressor-Limiter+audio+system.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6225" y="1676400"/>
            <a:ext cx="381317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a:xfrm>
            <a:off x="2362200" y="457200"/>
            <a:ext cx="48006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000" b="1" smtClean="0">
                <a:latin typeface="28 Days Later" panose="020B0603050302020204" pitchFamily="34" charset="0"/>
              </a:rPr>
              <a:t>KOMPRESOR/LIMITER</a:t>
            </a:r>
            <a:endParaRPr lang="en-US" sz="4000" b="1" dirty="0" smtClean="0">
              <a:latin typeface="28 Days Later" panose="020B0603050302020204" pitchFamily="34" charset="0"/>
            </a:endParaRPr>
          </a:p>
        </p:txBody>
      </p:sp>
    </p:spTree>
    <p:extLst>
      <p:ext uri="{BB962C8B-B14F-4D97-AF65-F5344CB8AC3E}">
        <p14:creationId xmlns:p14="http://schemas.microsoft.com/office/powerpoint/2010/main" val="1106125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2362200" y="457200"/>
            <a:ext cx="4800600" cy="762000"/>
          </a:xfrm>
        </p:spPr>
        <p:txBody>
          <a:bodyPr>
            <a:noAutofit/>
          </a:bodyPr>
          <a:lstStyle/>
          <a:p>
            <a:pPr marL="0" indent="0" algn="ctr">
              <a:buNone/>
            </a:pPr>
            <a:r>
              <a:rPr lang="en-US" sz="4000" b="1" dirty="0" smtClean="0">
                <a:latin typeface="28 Days Later" panose="020B0603050302020204" pitchFamily="34" charset="0"/>
              </a:rPr>
              <a:t>KOMPRESOR/LIMITER</a:t>
            </a:r>
            <a:endParaRPr lang="en-US" sz="4000" b="1" dirty="0" smtClean="0">
              <a:latin typeface="28 Days Later" panose="020B0603050302020204" pitchFamily="34" charset="0"/>
            </a:endParaRPr>
          </a:p>
        </p:txBody>
      </p:sp>
      <p:sp>
        <p:nvSpPr>
          <p:cNvPr id="5" name="Content Placeholder 2"/>
          <p:cNvSpPr txBox="1">
            <a:spLocks/>
          </p:cNvSpPr>
          <p:nvPr/>
        </p:nvSpPr>
        <p:spPr>
          <a:xfrm>
            <a:off x="838200" y="2667000"/>
            <a:ext cx="75438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err="1" smtClean="0">
                <a:latin typeface="Adobe Heiti Std R" pitchFamily="34" charset="-128"/>
                <a:ea typeface="Adobe Heiti Std R" pitchFamily="34" charset="-128"/>
              </a:rPr>
              <a:t>Tombol</a:t>
            </a:r>
            <a:r>
              <a:rPr lang="en-US" sz="1600" b="1" dirty="0" smtClean="0">
                <a:latin typeface="Adobe Heiti Std R" pitchFamily="34" charset="-128"/>
                <a:ea typeface="Adobe Heiti Std R" pitchFamily="34" charset="-128"/>
              </a:rPr>
              <a:t> </a:t>
            </a:r>
            <a:r>
              <a:rPr lang="id-ID" sz="1600" b="1" dirty="0" smtClean="0">
                <a:latin typeface="Adobe Heiti Std R" pitchFamily="34" charset="-128"/>
                <a:ea typeface="Adobe Heiti Std R" pitchFamily="34" charset="-128"/>
              </a:rPr>
              <a:t>pengaturan </a:t>
            </a:r>
            <a:r>
              <a:rPr lang="id-ID" sz="1600" b="1" dirty="0">
                <a:latin typeface="Adobe Heiti Std R" pitchFamily="34" charset="-128"/>
                <a:ea typeface="Adobe Heiti Std R" pitchFamily="34" charset="-128"/>
              </a:rPr>
              <a:t>(control) </a:t>
            </a:r>
            <a:r>
              <a:rPr lang="id-ID" sz="1600" b="1" dirty="0" smtClean="0">
                <a:latin typeface="Adobe Heiti Std R" pitchFamily="34" charset="-128"/>
                <a:ea typeface="Adobe Heiti Std R" pitchFamily="34" charset="-128"/>
              </a:rPr>
              <a:t>kompresor/limitter </a:t>
            </a:r>
            <a:r>
              <a:rPr lang="en-US" sz="1600" b="1" dirty="0" smtClean="0">
                <a:latin typeface="Adobe Heiti Std R" pitchFamily="34" charset="-128"/>
                <a:ea typeface="Adobe Heiti Std R" pitchFamily="34" charset="-128"/>
              </a:rPr>
              <a:t>:</a:t>
            </a:r>
          </a:p>
          <a:p>
            <a:pPr marL="0" indent="0">
              <a:buNone/>
            </a:pPr>
            <a:r>
              <a:rPr lang="id-ID" sz="1400" dirty="0" smtClean="0">
                <a:latin typeface="Adobe Heiti Std R" pitchFamily="34" charset="-128"/>
                <a:ea typeface="Adobe Heiti Std R" pitchFamily="34" charset="-128"/>
              </a:rPr>
              <a:t>ATTACK</a:t>
            </a:r>
            <a:endParaRPr lang="en-US" sz="1400" dirty="0">
              <a:latin typeface="Adobe Heiti Std R" pitchFamily="34" charset="-128"/>
              <a:ea typeface="Adobe Heiti Std R" pitchFamily="34" charset="-128"/>
            </a:endParaRPr>
          </a:p>
          <a:p>
            <a:pPr marL="230188" indent="0">
              <a:buNone/>
            </a:pPr>
            <a:r>
              <a:rPr lang="id-ID" sz="1400" dirty="0">
                <a:latin typeface="Adobe Heiti Std R" pitchFamily="34" charset="-128"/>
                <a:ea typeface="Adobe Heiti Std R" pitchFamily="34" charset="-128"/>
              </a:rPr>
              <a:t>Waktu yang dibutuhkan untuk mengaktifkan compressor nya. Apabila kita mensetting attack pada 0ms berarti pada setting ini tidak akan ada </a:t>
            </a:r>
            <a:r>
              <a:rPr lang="id-ID" sz="1400" dirty="0" smtClean="0">
                <a:latin typeface="Adobe Heiti Std R" pitchFamily="34" charset="-128"/>
                <a:ea typeface="Adobe Heiti Std R" pitchFamily="34" charset="-128"/>
              </a:rPr>
              <a:t>attac</a:t>
            </a:r>
            <a:r>
              <a:rPr lang="en-US" sz="1400" dirty="0" smtClean="0">
                <a:latin typeface="Adobe Heiti Std R" pitchFamily="34" charset="-128"/>
                <a:ea typeface="Adobe Heiti Std R" pitchFamily="34" charset="-128"/>
              </a:rPr>
              <a:t>k</a:t>
            </a:r>
            <a:r>
              <a:rPr lang="id-ID" sz="1400" dirty="0" smtClean="0">
                <a:latin typeface="Adobe Heiti Std R" pitchFamily="34" charset="-128"/>
                <a:ea typeface="Adobe Heiti Std R" pitchFamily="34" charset="-128"/>
              </a:rPr>
              <a:t> </a:t>
            </a:r>
            <a:r>
              <a:rPr lang="id-ID" sz="1400" dirty="0">
                <a:latin typeface="Adobe Heiti Std R" pitchFamily="34" charset="-128"/>
                <a:ea typeface="Adobe Heiti Std R" pitchFamily="34" charset="-128"/>
              </a:rPr>
              <a:t>sama sekali, dan sinyal yang diterima akan langsung di compress oleh compressor. Compressor yang disetting attack time nya pada 0ms akan membuat sound terasa tumpul, karena tidak akan ada attack sama sekali, apabila ingin attack lebih banyak, maka perlambatlah attack time.</a:t>
            </a:r>
            <a:endParaRPr lang="en-US" sz="1400" dirty="0">
              <a:latin typeface="Adobe Heiti Std R" pitchFamily="34" charset="-128"/>
              <a:ea typeface="Adobe Heiti Std R" pitchFamily="34" charset="-128"/>
            </a:endParaRPr>
          </a:p>
          <a:p>
            <a:pPr marL="0" lvl="0" indent="0">
              <a:buNone/>
            </a:pPr>
            <a:r>
              <a:rPr lang="id-ID" sz="1400" dirty="0">
                <a:latin typeface="Adobe Heiti Std R" pitchFamily="34" charset="-128"/>
                <a:ea typeface="Adobe Heiti Std R" pitchFamily="34" charset="-128"/>
              </a:rPr>
              <a:t>RELEASE</a:t>
            </a:r>
            <a:endParaRPr lang="en-US" sz="1400" dirty="0">
              <a:latin typeface="Adobe Heiti Std R" pitchFamily="34" charset="-128"/>
              <a:ea typeface="Adobe Heiti Std R" pitchFamily="34" charset="-128"/>
            </a:endParaRPr>
          </a:p>
          <a:p>
            <a:pPr marL="230188" indent="0">
              <a:buNone/>
            </a:pPr>
            <a:r>
              <a:rPr lang="id-ID" sz="1400" dirty="0">
                <a:latin typeface="Adobe Heiti Std R" pitchFamily="34" charset="-128"/>
                <a:ea typeface="Adobe Heiti Std R" pitchFamily="34" charset="-128"/>
              </a:rPr>
              <a:t>Release adalah berapa lama waktu yang dibutuhkan untuk mengkompress sebelum melepaskan efek compressor untuk kemudian mengkompress kembali. Seandainya release time di setting terlalu singkat, maka sinyal belum dikompress dengan baik, eh sudah dilepas kembali. Akhirnya  sound-nya terdengar seperti pumping (terpompa). Seandainya release time lambat, sinyal akan terkompress kembali padahal belum dilepas, jadi pada saat setting release kita harus hati-hati mengkombinasikan antara attact dan release time</a:t>
            </a:r>
            <a:r>
              <a:rPr lang="id-ID" sz="1400" dirty="0" smtClean="0">
                <a:latin typeface="Adobe Heiti Std R" pitchFamily="34" charset="-128"/>
                <a:ea typeface="Adobe Heiti Std R" pitchFamily="34" charset="-128"/>
              </a:rPr>
              <a:t>.</a:t>
            </a:r>
            <a:endParaRPr lang="en-US" sz="1400" dirty="0">
              <a:latin typeface="Adobe Heiti Std R" pitchFamily="34" charset="-128"/>
              <a:ea typeface="Adobe Heiti Std R" pitchFamily="34" charset="-128"/>
            </a:endParaRPr>
          </a:p>
        </p:txBody>
      </p:sp>
      <p:pic>
        <p:nvPicPr>
          <p:cNvPr id="1026" name="Picture 1" descr="http://4.bp.blogspot.com/-h6w6erwVru8/T7qCPMES9pI/AAAAAAAAAGY/A2pd2W1buVU/s400/Compressor-Limiter+audio+system.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6225" y="1295400"/>
            <a:ext cx="381317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2974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5" name="Content Placeholder 2"/>
          <p:cNvSpPr txBox="1">
            <a:spLocks/>
          </p:cNvSpPr>
          <p:nvPr/>
        </p:nvSpPr>
        <p:spPr>
          <a:xfrm>
            <a:off x="838200" y="2590800"/>
            <a:ext cx="7543800" cy="3505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err="1" smtClean="0">
                <a:latin typeface="Adobe Heiti Std R" pitchFamily="34" charset="-128"/>
                <a:ea typeface="Adobe Heiti Std R" pitchFamily="34" charset="-128"/>
              </a:rPr>
              <a:t>Tombol</a:t>
            </a:r>
            <a:r>
              <a:rPr lang="en-US" sz="1600" b="1" dirty="0" smtClean="0">
                <a:latin typeface="Adobe Heiti Std R" pitchFamily="34" charset="-128"/>
                <a:ea typeface="Adobe Heiti Std R" pitchFamily="34" charset="-128"/>
              </a:rPr>
              <a:t> </a:t>
            </a:r>
            <a:r>
              <a:rPr lang="id-ID" sz="1600" b="1" dirty="0" smtClean="0">
                <a:latin typeface="Adobe Heiti Std R" pitchFamily="34" charset="-128"/>
                <a:ea typeface="Adobe Heiti Std R" pitchFamily="34" charset="-128"/>
              </a:rPr>
              <a:t>pengaturan </a:t>
            </a:r>
            <a:r>
              <a:rPr lang="id-ID" sz="1600" b="1" dirty="0">
                <a:latin typeface="Adobe Heiti Std R" pitchFamily="34" charset="-128"/>
                <a:ea typeface="Adobe Heiti Std R" pitchFamily="34" charset="-128"/>
              </a:rPr>
              <a:t>(control) </a:t>
            </a:r>
            <a:r>
              <a:rPr lang="id-ID" sz="1600" b="1" dirty="0" smtClean="0">
                <a:latin typeface="Adobe Heiti Std R" pitchFamily="34" charset="-128"/>
                <a:ea typeface="Adobe Heiti Std R" pitchFamily="34" charset="-128"/>
              </a:rPr>
              <a:t>kompresor/limitter </a:t>
            </a:r>
            <a:r>
              <a:rPr lang="en-US" sz="1600" b="1" dirty="0" smtClean="0">
                <a:latin typeface="Adobe Heiti Std R" pitchFamily="34" charset="-128"/>
                <a:ea typeface="Adobe Heiti Std R" pitchFamily="34" charset="-128"/>
              </a:rPr>
              <a:t>:</a:t>
            </a:r>
          </a:p>
          <a:p>
            <a:pPr marL="0" lvl="0" indent="0">
              <a:buNone/>
            </a:pPr>
            <a:r>
              <a:rPr lang="id-ID" sz="1400" dirty="0" smtClean="0">
                <a:latin typeface="Adobe Heiti Std R" pitchFamily="34" charset="-128"/>
                <a:ea typeface="Adobe Heiti Std R" pitchFamily="34" charset="-128"/>
              </a:rPr>
              <a:t>RATIO</a:t>
            </a:r>
            <a:endParaRPr lang="en-US" sz="1400" dirty="0">
              <a:latin typeface="Adobe Heiti Std R" pitchFamily="34" charset="-128"/>
              <a:ea typeface="Adobe Heiti Std R" pitchFamily="34" charset="-128"/>
            </a:endParaRPr>
          </a:p>
          <a:p>
            <a:pPr marL="230188" indent="0">
              <a:buNone/>
            </a:pPr>
            <a:r>
              <a:rPr lang="id-ID" sz="1400" dirty="0">
                <a:latin typeface="Adobe Heiti Std R" pitchFamily="34" charset="-128"/>
                <a:ea typeface="Adobe Heiti Std R" pitchFamily="34" charset="-128"/>
              </a:rPr>
              <a:t>Perbandingan sinyal in dan out. Ratio dimulai dari 1:1 sampai unlimited. 1:1 berarti apabila sinyal yang masuk 2dB maka yang keluar tetap 2dB. 2:1 apabila sinyal yang masuk 2dB maka yang keluar adalah 1dB (karna perbandingan atau ratio nya 2:1</a:t>
            </a:r>
            <a:r>
              <a:rPr lang="id-ID" sz="1400" dirty="0" smtClean="0">
                <a:latin typeface="Adobe Heiti Std R" pitchFamily="34" charset="-128"/>
                <a:ea typeface="Adobe Heiti Std R" pitchFamily="34" charset="-128"/>
              </a:rPr>
              <a:t>.</a:t>
            </a:r>
            <a:endParaRPr lang="en-US" sz="1400" dirty="0" smtClean="0">
              <a:latin typeface="Adobe Heiti Std R" pitchFamily="34" charset="-128"/>
              <a:ea typeface="Adobe Heiti Std R" pitchFamily="34" charset="-128"/>
            </a:endParaRPr>
          </a:p>
          <a:p>
            <a:pPr marL="230188" indent="0">
              <a:buNone/>
            </a:pPr>
            <a:endParaRPr lang="en-US" sz="1400" dirty="0">
              <a:latin typeface="Adobe Heiti Std R" pitchFamily="34" charset="-128"/>
              <a:ea typeface="Adobe Heiti Std R" pitchFamily="34" charset="-128"/>
            </a:endParaRPr>
          </a:p>
          <a:p>
            <a:pPr marL="0" lvl="0" indent="0">
              <a:buNone/>
            </a:pPr>
            <a:r>
              <a:rPr lang="id-ID" sz="1400" dirty="0">
                <a:latin typeface="Adobe Heiti Std R" pitchFamily="34" charset="-128"/>
                <a:ea typeface="Adobe Heiti Std R" pitchFamily="34" charset="-128"/>
              </a:rPr>
              <a:t>THRESHOLD</a:t>
            </a:r>
            <a:endParaRPr lang="en-US" sz="1400" dirty="0">
              <a:latin typeface="Adobe Heiti Std R" pitchFamily="34" charset="-128"/>
              <a:ea typeface="Adobe Heiti Std R" pitchFamily="34" charset="-128"/>
            </a:endParaRPr>
          </a:p>
          <a:p>
            <a:pPr marL="230188" indent="0">
              <a:buNone/>
            </a:pPr>
            <a:r>
              <a:rPr lang="id-ID" sz="1400" dirty="0">
                <a:latin typeface="Adobe Heiti Std R" pitchFamily="34" charset="-128"/>
                <a:ea typeface="Adobe Heiti Std R" pitchFamily="34" charset="-128"/>
              </a:rPr>
              <a:t>Level dimana compressor mulai berkerja atau aktif. Lever dimulai dari angka 0dB hingga dengan unlimited. Mensetting threshold diangka 0 artinya si compressor akan aktif atau bekerja disaat sinyal menyentuh angka 0dB. Namun apabila sinyal tidak menyentuh angka 0 berartis si compressor belum bekerja. Level threshold tergantung pada sinyal. Semakin kecil sinyal maka threshold nya pun diset makin besar</a:t>
            </a:r>
            <a:r>
              <a:rPr lang="id-ID" sz="1400" dirty="0" smtClean="0">
                <a:latin typeface="Adobe Heiti Std R" pitchFamily="34" charset="-128"/>
                <a:ea typeface="Adobe Heiti Std R" pitchFamily="34" charset="-128"/>
              </a:rPr>
              <a:t>.</a:t>
            </a:r>
            <a:endParaRPr lang="en-US" sz="1400" dirty="0">
              <a:latin typeface="Adobe Heiti Std R" pitchFamily="34" charset="-128"/>
              <a:ea typeface="Adobe Heiti Std R" pitchFamily="34" charset="-128"/>
            </a:endParaRPr>
          </a:p>
        </p:txBody>
      </p:sp>
      <p:pic>
        <p:nvPicPr>
          <p:cNvPr id="1026" name="Picture 1" descr="http://4.bp.blogspot.com/-h6w6erwVru8/T7qCPMES9pI/AAAAAAAAAGY/A2pd2W1buVU/s400/Compressor-Limiter+audio+system.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2425" y="1295400"/>
            <a:ext cx="381317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a:spLocks noGrp="1"/>
          </p:cNvSpPr>
          <p:nvPr>
            <p:ph idx="1"/>
          </p:nvPr>
        </p:nvSpPr>
        <p:spPr>
          <a:xfrm>
            <a:off x="2362200" y="457200"/>
            <a:ext cx="4800600" cy="762000"/>
          </a:xfrm>
        </p:spPr>
        <p:txBody>
          <a:bodyPr>
            <a:noAutofit/>
          </a:bodyPr>
          <a:lstStyle/>
          <a:p>
            <a:pPr marL="0" indent="0" algn="ctr">
              <a:buNone/>
            </a:pPr>
            <a:r>
              <a:rPr lang="en-US" sz="4000" b="1" dirty="0" smtClean="0">
                <a:latin typeface="28 Days Later" panose="020B0603050302020204" pitchFamily="34" charset="0"/>
              </a:rPr>
              <a:t>KOMPRESOR/LIMITER</a:t>
            </a:r>
            <a:endParaRPr lang="en-US" sz="4000" b="1" dirty="0" smtClean="0">
              <a:latin typeface="28 Days Later" panose="020B0603050302020204" pitchFamily="34" charset="0"/>
            </a:endParaRPr>
          </a:p>
        </p:txBody>
      </p:sp>
    </p:spTree>
    <p:extLst>
      <p:ext uri="{BB962C8B-B14F-4D97-AF65-F5344CB8AC3E}">
        <p14:creationId xmlns:p14="http://schemas.microsoft.com/office/powerpoint/2010/main" val="358683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5" name="Content Placeholder 2"/>
          <p:cNvSpPr txBox="1">
            <a:spLocks/>
          </p:cNvSpPr>
          <p:nvPr/>
        </p:nvSpPr>
        <p:spPr>
          <a:xfrm>
            <a:off x="838200" y="2667000"/>
            <a:ext cx="7543800" cy="2667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err="1" smtClean="0">
                <a:latin typeface="Adobe Heiti Std R" pitchFamily="34" charset="-128"/>
                <a:ea typeface="Adobe Heiti Std R" pitchFamily="34" charset="-128"/>
              </a:rPr>
              <a:t>Tombol</a:t>
            </a:r>
            <a:r>
              <a:rPr lang="en-US" sz="1600" b="1" dirty="0" smtClean="0">
                <a:latin typeface="Adobe Heiti Std R" pitchFamily="34" charset="-128"/>
                <a:ea typeface="Adobe Heiti Std R" pitchFamily="34" charset="-128"/>
              </a:rPr>
              <a:t> </a:t>
            </a:r>
            <a:r>
              <a:rPr lang="id-ID" sz="1600" b="1" dirty="0" smtClean="0">
                <a:latin typeface="Adobe Heiti Std R" pitchFamily="34" charset="-128"/>
                <a:ea typeface="Adobe Heiti Std R" pitchFamily="34" charset="-128"/>
              </a:rPr>
              <a:t>pengaturan </a:t>
            </a:r>
            <a:r>
              <a:rPr lang="id-ID" sz="1600" b="1" dirty="0">
                <a:latin typeface="Adobe Heiti Std R" pitchFamily="34" charset="-128"/>
                <a:ea typeface="Adobe Heiti Std R" pitchFamily="34" charset="-128"/>
              </a:rPr>
              <a:t>(control) </a:t>
            </a:r>
            <a:r>
              <a:rPr lang="id-ID" sz="1600" b="1" dirty="0" smtClean="0">
                <a:latin typeface="Adobe Heiti Std R" pitchFamily="34" charset="-128"/>
                <a:ea typeface="Adobe Heiti Std R" pitchFamily="34" charset="-128"/>
              </a:rPr>
              <a:t>kompresor/limitter </a:t>
            </a:r>
            <a:r>
              <a:rPr lang="en-US" sz="1600" b="1" dirty="0" smtClean="0">
                <a:latin typeface="Adobe Heiti Std R" pitchFamily="34" charset="-128"/>
                <a:ea typeface="Adobe Heiti Std R" pitchFamily="34" charset="-128"/>
              </a:rPr>
              <a:t>:</a:t>
            </a:r>
          </a:p>
          <a:p>
            <a:pPr marL="0" lvl="0" indent="0">
              <a:buNone/>
            </a:pPr>
            <a:r>
              <a:rPr lang="id-ID" sz="1400" dirty="0" smtClean="0">
                <a:latin typeface="Adobe Heiti Std R" pitchFamily="34" charset="-128"/>
                <a:ea typeface="Adobe Heiti Std R" pitchFamily="34" charset="-128"/>
              </a:rPr>
              <a:t>OUTPUT</a:t>
            </a:r>
            <a:endParaRPr lang="en-US" sz="1400" dirty="0">
              <a:latin typeface="Adobe Heiti Std R" pitchFamily="34" charset="-128"/>
              <a:ea typeface="Adobe Heiti Std R" pitchFamily="34" charset="-128"/>
            </a:endParaRPr>
          </a:p>
          <a:p>
            <a:pPr marL="230188" indent="0">
              <a:buNone/>
            </a:pPr>
            <a:r>
              <a:rPr lang="id-ID" sz="1400" dirty="0">
                <a:latin typeface="Adobe Heiti Std R" pitchFamily="34" charset="-128"/>
                <a:ea typeface="Adobe Heiti Std R" pitchFamily="34" charset="-128"/>
              </a:rPr>
              <a:t>Output ini dapat dikatan gain, terkadang kita sudah menaikan fader hingga maksimum tetapi sound terasa kurang kencang. Kita dapat menggunakan output dari compressor untuk menaikan level volume</a:t>
            </a:r>
            <a:r>
              <a:rPr lang="id-ID" sz="1400" dirty="0" smtClean="0">
                <a:latin typeface="Adobe Heiti Std R" pitchFamily="34" charset="-128"/>
                <a:ea typeface="Adobe Heiti Std R" pitchFamily="34" charset="-128"/>
              </a:rPr>
              <a:t>.</a:t>
            </a:r>
            <a:endParaRPr lang="en-US" sz="1400" dirty="0" smtClean="0">
              <a:latin typeface="Adobe Heiti Std R" pitchFamily="34" charset="-128"/>
              <a:ea typeface="Adobe Heiti Std R" pitchFamily="34" charset="-128"/>
            </a:endParaRPr>
          </a:p>
          <a:p>
            <a:pPr marL="230188" indent="0">
              <a:buNone/>
            </a:pPr>
            <a:endParaRPr lang="en-US" sz="1400" dirty="0">
              <a:latin typeface="Adobe Heiti Std R" pitchFamily="34" charset="-128"/>
              <a:ea typeface="Adobe Heiti Std R" pitchFamily="34" charset="-128"/>
            </a:endParaRPr>
          </a:p>
          <a:p>
            <a:pPr marL="0" lvl="0" indent="0">
              <a:buNone/>
            </a:pPr>
            <a:r>
              <a:rPr lang="id-ID" sz="1400" dirty="0">
                <a:latin typeface="Adobe Heiti Std R" pitchFamily="34" charset="-128"/>
                <a:ea typeface="Adobe Heiti Std R" pitchFamily="34" charset="-128"/>
              </a:rPr>
              <a:t>ATTENUATION</a:t>
            </a:r>
            <a:endParaRPr lang="en-US" sz="1400" dirty="0">
              <a:latin typeface="Adobe Heiti Std R" pitchFamily="34" charset="-128"/>
              <a:ea typeface="Adobe Heiti Std R" pitchFamily="34" charset="-128"/>
            </a:endParaRPr>
          </a:p>
          <a:p>
            <a:pPr marL="230188" indent="0">
              <a:buNone/>
            </a:pPr>
            <a:r>
              <a:rPr lang="id-ID" sz="1400" dirty="0">
                <a:latin typeface="Adobe Heiti Std R" pitchFamily="34" charset="-128"/>
                <a:ea typeface="Adobe Heiti Std R" pitchFamily="34" charset="-128"/>
              </a:rPr>
              <a:t>Biasanya dinamakan juga Gain Reduction. Digunakan untuk melihat berapa dB sinyal yang sudah terkompress setiap kali menyentuh threshold. Semakin tinggi dB nya berarti semakin banyak sinyal yang terkompress</a:t>
            </a:r>
            <a:endParaRPr lang="en-US" sz="1400" dirty="0">
              <a:latin typeface="Adobe Heiti Std R" pitchFamily="34" charset="-128"/>
              <a:ea typeface="Adobe Heiti Std R" pitchFamily="34" charset="-128"/>
            </a:endParaRPr>
          </a:p>
        </p:txBody>
      </p:sp>
      <p:pic>
        <p:nvPicPr>
          <p:cNvPr id="1026" name="Picture 1" descr="http://4.bp.blogspot.com/-h6w6erwVru8/T7qCPMES9pI/AAAAAAAAAGY/A2pd2W1buVU/s400/Compressor-Limiter+audio+system.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6225" y="1143000"/>
            <a:ext cx="381317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a:xfrm>
            <a:off x="2362200" y="457200"/>
            <a:ext cx="48006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000" b="1" smtClean="0">
                <a:latin typeface="28 Days Later" panose="020B0603050302020204" pitchFamily="34" charset="0"/>
              </a:rPr>
              <a:t>KOMPRESOR/LIMITER</a:t>
            </a:r>
            <a:endParaRPr lang="en-US" sz="4000" b="1" dirty="0" smtClean="0">
              <a:latin typeface="28 Days Later" panose="020B0603050302020204" pitchFamily="34" charset="0"/>
            </a:endParaRPr>
          </a:p>
        </p:txBody>
      </p:sp>
    </p:spTree>
    <p:extLst>
      <p:ext uri="{BB962C8B-B14F-4D97-AF65-F5344CB8AC3E}">
        <p14:creationId xmlns:p14="http://schemas.microsoft.com/office/powerpoint/2010/main" val="1114157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TotalTime>
  <Words>796</Words>
  <Application>Microsoft Office PowerPoint</Application>
  <PresentationFormat>On-screen Show (4:3)</PresentationFormat>
  <Paragraphs>103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Lukas</dc:creator>
  <cp:lastModifiedBy>Lukas</cp:lastModifiedBy>
  <cp:revision>22</cp:revision>
  <dcterms:created xsi:type="dcterms:W3CDTF">2017-11-14T02:15:37Z</dcterms:created>
  <dcterms:modified xsi:type="dcterms:W3CDTF">2017-11-20T03:59:13Z</dcterms:modified>
</cp:coreProperties>
</file>