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0" r:id="rId3"/>
    <p:sldId id="257" r:id="rId4"/>
    <p:sldId id="259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60"/>
  </p:normalViewPr>
  <p:slideViewPr>
    <p:cSldViewPr>
      <p:cViewPr varScale="1">
        <p:scale>
          <a:sx n="68" d="100"/>
          <a:sy n="68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4B18EF1-D0B3-4FFC-B508-1924946DC672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18915D-4785-43A1-8344-D9585DD04EE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323197-7027-4434-BF80-505581BB2D26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3B4092-2B77-47CE-8A47-99E3E9EF66C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AB7A32-A111-4C1A-8AC9-27FFA59E502F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548B38-2481-4D69-96BB-8409EF50D4B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E26D0-C258-4136-A7F9-169AF5087349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E07D17-3F8A-4E61-8450-97C0E6C0F12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9BB545-7480-4147-82CA-318B9912DA3B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DF535A-8332-4787-BA64-188E76D7456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FB996D-30C9-46F0-9F12-449911DF295C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BBD413-47C5-4CD2-BDAD-BD6FD7CD47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176BD-DF7D-4422-AD10-141A45F6F428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05B3A-35AC-4E4E-AAE9-51158DBBC73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CA52AB-F039-4B67-997B-A7A3B3B32543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4A2E01-B284-45CE-9696-FA4E6E2C3E2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F12163-5B66-4167-8533-FD3371384FDA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933F3C-4474-4E75-9CEB-9BC1AE00AEC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77888D39-91E8-455C-A835-2F9C5A96B6E1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ED3D58-B0A2-4DCF-ABDB-9F646B45F2D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5E9B28E-B6D4-4DCE-853F-93B3C189DE1E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C2CD224-E856-414E-A976-AF7612C6B01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51B38C-5966-417C-9822-EE7CBEC90633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9E969A1-976E-4496-A035-0732C0F38A9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Sinematografi (Terminologi)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584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357313"/>
            <a:ext cx="7786688" cy="450056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Scene,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Adegan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skenario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rangkaian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adegan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panjangnya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ada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panjang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pendek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tergantung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konsep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dramatik</a:t>
            </a:r>
            <a:r>
              <a:rPr lang="en-US" sz="2800" dirty="0" smtClean="0">
                <a:solidFill>
                  <a:schemeClr val="tx1"/>
                </a:solidFill>
              </a:rPr>
              <a:t> sang </a:t>
            </a:r>
            <a:r>
              <a:rPr lang="en-US" sz="2800" dirty="0" err="1" smtClean="0">
                <a:solidFill>
                  <a:schemeClr val="tx1"/>
                </a:solidFill>
              </a:rPr>
              <a:t>penulis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skenario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Dramatic scene,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Adegan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dramatik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menyentuh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</a:rPr>
              <a:t> film.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77724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1285875"/>
            <a:ext cx="7786687" cy="435292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Dramatic Emotion :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Emosi gambar secara dramatis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Cut :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Pemotongan gambar/perintah Sutradara pada Cameraman untuk berhenti mengambil gambar (shoot)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Sequence :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Sebuah rangkaian adegan.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928688"/>
            <a:ext cx="7772400" cy="5842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id-ID" b="1" dirty="0" smtClean="0"/>
              <a:t>Framing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1714500"/>
            <a:ext cx="7929562" cy="4143375"/>
          </a:xfrm>
        </p:spPr>
        <p:txBody>
          <a:bodyPr rtlCol="0">
            <a:normAutofit/>
          </a:bodyPr>
          <a:lstStyle/>
          <a:p>
            <a:pPr marL="633413" indent="-633413" algn="l" fontAlgn="auto">
              <a:spcAft>
                <a:spcPts val="0"/>
              </a:spcAft>
              <a:buSzPct val="80000"/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Batasan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inginkan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shot (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bawah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</a:p>
          <a:p>
            <a:pPr marL="633413" indent="-633413" algn="l" fontAlgn="auto">
              <a:spcAft>
                <a:spcPts val="0"/>
              </a:spcAft>
              <a:buSzPct val="80000"/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gulungan</a:t>
            </a:r>
            <a:r>
              <a:rPr lang="en-US" dirty="0" smtClean="0">
                <a:solidFill>
                  <a:schemeClr val="tx1"/>
                </a:solidFill>
              </a:rPr>
              <a:t> film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diekspose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frame </a:t>
            </a:r>
            <a:r>
              <a:rPr lang="en-US" dirty="0" err="1" smtClean="0">
                <a:solidFill>
                  <a:schemeClr val="tx1"/>
                </a:solidFill>
              </a:rPr>
              <a:t>bervariasi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format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42938" y="928688"/>
            <a:ext cx="7772400" cy="928687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1785938"/>
            <a:ext cx="7786687" cy="407193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 In Frame,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Subjek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frame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Out Frame,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Subjek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frame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Headroom,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Ruangan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obyek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frame.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42938" y="785813"/>
            <a:ext cx="7772400" cy="1084262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7929562" cy="4786313"/>
          </a:xfrm>
        </p:spPr>
        <p:txBody>
          <a:bodyPr rtlCol="0">
            <a:normAutofit fontScale="85000"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Komposisi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Pengambilan gambar dengan memperhatikan kiri/kanan, atas/bawah frame untuk kebutuhan gambar (artistik)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Komposisi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terukur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menyajikan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visual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filmis</a:t>
            </a: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4 (</a:t>
            </a:r>
            <a:r>
              <a:rPr lang="en-US" dirty="0" err="1" smtClean="0">
                <a:solidFill>
                  <a:schemeClr val="tx1"/>
                </a:solidFill>
              </a:rPr>
              <a:t>empat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composition,</a:t>
            </a:r>
            <a:endParaRPr lang="id-ID" b="1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i="1" dirty="0" smtClean="0">
              <a:solidFill>
                <a:schemeClr val="tx1"/>
              </a:solidFill>
            </a:endParaRPr>
          </a:p>
          <a:p>
            <a:pPr marL="738188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i="1" dirty="0" smtClean="0">
                <a:solidFill>
                  <a:schemeClr val="tx1"/>
                </a:solidFill>
              </a:rPr>
              <a:t>Framing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pembingkai</a:t>
            </a:r>
            <a:r>
              <a:rPr lang="id-ID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n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id-ID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738188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i="1" dirty="0" smtClean="0">
                <a:solidFill>
                  <a:schemeClr val="tx1"/>
                </a:solidFill>
              </a:rPr>
              <a:t>Illusion of depth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kedalaman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738188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i="1" dirty="0" smtClean="0">
                <a:solidFill>
                  <a:schemeClr val="tx1"/>
                </a:solidFill>
              </a:rPr>
              <a:t>Subject or object </a:t>
            </a:r>
          </a:p>
          <a:p>
            <a:pPr marL="738188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i="1" dirty="0" err="1" smtClean="0">
                <a:solidFill>
                  <a:schemeClr val="tx1"/>
                </a:solidFill>
              </a:rPr>
              <a:t>Colour</a:t>
            </a:r>
            <a:r>
              <a:rPr lang="en-US" i="1" dirty="0" smtClean="0">
                <a:solidFill>
                  <a:schemeClr val="tx1"/>
                </a:solidFill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</a:rPr>
              <a:t>warna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42938" y="928688"/>
            <a:ext cx="7772400" cy="584200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571480"/>
            <a:ext cx="7786687" cy="4138612"/>
          </a:xfrm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Ext. :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b="1" i="1" dirty="0" smtClean="0">
                <a:solidFill>
                  <a:schemeClr val="tx1"/>
                </a:solidFill>
              </a:rPr>
              <a:t>Eksterior.</a:t>
            </a:r>
            <a:r>
              <a:rPr lang="id-ID" dirty="0" smtClean="0">
                <a:solidFill>
                  <a:schemeClr val="tx1"/>
                </a:solidFill>
              </a:rPr>
              <a:t> Bagian manapun dari film yang direkam di luar ruangan; jalanan kota, stadium, gurun, hutan, atau puncak gunung, beberapa lokasi dapat dibuat ulang di sounstage studio namun tetap dinamakan eksterior dalam naskah.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Extras :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Orang yang dipekerjakan sebagai pemain latar, misalnya sebagai salah satu orang dalam kerumunan dalam adegan di jalan.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42938" y="785813"/>
            <a:ext cx="7772400" cy="928687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714356"/>
            <a:ext cx="7786687" cy="3643313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Int. :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b="1" i="1" dirty="0" smtClean="0">
                <a:solidFill>
                  <a:schemeClr val="tx1"/>
                </a:solidFill>
              </a:rPr>
              <a:t>Interior.</a:t>
            </a:r>
            <a:r>
              <a:rPr lang="id-ID" dirty="0" smtClean="0">
                <a:solidFill>
                  <a:schemeClr val="tx1"/>
                </a:solidFill>
              </a:rPr>
              <a:t> Bagian dari film yang diambil didalam ruangan. Interior dapat berupa set yang dibentuk di studio atau diluar studio. Lebih dikenal sekarang ini sebagai location interiors.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Intercut :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Mengubah urutan tindakan dari belakang ke depan dari sebuah adegan ke adegan lain, biasanya dilakukan dengan kecepatan cukup tinggi.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194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Sinematografi (Terminologi)</vt:lpstr>
      <vt:lpstr>Slide 2</vt:lpstr>
      <vt:lpstr>Slide 3</vt:lpstr>
      <vt:lpstr>Framing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Kamera Elektronik (Pertemuan 8)</dc:title>
  <dc:creator>BAMBANG SUDJATI</dc:creator>
  <cp:lastModifiedBy>saya</cp:lastModifiedBy>
  <cp:revision>9</cp:revision>
  <dcterms:created xsi:type="dcterms:W3CDTF">2006-03-04T09:30:03Z</dcterms:created>
  <dcterms:modified xsi:type="dcterms:W3CDTF">2012-11-30T03:54:37Z</dcterms:modified>
</cp:coreProperties>
</file>