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963D87C-5069-477A-A9A2-6B75F80BC45B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B45D9D9-8250-4B46-AF1F-AF821D2FC73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AE1BD0-CF2B-4803-AE1D-7999F913DE8B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0EC631-B9CA-43CE-9BE2-F7B70859389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6D271C-89CD-4554-8009-D345AE3210C1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86DF87-82F9-4564-BEDE-DB633A4517C0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B73B73-1162-4965-960B-D3E47294C7CE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200B2E-F9FD-4D1D-915C-81172630983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06FB29-EADE-4CE6-87F6-04C2EB93819A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F2D7E7-5E36-4853-8914-D5D15C049C60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0B6537-8963-4650-B98E-A04FD589BBA7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E80C8E-B26F-4335-984A-A5AB7A67883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69DF71-A403-4A95-BE9E-F0E312D8D6B4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3A2AFB-5347-4EDD-81D1-9EB089F107E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820A45-9CD7-4A71-8876-F519F07D1358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227E9C-3B7A-48DA-BF41-D3807BCA910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0A1ECE-30B7-4A90-91AC-25AF9BA1C696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90BA8F-7A9B-4515-BB62-34F713365B4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4246AB59-5508-41D4-8736-C938D2F9583B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A1FCEC-F7B2-463E-96B7-2402C67BAA6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A91BE8C-DA08-40C7-BE95-A7789263843D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542C1A6-DB43-4EF3-8549-D968D6139B4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A564616-D99A-421F-8309-4EDB8DAAA034}" type="datetimeFigureOut">
              <a:rPr lang="id-ID" smtClean="0"/>
              <a:pPr>
                <a:defRPr/>
              </a:pPr>
              <a:t>30/11/2012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2D8FB20-D364-47E7-80E8-1E4B6D912B0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Sinematografi (Terminologi 2)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71500" y="785813"/>
            <a:ext cx="7772400" cy="785812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42938" y="1643063"/>
            <a:ext cx="7715250" cy="3995737"/>
          </a:xfrm>
        </p:spPr>
        <p:txBody>
          <a:bodyPr/>
          <a:lstStyle/>
          <a:p>
            <a:pPr algn="l"/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b="1" smtClean="0">
                <a:solidFill>
                  <a:schemeClr val="tx1"/>
                </a:solidFill>
              </a:rPr>
              <a:t>Blocking,</a:t>
            </a:r>
          </a:p>
          <a:p>
            <a:pPr algn="l"/>
            <a:r>
              <a:rPr lang="en-US" smtClean="0">
                <a:solidFill>
                  <a:schemeClr val="tx1"/>
                </a:solidFill>
              </a:rPr>
              <a:t> Penempatan objek yang sesuai dengan </a:t>
            </a:r>
            <a:r>
              <a:rPr lang="id-ID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id-ID" smtClean="0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kebutuhan gambar.</a:t>
            </a:r>
          </a:p>
          <a:p>
            <a:pPr algn="l"/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b="1" smtClean="0">
                <a:solidFill>
                  <a:schemeClr val="tx1"/>
                </a:solidFill>
              </a:rPr>
              <a:t>Camera Blocking,</a:t>
            </a:r>
          </a:p>
          <a:p>
            <a:pPr algn="l"/>
            <a:r>
              <a:rPr lang="en-US" smtClean="0">
                <a:solidFill>
                  <a:schemeClr val="tx1"/>
                </a:solidFill>
              </a:rPr>
              <a:t> Penempatan posisi kamera yang sesuai </a:t>
            </a:r>
            <a:endParaRPr lang="id-ID" smtClean="0">
              <a:solidFill>
                <a:schemeClr val="tx1"/>
              </a:solidFill>
            </a:endParaRPr>
          </a:p>
          <a:p>
            <a:pPr algn="l"/>
            <a:r>
              <a:rPr lang="id-ID" smtClean="0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dengan kebutuhan gambar.</a:t>
            </a:r>
            <a:endParaRPr lang="id-ID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2938" y="785813"/>
            <a:ext cx="7772400" cy="584200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42938" y="1357313"/>
            <a:ext cx="7786687" cy="4500562"/>
          </a:xfrm>
        </p:spPr>
        <p:txBody>
          <a:bodyPr/>
          <a:lstStyle/>
          <a:p>
            <a:pPr algn="l"/>
            <a:endParaRPr lang="id-ID" b="1" smtClean="0">
              <a:solidFill>
                <a:schemeClr val="tx1"/>
              </a:solidFill>
            </a:endParaRPr>
          </a:p>
          <a:p>
            <a:pPr algn="l"/>
            <a:r>
              <a:rPr lang="en-US" b="1" smtClean="0">
                <a:solidFill>
                  <a:schemeClr val="tx1"/>
                </a:solidFill>
              </a:rPr>
              <a:t> Background,</a:t>
            </a:r>
          </a:p>
          <a:p>
            <a:pPr algn="l"/>
            <a:r>
              <a:rPr lang="en-US" smtClean="0">
                <a:solidFill>
                  <a:schemeClr val="tx1"/>
                </a:solidFill>
              </a:rPr>
              <a:t> Latar belakang/bagian belakang obyek yang </a:t>
            </a:r>
            <a:endParaRPr lang="id-ID" smtClean="0">
              <a:solidFill>
                <a:schemeClr val="tx1"/>
              </a:solidFill>
            </a:endParaRPr>
          </a:p>
          <a:p>
            <a:pPr algn="l"/>
            <a:r>
              <a:rPr lang="id-ID" smtClean="0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dijadikan point of view (sudut pandang)</a:t>
            </a:r>
          </a:p>
          <a:p>
            <a:pPr algn="l"/>
            <a:r>
              <a:rPr lang="en-US" b="1" smtClean="0">
                <a:solidFill>
                  <a:schemeClr val="tx1"/>
                </a:solidFill>
              </a:rPr>
              <a:t> Foreground,</a:t>
            </a:r>
          </a:p>
          <a:p>
            <a:pPr algn="l"/>
            <a:r>
              <a:rPr lang="en-US" smtClean="0">
                <a:solidFill>
                  <a:schemeClr val="tx1"/>
                </a:solidFill>
              </a:rPr>
              <a:t> Latar depan/bagian depan obyek yang </a:t>
            </a:r>
            <a:endParaRPr lang="id-ID" smtClean="0">
              <a:solidFill>
                <a:schemeClr val="tx1"/>
              </a:solidFill>
            </a:endParaRPr>
          </a:p>
          <a:p>
            <a:pPr algn="l"/>
            <a:r>
              <a:rPr lang="id-ID" smtClean="0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dijadikan point of view (sudut pandang)</a:t>
            </a:r>
            <a:endParaRPr lang="id-ID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42938" y="785813"/>
            <a:ext cx="7772400" cy="584200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642938" y="1428750"/>
            <a:ext cx="7786687" cy="4429125"/>
          </a:xfrm>
        </p:spPr>
        <p:txBody>
          <a:bodyPr/>
          <a:lstStyle/>
          <a:p>
            <a:pPr algn="l"/>
            <a:endParaRPr lang="id-ID" b="1" smtClean="0">
              <a:solidFill>
                <a:schemeClr val="tx1"/>
              </a:solidFill>
            </a:endParaRPr>
          </a:p>
          <a:p>
            <a:pPr algn="l"/>
            <a:r>
              <a:rPr lang="en-US" b="1" smtClean="0">
                <a:solidFill>
                  <a:schemeClr val="tx1"/>
                </a:solidFill>
              </a:rPr>
              <a:t>Imaginary Line/Garis Imajiner,</a:t>
            </a:r>
          </a:p>
          <a:p>
            <a:pPr algn="l"/>
            <a:r>
              <a:rPr lang="en-US" smtClean="0">
                <a:solidFill>
                  <a:schemeClr val="tx1"/>
                </a:solidFill>
              </a:rPr>
              <a:t>Perekayasaan Sutradara sebagai patokan untuk mengatur set camera dan posisi pemain agar tidak salah dalam </a:t>
            </a:r>
            <a:r>
              <a:rPr lang="en-US" b="1" i="1" smtClean="0">
                <a:solidFill>
                  <a:schemeClr val="tx1"/>
                </a:solidFill>
              </a:rPr>
              <a:t>screen-direction</a:t>
            </a:r>
            <a:r>
              <a:rPr lang="en-US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id-ID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857250"/>
            <a:ext cx="7772400" cy="7270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id-ID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642938" y="1571625"/>
            <a:ext cx="7786687" cy="4067175"/>
          </a:xfrm>
        </p:spPr>
        <p:txBody>
          <a:bodyPr/>
          <a:lstStyle/>
          <a:p>
            <a:pPr algn="l"/>
            <a:endParaRPr lang="id-ID" smtClean="0">
              <a:solidFill>
                <a:schemeClr val="tx1"/>
              </a:solidFill>
            </a:endParaRPr>
          </a:p>
          <a:p>
            <a:pPr algn="l"/>
            <a:r>
              <a:rPr lang="id-ID" smtClean="0">
                <a:solidFill>
                  <a:schemeClr val="tx1"/>
                </a:solidFill>
              </a:rPr>
              <a:t>   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b="1" smtClean="0">
                <a:solidFill>
                  <a:schemeClr val="tx1"/>
                </a:solidFill>
              </a:rPr>
              <a:t>Over Shoulder,</a:t>
            </a:r>
          </a:p>
          <a:p>
            <a:pPr algn="l"/>
            <a:r>
              <a:rPr lang="en-US" smtClean="0">
                <a:solidFill>
                  <a:schemeClr val="tx1"/>
                </a:solidFill>
              </a:rPr>
              <a:t>    Pengambilan gambar dua tokoh yang saling </a:t>
            </a:r>
            <a:endParaRPr lang="id-ID" smtClean="0">
              <a:solidFill>
                <a:schemeClr val="tx1"/>
              </a:solidFill>
            </a:endParaRPr>
          </a:p>
          <a:p>
            <a:pPr algn="l"/>
            <a:r>
              <a:rPr lang="id-ID" smtClean="0">
                <a:solidFill>
                  <a:schemeClr val="tx1"/>
                </a:solidFill>
              </a:rPr>
              <a:t>    </a:t>
            </a:r>
            <a:r>
              <a:rPr lang="en-US" smtClean="0">
                <a:solidFill>
                  <a:schemeClr val="tx1"/>
                </a:solidFill>
              </a:rPr>
              <a:t>berhadapan dengan mengambila bagian </a:t>
            </a:r>
            <a:endParaRPr lang="id-ID" smtClean="0">
              <a:solidFill>
                <a:schemeClr val="tx1"/>
              </a:solidFill>
            </a:endParaRPr>
          </a:p>
          <a:p>
            <a:pPr algn="l"/>
            <a:r>
              <a:rPr lang="id-ID" smtClean="0">
                <a:solidFill>
                  <a:schemeClr val="tx1"/>
                </a:solidFill>
              </a:rPr>
              <a:t>    </a:t>
            </a:r>
            <a:r>
              <a:rPr lang="en-US" smtClean="0">
                <a:solidFill>
                  <a:schemeClr val="tx1"/>
                </a:solidFill>
              </a:rPr>
              <a:t>punggung sebagai fore-ground/latar depan)</a:t>
            </a:r>
          </a:p>
          <a:p>
            <a:pPr algn="l"/>
            <a:endParaRPr lang="id-ID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42938" y="714375"/>
            <a:ext cx="7772400" cy="727075"/>
          </a:xfrm>
        </p:spPr>
        <p:txBody>
          <a:bodyPr/>
          <a:lstStyle/>
          <a:p>
            <a:r>
              <a:rPr lang="id-ID" sz="800" smtClean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1500188"/>
            <a:ext cx="7786687" cy="413861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>
                <a:solidFill>
                  <a:schemeClr val="tx1"/>
                </a:solidFill>
              </a:rPr>
              <a:t>          </a:t>
            </a:r>
            <a:r>
              <a:rPr lang="en-US" b="1" dirty="0" smtClean="0">
                <a:solidFill>
                  <a:schemeClr val="tx1"/>
                </a:solidFill>
              </a:rPr>
              <a:t>Lining Up,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Membatasi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adegan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39725" indent="-339725"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Operator </a:t>
            </a:r>
            <a:r>
              <a:rPr lang="en-US" dirty="0" err="1" smtClean="0">
                <a:solidFill>
                  <a:schemeClr val="tx1"/>
                </a:solidFill>
              </a:rPr>
              <a:t>kamera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sutradara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penempatan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kamera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mencakup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ruang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pengelihatan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diinginkan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i="1" dirty="0" smtClean="0">
                <a:solidFill>
                  <a:schemeClr val="tx1"/>
                </a:solidFill>
              </a:rPr>
              <a:t>framing.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123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Concourse</vt:lpstr>
      <vt:lpstr>Sinematografi (Terminologi 2)</vt:lpstr>
      <vt:lpstr>.</vt:lpstr>
      <vt:lpstr>.</vt:lpstr>
      <vt:lpstr>.</vt:lpstr>
      <vt:lpstr>Slide 5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Kamera Elektronik (Pertemuan 9)</dc:title>
  <dc:creator>BAMBANG SUDJATI</dc:creator>
  <cp:lastModifiedBy>saya</cp:lastModifiedBy>
  <cp:revision>5</cp:revision>
  <dcterms:created xsi:type="dcterms:W3CDTF">2006-03-04T11:09:09Z</dcterms:created>
  <dcterms:modified xsi:type="dcterms:W3CDTF">2012-11-30T03:49:23Z</dcterms:modified>
</cp:coreProperties>
</file>