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82" r:id="rId4"/>
    <p:sldId id="28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10/10/2017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smtClean="0"/>
              <a:t>Kamera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5209801" cy="503763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Background</a:t>
            </a:r>
          </a:p>
          <a:p>
            <a:pPr lvl="1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ramai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Border</a:t>
            </a:r>
          </a:p>
          <a:p>
            <a:pPr lvl="1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menempatkan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di </a:t>
            </a:r>
            <a:r>
              <a:rPr lang="en-US" dirty="0" err="1" smtClean="0"/>
              <a:t>pinggir</a:t>
            </a:r>
            <a:r>
              <a:rPr lang="en-US" dirty="0" smtClean="0"/>
              <a:t> frame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Foreground</a:t>
            </a:r>
          </a:p>
          <a:p>
            <a:pPr lvl="1"/>
            <a:r>
              <a:rPr lang="en-US" dirty="0" err="1" smtClean="0"/>
              <a:t>Menempatkan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3 </a:t>
            </a:r>
            <a:r>
              <a:rPr lang="en-US" dirty="0" err="1" smtClean="0"/>
              <a:t>dimensi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102350" y="1575589"/>
            <a:ext cx="3041650" cy="1487727"/>
            <a:chOff x="5213" y="1231"/>
            <a:chExt cx="4790" cy="16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" y="1240"/>
              <a:ext cx="4781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218" y="1235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213" y="1231"/>
              <a:ext cx="0" cy="1675"/>
            </a:xfrm>
            <a:custGeom>
              <a:avLst/>
              <a:gdLst>
                <a:gd name="T0" fmla="+- 0 1231 1231"/>
                <a:gd name="T1" fmla="*/ 1231 h 1675"/>
                <a:gd name="T2" fmla="+- 0 2906 1231"/>
                <a:gd name="T3" fmla="*/ 2906 h 167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675">
                  <a:moveTo>
                    <a:pt x="0" y="0"/>
                  </a:moveTo>
                  <a:lnTo>
                    <a:pt x="0" y="1675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003" y="1231"/>
              <a:ext cx="0" cy="1675"/>
            </a:xfrm>
            <a:custGeom>
              <a:avLst/>
              <a:gdLst>
                <a:gd name="T0" fmla="+- 0 1231 1231"/>
                <a:gd name="T1" fmla="*/ 1231 h 1675"/>
                <a:gd name="T2" fmla="+- 0 2906 1231"/>
                <a:gd name="T3" fmla="*/ 2906 h 167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675">
                  <a:moveTo>
                    <a:pt x="0" y="0"/>
                  </a:moveTo>
                  <a:lnTo>
                    <a:pt x="0" y="1675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218" y="2901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102350" y="3321482"/>
            <a:ext cx="3038475" cy="1435235"/>
            <a:chOff x="5213" y="607"/>
            <a:chExt cx="4785" cy="1781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" y="617"/>
              <a:ext cx="4776" cy="1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218" y="612"/>
              <a:ext cx="4776" cy="0"/>
            </a:xfrm>
            <a:custGeom>
              <a:avLst/>
              <a:gdLst>
                <a:gd name="T0" fmla="+- 0 5218 5218"/>
                <a:gd name="T1" fmla="*/ T0 w 4776"/>
                <a:gd name="T2" fmla="+- 0 9994 5218"/>
                <a:gd name="T3" fmla="*/ T2 w 477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6">
                  <a:moveTo>
                    <a:pt x="0" y="0"/>
                  </a:moveTo>
                  <a:lnTo>
                    <a:pt x="477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213" y="607"/>
              <a:ext cx="0" cy="1781"/>
            </a:xfrm>
            <a:custGeom>
              <a:avLst/>
              <a:gdLst>
                <a:gd name="T0" fmla="+- 0 607 607"/>
                <a:gd name="T1" fmla="*/ 607 h 1781"/>
                <a:gd name="T2" fmla="+- 0 2388 607"/>
                <a:gd name="T3" fmla="*/ 2388 h 1781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781">
                  <a:moveTo>
                    <a:pt x="0" y="0"/>
                  </a:moveTo>
                  <a:lnTo>
                    <a:pt x="0" y="1781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998" y="607"/>
              <a:ext cx="0" cy="1781"/>
            </a:xfrm>
            <a:custGeom>
              <a:avLst/>
              <a:gdLst>
                <a:gd name="T0" fmla="+- 0 607 607"/>
                <a:gd name="T1" fmla="*/ 607 h 1781"/>
                <a:gd name="T2" fmla="+- 0 2388 607"/>
                <a:gd name="T3" fmla="*/ 2388 h 1781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781">
                  <a:moveTo>
                    <a:pt x="0" y="0"/>
                  </a:moveTo>
                  <a:lnTo>
                    <a:pt x="0" y="1781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218" y="2383"/>
              <a:ext cx="4776" cy="0"/>
            </a:xfrm>
            <a:custGeom>
              <a:avLst/>
              <a:gdLst>
                <a:gd name="T0" fmla="+- 0 5218 5218"/>
                <a:gd name="T1" fmla="*/ T0 w 4776"/>
                <a:gd name="T2" fmla="+- 0 9994 5218"/>
                <a:gd name="T3" fmla="*/ T2 w 477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6">
                  <a:moveTo>
                    <a:pt x="0" y="0"/>
                  </a:moveTo>
                  <a:lnTo>
                    <a:pt x="477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105525" y="5003788"/>
            <a:ext cx="3041650" cy="1634048"/>
            <a:chOff x="5213" y="1220"/>
            <a:chExt cx="4790" cy="1944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" y="1230"/>
              <a:ext cx="4781" cy="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218" y="1225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213" y="1220"/>
              <a:ext cx="0" cy="1944"/>
            </a:xfrm>
            <a:custGeom>
              <a:avLst/>
              <a:gdLst>
                <a:gd name="T0" fmla="+- 0 1220 1220"/>
                <a:gd name="T1" fmla="*/ 1220 h 1944"/>
                <a:gd name="T2" fmla="+- 0 3164 1220"/>
                <a:gd name="T3" fmla="*/ 3164 h 194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944">
                  <a:moveTo>
                    <a:pt x="0" y="0"/>
                  </a:moveTo>
                  <a:lnTo>
                    <a:pt x="0" y="1944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003" y="1220"/>
              <a:ext cx="0" cy="1944"/>
            </a:xfrm>
            <a:custGeom>
              <a:avLst/>
              <a:gdLst>
                <a:gd name="T0" fmla="+- 0 1220 1220"/>
                <a:gd name="T1" fmla="*/ 1220 h 1944"/>
                <a:gd name="T2" fmla="+- 0 3164 1220"/>
                <a:gd name="T3" fmla="*/ 3164 h 194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944">
                  <a:moveTo>
                    <a:pt x="0" y="0"/>
                  </a:moveTo>
                  <a:lnTo>
                    <a:pt x="0" y="1944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218" y="3160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412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9734" y="1468397"/>
            <a:ext cx="6544265" cy="5389603"/>
          </a:xfrm>
        </p:spPr>
        <p:txBody>
          <a:bodyPr>
            <a:noAutofit/>
          </a:bodyPr>
          <a:lstStyle/>
          <a:p>
            <a:r>
              <a:rPr lang="en-US" sz="2200" dirty="0" smtClean="0"/>
              <a:t>High Angle</a:t>
            </a:r>
          </a:p>
          <a:p>
            <a:pPr lvl="1"/>
            <a:r>
              <a:rPr lang="en-US" sz="2200" dirty="0" err="1"/>
              <a:t>S</a:t>
            </a:r>
            <a:r>
              <a:rPr lang="en-US" sz="2200" dirty="0" err="1" smtClean="0"/>
              <a:t>udut</a:t>
            </a:r>
            <a:r>
              <a:rPr lang="en-US" sz="2200" dirty="0" smtClean="0"/>
              <a:t> </a:t>
            </a:r>
            <a:r>
              <a:rPr lang="en-US" sz="2200" dirty="0" err="1"/>
              <a:t>pengambilan</a:t>
            </a:r>
            <a:r>
              <a:rPr lang="en-US" sz="2200" dirty="0"/>
              <a:t> </a:t>
            </a:r>
            <a:r>
              <a:rPr lang="en-US" sz="2200" dirty="0" err="1"/>
              <a:t>gambar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posisi</a:t>
            </a:r>
            <a:r>
              <a:rPr lang="en-US" sz="2200" dirty="0"/>
              <a:t> </a:t>
            </a:r>
            <a:r>
              <a:rPr lang="en-US" sz="2200" dirty="0" err="1"/>
              <a:t>kamera</a:t>
            </a:r>
            <a:r>
              <a:rPr lang="en-US" sz="2200" dirty="0"/>
              <a:t>  </a:t>
            </a:r>
            <a:r>
              <a:rPr lang="en-US" sz="2200" dirty="0" err="1"/>
              <a:t>berada</a:t>
            </a:r>
            <a:r>
              <a:rPr lang="en-US" sz="2200" dirty="0"/>
              <a:t>  </a:t>
            </a:r>
            <a:r>
              <a:rPr lang="en-US" sz="2200" dirty="0" err="1"/>
              <a:t>lebih</a:t>
            </a:r>
            <a:r>
              <a:rPr lang="en-US" sz="2200" dirty="0"/>
              <a:t>  </a:t>
            </a:r>
            <a:r>
              <a:rPr lang="en-US" sz="2200" dirty="0" err="1"/>
              <a:t>tinggi</a:t>
            </a:r>
            <a:r>
              <a:rPr lang="en-US" sz="2200" dirty="0"/>
              <a:t>  </a:t>
            </a:r>
            <a:r>
              <a:rPr lang="en-US" sz="2200" dirty="0" err="1"/>
              <a:t>dari</a:t>
            </a:r>
            <a:r>
              <a:rPr lang="en-US" sz="2200" dirty="0"/>
              <a:t>  </a:t>
            </a:r>
            <a:r>
              <a:rPr lang="en-US" sz="2200" dirty="0" err="1"/>
              <a:t>kepala</a:t>
            </a:r>
            <a:r>
              <a:rPr lang="en-US" sz="2200" dirty="0"/>
              <a:t>  </a:t>
            </a:r>
            <a:r>
              <a:rPr lang="en-US" sz="2200" dirty="0" err="1"/>
              <a:t>subyek</a:t>
            </a:r>
            <a:r>
              <a:rPr lang="en-US" sz="2200" dirty="0"/>
              <a:t>.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/>
              <a:t>subyek</a:t>
            </a:r>
            <a:r>
              <a:rPr lang="en-US" sz="2200" dirty="0"/>
              <a:t> </a:t>
            </a:r>
            <a:r>
              <a:rPr lang="en-US" sz="2200" dirty="0" err="1"/>
              <a:t>terlihat</a:t>
            </a:r>
            <a:r>
              <a:rPr lang="en-US" sz="2200" dirty="0"/>
              <a:t> </a:t>
            </a:r>
            <a:r>
              <a:rPr lang="en-US" sz="2200" dirty="0" err="1"/>
              <a:t>kecil</a:t>
            </a:r>
            <a:r>
              <a:rPr lang="en-US" sz="2200" dirty="0"/>
              <a:t>, </a:t>
            </a:r>
            <a:r>
              <a:rPr lang="en-US" sz="2200" dirty="0" err="1"/>
              <a:t>lemah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mengurangi</a:t>
            </a:r>
            <a:r>
              <a:rPr lang="en-US" sz="2200" dirty="0"/>
              <a:t> </a:t>
            </a:r>
            <a:r>
              <a:rPr lang="en-US" sz="2200" dirty="0" err="1"/>
              <a:t>kesan</a:t>
            </a:r>
            <a:r>
              <a:rPr lang="en-US" sz="2200" dirty="0"/>
              <a:t> </a:t>
            </a:r>
            <a:r>
              <a:rPr lang="en-US" sz="2200" dirty="0" err="1"/>
              <a:t>superioritas</a:t>
            </a:r>
            <a:r>
              <a:rPr lang="en-US" sz="2200" dirty="0"/>
              <a:t>.</a:t>
            </a:r>
          </a:p>
          <a:p>
            <a:r>
              <a:rPr lang="en-US" sz="2200" dirty="0" smtClean="0"/>
              <a:t>Eye Level</a:t>
            </a:r>
          </a:p>
          <a:p>
            <a:pPr lvl="1"/>
            <a:r>
              <a:rPr lang="en-US" sz="2200" dirty="0" err="1"/>
              <a:t>K</a:t>
            </a:r>
            <a:r>
              <a:rPr lang="en-US" sz="2200" dirty="0" err="1" smtClean="0"/>
              <a:t>etinggian</a:t>
            </a:r>
            <a:r>
              <a:rPr lang="en-US" sz="2200" dirty="0" smtClean="0"/>
              <a:t> </a:t>
            </a:r>
            <a:r>
              <a:rPr lang="en-US" sz="2200" dirty="0" err="1"/>
              <a:t>kamera</a:t>
            </a:r>
            <a:r>
              <a:rPr lang="en-US" sz="2200" dirty="0"/>
              <a:t> </a:t>
            </a:r>
            <a:r>
              <a:rPr lang="en-US" sz="2200" dirty="0" err="1"/>
              <a:t>setinggi</a:t>
            </a:r>
            <a:r>
              <a:rPr lang="en-US" sz="2200" dirty="0"/>
              <a:t>/</a:t>
            </a:r>
            <a:r>
              <a:rPr lang="en-US" sz="2200" dirty="0" err="1"/>
              <a:t>sejajar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mata</a:t>
            </a:r>
            <a:r>
              <a:rPr lang="en-US" sz="2200" dirty="0"/>
              <a:t> </a:t>
            </a:r>
            <a:r>
              <a:rPr lang="en-US" sz="2200" dirty="0" err="1"/>
              <a:t>subyek</a:t>
            </a:r>
            <a:r>
              <a:rPr lang="en-US" sz="2200" dirty="0"/>
              <a:t>, </a:t>
            </a:r>
            <a:r>
              <a:rPr lang="en-US" sz="2200" dirty="0" err="1"/>
              <a:t>atau</a:t>
            </a:r>
            <a:r>
              <a:rPr lang="en-US" sz="2200" dirty="0"/>
              <a:t> paling </a:t>
            </a:r>
            <a:r>
              <a:rPr lang="en-US" sz="2200" dirty="0" err="1"/>
              <a:t>rendah</a:t>
            </a:r>
            <a:r>
              <a:rPr lang="en-US" sz="2200" dirty="0"/>
              <a:t> </a:t>
            </a:r>
            <a:r>
              <a:rPr lang="en-US" sz="2200" dirty="0" err="1"/>
              <a:t>setinggi</a:t>
            </a:r>
            <a:r>
              <a:rPr lang="en-US" sz="2200" dirty="0"/>
              <a:t> dada  </a:t>
            </a:r>
            <a:r>
              <a:rPr lang="en-US" sz="2200" dirty="0" err="1"/>
              <a:t>subyek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Low Angle</a:t>
            </a:r>
          </a:p>
          <a:p>
            <a:pPr lvl="1"/>
            <a:r>
              <a:rPr lang="en-US" sz="2200" dirty="0" err="1"/>
              <a:t>posisi</a:t>
            </a:r>
            <a:r>
              <a:rPr lang="en-US" sz="2200" dirty="0"/>
              <a:t> </a:t>
            </a:r>
            <a:r>
              <a:rPr lang="en-US" sz="2200" dirty="0" err="1"/>
              <a:t>kamera</a:t>
            </a:r>
            <a:r>
              <a:rPr lang="en-US" sz="2200" dirty="0"/>
              <a:t> </a:t>
            </a:r>
            <a:r>
              <a:rPr lang="en-US" sz="2200" dirty="0" err="1"/>
              <a:t>berada</a:t>
            </a:r>
            <a:r>
              <a:rPr lang="en-US" sz="2200" dirty="0"/>
              <a:t> </a:t>
            </a:r>
            <a:r>
              <a:rPr lang="en-US" sz="2200" dirty="0" err="1"/>
              <a:t>dibawah</a:t>
            </a:r>
            <a:r>
              <a:rPr lang="en-US" sz="2200" dirty="0"/>
              <a:t>/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rendah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pinggang</a:t>
            </a:r>
            <a:r>
              <a:rPr lang="en-US" sz="2200" dirty="0"/>
              <a:t> </a:t>
            </a:r>
            <a:r>
              <a:rPr lang="en-US" sz="2200" dirty="0" err="1"/>
              <a:t>subyek</a:t>
            </a:r>
            <a:r>
              <a:rPr lang="en-US" sz="2200" dirty="0"/>
              <a:t>.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i="1" dirty="0"/>
              <a:t>low angle 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membuat</a:t>
            </a:r>
            <a:r>
              <a:rPr lang="en-US" sz="2200" dirty="0"/>
              <a:t> </a:t>
            </a:r>
            <a:r>
              <a:rPr lang="en-US" sz="2200" dirty="0" err="1"/>
              <a:t>subyek</a:t>
            </a:r>
            <a:r>
              <a:rPr lang="en-US" sz="2200" dirty="0"/>
              <a:t> </a:t>
            </a:r>
            <a:r>
              <a:rPr lang="en-US" sz="2200" dirty="0" err="1"/>
              <a:t>kelihatan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kekuatan</a:t>
            </a:r>
            <a:r>
              <a:rPr lang="en-US" sz="2200" dirty="0"/>
              <a:t> yang </a:t>
            </a:r>
            <a:r>
              <a:rPr lang="en-US" sz="2200" dirty="0" err="1"/>
              <a:t>menonjol</a:t>
            </a:r>
            <a:r>
              <a:rPr lang="en-US" sz="2200" dirty="0"/>
              <a:t>, </a:t>
            </a:r>
            <a:r>
              <a:rPr lang="en-US" sz="2200" dirty="0" err="1"/>
              <a:t>berkuasa</a:t>
            </a:r>
            <a:r>
              <a:rPr lang="en-US" sz="2200" dirty="0"/>
              <a:t>, superior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 smtClean="0"/>
              <a:t>sebagainya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4500" y="1617522"/>
            <a:ext cx="2599734" cy="2480203"/>
            <a:chOff x="4656" y="1217"/>
            <a:chExt cx="4622" cy="270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1226"/>
              <a:ext cx="4613" cy="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661" y="1222"/>
              <a:ext cx="4613" cy="0"/>
            </a:xfrm>
            <a:custGeom>
              <a:avLst/>
              <a:gdLst>
                <a:gd name="T0" fmla="+- 0 4661 4661"/>
                <a:gd name="T1" fmla="*/ T0 w 4613"/>
                <a:gd name="T2" fmla="+- 0 9274 4661"/>
                <a:gd name="T3" fmla="*/ T2 w 461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613">
                  <a:moveTo>
                    <a:pt x="0" y="0"/>
                  </a:moveTo>
                  <a:lnTo>
                    <a:pt x="4613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656" y="1217"/>
              <a:ext cx="0" cy="2702"/>
            </a:xfrm>
            <a:custGeom>
              <a:avLst/>
              <a:gdLst>
                <a:gd name="T0" fmla="+- 0 1217 1217"/>
                <a:gd name="T1" fmla="*/ 1217 h 2702"/>
                <a:gd name="T2" fmla="+- 0 3919 1217"/>
                <a:gd name="T3" fmla="*/ 3919 h 2702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702">
                  <a:moveTo>
                    <a:pt x="0" y="0"/>
                  </a:moveTo>
                  <a:lnTo>
                    <a:pt x="0" y="2702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278" y="1217"/>
              <a:ext cx="0" cy="2702"/>
            </a:xfrm>
            <a:custGeom>
              <a:avLst/>
              <a:gdLst>
                <a:gd name="T0" fmla="+- 0 1217 1217"/>
                <a:gd name="T1" fmla="*/ 1217 h 2702"/>
                <a:gd name="T2" fmla="+- 0 3919 1217"/>
                <a:gd name="T3" fmla="*/ 3919 h 2702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702">
                  <a:moveTo>
                    <a:pt x="0" y="0"/>
                  </a:moveTo>
                  <a:lnTo>
                    <a:pt x="0" y="2702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661" y="3914"/>
              <a:ext cx="4613" cy="0"/>
            </a:xfrm>
            <a:custGeom>
              <a:avLst/>
              <a:gdLst>
                <a:gd name="T0" fmla="+- 0 4661 4661"/>
                <a:gd name="T1" fmla="*/ T0 w 4613"/>
                <a:gd name="T2" fmla="+- 0 9274 4661"/>
                <a:gd name="T3" fmla="*/ T2 w 461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613">
                  <a:moveTo>
                    <a:pt x="0" y="0"/>
                  </a:moveTo>
                  <a:lnTo>
                    <a:pt x="4613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-7675" y="4481137"/>
            <a:ext cx="2600659" cy="2240571"/>
            <a:chOff x="4790" y="-2053"/>
            <a:chExt cx="4786" cy="2006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-2043"/>
              <a:ext cx="4776" cy="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795" y="-2048"/>
              <a:ext cx="4776" cy="0"/>
            </a:xfrm>
            <a:custGeom>
              <a:avLst/>
              <a:gdLst>
                <a:gd name="T0" fmla="+- 0 4795 4795"/>
                <a:gd name="T1" fmla="*/ T0 w 4776"/>
                <a:gd name="T2" fmla="+- 0 9571 4795"/>
                <a:gd name="T3" fmla="*/ T2 w 477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6">
                  <a:moveTo>
                    <a:pt x="0" y="0"/>
                  </a:moveTo>
                  <a:lnTo>
                    <a:pt x="477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790" y="-2053"/>
              <a:ext cx="0" cy="2006"/>
            </a:xfrm>
            <a:custGeom>
              <a:avLst/>
              <a:gdLst>
                <a:gd name="T0" fmla="+- 0 -2053 -2053"/>
                <a:gd name="T1" fmla="*/ -2053 h 2006"/>
                <a:gd name="T2" fmla="+- 0 -46 -2053"/>
                <a:gd name="T3" fmla="*/ -46 h 200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006">
                  <a:moveTo>
                    <a:pt x="0" y="0"/>
                  </a:moveTo>
                  <a:lnTo>
                    <a:pt x="0" y="2007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576" y="-2053"/>
              <a:ext cx="0" cy="2006"/>
            </a:xfrm>
            <a:custGeom>
              <a:avLst/>
              <a:gdLst>
                <a:gd name="T0" fmla="+- 0 -2053 -2053"/>
                <a:gd name="T1" fmla="*/ -2053 h 2006"/>
                <a:gd name="T2" fmla="+- 0 -46 -2053"/>
                <a:gd name="T3" fmla="*/ -46 h 200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006">
                  <a:moveTo>
                    <a:pt x="0" y="0"/>
                  </a:moveTo>
                  <a:lnTo>
                    <a:pt x="0" y="2007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795" y="-51"/>
              <a:ext cx="4776" cy="0"/>
            </a:xfrm>
            <a:custGeom>
              <a:avLst/>
              <a:gdLst>
                <a:gd name="T0" fmla="+- 0 4795 4795"/>
                <a:gd name="T1" fmla="*/ T0 w 4776"/>
                <a:gd name="T2" fmla="+- 0 9571 4795"/>
                <a:gd name="T3" fmla="*/ T2 w 477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6">
                  <a:moveTo>
                    <a:pt x="0" y="0"/>
                  </a:moveTo>
                  <a:lnTo>
                    <a:pt x="477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02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Imajiner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08132"/>
          </a:xfrm>
        </p:spPr>
        <p:txBody>
          <a:bodyPr/>
          <a:lstStyle/>
          <a:p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/>
              <a:t>imajiner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pembatas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180 </a:t>
            </a:r>
            <a:r>
              <a:rPr lang="en-US" dirty="0" err="1"/>
              <a:t>derajat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dilanggar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crossing the line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continuitas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single  </a:t>
            </a:r>
            <a:r>
              <a:rPr lang="en-US" dirty="0" err="1"/>
              <a:t>kamera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 multi  </a:t>
            </a:r>
            <a:r>
              <a:rPr lang="en-US" dirty="0" err="1"/>
              <a:t>kamera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erat</a:t>
            </a:r>
            <a:r>
              <a:rPr lang="en-US" dirty="0"/>
              <a:t>  </a:t>
            </a:r>
            <a:r>
              <a:rPr lang="en-US" dirty="0" err="1"/>
              <a:t>kaitannya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proses editing.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43" y="0"/>
            <a:ext cx="2464957" cy="1497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83360" y="4554263"/>
            <a:ext cx="3651787" cy="2107537"/>
            <a:chOff x="4795" y="1183"/>
            <a:chExt cx="4771" cy="3043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197"/>
              <a:ext cx="4762" cy="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800" y="1187"/>
              <a:ext cx="4762" cy="0"/>
            </a:xfrm>
            <a:custGeom>
              <a:avLst/>
              <a:gdLst>
                <a:gd name="T0" fmla="+- 0 4800 4800"/>
                <a:gd name="T1" fmla="*/ T0 w 4762"/>
                <a:gd name="T2" fmla="+- 0 9562 4800"/>
                <a:gd name="T3" fmla="*/ T2 w 476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4762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95" y="1183"/>
              <a:ext cx="0" cy="3043"/>
            </a:xfrm>
            <a:custGeom>
              <a:avLst/>
              <a:gdLst>
                <a:gd name="T0" fmla="+- 0 1183 1183"/>
                <a:gd name="T1" fmla="*/ 1183 h 3043"/>
                <a:gd name="T2" fmla="+- 0 4226 1183"/>
                <a:gd name="T3" fmla="*/ 4226 h 304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043">
                  <a:moveTo>
                    <a:pt x="0" y="0"/>
                  </a:moveTo>
                  <a:lnTo>
                    <a:pt x="0" y="3043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566" y="1183"/>
              <a:ext cx="0" cy="3043"/>
            </a:xfrm>
            <a:custGeom>
              <a:avLst/>
              <a:gdLst>
                <a:gd name="T0" fmla="+- 0 1183 1183"/>
                <a:gd name="T1" fmla="*/ 1183 h 3043"/>
                <a:gd name="T2" fmla="+- 0 4226 1183"/>
                <a:gd name="T3" fmla="*/ 4226 h 304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043">
                  <a:moveTo>
                    <a:pt x="0" y="0"/>
                  </a:moveTo>
                  <a:lnTo>
                    <a:pt x="0" y="3043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800" y="4221"/>
              <a:ext cx="4762" cy="0"/>
            </a:xfrm>
            <a:custGeom>
              <a:avLst/>
              <a:gdLst>
                <a:gd name="T0" fmla="+- 0 4800 4800"/>
                <a:gd name="T1" fmla="*/ T0 w 4762"/>
                <a:gd name="T2" fmla="+- 0 9562 4800"/>
                <a:gd name="T3" fmla="*/ T2 w 476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4762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82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68401"/>
            <a:ext cx="4215432" cy="361182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Panning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enggerakkan</a:t>
            </a:r>
            <a:r>
              <a:rPr lang="en-US" dirty="0" smtClean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horizontal,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.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i="1" dirty="0"/>
              <a:t>panning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geraknya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/>
              <a:t>Pan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Pan </a:t>
            </a:r>
            <a:r>
              <a:rPr lang="en-US" dirty="0" err="1"/>
              <a:t>Kiri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28568" y="3306937"/>
            <a:ext cx="4215432" cy="353908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00FF"/>
                </a:solidFill>
              </a:rPr>
              <a:t>Tilt</a:t>
            </a:r>
          </a:p>
          <a:p>
            <a:pPr lvl="1"/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seperti</a:t>
            </a:r>
            <a:r>
              <a:rPr lang="en-US" sz="1700" dirty="0"/>
              <a:t> </a:t>
            </a:r>
            <a:r>
              <a:rPr lang="en-US" i="1" dirty="0" smtClean="0"/>
              <a:t>panning</a:t>
            </a:r>
            <a:r>
              <a:rPr lang="en-US" dirty="0"/>
              <a:t>,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kameranya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geraknya</a:t>
            </a:r>
            <a:r>
              <a:rPr lang="en-US" dirty="0"/>
              <a:t>, </a:t>
            </a:r>
            <a:r>
              <a:rPr lang="en-US" i="1" dirty="0"/>
              <a:t>tilting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/>
              <a:t>Tilt Up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Tilt Down</a:t>
            </a:r>
            <a:r>
              <a:rPr lang="en-US" dirty="0"/>
              <a:t>. </a:t>
            </a:r>
            <a:r>
              <a:rPr lang="en-US" dirty="0" smtClean="0"/>
              <a:t>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85230" y="1468401"/>
            <a:ext cx="2858770" cy="2305820"/>
            <a:chOff x="5146" y="1217"/>
            <a:chExt cx="4502" cy="337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" y="1226"/>
              <a:ext cx="4493" cy="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150" y="1222"/>
              <a:ext cx="4493" cy="0"/>
            </a:xfrm>
            <a:custGeom>
              <a:avLst/>
              <a:gdLst>
                <a:gd name="T0" fmla="+- 0 5150 5150"/>
                <a:gd name="T1" fmla="*/ T0 w 4493"/>
                <a:gd name="T2" fmla="+- 0 9643 5150"/>
                <a:gd name="T3" fmla="*/ T2 w 449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493">
                  <a:moveTo>
                    <a:pt x="0" y="0"/>
                  </a:moveTo>
                  <a:lnTo>
                    <a:pt x="4493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146" y="1217"/>
              <a:ext cx="0" cy="3379"/>
            </a:xfrm>
            <a:custGeom>
              <a:avLst/>
              <a:gdLst>
                <a:gd name="T0" fmla="+- 0 1217 1217"/>
                <a:gd name="T1" fmla="*/ 1217 h 3379"/>
                <a:gd name="T2" fmla="+- 0 4596 1217"/>
                <a:gd name="T3" fmla="*/ 4596 h 3379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379">
                  <a:moveTo>
                    <a:pt x="0" y="0"/>
                  </a:moveTo>
                  <a:lnTo>
                    <a:pt x="0" y="3379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648" y="1217"/>
              <a:ext cx="0" cy="3379"/>
            </a:xfrm>
            <a:custGeom>
              <a:avLst/>
              <a:gdLst>
                <a:gd name="T0" fmla="+- 0 1217 1217"/>
                <a:gd name="T1" fmla="*/ 1217 h 3379"/>
                <a:gd name="T2" fmla="+- 0 4596 1217"/>
                <a:gd name="T3" fmla="*/ 4596 h 3379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379">
                  <a:moveTo>
                    <a:pt x="0" y="0"/>
                  </a:moveTo>
                  <a:lnTo>
                    <a:pt x="0" y="3379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150" y="4591"/>
              <a:ext cx="4493" cy="0"/>
            </a:xfrm>
            <a:custGeom>
              <a:avLst/>
              <a:gdLst>
                <a:gd name="T0" fmla="+- 0 5150 5150"/>
                <a:gd name="T1" fmla="*/ T0 w 4493"/>
                <a:gd name="T2" fmla="+- 0 9643 5150"/>
                <a:gd name="T3" fmla="*/ T2 w 449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493">
                  <a:moveTo>
                    <a:pt x="0" y="0"/>
                  </a:moveTo>
                  <a:lnTo>
                    <a:pt x="4493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104813" y="5080222"/>
            <a:ext cx="2645410" cy="1752600"/>
            <a:chOff x="5314" y="1587"/>
            <a:chExt cx="4166" cy="276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1597"/>
              <a:ext cx="4157" cy="2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318" y="1592"/>
              <a:ext cx="4157" cy="0"/>
            </a:xfrm>
            <a:custGeom>
              <a:avLst/>
              <a:gdLst>
                <a:gd name="T0" fmla="+- 0 5318 5318"/>
                <a:gd name="T1" fmla="*/ T0 w 4157"/>
                <a:gd name="T2" fmla="+- 0 9475 5318"/>
                <a:gd name="T3" fmla="*/ T2 w 415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157">
                  <a:moveTo>
                    <a:pt x="0" y="0"/>
                  </a:moveTo>
                  <a:lnTo>
                    <a:pt x="4157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314" y="1587"/>
              <a:ext cx="0" cy="2760"/>
            </a:xfrm>
            <a:custGeom>
              <a:avLst/>
              <a:gdLst>
                <a:gd name="T0" fmla="+- 0 1587 1587"/>
                <a:gd name="T1" fmla="*/ 1587 h 2760"/>
                <a:gd name="T2" fmla="+- 0 4347 1587"/>
                <a:gd name="T3" fmla="*/ 4347 h 2760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760">
                  <a:moveTo>
                    <a:pt x="0" y="0"/>
                  </a:moveTo>
                  <a:lnTo>
                    <a:pt x="0" y="276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480" y="1587"/>
              <a:ext cx="0" cy="2760"/>
            </a:xfrm>
            <a:custGeom>
              <a:avLst/>
              <a:gdLst>
                <a:gd name="T0" fmla="+- 0 1587 1587"/>
                <a:gd name="T1" fmla="*/ 1587 h 2760"/>
                <a:gd name="T2" fmla="+- 0 4347 1587"/>
                <a:gd name="T3" fmla="*/ 4347 h 2760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760">
                  <a:moveTo>
                    <a:pt x="0" y="0"/>
                  </a:moveTo>
                  <a:lnTo>
                    <a:pt x="0" y="276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318" y="4342"/>
              <a:ext cx="4157" cy="0"/>
            </a:xfrm>
            <a:custGeom>
              <a:avLst/>
              <a:gdLst>
                <a:gd name="T0" fmla="+- 0 5318 5318"/>
                <a:gd name="T1" fmla="*/ T0 w 4157"/>
                <a:gd name="T2" fmla="+- 0 9475 5318"/>
                <a:gd name="T3" fmla="*/ T2 w 415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157">
                  <a:moveTo>
                    <a:pt x="0" y="0"/>
                  </a:moveTo>
                  <a:lnTo>
                    <a:pt x="4157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3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" y="1468401"/>
            <a:ext cx="7083000" cy="5181418"/>
          </a:xfrm>
        </p:spPr>
        <p:txBody>
          <a:bodyPr>
            <a:normAutofit fontScale="77500" lnSpcReduction="20000"/>
          </a:bodyPr>
          <a:lstStyle/>
          <a:p>
            <a:r>
              <a:rPr lang="en-US" sz="4100" b="1" dirty="0" smtClean="0">
                <a:solidFill>
                  <a:srgbClr val="0000FF"/>
                </a:solidFill>
              </a:rPr>
              <a:t>Tracking</a:t>
            </a:r>
          </a:p>
          <a:p>
            <a:pPr marL="365760" lvl="1" indent="0">
              <a:buNone/>
            </a:pPr>
            <a:r>
              <a:rPr lang="en-US" sz="3100" dirty="0" err="1" smtClean="0"/>
              <a:t>Gerakan</a:t>
            </a:r>
            <a:r>
              <a:rPr lang="en-US" sz="3100" dirty="0" smtClean="0"/>
              <a:t> </a:t>
            </a:r>
            <a:r>
              <a:rPr lang="en-US" sz="3100" dirty="0" err="1"/>
              <a:t>kamera</a:t>
            </a:r>
            <a:r>
              <a:rPr lang="en-US" sz="3100" dirty="0"/>
              <a:t> di </a:t>
            </a:r>
            <a:r>
              <a:rPr lang="en-US" sz="3100" dirty="0" err="1"/>
              <a:t>mana</a:t>
            </a:r>
            <a:r>
              <a:rPr lang="en-US" sz="3100" dirty="0"/>
              <a:t> </a:t>
            </a:r>
            <a:r>
              <a:rPr lang="en-US" sz="3100" dirty="0" err="1"/>
              <a:t>kedudukannya</a:t>
            </a:r>
            <a:r>
              <a:rPr lang="en-US" sz="3100" dirty="0"/>
              <a:t> </a:t>
            </a:r>
            <a:r>
              <a:rPr lang="en-US" sz="3100" dirty="0" err="1"/>
              <a:t>ikut</a:t>
            </a:r>
            <a:r>
              <a:rPr lang="en-US" sz="3100" dirty="0"/>
              <a:t> </a:t>
            </a:r>
            <a:r>
              <a:rPr lang="en-US" sz="3100" dirty="0" err="1" smtClean="0"/>
              <a:t>berubah</a:t>
            </a:r>
            <a:r>
              <a:rPr lang="en-US" sz="3100" dirty="0" smtClean="0"/>
              <a:t>.</a:t>
            </a:r>
          </a:p>
          <a:p>
            <a:pPr lvl="1"/>
            <a:r>
              <a:rPr lang="en-US" sz="3100" b="1" dirty="0" smtClean="0">
                <a:solidFill>
                  <a:srgbClr val="FF6600"/>
                </a:solidFill>
              </a:rPr>
              <a:t>Track In </a:t>
            </a:r>
            <a:r>
              <a:rPr lang="en-US" sz="3100" dirty="0" smtClean="0"/>
              <a:t>; </a:t>
            </a:r>
            <a:r>
              <a:rPr lang="en-US" sz="3100" dirty="0" err="1"/>
              <a:t>gerakan</a:t>
            </a:r>
            <a:r>
              <a:rPr lang="en-US" sz="3100" dirty="0"/>
              <a:t>   </a:t>
            </a:r>
            <a:r>
              <a:rPr lang="en-US" sz="3100" dirty="0" err="1"/>
              <a:t>kamera</a:t>
            </a:r>
            <a:r>
              <a:rPr lang="en-US" sz="3100" dirty="0"/>
              <a:t>  di   </a:t>
            </a:r>
            <a:r>
              <a:rPr lang="en-US" sz="3100" dirty="0" err="1"/>
              <a:t>mana</a:t>
            </a:r>
            <a:r>
              <a:rPr lang="en-US" sz="3100" dirty="0"/>
              <a:t>   </a:t>
            </a:r>
            <a:r>
              <a:rPr lang="en-US" sz="3100" dirty="0" err="1"/>
              <a:t>kamera</a:t>
            </a:r>
            <a:r>
              <a:rPr lang="en-US" sz="3100" dirty="0"/>
              <a:t> </a:t>
            </a:r>
            <a:r>
              <a:rPr lang="en-US" sz="3100" dirty="0" err="1"/>
              <a:t>bergeser</a:t>
            </a:r>
            <a:r>
              <a:rPr lang="en-US" sz="3100" dirty="0"/>
              <a:t> </a:t>
            </a:r>
            <a:r>
              <a:rPr lang="en-US" sz="3100" dirty="0" err="1"/>
              <a:t>dari</a:t>
            </a:r>
            <a:r>
              <a:rPr lang="en-US" sz="3100" dirty="0"/>
              <a:t> </a:t>
            </a:r>
            <a:r>
              <a:rPr lang="en-US" sz="3100" dirty="0" err="1"/>
              <a:t>kedudukannya</a:t>
            </a:r>
            <a:r>
              <a:rPr lang="en-US" sz="3100" dirty="0"/>
              <a:t> </a:t>
            </a:r>
            <a:r>
              <a:rPr lang="en-US" sz="3100" dirty="0" err="1"/>
              <a:t>semula</a:t>
            </a:r>
            <a:r>
              <a:rPr lang="en-US" sz="3100" dirty="0"/>
              <a:t> </a:t>
            </a:r>
            <a:r>
              <a:rPr lang="en-US" sz="3100" dirty="0" err="1"/>
              <a:t>mendekati</a:t>
            </a:r>
            <a:r>
              <a:rPr lang="en-US" sz="3100" dirty="0"/>
              <a:t> </a:t>
            </a:r>
            <a:r>
              <a:rPr lang="en-US" sz="3100" dirty="0" err="1"/>
              <a:t>subyek</a:t>
            </a:r>
            <a:r>
              <a:rPr lang="en-US" sz="3100" dirty="0" smtClean="0"/>
              <a:t>.</a:t>
            </a:r>
          </a:p>
          <a:p>
            <a:pPr lvl="1"/>
            <a:r>
              <a:rPr lang="en-US" sz="3100" b="1" dirty="0" smtClean="0">
                <a:solidFill>
                  <a:srgbClr val="FF6600"/>
                </a:solidFill>
              </a:rPr>
              <a:t>Track Out </a:t>
            </a:r>
            <a:r>
              <a:rPr lang="en-US" sz="3100" dirty="0" smtClean="0"/>
              <a:t>; </a:t>
            </a:r>
            <a:r>
              <a:rPr lang="en-US" sz="3100" dirty="0" err="1"/>
              <a:t>gerakan</a:t>
            </a:r>
            <a:r>
              <a:rPr lang="en-US" sz="3100" dirty="0"/>
              <a:t>  </a:t>
            </a:r>
            <a:r>
              <a:rPr lang="en-US" sz="3100" dirty="0" err="1"/>
              <a:t>kamera</a:t>
            </a:r>
            <a:r>
              <a:rPr lang="en-US" sz="3100" dirty="0"/>
              <a:t>  di  </a:t>
            </a:r>
            <a:r>
              <a:rPr lang="en-US" sz="3100" dirty="0" err="1"/>
              <a:t>mana</a:t>
            </a:r>
            <a:r>
              <a:rPr lang="en-US" sz="3100" dirty="0"/>
              <a:t>  </a:t>
            </a:r>
            <a:r>
              <a:rPr lang="en-US" sz="3100" dirty="0" err="1"/>
              <a:t>kamera</a:t>
            </a:r>
            <a:r>
              <a:rPr lang="en-US" sz="3100" dirty="0"/>
              <a:t> </a:t>
            </a:r>
            <a:r>
              <a:rPr lang="en-US" sz="3100" dirty="0" err="1"/>
              <a:t>bergeser</a:t>
            </a:r>
            <a:r>
              <a:rPr lang="en-US" sz="3100" dirty="0"/>
              <a:t>  </a:t>
            </a:r>
            <a:r>
              <a:rPr lang="en-US" sz="3100" dirty="0" err="1"/>
              <a:t>dari</a:t>
            </a:r>
            <a:r>
              <a:rPr lang="en-US" sz="3100" dirty="0"/>
              <a:t>  </a:t>
            </a:r>
            <a:r>
              <a:rPr lang="en-US" sz="3100" dirty="0" err="1"/>
              <a:t>kedudukannya</a:t>
            </a:r>
            <a:r>
              <a:rPr lang="en-US" sz="3100" dirty="0"/>
              <a:t>  </a:t>
            </a:r>
            <a:r>
              <a:rPr lang="en-US" sz="3100" dirty="0" err="1"/>
              <a:t>semula</a:t>
            </a:r>
            <a:r>
              <a:rPr lang="en-US" sz="3100" dirty="0"/>
              <a:t>  </a:t>
            </a:r>
            <a:r>
              <a:rPr lang="en-US" sz="3100" dirty="0" err="1"/>
              <a:t>menjauhi</a:t>
            </a:r>
            <a:r>
              <a:rPr lang="en-US" sz="3100" dirty="0"/>
              <a:t> </a:t>
            </a:r>
            <a:r>
              <a:rPr lang="en-US" sz="3100" dirty="0" err="1" smtClean="0"/>
              <a:t>subyek</a:t>
            </a:r>
            <a:r>
              <a:rPr lang="en-US" sz="3100" dirty="0" smtClean="0"/>
              <a:t>.</a:t>
            </a:r>
          </a:p>
          <a:p>
            <a:pPr lvl="1"/>
            <a:r>
              <a:rPr lang="en-US" sz="3100" b="1" dirty="0" smtClean="0">
                <a:solidFill>
                  <a:srgbClr val="FF6600"/>
                </a:solidFill>
              </a:rPr>
              <a:t>Track Right </a:t>
            </a:r>
            <a:r>
              <a:rPr lang="en-US" sz="3100" dirty="0" smtClean="0"/>
              <a:t>; </a:t>
            </a:r>
            <a:r>
              <a:rPr lang="en-US" sz="3100" dirty="0" err="1"/>
              <a:t>gerakan</a:t>
            </a:r>
            <a:r>
              <a:rPr lang="en-US" sz="3100" dirty="0"/>
              <a:t> </a:t>
            </a:r>
            <a:r>
              <a:rPr lang="en-US" sz="3100" dirty="0" err="1"/>
              <a:t>kamera</a:t>
            </a:r>
            <a:r>
              <a:rPr lang="en-US" sz="3100" dirty="0"/>
              <a:t> di </a:t>
            </a:r>
            <a:r>
              <a:rPr lang="en-US" sz="3100" dirty="0" err="1"/>
              <a:t>mana</a:t>
            </a:r>
            <a:r>
              <a:rPr lang="en-US" sz="3100" dirty="0"/>
              <a:t> </a:t>
            </a:r>
            <a:r>
              <a:rPr lang="en-US" sz="3100" dirty="0" err="1" smtClean="0"/>
              <a:t>kamera</a:t>
            </a:r>
            <a:r>
              <a:rPr lang="en-US" sz="3100" dirty="0"/>
              <a:t> </a:t>
            </a:r>
            <a:r>
              <a:rPr lang="en-US" sz="3100" dirty="0" err="1" smtClean="0"/>
              <a:t>bergeser</a:t>
            </a:r>
            <a:r>
              <a:rPr lang="en-US" sz="3100" dirty="0" smtClean="0"/>
              <a:t> </a:t>
            </a:r>
            <a:r>
              <a:rPr lang="en-US" sz="3100" dirty="0" err="1"/>
              <a:t>dari</a:t>
            </a:r>
            <a:r>
              <a:rPr lang="en-US" sz="3100" dirty="0"/>
              <a:t> </a:t>
            </a:r>
            <a:r>
              <a:rPr lang="en-US" sz="3100" dirty="0" err="1"/>
              <a:t>kedudukannya</a:t>
            </a:r>
            <a:r>
              <a:rPr lang="en-US" sz="3100" dirty="0"/>
              <a:t> </a:t>
            </a:r>
            <a:r>
              <a:rPr lang="en-US" sz="3100" dirty="0" err="1"/>
              <a:t>semula</a:t>
            </a:r>
            <a:r>
              <a:rPr lang="en-US" sz="3100" dirty="0"/>
              <a:t> </a:t>
            </a:r>
            <a:r>
              <a:rPr lang="en-US" sz="3100" dirty="0" err="1"/>
              <a:t>menuju</a:t>
            </a:r>
            <a:r>
              <a:rPr lang="en-US" sz="3100" dirty="0"/>
              <a:t> </a:t>
            </a:r>
            <a:r>
              <a:rPr lang="en-US" sz="3100" dirty="0" err="1"/>
              <a:t>ke</a:t>
            </a:r>
            <a:r>
              <a:rPr lang="en-US" sz="3100" dirty="0"/>
              <a:t> </a:t>
            </a:r>
            <a:r>
              <a:rPr lang="en-US" sz="3100" dirty="0" err="1"/>
              <a:t>arah</a:t>
            </a:r>
            <a:r>
              <a:rPr lang="en-US" sz="3100" dirty="0"/>
              <a:t> </a:t>
            </a:r>
            <a:r>
              <a:rPr lang="en-US" sz="3100" dirty="0" err="1"/>
              <a:t>kanan</a:t>
            </a:r>
            <a:r>
              <a:rPr lang="en-US" sz="3100" dirty="0"/>
              <a:t>.</a:t>
            </a:r>
          </a:p>
          <a:p>
            <a:pPr lvl="1"/>
            <a:r>
              <a:rPr lang="en-US" sz="3100" b="1" dirty="0" smtClean="0">
                <a:solidFill>
                  <a:srgbClr val="FF6600"/>
                </a:solidFill>
              </a:rPr>
              <a:t>Track Left </a:t>
            </a:r>
            <a:r>
              <a:rPr lang="en-US" sz="3100" dirty="0" smtClean="0"/>
              <a:t>; </a:t>
            </a:r>
            <a:r>
              <a:rPr lang="en-US" sz="3100" dirty="0" err="1"/>
              <a:t>gerakan</a:t>
            </a:r>
            <a:r>
              <a:rPr lang="en-US" sz="3100" dirty="0"/>
              <a:t>  </a:t>
            </a:r>
            <a:r>
              <a:rPr lang="en-US" sz="3100" dirty="0" err="1"/>
              <a:t>kamera</a:t>
            </a:r>
            <a:r>
              <a:rPr lang="en-US" sz="3100" dirty="0"/>
              <a:t>  di  </a:t>
            </a:r>
            <a:r>
              <a:rPr lang="en-US" sz="3100" dirty="0" err="1"/>
              <a:t>mana</a:t>
            </a:r>
            <a:r>
              <a:rPr lang="en-US" sz="3100" dirty="0"/>
              <a:t>  </a:t>
            </a:r>
            <a:r>
              <a:rPr lang="en-US" sz="3100" dirty="0" err="1"/>
              <a:t>kamera</a:t>
            </a:r>
            <a:r>
              <a:rPr lang="en-US" sz="3100" dirty="0"/>
              <a:t> </a:t>
            </a:r>
            <a:r>
              <a:rPr lang="en-US" sz="3100" dirty="0" err="1"/>
              <a:t>bergeser</a:t>
            </a:r>
            <a:r>
              <a:rPr lang="en-US" sz="3100" dirty="0"/>
              <a:t> </a:t>
            </a:r>
            <a:r>
              <a:rPr lang="en-US" sz="3100" dirty="0" err="1"/>
              <a:t>dari</a:t>
            </a:r>
            <a:r>
              <a:rPr lang="en-US" sz="3100" dirty="0"/>
              <a:t> </a:t>
            </a:r>
            <a:r>
              <a:rPr lang="en-US" sz="3100" dirty="0" err="1"/>
              <a:t>kedudukannya</a:t>
            </a:r>
            <a:r>
              <a:rPr lang="en-US" sz="3100" dirty="0"/>
              <a:t> </a:t>
            </a:r>
            <a:r>
              <a:rPr lang="en-US" sz="3100" dirty="0" err="1"/>
              <a:t>semula</a:t>
            </a:r>
            <a:r>
              <a:rPr lang="en-US" sz="3100" dirty="0"/>
              <a:t> </a:t>
            </a:r>
            <a:r>
              <a:rPr lang="en-US" sz="3100" dirty="0" err="1"/>
              <a:t>menuju</a:t>
            </a:r>
            <a:r>
              <a:rPr lang="en-US" sz="3100" dirty="0"/>
              <a:t> </a:t>
            </a:r>
            <a:r>
              <a:rPr lang="en-US" sz="3100" dirty="0" err="1"/>
              <a:t>ke</a:t>
            </a:r>
            <a:r>
              <a:rPr lang="en-US" sz="3100" dirty="0"/>
              <a:t> </a:t>
            </a:r>
            <a:r>
              <a:rPr lang="en-US" sz="3100" dirty="0" err="1"/>
              <a:t>arah</a:t>
            </a:r>
            <a:r>
              <a:rPr lang="en-US" sz="3100" dirty="0"/>
              <a:t> </a:t>
            </a:r>
            <a:r>
              <a:rPr lang="en-US" sz="3100" dirty="0" err="1"/>
              <a:t>kiri</a:t>
            </a:r>
            <a:r>
              <a:rPr lang="en-US" sz="3100" dirty="0" smtClean="0"/>
              <a:t>.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076046" y="2015081"/>
            <a:ext cx="2063615" cy="1935480"/>
            <a:chOff x="5635" y="1205"/>
            <a:chExt cx="3946" cy="3048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" y="1215"/>
              <a:ext cx="3936" cy="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640" y="1210"/>
              <a:ext cx="3936" cy="0"/>
            </a:xfrm>
            <a:custGeom>
              <a:avLst/>
              <a:gdLst>
                <a:gd name="T0" fmla="+- 0 5640 5640"/>
                <a:gd name="T1" fmla="*/ T0 w 3936"/>
                <a:gd name="T2" fmla="+- 0 9576 5640"/>
                <a:gd name="T3" fmla="*/ T2 w 393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3936">
                  <a:moveTo>
                    <a:pt x="0" y="0"/>
                  </a:moveTo>
                  <a:lnTo>
                    <a:pt x="393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635" y="1205"/>
              <a:ext cx="0" cy="3048"/>
            </a:xfrm>
            <a:custGeom>
              <a:avLst/>
              <a:gdLst>
                <a:gd name="T0" fmla="+- 0 1205 1205"/>
                <a:gd name="T1" fmla="*/ 1205 h 3048"/>
                <a:gd name="T2" fmla="+- 0 4253 1205"/>
                <a:gd name="T3" fmla="*/ 4253 h 30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048">
                  <a:moveTo>
                    <a:pt x="0" y="0"/>
                  </a:moveTo>
                  <a:lnTo>
                    <a:pt x="0" y="3048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9581" y="1205"/>
              <a:ext cx="0" cy="3048"/>
            </a:xfrm>
            <a:custGeom>
              <a:avLst/>
              <a:gdLst>
                <a:gd name="T0" fmla="+- 0 1205 1205"/>
                <a:gd name="T1" fmla="*/ 1205 h 3048"/>
                <a:gd name="T2" fmla="+- 0 4253 1205"/>
                <a:gd name="T3" fmla="*/ 4253 h 30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048">
                  <a:moveTo>
                    <a:pt x="0" y="0"/>
                  </a:moveTo>
                  <a:lnTo>
                    <a:pt x="0" y="3048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640" y="4248"/>
              <a:ext cx="3936" cy="0"/>
            </a:xfrm>
            <a:custGeom>
              <a:avLst/>
              <a:gdLst>
                <a:gd name="T0" fmla="+- 0 5640 5640"/>
                <a:gd name="T1" fmla="*/ T0 w 3936"/>
                <a:gd name="T2" fmla="+- 0 9576 5640"/>
                <a:gd name="T3" fmla="*/ T2 w 393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3936">
                  <a:moveTo>
                    <a:pt x="0" y="0"/>
                  </a:moveTo>
                  <a:lnTo>
                    <a:pt x="393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077768" y="4361078"/>
            <a:ext cx="2063616" cy="1633855"/>
            <a:chOff x="5213" y="-2869"/>
            <a:chExt cx="4790" cy="2573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" y="-2859"/>
              <a:ext cx="4781" cy="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218" y="-2864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213" y="-2869"/>
              <a:ext cx="0" cy="2573"/>
            </a:xfrm>
            <a:custGeom>
              <a:avLst/>
              <a:gdLst>
                <a:gd name="T0" fmla="+- 0 -2869 -2869"/>
                <a:gd name="T1" fmla="*/ -2869 h 2573"/>
                <a:gd name="T2" fmla="+- 0 -296 -2869"/>
                <a:gd name="T3" fmla="*/ -296 h 257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573">
                  <a:moveTo>
                    <a:pt x="0" y="0"/>
                  </a:moveTo>
                  <a:lnTo>
                    <a:pt x="0" y="2573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0003" y="-2869"/>
              <a:ext cx="0" cy="2573"/>
            </a:xfrm>
            <a:custGeom>
              <a:avLst/>
              <a:gdLst>
                <a:gd name="T0" fmla="+- 0 -2869 -2869"/>
                <a:gd name="T1" fmla="*/ -2869 h 2573"/>
                <a:gd name="T2" fmla="+- 0 -296 -2869"/>
                <a:gd name="T3" fmla="*/ -296 h 257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573">
                  <a:moveTo>
                    <a:pt x="0" y="0"/>
                  </a:moveTo>
                  <a:lnTo>
                    <a:pt x="0" y="2573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218" y="-301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986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8170" y="2452124"/>
            <a:ext cx="74876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Balik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sebuah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gambar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D0D0D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Terdapat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buah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karya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D0D0D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Beragam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keahlian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orang.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D0D0D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 smtClean="0"/>
              <a:t>Kamera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</a:t>
            </a:r>
            <a:r>
              <a:rPr lang="en-US" b="1" dirty="0" err="1" smtClean="0">
                <a:solidFill>
                  <a:srgbClr val="FF0000"/>
                </a:solidFill>
              </a:rPr>
              <a:t>amera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video 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elektronis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merekam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ilusi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 smtClean="0"/>
              <a:t>direkamnya</a:t>
            </a:r>
            <a:r>
              <a:rPr lang="en-US" dirty="0" smtClean="0"/>
              <a:t>.</a:t>
            </a:r>
          </a:p>
          <a:p>
            <a:r>
              <a:rPr lang="en-HK" dirty="0" err="1" smtClean="0"/>
              <a:t>Kamera</a:t>
            </a:r>
            <a:r>
              <a:rPr lang="en-HK" dirty="0" smtClean="0"/>
              <a:t> </a:t>
            </a:r>
            <a:r>
              <a:rPr lang="en-HK" dirty="0" err="1" smtClean="0"/>
              <a:t>terbagi</a:t>
            </a:r>
            <a:r>
              <a:rPr lang="en-HK" dirty="0" smtClean="0"/>
              <a:t> </a:t>
            </a:r>
            <a:r>
              <a:rPr lang="en-HK" dirty="0" err="1" smtClean="0"/>
              <a:t>menjadi</a:t>
            </a:r>
            <a:r>
              <a:rPr lang="en-HK" dirty="0" smtClean="0"/>
              <a:t> 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HK" dirty="0" smtClean="0">
                <a:solidFill>
                  <a:srgbClr val="FF0000"/>
                </a:solidFill>
              </a:rPr>
              <a:t>Studio </a:t>
            </a:r>
            <a:r>
              <a:rPr lang="en-HK" dirty="0" smtClean="0"/>
              <a:t>; </a:t>
            </a:r>
            <a:r>
              <a:rPr lang="en-US" dirty="0"/>
              <a:t> </a:t>
            </a:r>
            <a:r>
              <a:rPr lang="en-US" dirty="0" err="1"/>
              <a:t>kamera</a:t>
            </a:r>
            <a:r>
              <a:rPr lang="en-US" dirty="0"/>
              <a:t>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studio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program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televisi</a:t>
            </a:r>
            <a:r>
              <a:rPr lang="en-US" dirty="0"/>
              <a:t>.</a:t>
            </a:r>
            <a:endParaRPr lang="en-HK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HK" dirty="0" smtClean="0">
                <a:solidFill>
                  <a:srgbClr val="FF0000"/>
                </a:solidFill>
              </a:rPr>
              <a:t>ENG (</a:t>
            </a:r>
            <a:r>
              <a:rPr lang="en-HK" dirty="0" err="1" smtClean="0">
                <a:solidFill>
                  <a:srgbClr val="FF0000"/>
                </a:solidFill>
              </a:rPr>
              <a:t>Elektronik</a:t>
            </a:r>
            <a:r>
              <a:rPr lang="en-HK" dirty="0" smtClean="0">
                <a:solidFill>
                  <a:srgbClr val="FF0000"/>
                </a:solidFill>
              </a:rPr>
              <a:t> News Gathering)/ Portable Cam </a:t>
            </a:r>
            <a:r>
              <a:rPr lang="en-HK" dirty="0" smtClean="0"/>
              <a:t>; </a:t>
            </a:r>
            <a:r>
              <a:rPr lang="en-US" dirty="0"/>
              <a:t> </a:t>
            </a:r>
            <a:r>
              <a:rPr lang="en-US" dirty="0" err="1"/>
              <a:t>kamera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 </a:t>
            </a:r>
            <a:r>
              <a:rPr lang="en-US" i="1" dirty="0"/>
              <a:t>hunting</a:t>
            </a:r>
            <a:r>
              <a:rPr lang="en-US" dirty="0"/>
              <a:t> 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film</a:t>
            </a:r>
            <a:r>
              <a:rPr lang="en-US" dirty="0" smtClean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HK" dirty="0" smtClean="0">
                <a:solidFill>
                  <a:srgbClr val="FF0000"/>
                </a:solidFill>
              </a:rPr>
              <a:t>EFP (Electronic Field Production) </a:t>
            </a:r>
            <a:r>
              <a:rPr lang="en-HK" dirty="0" smtClean="0"/>
              <a:t>; </a:t>
            </a:r>
            <a:r>
              <a:rPr lang="en-US" dirty="0"/>
              <a:t> </a:t>
            </a:r>
            <a:r>
              <a:rPr lang="en-US" dirty="0" err="1"/>
              <a:t>kamera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 </a:t>
            </a:r>
            <a:r>
              <a:rPr lang="en-US" i="1" dirty="0"/>
              <a:t>(indoor),</a:t>
            </a:r>
            <a:r>
              <a:rPr lang="en-US" dirty="0"/>
              <a:t> 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.</a:t>
            </a:r>
            <a:endParaRPr lang="en-HK" dirty="0" smtClean="0"/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7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 smtClean="0"/>
              <a:t>Jenis</a:t>
            </a:r>
            <a:r>
              <a:rPr lang="en-HK" dirty="0" smtClean="0"/>
              <a:t> </a:t>
            </a:r>
            <a:r>
              <a:rPr lang="en-HK" dirty="0" err="1" smtClean="0"/>
              <a:t>Kamera</a:t>
            </a:r>
            <a:endParaRPr lang="en-US" dirty="0"/>
          </a:p>
        </p:txBody>
      </p:sp>
      <p:pic>
        <p:nvPicPr>
          <p:cNvPr id="3074" name="Picture 2" descr="Image result for Camera studi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86" y="1657350"/>
            <a:ext cx="3148940" cy="210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amera st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3" y="1657349"/>
            <a:ext cx="2958817" cy="210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amera studi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25" y="3760842"/>
            <a:ext cx="2901246" cy="23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amera studi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81" y="1639242"/>
            <a:ext cx="2525063" cy="19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amera studi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79" y="3883952"/>
            <a:ext cx="2103669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Camera studi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0" y="3883952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Camera studi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6" y="5166641"/>
            <a:ext cx="2228756" cy="12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7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222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>
                <a:solidFill>
                  <a:srgbClr val="FF0000"/>
                </a:solidFill>
              </a:rPr>
              <a:t>Kamera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Hand Held ; </a:t>
            </a:r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operasikan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5843" y="3908923"/>
            <a:ext cx="4612434" cy="1950105"/>
            <a:chOff x="4426" y="1803"/>
            <a:chExt cx="5937" cy="1915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1813"/>
              <a:ext cx="5928" cy="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430" y="1808"/>
              <a:ext cx="5928" cy="0"/>
            </a:xfrm>
            <a:custGeom>
              <a:avLst/>
              <a:gdLst>
                <a:gd name="T0" fmla="+- 0 4430 4430"/>
                <a:gd name="T1" fmla="*/ T0 w 5928"/>
                <a:gd name="T2" fmla="+- 0 10358 4430"/>
                <a:gd name="T3" fmla="*/ T2 w 592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928">
                  <a:moveTo>
                    <a:pt x="0" y="0"/>
                  </a:moveTo>
                  <a:lnTo>
                    <a:pt x="5928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26" y="1803"/>
              <a:ext cx="0" cy="1915"/>
            </a:xfrm>
            <a:custGeom>
              <a:avLst/>
              <a:gdLst>
                <a:gd name="T0" fmla="+- 0 1803 1803"/>
                <a:gd name="T1" fmla="*/ 1803 h 1915"/>
                <a:gd name="T2" fmla="+- 0 3718 1803"/>
                <a:gd name="T3" fmla="*/ 3718 h 191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915">
                  <a:moveTo>
                    <a:pt x="0" y="0"/>
                  </a:moveTo>
                  <a:lnTo>
                    <a:pt x="0" y="1915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0363" y="1803"/>
              <a:ext cx="0" cy="1915"/>
            </a:xfrm>
            <a:custGeom>
              <a:avLst/>
              <a:gdLst>
                <a:gd name="T0" fmla="+- 0 1803 1803"/>
                <a:gd name="T1" fmla="*/ 1803 h 1915"/>
                <a:gd name="T2" fmla="+- 0 3718 1803"/>
                <a:gd name="T3" fmla="*/ 3718 h 191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915">
                  <a:moveTo>
                    <a:pt x="0" y="0"/>
                  </a:moveTo>
                  <a:lnTo>
                    <a:pt x="0" y="1915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30" y="3713"/>
              <a:ext cx="5928" cy="0"/>
            </a:xfrm>
            <a:custGeom>
              <a:avLst/>
              <a:gdLst>
                <a:gd name="T0" fmla="+- 0 4430 4430"/>
                <a:gd name="T1" fmla="*/ T0 w 5928"/>
                <a:gd name="T2" fmla="+- 0 10358 4430"/>
                <a:gd name="T3" fmla="*/ T2 w 592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928">
                  <a:moveTo>
                    <a:pt x="0" y="0"/>
                  </a:moveTo>
                  <a:lnTo>
                    <a:pt x="5928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16100" y="4720772"/>
            <a:ext cx="4204693" cy="1876953"/>
            <a:chOff x="4426" y="4035"/>
            <a:chExt cx="5937" cy="206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4045"/>
              <a:ext cx="5928" cy="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430" y="4040"/>
              <a:ext cx="5928" cy="0"/>
            </a:xfrm>
            <a:custGeom>
              <a:avLst/>
              <a:gdLst>
                <a:gd name="T0" fmla="+- 0 4430 4430"/>
                <a:gd name="T1" fmla="*/ T0 w 5928"/>
                <a:gd name="T2" fmla="+- 0 10358 4430"/>
                <a:gd name="T3" fmla="*/ T2 w 592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928">
                  <a:moveTo>
                    <a:pt x="0" y="0"/>
                  </a:moveTo>
                  <a:lnTo>
                    <a:pt x="5928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426" y="4035"/>
              <a:ext cx="0" cy="2069"/>
            </a:xfrm>
            <a:custGeom>
              <a:avLst/>
              <a:gdLst>
                <a:gd name="T0" fmla="+- 0 4035 4035"/>
                <a:gd name="T1" fmla="*/ 4035 h 2069"/>
                <a:gd name="T2" fmla="+- 0 6104 4035"/>
                <a:gd name="T3" fmla="*/ 6104 h 2069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069">
                  <a:moveTo>
                    <a:pt x="0" y="0"/>
                  </a:moveTo>
                  <a:lnTo>
                    <a:pt x="0" y="2069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0363" y="4035"/>
              <a:ext cx="0" cy="2069"/>
            </a:xfrm>
            <a:custGeom>
              <a:avLst/>
              <a:gdLst>
                <a:gd name="T0" fmla="+- 0 4035 4035"/>
                <a:gd name="T1" fmla="*/ 4035 h 2069"/>
                <a:gd name="T2" fmla="+- 0 6104 4035"/>
                <a:gd name="T3" fmla="*/ 6104 h 2069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069">
                  <a:moveTo>
                    <a:pt x="0" y="0"/>
                  </a:moveTo>
                  <a:lnTo>
                    <a:pt x="0" y="2069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430" y="6099"/>
              <a:ext cx="5928" cy="0"/>
            </a:xfrm>
            <a:custGeom>
              <a:avLst/>
              <a:gdLst>
                <a:gd name="T0" fmla="+- 0 4430 4430"/>
                <a:gd name="T1" fmla="*/ T0 w 5928"/>
                <a:gd name="T2" fmla="+- 0 10358 4430"/>
                <a:gd name="T3" fmla="*/ T2 w 592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928">
                  <a:moveTo>
                    <a:pt x="0" y="0"/>
                  </a:moveTo>
                  <a:lnTo>
                    <a:pt x="5928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75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5374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>
                <a:solidFill>
                  <a:srgbClr val="FF0000"/>
                </a:solidFill>
              </a:rPr>
              <a:t>Kamera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Tripod ;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Penyangga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38" y="3630442"/>
            <a:ext cx="2942298" cy="2942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295" y="4171025"/>
            <a:ext cx="2251332" cy="1981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400" y="3630442"/>
            <a:ext cx="3149738" cy="29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06086" y="1600199"/>
            <a:ext cx="5537914" cy="52445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ELS: </a:t>
            </a:r>
            <a:r>
              <a:rPr lang="en-US" sz="2000" dirty="0" err="1" smtClean="0"/>
              <a:t>Jarak</a:t>
            </a:r>
            <a:r>
              <a:rPr lang="en-US" sz="2000" dirty="0" smtClean="0"/>
              <a:t> </a:t>
            </a:r>
            <a:r>
              <a:rPr lang="en-US" sz="2000" dirty="0" err="1" smtClean="0"/>
              <a:t>jauh</a:t>
            </a:r>
            <a:r>
              <a:rPr lang="en-US" sz="2000" dirty="0" smtClean="0"/>
              <a:t> </a:t>
            </a:r>
            <a:r>
              <a:rPr lang="en-US" sz="2000" dirty="0" err="1" smtClean="0"/>
              <a:t>menekankan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Latar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endParaRPr lang="en-US" sz="2000" dirty="0" smtClean="0"/>
          </a:p>
          <a:p>
            <a:r>
              <a:rPr lang="en-US" sz="2000" dirty="0" smtClean="0"/>
              <a:t>LS : </a:t>
            </a:r>
            <a:r>
              <a:rPr lang="en-US" sz="2000" dirty="0" err="1" smtClean="0"/>
              <a:t>Objek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Latar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endParaRPr lang="en-US" sz="2000" dirty="0" smtClean="0"/>
          </a:p>
          <a:p>
            <a:r>
              <a:rPr lang="en-US" sz="2000" dirty="0" smtClean="0"/>
              <a:t>Full Shot : Batas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Kaki</a:t>
            </a:r>
          </a:p>
          <a:p>
            <a:r>
              <a:rPr lang="en-US" sz="2000" dirty="0" smtClean="0"/>
              <a:t>Knee Shot : Batas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Lutut</a:t>
            </a:r>
            <a:endParaRPr lang="en-US" sz="2000" dirty="0" smtClean="0"/>
          </a:p>
          <a:p>
            <a:r>
              <a:rPr lang="en-US" sz="2000" dirty="0" smtClean="0"/>
              <a:t>MLS : </a:t>
            </a:r>
            <a:r>
              <a:rPr lang="en-US" sz="2000" dirty="0" err="1" smtClean="0"/>
              <a:t>Objek</a:t>
            </a:r>
            <a:r>
              <a:rPr lang="en-US" sz="2000" dirty="0" smtClean="0"/>
              <a:t> (Batas Mata Kaki) &amp; </a:t>
            </a:r>
            <a:r>
              <a:rPr lang="en-US" sz="2000" dirty="0" err="1" smtClean="0"/>
              <a:t>Latar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endParaRPr lang="en-US" sz="2000" dirty="0" smtClean="0"/>
          </a:p>
          <a:p>
            <a:r>
              <a:rPr lang="en-US" sz="2000" dirty="0" smtClean="0"/>
              <a:t>MS : </a:t>
            </a:r>
            <a:r>
              <a:rPr lang="en-US" sz="2000" dirty="0" err="1" smtClean="0"/>
              <a:t>Objek</a:t>
            </a:r>
            <a:r>
              <a:rPr lang="en-US" sz="2000" dirty="0" smtClean="0"/>
              <a:t> (</a:t>
            </a:r>
            <a:r>
              <a:rPr lang="en-US" sz="2000" dirty="0" err="1" smtClean="0"/>
              <a:t>Separuh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MCU : Batas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dada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endParaRPr lang="en-US" sz="2000" dirty="0" smtClean="0"/>
          </a:p>
          <a:p>
            <a:r>
              <a:rPr lang="en-US" sz="2000" dirty="0" smtClean="0"/>
              <a:t>CU :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muka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dada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BCU : </a:t>
            </a:r>
            <a:r>
              <a:rPr lang="en-US" sz="2000" dirty="0" err="1" smtClean="0"/>
              <a:t>Sebatas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Dagu</a:t>
            </a:r>
            <a:endParaRPr lang="en-US" sz="2000" dirty="0" smtClean="0"/>
          </a:p>
          <a:p>
            <a:r>
              <a:rPr lang="en-US" sz="2000" dirty="0" smtClean="0"/>
              <a:t>ECU : Detail (</a:t>
            </a:r>
            <a:r>
              <a:rPr lang="en-US" sz="2000" dirty="0" err="1" smtClean="0"/>
              <a:t>Hidung</a:t>
            </a:r>
            <a:r>
              <a:rPr lang="en-US" sz="2000" dirty="0" smtClean="0"/>
              <a:t>, </a:t>
            </a:r>
            <a:r>
              <a:rPr lang="en-US" sz="2000" dirty="0" err="1" smtClean="0"/>
              <a:t>mata</a:t>
            </a:r>
            <a:r>
              <a:rPr lang="en-US" sz="2000" dirty="0" smtClean="0"/>
              <a:t>, </a:t>
            </a:r>
            <a:r>
              <a:rPr lang="en-US" sz="2000" dirty="0" err="1" smtClean="0"/>
              <a:t>bibir</a:t>
            </a:r>
            <a:r>
              <a:rPr lang="en-US" sz="2000" dirty="0" smtClean="0"/>
              <a:t>, </a:t>
            </a:r>
            <a:r>
              <a:rPr lang="en-US" sz="2000" dirty="0" err="1" smtClean="0"/>
              <a:t>kuping</a:t>
            </a:r>
            <a:r>
              <a:rPr lang="en-US" sz="2000" dirty="0" smtClean="0"/>
              <a:t> </a:t>
            </a:r>
            <a:r>
              <a:rPr lang="en-US" sz="2000" dirty="0" err="1" smtClean="0"/>
              <a:t>dll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467388"/>
            <a:ext cx="3606085" cy="5390611"/>
            <a:chOff x="3864" y="-4059"/>
            <a:chExt cx="6576" cy="40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" y="-4049"/>
              <a:ext cx="6566" cy="4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869" y="-4054"/>
              <a:ext cx="6566" cy="0"/>
            </a:xfrm>
            <a:custGeom>
              <a:avLst/>
              <a:gdLst>
                <a:gd name="T0" fmla="+- 0 3869 3869"/>
                <a:gd name="T1" fmla="*/ T0 w 6566"/>
                <a:gd name="T2" fmla="+- 0 10435 3869"/>
                <a:gd name="T3" fmla="*/ T2 w 656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6566">
                  <a:moveTo>
                    <a:pt x="0" y="0"/>
                  </a:moveTo>
                  <a:lnTo>
                    <a:pt x="656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64" y="-4059"/>
              <a:ext cx="0" cy="4066"/>
            </a:xfrm>
            <a:custGeom>
              <a:avLst/>
              <a:gdLst>
                <a:gd name="T0" fmla="+- 0 -4059 -4059"/>
                <a:gd name="T1" fmla="*/ -4059 h 4066"/>
                <a:gd name="T2" fmla="+- 0 7 -4059"/>
                <a:gd name="T3" fmla="*/ 7 h 406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066">
                  <a:moveTo>
                    <a:pt x="0" y="0"/>
                  </a:moveTo>
                  <a:lnTo>
                    <a:pt x="0" y="406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440" y="-4059"/>
              <a:ext cx="0" cy="4066"/>
            </a:xfrm>
            <a:custGeom>
              <a:avLst/>
              <a:gdLst>
                <a:gd name="T0" fmla="+- 0 -4059 -4059"/>
                <a:gd name="T1" fmla="*/ -4059 h 4066"/>
                <a:gd name="T2" fmla="+- 0 7 -4059"/>
                <a:gd name="T3" fmla="*/ 7 h 406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066">
                  <a:moveTo>
                    <a:pt x="0" y="0"/>
                  </a:moveTo>
                  <a:lnTo>
                    <a:pt x="0" y="406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69" y="2"/>
              <a:ext cx="6566" cy="0"/>
            </a:xfrm>
            <a:custGeom>
              <a:avLst/>
              <a:gdLst>
                <a:gd name="T0" fmla="+- 0 3869 3869"/>
                <a:gd name="T1" fmla="*/ T0 w 6566"/>
                <a:gd name="T2" fmla="+- 0 10435 3869"/>
                <a:gd name="T3" fmla="*/ T2 w 656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6566">
                  <a:moveTo>
                    <a:pt x="0" y="0"/>
                  </a:moveTo>
                  <a:lnTo>
                    <a:pt x="656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382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8556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Close Up</a:t>
            </a:r>
          </a:p>
          <a:p>
            <a:pPr lvl="1"/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endParaRPr lang="en-US" dirty="0" smtClean="0"/>
          </a:p>
          <a:p>
            <a:pPr lvl="1"/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lvl="1"/>
            <a:r>
              <a:rPr lang="en-US" dirty="0" err="1" smtClean="0"/>
              <a:t>Merangsang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endParaRPr lang="en-US" dirty="0" smtClean="0"/>
          </a:p>
          <a:p>
            <a:pPr lvl="1"/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penonton</a:t>
            </a:r>
            <a:endParaRPr lang="en-US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Medium Shot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emiliki</a:t>
            </a:r>
            <a:r>
              <a:rPr lang="en-US" dirty="0" smtClean="0"/>
              <a:t> </a:t>
            </a:r>
            <a:r>
              <a:rPr lang="en-US" dirty="0" err="1"/>
              <a:t>karakteristik</a:t>
            </a:r>
            <a:r>
              <a:rPr lang="en-US" dirty="0"/>
              <a:t> yang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i="1" dirty="0"/>
              <a:t>close shot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long shot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.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Long Shot</a:t>
            </a:r>
          </a:p>
          <a:p>
            <a:pPr lvl="1"/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. </a:t>
            </a:r>
            <a:r>
              <a:rPr lang="en-US" dirty="0" err="1"/>
              <a:t>M</a:t>
            </a:r>
            <a:r>
              <a:rPr lang="en-US" dirty="0" err="1" smtClean="0"/>
              <a:t>enginformasikan</a:t>
            </a:r>
            <a:r>
              <a:rPr lang="en-US" dirty="0" smtClean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 smtClean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0303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371894" cy="4495800"/>
          </a:xfrm>
        </p:spPr>
        <p:txBody>
          <a:bodyPr/>
          <a:lstStyle/>
          <a:p>
            <a:r>
              <a:rPr lang="en-US" dirty="0" smtClean="0"/>
              <a:t>Nose/Looking Room</a:t>
            </a:r>
          </a:p>
          <a:p>
            <a:pPr lvl="1"/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hidung</a:t>
            </a:r>
            <a:r>
              <a:rPr lang="en-US" dirty="0" smtClean="0"/>
              <a:t>/</a:t>
            </a:r>
            <a:r>
              <a:rPr lang="en-US" dirty="0" err="1" smtClean="0"/>
              <a:t>mata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frame.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Head Room</a:t>
            </a:r>
          </a:p>
          <a:p>
            <a:pPr lvl="1"/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Frame.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Walking Room</a:t>
            </a:r>
          </a:p>
          <a:p>
            <a:pPr lvl="1"/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frame.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61073" y="1277328"/>
            <a:ext cx="2482928" cy="1861859"/>
            <a:chOff x="5213" y="-3440"/>
            <a:chExt cx="4790" cy="345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" y="-3430"/>
              <a:ext cx="4781" cy="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218" y="-3435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213" y="-3440"/>
              <a:ext cx="0" cy="3456"/>
            </a:xfrm>
            <a:custGeom>
              <a:avLst/>
              <a:gdLst>
                <a:gd name="T0" fmla="+- 0 -3440 -3440"/>
                <a:gd name="T1" fmla="*/ -3440 h 3456"/>
                <a:gd name="T2" fmla="+- 0 16 -3440"/>
                <a:gd name="T3" fmla="*/ 16 h 345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456">
                  <a:moveTo>
                    <a:pt x="0" y="0"/>
                  </a:moveTo>
                  <a:lnTo>
                    <a:pt x="0" y="345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003" y="-3440"/>
              <a:ext cx="0" cy="3456"/>
            </a:xfrm>
            <a:custGeom>
              <a:avLst/>
              <a:gdLst>
                <a:gd name="T0" fmla="+- 0 -3440 -3440"/>
                <a:gd name="T1" fmla="*/ -3440 h 3456"/>
                <a:gd name="T2" fmla="+- 0 16 -3440"/>
                <a:gd name="T3" fmla="*/ 16 h 345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456">
                  <a:moveTo>
                    <a:pt x="0" y="0"/>
                  </a:moveTo>
                  <a:lnTo>
                    <a:pt x="0" y="345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218" y="11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663665" y="3134338"/>
            <a:ext cx="2480336" cy="1670306"/>
            <a:chOff x="5208" y="1187"/>
            <a:chExt cx="4795" cy="1814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" y="1196"/>
              <a:ext cx="4786" cy="179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213" y="1192"/>
              <a:ext cx="4786" cy="0"/>
            </a:xfrm>
            <a:custGeom>
              <a:avLst/>
              <a:gdLst>
                <a:gd name="T0" fmla="+- 0 5213 5213"/>
                <a:gd name="T1" fmla="*/ T0 w 4786"/>
                <a:gd name="T2" fmla="+- 0 9998 5213"/>
                <a:gd name="T3" fmla="*/ T2 w 478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6">
                  <a:moveTo>
                    <a:pt x="0" y="0"/>
                  </a:moveTo>
                  <a:lnTo>
                    <a:pt x="4785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208" y="1187"/>
              <a:ext cx="0" cy="1814"/>
            </a:xfrm>
            <a:custGeom>
              <a:avLst/>
              <a:gdLst>
                <a:gd name="T0" fmla="+- 0 1187 1187"/>
                <a:gd name="T1" fmla="*/ 1187 h 1814"/>
                <a:gd name="T2" fmla="+- 0 3001 1187"/>
                <a:gd name="T3" fmla="*/ 3001 h 181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814">
                  <a:moveTo>
                    <a:pt x="0" y="0"/>
                  </a:moveTo>
                  <a:lnTo>
                    <a:pt x="0" y="1814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0003" y="1187"/>
              <a:ext cx="0" cy="1814"/>
            </a:xfrm>
            <a:custGeom>
              <a:avLst/>
              <a:gdLst>
                <a:gd name="T0" fmla="+- 0 1187 1187"/>
                <a:gd name="T1" fmla="*/ 1187 h 1814"/>
                <a:gd name="T2" fmla="+- 0 3001 1187"/>
                <a:gd name="T3" fmla="*/ 3001 h 181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814">
                  <a:moveTo>
                    <a:pt x="0" y="0"/>
                  </a:moveTo>
                  <a:lnTo>
                    <a:pt x="0" y="1814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213" y="2996"/>
              <a:ext cx="4786" cy="0"/>
            </a:xfrm>
            <a:custGeom>
              <a:avLst/>
              <a:gdLst>
                <a:gd name="T0" fmla="+- 0 5213 5213"/>
                <a:gd name="T1" fmla="*/ T0 w 4786"/>
                <a:gd name="T2" fmla="+- 0 9998 5213"/>
                <a:gd name="T3" fmla="*/ T2 w 478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6">
                  <a:moveTo>
                    <a:pt x="0" y="0"/>
                  </a:moveTo>
                  <a:lnTo>
                    <a:pt x="4785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661073" y="4795435"/>
            <a:ext cx="2482928" cy="1722585"/>
            <a:chOff x="5222" y="-1649"/>
            <a:chExt cx="4772" cy="1656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" y="-1640"/>
              <a:ext cx="4762" cy="1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227" y="-1645"/>
              <a:ext cx="4762" cy="0"/>
            </a:xfrm>
            <a:custGeom>
              <a:avLst/>
              <a:gdLst>
                <a:gd name="T0" fmla="+- 0 5227 5227"/>
                <a:gd name="T1" fmla="*/ T0 w 4762"/>
                <a:gd name="T2" fmla="+- 0 9989 5227"/>
                <a:gd name="T3" fmla="*/ T2 w 476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4762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222" y="-1649"/>
              <a:ext cx="0" cy="1656"/>
            </a:xfrm>
            <a:custGeom>
              <a:avLst/>
              <a:gdLst>
                <a:gd name="T0" fmla="+- 0 -1649 -1649"/>
                <a:gd name="T1" fmla="*/ -1649 h 1656"/>
                <a:gd name="T2" fmla="+- 0 7 -1649"/>
                <a:gd name="T3" fmla="*/ 7 h 165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656">
                  <a:moveTo>
                    <a:pt x="0" y="0"/>
                  </a:moveTo>
                  <a:lnTo>
                    <a:pt x="0" y="165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9994" y="-1649"/>
              <a:ext cx="0" cy="1656"/>
            </a:xfrm>
            <a:custGeom>
              <a:avLst/>
              <a:gdLst>
                <a:gd name="T0" fmla="+- 0 -1649 -1649"/>
                <a:gd name="T1" fmla="*/ -1649 h 1656"/>
                <a:gd name="T2" fmla="+- 0 7 -1649"/>
                <a:gd name="T3" fmla="*/ 7 h 165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656">
                  <a:moveTo>
                    <a:pt x="0" y="0"/>
                  </a:moveTo>
                  <a:lnTo>
                    <a:pt x="0" y="165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227" y="2"/>
              <a:ext cx="4762" cy="0"/>
            </a:xfrm>
            <a:custGeom>
              <a:avLst/>
              <a:gdLst>
                <a:gd name="T0" fmla="+- 0 5227 5227"/>
                <a:gd name="T1" fmla="*/ T0 w 4762"/>
                <a:gd name="T2" fmla="+- 0 9989 5227"/>
                <a:gd name="T3" fmla="*/ T2 w 476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4762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2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488</TotalTime>
  <Words>550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 Cen MT</vt:lpstr>
      <vt:lpstr>Wingdings</vt:lpstr>
      <vt:lpstr>Wingdings 2</vt:lpstr>
      <vt:lpstr>Median</vt:lpstr>
      <vt:lpstr>Teknik Produksi</vt:lpstr>
      <vt:lpstr>PowerPoint Presentation</vt:lpstr>
      <vt:lpstr>Kamera</vt:lpstr>
      <vt:lpstr>Jenis Kamera</vt:lpstr>
      <vt:lpstr>Teknik Dasar Pengambilan Gambar</vt:lpstr>
      <vt:lpstr>Teknik Dasar Pengambilan Gambar</vt:lpstr>
      <vt:lpstr>Komposisi Gambar</vt:lpstr>
      <vt:lpstr>Karakteristik Gambar</vt:lpstr>
      <vt:lpstr>Framing</vt:lpstr>
      <vt:lpstr>Tips Framing</vt:lpstr>
      <vt:lpstr>Camera Angle</vt:lpstr>
      <vt:lpstr>Garis Imajiner</vt:lpstr>
      <vt:lpstr>Pergerakan Kamera</vt:lpstr>
      <vt:lpstr>Pergerakan Kamera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amar nugraha</cp:lastModifiedBy>
  <cp:revision>29</cp:revision>
  <dcterms:created xsi:type="dcterms:W3CDTF">2016-08-19T03:58:52Z</dcterms:created>
  <dcterms:modified xsi:type="dcterms:W3CDTF">2017-10-10T04:14:13Z</dcterms:modified>
</cp:coreProperties>
</file>