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 smtClean="0"/>
              <a:t>SISTEM </a:t>
            </a:r>
            <a:r>
              <a:rPr lang="en-HK" dirty="0" err="1" smtClean="0"/>
              <a:t>ORGanisasi</a:t>
            </a:r>
            <a:r>
              <a:rPr lang="en-HK" dirty="0" smtClean="0"/>
              <a:t/>
            </a:r>
            <a:br>
              <a:rPr lang="en-HK" dirty="0" smtClean="0"/>
            </a:br>
            <a:r>
              <a:rPr lang="en-HK" dirty="0" err="1" smtClean="0"/>
              <a:t>televisi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</a:rPr>
              <a:t>Media </a:t>
            </a:r>
            <a:r>
              <a:rPr lang="en-HK" b="1" dirty="0" err="1" smtClean="0">
                <a:solidFill>
                  <a:srgbClr val="FFC000"/>
                </a:solidFill>
              </a:rPr>
              <a:t>dan</a:t>
            </a:r>
            <a:r>
              <a:rPr lang="en-HK" b="1" dirty="0" smtClean="0">
                <a:solidFill>
                  <a:srgbClr val="FFC000"/>
                </a:solidFill>
              </a:rPr>
              <a:t> system studio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5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err="1" smtClean="0"/>
              <a:t>Daftar</a:t>
            </a:r>
            <a:r>
              <a:rPr lang="en-HK" dirty="0" smtClean="0"/>
              <a:t> </a:t>
            </a:r>
            <a:r>
              <a:rPr lang="en-HK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Television Production Handbook 2006 _Roger Inman &amp; Greg Smith</a:t>
            </a:r>
            <a:r>
              <a:rPr lang="en-US" dirty="0" smtClean="0"/>
              <a:t>_</a:t>
            </a:r>
          </a:p>
          <a:p>
            <a:r>
              <a:rPr lang="en-US" dirty="0" err="1"/>
              <a:t>NABTelevisionCareersSecondEdition</a:t>
            </a:r>
            <a:r>
              <a:rPr lang="en-US" dirty="0"/>
              <a:t> Liz </a:t>
            </a:r>
            <a:r>
              <a:rPr lang="en-US" dirty="0" err="1" smtClean="0"/>
              <a:t>Chuday</a:t>
            </a:r>
            <a:endParaRPr lang="en-US" dirty="0" smtClean="0"/>
          </a:p>
          <a:p>
            <a:r>
              <a:rPr lang="en-US" dirty="0" err="1" smtClean="0"/>
              <a:t>mass_comm_facilities_and_equipment_final</a:t>
            </a:r>
            <a:endParaRPr lang="en-US" dirty="0" smtClean="0"/>
          </a:p>
          <a:p>
            <a:r>
              <a:rPr lang="en-HK" dirty="0"/>
              <a:t>Mass Communication _University of Calicut_ </a:t>
            </a:r>
            <a:r>
              <a:rPr lang="en-HK" dirty="0" smtClean="0"/>
              <a:t>2011</a:t>
            </a:r>
          </a:p>
          <a:p>
            <a:r>
              <a:rPr lang="en-US"/>
              <a:t>Television Production Handbook 2006 _Roger Inman &amp; Greg Smith_</a:t>
            </a:r>
          </a:p>
        </p:txBody>
      </p:sp>
    </p:spTree>
    <p:extLst>
      <p:ext uri="{BB962C8B-B14F-4D97-AF65-F5344CB8AC3E}">
        <p14:creationId xmlns:p14="http://schemas.microsoft.com/office/powerpoint/2010/main" val="242902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WHAT IS “SISTEM ORGANISASI”?</a:t>
            </a:r>
            <a:endParaRPr lang="en-US" b="1" dirty="0">
              <a:solidFill>
                <a:srgbClr val="FFC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497311" cy="4084997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target yang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 smtClean="0"/>
              <a:t>diraihnya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pembagian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pengelompokan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dan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penjenjangan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semua</a:t>
            </a:r>
            <a:r>
              <a:rPr lang="en-US" sz="2800" b="1" dirty="0">
                <a:solidFill>
                  <a:srgbClr val="FFFF00"/>
                </a:solidFill>
              </a:rPr>
              <a:t> yang </a:t>
            </a:r>
            <a:r>
              <a:rPr lang="en-US" sz="2800" b="1" dirty="0" err="1">
                <a:solidFill>
                  <a:srgbClr val="FFFF00"/>
                </a:solidFill>
              </a:rPr>
              <a:t>terlibat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dalam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operasional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perusahaan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sehingga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menyebabkan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terjadinya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wewenang,pelimpahan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pendelegasian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dan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pertanggungjawaban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tugas-tugas</a:t>
            </a:r>
            <a:r>
              <a:rPr lang="en-US" sz="2800" b="1" dirty="0">
                <a:solidFill>
                  <a:srgbClr val="FFFF00"/>
                </a:solidFill>
              </a:rPr>
              <a:t> yang </a:t>
            </a:r>
            <a:r>
              <a:rPr lang="en-US" sz="2800" b="1" dirty="0" err="1">
                <a:solidFill>
                  <a:srgbClr val="FFFF00"/>
                </a:solidFill>
              </a:rPr>
              <a:t>dikerjakan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sehari-hari</a:t>
            </a:r>
            <a:r>
              <a:rPr lang="en-US" sz="2800" b="1" dirty="0">
                <a:solidFill>
                  <a:srgbClr val="FFFF00"/>
                </a:solidFill>
              </a:rPr>
              <a:t> di </a:t>
            </a:r>
            <a:r>
              <a:rPr lang="en-US" sz="2800" b="1" dirty="0" err="1">
                <a:solidFill>
                  <a:srgbClr val="FFFF00"/>
                </a:solidFill>
              </a:rPr>
              <a:t>perusahaan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tersebut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U</a:t>
            </a:r>
            <a:r>
              <a:rPr lang="en-US" sz="2800" dirty="0" err="1" smtClean="0"/>
              <a:t>ntuk</a:t>
            </a:r>
            <a:r>
              <a:rPr lang="en-US" sz="2800" dirty="0" smtClean="0"/>
              <a:t> </a:t>
            </a:r>
            <a:r>
              <a:rPr lang="en-US" sz="2800" dirty="0" err="1"/>
              <a:t>menunjang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memenuhi</a:t>
            </a:r>
            <a:r>
              <a:rPr lang="en-US" sz="2800" dirty="0"/>
              <a:t> target yang </a:t>
            </a:r>
            <a:r>
              <a:rPr lang="en-US" sz="2800" dirty="0" err="1"/>
              <a:t>dibebankan</a:t>
            </a:r>
            <a:r>
              <a:rPr lang="en-US" sz="2800" dirty="0"/>
              <a:t> </a:t>
            </a:r>
            <a:r>
              <a:rPr lang="en-US" sz="2800" dirty="0" err="1"/>
              <a:t>pemilik</a:t>
            </a:r>
            <a:r>
              <a:rPr lang="en-US" sz="2800" dirty="0"/>
              <a:t> modal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pengelola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rating </a:t>
            </a:r>
            <a:r>
              <a:rPr lang="en-US" sz="2800" dirty="0" err="1"/>
              <a:t>dan</a:t>
            </a:r>
            <a:r>
              <a:rPr lang="en-US" sz="2800" dirty="0"/>
              <a:t> share,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pemasukan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penjualan</a:t>
            </a:r>
            <a:r>
              <a:rPr lang="en-US" sz="2800" dirty="0"/>
              <a:t> </a:t>
            </a:r>
            <a:r>
              <a:rPr lang="en-US" sz="2800" dirty="0" err="1"/>
              <a:t>iklan</a:t>
            </a:r>
            <a:r>
              <a:rPr lang="en-US" sz="2800" dirty="0"/>
              <a:t>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9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BASIC THINGS IN “SISTEM ORGANISASI”?</a:t>
            </a:r>
            <a:endParaRPr lang="en-US" b="1" dirty="0">
              <a:solidFill>
                <a:srgbClr val="FFC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/>
              <a:t>program </a:t>
            </a:r>
            <a:r>
              <a:rPr lang="en-US" sz="2800" dirty="0" err="1"/>
              <a:t>siaran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dibeli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vendor, production house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negeri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distributor program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negeri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rgbClr val="FFFF00"/>
                </a:solidFill>
              </a:rPr>
              <a:t>maka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struktur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organisasi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perusahaan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televisi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biasanya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lebih</a:t>
            </a:r>
            <a:r>
              <a:rPr lang="en-US" sz="2800" dirty="0">
                <a:solidFill>
                  <a:srgbClr val="FFFF00"/>
                </a:solidFill>
              </a:rPr>
              <a:t> ramping. </a:t>
            </a:r>
            <a:r>
              <a:rPr lang="en-US" sz="2800" dirty="0" err="1" smtClean="0">
                <a:solidFill>
                  <a:srgbClr val="FFFF00"/>
                </a:solidFill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penekanan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bagian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akuisisi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bertugas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membeli</a:t>
            </a:r>
            <a:r>
              <a:rPr lang="en-US" sz="2800" dirty="0">
                <a:solidFill>
                  <a:srgbClr val="FFFF00"/>
                </a:solidFill>
              </a:rPr>
              <a:t> program.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/>
              <a:t>program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i="1" dirty="0" err="1" smtClean="0"/>
              <a:t>inhouse</a:t>
            </a:r>
            <a:r>
              <a:rPr lang="en-US" sz="2800" dirty="0" smtClean="0"/>
              <a:t>. </a:t>
            </a:r>
            <a:r>
              <a:rPr lang="en-US" sz="2800" dirty="0"/>
              <a:t> </a:t>
            </a:r>
            <a:r>
              <a:rPr lang="en-US" sz="2800" dirty="0" err="1">
                <a:solidFill>
                  <a:srgbClr val="FFFF00"/>
                </a:solidFill>
              </a:rPr>
              <a:t>maka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struktur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organisasi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lebih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kompleks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dengan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besarnya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bagian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produksi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atau</a:t>
            </a:r>
            <a:r>
              <a:rPr lang="en-US" sz="2800" dirty="0">
                <a:solidFill>
                  <a:srgbClr val="FFFF00"/>
                </a:solidFill>
              </a:rPr>
              <a:t> news yang </a:t>
            </a:r>
            <a:r>
              <a:rPr lang="en-US" sz="2800" dirty="0" err="1">
                <a:solidFill>
                  <a:srgbClr val="FFFF00"/>
                </a:solidFill>
              </a:rPr>
              <a:t>membuat</a:t>
            </a:r>
            <a:r>
              <a:rPr lang="en-US" sz="2800" dirty="0">
                <a:solidFill>
                  <a:srgbClr val="FFFF00"/>
                </a:solidFill>
              </a:rPr>
              <a:t> program-program </a:t>
            </a:r>
            <a:r>
              <a:rPr lang="en-US" sz="2800" dirty="0" err="1">
                <a:solidFill>
                  <a:srgbClr val="FFFF00"/>
                </a:solidFill>
              </a:rPr>
              <a:t>tersebut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>
                <a:solidFill>
                  <a:srgbClr val="FFFF00"/>
                </a:solidFill>
              </a:rPr>
              <a:t>Penjenjangan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struktur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organisasi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perusahaan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biasanya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dimulai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jenjang</a:t>
            </a:r>
            <a:r>
              <a:rPr lang="en-US" sz="2800" dirty="0">
                <a:solidFill>
                  <a:srgbClr val="FFFF00"/>
                </a:solidFill>
              </a:rPr>
              <a:t> yang paling </a:t>
            </a:r>
            <a:r>
              <a:rPr lang="en-US" sz="2800" dirty="0" err="1">
                <a:solidFill>
                  <a:srgbClr val="FFFF00"/>
                </a:solidFill>
              </a:rPr>
              <a:t>tinggi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hingga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staf</a:t>
            </a:r>
            <a:r>
              <a:rPr lang="en-US" sz="2800" dirty="0">
                <a:solidFill>
                  <a:srgbClr val="FFFF00"/>
                </a:solidFill>
              </a:rPr>
              <a:t> yang paling </a:t>
            </a:r>
            <a:r>
              <a:rPr lang="en-US" sz="2800" dirty="0" err="1">
                <a:solidFill>
                  <a:srgbClr val="FFFF00"/>
                </a:solidFill>
              </a:rPr>
              <a:t>rendah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9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Example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54296" y="1058841"/>
            <a:ext cx="2020824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/>
              <a:t>KOMISARIS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852160" y="2236216"/>
            <a:ext cx="2020824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/>
              <a:t>DIRUT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51176" y="3587327"/>
            <a:ext cx="2020824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err="1" smtClean="0"/>
              <a:t>Direktur</a:t>
            </a:r>
            <a:r>
              <a:rPr lang="en-HK" sz="1400" dirty="0" smtClean="0"/>
              <a:t> </a:t>
            </a:r>
            <a:r>
              <a:rPr lang="en-HK" sz="1400" dirty="0" err="1" smtClean="0"/>
              <a:t>Pengembangan</a:t>
            </a:r>
            <a:r>
              <a:rPr lang="en-HK" sz="1400" dirty="0" smtClean="0"/>
              <a:t> Product </a:t>
            </a:r>
            <a:r>
              <a:rPr lang="en-HK" sz="1400" dirty="0" err="1" smtClean="0"/>
              <a:t>dan</a:t>
            </a:r>
            <a:r>
              <a:rPr lang="en-HK" sz="1400" dirty="0" smtClean="0"/>
              <a:t> Program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7623048" y="3617638"/>
            <a:ext cx="2020824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err="1" smtClean="0"/>
              <a:t>Direktur</a:t>
            </a:r>
            <a:r>
              <a:rPr lang="en-HK" sz="1400" dirty="0" smtClean="0"/>
              <a:t> </a:t>
            </a:r>
            <a:r>
              <a:rPr lang="en-HK" sz="1400" dirty="0" err="1" smtClean="0"/>
              <a:t>Keuangan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984504" y="4580975"/>
            <a:ext cx="926592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smtClean="0"/>
              <a:t>Div. Program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2060448" y="4587071"/>
            <a:ext cx="926592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smtClean="0"/>
              <a:t>Div. News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130296" y="4596215"/>
            <a:ext cx="926592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smtClean="0"/>
              <a:t>Div. </a:t>
            </a:r>
            <a:r>
              <a:rPr lang="en-HK" sz="1400" dirty="0" err="1" smtClean="0"/>
              <a:t>Teknis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4206240" y="4602311"/>
            <a:ext cx="926592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smtClean="0"/>
              <a:t>Div. </a:t>
            </a:r>
            <a:r>
              <a:rPr lang="en-HK" sz="1400" dirty="0" err="1" smtClean="0"/>
              <a:t>Produksi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2904" y="4602311"/>
            <a:ext cx="926592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smtClean="0"/>
              <a:t>Div. HRD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8302752" y="4611455"/>
            <a:ext cx="926592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smtClean="0"/>
              <a:t>Div. Finance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9378696" y="4617551"/>
            <a:ext cx="926592" cy="5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1400" dirty="0" smtClean="0"/>
              <a:t>Div. </a:t>
            </a:r>
            <a:r>
              <a:rPr lang="en-HK" sz="1200" dirty="0" smtClean="0"/>
              <a:t>Marketing</a:t>
            </a:r>
            <a:endParaRPr lang="en-US" sz="1200" dirty="0"/>
          </a:p>
        </p:txBody>
      </p:sp>
      <p:cxnSp>
        <p:nvCxnSpPr>
          <p:cNvPr id="16" name="Straight Connector 15"/>
          <p:cNvCxnSpPr>
            <a:stCxn id="4" idx="2"/>
          </p:cNvCxnSpPr>
          <p:nvPr/>
        </p:nvCxnSpPr>
        <p:spPr>
          <a:xfrm>
            <a:off x="5664708" y="1616625"/>
            <a:ext cx="4572" cy="158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1"/>
          </p:cNvCxnSpPr>
          <p:nvPr/>
        </p:nvCxnSpPr>
        <p:spPr>
          <a:xfrm flipH="1" flipV="1">
            <a:off x="5660136" y="2514600"/>
            <a:ext cx="192024" cy="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6" idx="0"/>
          </p:cNvCxnSpPr>
          <p:nvPr/>
        </p:nvCxnSpPr>
        <p:spPr>
          <a:xfrm rot="10800000" flipV="1">
            <a:off x="3561588" y="3200399"/>
            <a:ext cx="2107692" cy="3869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7" idx="0"/>
          </p:cNvCxnSpPr>
          <p:nvPr/>
        </p:nvCxnSpPr>
        <p:spPr>
          <a:xfrm>
            <a:off x="5669280" y="3200400"/>
            <a:ext cx="2964180" cy="41723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8" idx="0"/>
          </p:cNvCxnSpPr>
          <p:nvPr/>
        </p:nvCxnSpPr>
        <p:spPr>
          <a:xfrm rot="5400000">
            <a:off x="2286762" y="3306149"/>
            <a:ext cx="435864" cy="211378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2"/>
            <a:endCxn id="11" idx="0"/>
          </p:cNvCxnSpPr>
          <p:nvPr/>
        </p:nvCxnSpPr>
        <p:spPr>
          <a:xfrm rot="16200000" flipH="1">
            <a:off x="3886962" y="3819737"/>
            <a:ext cx="457200" cy="110794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2616" y="4370832"/>
            <a:ext cx="27432" cy="216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535680" y="4349496"/>
            <a:ext cx="27432" cy="216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7" idx="2"/>
            <a:endCxn id="12" idx="0"/>
          </p:cNvCxnSpPr>
          <p:nvPr/>
        </p:nvCxnSpPr>
        <p:spPr>
          <a:xfrm rot="5400000">
            <a:off x="7951386" y="3920236"/>
            <a:ext cx="426889" cy="9372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7" idx="2"/>
            <a:endCxn id="14" idx="0"/>
          </p:cNvCxnSpPr>
          <p:nvPr/>
        </p:nvCxnSpPr>
        <p:spPr>
          <a:xfrm rot="16200000" flipH="1">
            <a:off x="9016662" y="3792220"/>
            <a:ext cx="442129" cy="120853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674608" y="4395216"/>
            <a:ext cx="27432" cy="216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35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Type of work influence the “SISTEM ORGANISASI”?</a:t>
            </a:r>
            <a:endParaRPr lang="en-US" b="1" dirty="0">
              <a:solidFill>
                <a:srgbClr val="FFC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369295" cy="378324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stasiun</a:t>
            </a:r>
            <a:r>
              <a:rPr lang="en-US" sz="2800" dirty="0"/>
              <a:t> </a:t>
            </a:r>
            <a:r>
              <a:rPr lang="en-US" sz="2800" dirty="0" err="1"/>
              <a:t>televisi</a:t>
            </a:r>
            <a:r>
              <a:rPr lang="en-US" sz="2800" dirty="0"/>
              <a:t> yang </a:t>
            </a:r>
            <a:r>
              <a:rPr lang="en-US" sz="2800" dirty="0" err="1"/>
              <a:t>programnya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diisi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program </a:t>
            </a:r>
            <a:r>
              <a:rPr lang="en-US" sz="2800" dirty="0" err="1"/>
              <a:t>berita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rgbClr val="FFFF00"/>
                </a:solidFill>
              </a:rPr>
              <a:t>penjenjangan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lebih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panjang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tingkatannya</a:t>
            </a:r>
            <a:r>
              <a:rPr lang="en-US" sz="2800" dirty="0">
                <a:solidFill>
                  <a:srgbClr val="FFFF00"/>
                </a:solidFill>
              </a:rPr>
              <a:t> di </a:t>
            </a:r>
            <a:r>
              <a:rPr lang="en-US" sz="2800" dirty="0" err="1">
                <a:solidFill>
                  <a:srgbClr val="FFFF00"/>
                </a:solidFill>
              </a:rPr>
              <a:t>bagian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pemberitaan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  <a:br>
              <a:rPr lang="en-US" sz="2800" dirty="0">
                <a:solidFill>
                  <a:srgbClr val="FFFF00"/>
                </a:solidFill>
              </a:rPr>
            </a:b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/>
              <a:t>stasiun</a:t>
            </a:r>
            <a:r>
              <a:rPr lang="en-US" sz="2800" dirty="0"/>
              <a:t> </a:t>
            </a:r>
            <a:r>
              <a:rPr lang="en-US" sz="2800" dirty="0" err="1"/>
              <a:t>televisi</a:t>
            </a:r>
            <a:r>
              <a:rPr lang="en-US" sz="2800" dirty="0"/>
              <a:t> yang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televisi</a:t>
            </a:r>
            <a:r>
              <a:rPr lang="en-US" sz="2800" dirty="0"/>
              <a:t> </a:t>
            </a:r>
            <a:r>
              <a:rPr lang="en-US" sz="2800" dirty="0" err="1"/>
              <a:t>berita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level </a:t>
            </a:r>
            <a:r>
              <a:rPr lang="en-US" sz="2800" dirty="0" err="1">
                <a:solidFill>
                  <a:srgbClr val="FFFF00"/>
                </a:solidFill>
              </a:rPr>
              <a:t>tertinggi</a:t>
            </a:r>
            <a:r>
              <a:rPr lang="en-US" sz="2800" dirty="0">
                <a:solidFill>
                  <a:srgbClr val="FFFF00"/>
                </a:solidFill>
              </a:rPr>
              <a:t> di </a:t>
            </a:r>
            <a:r>
              <a:rPr lang="en-US" sz="2800" dirty="0" err="1">
                <a:solidFill>
                  <a:srgbClr val="FFFF00"/>
                </a:solidFill>
              </a:rPr>
              <a:t>bagian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pemberitaan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mungkin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hanya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diisi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dengan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kepala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bagian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pemberitaan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stasiun</a:t>
            </a:r>
            <a:r>
              <a:rPr lang="en-US" sz="2800" dirty="0" smtClean="0"/>
              <a:t> </a:t>
            </a:r>
            <a:r>
              <a:rPr lang="en-US" sz="2800" dirty="0" err="1" smtClean="0"/>
              <a:t>televisi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Inhouse</a:t>
            </a:r>
            <a:r>
              <a:rPr lang="en-US" sz="2800" i="1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>
                <a:solidFill>
                  <a:srgbClr val="FFFF00"/>
                </a:solidFill>
              </a:rPr>
              <a:t>penjenjangannya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lebih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banyak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luas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ada</a:t>
            </a:r>
            <a:r>
              <a:rPr lang="en-US" sz="2800" dirty="0">
                <a:solidFill>
                  <a:srgbClr val="FFFF00"/>
                </a:solidFill>
              </a:rPr>
              <a:t> di </a:t>
            </a:r>
            <a:r>
              <a:rPr lang="en-US" sz="2800" dirty="0" err="1">
                <a:solidFill>
                  <a:srgbClr val="FFFF00"/>
                </a:solidFill>
              </a:rPr>
              <a:t>bagian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Produksi</a:t>
            </a:r>
            <a:r>
              <a:rPr lang="en-US" sz="2800" dirty="0">
                <a:solidFill>
                  <a:srgbClr val="FFFF00"/>
                </a:solidFill>
              </a:rPr>
              <a:t>, News,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Services, yang </a:t>
            </a:r>
            <a:r>
              <a:rPr lang="en-US" sz="2800" dirty="0" err="1">
                <a:solidFill>
                  <a:srgbClr val="FFFF00"/>
                </a:solidFill>
              </a:rPr>
              <a:t>secara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langsung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terkait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dengan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pembuatan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program.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7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part IN “SISTEM ORGANISASI”?</a:t>
            </a:r>
            <a:endParaRPr lang="en-US" b="1" dirty="0">
              <a:solidFill>
                <a:srgbClr val="FFC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sz="2800" b="1" dirty="0" smtClean="0">
                <a:solidFill>
                  <a:srgbClr val="FFFF00"/>
                </a:solidFill>
              </a:rPr>
              <a:t>Front </a:t>
            </a:r>
            <a:r>
              <a:rPr lang="en-HK" sz="2800" b="1" dirty="0">
                <a:solidFill>
                  <a:srgbClr val="FFFF00"/>
                </a:solidFill>
              </a:rPr>
              <a:t>Office </a:t>
            </a:r>
            <a:r>
              <a:rPr lang="en-HK" sz="2800" dirty="0" err="1"/>
              <a:t>ini</a:t>
            </a:r>
            <a:r>
              <a:rPr lang="en-HK" sz="2800" dirty="0"/>
              <a:t>, </a:t>
            </a:r>
            <a:r>
              <a:rPr lang="en-HK" sz="2800" dirty="0" err="1"/>
              <a:t>adalah</a:t>
            </a:r>
            <a:r>
              <a:rPr lang="en-HK" sz="2800" dirty="0"/>
              <a:t> Sales, Marketing, Sales Support, </a:t>
            </a:r>
            <a:r>
              <a:rPr lang="en-HK" sz="2800" dirty="0" err="1"/>
              <a:t>dan</a:t>
            </a:r>
            <a:r>
              <a:rPr lang="en-HK" sz="2800" dirty="0"/>
              <a:t> Traffic, </a:t>
            </a:r>
            <a:r>
              <a:rPr lang="en-HK" sz="2800" dirty="0" err="1"/>
              <a:t>serta</a:t>
            </a:r>
            <a:r>
              <a:rPr lang="en-HK" sz="2800" dirty="0"/>
              <a:t> </a:t>
            </a:r>
            <a:r>
              <a:rPr lang="en-HK" sz="2800" dirty="0" err="1"/>
              <a:t>bagian</a:t>
            </a:r>
            <a:r>
              <a:rPr lang="en-HK" sz="2800" dirty="0"/>
              <a:t> </a:t>
            </a:r>
            <a:r>
              <a:rPr lang="en-HK" sz="2800" dirty="0" err="1"/>
              <a:t>Penagihan</a:t>
            </a:r>
            <a:r>
              <a:rPr lang="en-HK" sz="2800" dirty="0"/>
              <a:t>. </a:t>
            </a:r>
            <a:endParaRPr lang="en-HK" sz="2800" dirty="0" smtClean="0"/>
          </a:p>
          <a:p>
            <a:r>
              <a:rPr lang="en-US" sz="2800" b="1" dirty="0">
                <a:solidFill>
                  <a:srgbClr val="FFFF00"/>
                </a:solidFill>
              </a:rPr>
              <a:t>Middle Office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Production, News, Programming, </a:t>
            </a:r>
            <a:r>
              <a:rPr lang="en-US" sz="2800" dirty="0" err="1"/>
              <a:t>Akuisisi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Riset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On Air Presentation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Back </a:t>
            </a:r>
            <a:r>
              <a:rPr lang="en-US" sz="2800" b="1" dirty="0">
                <a:solidFill>
                  <a:srgbClr val="FFFF00"/>
                </a:solidFill>
              </a:rPr>
              <a:t>Office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, Production Support, GA, HRD, Finance, Procurement, PR,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8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work IN television needs?</a:t>
            </a:r>
            <a:endParaRPr lang="en-US" b="1" dirty="0">
              <a:solidFill>
                <a:srgbClr val="FFC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369295" cy="4158149"/>
          </a:xfrm>
        </p:spPr>
        <p:txBody>
          <a:bodyPr>
            <a:normAutofit fontScale="92500" lnSpcReduction="20000"/>
          </a:bodyPr>
          <a:lstStyle/>
          <a:p>
            <a:r>
              <a:rPr lang="en-HK" sz="2800" b="1" dirty="0" smtClean="0">
                <a:solidFill>
                  <a:srgbClr val="FFFF00"/>
                </a:solidFill>
              </a:rPr>
              <a:t>Unique, s</a:t>
            </a:r>
            <a:r>
              <a:rPr lang="en-US" sz="2800" dirty="0" err="1" smtClean="0"/>
              <a:t>ebagai</a:t>
            </a:r>
            <a:r>
              <a:rPr lang="en-US" sz="2800" dirty="0" smtClean="0"/>
              <a:t> </a:t>
            </a:r>
            <a:r>
              <a:rPr lang="en-US" sz="2800" dirty="0" err="1"/>
              <a:t>industri</a:t>
            </a:r>
            <a:r>
              <a:rPr lang="en-US" sz="2800" dirty="0"/>
              <a:t> </a:t>
            </a:r>
            <a:r>
              <a:rPr lang="en-US" sz="2800" dirty="0" err="1"/>
              <a:t>kreatif</a:t>
            </a:r>
            <a:r>
              <a:rPr lang="en-US" sz="2800" dirty="0"/>
              <a:t> yang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di </a:t>
            </a:r>
            <a:r>
              <a:rPr lang="en-US" sz="2800" dirty="0" err="1"/>
              <a:t>sini</a:t>
            </a:r>
            <a:r>
              <a:rPr lang="en-US" sz="2800" dirty="0"/>
              <a:t> yang </a:t>
            </a:r>
            <a:r>
              <a:rPr lang="en-US" sz="2800" dirty="0" err="1"/>
              <a:t>butuh</a:t>
            </a:r>
            <a:r>
              <a:rPr lang="en-US" sz="2800" dirty="0"/>
              <a:t> </a:t>
            </a:r>
            <a:r>
              <a:rPr lang="en-US" sz="2800" dirty="0" err="1"/>
              <a:t>kreativitas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menguasai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di </a:t>
            </a:r>
            <a:r>
              <a:rPr lang="en-US" sz="2800" dirty="0" err="1"/>
              <a:t>industri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. </a:t>
            </a:r>
            <a:r>
              <a:rPr lang="en-US" sz="2800" i="1" dirty="0" err="1">
                <a:solidFill>
                  <a:srgbClr val="FFC000"/>
                </a:solidFill>
              </a:rPr>
              <a:t>Misalnya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saja</a:t>
            </a:r>
            <a:r>
              <a:rPr lang="en-US" sz="2800" i="1" dirty="0">
                <a:solidFill>
                  <a:srgbClr val="FFC000"/>
                </a:solidFill>
              </a:rPr>
              <a:t>, </a:t>
            </a:r>
            <a:r>
              <a:rPr lang="en-US" sz="2800" i="1" dirty="0" err="1">
                <a:solidFill>
                  <a:srgbClr val="FFC000"/>
                </a:solidFill>
              </a:rPr>
              <a:t>seorang</a:t>
            </a:r>
            <a:r>
              <a:rPr lang="en-US" sz="2800" i="1" dirty="0">
                <a:solidFill>
                  <a:srgbClr val="FFC000"/>
                </a:solidFill>
              </a:rPr>
              <a:t> Creative Program, </a:t>
            </a:r>
            <a:r>
              <a:rPr lang="en-US" sz="2800" i="1" dirty="0" err="1">
                <a:solidFill>
                  <a:srgbClr val="FFC000"/>
                </a:solidFill>
              </a:rPr>
              <a:t>harus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mengetahui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apakah</a:t>
            </a:r>
            <a:r>
              <a:rPr lang="en-US" sz="2800" i="1" dirty="0">
                <a:solidFill>
                  <a:srgbClr val="FFC000"/>
                </a:solidFill>
              </a:rPr>
              <a:t> ide </a:t>
            </a:r>
            <a:r>
              <a:rPr lang="en-US" sz="2800" i="1" dirty="0" err="1">
                <a:solidFill>
                  <a:srgbClr val="FFC000"/>
                </a:solidFill>
              </a:rPr>
              <a:t>kreatifnya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bisa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dieksekusi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dengan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sistem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peralatan</a:t>
            </a:r>
            <a:r>
              <a:rPr lang="en-US" sz="2800" i="1" dirty="0">
                <a:solidFill>
                  <a:srgbClr val="FFC000"/>
                </a:solidFill>
              </a:rPr>
              <a:t> yang </a:t>
            </a:r>
            <a:r>
              <a:rPr lang="en-US" sz="2800" i="1" dirty="0" err="1">
                <a:solidFill>
                  <a:srgbClr val="FFC000"/>
                </a:solidFill>
              </a:rPr>
              <a:t>ada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atau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tidak</a:t>
            </a:r>
            <a:r>
              <a:rPr lang="en-US" sz="2800" i="1" dirty="0">
                <a:solidFill>
                  <a:srgbClr val="FFC000"/>
                </a:solidFill>
              </a:rPr>
              <a:t>.</a:t>
            </a:r>
            <a:endParaRPr lang="en-HK" sz="2800" b="1" i="1" dirty="0" smtClean="0">
              <a:solidFill>
                <a:srgbClr val="FFC000"/>
              </a:solidFill>
            </a:endParaRPr>
          </a:p>
          <a:p>
            <a:r>
              <a:rPr lang="en-HK" sz="2800" b="1" dirty="0" smtClean="0">
                <a:solidFill>
                  <a:srgbClr val="FFFF00"/>
                </a:solidFill>
              </a:rPr>
              <a:t>Specific/ Specialist, </a:t>
            </a:r>
            <a:r>
              <a:rPr lang="en-US" sz="2800" dirty="0"/>
              <a:t> super specialist, </a:t>
            </a:r>
            <a:r>
              <a:rPr lang="en-US" sz="2800" dirty="0" err="1"/>
              <a:t>tapi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sub-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,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tontonan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unik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spesifik</a:t>
            </a:r>
            <a:r>
              <a:rPr lang="en-US" sz="2800" dirty="0"/>
              <a:t>, </a:t>
            </a:r>
            <a:r>
              <a:rPr lang="en-US" sz="2800" dirty="0" err="1"/>
              <a:t>terkadang</a:t>
            </a:r>
            <a:r>
              <a:rPr lang="en-US" sz="2800" dirty="0"/>
              <a:t> proses </a:t>
            </a:r>
            <a:r>
              <a:rPr lang="en-US" sz="2800" dirty="0" err="1"/>
              <a:t>rekrutmen</a:t>
            </a:r>
            <a:r>
              <a:rPr lang="en-US" sz="2800" dirty="0"/>
              <a:t> juga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.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di </a:t>
            </a:r>
            <a:r>
              <a:rPr lang="en-US" sz="2800" dirty="0" err="1"/>
              <a:t>stasiun</a:t>
            </a:r>
            <a:r>
              <a:rPr lang="en-US" sz="2800" dirty="0"/>
              <a:t> </a:t>
            </a:r>
            <a:r>
              <a:rPr lang="en-US" sz="2800" dirty="0" err="1"/>
              <a:t>televisi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linear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diajarkan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r>
              <a:rPr lang="en-US" sz="2800" i="1" dirty="0" err="1">
                <a:solidFill>
                  <a:srgbClr val="FFC000"/>
                </a:solidFill>
              </a:rPr>
              <a:t>Misalnya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saja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mencari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seorang</a:t>
            </a:r>
            <a:r>
              <a:rPr lang="en-US" sz="2800" i="1" dirty="0">
                <a:solidFill>
                  <a:srgbClr val="FFC000"/>
                </a:solidFill>
              </a:rPr>
              <a:t> research program </a:t>
            </a:r>
            <a:r>
              <a:rPr lang="en-US" sz="2800" i="1" dirty="0" err="1">
                <a:solidFill>
                  <a:srgbClr val="FFC000"/>
                </a:solidFill>
              </a:rPr>
              <a:t>televisi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atau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seorang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penata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cahaya</a:t>
            </a:r>
            <a:r>
              <a:rPr lang="en-US" sz="2800" i="1" dirty="0">
                <a:solidFill>
                  <a:srgbClr val="FFC000"/>
                </a:solidFill>
              </a:rPr>
              <a:t> di </a:t>
            </a:r>
            <a:r>
              <a:rPr lang="en-US" sz="2800" i="1" dirty="0" err="1">
                <a:solidFill>
                  <a:srgbClr val="FFC000"/>
                </a:solidFill>
              </a:rPr>
              <a:t>stasiun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 err="1">
                <a:solidFill>
                  <a:srgbClr val="FFC000"/>
                </a:solidFill>
              </a:rPr>
              <a:t>televisi</a:t>
            </a:r>
            <a:r>
              <a:rPr lang="en-US" sz="2800" i="1" dirty="0">
                <a:solidFill>
                  <a:srgbClr val="FFC000"/>
                </a:solidFill>
              </a:rPr>
              <a:t>.</a:t>
            </a:r>
            <a:endParaRPr lang="en-US" sz="28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6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PROBLEMS RECRUITMEN IN television?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B</a:t>
            </a:r>
            <a:r>
              <a:rPr lang="en-US" sz="2800" dirty="0" err="1" smtClean="0">
                <a:solidFill>
                  <a:srgbClr val="FFFF00"/>
                </a:solidFill>
              </a:rPr>
              <a:t>anyak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pekerjaan</a:t>
            </a:r>
            <a:r>
              <a:rPr lang="en-US" sz="2800" dirty="0">
                <a:solidFill>
                  <a:srgbClr val="FFFF00"/>
                </a:solidFill>
              </a:rPr>
              <a:t> di </a:t>
            </a:r>
            <a:r>
              <a:rPr lang="en-US" sz="2800" dirty="0" err="1">
                <a:solidFill>
                  <a:srgbClr val="FFFF00"/>
                </a:solidFill>
              </a:rPr>
              <a:t>stasiun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televisi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tidak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umum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atau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dikenal</a:t>
            </a:r>
            <a:r>
              <a:rPr lang="en-US" sz="2800" dirty="0">
                <a:solidFill>
                  <a:srgbClr val="FFFF00"/>
                </a:solidFill>
              </a:rPr>
              <a:t> para </a:t>
            </a:r>
            <a:r>
              <a:rPr lang="en-US" sz="2800" dirty="0" err="1">
                <a:solidFill>
                  <a:srgbClr val="FFFF00"/>
                </a:solidFill>
              </a:rPr>
              <a:t>pelamar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kerja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/>
              <a:t>Kebanyakan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presenter, reporter, </a:t>
            </a:r>
            <a:r>
              <a:rPr lang="en-US" sz="2800" dirty="0" err="1"/>
              <a:t>atau</a:t>
            </a:r>
            <a:r>
              <a:rPr lang="en-US" sz="2800" dirty="0"/>
              <a:t> camera person. </a:t>
            </a:r>
            <a:endParaRPr lang="en-US" sz="2800" dirty="0" smtClean="0"/>
          </a:p>
          <a:p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srgbClr val="FFC000"/>
                </a:solidFill>
              </a:rPr>
              <a:t>jabatan</a:t>
            </a:r>
            <a:r>
              <a:rPr lang="en-US" sz="2800" dirty="0">
                <a:solidFill>
                  <a:srgbClr val="FFC000"/>
                </a:solidFill>
              </a:rPr>
              <a:t> quality control, control room, </a:t>
            </a:r>
            <a:r>
              <a:rPr lang="en-US" sz="2800" dirty="0" err="1">
                <a:solidFill>
                  <a:srgbClr val="FFC000"/>
                </a:solidFill>
              </a:rPr>
              <a:t>atau</a:t>
            </a:r>
            <a:r>
              <a:rPr lang="en-US" sz="2800" dirty="0">
                <a:solidFill>
                  <a:srgbClr val="FFC000"/>
                </a:solidFill>
              </a:rPr>
              <a:t> on air presentation </a:t>
            </a:r>
            <a:r>
              <a:rPr lang="en-US" sz="2800" dirty="0" err="1">
                <a:solidFill>
                  <a:srgbClr val="FFC000"/>
                </a:solidFill>
              </a:rPr>
              <a:t>tidak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dikenal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atau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tidak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umum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diketahui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41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How to solve PROBLEMS </a:t>
            </a:r>
            <a:r>
              <a:rPr lang="en-HK" b="1" dirty="0">
                <a:solidFill>
                  <a:srgbClr val="FFC000"/>
                </a:solidFill>
                <a:latin typeface="Bauhaus 93" panose="04030905020B02020C02" pitchFamily="82" charset="0"/>
              </a:rPr>
              <a:t>RECRUITMEN IN television?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rgbClr val="FFFF00"/>
                </a:solidFill>
              </a:rPr>
              <a:t>Stasiun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televisi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melakukan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pelatihan</a:t>
            </a:r>
            <a:r>
              <a:rPr lang="en-US" sz="3200" dirty="0">
                <a:solidFill>
                  <a:srgbClr val="FFFF00"/>
                </a:solidFill>
              </a:rPr>
              <a:t> internal </a:t>
            </a:r>
            <a:r>
              <a:rPr lang="en-US" sz="3200" dirty="0" err="1">
                <a:solidFill>
                  <a:srgbClr val="FFFF00"/>
                </a:solidFill>
              </a:rPr>
              <a:t>atau</a:t>
            </a:r>
            <a:r>
              <a:rPr lang="en-US" sz="3200" dirty="0">
                <a:solidFill>
                  <a:srgbClr val="FFFF00"/>
                </a:solidFill>
              </a:rPr>
              <a:t> in-house training </a:t>
            </a:r>
            <a:r>
              <a:rPr lang="en-US" sz="3200" dirty="0" err="1">
                <a:solidFill>
                  <a:srgbClr val="FFFF00"/>
                </a:solidFill>
              </a:rPr>
              <a:t>guna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mendapatkan</a:t>
            </a:r>
            <a:r>
              <a:rPr lang="en-US" sz="3200" dirty="0">
                <a:solidFill>
                  <a:srgbClr val="FFFF00"/>
                </a:solidFill>
              </a:rPr>
              <a:t> SDM yang </a:t>
            </a:r>
            <a:r>
              <a:rPr lang="en-US" sz="3200" dirty="0" err="1">
                <a:solidFill>
                  <a:srgbClr val="FFFF00"/>
                </a:solidFill>
              </a:rPr>
              <a:t>bisa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mereka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andalkan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untuk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jalannya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perusahaan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830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39</TotalTime>
  <Words>399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Bauhaus 93</vt:lpstr>
      <vt:lpstr>Calibri</vt:lpstr>
      <vt:lpstr>Calibri Light</vt:lpstr>
      <vt:lpstr>Celestial</vt:lpstr>
      <vt:lpstr>SISTEM ORGanisasi televisi</vt:lpstr>
      <vt:lpstr>WHAT IS “SISTEM ORGANISASI”?</vt:lpstr>
      <vt:lpstr>BASIC THINGS IN “SISTEM ORGANISASI”?</vt:lpstr>
      <vt:lpstr>Example</vt:lpstr>
      <vt:lpstr>Type of work influence the “SISTEM ORGANISASI”?</vt:lpstr>
      <vt:lpstr>part IN “SISTEM ORGANISASI”?</vt:lpstr>
      <vt:lpstr>work IN television needs?</vt:lpstr>
      <vt:lpstr>PROBLEMS RECRUITMEN IN television?</vt:lpstr>
      <vt:lpstr>How to solve PROBLEMS RECRUITMEN IN television?</vt:lpstr>
      <vt:lpstr>Daftar Pustaka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ORGanisasi televisi</dc:title>
  <dc:creator>amar nugraha</dc:creator>
  <cp:lastModifiedBy>amar nugraha</cp:lastModifiedBy>
  <cp:revision>8</cp:revision>
  <dcterms:created xsi:type="dcterms:W3CDTF">2016-11-08T23:32:51Z</dcterms:created>
  <dcterms:modified xsi:type="dcterms:W3CDTF">2016-11-23T00:39:44Z</dcterms:modified>
</cp:coreProperties>
</file>