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8" r:id="rId4"/>
    <p:sldId id="257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FB626F-A690-4F94-8946-563849C29581}">
          <p14:sldIdLst>
            <p14:sldId id="261"/>
            <p14:sldId id="256"/>
            <p14:sldId id="258"/>
            <p14:sldId id="257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505103-EF00-43D5-AE73-21465A81E7D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7E0F682-9D4D-4FEE-9CFD-E3240F8DE7A0}">
      <dgm:prSet/>
      <dgm:spPr/>
      <dgm:t>
        <a:bodyPr/>
        <a:lstStyle/>
        <a:p>
          <a:r>
            <a:rPr lang="en-ID"/>
            <a:t>Aspect ratio mengacu kepada proporsi tinggi dan lebar sebuah gambar.</a:t>
          </a:r>
          <a:endParaRPr lang="en-US"/>
        </a:p>
      </dgm:t>
    </dgm:pt>
    <dgm:pt modelId="{43BF571B-7171-4CFA-B8B2-6D43EF8AD6FF}" type="parTrans" cxnId="{98EA7CAB-3329-4DB1-9833-DD6AF1C99902}">
      <dgm:prSet/>
      <dgm:spPr/>
      <dgm:t>
        <a:bodyPr/>
        <a:lstStyle/>
        <a:p>
          <a:endParaRPr lang="en-US"/>
        </a:p>
      </dgm:t>
    </dgm:pt>
    <dgm:pt modelId="{DDBD71AB-7EC5-4057-818B-3662A43CCF94}" type="sibTrans" cxnId="{98EA7CAB-3329-4DB1-9833-DD6AF1C99902}">
      <dgm:prSet/>
      <dgm:spPr/>
      <dgm:t>
        <a:bodyPr/>
        <a:lstStyle/>
        <a:p>
          <a:endParaRPr lang="en-US"/>
        </a:p>
      </dgm:t>
    </dgm:pt>
    <dgm:pt modelId="{3B3A7623-47E0-4564-8F2B-E31C721D8A79}">
      <dgm:prSet/>
      <dgm:spPr/>
      <dgm:t>
        <a:bodyPr/>
        <a:lstStyle/>
        <a:p>
          <a:r>
            <a:rPr lang="en-ID"/>
            <a:t>Biasanya ditampilkan sebagai LEBAR : TINGGI</a:t>
          </a:r>
          <a:endParaRPr lang="en-US"/>
        </a:p>
      </dgm:t>
    </dgm:pt>
    <dgm:pt modelId="{798DA9BC-24ED-49A4-A994-EC474F46B41C}" type="parTrans" cxnId="{0689C249-1138-4BB2-B9AC-CDDC1C838994}">
      <dgm:prSet/>
      <dgm:spPr/>
      <dgm:t>
        <a:bodyPr/>
        <a:lstStyle/>
        <a:p>
          <a:endParaRPr lang="en-US"/>
        </a:p>
      </dgm:t>
    </dgm:pt>
    <dgm:pt modelId="{59FF1950-9229-488A-BA62-28C91A1A2911}" type="sibTrans" cxnId="{0689C249-1138-4BB2-B9AC-CDDC1C838994}">
      <dgm:prSet/>
      <dgm:spPr/>
      <dgm:t>
        <a:bodyPr/>
        <a:lstStyle/>
        <a:p>
          <a:endParaRPr lang="en-US"/>
        </a:p>
      </dgm:t>
    </dgm:pt>
    <dgm:pt modelId="{B87ABB41-6582-4ED7-9349-881E7ED6AA0E}">
      <dgm:prSet/>
      <dgm:spPr/>
      <dgm:t>
        <a:bodyPr/>
        <a:lstStyle/>
        <a:p>
          <a:r>
            <a:rPr lang="en-ID"/>
            <a:t>Aspect ratio yang umum digunakan saat ini adalah 16:9, artinya bila lebar layar dibagi menjadi 16 bagian yang sama, maka ketinggian layarnya adalah 9 bagian yang sama pula.</a:t>
          </a:r>
          <a:endParaRPr lang="en-US"/>
        </a:p>
      </dgm:t>
    </dgm:pt>
    <dgm:pt modelId="{FD3340E1-7D05-4BD9-ACD4-915898C4B101}" type="parTrans" cxnId="{1FBC23B9-350F-4770-8C80-5A2007349EFF}">
      <dgm:prSet/>
      <dgm:spPr/>
      <dgm:t>
        <a:bodyPr/>
        <a:lstStyle/>
        <a:p>
          <a:endParaRPr lang="en-US"/>
        </a:p>
      </dgm:t>
    </dgm:pt>
    <dgm:pt modelId="{5849472A-9437-4BB7-9D1B-9E289D32E3C5}" type="sibTrans" cxnId="{1FBC23B9-350F-4770-8C80-5A2007349EFF}">
      <dgm:prSet/>
      <dgm:spPr/>
      <dgm:t>
        <a:bodyPr/>
        <a:lstStyle/>
        <a:p>
          <a:endParaRPr lang="en-US"/>
        </a:p>
      </dgm:t>
    </dgm:pt>
    <dgm:pt modelId="{B9F895BE-1A4B-4847-AC7C-668426E45BC0}" type="pres">
      <dgm:prSet presAssocID="{D4505103-EF00-43D5-AE73-21465A81E7D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2EA956-B1E8-4BC4-9EC0-74CB011CE176}" type="pres">
      <dgm:prSet presAssocID="{A7E0F682-9D4D-4FEE-9CFD-E3240F8DE7A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BB9448-AF55-4CD5-A129-3DDDD769EDA3}" type="pres">
      <dgm:prSet presAssocID="{DDBD71AB-7EC5-4057-818B-3662A43CCF94}" presName="spacer" presStyleCnt="0"/>
      <dgm:spPr/>
    </dgm:pt>
    <dgm:pt modelId="{518B72B3-52A7-4025-9652-F05185620613}" type="pres">
      <dgm:prSet presAssocID="{3B3A7623-47E0-4564-8F2B-E31C721D8A7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C0EE76-DE95-4510-8FF5-2A7B5AD35A91}" type="pres">
      <dgm:prSet presAssocID="{59FF1950-9229-488A-BA62-28C91A1A2911}" presName="spacer" presStyleCnt="0"/>
      <dgm:spPr/>
    </dgm:pt>
    <dgm:pt modelId="{CCD2C5A8-98D3-4322-BD15-89E7581B73F1}" type="pres">
      <dgm:prSet presAssocID="{B87ABB41-6582-4ED7-9349-881E7ED6AA0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EA7CAB-3329-4DB1-9833-DD6AF1C99902}" srcId="{D4505103-EF00-43D5-AE73-21465A81E7DD}" destId="{A7E0F682-9D4D-4FEE-9CFD-E3240F8DE7A0}" srcOrd="0" destOrd="0" parTransId="{43BF571B-7171-4CFA-B8B2-6D43EF8AD6FF}" sibTransId="{DDBD71AB-7EC5-4057-818B-3662A43CCF94}"/>
    <dgm:cxn modelId="{C3E733D2-5848-4E40-835E-95F529745B9F}" type="presOf" srcId="{D4505103-EF00-43D5-AE73-21465A81E7DD}" destId="{B9F895BE-1A4B-4847-AC7C-668426E45BC0}" srcOrd="0" destOrd="0" presId="urn:microsoft.com/office/officeart/2005/8/layout/vList2"/>
    <dgm:cxn modelId="{0689C249-1138-4BB2-B9AC-CDDC1C838994}" srcId="{D4505103-EF00-43D5-AE73-21465A81E7DD}" destId="{3B3A7623-47E0-4564-8F2B-E31C721D8A79}" srcOrd="1" destOrd="0" parTransId="{798DA9BC-24ED-49A4-A994-EC474F46B41C}" sibTransId="{59FF1950-9229-488A-BA62-28C91A1A2911}"/>
    <dgm:cxn modelId="{E79E4002-ADEB-4985-829F-F3BDF6267062}" type="presOf" srcId="{B87ABB41-6582-4ED7-9349-881E7ED6AA0E}" destId="{CCD2C5A8-98D3-4322-BD15-89E7581B73F1}" srcOrd="0" destOrd="0" presId="urn:microsoft.com/office/officeart/2005/8/layout/vList2"/>
    <dgm:cxn modelId="{9FC3305B-B567-451F-9A68-4A5D1A609EBE}" type="presOf" srcId="{A7E0F682-9D4D-4FEE-9CFD-E3240F8DE7A0}" destId="{E12EA956-B1E8-4BC4-9EC0-74CB011CE176}" srcOrd="0" destOrd="0" presId="urn:microsoft.com/office/officeart/2005/8/layout/vList2"/>
    <dgm:cxn modelId="{1FBC23B9-350F-4770-8C80-5A2007349EFF}" srcId="{D4505103-EF00-43D5-AE73-21465A81E7DD}" destId="{B87ABB41-6582-4ED7-9349-881E7ED6AA0E}" srcOrd="2" destOrd="0" parTransId="{FD3340E1-7D05-4BD9-ACD4-915898C4B101}" sibTransId="{5849472A-9437-4BB7-9D1B-9E289D32E3C5}"/>
    <dgm:cxn modelId="{B1850623-A7DB-4D7B-9FCC-B2804EAA55C6}" type="presOf" srcId="{3B3A7623-47E0-4564-8F2B-E31C721D8A79}" destId="{518B72B3-52A7-4025-9652-F05185620613}" srcOrd="0" destOrd="0" presId="urn:microsoft.com/office/officeart/2005/8/layout/vList2"/>
    <dgm:cxn modelId="{42D0C2DF-8FEC-4119-8BF1-2D4E9A9E748A}" type="presParOf" srcId="{B9F895BE-1A4B-4847-AC7C-668426E45BC0}" destId="{E12EA956-B1E8-4BC4-9EC0-74CB011CE176}" srcOrd="0" destOrd="0" presId="urn:microsoft.com/office/officeart/2005/8/layout/vList2"/>
    <dgm:cxn modelId="{72001B50-A5CE-4BBF-A0BE-AB0CE53D6658}" type="presParOf" srcId="{B9F895BE-1A4B-4847-AC7C-668426E45BC0}" destId="{88BB9448-AF55-4CD5-A129-3DDDD769EDA3}" srcOrd="1" destOrd="0" presId="urn:microsoft.com/office/officeart/2005/8/layout/vList2"/>
    <dgm:cxn modelId="{472C3AAB-2F3C-4354-92D8-80572AA7DE1E}" type="presParOf" srcId="{B9F895BE-1A4B-4847-AC7C-668426E45BC0}" destId="{518B72B3-52A7-4025-9652-F05185620613}" srcOrd="2" destOrd="0" presId="urn:microsoft.com/office/officeart/2005/8/layout/vList2"/>
    <dgm:cxn modelId="{E7494A68-9ED1-4228-8D54-6C3CE70FAF17}" type="presParOf" srcId="{B9F895BE-1A4B-4847-AC7C-668426E45BC0}" destId="{04C0EE76-DE95-4510-8FF5-2A7B5AD35A91}" srcOrd="3" destOrd="0" presId="urn:microsoft.com/office/officeart/2005/8/layout/vList2"/>
    <dgm:cxn modelId="{96EBEC47-7510-497D-9BA0-DD7B686BDAF1}" type="presParOf" srcId="{B9F895BE-1A4B-4847-AC7C-668426E45BC0}" destId="{CCD2C5A8-98D3-4322-BD15-89E7581B73F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2EA956-B1E8-4BC4-9EC0-74CB011CE176}">
      <dsp:nvSpPr>
        <dsp:cNvPr id="0" name=""/>
        <dsp:cNvSpPr/>
      </dsp:nvSpPr>
      <dsp:spPr>
        <a:xfrm>
          <a:off x="0" y="369356"/>
          <a:ext cx="6492875" cy="141716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000" kern="1200"/>
            <a:t>Aspect ratio mengacu kepada proporsi tinggi dan lebar sebuah gambar.</a:t>
          </a:r>
          <a:endParaRPr lang="en-US" sz="2000" kern="1200"/>
        </a:p>
      </dsp:txBody>
      <dsp:txXfrm>
        <a:off x="69180" y="438536"/>
        <a:ext cx="6354515" cy="1278802"/>
      </dsp:txXfrm>
    </dsp:sp>
    <dsp:sp modelId="{518B72B3-52A7-4025-9652-F05185620613}">
      <dsp:nvSpPr>
        <dsp:cNvPr id="0" name=""/>
        <dsp:cNvSpPr/>
      </dsp:nvSpPr>
      <dsp:spPr>
        <a:xfrm>
          <a:off x="0" y="1844118"/>
          <a:ext cx="6492875" cy="1417162"/>
        </a:xfrm>
        <a:prstGeom prst="roundRect">
          <a:avLst/>
        </a:prstGeom>
        <a:solidFill>
          <a:schemeClr val="accent5">
            <a:hueOff val="3118619"/>
            <a:satOff val="-2006"/>
            <a:lumOff val="137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000" kern="1200"/>
            <a:t>Biasanya ditampilkan sebagai LEBAR : TINGGI</a:t>
          </a:r>
          <a:endParaRPr lang="en-US" sz="2000" kern="1200"/>
        </a:p>
      </dsp:txBody>
      <dsp:txXfrm>
        <a:off x="69180" y="1913298"/>
        <a:ext cx="6354515" cy="1278802"/>
      </dsp:txXfrm>
    </dsp:sp>
    <dsp:sp modelId="{CCD2C5A8-98D3-4322-BD15-89E7581B73F1}">
      <dsp:nvSpPr>
        <dsp:cNvPr id="0" name=""/>
        <dsp:cNvSpPr/>
      </dsp:nvSpPr>
      <dsp:spPr>
        <a:xfrm>
          <a:off x="0" y="3318881"/>
          <a:ext cx="6492875" cy="1417162"/>
        </a:xfrm>
        <a:prstGeom prst="roundRect">
          <a:avLst/>
        </a:prstGeom>
        <a:solidFill>
          <a:schemeClr val="accent5">
            <a:hueOff val="6237238"/>
            <a:satOff val="-4013"/>
            <a:lumOff val="274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000" kern="1200"/>
            <a:t>Aspect ratio yang umum digunakan saat ini adalah 16:9, artinya bila lebar layar dibagi menjadi 16 bagian yang sama, maka ketinggian layarnya adalah 9 bagian yang sama pula.</a:t>
          </a:r>
          <a:endParaRPr lang="en-US" sz="2000" kern="1200"/>
        </a:p>
      </dsp:txBody>
      <dsp:txXfrm>
        <a:off x="69180" y="3388061"/>
        <a:ext cx="6354515" cy="12788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DFF4-0453-4DA0-815D-76C0C74236E3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8DA-5E61-4B77-83AB-92E831A9649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88496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DFF4-0453-4DA0-815D-76C0C74236E3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8DA-5E61-4B77-83AB-92E831A9649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8324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DFF4-0453-4DA0-815D-76C0C74236E3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8DA-5E61-4B77-83AB-92E831A9649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53951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DFF4-0453-4DA0-815D-76C0C74236E3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8DA-5E61-4B77-83AB-92E831A9649E}" type="slidenum">
              <a:rPr lang="en-ID" smtClean="0"/>
              <a:t>‹#›</a:t>
            </a:fld>
            <a:endParaRPr lang="en-ID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6354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DFF4-0453-4DA0-815D-76C0C74236E3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8DA-5E61-4B77-83AB-92E831A9649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44477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DFF4-0453-4DA0-815D-76C0C74236E3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8DA-5E61-4B77-83AB-92E831A9649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65830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DFF4-0453-4DA0-815D-76C0C74236E3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8DA-5E61-4B77-83AB-92E831A9649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03719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DFF4-0453-4DA0-815D-76C0C74236E3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8DA-5E61-4B77-83AB-92E831A9649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489304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DFF4-0453-4DA0-815D-76C0C74236E3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8DA-5E61-4B77-83AB-92E831A9649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65966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DFF4-0453-4DA0-815D-76C0C74236E3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8DA-5E61-4B77-83AB-92E831A9649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2471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DFF4-0453-4DA0-815D-76C0C74236E3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8DA-5E61-4B77-83AB-92E831A9649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570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DFF4-0453-4DA0-815D-76C0C74236E3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8DA-5E61-4B77-83AB-92E831A9649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14379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DFF4-0453-4DA0-815D-76C0C74236E3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8DA-5E61-4B77-83AB-92E831A9649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7587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DFF4-0453-4DA0-815D-76C0C74236E3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8DA-5E61-4B77-83AB-92E831A9649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09333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DFF4-0453-4DA0-815D-76C0C74236E3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8DA-5E61-4B77-83AB-92E831A9649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3937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DFF4-0453-4DA0-815D-76C0C74236E3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8DA-5E61-4B77-83AB-92E831A9649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2574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DFF4-0453-4DA0-815D-76C0C74236E3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8DA-5E61-4B77-83AB-92E831A9649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472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F33DFF4-0453-4DA0-815D-76C0C74236E3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098DA-5E61-4B77-83AB-92E831A9649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354564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9755" y="1473200"/>
            <a:ext cx="8825658" cy="878481"/>
          </a:xfrm>
        </p:spPr>
        <p:txBody>
          <a:bodyPr/>
          <a:lstStyle/>
          <a:p>
            <a:r>
              <a:rPr lang="en-US" sz="4000" b="1" dirty="0" err="1" smtClean="0">
                <a:solidFill>
                  <a:schemeClr val="bg1"/>
                </a:solidFill>
                <a:latin typeface="Cooper Black" panose="0208090404030B020404" pitchFamily="18" charset="0"/>
              </a:rPr>
              <a:t>Pertemuan</a:t>
            </a:r>
            <a:r>
              <a:rPr lang="en-US" sz="4000" b="1" dirty="0" smtClean="0">
                <a:solidFill>
                  <a:schemeClr val="bg1"/>
                </a:solidFill>
                <a:latin typeface="Cooper Black" panose="0208090404030B020404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Cooper Black" panose="0208090404030B020404" pitchFamily="18" charset="0"/>
              </a:rPr>
              <a:t>Keduabelas</a:t>
            </a:r>
            <a:endParaRPr lang="en-US" sz="4000" b="1" dirty="0">
              <a:solidFill>
                <a:schemeClr val="bg1"/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9555" y="2846980"/>
            <a:ext cx="7633445" cy="291882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Mata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</a:rPr>
              <a:t>Kuliah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</a:rPr>
              <a:t> : Main Control Room</a:t>
            </a:r>
          </a:p>
          <a:p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</a:rPr>
              <a:t>Semester    :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</a:rPr>
              <a:t>Genap</a:t>
            </a:r>
            <a:endParaRPr lang="en-US" sz="2800" b="1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</a:rPr>
              <a:t>Dosen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</a:rPr>
              <a:t>        : Bambang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</a:rPr>
              <a:t>Sujati</a:t>
            </a:r>
            <a:endParaRPr lang="en-US" sz="2800" b="1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</a:rPr>
              <a:t>Tahun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</a:rPr>
              <a:t>        : @2019</a:t>
            </a:r>
          </a:p>
          <a:p>
            <a:endParaRPr lang="en-US" sz="2800" b="1" dirty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sz="2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369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9068BC-83BD-4E25-99B9-16E4A20AFB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59200" y="2590799"/>
            <a:ext cx="5016500" cy="919163"/>
          </a:xfrm>
        </p:spPr>
        <p:txBody>
          <a:bodyPr>
            <a:normAutofit/>
          </a:bodyPr>
          <a:lstStyle/>
          <a:p>
            <a:r>
              <a:rPr lang="en-ID" sz="4400" b="1" dirty="0">
                <a:solidFill>
                  <a:schemeClr val="bg1"/>
                </a:solidFill>
                <a:latin typeface="Cooper Black" panose="0208090404030B020404" pitchFamily="18" charset="0"/>
              </a:rPr>
              <a:t>Aspect Ratio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45F94E6-A99E-407F-831B-6CC88118B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62871" y="3509962"/>
            <a:ext cx="2228429" cy="861420"/>
          </a:xfrm>
        </p:spPr>
        <p:txBody>
          <a:bodyPr>
            <a:normAutofit/>
          </a:bodyPr>
          <a:lstStyle/>
          <a:p>
            <a:r>
              <a:rPr lang="en-ID" sz="3200" b="1" dirty="0" err="1" smtClean="0">
                <a:solidFill>
                  <a:schemeClr val="bg1"/>
                </a:solidFill>
                <a:latin typeface="Cooper Black" panose="0208090404030B020404" pitchFamily="18" charset="0"/>
              </a:rPr>
              <a:t>Siaran</a:t>
            </a:r>
            <a:endParaRPr lang="en-ID" sz="3200" b="1" dirty="0">
              <a:solidFill>
                <a:schemeClr val="bg1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991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2285737-90EE-47DC-AC80-8AE156B11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9" name="Group 11">
            <a:extLst>
              <a:ext uri="{FF2B5EF4-FFF2-40B4-BE49-F238E27FC236}">
                <a16:creationId xmlns:a16="http://schemas.microsoft.com/office/drawing/2014/main" xmlns="" id="{B57BDC17-F1B3-455F-BBF1-680AA1F25C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xmlns="" id="{64E2FA9A-FEF7-4501-B0EB-5E45EDD217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xmlns="" id="{BC38192B-B4CB-47D4-A3B1-10010247F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xmlns="" id="{96330E33-E171-4B0F-82B5-AF7230399B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xmlns="" id="{332B1723-69BF-42D7-B757-0FA059E15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xmlns="" id="{F115D62D-1E96-48D1-A78D-D370A0BFB9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xmlns="" id="{91C2876A-169D-4822-A766-C00578C88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EFFC9F94-8E31-4578-B213-EB6667CABB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597202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4206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876248C8-0720-48AB-91BA-5F530BB41E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2209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6E6945-0272-48FE-B0DE-60DE8C228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1" y="545676"/>
            <a:ext cx="9858383" cy="1325562"/>
          </a:xfrm>
        </p:spPr>
        <p:txBody>
          <a:bodyPr>
            <a:normAutofit/>
          </a:bodyPr>
          <a:lstStyle/>
          <a:p>
            <a:r>
              <a:rPr lang="en-ID" dirty="0"/>
              <a:t>Aspect Ratio dan </a:t>
            </a:r>
            <a:r>
              <a:rPr lang="en-ID" dirty="0" err="1"/>
              <a:t>Penggunaannya</a:t>
            </a:r>
            <a:r>
              <a:rPr lang="en-ID" dirty="0"/>
              <a:t>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678DFBDE-F16D-4C80-936C-7C2BA410C3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4291224"/>
              </p:ext>
            </p:extLst>
          </p:nvPr>
        </p:nvGraphicFramePr>
        <p:xfrm>
          <a:off x="1262063" y="2377545"/>
          <a:ext cx="9858192" cy="3472500"/>
        </p:xfrm>
        <a:graphic>
          <a:graphicData uri="http://schemas.openxmlformats.org/drawingml/2006/table">
            <a:tbl>
              <a:tblPr firstRow="1" firstCol="1" bandRow="1"/>
              <a:tblGrid>
                <a:gridCol w="1569713">
                  <a:extLst>
                    <a:ext uri="{9D8B030D-6E8A-4147-A177-3AD203B41FA5}">
                      <a16:colId xmlns:a16="http://schemas.microsoft.com/office/drawing/2014/main" xmlns="" val="3150688280"/>
                    </a:ext>
                  </a:extLst>
                </a:gridCol>
                <a:gridCol w="1456873">
                  <a:extLst>
                    <a:ext uri="{9D8B030D-6E8A-4147-A177-3AD203B41FA5}">
                      <a16:colId xmlns:a16="http://schemas.microsoft.com/office/drawing/2014/main" xmlns="" val="3455741190"/>
                    </a:ext>
                  </a:extLst>
                </a:gridCol>
                <a:gridCol w="3415803">
                  <a:extLst>
                    <a:ext uri="{9D8B030D-6E8A-4147-A177-3AD203B41FA5}">
                      <a16:colId xmlns:a16="http://schemas.microsoft.com/office/drawing/2014/main" xmlns="" val="468563287"/>
                    </a:ext>
                  </a:extLst>
                </a:gridCol>
                <a:gridCol w="3415803">
                  <a:extLst>
                    <a:ext uri="{9D8B030D-6E8A-4147-A177-3AD203B41FA5}">
                      <a16:colId xmlns:a16="http://schemas.microsoft.com/office/drawing/2014/main" xmlns="" val="2563073742"/>
                    </a:ext>
                  </a:extLst>
                </a:gridCol>
              </a:tblGrid>
              <a:tr h="578750"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ID" sz="1800" b="1" i="0" u="none" strike="noStrike" spc="-40">
                          <a:solidFill>
                            <a:srgbClr val="000000"/>
                          </a:solidFill>
                          <a:effectLst/>
                          <a:latin typeface="inheri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Aspect Ratio</a:t>
                      </a:r>
                      <a:endParaRPr lang="en-ID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570" marR="137570" marT="68785" marB="687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1800" b="1" i="0" u="none" strike="noStrike" spc="-40">
                          <a:solidFill>
                            <a:srgbClr val="000000"/>
                          </a:solidFill>
                          <a:effectLst/>
                          <a:latin typeface="inheri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Uses</a:t>
                      </a:r>
                      <a:endParaRPr lang="en-ID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51" marR="71651" marT="114642" marB="1146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1800" b="1" i="0" u="none" strike="noStrike" spc="-40">
                          <a:solidFill>
                            <a:srgbClr val="000000"/>
                          </a:solidFill>
                          <a:effectLst/>
                          <a:latin typeface="inheri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TVs</a:t>
                      </a:r>
                      <a:endParaRPr lang="en-ID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51" marR="71651" marT="114642" marB="1146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82987599"/>
                  </a:ext>
                </a:extLst>
              </a:tr>
              <a:tr h="57875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1800" b="1" i="0" u="none" strike="noStrike" spc="-4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4:3</a:t>
                      </a:r>
                      <a:endParaRPr lang="en-ID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8972" marR="128972" marT="42991" marB="42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1800" b="0" i="0" u="none" strike="noStrike" spc="-4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1.33:1</a:t>
                      </a:r>
                      <a:endParaRPr lang="en-ID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51" marR="71651" marT="114642" marB="1146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1800" b="0" i="0" u="none" strike="noStrike" spc="-4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Channels</a:t>
                      </a:r>
                      <a:endParaRPr lang="en-ID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51" marR="71651" marT="114642" marB="1146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1800" b="0" i="0" u="none" strike="noStrike" spc="-4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Old TVs</a:t>
                      </a:r>
                      <a:endParaRPr lang="en-ID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51" marR="71651" marT="114642" marB="1146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29634402"/>
                  </a:ext>
                </a:extLst>
              </a:tr>
              <a:tr h="57875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1800" b="1" i="0" u="none" strike="noStrike" spc="-4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16:9</a:t>
                      </a:r>
                      <a:endParaRPr lang="en-ID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8972" marR="128972" marT="42991" marB="42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1800" b="0" i="0" u="none" strike="noStrike" spc="-4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1.77:1</a:t>
                      </a:r>
                      <a:endParaRPr lang="en-ID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51" marR="71651" marT="114642" marB="1146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1800" b="0" i="0" u="none" strike="noStrike" spc="-4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HD Channels</a:t>
                      </a:r>
                      <a:endParaRPr lang="en-ID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51" marR="71651" marT="114642" marB="1146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1800" b="0" i="0" u="none" strike="noStrike" spc="-4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majority of HDTVs</a:t>
                      </a:r>
                      <a:endParaRPr lang="en-ID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51" marR="71651" marT="114642" marB="1146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1551724"/>
                  </a:ext>
                </a:extLst>
              </a:tr>
              <a:tr h="57875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1800" b="1" i="0" u="none" strike="noStrike" spc="-4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21:9</a:t>
                      </a:r>
                      <a:endParaRPr lang="en-ID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8972" marR="128972" marT="42991" marB="42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1800" b="0" i="0" u="none" strike="noStrike" spc="-4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2.35:1</a:t>
                      </a:r>
                      <a:endParaRPr lang="en-ID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51" marR="71651" marT="114642" marB="1146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1800" b="0" i="0" u="none" strike="noStrike" spc="-4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Most movies</a:t>
                      </a:r>
                      <a:endParaRPr lang="en-ID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51" marR="71651" marT="114642" marB="1146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1800" b="0" i="0" u="none" strike="noStrike" spc="-4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Most theaters</a:t>
                      </a:r>
                      <a:endParaRPr lang="en-ID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51" marR="71651" marT="114642" marB="1146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63861742"/>
                  </a:ext>
                </a:extLst>
              </a:tr>
              <a:tr h="57875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1800" b="1" i="0" u="none" strike="noStrike" spc="-4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14:10</a:t>
                      </a:r>
                      <a:endParaRPr lang="en-ID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8972" marR="128972" marT="42991" marB="42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1800" b="0" i="0" u="none" strike="noStrike" spc="-4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1.4:1</a:t>
                      </a:r>
                      <a:endParaRPr lang="en-ID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51" marR="71651" marT="114642" marB="1146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1800" b="0" i="0" u="none" strike="noStrike" spc="-4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IMAX Film</a:t>
                      </a:r>
                      <a:endParaRPr lang="en-ID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51" marR="71651" marT="114642" marB="1146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1800" b="0" i="0" u="none" strike="noStrike" spc="-4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Very few theaters</a:t>
                      </a:r>
                      <a:endParaRPr lang="en-ID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51" marR="71651" marT="114642" marB="1146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9448092"/>
                  </a:ext>
                </a:extLst>
              </a:tr>
              <a:tr h="57875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1800" b="1" i="0" u="none" strike="noStrike" spc="-4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19:10</a:t>
                      </a:r>
                      <a:endParaRPr lang="en-ID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8972" marR="128972" marT="42991" marB="42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1800" b="0" i="0" u="none" strike="noStrike" spc="-4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1.9:1</a:t>
                      </a:r>
                      <a:endParaRPr lang="en-ID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51" marR="71651" marT="114642" marB="1146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1800" b="0" i="0" u="none" strike="noStrike" spc="-4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IMAX Digital</a:t>
                      </a:r>
                      <a:endParaRPr lang="en-ID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51" marR="71651" marT="114642" marB="1146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1800" b="0" i="0" u="none" strike="noStrike" spc="-4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Most IMAX theaters</a:t>
                      </a:r>
                      <a:endParaRPr lang="en-ID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51" marR="71651" marT="114642" marB="11464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91112653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523BEDA7-D0B8-4802-8168-92452653BC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2EFF34B-7B1A-4F9D-8CEE-A40962BC7C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763724" y="0"/>
            <a:ext cx="457200" cy="6858000"/>
          </a:xfrm>
          <a:prstGeom prst="rect">
            <a:avLst/>
          </a:prstGeom>
          <a:solidFill>
            <a:schemeClr val="tx1">
              <a:lumMod val="65000"/>
              <a:lumOff val="3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0001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867D4867-5BA7-4462-B2F6-A23F4A622A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9">
            <a:extLst>
              <a:ext uri="{FF2B5EF4-FFF2-40B4-BE49-F238E27FC236}">
                <a16:creationId xmlns:a16="http://schemas.microsoft.com/office/drawing/2014/main" xmlns="" id="{80BCDD24-AF7B-4AA5-A051-3CA0DA60B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4"/>
            <a:ext cx="3363974" cy="341562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Letterbox (Kotak Horizontal) dan </a:t>
            </a:r>
            <a:r>
              <a:rPr lang="en-US" sz="2000" dirty="0" err="1">
                <a:solidFill>
                  <a:schemeClr val="bg1"/>
                </a:solidFill>
              </a:rPr>
              <a:t>Pillarboxing</a:t>
            </a:r>
            <a:r>
              <a:rPr lang="en-US" sz="2000" dirty="0">
                <a:solidFill>
                  <a:schemeClr val="bg1"/>
                </a:solidFill>
              </a:rPr>
              <a:t> (Kotak </a:t>
            </a:r>
            <a:r>
              <a:rPr lang="en-US" sz="2000" dirty="0" err="1">
                <a:solidFill>
                  <a:schemeClr val="bg1"/>
                </a:solidFill>
              </a:rPr>
              <a:t>Vertikal</a:t>
            </a:r>
            <a:r>
              <a:rPr lang="en-US" sz="2000" dirty="0">
                <a:solidFill>
                  <a:schemeClr val="bg1"/>
                </a:solidFill>
              </a:rPr>
              <a:t>) yang </a:t>
            </a:r>
            <a:r>
              <a:rPr lang="en-US" sz="2000" dirty="0" err="1">
                <a:solidFill>
                  <a:schemeClr val="bg1"/>
                </a:solidFill>
              </a:rPr>
              <a:t>berwarna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hitam,akan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muncul</a:t>
            </a:r>
            <a:r>
              <a:rPr lang="en-US" sz="2000" dirty="0">
                <a:solidFill>
                  <a:schemeClr val="bg1"/>
                </a:solidFill>
              </a:rPr>
              <a:t> di </a:t>
            </a:r>
            <a:r>
              <a:rPr lang="en-US" sz="2000" dirty="0" err="1">
                <a:solidFill>
                  <a:schemeClr val="bg1"/>
                </a:solidFill>
              </a:rPr>
              <a:t>layar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tergantung</a:t>
            </a:r>
            <a:r>
              <a:rPr lang="en-US" sz="2000" dirty="0">
                <a:solidFill>
                  <a:schemeClr val="bg1"/>
                </a:solidFill>
              </a:rPr>
              <a:t> pada </a:t>
            </a:r>
            <a:r>
              <a:rPr lang="en-US" sz="2000" dirty="0" err="1">
                <a:solidFill>
                  <a:schemeClr val="bg1"/>
                </a:solidFill>
              </a:rPr>
              <a:t>ukuran</a:t>
            </a:r>
            <a:r>
              <a:rPr lang="en-US" sz="2000" dirty="0">
                <a:solidFill>
                  <a:schemeClr val="bg1"/>
                </a:solidFill>
              </a:rPr>
              <a:t> video dan </a:t>
            </a:r>
            <a:r>
              <a:rPr lang="en-US" sz="2000" dirty="0" err="1">
                <a:solidFill>
                  <a:schemeClr val="bg1"/>
                </a:solidFill>
              </a:rPr>
              <a:t>layar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digunakan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14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20F99711-98D1-4533-BCE8-3492473049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9" r="8415"/>
          <a:stretch/>
        </p:blipFill>
        <p:spPr>
          <a:xfrm>
            <a:off x="4746211" y="168965"/>
            <a:ext cx="7331280" cy="647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660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67D4867-5BA7-4462-B2F6-A23F4A622A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E25001-F788-4248-8082-88EEEFB24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799084"/>
            <a:ext cx="3363974" cy="5489956"/>
          </a:xfrm>
        </p:spPr>
        <p:txBody>
          <a:bodyPr>
            <a:normAutofit fontScale="85000" lnSpcReduction="10000"/>
          </a:bodyPr>
          <a:lstStyle/>
          <a:p>
            <a:pPr marL="0" indent="0" fontAlgn="base">
              <a:buNone/>
            </a:pPr>
            <a:r>
              <a:rPr lang="en-US" sz="2400" dirty="0" err="1">
                <a:solidFill>
                  <a:schemeClr val="bg1"/>
                </a:solidFill>
              </a:rPr>
              <a:t>Dua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pilihan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untuk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menghilangkan</a:t>
            </a:r>
            <a:r>
              <a:rPr lang="en-US" sz="2400" dirty="0">
                <a:solidFill>
                  <a:schemeClr val="bg1"/>
                </a:solidFill>
              </a:rPr>
              <a:t> letterbox </a:t>
            </a:r>
            <a:r>
              <a:rPr lang="en-US" sz="2400" dirty="0" err="1">
                <a:solidFill>
                  <a:schemeClr val="bg1"/>
                </a:solidFill>
              </a:rPr>
              <a:t>atau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pillarboxing</a:t>
            </a:r>
            <a:r>
              <a:rPr lang="en-US" sz="2400" dirty="0">
                <a:solidFill>
                  <a:schemeClr val="bg1"/>
                </a:solidFill>
              </a:rPr>
              <a:t>:</a:t>
            </a:r>
          </a:p>
          <a:p>
            <a:pPr fontAlgn="base"/>
            <a:r>
              <a:rPr lang="en-US" sz="2400" b="1" dirty="0">
                <a:solidFill>
                  <a:schemeClr val="bg1"/>
                </a:solidFill>
              </a:rPr>
              <a:t>Cropped to fit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seperti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fungsi</a:t>
            </a:r>
            <a:r>
              <a:rPr lang="en-US" sz="2400" dirty="0">
                <a:solidFill>
                  <a:schemeClr val="bg1"/>
                </a:solidFill>
              </a:rPr>
              <a:t> zoom, </a:t>
            </a:r>
            <a:r>
              <a:rPr lang="en-US" sz="2400" dirty="0" err="1">
                <a:solidFill>
                  <a:schemeClr val="bg1"/>
                </a:solidFill>
              </a:rPr>
              <a:t>namun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hasilnya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membuang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sebagian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informasi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gambar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dengan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mempertahankan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kualitas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rasio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pPr fontAlgn="base"/>
            <a:r>
              <a:rPr lang="en-US" sz="2400" b="1" dirty="0">
                <a:solidFill>
                  <a:schemeClr val="bg1"/>
                </a:solidFill>
              </a:rPr>
              <a:t>Stretched to fit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mempertahankan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semua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informasi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gambar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namun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memberi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distorsi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rasio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supaya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gambar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muat</a:t>
            </a:r>
            <a:r>
              <a:rPr lang="en-US" sz="2400" dirty="0">
                <a:solidFill>
                  <a:schemeClr val="bg1"/>
                </a:solidFill>
              </a:rPr>
              <a:t> di </a:t>
            </a:r>
            <a:r>
              <a:rPr lang="en-US" sz="2400" dirty="0" err="1">
                <a:solidFill>
                  <a:schemeClr val="bg1"/>
                </a:solidFill>
              </a:rPr>
              <a:t>layar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  <a:endParaRPr lang="en-ID" sz="2400" dirty="0">
              <a:solidFill>
                <a:schemeClr val="bg1"/>
              </a:solidFill>
            </a:endParaRPr>
          </a:p>
        </p:txBody>
      </p:sp>
      <p:pic>
        <p:nvPicPr>
          <p:cNvPr id="5" name="Picture 4" descr="A group of women posing for a photo in front of a television&#10;&#10;Description automatically generated">
            <a:extLst>
              <a:ext uri="{FF2B5EF4-FFF2-40B4-BE49-F238E27FC236}">
                <a16:creationId xmlns:a16="http://schemas.microsoft.com/office/drawing/2014/main" xmlns="" id="{2651BD7D-8800-428F-A321-3FE8F6489A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839" y="599440"/>
            <a:ext cx="7409196" cy="5445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8769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</TotalTime>
  <Words>187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Century Gothic</vt:lpstr>
      <vt:lpstr>Comic Sans MS</vt:lpstr>
      <vt:lpstr>Cooper Black</vt:lpstr>
      <vt:lpstr>inherit</vt:lpstr>
      <vt:lpstr>Times New Roman</vt:lpstr>
      <vt:lpstr>Wingdings 3</vt:lpstr>
      <vt:lpstr>Ion</vt:lpstr>
      <vt:lpstr>Pertemuan Keduabelas</vt:lpstr>
      <vt:lpstr>Aspect Ratio</vt:lpstr>
      <vt:lpstr>PowerPoint Presentation</vt:lpstr>
      <vt:lpstr>Aspect Ratio dan Penggunaannya.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Aspect Ratio</dc:title>
  <dc:creator>Arie Nugraha</dc:creator>
  <cp:lastModifiedBy>Bambang Sudjati</cp:lastModifiedBy>
  <cp:revision>4</cp:revision>
  <dcterms:created xsi:type="dcterms:W3CDTF">2019-05-07T18:11:35Z</dcterms:created>
  <dcterms:modified xsi:type="dcterms:W3CDTF">2019-05-10T09:27:00Z</dcterms:modified>
</cp:coreProperties>
</file>